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2"/>
  </p:notesMasterIdLst>
  <p:sldIdLst>
    <p:sldId id="480" r:id="rId5"/>
    <p:sldId id="483" r:id="rId6"/>
    <p:sldId id="484" r:id="rId7"/>
    <p:sldId id="481" r:id="rId8"/>
    <p:sldId id="482" r:id="rId9"/>
    <p:sldId id="485" r:id="rId10"/>
    <p:sldId id="486" r:id="rId11"/>
    <p:sldId id="487" r:id="rId12"/>
    <p:sldId id="512" r:id="rId13"/>
    <p:sldId id="516" r:id="rId14"/>
    <p:sldId id="515" r:id="rId15"/>
    <p:sldId id="514" r:id="rId16"/>
    <p:sldId id="513" r:id="rId17"/>
    <p:sldId id="507" r:id="rId18"/>
    <p:sldId id="511" r:id="rId19"/>
    <p:sldId id="510" r:id="rId20"/>
    <p:sldId id="509" r:id="rId21"/>
    <p:sldId id="508" r:id="rId22"/>
    <p:sldId id="506" r:id="rId23"/>
    <p:sldId id="505" r:id="rId24"/>
    <p:sldId id="504" r:id="rId25"/>
    <p:sldId id="503" r:id="rId26"/>
    <p:sldId id="502" r:id="rId27"/>
    <p:sldId id="501" r:id="rId28"/>
    <p:sldId id="492" r:id="rId29"/>
    <p:sldId id="500" r:id="rId30"/>
    <p:sldId id="499" r:id="rId31"/>
    <p:sldId id="497" r:id="rId32"/>
    <p:sldId id="498" r:id="rId33"/>
    <p:sldId id="496" r:id="rId34"/>
    <p:sldId id="494" r:id="rId35"/>
    <p:sldId id="495" r:id="rId36"/>
    <p:sldId id="491" r:id="rId37"/>
    <p:sldId id="493" r:id="rId38"/>
    <p:sldId id="489" r:id="rId39"/>
    <p:sldId id="490"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3"/>
            <p14:sldId id="484"/>
            <p14:sldId id="481"/>
            <p14:sldId id="482"/>
            <p14:sldId id="485"/>
            <p14:sldId id="486"/>
            <p14:sldId id="487"/>
            <p14:sldId id="512"/>
            <p14:sldId id="516"/>
            <p14:sldId id="515"/>
            <p14:sldId id="514"/>
            <p14:sldId id="513"/>
            <p14:sldId id="507"/>
            <p14:sldId id="511"/>
            <p14:sldId id="510"/>
            <p14:sldId id="509"/>
            <p14:sldId id="508"/>
            <p14:sldId id="506"/>
            <p14:sldId id="505"/>
            <p14:sldId id="504"/>
            <p14:sldId id="503"/>
            <p14:sldId id="502"/>
            <p14:sldId id="501"/>
            <p14:sldId id="492"/>
            <p14:sldId id="500"/>
            <p14:sldId id="499"/>
            <p14:sldId id="497"/>
            <p14:sldId id="498"/>
            <p14:sldId id="496"/>
            <p14:sldId id="494"/>
            <p14:sldId id="495"/>
            <p14:sldId id="491"/>
            <p14:sldId id="493"/>
            <p14:sldId id="489"/>
            <p14:sldId id="49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0" d="100"/>
          <a:sy n="80" d="100"/>
        </p:scale>
        <p:origin x="754"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6.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6.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6.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6.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6.xml"/><Relationship Id="rId5" Type="http://schemas.openxmlformats.org/officeDocument/2006/relationships/image" Target="../media/image13.png"/><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6.xml"/><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6.xml"/><Relationship Id="rId5" Type="http://schemas.openxmlformats.org/officeDocument/2006/relationships/image" Target="../media/image18.png"/><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6.xml"/><Relationship Id="rId4" Type="http://schemas.openxmlformats.org/officeDocument/2006/relationships/image" Target="../media/image20.png"/></Relationships>
</file>

<file path=ppt/slides/_rels/slide13.xml.rels><?xml version="1.0" encoding="UTF-8" standalone="yes"?>
<Relationships xmlns="http://schemas.openxmlformats.org/package/2006/relationships"><Relationship Id="rId3" Type="http://schemas.openxmlformats.org/officeDocument/2006/relationships/hyperlink" Target="https://www.scribbr.com/methodology/data-collection/" TargetMode="External"/><Relationship Id="rId2" Type="http://schemas.openxmlformats.org/officeDocument/2006/relationships/image" Target="../media/image4.png"/><Relationship Id="rId1" Type="http://schemas.openxmlformats.org/officeDocument/2006/relationships/slideLayout" Target="../slideLayouts/slideLayout6.xml"/><Relationship Id="rId4" Type="http://schemas.openxmlformats.org/officeDocument/2006/relationships/hyperlink" Target="https://www.scribbr.com/research-paper/discussion/" TargetMode="Externa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hyperlink" Target="https://www.scribbr.com/dissertation/write-conclusion/" TargetMode="External"/><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hyperlink" Target="https://www.scribbr.com/methodology/qualitative-research/" TargetMode="External"/><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8" Type="http://schemas.openxmlformats.org/officeDocument/2006/relationships/image" Target="../media/image27.jpg"/><Relationship Id="rId3" Type="http://schemas.openxmlformats.org/officeDocument/2006/relationships/image" Target="../media/image23.png"/><Relationship Id="rId7" Type="http://schemas.openxmlformats.org/officeDocument/2006/relationships/image" Target="../media/image26.svg"/><Relationship Id="rId2" Type="http://schemas.openxmlformats.org/officeDocument/2006/relationships/image" Target="../media/image22.jpeg"/><Relationship Id="rId1" Type="http://schemas.openxmlformats.org/officeDocument/2006/relationships/slideLayout" Target="../slideLayouts/slideLayout13.xml"/><Relationship Id="rId6" Type="http://schemas.openxmlformats.org/officeDocument/2006/relationships/image" Target="../media/image25.png"/><Relationship Id="rId5" Type="http://schemas.openxmlformats.org/officeDocument/2006/relationships/image" Target="../media/image4.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Rounded Corners 33"/>
          <p:cNvSpPr/>
          <p:nvPr/>
        </p:nvSpPr>
        <p:spPr>
          <a:xfrm>
            <a:off x="194617" y="582642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10</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TextBox 2">
            <a:extLst>
              <a:ext uri="{FF2B5EF4-FFF2-40B4-BE49-F238E27FC236}">
                <a16:creationId xmlns:a16="http://schemas.microsoft.com/office/drawing/2014/main" id="{BCD8F777-7269-41B4-908B-0637FE2BE561}"/>
              </a:ext>
            </a:extLst>
          </p:cNvPr>
          <p:cNvSpPr txBox="1"/>
          <p:nvPr/>
        </p:nvSpPr>
        <p:spPr>
          <a:xfrm>
            <a:off x="82253" y="4726628"/>
            <a:ext cx="4886463" cy="830997"/>
          </a:xfrm>
          <a:prstGeom prst="rect">
            <a:avLst/>
          </a:prstGeom>
          <a:noFill/>
        </p:spPr>
        <p:txBody>
          <a:bodyPr wrap="square" rtlCol="0">
            <a:spAutoFit/>
          </a:bodyPr>
          <a:lstStyle/>
          <a:p>
            <a:r>
              <a:rPr lang="en-US" sz="2400" b="1" dirty="0">
                <a:latin typeface="Tajawal Medium" panose="00000600000000000000" pitchFamily="2" charset="-78"/>
                <a:cs typeface="Tajawal Medium" panose="00000600000000000000" pitchFamily="2" charset="-78"/>
              </a:rPr>
              <a:t>Final Project</a:t>
            </a:r>
          </a:p>
          <a:p>
            <a:r>
              <a:rPr lang="en-US" sz="2400" b="1" dirty="0">
                <a:solidFill>
                  <a:srgbClr val="24A9E1"/>
                </a:solidFill>
                <a:latin typeface="Tajawal Medium" panose="00000600000000000000" pitchFamily="2" charset="-78"/>
                <a:cs typeface="Tajawal Medium" panose="00000600000000000000" pitchFamily="2" charset="-78"/>
              </a:rPr>
              <a:t>Prepared by </a:t>
            </a:r>
            <a:r>
              <a:rPr lang="en-US" sz="2400" b="1" dirty="0" err="1">
                <a:solidFill>
                  <a:srgbClr val="24A9E1"/>
                </a:solidFill>
                <a:latin typeface="Tajawal Medium" panose="00000600000000000000" pitchFamily="2" charset="-78"/>
                <a:cs typeface="Tajawal Medium" panose="00000600000000000000" pitchFamily="2" charset="-78"/>
              </a:rPr>
              <a:t>Walid</a:t>
            </a:r>
            <a:r>
              <a:rPr lang="en-US" sz="2400" b="1" dirty="0">
                <a:solidFill>
                  <a:srgbClr val="24A9E1"/>
                </a:solidFill>
                <a:latin typeface="Tajawal Medium" panose="00000600000000000000" pitchFamily="2" charset="-78"/>
                <a:cs typeface="Tajawal Medium" panose="00000600000000000000" pitchFamily="2" charset="-78"/>
              </a:rPr>
              <a:t> </a:t>
            </a:r>
            <a:r>
              <a:rPr lang="en-US" sz="2400" b="1" dirty="0" err="1">
                <a:solidFill>
                  <a:srgbClr val="24A9E1"/>
                </a:solidFill>
                <a:latin typeface="Tajawal Medium" panose="00000600000000000000" pitchFamily="2" charset="-78"/>
                <a:cs typeface="Tajawal Medium" panose="00000600000000000000" pitchFamily="2" charset="-78"/>
              </a:rPr>
              <a:t>Soliman</a:t>
            </a:r>
            <a:endParaRPr lang="en-US" sz="2400" b="1" dirty="0">
              <a:solidFill>
                <a:srgbClr val="24A9E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EC31C287-5419-2B33-97B3-0FA6923DD230}"/>
              </a:ext>
            </a:extLst>
          </p:cNvPr>
          <p:cNvSpPr txBox="1"/>
          <p:nvPr/>
        </p:nvSpPr>
        <p:spPr>
          <a:xfrm>
            <a:off x="173424" y="2404921"/>
            <a:ext cx="5990101" cy="1077218"/>
          </a:xfrm>
          <a:prstGeom prst="rect">
            <a:avLst/>
          </a:prstGeom>
          <a:noFill/>
        </p:spPr>
        <p:txBody>
          <a:bodyPr wrap="none" rtlCol="0">
            <a:spAutoFit/>
          </a:bodyPr>
          <a:lstStyle/>
          <a:p>
            <a:pPr algn="ctr"/>
            <a:r>
              <a:rPr lang="en-US" sz="3200" b="1" dirty="0">
                <a:solidFill>
                  <a:srgbClr val="00B0F0"/>
                </a:solidFill>
                <a:cs typeface="Times New Roman" panose="02020603050405020304" pitchFamily="18" charset="0"/>
              </a:rPr>
              <a:t>Research Findings, </a:t>
            </a:r>
          </a:p>
          <a:p>
            <a:pPr algn="ctr"/>
            <a:r>
              <a:rPr lang="en-US" sz="3200" b="1" dirty="0">
                <a:solidFill>
                  <a:srgbClr val="00B0F0"/>
                </a:solidFill>
                <a:cs typeface="Times New Roman" panose="02020603050405020304" pitchFamily="18" charset="0"/>
              </a:rPr>
              <a:t>Recommendation and References </a:t>
            </a:r>
          </a:p>
        </p:txBody>
      </p:sp>
    </p:spTree>
  </p:cSld>
  <p:clrMapOvr>
    <a:masterClrMapping/>
  </p:clrMapOvr>
  <mc:AlternateContent xmlns:mc="http://schemas.openxmlformats.org/markup-compatibility/2006" xmlns:p14="http://schemas.microsoft.com/office/powerpoint/2010/main">
    <mc:Choice Requires="p14">
      <p:transition spd="slow" p14:dur="2000" advTm="124518"/>
    </mc:Choice>
    <mc:Fallback xmlns="">
      <p:transition spd="slow" advTm="12451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a:extLst>
              <a:ext uri="{FF2B5EF4-FFF2-40B4-BE49-F238E27FC236}">
                <a16:creationId xmlns:a16="http://schemas.microsoft.com/office/drawing/2014/main" id="{766CC280-DA33-294E-51FB-785CC459FF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24FB8598-3D43-EBC3-49F6-608BE2FC67BA}"/>
              </a:ext>
            </a:extLst>
          </p:cNvPr>
          <p:cNvSpPr txBox="1"/>
          <p:nvPr/>
        </p:nvSpPr>
        <p:spPr>
          <a:xfrm>
            <a:off x="4472807" y="572672"/>
            <a:ext cx="1959191" cy="584775"/>
          </a:xfrm>
          <a:prstGeom prst="rect">
            <a:avLst/>
          </a:prstGeom>
          <a:noFill/>
        </p:spPr>
        <p:txBody>
          <a:bodyPr wrap="none" rtlCol="0">
            <a:spAutoFit/>
          </a:bodyPr>
          <a:lstStyle/>
          <a:p>
            <a:r>
              <a:rPr lang="en-US" sz="3200" b="1" dirty="0">
                <a:solidFill>
                  <a:srgbClr val="00B0F0"/>
                </a:solidFill>
                <a:latin typeface="Tajawal Medium" panose="00000600000000000000" pitchFamily="2" charset="-78"/>
                <a:cs typeface="Tajawal Medium" panose="00000600000000000000" pitchFamily="2" charset="-78"/>
              </a:rPr>
              <a:t>Contents</a:t>
            </a:r>
          </a:p>
        </p:txBody>
      </p:sp>
      <p:sp>
        <p:nvSpPr>
          <p:cNvPr id="3" name="TextBox 2">
            <a:extLst>
              <a:ext uri="{FF2B5EF4-FFF2-40B4-BE49-F238E27FC236}">
                <a16:creationId xmlns:a16="http://schemas.microsoft.com/office/drawing/2014/main" id="{F579E044-05E6-23F8-53D1-D28502FF6F28}"/>
              </a:ext>
            </a:extLst>
          </p:cNvPr>
          <p:cNvSpPr txBox="1"/>
          <p:nvPr/>
        </p:nvSpPr>
        <p:spPr>
          <a:xfrm>
            <a:off x="1747098" y="1740746"/>
            <a:ext cx="6608008" cy="3539430"/>
          </a:xfrm>
          <a:prstGeom prst="rect">
            <a:avLst/>
          </a:prstGeom>
          <a:noFill/>
        </p:spPr>
        <p:txBody>
          <a:bodyPr wrap="square" rtlCol="0">
            <a:spAutoFit/>
          </a:bodyPr>
          <a:lstStyle/>
          <a:p>
            <a:pPr marL="342900" indent="-342900">
              <a:lnSpc>
                <a:spcPct val="200000"/>
              </a:lnSpc>
              <a:buFont typeface="+mj-lt"/>
              <a:buAutoNum type="arabicPeriod"/>
            </a:pPr>
            <a:r>
              <a:rPr lang="en-US" sz="2800" dirty="0"/>
              <a:t>Review</a:t>
            </a:r>
          </a:p>
          <a:p>
            <a:pPr marL="342900" indent="-342900">
              <a:lnSpc>
                <a:spcPct val="200000"/>
              </a:lnSpc>
              <a:buFont typeface="+mj-lt"/>
              <a:buAutoNum type="arabicPeriod"/>
            </a:pPr>
            <a:r>
              <a:rPr lang="en-US" sz="2800" dirty="0"/>
              <a:t>Research Findings</a:t>
            </a:r>
          </a:p>
          <a:p>
            <a:pPr marL="342900" indent="-342900">
              <a:lnSpc>
                <a:spcPct val="200000"/>
              </a:lnSpc>
              <a:buFont typeface="+mj-lt"/>
              <a:buAutoNum type="arabicPeriod"/>
            </a:pPr>
            <a:r>
              <a:rPr lang="en-US" sz="2800" dirty="0"/>
              <a:t>Research Recommendations</a:t>
            </a:r>
          </a:p>
          <a:p>
            <a:pPr marL="342900" indent="-342900">
              <a:lnSpc>
                <a:spcPct val="200000"/>
              </a:lnSpc>
              <a:buFont typeface="+mj-lt"/>
              <a:buAutoNum type="arabicPeriod"/>
            </a:pPr>
            <a:r>
              <a:rPr lang="en-US" sz="2800" dirty="0"/>
              <a:t>Research References</a:t>
            </a:r>
          </a:p>
        </p:txBody>
      </p:sp>
    </p:spTree>
    <p:extLst>
      <p:ext uri="{BB962C8B-B14F-4D97-AF65-F5344CB8AC3E}">
        <p14:creationId xmlns:p14="http://schemas.microsoft.com/office/powerpoint/2010/main" val="4032852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1">
            <a:extLst>
              <a:ext uri="{FF2B5EF4-FFF2-40B4-BE49-F238E27FC236}">
                <a16:creationId xmlns:a16="http://schemas.microsoft.com/office/drawing/2014/main" id="{BDCE1E55-84CE-EE99-20CD-34D8B5D963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2A5B9CAB-774C-4F37-2E0F-E99EB29BE63D}"/>
              </a:ext>
            </a:extLst>
          </p:cNvPr>
          <p:cNvSpPr txBox="1"/>
          <p:nvPr/>
        </p:nvSpPr>
        <p:spPr>
          <a:xfrm>
            <a:off x="719528" y="1610200"/>
            <a:ext cx="10340646" cy="3636060"/>
          </a:xfrm>
          <a:prstGeom prst="rect">
            <a:avLst/>
          </a:prstGeom>
          <a:noFill/>
        </p:spPr>
        <p:txBody>
          <a:bodyPr wrap="square" rtlCol="0">
            <a:spAutoFit/>
          </a:bodyPr>
          <a:lstStyle/>
          <a:p>
            <a:pPr algn="just">
              <a:lnSpc>
                <a:spcPct val="250000"/>
              </a:lnSpc>
            </a:pPr>
            <a:r>
              <a:rPr lang="en-US" sz="2400" b="1" u="sng" dirty="0"/>
              <a:t>By the end of this chapter you will understand the following knowledge:</a:t>
            </a:r>
            <a:endParaRPr lang="en-US" sz="2400" dirty="0"/>
          </a:p>
          <a:p>
            <a:pPr algn="just">
              <a:lnSpc>
                <a:spcPct val="250000"/>
              </a:lnSpc>
            </a:pPr>
            <a:r>
              <a:rPr lang="en-US" sz="2400" dirty="0"/>
              <a:t>- Learn about the research findings.  </a:t>
            </a:r>
          </a:p>
          <a:p>
            <a:pPr algn="just">
              <a:lnSpc>
                <a:spcPct val="250000"/>
              </a:lnSpc>
            </a:pPr>
            <a:r>
              <a:rPr lang="en-US" sz="2400" dirty="0"/>
              <a:t>- Learn about the research Recommendations.</a:t>
            </a:r>
          </a:p>
          <a:p>
            <a:pPr algn="just">
              <a:lnSpc>
                <a:spcPct val="250000"/>
              </a:lnSpc>
            </a:pPr>
            <a:r>
              <a:rPr lang="en-US" sz="2400" dirty="0"/>
              <a:t>- Learn about the research references.</a:t>
            </a:r>
          </a:p>
        </p:txBody>
      </p:sp>
      <p:sp>
        <p:nvSpPr>
          <p:cNvPr id="3" name="TextBox 2">
            <a:extLst>
              <a:ext uri="{FF2B5EF4-FFF2-40B4-BE49-F238E27FC236}">
                <a16:creationId xmlns:a16="http://schemas.microsoft.com/office/drawing/2014/main" id="{50A051C4-423D-E5E0-BBA6-7A0C092ECE47}"/>
              </a:ext>
            </a:extLst>
          </p:cNvPr>
          <p:cNvSpPr txBox="1"/>
          <p:nvPr/>
        </p:nvSpPr>
        <p:spPr>
          <a:xfrm>
            <a:off x="4208413" y="557062"/>
            <a:ext cx="3445623" cy="584775"/>
          </a:xfrm>
          <a:prstGeom prst="rect">
            <a:avLst/>
          </a:prstGeom>
          <a:noFill/>
        </p:spPr>
        <p:txBody>
          <a:bodyPr wrap="square" rtlCol="0">
            <a:spAutoFit/>
          </a:bodyPr>
          <a:lstStyle/>
          <a:p>
            <a:pPr algn="ctr"/>
            <a:r>
              <a:rPr lang="en-US" sz="3200" b="1" dirty="0">
                <a:solidFill>
                  <a:srgbClr val="00B0F0"/>
                </a:solidFill>
                <a:latin typeface="Tajawal Medium" panose="00000600000000000000" pitchFamily="2" charset="-78"/>
                <a:cs typeface="Tajawal Medium" panose="00000600000000000000" pitchFamily="2" charset="-78"/>
              </a:rPr>
              <a:t>Contents</a:t>
            </a:r>
          </a:p>
        </p:txBody>
      </p:sp>
    </p:spTree>
    <p:extLst>
      <p:ext uri="{BB962C8B-B14F-4D97-AF65-F5344CB8AC3E}">
        <p14:creationId xmlns:p14="http://schemas.microsoft.com/office/powerpoint/2010/main" val="41661770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Graphic 21">
            <a:extLst>
              <a:ext uri="{FF2B5EF4-FFF2-40B4-BE49-F238E27FC236}">
                <a16:creationId xmlns:a16="http://schemas.microsoft.com/office/drawing/2014/main" id="{37FEC3E5-996F-556D-F15A-A1BA54DC6B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5" name="TextBox 4">
            <a:extLst>
              <a:ext uri="{FF2B5EF4-FFF2-40B4-BE49-F238E27FC236}">
                <a16:creationId xmlns:a16="http://schemas.microsoft.com/office/drawing/2014/main" id="{55DF2542-022B-32D3-18BA-D9E538E88CB6}"/>
              </a:ext>
            </a:extLst>
          </p:cNvPr>
          <p:cNvSpPr txBox="1"/>
          <p:nvPr/>
        </p:nvSpPr>
        <p:spPr>
          <a:xfrm>
            <a:off x="4148578" y="545902"/>
            <a:ext cx="1959191" cy="584775"/>
          </a:xfrm>
          <a:prstGeom prst="rect">
            <a:avLst/>
          </a:prstGeom>
          <a:noFill/>
        </p:spPr>
        <p:txBody>
          <a:bodyPr wrap="none" rtlCol="0">
            <a:spAutoFit/>
          </a:bodyPr>
          <a:lstStyle/>
          <a:p>
            <a:r>
              <a:rPr lang="en-US" sz="3200" b="1" dirty="0">
                <a:solidFill>
                  <a:srgbClr val="00B0F0"/>
                </a:solidFill>
                <a:latin typeface="Tajawal Medium" panose="00000600000000000000" pitchFamily="2" charset="-78"/>
                <a:cs typeface="Tajawal Medium" panose="00000600000000000000" pitchFamily="2" charset="-78"/>
              </a:rPr>
              <a:t>Contents</a:t>
            </a:r>
          </a:p>
        </p:txBody>
      </p:sp>
      <p:sp>
        <p:nvSpPr>
          <p:cNvPr id="6" name="TextBox 5">
            <a:extLst>
              <a:ext uri="{FF2B5EF4-FFF2-40B4-BE49-F238E27FC236}">
                <a16:creationId xmlns:a16="http://schemas.microsoft.com/office/drawing/2014/main" id="{76B9D5FF-981D-90AA-3940-63003FE72187}"/>
              </a:ext>
            </a:extLst>
          </p:cNvPr>
          <p:cNvSpPr txBox="1"/>
          <p:nvPr/>
        </p:nvSpPr>
        <p:spPr>
          <a:xfrm>
            <a:off x="1262952" y="1286834"/>
            <a:ext cx="8975360" cy="4893647"/>
          </a:xfrm>
          <a:prstGeom prst="rect">
            <a:avLst/>
          </a:prstGeom>
          <a:noFill/>
        </p:spPr>
        <p:txBody>
          <a:bodyPr wrap="square" rtlCol="0">
            <a:spAutoFit/>
          </a:bodyPr>
          <a:lstStyle/>
          <a:p>
            <a:pPr>
              <a:lnSpc>
                <a:spcPct val="250000"/>
              </a:lnSpc>
            </a:pPr>
            <a:r>
              <a:rPr lang="en-US" sz="2400" b="1" u="sng" dirty="0"/>
              <a:t>By the end of this chapter you will possess the following Skills:</a:t>
            </a:r>
            <a:endParaRPr lang="en-US" sz="2400" dirty="0"/>
          </a:p>
          <a:p>
            <a:pPr marL="285750" indent="-285750">
              <a:lnSpc>
                <a:spcPct val="250000"/>
              </a:lnSpc>
              <a:buFont typeface="Wingdings" panose="05000000000000000000" pitchFamily="2" charset="2"/>
              <a:buChar char="§"/>
            </a:pPr>
            <a:r>
              <a:rPr lang="en-US" sz="2400" dirty="0"/>
              <a:t>The ability to write the research findings.</a:t>
            </a:r>
          </a:p>
          <a:p>
            <a:pPr marL="285750" indent="-285750">
              <a:lnSpc>
                <a:spcPct val="250000"/>
              </a:lnSpc>
              <a:buFont typeface="Wingdings" panose="05000000000000000000" pitchFamily="2" charset="2"/>
              <a:buChar char="§"/>
            </a:pPr>
            <a:r>
              <a:rPr lang="en-US" sz="2400" dirty="0"/>
              <a:t>The ability to formulate research recommendations.</a:t>
            </a:r>
          </a:p>
          <a:p>
            <a:pPr marL="285750" indent="-285750">
              <a:lnSpc>
                <a:spcPct val="250000"/>
              </a:lnSpc>
              <a:buFont typeface="Wingdings" panose="05000000000000000000" pitchFamily="2" charset="2"/>
              <a:buChar char="§"/>
            </a:pPr>
            <a:r>
              <a:rPr lang="en-US" sz="2400" dirty="0"/>
              <a:t>The ability to write research references.</a:t>
            </a:r>
          </a:p>
          <a:p>
            <a:pPr>
              <a:lnSpc>
                <a:spcPct val="150000"/>
              </a:lnSpc>
            </a:pPr>
            <a:endParaRPr lang="en-US" sz="2400" dirty="0"/>
          </a:p>
          <a:p>
            <a:pPr marL="285750" indent="-285750">
              <a:lnSpc>
                <a:spcPct val="150000"/>
              </a:lnSpc>
              <a:buFont typeface="Wingdings" panose="05000000000000000000" pitchFamily="2" charset="2"/>
              <a:buChar char="§"/>
            </a:pPr>
            <a:endParaRPr lang="en-US" sz="2400" dirty="0"/>
          </a:p>
        </p:txBody>
      </p:sp>
    </p:spTree>
    <p:extLst>
      <p:ext uri="{BB962C8B-B14F-4D97-AF65-F5344CB8AC3E}">
        <p14:creationId xmlns:p14="http://schemas.microsoft.com/office/powerpoint/2010/main" val="38130373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B5636D4B-5A4E-4806-F0E3-9A48C005B9D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5" name="Picture 4">
            <a:extLst>
              <a:ext uri="{FF2B5EF4-FFF2-40B4-BE49-F238E27FC236}">
                <a16:creationId xmlns:a16="http://schemas.microsoft.com/office/drawing/2014/main" id="{E940D0B1-0445-6090-C39B-98AEDC83564F}"/>
              </a:ext>
            </a:extLst>
          </p:cNvPr>
          <p:cNvPicPr>
            <a:picLocks noChangeAspect="1"/>
          </p:cNvPicPr>
          <p:nvPr/>
        </p:nvPicPr>
        <p:blipFill rotWithShape="1">
          <a:blip r:embed="rId3"/>
          <a:srcRect l="21030" t="17779" r="18088" b="9934"/>
          <a:stretch/>
        </p:blipFill>
        <p:spPr>
          <a:xfrm>
            <a:off x="89939" y="74950"/>
            <a:ext cx="5892901" cy="3537680"/>
          </a:xfrm>
          <a:prstGeom prst="rect">
            <a:avLst/>
          </a:prstGeom>
        </p:spPr>
      </p:pic>
      <p:pic>
        <p:nvPicPr>
          <p:cNvPr id="7" name="Picture 6">
            <a:extLst>
              <a:ext uri="{FF2B5EF4-FFF2-40B4-BE49-F238E27FC236}">
                <a16:creationId xmlns:a16="http://schemas.microsoft.com/office/drawing/2014/main" id="{97B8BCBB-1300-87F4-5A81-027B32B98896}"/>
              </a:ext>
            </a:extLst>
          </p:cNvPr>
          <p:cNvPicPr>
            <a:picLocks noChangeAspect="1"/>
          </p:cNvPicPr>
          <p:nvPr/>
        </p:nvPicPr>
        <p:blipFill rotWithShape="1">
          <a:blip r:embed="rId4"/>
          <a:srcRect l="23824" t="19085" r="18088" b="20738"/>
          <a:stretch/>
        </p:blipFill>
        <p:spPr>
          <a:xfrm>
            <a:off x="6179414" y="2802688"/>
            <a:ext cx="5880847" cy="3922752"/>
          </a:xfrm>
          <a:prstGeom prst="rect">
            <a:avLst/>
          </a:prstGeom>
        </p:spPr>
      </p:pic>
    </p:spTree>
    <p:extLst>
      <p:ext uri="{BB962C8B-B14F-4D97-AF65-F5344CB8AC3E}">
        <p14:creationId xmlns:p14="http://schemas.microsoft.com/office/powerpoint/2010/main" val="3501658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Graphic 21">
            <a:extLst>
              <a:ext uri="{FF2B5EF4-FFF2-40B4-BE49-F238E27FC236}">
                <a16:creationId xmlns:a16="http://schemas.microsoft.com/office/drawing/2014/main" id="{DBE9B78B-3E5F-0F89-3305-6019FF0CE5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 name="Picture 1">
            <a:extLst>
              <a:ext uri="{FF2B5EF4-FFF2-40B4-BE49-F238E27FC236}">
                <a16:creationId xmlns:a16="http://schemas.microsoft.com/office/drawing/2014/main" id="{711D551E-E31D-90E9-E0D5-76B4268D3F8F}"/>
              </a:ext>
            </a:extLst>
          </p:cNvPr>
          <p:cNvPicPr>
            <a:picLocks noChangeAspect="1"/>
          </p:cNvPicPr>
          <p:nvPr/>
        </p:nvPicPr>
        <p:blipFill rotWithShape="1">
          <a:blip r:embed="rId3"/>
          <a:srcRect l="21030" t="17779" r="18088" b="9934"/>
          <a:stretch/>
        </p:blipFill>
        <p:spPr>
          <a:xfrm>
            <a:off x="130358" y="136384"/>
            <a:ext cx="5940385" cy="3566186"/>
          </a:xfrm>
          <a:prstGeom prst="rect">
            <a:avLst/>
          </a:prstGeom>
        </p:spPr>
      </p:pic>
      <p:pic>
        <p:nvPicPr>
          <p:cNvPr id="4" name="Picture 3">
            <a:extLst>
              <a:ext uri="{FF2B5EF4-FFF2-40B4-BE49-F238E27FC236}">
                <a16:creationId xmlns:a16="http://schemas.microsoft.com/office/drawing/2014/main" id="{516CEDD3-5891-FCF7-CC86-F2C021ED74E0}"/>
              </a:ext>
            </a:extLst>
          </p:cNvPr>
          <p:cNvPicPr>
            <a:picLocks noChangeAspect="1"/>
          </p:cNvPicPr>
          <p:nvPr/>
        </p:nvPicPr>
        <p:blipFill rotWithShape="1">
          <a:blip r:embed="rId4"/>
          <a:srcRect l="23824" t="19085" r="18088" b="20738"/>
          <a:stretch/>
        </p:blipFill>
        <p:spPr>
          <a:xfrm>
            <a:off x="6135532" y="2787698"/>
            <a:ext cx="5880847" cy="3922752"/>
          </a:xfrm>
          <a:prstGeom prst="rect">
            <a:avLst/>
          </a:prstGeom>
        </p:spPr>
      </p:pic>
    </p:spTree>
    <p:extLst>
      <p:ext uri="{BB962C8B-B14F-4D97-AF65-F5344CB8AC3E}">
        <p14:creationId xmlns:p14="http://schemas.microsoft.com/office/powerpoint/2010/main" val="19762204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1">
            <a:extLst>
              <a:ext uri="{FF2B5EF4-FFF2-40B4-BE49-F238E27FC236}">
                <a16:creationId xmlns:a16="http://schemas.microsoft.com/office/drawing/2014/main" id="{9018858B-FCB8-C437-1CFE-8B3A8F5347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2A3F6E71-5DB2-7F3C-F9E4-9C3D437854CF}"/>
              </a:ext>
            </a:extLst>
          </p:cNvPr>
          <p:cNvSpPr txBox="1"/>
          <p:nvPr/>
        </p:nvSpPr>
        <p:spPr>
          <a:xfrm>
            <a:off x="4148578" y="545902"/>
            <a:ext cx="1959191" cy="584775"/>
          </a:xfrm>
          <a:prstGeom prst="rect">
            <a:avLst/>
          </a:prstGeom>
          <a:noFill/>
        </p:spPr>
        <p:txBody>
          <a:bodyPr wrap="none" rtlCol="0">
            <a:spAutoFit/>
          </a:bodyPr>
          <a:lstStyle/>
          <a:p>
            <a:r>
              <a:rPr lang="en-US" sz="3200" b="1" dirty="0">
                <a:solidFill>
                  <a:srgbClr val="00B0F0"/>
                </a:solidFill>
                <a:latin typeface="Tajawal Medium" panose="00000600000000000000" pitchFamily="2" charset="-78"/>
                <a:cs typeface="Tajawal Medium" panose="00000600000000000000" pitchFamily="2" charset="-78"/>
              </a:rPr>
              <a:t>Contents</a:t>
            </a:r>
          </a:p>
        </p:txBody>
      </p:sp>
      <p:pic>
        <p:nvPicPr>
          <p:cNvPr id="3" name="Picture 2">
            <a:extLst>
              <a:ext uri="{FF2B5EF4-FFF2-40B4-BE49-F238E27FC236}">
                <a16:creationId xmlns:a16="http://schemas.microsoft.com/office/drawing/2014/main" id="{0CAAD43D-90A7-D111-EC2B-5517596DC508}"/>
              </a:ext>
            </a:extLst>
          </p:cNvPr>
          <p:cNvPicPr>
            <a:picLocks noChangeAspect="1"/>
          </p:cNvPicPr>
          <p:nvPr/>
        </p:nvPicPr>
        <p:blipFill rotWithShape="1">
          <a:blip r:embed="rId3"/>
          <a:srcRect l="19338" t="23007" r="25074" b="15817"/>
          <a:stretch/>
        </p:blipFill>
        <p:spPr>
          <a:xfrm>
            <a:off x="61289" y="75393"/>
            <a:ext cx="5845937" cy="3507255"/>
          </a:xfrm>
          <a:prstGeom prst="rect">
            <a:avLst/>
          </a:prstGeom>
        </p:spPr>
      </p:pic>
      <p:pic>
        <p:nvPicPr>
          <p:cNvPr id="4" name="Picture 3">
            <a:extLst>
              <a:ext uri="{FF2B5EF4-FFF2-40B4-BE49-F238E27FC236}">
                <a16:creationId xmlns:a16="http://schemas.microsoft.com/office/drawing/2014/main" id="{CFC07645-FA0A-4FE4-149A-B916180D9116}"/>
              </a:ext>
            </a:extLst>
          </p:cNvPr>
          <p:cNvPicPr>
            <a:picLocks noChangeAspect="1"/>
          </p:cNvPicPr>
          <p:nvPr/>
        </p:nvPicPr>
        <p:blipFill rotWithShape="1">
          <a:blip r:embed="rId4"/>
          <a:srcRect l="20368" t="23268" r="16250" b="21960"/>
          <a:stretch/>
        </p:blipFill>
        <p:spPr>
          <a:xfrm>
            <a:off x="6026046" y="3139680"/>
            <a:ext cx="6058377" cy="3587343"/>
          </a:xfrm>
          <a:prstGeom prst="rect">
            <a:avLst/>
          </a:prstGeom>
        </p:spPr>
      </p:pic>
    </p:spTree>
    <p:extLst>
      <p:ext uri="{BB962C8B-B14F-4D97-AF65-F5344CB8AC3E}">
        <p14:creationId xmlns:p14="http://schemas.microsoft.com/office/powerpoint/2010/main" val="41280009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0C129C07-3803-5432-64B0-873FF9F2C9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2919AAB5-7A12-9392-B2BB-F41D969D4075}"/>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pic>
        <p:nvPicPr>
          <p:cNvPr id="2" name="Picture 1">
            <a:extLst>
              <a:ext uri="{FF2B5EF4-FFF2-40B4-BE49-F238E27FC236}">
                <a16:creationId xmlns:a16="http://schemas.microsoft.com/office/drawing/2014/main" id="{669E1798-A106-36D1-F997-EC15FFD08398}"/>
              </a:ext>
            </a:extLst>
          </p:cNvPr>
          <p:cNvPicPr>
            <a:picLocks noChangeAspect="1"/>
          </p:cNvPicPr>
          <p:nvPr/>
        </p:nvPicPr>
        <p:blipFill rotWithShape="1">
          <a:blip r:embed="rId3"/>
          <a:srcRect l="18824" t="22092" r="24044" b="14510"/>
          <a:stretch/>
        </p:blipFill>
        <p:spPr>
          <a:xfrm>
            <a:off x="64958" y="104930"/>
            <a:ext cx="6051822" cy="3777522"/>
          </a:xfrm>
          <a:prstGeom prst="rect">
            <a:avLst/>
          </a:prstGeom>
        </p:spPr>
      </p:pic>
      <p:pic>
        <p:nvPicPr>
          <p:cNvPr id="3" name="Picture 2">
            <a:extLst>
              <a:ext uri="{FF2B5EF4-FFF2-40B4-BE49-F238E27FC236}">
                <a16:creationId xmlns:a16="http://schemas.microsoft.com/office/drawing/2014/main" id="{C22178E4-13B4-D165-5EFE-C5C890D694E0}"/>
              </a:ext>
            </a:extLst>
          </p:cNvPr>
          <p:cNvPicPr>
            <a:picLocks noChangeAspect="1"/>
          </p:cNvPicPr>
          <p:nvPr/>
        </p:nvPicPr>
        <p:blipFill rotWithShape="1">
          <a:blip r:embed="rId4"/>
          <a:srcRect l="19117" t="21961" r="37675" b="23175"/>
          <a:stretch/>
        </p:blipFill>
        <p:spPr>
          <a:xfrm>
            <a:off x="6255161" y="2460835"/>
            <a:ext cx="5739652" cy="4228746"/>
          </a:xfrm>
          <a:prstGeom prst="rect">
            <a:avLst/>
          </a:prstGeom>
        </p:spPr>
      </p:pic>
    </p:spTree>
    <p:extLst>
      <p:ext uri="{BB962C8B-B14F-4D97-AF65-F5344CB8AC3E}">
        <p14:creationId xmlns:p14="http://schemas.microsoft.com/office/powerpoint/2010/main" val="22513052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8A5423-4DD0-8452-D813-E02D9B23A312}"/>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47C6DC0A-55D7-FB73-4243-53E576914A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535970E6-85A9-8ABC-EF89-6AD1126DD791}"/>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pic>
        <p:nvPicPr>
          <p:cNvPr id="2" name="Picture 1">
            <a:extLst>
              <a:ext uri="{FF2B5EF4-FFF2-40B4-BE49-F238E27FC236}">
                <a16:creationId xmlns:a16="http://schemas.microsoft.com/office/drawing/2014/main" id="{7FAF698B-29A8-C055-7804-9D2C762AD96E}"/>
              </a:ext>
            </a:extLst>
          </p:cNvPr>
          <p:cNvPicPr>
            <a:picLocks noChangeAspect="1"/>
          </p:cNvPicPr>
          <p:nvPr/>
        </p:nvPicPr>
        <p:blipFill rotWithShape="1">
          <a:blip r:embed="rId3"/>
          <a:srcRect l="18824" t="21961" r="22573" b="16209"/>
          <a:stretch/>
        </p:blipFill>
        <p:spPr>
          <a:xfrm>
            <a:off x="1510553" y="188260"/>
            <a:ext cx="9170894" cy="2088776"/>
          </a:xfrm>
          <a:prstGeom prst="rect">
            <a:avLst/>
          </a:prstGeom>
        </p:spPr>
      </p:pic>
      <p:pic>
        <p:nvPicPr>
          <p:cNvPr id="3" name="Picture 2">
            <a:extLst>
              <a:ext uri="{FF2B5EF4-FFF2-40B4-BE49-F238E27FC236}">
                <a16:creationId xmlns:a16="http://schemas.microsoft.com/office/drawing/2014/main" id="{0BED7D68-CE96-AA6C-5614-E002EA783F8F}"/>
              </a:ext>
            </a:extLst>
          </p:cNvPr>
          <p:cNvPicPr>
            <a:picLocks noChangeAspect="1"/>
          </p:cNvPicPr>
          <p:nvPr/>
        </p:nvPicPr>
        <p:blipFill rotWithShape="1">
          <a:blip r:embed="rId4"/>
          <a:srcRect l="20441" t="19476" r="35442" b="23269"/>
          <a:stretch/>
        </p:blipFill>
        <p:spPr>
          <a:xfrm>
            <a:off x="331694" y="2608729"/>
            <a:ext cx="5378824" cy="3926541"/>
          </a:xfrm>
          <a:prstGeom prst="rect">
            <a:avLst/>
          </a:prstGeom>
        </p:spPr>
      </p:pic>
      <p:pic>
        <p:nvPicPr>
          <p:cNvPr id="4" name="Picture 3">
            <a:extLst>
              <a:ext uri="{FF2B5EF4-FFF2-40B4-BE49-F238E27FC236}">
                <a16:creationId xmlns:a16="http://schemas.microsoft.com/office/drawing/2014/main" id="{D49325AC-0F8E-79C7-5F57-8E0503524655}"/>
              </a:ext>
            </a:extLst>
          </p:cNvPr>
          <p:cNvPicPr>
            <a:picLocks noChangeAspect="1"/>
          </p:cNvPicPr>
          <p:nvPr/>
        </p:nvPicPr>
        <p:blipFill rotWithShape="1">
          <a:blip r:embed="rId5"/>
          <a:srcRect l="20662" t="22353" r="33823" b="27320"/>
          <a:stretch/>
        </p:blipFill>
        <p:spPr>
          <a:xfrm>
            <a:off x="6211664" y="2623280"/>
            <a:ext cx="5818693" cy="3911989"/>
          </a:xfrm>
          <a:prstGeom prst="rect">
            <a:avLst/>
          </a:prstGeom>
        </p:spPr>
      </p:pic>
    </p:spTree>
    <p:extLst>
      <p:ext uri="{BB962C8B-B14F-4D97-AF65-F5344CB8AC3E}">
        <p14:creationId xmlns:p14="http://schemas.microsoft.com/office/powerpoint/2010/main" val="18997373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7E5EAA-241F-6285-6943-EDFD7FB85150}"/>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57D396C6-5F95-87CE-34AA-D2068C8AC4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1BC36FCA-2EB6-AE00-7A8B-8F4B62823AF2}"/>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pic>
        <p:nvPicPr>
          <p:cNvPr id="2" name="Picture 1">
            <a:extLst>
              <a:ext uri="{FF2B5EF4-FFF2-40B4-BE49-F238E27FC236}">
                <a16:creationId xmlns:a16="http://schemas.microsoft.com/office/drawing/2014/main" id="{EE636758-5A2F-C60C-3967-EA5A8B15D4C9}"/>
              </a:ext>
            </a:extLst>
          </p:cNvPr>
          <p:cNvPicPr>
            <a:picLocks noChangeAspect="1"/>
          </p:cNvPicPr>
          <p:nvPr/>
        </p:nvPicPr>
        <p:blipFill rotWithShape="1">
          <a:blip r:embed="rId3"/>
          <a:srcRect l="17647" t="21699" r="37426" b="13595"/>
          <a:stretch/>
        </p:blipFill>
        <p:spPr>
          <a:xfrm>
            <a:off x="103462" y="55037"/>
            <a:ext cx="5337968" cy="4324541"/>
          </a:xfrm>
          <a:prstGeom prst="rect">
            <a:avLst/>
          </a:prstGeom>
        </p:spPr>
      </p:pic>
      <p:pic>
        <p:nvPicPr>
          <p:cNvPr id="3" name="Picture 2">
            <a:extLst>
              <a:ext uri="{FF2B5EF4-FFF2-40B4-BE49-F238E27FC236}">
                <a16:creationId xmlns:a16="http://schemas.microsoft.com/office/drawing/2014/main" id="{D1578BB2-BE5D-7C7E-22BC-BED0D48E84E5}"/>
              </a:ext>
            </a:extLst>
          </p:cNvPr>
          <p:cNvPicPr>
            <a:picLocks noChangeAspect="1"/>
          </p:cNvPicPr>
          <p:nvPr/>
        </p:nvPicPr>
        <p:blipFill rotWithShape="1">
          <a:blip r:embed="rId4"/>
          <a:srcRect l="20294" t="22092" r="31103" b="23399"/>
          <a:stretch/>
        </p:blipFill>
        <p:spPr>
          <a:xfrm>
            <a:off x="5643217" y="2638269"/>
            <a:ext cx="6393444" cy="4033385"/>
          </a:xfrm>
          <a:prstGeom prst="rect">
            <a:avLst/>
          </a:prstGeom>
        </p:spPr>
      </p:pic>
    </p:spTree>
    <p:extLst>
      <p:ext uri="{BB962C8B-B14F-4D97-AF65-F5344CB8AC3E}">
        <p14:creationId xmlns:p14="http://schemas.microsoft.com/office/powerpoint/2010/main" val="1734908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237A32-9761-7DE8-404C-AF81C41054E1}"/>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8D6572A8-B8A1-CFD7-3B77-C3E60BA4B7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C8BDEE8D-9B02-5AD0-15BA-6C40401D7EA7}"/>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pic>
        <p:nvPicPr>
          <p:cNvPr id="2" name="Picture 1">
            <a:extLst>
              <a:ext uri="{FF2B5EF4-FFF2-40B4-BE49-F238E27FC236}">
                <a16:creationId xmlns:a16="http://schemas.microsoft.com/office/drawing/2014/main" id="{3439492A-82A5-E021-49A4-C4DAA435914A}"/>
              </a:ext>
            </a:extLst>
          </p:cNvPr>
          <p:cNvPicPr>
            <a:picLocks noChangeAspect="1"/>
          </p:cNvPicPr>
          <p:nvPr/>
        </p:nvPicPr>
        <p:blipFill rotWithShape="1">
          <a:blip r:embed="rId3"/>
          <a:srcRect l="18089" t="18955" r="29337" b="10456"/>
          <a:stretch/>
        </p:blipFill>
        <p:spPr>
          <a:xfrm>
            <a:off x="6364942" y="3029824"/>
            <a:ext cx="5378887" cy="3688808"/>
          </a:xfrm>
          <a:prstGeom prst="rect">
            <a:avLst/>
          </a:prstGeom>
        </p:spPr>
      </p:pic>
      <p:pic>
        <p:nvPicPr>
          <p:cNvPr id="3" name="Picture 2">
            <a:extLst>
              <a:ext uri="{FF2B5EF4-FFF2-40B4-BE49-F238E27FC236}">
                <a16:creationId xmlns:a16="http://schemas.microsoft.com/office/drawing/2014/main" id="{AA29E0E7-47B8-7B52-269C-212A2B8DB42C}"/>
              </a:ext>
            </a:extLst>
          </p:cNvPr>
          <p:cNvPicPr>
            <a:picLocks noChangeAspect="1"/>
          </p:cNvPicPr>
          <p:nvPr/>
        </p:nvPicPr>
        <p:blipFill rotWithShape="1">
          <a:blip r:embed="rId4"/>
          <a:srcRect l="18015" t="19608" r="32795" b="12288"/>
          <a:stretch/>
        </p:blipFill>
        <p:spPr>
          <a:xfrm>
            <a:off x="247010" y="3029824"/>
            <a:ext cx="4999548" cy="3688808"/>
          </a:xfrm>
          <a:prstGeom prst="rect">
            <a:avLst/>
          </a:prstGeom>
        </p:spPr>
      </p:pic>
      <p:pic>
        <p:nvPicPr>
          <p:cNvPr id="4" name="Picture 3">
            <a:extLst>
              <a:ext uri="{FF2B5EF4-FFF2-40B4-BE49-F238E27FC236}">
                <a16:creationId xmlns:a16="http://schemas.microsoft.com/office/drawing/2014/main" id="{C872F78B-AD2C-F183-A774-EB9804E1FB8C}"/>
              </a:ext>
            </a:extLst>
          </p:cNvPr>
          <p:cNvPicPr>
            <a:picLocks noChangeAspect="1"/>
          </p:cNvPicPr>
          <p:nvPr/>
        </p:nvPicPr>
        <p:blipFill rotWithShape="1">
          <a:blip r:embed="rId5"/>
          <a:srcRect l="22059" t="19738" r="7941" b="16994"/>
          <a:stretch/>
        </p:blipFill>
        <p:spPr>
          <a:xfrm>
            <a:off x="2097742" y="139369"/>
            <a:ext cx="8534400" cy="2588842"/>
          </a:xfrm>
          <a:prstGeom prst="rect">
            <a:avLst/>
          </a:prstGeom>
        </p:spPr>
      </p:pic>
    </p:spTree>
    <p:extLst>
      <p:ext uri="{BB962C8B-B14F-4D97-AF65-F5344CB8AC3E}">
        <p14:creationId xmlns:p14="http://schemas.microsoft.com/office/powerpoint/2010/main" val="30619946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22734C-A6F8-91FB-52A5-72B234F32D3D}"/>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E9FDE438-829B-0452-B0D0-CC6563C87E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8619ECAD-1CA2-5398-9347-B28AB726D37F}"/>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pic>
        <p:nvPicPr>
          <p:cNvPr id="2" name="Picture 1">
            <a:extLst>
              <a:ext uri="{FF2B5EF4-FFF2-40B4-BE49-F238E27FC236}">
                <a16:creationId xmlns:a16="http://schemas.microsoft.com/office/drawing/2014/main" id="{8ECAFC53-A6C5-913C-5EC4-4567CB388E27}"/>
              </a:ext>
            </a:extLst>
          </p:cNvPr>
          <p:cNvPicPr>
            <a:picLocks noChangeAspect="1"/>
          </p:cNvPicPr>
          <p:nvPr/>
        </p:nvPicPr>
        <p:blipFill rotWithShape="1">
          <a:blip r:embed="rId3"/>
          <a:srcRect l="18529" t="21569" r="9412" b="9412"/>
          <a:stretch/>
        </p:blipFill>
        <p:spPr>
          <a:xfrm>
            <a:off x="94938" y="74950"/>
            <a:ext cx="5659393" cy="3432748"/>
          </a:xfrm>
          <a:prstGeom prst="rect">
            <a:avLst/>
          </a:prstGeom>
        </p:spPr>
      </p:pic>
      <p:pic>
        <p:nvPicPr>
          <p:cNvPr id="3" name="Picture 2">
            <a:extLst>
              <a:ext uri="{FF2B5EF4-FFF2-40B4-BE49-F238E27FC236}">
                <a16:creationId xmlns:a16="http://schemas.microsoft.com/office/drawing/2014/main" id="{F8BC4AC1-1B82-A6CE-B07D-A08D29291A55}"/>
              </a:ext>
            </a:extLst>
          </p:cNvPr>
          <p:cNvPicPr>
            <a:picLocks noChangeAspect="1"/>
          </p:cNvPicPr>
          <p:nvPr/>
        </p:nvPicPr>
        <p:blipFill rotWithShape="1">
          <a:blip r:embed="rId4"/>
          <a:srcRect l="20001" t="21699" r="29484" b="25098"/>
          <a:stretch/>
        </p:blipFill>
        <p:spPr>
          <a:xfrm>
            <a:off x="5910974" y="3026251"/>
            <a:ext cx="6158753" cy="3648636"/>
          </a:xfrm>
          <a:prstGeom prst="rect">
            <a:avLst/>
          </a:prstGeom>
        </p:spPr>
      </p:pic>
    </p:spTree>
    <p:extLst>
      <p:ext uri="{BB962C8B-B14F-4D97-AF65-F5344CB8AC3E}">
        <p14:creationId xmlns:p14="http://schemas.microsoft.com/office/powerpoint/2010/main" val="16419636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8582FB-90E8-E3E6-9E95-4DFF55FE13E6}"/>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DB034784-4683-A4A6-D92E-81981159FD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B48F0858-815D-91ED-8E6D-4CB89A693ACE}"/>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2" name="TextBox 1">
            <a:extLst>
              <a:ext uri="{FF2B5EF4-FFF2-40B4-BE49-F238E27FC236}">
                <a16:creationId xmlns:a16="http://schemas.microsoft.com/office/drawing/2014/main" id="{764C4717-2A51-8184-EBFA-9ED5C6DE3027}"/>
              </a:ext>
            </a:extLst>
          </p:cNvPr>
          <p:cNvSpPr txBox="1"/>
          <p:nvPr/>
        </p:nvSpPr>
        <p:spPr>
          <a:xfrm>
            <a:off x="459698" y="1954157"/>
            <a:ext cx="11272604" cy="2943563"/>
          </a:xfrm>
          <a:prstGeom prst="rect">
            <a:avLst/>
          </a:prstGeom>
          <a:noFill/>
        </p:spPr>
        <p:txBody>
          <a:bodyPr wrap="square">
            <a:spAutoFit/>
          </a:bodyPr>
          <a:lstStyle/>
          <a:p>
            <a:pPr algn="just">
              <a:lnSpc>
                <a:spcPct val="200000"/>
              </a:lnSpc>
            </a:pPr>
            <a:r>
              <a:rPr lang="en-US" sz="2400" b="0" i="0" dirty="0">
                <a:effectLst/>
              </a:rPr>
              <a:t>In a results section, you report the main findings of the </a:t>
            </a:r>
            <a:r>
              <a:rPr lang="en-US" sz="2400" b="0" i="0" u="none" strike="noStrike" dirty="0">
                <a:effectLst/>
                <a:hlinkClick r:id="rId3">
                  <a:extLst>
                    <a:ext uri="{A12FA001-AC4F-418D-AE19-62706E023703}">
                      <ahyp:hlinkClr xmlns:ahyp="http://schemas.microsoft.com/office/drawing/2018/hyperlinkcolor" val="tx"/>
                    </a:ext>
                  </a:extLst>
                </a:hlinkClick>
              </a:rPr>
              <a:t>data collection</a:t>
            </a:r>
            <a:r>
              <a:rPr lang="en-US" sz="2400" b="0" i="0" dirty="0">
                <a:effectLst/>
              </a:rPr>
              <a:t> and analysis you conducted for your research. You should report all relevant results concisely, objectively, and logically. Don’t include subjective interpretations of why you found these results or what they mean—any evaluation should be saved for the </a:t>
            </a:r>
            <a:r>
              <a:rPr lang="en-US" sz="2400" b="0" i="0" u="none" strike="noStrike" dirty="0">
                <a:effectLst/>
                <a:hlinkClick r:id="rId4">
                  <a:extLst>
                    <a:ext uri="{A12FA001-AC4F-418D-AE19-62706E023703}">
                      <ahyp:hlinkClr xmlns:ahyp="http://schemas.microsoft.com/office/drawing/2018/hyperlinkcolor" val="tx"/>
                    </a:ext>
                  </a:extLst>
                </a:hlinkClick>
              </a:rPr>
              <a:t>discussion section</a:t>
            </a:r>
            <a:r>
              <a:rPr lang="en-US" sz="2400" b="0" i="0" dirty="0">
                <a:effectLst/>
              </a:rPr>
              <a:t>.</a:t>
            </a:r>
            <a:endParaRPr lang="en-US" sz="2400" dirty="0"/>
          </a:p>
        </p:txBody>
      </p:sp>
      <p:sp>
        <p:nvSpPr>
          <p:cNvPr id="3" name="TextBox 2">
            <a:extLst>
              <a:ext uri="{FF2B5EF4-FFF2-40B4-BE49-F238E27FC236}">
                <a16:creationId xmlns:a16="http://schemas.microsoft.com/office/drawing/2014/main" id="{22A62ACC-B46E-C7F7-1A3C-152254129A60}"/>
              </a:ext>
            </a:extLst>
          </p:cNvPr>
          <p:cNvSpPr txBox="1"/>
          <p:nvPr/>
        </p:nvSpPr>
        <p:spPr>
          <a:xfrm>
            <a:off x="4348902" y="512200"/>
            <a:ext cx="5440557" cy="584775"/>
          </a:xfrm>
          <a:prstGeom prst="rect">
            <a:avLst/>
          </a:prstGeom>
          <a:noFill/>
        </p:spPr>
        <p:txBody>
          <a:bodyPr wrap="square" rtlCol="0">
            <a:spAutoFit/>
          </a:bodyPr>
          <a:lstStyle/>
          <a:p>
            <a:r>
              <a:rPr lang="en-US" sz="3200" b="1" dirty="0">
                <a:solidFill>
                  <a:srgbClr val="00B0F0"/>
                </a:solidFill>
              </a:rPr>
              <a:t>Research Findings </a:t>
            </a:r>
          </a:p>
        </p:txBody>
      </p:sp>
    </p:spTree>
    <p:extLst>
      <p:ext uri="{BB962C8B-B14F-4D97-AF65-F5344CB8AC3E}">
        <p14:creationId xmlns:p14="http://schemas.microsoft.com/office/powerpoint/2010/main" val="29350782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CC3300-04B6-E391-AF58-EFDF82EB4D2B}"/>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8BA8285D-61FD-2F2D-4537-85EF3BEBB5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1E5FCE6D-ADAE-E82B-8D0E-E2DEC376ABC7}"/>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2" name="TextBox 1">
            <a:extLst>
              <a:ext uri="{FF2B5EF4-FFF2-40B4-BE49-F238E27FC236}">
                <a16:creationId xmlns:a16="http://schemas.microsoft.com/office/drawing/2014/main" id="{691C11F4-6147-8D2F-86AC-23206F1331CD}"/>
              </a:ext>
            </a:extLst>
          </p:cNvPr>
          <p:cNvSpPr txBox="1"/>
          <p:nvPr/>
        </p:nvSpPr>
        <p:spPr>
          <a:xfrm>
            <a:off x="209861" y="1498733"/>
            <a:ext cx="11737299" cy="5159554"/>
          </a:xfrm>
          <a:prstGeom prst="rect">
            <a:avLst/>
          </a:prstGeom>
          <a:noFill/>
        </p:spPr>
        <p:txBody>
          <a:bodyPr wrap="square">
            <a:spAutoFit/>
          </a:bodyPr>
          <a:lstStyle/>
          <a:p>
            <a:pPr algn="just">
              <a:lnSpc>
                <a:spcPct val="200000"/>
              </a:lnSpc>
            </a:pPr>
            <a:r>
              <a:rPr lang="en-US" sz="2400" b="1" i="0" dirty="0">
                <a:effectLst/>
              </a:rPr>
              <a:t>Here are a few best practices:</a:t>
            </a:r>
          </a:p>
          <a:p>
            <a:pPr marL="285750" indent="-285750" algn="just">
              <a:lnSpc>
                <a:spcPct val="200000"/>
              </a:lnSpc>
              <a:buFont typeface="Wingdings" panose="05000000000000000000" pitchFamily="2" charset="2"/>
              <a:buChar char="§"/>
            </a:pPr>
            <a:r>
              <a:rPr lang="en-US" sz="2400" b="0" i="0" dirty="0">
                <a:effectLst/>
              </a:rPr>
              <a:t>Your results should always be written in the</a:t>
            </a:r>
            <a:r>
              <a:rPr lang="en-US" sz="2400" b="1" i="0" dirty="0">
                <a:effectLst/>
              </a:rPr>
              <a:t> </a:t>
            </a:r>
            <a:r>
              <a:rPr lang="en-US" sz="2400" b="1" dirty="0"/>
              <a:t>past tense</a:t>
            </a:r>
            <a:r>
              <a:rPr lang="en-US" sz="2400" dirty="0"/>
              <a:t>.</a:t>
            </a:r>
            <a:endParaRPr lang="en-US" sz="2400" b="0" i="0" dirty="0">
              <a:effectLst/>
            </a:endParaRPr>
          </a:p>
          <a:p>
            <a:pPr marL="285750" indent="-285750" algn="just">
              <a:lnSpc>
                <a:spcPct val="200000"/>
              </a:lnSpc>
              <a:buFont typeface="Wingdings" panose="05000000000000000000" pitchFamily="2" charset="2"/>
              <a:buChar char="§"/>
            </a:pPr>
            <a:r>
              <a:rPr lang="en-US" sz="2400" b="0" i="0" dirty="0">
                <a:effectLst/>
              </a:rPr>
              <a:t>It should be written as </a:t>
            </a:r>
            <a:r>
              <a:rPr lang="en-US" sz="2400" b="1" dirty="0"/>
              <a:t>concisely</a:t>
            </a:r>
            <a:r>
              <a:rPr lang="en-US" sz="2400" dirty="0"/>
              <a:t> </a:t>
            </a:r>
            <a:r>
              <a:rPr lang="en-US" sz="2400" b="0" i="0" dirty="0">
                <a:effectLst/>
              </a:rPr>
              <a:t>as possible.</a:t>
            </a:r>
          </a:p>
          <a:p>
            <a:pPr marL="285750" indent="-285750" algn="just">
              <a:lnSpc>
                <a:spcPct val="200000"/>
              </a:lnSpc>
              <a:buFont typeface="Wingdings" panose="05000000000000000000" pitchFamily="2" charset="2"/>
              <a:buChar char="§"/>
            </a:pPr>
            <a:r>
              <a:rPr lang="en-US" sz="2400" b="0" i="0" dirty="0">
                <a:effectLst/>
              </a:rPr>
              <a:t>Only include results that are directly relevant to answering your </a:t>
            </a:r>
            <a:r>
              <a:rPr lang="en-US" sz="2400" b="1" dirty="0"/>
              <a:t>research questions</a:t>
            </a:r>
            <a:r>
              <a:rPr lang="en-US" sz="2400" dirty="0"/>
              <a:t>.</a:t>
            </a:r>
          </a:p>
          <a:p>
            <a:pPr marL="285750" indent="-285750" algn="just">
              <a:lnSpc>
                <a:spcPct val="200000"/>
              </a:lnSpc>
              <a:buFont typeface="Wingdings" panose="05000000000000000000" pitchFamily="2" charset="2"/>
              <a:buChar char="§"/>
            </a:pPr>
            <a:r>
              <a:rPr lang="en-US" sz="2400" b="0" i="0" dirty="0">
                <a:effectLst/>
              </a:rPr>
              <a:t>Avoid speculative or interpretative words like “appears” or “implies.”</a:t>
            </a:r>
          </a:p>
          <a:p>
            <a:pPr marL="285750" indent="-285750" algn="just">
              <a:lnSpc>
                <a:spcPct val="200000"/>
              </a:lnSpc>
              <a:buFont typeface="Wingdings" panose="05000000000000000000" pitchFamily="2" charset="2"/>
              <a:buChar char="§"/>
            </a:pPr>
            <a:r>
              <a:rPr lang="en-US" sz="2400" b="0" i="0" dirty="0">
                <a:effectLst/>
              </a:rPr>
              <a:t>Always start with your broadest results first, then flow into your more granular (but still relevant) ones. </a:t>
            </a:r>
          </a:p>
        </p:txBody>
      </p:sp>
      <p:sp>
        <p:nvSpPr>
          <p:cNvPr id="3" name="TextBox 2">
            <a:extLst>
              <a:ext uri="{FF2B5EF4-FFF2-40B4-BE49-F238E27FC236}">
                <a16:creationId xmlns:a16="http://schemas.microsoft.com/office/drawing/2014/main" id="{DB331DB0-6F46-8E81-EF8F-C5FDDEC7BE1F}"/>
              </a:ext>
            </a:extLst>
          </p:cNvPr>
          <p:cNvSpPr txBox="1"/>
          <p:nvPr/>
        </p:nvSpPr>
        <p:spPr>
          <a:xfrm>
            <a:off x="4348902" y="512200"/>
            <a:ext cx="5440557" cy="584775"/>
          </a:xfrm>
          <a:prstGeom prst="rect">
            <a:avLst/>
          </a:prstGeom>
          <a:noFill/>
        </p:spPr>
        <p:txBody>
          <a:bodyPr wrap="square" rtlCol="0">
            <a:spAutoFit/>
          </a:bodyPr>
          <a:lstStyle/>
          <a:p>
            <a:r>
              <a:rPr lang="en-US" sz="3200" b="1" dirty="0">
                <a:solidFill>
                  <a:srgbClr val="00B0F0"/>
                </a:solidFill>
              </a:rPr>
              <a:t>Research Findings </a:t>
            </a:r>
          </a:p>
        </p:txBody>
      </p:sp>
      <p:sp>
        <p:nvSpPr>
          <p:cNvPr id="4" name="TextBox 3">
            <a:extLst>
              <a:ext uri="{FF2B5EF4-FFF2-40B4-BE49-F238E27FC236}">
                <a16:creationId xmlns:a16="http://schemas.microsoft.com/office/drawing/2014/main" id="{B51409CB-783A-04FE-AFD6-390DF3A5E330}"/>
              </a:ext>
            </a:extLst>
          </p:cNvPr>
          <p:cNvSpPr txBox="1"/>
          <p:nvPr/>
        </p:nvSpPr>
        <p:spPr>
          <a:xfrm>
            <a:off x="2496672" y="6263554"/>
            <a:ext cx="2210239" cy="369332"/>
          </a:xfrm>
          <a:prstGeom prst="rect">
            <a:avLst/>
          </a:prstGeom>
          <a:noFill/>
        </p:spPr>
        <p:txBody>
          <a:bodyPr wrap="square">
            <a:spAutoFit/>
          </a:bodyPr>
          <a:lstStyle/>
          <a:p>
            <a:r>
              <a:rPr lang="en-US" b="0" i="0" dirty="0">
                <a:effectLst/>
                <a:latin typeface="Inter"/>
              </a:rPr>
              <a:t>(George, T.,2022)</a:t>
            </a:r>
            <a:endParaRPr lang="en-US" dirty="0"/>
          </a:p>
        </p:txBody>
      </p:sp>
    </p:spTree>
    <p:extLst>
      <p:ext uri="{BB962C8B-B14F-4D97-AF65-F5344CB8AC3E}">
        <p14:creationId xmlns:p14="http://schemas.microsoft.com/office/powerpoint/2010/main" val="13337538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421213-229D-4499-AD93-4A51D269C16E}"/>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8C9A4984-630E-0794-5A52-95D5581174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62FE4F4B-F35D-C1CD-3E24-A31E4DE66B4E}"/>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2" name="TextBox 1">
            <a:extLst>
              <a:ext uri="{FF2B5EF4-FFF2-40B4-BE49-F238E27FC236}">
                <a16:creationId xmlns:a16="http://schemas.microsoft.com/office/drawing/2014/main" id="{FFEA0EDD-58F2-DA00-3527-34931BCE4D3A}"/>
              </a:ext>
            </a:extLst>
          </p:cNvPr>
          <p:cNvSpPr txBox="1"/>
          <p:nvPr/>
        </p:nvSpPr>
        <p:spPr>
          <a:xfrm>
            <a:off x="704538" y="1355313"/>
            <a:ext cx="11182661" cy="5159554"/>
          </a:xfrm>
          <a:prstGeom prst="rect">
            <a:avLst/>
          </a:prstGeom>
          <a:noFill/>
        </p:spPr>
        <p:txBody>
          <a:bodyPr wrap="square">
            <a:spAutoFit/>
          </a:bodyPr>
          <a:lstStyle/>
          <a:p>
            <a:pPr marL="342900" indent="-342900" algn="just">
              <a:lnSpc>
                <a:spcPct val="200000"/>
              </a:lnSpc>
              <a:buFont typeface="Wingdings" panose="05000000000000000000" pitchFamily="2" charset="2"/>
              <a:buChar char="v"/>
            </a:pPr>
            <a:r>
              <a:rPr lang="en-US" sz="2400" b="0" i="0" dirty="0">
                <a:effectLst/>
              </a:rPr>
              <a:t>For each question or hypothesis, share:</a:t>
            </a:r>
          </a:p>
          <a:p>
            <a:pPr marL="342900" indent="-342900" algn="just">
              <a:lnSpc>
                <a:spcPct val="200000"/>
              </a:lnSpc>
              <a:buFont typeface="Wingdings" panose="05000000000000000000" pitchFamily="2" charset="2"/>
              <a:buChar char="§"/>
            </a:pPr>
            <a:r>
              <a:rPr lang="en-US" sz="2400" b="0" i="0" dirty="0">
                <a:effectLst/>
              </a:rPr>
              <a:t>A reminder of the type of analysis you used (e.g., a two-sample </a:t>
            </a:r>
            <a:r>
              <a:rPr lang="en-US" sz="2400" b="1" i="1" dirty="0"/>
              <a:t>t-test</a:t>
            </a:r>
            <a:r>
              <a:rPr lang="en-US" sz="2400" b="0" i="0" dirty="0">
                <a:effectLst/>
              </a:rPr>
              <a:t> or </a:t>
            </a:r>
            <a:r>
              <a:rPr lang="en-US" sz="2400" dirty="0"/>
              <a:t>simple </a:t>
            </a:r>
            <a:r>
              <a:rPr lang="en-US" sz="2400" b="1" dirty="0"/>
              <a:t>linear regression</a:t>
            </a:r>
            <a:r>
              <a:rPr lang="en-US" sz="2400" b="0" i="0" dirty="0">
                <a:effectLst/>
              </a:rPr>
              <a:t>). A more detailed description of your analysis should go in your </a:t>
            </a:r>
            <a:r>
              <a:rPr lang="en-US" sz="2400" b="1" dirty="0"/>
              <a:t>methodology</a:t>
            </a:r>
            <a:r>
              <a:rPr lang="en-US" sz="2400" dirty="0"/>
              <a:t> </a:t>
            </a:r>
            <a:r>
              <a:rPr lang="en-US" sz="2400" b="0" i="0" dirty="0">
                <a:effectLst/>
              </a:rPr>
              <a:t>section.</a:t>
            </a:r>
          </a:p>
          <a:p>
            <a:pPr marL="342900" indent="-342900" algn="just">
              <a:lnSpc>
                <a:spcPct val="200000"/>
              </a:lnSpc>
              <a:buFont typeface="Wingdings" panose="05000000000000000000" pitchFamily="2" charset="2"/>
              <a:buChar char="§"/>
            </a:pPr>
            <a:r>
              <a:rPr lang="en-US" sz="2400" b="0" i="0" dirty="0">
                <a:effectLst/>
              </a:rPr>
              <a:t>A concise summary of each relevant result, both positive and negative. This can include any relevant descriptive statistics (e.g., </a:t>
            </a:r>
            <a:r>
              <a:rPr lang="en-US" sz="2400" b="1" dirty="0"/>
              <a:t>means</a:t>
            </a:r>
            <a:r>
              <a:rPr lang="en-US" sz="2400" b="0" i="0" dirty="0">
                <a:effectLst/>
              </a:rPr>
              <a:t> and </a:t>
            </a:r>
            <a:r>
              <a:rPr lang="en-US" sz="2400" b="1" dirty="0"/>
              <a:t>standard deviations</a:t>
            </a:r>
            <a:r>
              <a:rPr lang="en-US" sz="2400" b="0" i="0" dirty="0">
                <a:effectLst/>
              </a:rPr>
              <a:t>) </a:t>
            </a:r>
          </a:p>
          <a:p>
            <a:pPr marL="342900" indent="-342900" algn="just">
              <a:lnSpc>
                <a:spcPct val="200000"/>
              </a:lnSpc>
              <a:buFont typeface="Wingdings" panose="05000000000000000000" pitchFamily="2" charset="2"/>
              <a:buChar char="§"/>
            </a:pPr>
            <a:r>
              <a:rPr lang="en-US" sz="2400" b="0" i="0" dirty="0">
                <a:effectLst/>
              </a:rPr>
              <a:t>Remember, these numbers are often placed in parentheses.</a:t>
            </a:r>
          </a:p>
        </p:txBody>
      </p:sp>
      <p:sp>
        <p:nvSpPr>
          <p:cNvPr id="3" name="TextBox 2">
            <a:extLst>
              <a:ext uri="{FF2B5EF4-FFF2-40B4-BE49-F238E27FC236}">
                <a16:creationId xmlns:a16="http://schemas.microsoft.com/office/drawing/2014/main" id="{FFF6EF5D-326A-7F01-F6AC-485D03A96207}"/>
              </a:ext>
            </a:extLst>
          </p:cNvPr>
          <p:cNvSpPr txBox="1"/>
          <p:nvPr/>
        </p:nvSpPr>
        <p:spPr>
          <a:xfrm>
            <a:off x="2869580" y="619611"/>
            <a:ext cx="5440557" cy="584775"/>
          </a:xfrm>
          <a:prstGeom prst="rect">
            <a:avLst/>
          </a:prstGeom>
          <a:noFill/>
        </p:spPr>
        <p:txBody>
          <a:bodyPr wrap="square" rtlCol="0">
            <a:spAutoFit/>
          </a:bodyPr>
          <a:lstStyle/>
          <a:p>
            <a:r>
              <a:rPr lang="en-US" sz="3200" b="1" dirty="0">
                <a:solidFill>
                  <a:srgbClr val="00B0F0"/>
                </a:solidFill>
              </a:rPr>
              <a:t>Quantitative Research Results </a:t>
            </a:r>
          </a:p>
        </p:txBody>
      </p:sp>
      <p:sp>
        <p:nvSpPr>
          <p:cNvPr id="4" name="TextBox 3">
            <a:extLst>
              <a:ext uri="{FF2B5EF4-FFF2-40B4-BE49-F238E27FC236}">
                <a16:creationId xmlns:a16="http://schemas.microsoft.com/office/drawing/2014/main" id="{AF8CBA18-A506-70DB-CF85-BE173A1D1232}"/>
              </a:ext>
            </a:extLst>
          </p:cNvPr>
          <p:cNvSpPr txBox="1"/>
          <p:nvPr/>
        </p:nvSpPr>
        <p:spPr>
          <a:xfrm>
            <a:off x="5874013" y="6410544"/>
            <a:ext cx="6212540" cy="369332"/>
          </a:xfrm>
          <a:prstGeom prst="rect">
            <a:avLst/>
          </a:prstGeom>
          <a:noFill/>
        </p:spPr>
        <p:txBody>
          <a:bodyPr wrap="square">
            <a:spAutoFit/>
          </a:bodyPr>
          <a:lstStyle/>
          <a:p>
            <a:pPr algn="ctr"/>
            <a:r>
              <a:rPr lang="en-US" b="0" i="0" dirty="0">
                <a:effectLst/>
                <a:latin typeface="Inter"/>
              </a:rPr>
              <a:t>(George, T.,2022)</a:t>
            </a:r>
            <a:endParaRPr lang="en-US" dirty="0"/>
          </a:p>
        </p:txBody>
      </p:sp>
    </p:spTree>
    <p:extLst>
      <p:ext uri="{BB962C8B-B14F-4D97-AF65-F5344CB8AC3E}">
        <p14:creationId xmlns:p14="http://schemas.microsoft.com/office/powerpoint/2010/main" val="6861901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8FC4D9-CD28-D5DC-9BF3-F4C36DEFF8A3}"/>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2C843604-D7C3-7936-317E-F0DCD95729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9406CEE0-7992-4E77-01E2-ECBA08241943}"/>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3" name="TextBox 2">
            <a:extLst>
              <a:ext uri="{FF2B5EF4-FFF2-40B4-BE49-F238E27FC236}">
                <a16:creationId xmlns:a16="http://schemas.microsoft.com/office/drawing/2014/main" id="{4B44CE9A-B59B-73CE-1C29-23DCB7B9B5BE}"/>
              </a:ext>
            </a:extLst>
          </p:cNvPr>
          <p:cNvSpPr txBox="1"/>
          <p:nvPr/>
        </p:nvSpPr>
        <p:spPr>
          <a:xfrm>
            <a:off x="119920" y="1355313"/>
            <a:ext cx="11617378" cy="5159554"/>
          </a:xfrm>
          <a:prstGeom prst="rect">
            <a:avLst/>
          </a:prstGeom>
          <a:noFill/>
        </p:spPr>
        <p:txBody>
          <a:bodyPr wrap="square">
            <a:spAutoFit/>
          </a:bodyPr>
          <a:lstStyle/>
          <a:p>
            <a:pPr marL="285750" indent="-285750" algn="just">
              <a:lnSpc>
                <a:spcPct val="200000"/>
              </a:lnSpc>
              <a:buFont typeface="Wingdings" panose="05000000000000000000" pitchFamily="2" charset="2"/>
              <a:buChar char="§"/>
            </a:pPr>
            <a:r>
              <a:rPr lang="en-US" sz="2400" b="0" i="0" dirty="0">
                <a:effectLst/>
              </a:rPr>
              <a:t> Briefly describe how each result relates to whether the hypothesis was supported. You can briefly mention any results that didn’t fit your expectations and assumptions but save any speculation on their meaning or consequences for your</a:t>
            </a:r>
            <a:r>
              <a:rPr lang="en-US" sz="2400" b="1" i="0" dirty="0">
                <a:effectLst/>
              </a:rPr>
              <a:t> </a:t>
            </a:r>
            <a:r>
              <a:rPr lang="en-US" sz="2400" b="1" dirty="0"/>
              <a:t>discussion</a:t>
            </a:r>
            <a:r>
              <a:rPr lang="en-US" sz="2400" b="1" i="0" dirty="0">
                <a:effectLst/>
              </a:rPr>
              <a:t> </a:t>
            </a:r>
            <a:r>
              <a:rPr lang="en-US" sz="2400" b="0" i="0" dirty="0">
                <a:effectLst/>
              </a:rPr>
              <a:t>and </a:t>
            </a:r>
            <a:r>
              <a:rPr lang="en-US" sz="2400" b="1" i="0" u="none" strike="noStrike" dirty="0">
                <a:effectLst/>
                <a:hlinkClick r:id="rId3">
                  <a:extLst>
                    <a:ext uri="{A12FA001-AC4F-418D-AE19-62706E023703}">
                      <ahyp:hlinkClr xmlns:ahyp="http://schemas.microsoft.com/office/drawing/2018/hyperlinkcolor" val="tx"/>
                    </a:ext>
                  </a:extLst>
                </a:hlinkClick>
              </a:rPr>
              <a:t>conclusio</a:t>
            </a:r>
            <a:r>
              <a:rPr lang="en-US" sz="2400" b="1" dirty="0">
                <a:hlinkClick r:id="rId3">
                  <a:extLst>
                    <a:ext uri="{A12FA001-AC4F-418D-AE19-62706E023703}">
                      <ahyp:hlinkClr xmlns:ahyp="http://schemas.microsoft.com/office/drawing/2018/hyperlinkcolor" val="tx"/>
                    </a:ext>
                  </a:extLst>
                </a:hlinkClick>
              </a:rPr>
              <a:t>n</a:t>
            </a:r>
            <a:r>
              <a:rPr lang="en-US" sz="2400" b="1" dirty="0"/>
              <a:t>.</a:t>
            </a:r>
            <a:endParaRPr lang="en-US" sz="2400" b="1" i="0" u="none" strike="noStrike" dirty="0">
              <a:effectLst/>
            </a:endParaRPr>
          </a:p>
          <a:p>
            <a:pPr marL="285750" indent="-285750" algn="just">
              <a:lnSpc>
                <a:spcPct val="200000"/>
              </a:lnSpc>
              <a:buFont typeface="Wingdings" panose="05000000000000000000" pitchFamily="2" charset="2"/>
              <a:buChar char="§"/>
            </a:pPr>
            <a:r>
              <a:rPr lang="en-US" sz="2400" b="0" i="0" dirty="0">
                <a:effectLst/>
              </a:rPr>
              <a:t>In quantitative research, it’s often helpful to include visual elements such as graphs, charts, and </a:t>
            </a:r>
            <a:r>
              <a:rPr lang="en-US" sz="2400" b="1" dirty="0"/>
              <a:t>tables</a:t>
            </a:r>
            <a:r>
              <a:rPr lang="en-US" sz="2400" b="0" i="0" dirty="0">
                <a:effectLst/>
              </a:rPr>
              <a:t>, but only if they are directly relevant to your results. Give these elements clear, descriptive titles and labels so that your reader can easily understand what is being shown</a:t>
            </a:r>
          </a:p>
        </p:txBody>
      </p:sp>
      <p:sp>
        <p:nvSpPr>
          <p:cNvPr id="4" name="TextBox 3">
            <a:extLst>
              <a:ext uri="{FF2B5EF4-FFF2-40B4-BE49-F238E27FC236}">
                <a16:creationId xmlns:a16="http://schemas.microsoft.com/office/drawing/2014/main" id="{0E0ECD2B-1095-5488-8013-DDD7E864D57F}"/>
              </a:ext>
            </a:extLst>
          </p:cNvPr>
          <p:cNvSpPr txBox="1"/>
          <p:nvPr/>
        </p:nvSpPr>
        <p:spPr>
          <a:xfrm>
            <a:off x="4348902" y="512200"/>
            <a:ext cx="5440557" cy="584775"/>
          </a:xfrm>
          <a:prstGeom prst="rect">
            <a:avLst/>
          </a:prstGeom>
          <a:noFill/>
        </p:spPr>
        <p:txBody>
          <a:bodyPr wrap="square" rtlCol="0">
            <a:spAutoFit/>
          </a:bodyPr>
          <a:lstStyle/>
          <a:p>
            <a:r>
              <a:rPr lang="en-US" sz="3200" b="1" dirty="0"/>
              <a:t> </a:t>
            </a:r>
          </a:p>
        </p:txBody>
      </p:sp>
      <p:sp>
        <p:nvSpPr>
          <p:cNvPr id="5" name="TextBox 4">
            <a:extLst>
              <a:ext uri="{FF2B5EF4-FFF2-40B4-BE49-F238E27FC236}">
                <a16:creationId xmlns:a16="http://schemas.microsoft.com/office/drawing/2014/main" id="{2F65377B-812C-AA37-7D7E-5F0E2F8CE6E7}"/>
              </a:ext>
            </a:extLst>
          </p:cNvPr>
          <p:cNvSpPr txBox="1"/>
          <p:nvPr/>
        </p:nvSpPr>
        <p:spPr>
          <a:xfrm>
            <a:off x="4601697" y="6380277"/>
            <a:ext cx="6212540" cy="369332"/>
          </a:xfrm>
          <a:prstGeom prst="rect">
            <a:avLst/>
          </a:prstGeom>
          <a:noFill/>
        </p:spPr>
        <p:txBody>
          <a:bodyPr wrap="square">
            <a:spAutoFit/>
          </a:bodyPr>
          <a:lstStyle/>
          <a:p>
            <a:r>
              <a:rPr lang="en-US" b="0" i="0" dirty="0">
                <a:effectLst/>
                <a:latin typeface="Inter"/>
              </a:rPr>
              <a:t>(George, T.,2022)</a:t>
            </a:r>
            <a:endParaRPr lang="en-US" dirty="0"/>
          </a:p>
        </p:txBody>
      </p:sp>
      <p:sp>
        <p:nvSpPr>
          <p:cNvPr id="7" name="TextBox 6">
            <a:extLst>
              <a:ext uri="{FF2B5EF4-FFF2-40B4-BE49-F238E27FC236}">
                <a16:creationId xmlns:a16="http://schemas.microsoft.com/office/drawing/2014/main" id="{C275B783-B539-704E-9598-17AB9AA80BEC}"/>
              </a:ext>
            </a:extLst>
          </p:cNvPr>
          <p:cNvSpPr txBox="1"/>
          <p:nvPr/>
        </p:nvSpPr>
        <p:spPr>
          <a:xfrm>
            <a:off x="2554787" y="604621"/>
            <a:ext cx="5440557" cy="584775"/>
          </a:xfrm>
          <a:prstGeom prst="rect">
            <a:avLst/>
          </a:prstGeom>
          <a:noFill/>
        </p:spPr>
        <p:txBody>
          <a:bodyPr wrap="square" rtlCol="0">
            <a:spAutoFit/>
          </a:bodyPr>
          <a:lstStyle/>
          <a:p>
            <a:r>
              <a:rPr lang="en-US" sz="3200" b="1" dirty="0">
                <a:solidFill>
                  <a:srgbClr val="00B0F0"/>
                </a:solidFill>
              </a:rPr>
              <a:t>Quantitative Research Results </a:t>
            </a:r>
          </a:p>
        </p:txBody>
      </p:sp>
    </p:spTree>
    <p:extLst>
      <p:ext uri="{BB962C8B-B14F-4D97-AF65-F5344CB8AC3E}">
        <p14:creationId xmlns:p14="http://schemas.microsoft.com/office/powerpoint/2010/main" val="35390477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B0725D-C68A-975E-DE32-E93606693D0B}"/>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5BCC2B4E-7E1A-D73C-8DE2-25DAAD88F4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2D5ADF83-F199-FD99-CDC0-CAE1D791B777}"/>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2" name="TextBox 1">
            <a:extLst>
              <a:ext uri="{FF2B5EF4-FFF2-40B4-BE49-F238E27FC236}">
                <a16:creationId xmlns:a16="http://schemas.microsoft.com/office/drawing/2014/main" id="{4E3DA367-D2E2-FC99-6A21-1D0ADC6EF78E}"/>
              </a:ext>
            </a:extLst>
          </p:cNvPr>
          <p:cNvSpPr txBox="1"/>
          <p:nvPr/>
        </p:nvSpPr>
        <p:spPr>
          <a:xfrm>
            <a:off x="269823" y="1749760"/>
            <a:ext cx="11497456" cy="2943563"/>
          </a:xfrm>
          <a:prstGeom prst="rect">
            <a:avLst/>
          </a:prstGeom>
          <a:noFill/>
        </p:spPr>
        <p:txBody>
          <a:bodyPr wrap="square">
            <a:spAutoFit/>
          </a:bodyPr>
          <a:lstStyle/>
          <a:p>
            <a:pPr marL="342900" indent="-342900" algn="just">
              <a:lnSpc>
                <a:spcPct val="200000"/>
              </a:lnSpc>
              <a:buFont typeface="Wingdings" panose="05000000000000000000" pitchFamily="2" charset="2"/>
              <a:buChar char="v"/>
            </a:pPr>
            <a:r>
              <a:rPr lang="en-US" sz="2400" b="1" i="0" u="sng" dirty="0">
                <a:effectLst/>
              </a:rPr>
              <a:t>Reporting qualitative research results:</a:t>
            </a:r>
          </a:p>
          <a:p>
            <a:pPr algn="just">
              <a:lnSpc>
                <a:spcPct val="200000"/>
              </a:lnSpc>
            </a:pPr>
            <a:r>
              <a:rPr lang="en-US" sz="2400" b="0" i="0" dirty="0">
                <a:effectLst/>
              </a:rPr>
              <a:t>In </a:t>
            </a:r>
            <a:r>
              <a:rPr lang="en-US" sz="2400" b="0" i="0" u="none" strike="noStrike" dirty="0">
                <a:effectLst/>
                <a:hlinkClick r:id="rId3">
                  <a:extLst>
                    <a:ext uri="{A12FA001-AC4F-418D-AE19-62706E023703}">
                      <ahyp:hlinkClr xmlns:ahyp="http://schemas.microsoft.com/office/drawing/2018/hyperlinkcolor" val="tx"/>
                    </a:ext>
                  </a:extLst>
                </a:hlinkClick>
              </a:rPr>
              <a:t>qualitative research</a:t>
            </a:r>
            <a:r>
              <a:rPr lang="en-US" sz="2400" b="0" i="0" dirty="0">
                <a:effectLst/>
              </a:rPr>
              <a:t>, your results might not all be directly related to specific hypotheses. In this case, you can structure your results section around critical </a:t>
            </a:r>
            <a:r>
              <a:rPr lang="en-US" sz="2400" b="1" dirty="0"/>
              <a:t>themes</a:t>
            </a:r>
            <a:r>
              <a:rPr lang="en-US" sz="2400" b="1" i="0" dirty="0">
                <a:effectLst/>
              </a:rPr>
              <a:t> or </a:t>
            </a:r>
            <a:r>
              <a:rPr lang="en-US" sz="2400" b="1" dirty="0"/>
              <a:t>topics </a:t>
            </a:r>
            <a:r>
              <a:rPr lang="en-US" sz="2400" b="0" i="0" dirty="0">
                <a:effectLst/>
              </a:rPr>
              <a:t>that emerged from your data analysis.</a:t>
            </a:r>
          </a:p>
        </p:txBody>
      </p:sp>
      <p:sp>
        <p:nvSpPr>
          <p:cNvPr id="3" name="TextBox 2">
            <a:extLst>
              <a:ext uri="{FF2B5EF4-FFF2-40B4-BE49-F238E27FC236}">
                <a16:creationId xmlns:a16="http://schemas.microsoft.com/office/drawing/2014/main" id="{503B931C-986D-87F2-5F6E-1E2DEE8A2C56}"/>
              </a:ext>
            </a:extLst>
          </p:cNvPr>
          <p:cNvSpPr txBox="1"/>
          <p:nvPr/>
        </p:nvSpPr>
        <p:spPr>
          <a:xfrm>
            <a:off x="2496672" y="6263554"/>
            <a:ext cx="6212540" cy="369332"/>
          </a:xfrm>
          <a:prstGeom prst="rect">
            <a:avLst/>
          </a:prstGeom>
          <a:noFill/>
        </p:spPr>
        <p:txBody>
          <a:bodyPr wrap="square">
            <a:spAutoFit/>
          </a:bodyPr>
          <a:lstStyle/>
          <a:p>
            <a:r>
              <a:rPr lang="en-US" b="0" i="0" dirty="0">
                <a:effectLst/>
                <a:latin typeface="Inter"/>
              </a:rPr>
              <a:t>(George, T.,2022)</a:t>
            </a:r>
            <a:endParaRPr lang="en-US" dirty="0"/>
          </a:p>
        </p:txBody>
      </p:sp>
      <p:sp>
        <p:nvSpPr>
          <p:cNvPr id="4" name="TextBox 3">
            <a:extLst>
              <a:ext uri="{FF2B5EF4-FFF2-40B4-BE49-F238E27FC236}">
                <a16:creationId xmlns:a16="http://schemas.microsoft.com/office/drawing/2014/main" id="{F84BBEDB-7601-0937-96D7-6C5B88763C6C}"/>
              </a:ext>
            </a:extLst>
          </p:cNvPr>
          <p:cNvSpPr txBox="1"/>
          <p:nvPr/>
        </p:nvSpPr>
        <p:spPr>
          <a:xfrm>
            <a:off x="2948946" y="605198"/>
            <a:ext cx="5440557" cy="584775"/>
          </a:xfrm>
          <a:prstGeom prst="rect">
            <a:avLst/>
          </a:prstGeom>
          <a:noFill/>
        </p:spPr>
        <p:txBody>
          <a:bodyPr wrap="square" rtlCol="0">
            <a:spAutoFit/>
          </a:bodyPr>
          <a:lstStyle/>
          <a:p>
            <a:r>
              <a:rPr lang="en-US" sz="3200" b="1" dirty="0">
                <a:solidFill>
                  <a:srgbClr val="00B0F0"/>
                </a:solidFill>
              </a:rPr>
              <a:t>Qualitative Research Results </a:t>
            </a:r>
          </a:p>
        </p:txBody>
      </p:sp>
    </p:spTree>
    <p:extLst>
      <p:ext uri="{BB962C8B-B14F-4D97-AF65-F5344CB8AC3E}">
        <p14:creationId xmlns:p14="http://schemas.microsoft.com/office/powerpoint/2010/main" val="32945714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F09CCE-EF14-0F02-F41F-A18DF21A5F5C}"/>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50505A4D-B706-4478-3439-B745F20EF3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C84DA5DB-4B06-98DF-6555-F164BFA6F3F8}"/>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3" name="TextBox 2">
            <a:extLst>
              <a:ext uri="{FF2B5EF4-FFF2-40B4-BE49-F238E27FC236}">
                <a16:creationId xmlns:a16="http://schemas.microsoft.com/office/drawing/2014/main" id="{BB263C91-FB72-0CCD-9E64-EFE9D3FF24CD}"/>
              </a:ext>
            </a:extLst>
          </p:cNvPr>
          <p:cNvSpPr txBox="1"/>
          <p:nvPr/>
        </p:nvSpPr>
        <p:spPr>
          <a:xfrm>
            <a:off x="269823" y="1672008"/>
            <a:ext cx="11662347" cy="3913059"/>
          </a:xfrm>
          <a:prstGeom prst="rect">
            <a:avLst/>
          </a:prstGeom>
          <a:noFill/>
        </p:spPr>
        <p:txBody>
          <a:bodyPr wrap="square">
            <a:spAutoFit/>
          </a:bodyPr>
          <a:lstStyle/>
          <a:p>
            <a:pPr algn="l">
              <a:lnSpc>
                <a:spcPct val="150000"/>
              </a:lnSpc>
            </a:pPr>
            <a:r>
              <a:rPr lang="en-US" sz="2400" b="1" i="0" dirty="0">
                <a:effectLst/>
              </a:rPr>
              <a:t>For each theme, start with general observations about what the data showed. You can mention:</a:t>
            </a:r>
          </a:p>
          <a:p>
            <a:pPr marL="342900" indent="-342900" algn="l">
              <a:lnSpc>
                <a:spcPct val="150000"/>
              </a:lnSpc>
              <a:buFont typeface="Wingdings" panose="05000000000000000000" pitchFamily="2" charset="2"/>
              <a:buChar char="§"/>
            </a:pPr>
            <a:r>
              <a:rPr lang="en-US" sz="2400" b="0" i="0" dirty="0">
                <a:effectLst/>
              </a:rPr>
              <a:t>Recurring points of agreement or disagreement</a:t>
            </a:r>
          </a:p>
          <a:p>
            <a:pPr marL="342900" indent="-342900" algn="l">
              <a:lnSpc>
                <a:spcPct val="150000"/>
              </a:lnSpc>
              <a:buFont typeface="Wingdings" panose="05000000000000000000" pitchFamily="2" charset="2"/>
              <a:buChar char="§"/>
            </a:pPr>
            <a:r>
              <a:rPr lang="en-US" sz="2400" b="0" i="0" dirty="0">
                <a:effectLst/>
              </a:rPr>
              <a:t>Patterns and trends</a:t>
            </a:r>
          </a:p>
          <a:p>
            <a:pPr marL="342900" indent="-342900" algn="l">
              <a:lnSpc>
                <a:spcPct val="150000"/>
              </a:lnSpc>
              <a:buFont typeface="Wingdings" panose="05000000000000000000" pitchFamily="2" charset="2"/>
              <a:buChar char="§"/>
            </a:pPr>
            <a:r>
              <a:rPr lang="en-US" sz="2400" b="0" i="0" dirty="0">
                <a:effectLst/>
              </a:rPr>
              <a:t>Particularly significant snippets from individual responses</a:t>
            </a:r>
          </a:p>
          <a:p>
            <a:pPr algn="l">
              <a:lnSpc>
                <a:spcPct val="150000"/>
              </a:lnSpc>
            </a:pPr>
            <a:r>
              <a:rPr lang="en-US" sz="2400" b="0" i="0" dirty="0">
                <a:effectLst/>
              </a:rPr>
              <a:t>Next, clarify and support these points with direct quotations. Be sure to report any relevant demographic information about participants.</a:t>
            </a:r>
            <a:endParaRPr lang="en-US" sz="2400" b="1" i="0" u="sng" dirty="0">
              <a:effectLst/>
            </a:endParaRPr>
          </a:p>
        </p:txBody>
      </p:sp>
      <p:sp>
        <p:nvSpPr>
          <p:cNvPr id="4" name="TextBox 3">
            <a:extLst>
              <a:ext uri="{FF2B5EF4-FFF2-40B4-BE49-F238E27FC236}">
                <a16:creationId xmlns:a16="http://schemas.microsoft.com/office/drawing/2014/main" id="{BC78714C-3F93-8339-11CD-7C4CE555FA5A}"/>
              </a:ext>
            </a:extLst>
          </p:cNvPr>
          <p:cNvSpPr txBox="1"/>
          <p:nvPr/>
        </p:nvSpPr>
        <p:spPr>
          <a:xfrm>
            <a:off x="4348902" y="512200"/>
            <a:ext cx="5440557" cy="584775"/>
          </a:xfrm>
          <a:prstGeom prst="rect">
            <a:avLst/>
          </a:prstGeom>
          <a:noFill/>
        </p:spPr>
        <p:txBody>
          <a:bodyPr wrap="square" rtlCol="0">
            <a:spAutoFit/>
          </a:bodyPr>
          <a:lstStyle/>
          <a:p>
            <a:r>
              <a:rPr lang="en-US" sz="3200" b="1" dirty="0">
                <a:solidFill>
                  <a:srgbClr val="00B0F0"/>
                </a:solidFill>
              </a:rPr>
              <a:t> </a:t>
            </a:r>
          </a:p>
        </p:txBody>
      </p:sp>
      <p:sp>
        <p:nvSpPr>
          <p:cNvPr id="5" name="TextBox 4">
            <a:extLst>
              <a:ext uri="{FF2B5EF4-FFF2-40B4-BE49-F238E27FC236}">
                <a16:creationId xmlns:a16="http://schemas.microsoft.com/office/drawing/2014/main" id="{A87059F1-38AA-6809-3A09-2F2592CF8CD6}"/>
              </a:ext>
            </a:extLst>
          </p:cNvPr>
          <p:cNvSpPr txBox="1"/>
          <p:nvPr/>
        </p:nvSpPr>
        <p:spPr>
          <a:xfrm>
            <a:off x="6729347" y="5871236"/>
            <a:ext cx="2696463" cy="369332"/>
          </a:xfrm>
          <a:prstGeom prst="rect">
            <a:avLst/>
          </a:prstGeom>
          <a:noFill/>
        </p:spPr>
        <p:txBody>
          <a:bodyPr wrap="square">
            <a:spAutoFit/>
          </a:bodyPr>
          <a:lstStyle/>
          <a:p>
            <a:pPr algn="ctr"/>
            <a:r>
              <a:rPr lang="en-US" b="0" i="0" dirty="0">
                <a:effectLst/>
                <a:latin typeface="Inter"/>
              </a:rPr>
              <a:t>(George, T.,2022)</a:t>
            </a:r>
            <a:endParaRPr lang="en-US" dirty="0"/>
          </a:p>
        </p:txBody>
      </p:sp>
      <p:sp>
        <p:nvSpPr>
          <p:cNvPr id="7" name="TextBox 6">
            <a:extLst>
              <a:ext uri="{FF2B5EF4-FFF2-40B4-BE49-F238E27FC236}">
                <a16:creationId xmlns:a16="http://schemas.microsoft.com/office/drawing/2014/main" id="{0EBF6463-7718-998B-F976-34E86CBE5D49}"/>
              </a:ext>
            </a:extLst>
          </p:cNvPr>
          <p:cNvSpPr txBox="1"/>
          <p:nvPr/>
        </p:nvSpPr>
        <p:spPr>
          <a:xfrm>
            <a:off x="3203779" y="635178"/>
            <a:ext cx="5440557" cy="584775"/>
          </a:xfrm>
          <a:prstGeom prst="rect">
            <a:avLst/>
          </a:prstGeom>
          <a:noFill/>
        </p:spPr>
        <p:txBody>
          <a:bodyPr wrap="square" rtlCol="0">
            <a:spAutoFit/>
          </a:bodyPr>
          <a:lstStyle/>
          <a:p>
            <a:r>
              <a:rPr lang="en-US" sz="3200" b="1" dirty="0">
                <a:solidFill>
                  <a:srgbClr val="00B0F0"/>
                </a:solidFill>
              </a:rPr>
              <a:t>Qualitative Research Results </a:t>
            </a:r>
          </a:p>
        </p:txBody>
      </p:sp>
    </p:spTree>
    <p:extLst>
      <p:ext uri="{BB962C8B-B14F-4D97-AF65-F5344CB8AC3E}">
        <p14:creationId xmlns:p14="http://schemas.microsoft.com/office/powerpoint/2010/main" val="29695679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C3A7B0-86E9-D1CE-BC2C-D8DC7D4134F5}"/>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16D0BB9E-BF65-55CD-D70C-CE5BF7A488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B133EF1E-FCF6-E376-4FAA-FA6A692FC3CC}"/>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2" name="TextBox 1">
            <a:extLst>
              <a:ext uri="{FF2B5EF4-FFF2-40B4-BE49-F238E27FC236}">
                <a16:creationId xmlns:a16="http://schemas.microsoft.com/office/drawing/2014/main" id="{6D223FCA-B329-0050-B1C1-73D7F67D2B62}"/>
              </a:ext>
            </a:extLst>
          </p:cNvPr>
          <p:cNvSpPr txBox="1"/>
          <p:nvPr/>
        </p:nvSpPr>
        <p:spPr>
          <a:xfrm>
            <a:off x="2562430" y="553005"/>
            <a:ext cx="6405087" cy="584775"/>
          </a:xfrm>
          <a:prstGeom prst="rect">
            <a:avLst/>
          </a:prstGeom>
          <a:noFill/>
        </p:spPr>
        <p:txBody>
          <a:bodyPr wrap="none" rtlCol="0">
            <a:spAutoFit/>
          </a:bodyPr>
          <a:lstStyle/>
          <a:p>
            <a:r>
              <a:rPr lang="en-US" sz="3200" b="1" dirty="0">
                <a:solidFill>
                  <a:srgbClr val="00B0F0"/>
                </a:solidFill>
                <a:cs typeface="Times New Roman" pitchFamily="18" charset="0"/>
              </a:rPr>
              <a:t>How to Write the Recommendations</a:t>
            </a:r>
          </a:p>
        </p:txBody>
      </p:sp>
      <p:sp>
        <p:nvSpPr>
          <p:cNvPr id="3" name="TextBox 2">
            <a:extLst>
              <a:ext uri="{FF2B5EF4-FFF2-40B4-BE49-F238E27FC236}">
                <a16:creationId xmlns:a16="http://schemas.microsoft.com/office/drawing/2014/main" id="{EAF67CAE-1BB5-B5F8-EE87-77D4DA6A846E}"/>
              </a:ext>
            </a:extLst>
          </p:cNvPr>
          <p:cNvSpPr txBox="1"/>
          <p:nvPr/>
        </p:nvSpPr>
        <p:spPr>
          <a:xfrm>
            <a:off x="224852" y="1431997"/>
            <a:ext cx="11647358" cy="4420890"/>
          </a:xfrm>
          <a:prstGeom prst="rect">
            <a:avLst/>
          </a:prstGeom>
          <a:noFill/>
        </p:spPr>
        <p:txBody>
          <a:bodyPr wrap="square">
            <a:spAutoFit/>
          </a:bodyPr>
          <a:lstStyle/>
          <a:p>
            <a:pPr algn="just">
              <a:lnSpc>
                <a:spcPct val="200000"/>
              </a:lnSpc>
            </a:pPr>
            <a:r>
              <a:rPr lang="en-US" sz="2400" b="1" i="0" dirty="0">
                <a:effectLst/>
              </a:rPr>
              <a:t>Recommendations in research</a:t>
            </a:r>
            <a:r>
              <a:rPr lang="en-US" sz="2400" b="0" i="0" dirty="0">
                <a:effectLst/>
              </a:rPr>
              <a:t> are a crucial component of your </a:t>
            </a:r>
            <a:r>
              <a:rPr lang="en-US" sz="2400" dirty="0"/>
              <a:t>discussion section</a:t>
            </a:r>
            <a:r>
              <a:rPr lang="en-US" sz="2400" b="0" i="0" dirty="0">
                <a:effectLst/>
              </a:rPr>
              <a:t> and the </a:t>
            </a:r>
            <a:r>
              <a:rPr lang="en-US" sz="2400" dirty="0"/>
              <a:t>conclusion </a:t>
            </a:r>
            <a:r>
              <a:rPr lang="en-US" sz="2400" b="0" i="0" dirty="0">
                <a:effectLst/>
              </a:rPr>
              <a:t>of your </a:t>
            </a:r>
            <a:r>
              <a:rPr lang="en-US" sz="2400" dirty="0"/>
              <a:t>research paper</a:t>
            </a:r>
            <a:r>
              <a:rPr lang="en-US" sz="2400" b="0" i="0" dirty="0">
                <a:effectLst/>
              </a:rPr>
              <a:t>.</a:t>
            </a:r>
          </a:p>
          <a:p>
            <a:pPr algn="just">
              <a:lnSpc>
                <a:spcPct val="200000"/>
              </a:lnSpc>
            </a:pPr>
            <a:r>
              <a:rPr lang="en-US" sz="2400" b="0" i="0" dirty="0">
                <a:effectLst/>
              </a:rPr>
              <a:t>As you conduct your research and analyze the </a:t>
            </a:r>
            <a:r>
              <a:rPr lang="en-US" sz="2400" dirty="0"/>
              <a:t>data you collected</a:t>
            </a:r>
            <a:r>
              <a:rPr lang="en-US" sz="2400" b="0" i="0" dirty="0">
                <a:effectLst/>
              </a:rPr>
              <a:t>, perhaps some ideas or results don’t quite fit the scope of your </a:t>
            </a:r>
            <a:r>
              <a:rPr lang="en-US" sz="2400" dirty="0"/>
              <a:t>research topic</a:t>
            </a:r>
            <a:r>
              <a:rPr lang="en-US" sz="2400" b="0" i="0" dirty="0">
                <a:effectLst/>
              </a:rPr>
              <a:t>. Or, maybe your results suggest further implications of your results or the </a:t>
            </a:r>
            <a:r>
              <a:rPr lang="en-US" sz="2400" dirty="0"/>
              <a:t>causal relationships</a:t>
            </a:r>
            <a:r>
              <a:rPr lang="en-US" sz="2400" b="0" i="0" dirty="0">
                <a:effectLst/>
              </a:rPr>
              <a:t> between previously studied </a:t>
            </a:r>
            <a:r>
              <a:rPr lang="en-US" sz="2400" dirty="0"/>
              <a:t>variables</a:t>
            </a:r>
            <a:r>
              <a:rPr lang="en-US" sz="2400" b="0" i="0" dirty="0">
                <a:effectLst/>
              </a:rPr>
              <a:t> than covered in extant research.</a:t>
            </a:r>
          </a:p>
        </p:txBody>
      </p:sp>
    </p:spTree>
    <p:extLst>
      <p:ext uri="{BB962C8B-B14F-4D97-AF65-F5344CB8AC3E}">
        <p14:creationId xmlns:p14="http://schemas.microsoft.com/office/powerpoint/2010/main" val="36420813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DAEA36-4928-59D5-5F0C-E25333A45299}"/>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8528A691-CDDF-2E33-7877-43E90D3328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C24AD2B5-C889-E4E4-9FAA-0B4315C95713}"/>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2" name="TextBox 1">
            <a:extLst>
              <a:ext uri="{FF2B5EF4-FFF2-40B4-BE49-F238E27FC236}">
                <a16:creationId xmlns:a16="http://schemas.microsoft.com/office/drawing/2014/main" id="{0090A31C-72AF-625F-E8D6-EA642628D2E6}"/>
              </a:ext>
            </a:extLst>
          </p:cNvPr>
          <p:cNvSpPr txBox="1"/>
          <p:nvPr/>
        </p:nvSpPr>
        <p:spPr>
          <a:xfrm>
            <a:off x="2400505" y="495231"/>
            <a:ext cx="6267037" cy="584775"/>
          </a:xfrm>
          <a:prstGeom prst="rect">
            <a:avLst/>
          </a:prstGeom>
          <a:noFill/>
        </p:spPr>
        <p:txBody>
          <a:bodyPr wrap="none" rtlCol="0">
            <a:spAutoFit/>
          </a:bodyPr>
          <a:lstStyle/>
          <a:p>
            <a:r>
              <a:rPr lang="en-US" sz="3200" b="1" dirty="0">
                <a:solidFill>
                  <a:srgbClr val="00B0F0"/>
                </a:solidFill>
                <a:cs typeface="Times New Roman" pitchFamily="18" charset="0"/>
              </a:rPr>
              <a:t>How to write the recommendations</a:t>
            </a:r>
          </a:p>
        </p:txBody>
      </p:sp>
      <p:sp>
        <p:nvSpPr>
          <p:cNvPr id="3" name="TextBox 2">
            <a:extLst>
              <a:ext uri="{FF2B5EF4-FFF2-40B4-BE49-F238E27FC236}">
                <a16:creationId xmlns:a16="http://schemas.microsoft.com/office/drawing/2014/main" id="{2911C662-8BB6-B9EA-1D00-5A3C27661113}"/>
              </a:ext>
            </a:extLst>
          </p:cNvPr>
          <p:cNvSpPr txBox="1"/>
          <p:nvPr/>
        </p:nvSpPr>
        <p:spPr>
          <a:xfrm>
            <a:off x="479685" y="1372037"/>
            <a:ext cx="10618621" cy="5159554"/>
          </a:xfrm>
          <a:prstGeom prst="rect">
            <a:avLst/>
          </a:prstGeom>
          <a:noFill/>
        </p:spPr>
        <p:txBody>
          <a:bodyPr wrap="square">
            <a:spAutoFit/>
          </a:bodyPr>
          <a:lstStyle/>
          <a:p>
            <a:pPr algn="just">
              <a:lnSpc>
                <a:spcPct val="200000"/>
              </a:lnSpc>
            </a:pPr>
            <a:r>
              <a:rPr lang="en-US" sz="2400" b="1" i="0" u="sng" dirty="0">
                <a:effectLst/>
              </a:rPr>
              <a:t>Recommendations for future research should be:</a:t>
            </a:r>
          </a:p>
          <a:p>
            <a:pPr algn="just">
              <a:lnSpc>
                <a:spcPct val="200000"/>
              </a:lnSpc>
              <a:buFont typeface="Arial" panose="020B0604020202020204" pitchFamily="34" charset="0"/>
              <a:buChar char="•"/>
            </a:pPr>
            <a:r>
              <a:rPr lang="en-US" sz="2400" b="0" i="0" dirty="0">
                <a:effectLst/>
              </a:rPr>
              <a:t>Concrete and specific</a:t>
            </a:r>
          </a:p>
          <a:p>
            <a:pPr algn="just">
              <a:lnSpc>
                <a:spcPct val="200000"/>
              </a:lnSpc>
              <a:buFont typeface="Arial" panose="020B0604020202020204" pitchFamily="34" charset="0"/>
              <a:buChar char="•"/>
            </a:pPr>
            <a:r>
              <a:rPr lang="en-US" sz="2400" b="0" i="0" dirty="0">
                <a:effectLst/>
              </a:rPr>
              <a:t>Supported with a clear rationale</a:t>
            </a:r>
          </a:p>
          <a:p>
            <a:pPr algn="just">
              <a:lnSpc>
                <a:spcPct val="200000"/>
              </a:lnSpc>
              <a:buFont typeface="Arial" panose="020B0604020202020204" pitchFamily="34" charset="0"/>
              <a:buChar char="•"/>
            </a:pPr>
            <a:r>
              <a:rPr lang="en-US" sz="2400" b="0" i="0" dirty="0">
                <a:effectLst/>
              </a:rPr>
              <a:t>Directly connected to your research</a:t>
            </a:r>
          </a:p>
          <a:p>
            <a:pPr algn="just">
              <a:lnSpc>
                <a:spcPct val="200000"/>
              </a:lnSpc>
            </a:pPr>
            <a:r>
              <a:rPr lang="en-US" sz="2400" b="0" i="0" dirty="0">
                <a:effectLst/>
              </a:rPr>
              <a:t>Overall, strive to highlight ways other researchers can </a:t>
            </a:r>
            <a:r>
              <a:rPr lang="en-US" sz="2400" dirty="0"/>
              <a:t>reproduce or replicate</a:t>
            </a:r>
            <a:r>
              <a:rPr lang="en-US" sz="2400" b="0" i="0" dirty="0">
                <a:effectLst/>
              </a:rPr>
              <a:t> your results to draw further conclusions and suggest different directions that future research can take, if applicable.</a:t>
            </a:r>
          </a:p>
        </p:txBody>
      </p:sp>
    </p:spTree>
    <p:extLst>
      <p:ext uri="{BB962C8B-B14F-4D97-AF65-F5344CB8AC3E}">
        <p14:creationId xmlns:p14="http://schemas.microsoft.com/office/powerpoint/2010/main" val="17674234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CD9BBC-2424-117D-1668-8A6314F9D809}"/>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242A8D72-B2D5-5160-7AA3-C1E1725A3D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42B7CAF5-BFD2-92D4-EAFC-D60C8C2C60BD}"/>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2" name="TextBox 1">
            <a:extLst>
              <a:ext uri="{FF2B5EF4-FFF2-40B4-BE49-F238E27FC236}">
                <a16:creationId xmlns:a16="http://schemas.microsoft.com/office/drawing/2014/main" id="{425F30A0-FE77-B147-4D61-A416F4E82DCA}"/>
              </a:ext>
            </a:extLst>
          </p:cNvPr>
          <p:cNvSpPr txBox="1"/>
          <p:nvPr/>
        </p:nvSpPr>
        <p:spPr>
          <a:xfrm>
            <a:off x="2840060" y="553005"/>
            <a:ext cx="6267037" cy="584775"/>
          </a:xfrm>
          <a:prstGeom prst="rect">
            <a:avLst/>
          </a:prstGeom>
          <a:noFill/>
        </p:spPr>
        <p:txBody>
          <a:bodyPr wrap="none" rtlCol="0">
            <a:spAutoFit/>
          </a:bodyPr>
          <a:lstStyle/>
          <a:p>
            <a:r>
              <a:rPr lang="en-US" sz="3200" b="1" dirty="0">
                <a:solidFill>
                  <a:srgbClr val="00B0F0"/>
                </a:solidFill>
                <a:cs typeface="Times New Roman" pitchFamily="18" charset="0"/>
              </a:rPr>
              <a:t>How to write the recommendations</a:t>
            </a:r>
          </a:p>
        </p:txBody>
      </p:sp>
      <p:sp>
        <p:nvSpPr>
          <p:cNvPr id="3" name="TextBox 2">
            <a:extLst>
              <a:ext uri="{FF2B5EF4-FFF2-40B4-BE49-F238E27FC236}">
                <a16:creationId xmlns:a16="http://schemas.microsoft.com/office/drawing/2014/main" id="{181CDA46-594C-0BF5-BE57-77A09B2F92C7}"/>
              </a:ext>
            </a:extLst>
          </p:cNvPr>
          <p:cNvSpPr txBox="1"/>
          <p:nvPr/>
        </p:nvSpPr>
        <p:spPr>
          <a:xfrm>
            <a:off x="149901" y="1431997"/>
            <a:ext cx="11647357" cy="4524315"/>
          </a:xfrm>
          <a:prstGeom prst="rect">
            <a:avLst/>
          </a:prstGeom>
          <a:noFill/>
        </p:spPr>
        <p:txBody>
          <a:bodyPr wrap="square">
            <a:spAutoFit/>
          </a:bodyPr>
          <a:lstStyle/>
          <a:p>
            <a:pPr algn="just">
              <a:lnSpc>
                <a:spcPct val="200000"/>
              </a:lnSpc>
            </a:pPr>
            <a:r>
              <a:rPr lang="en-US" sz="2400" b="0" i="0" dirty="0">
                <a:effectLst/>
              </a:rPr>
              <a:t>There are many ways to frame recommendations, but the easiest is to follow the formula of </a:t>
            </a:r>
            <a:r>
              <a:rPr lang="en-US" sz="2400" dirty="0"/>
              <a:t>research question</a:t>
            </a:r>
            <a:r>
              <a:rPr lang="en-US" sz="2400" b="0" i="0" dirty="0">
                <a:effectLst/>
              </a:rPr>
              <a:t> – conclusion - recommendation.</a:t>
            </a:r>
          </a:p>
          <a:p>
            <a:pPr algn="just">
              <a:lnSpc>
                <a:spcPct val="200000"/>
              </a:lnSpc>
            </a:pPr>
            <a:r>
              <a:rPr lang="en-US" sz="2400" b="1" dirty="0"/>
              <a:t>Example:</a:t>
            </a:r>
          </a:p>
          <a:p>
            <a:pPr>
              <a:lnSpc>
                <a:spcPct val="200000"/>
              </a:lnSpc>
            </a:pPr>
            <a:r>
              <a:rPr lang="en-US" sz="2400" b="1" i="0" u="sng" dirty="0">
                <a:effectLst/>
              </a:rPr>
              <a:t>Research question</a:t>
            </a:r>
            <a:br>
              <a:rPr lang="en-US" sz="2400" dirty="0"/>
            </a:br>
            <a:r>
              <a:rPr lang="en-US" sz="2400" b="0" i="0" dirty="0">
                <a:effectLst/>
              </a:rPr>
              <a:t>How can teachers at your local preschool ensure that social skills that contribute to maintaining peer relationships are promoted in children aged 1 to 4?</a:t>
            </a:r>
          </a:p>
        </p:txBody>
      </p:sp>
    </p:spTree>
    <p:extLst>
      <p:ext uri="{BB962C8B-B14F-4D97-AF65-F5344CB8AC3E}">
        <p14:creationId xmlns:p14="http://schemas.microsoft.com/office/powerpoint/2010/main" val="258292011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107768-CE53-E3EB-8BB5-1036788E9847}"/>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7A080471-C69C-12F7-1F99-C8D2424D3B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FBF9F046-2C05-F642-D052-3E2AB45A461D}"/>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2" name="TextBox 1">
            <a:extLst>
              <a:ext uri="{FF2B5EF4-FFF2-40B4-BE49-F238E27FC236}">
                <a16:creationId xmlns:a16="http://schemas.microsoft.com/office/drawing/2014/main" id="{37A35BCC-90E1-4F05-06D1-3C728181A846}"/>
              </a:ext>
            </a:extLst>
          </p:cNvPr>
          <p:cNvSpPr txBox="1"/>
          <p:nvPr/>
        </p:nvSpPr>
        <p:spPr>
          <a:xfrm>
            <a:off x="2955868" y="553005"/>
            <a:ext cx="6267037" cy="584775"/>
          </a:xfrm>
          <a:prstGeom prst="rect">
            <a:avLst/>
          </a:prstGeom>
          <a:noFill/>
        </p:spPr>
        <p:txBody>
          <a:bodyPr wrap="none" rtlCol="0">
            <a:spAutoFit/>
          </a:bodyPr>
          <a:lstStyle/>
          <a:p>
            <a:r>
              <a:rPr lang="en-US" sz="3200" b="1" dirty="0">
                <a:solidFill>
                  <a:srgbClr val="00B0F0"/>
                </a:solidFill>
                <a:cs typeface="Times New Roman" pitchFamily="18" charset="0"/>
              </a:rPr>
              <a:t>How to write the recommendations</a:t>
            </a:r>
          </a:p>
        </p:txBody>
      </p:sp>
      <p:sp>
        <p:nvSpPr>
          <p:cNvPr id="3" name="TextBox 2">
            <a:extLst>
              <a:ext uri="{FF2B5EF4-FFF2-40B4-BE49-F238E27FC236}">
                <a16:creationId xmlns:a16="http://schemas.microsoft.com/office/drawing/2014/main" id="{A02DC492-602A-F149-48ED-0F0E9EE9E27F}"/>
              </a:ext>
            </a:extLst>
          </p:cNvPr>
          <p:cNvSpPr txBox="1"/>
          <p:nvPr/>
        </p:nvSpPr>
        <p:spPr>
          <a:xfrm>
            <a:off x="524656" y="1431997"/>
            <a:ext cx="11129462" cy="5575052"/>
          </a:xfrm>
          <a:prstGeom prst="rect">
            <a:avLst/>
          </a:prstGeom>
          <a:noFill/>
        </p:spPr>
        <p:txBody>
          <a:bodyPr wrap="square">
            <a:spAutoFit/>
          </a:bodyPr>
          <a:lstStyle/>
          <a:p>
            <a:pPr algn="just">
              <a:lnSpc>
                <a:spcPct val="150000"/>
              </a:lnSpc>
            </a:pPr>
            <a:r>
              <a:rPr lang="en-US" sz="2400" b="1" i="0" dirty="0">
                <a:effectLst/>
              </a:rPr>
              <a:t>Conclusion</a:t>
            </a:r>
            <a:br>
              <a:rPr lang="en-US" sz="2400" b="0" i="0" dirty="0">
                <a:effectLst/>
              </a:rPr>
            </a:br>
            <a:r>
              <a:rPr lang="en-US" sz="2400" b="0" i="0" dirty="0">
                <a:effectLst/>
              </a:rPr>
              <a:t>An essential condition for controlling many social skills is mastering the language. If children have a better command of the language, they can express themselves better and better understand their peers. Opportunities to practice social skills are thus dependent on the development of language skills.</a:t>
            </a:r>
          </a:p>
          <a:p>
            <a:pPr algn="just">
              <a:lnSpc>
                <a:spcPct val="150000"/>
              </a:lnSpc>
            </a:pPr>
            <a:r>
              <a:rPr lang="en-US" sz="2400" b="1" i="0" dirty="0">
                <a:effectLst/>
              </a:rPr>
              <a:t>    Recommendation</a:t>
            </a:r>
            <a:br>
              <a:rPr lang="en-US" sz="2400" b="0" i="0" dirty="0">
                <a:effectLst/>
              </a:rPr>
            </a:br>
            <a:r>
              <a:rPr lang="en-US" sz="2400" b="0" i="0" dirty="0">
                <a:effectLst/>
              </a:rPr>
              <a:t>The investigation revealed that mastering language is essential for social skills. On this basis, future research should examine the ability of language development programs to expand the language skills of children aged 1 to 4.</a:t>
            </a:r>
          </a:p>
          <a:p>
            <a:pPr algn="just">
              <a:lnSpc>
                <a:spcPct val="150000"/>
              </a:lnSpc>
            </a:pPr>
            <a:endParaRPr lang="en-US" sz="2400" b="0" i="0" dirty="0">
              <a:effectLst/>
            </a:endParaRPr>
          </a:p>
        </p:txBody>
      </p:sp>
    </p:spTree>
    <p:extLst>
      <p:ext uri="{BB962C8B-B14F-4D97-AF65-F5344CB8AC3E}">
        <p14:creationId xmlns:p14="http://schemas.microsoft.com/office/powerpoint/2010/main" val="3785871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51F84C-1B16-1139-CF6C-5B6B8602AA86}"/>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51D8A4F8-A1E7-D80B-8510-65406E2B67A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37E6E8BF-0431-8866-3165-755DDDCAA7DE}"/>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2" name="TextBox 1">
            <a:extLst>
              <a:ext uri="{FF2B5EF4-FFF2-40B4-BE49-F238E27FC236}">
                <a16:creationId xmlns:a16="http://schemas.microsoft.com/office/drawing/2014/main" id="{D64A6A04-873F-C30B-AEB1-79612048C1A5}"/>
              </a:ext>
            </a:extLst>
          </p:cNvPr>
          <p:cNvSpPr txBox="1"/>
          <p:nvPr/>
        </p:nvSpPr>
        <p:spPr>
          <a:xfrm>
            <a:off x="3152980" y="606056"/>
            <a:ext cx="6267037" cy="584775"/>
          </a:xfrm>
          <a:prstGeom prst="rect">
            <a:avLst/>
          </a:prstGeom>
          <a:noFill/>
        </p:spPr>
        <p:txBody>
          <a:bodyPr wrap="none" rtlCol="0">
            <a:spAutoFit/>
          </a:bodyPr>
          <a:lstStyle/>
          <a:p>
            <a:r>
              <a:rPr lang="en-US" sz="3200" b="1" dirty="0">
                <a:solidFill>
                  <a:srgbClr val="00B0F0"/>
                </a:solidFill>
                <a:cs typeface="Times New Roman" pitchFamily="18" charset="0"/>
              </a:rPr>
              <a:t>How to write the recommendations</a:t>
            </a:r>
          </a:p>
        </p:txBody>
      </p:sp>
      <p:sp>
        <p:nvSpPr>
          <p:cNvPr id="3" name="TextBox 2">
            <a:extLst>
              <a:ext uri="{FF2B5EF4-FFF2-40B4-BE49-F238E27FC236}">
                <a16:creationId xmlns:a16="http://schemas.microsoft.com/office/drawing/2014/main" id="{74DA827D-FBB3-20EF-69EE-D26DEB4DC009}"/>
              </a:ext>
            </a:extLst>
          </p:cNvPr>
          <p:cNvSpPr txBox="1"/>
          <p:nvPr/>
        </p:nvSpPr>
        <p:spPr>
          <a:xfrm>
            <a:off x="314793" y="1390387"/>
            <a:ext cx="11384149" cy="5021055"/>
          </a:xfrm>
          <a:prstGeom prst="rect">
            <a:avLst/>
          </a:prstGeom>
          <a:noFill/>
        </p:spPr>
        <p:txBody>
          <a:bodyPr wrap="square">
            <a:spAutoFit/>
          </a:bodyPr>
          <a:lstStyle/>
          <a:p>
            <a:pPr algn="just">
              <a:lnSpc>
                <a:spcPct val="150000"/>
              </a:lnSpc>
            </a:pPr>
            <a:r>
              <a:rPr lang="en-US" sz="2400" b="1" i="0" u="sng" dirty="0">
                <a:effectLst/>
              </a:rPr>
              <a:t>Recommendation example that you can use as a template to write your own:</a:t>
            </a:r>
          </a:p>
          <a:p>
            <a:pPr algn="just">
              <a:lnSpc>
                <a:spcPct val="150000"/>
              </a:lnSpc>
            </a:pPr>
            <a:endParaRPr lang="en-US" sz="2400" b="0" i="0" dirty="0">
              <a:effectLst/>
            </a:endParaRPr>
          </a:p>
          <a:p>
            <a:pPr algn="just">
              <a:lnSpc>
                <a:spcPct val="150000"/>
              </a:lnSpc>
            </a:pPr>
            <a:r>
              <a:rPr lang="en-US" sz="2400" b="0" i="0" dirty="0">
                <a:effectLst/>
              </a:rPr>
              <a:t>The current study can be interpreted as a first step in researching COPD speech characteristics. However, the results of this study should be treated with caution due to the small sample size and the lack of details regarding the participants’ characteristics.</a:t>
            </a:r>
          </a:p>
          <a:p>
            <a:pPr algn="just">
              <a:lnSpc>
                <a:spcPct val="150000"/>
              </a:lnSpc>
            </a:pPr>
            <a:r>
              <a:rPr lang="en-US" sz="2400" b="0" i="0" u="sng" dirty="0">
                <a:effectLst/>
              </a:rPr>
              <a:t>Future research could further examine the differences in speech characteristics </a:t>
            </a:r>
            <a:r>
              <a:rPr lang="en-US" sz="2400" b="0" i="0" dirty="0">
                <a:effectLst/>
              </a:rPr>
              <a:t>between exacerbated COPD patients, stable COPD patients, and healthy controls. It could also contribute to a deeper understanding of the acoustic measurements suitable for e-health measurements.</a:t>
            </a:r>
          </a:p>
        </p:txBody>
      </p:sp>
    </p:spTree>
    <p:extLst>
      <p:ext uri="{BB962C8B-B14F-4D97-AF65-F5344CB8AC3E}">
        <p14:creationId xmlns:p14="http://schemas.microsoft.com/office/powerpoint/2010/main" val="41880229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158CA0-9DFA-A455-710D-8CFC93BED347}"/>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841741C5-893D-0446-8956-24CD0C563E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68DE1927-45B7-67F3-5EE3-0CC8CA0F0039}"/>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2" name="TextBox 1">
            <a:extLst>
              <a:ext uri="{FF2B5EF4-FFF2-40B4-BE49-F238E27FC236}">
                <a16:creationId xmlns:a16="http://schemas.microsoft.com/office/drawing/2014/main" id="{DCB875A5-D105-902F-0E66-E7BC6AD3D119}"/>
              </a:ext>
            </a:extLst>
          </p:cNvPr>
          <p:cNvSpPr txBox="1"/>
          <p:nvPr/>
        </p:nvSpPr>
        <p:spPr>
          <a:xfrm>
            <a:off x="4957325" y="556764"/>
            <a:ext cx="1946367" cy="584775"/>
          </a:xfrm>
          <a:prstGeom prst="rect">
            <a:avLst/>
          </a:prstGeom>
          <a:noFill/>
        </p:spPr>
        <p:txBody>
          <a:bodyPr wrap="none" rtlCol="0">
            <a:spAutoFit/>
          </a:bodyPr>
          <a:lstStyle/>
          <a:p>
            <a:r>
              <a:rPr lang="en-US" sz="3200" b="1" dirty="0">
                <a:solidFill>
                  <a:srgbClr val="00B0F0"/>
                </a:solidFill>
              </a:rPr>
              <a:t>Plagiarism</a:t>
            </a:r>
          </a:p>
        </p:txBody>
      </p:sp>
      <p:sp>
        <p:nvSpPr>
          <p:cNvPr id="3" name="TextBox 2">
            <a:extLst>
              <a:ext uri="{FF2B5EF4-FFF2-40B4-BE49-F238E27FC236}">
                <a16:creationId xmlns:a16="http://schemas.microsoft.com/office/drawing/2014/main" id="{9AF03491-F038-B09B-3497-79DDE83E65F9}"/>
              </a:ext>
            </a:extLst>
          </p:cNvPr>
          <p:cNvSpPr txBox="1"/>
          <p:nvPr/>
        </p:nvSpPr>
        <p:spPr>
          <a:xfrm>
            <a:off x="299803" y="1530583"/>
            <a:ext cx="11512445" cy="5159554"/>
          </a:xfrm>
          <a:prstGeom prst="rect">
            <a:avLst/>
          </a:prstGeom>
          <a:noFill/>
        </p:spPr>
        <p:txBody>
          <a:bodyPr wrap="square">
            <a:spAutoFit/>
          </a:bodyPr>
          <a:lstStyle/>
          <a:p>
            <a:pPr marL="342900" indent="-342900" algn="just" rtl="0">
              <a:lnSpc>
                <a:spcPct val="200000"/>
              </a:lnSpc>
              <a:buFontTx/>
              <a:buChar char="-"/>
            </a:pPr>
            <a:r>
              <a:rPr lang="en-US" sz="2400" dirty="0"/>
              <a:t>Scientific plagiarism is the theft of ideas or writings of others and attributing them to oneself without mentioning their sources.</a:t>
            </a:r>
          </a:p>
          <a:p>
            <a:pPr algn="just" rtl="0">
              <a:lnSpc>
                <a:spcPct val="200000"/>
              </a:lnSpc>
            </a:pPr>
            <a:r>
              <a:rPr lang="en-US" sz="2400" b="1" u="sng" dirty="0"/>
              <a:t>What are some of the most common types of plagiarism?</a:t>
            </a:r>
          </a:p>
          <a:p>
            <a:pPr algn="just" rtl="0">
              <a:lnSpc>
                <a:spcPct val="200000"/>
              </a:lnSpc>
            </a:pPr>
            <a:r>
              <a:rPr lang="en-US" sz="2400" b="1" dirty="0"/>
              <a:t>1. Paraphrasing</a:t>
            </a:r>
          </a:p>
          <a:p>
            <a:pPr algn="just" rtl="0">
              <a:lnSpc>
                <a:spcPct val="200000"/>
              </a:lnSpc>
            </a:pPr>
            <a:r>
              <a:rPr lang="en-US" sz="2400" dirty="0"/>
              <a:t>This is the most common type of plagiarism and is the act of the researcher or student rephrasing a text in their own words without citing their sources. Paraphrasing with properly cited sources is not plagiarism.</a:t>
            </a:r>
            <a:endParaRPr lang="en-US" sz="2400" b="1" i="0" dirty="0">
              <a:effectLst/>
              <a:latin typeface="neo sans arabic"/>
            </a:endParaRPr>
          </a:p>
        </p:txBody>
      </p:sp>
    </p:spTree>
    <p:extLst>
      <p:ext uri="{BB962C8B-B14F-4D97-AF65-F5344CB8AC3E}">
        <p14:creationId xmlns:p14="http://schemas.microsoft.com/office/powerpoint/2010/main" val="161623789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BA45E7-A93C-4AF9-CF12-5ACE1390F7C1}"/>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B07BED04-550C-D0A7-3A4F-198FF79B016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94702A81-FA33-9787-E2E7-CB4FEF2A6FE1}"/>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2" name="TextBox 1">
            <a:extLst>
              <a:ext uri="{FF2B5EF4-FFF2-40B4-BE49-F238E27FC236}">
                <a16:creationId xmlns:a16="http://schemas.microsoft.com/office/drawing/2014/main" id="{4CF388D8-4192-C40F-4CEE-27E91A7C6CF6}"/>
              </a:ext>
            </a:extLst>
          </p:cNvPr>
          <p:cNvSpPr txBox="1"/>
          <p:nvPr/>
        </p:nvSpPr>
        <p:spPr>
          <a:xfrm>
            <a:off x="4957325" y="556764"/>
            <a:ext cx="1946367" cy="584775"/>
          </a:xfrm>
          <a:prstGeom prst="rect">
            <a:avLst/>
          </a:prstGeom>
          <a:noFill/>
        </p:spPr>
        <p:txBody>
          <a:bodyPr wrap="none" rtlCol="0">
            <a:spAutoFit/>
          </a:bodyPr>
          <a:lstStyle/>
          <a:p>
            <a:r>
              <a:rPr lang="en-US" sz="3200" b="1" dirty="0">
                <a:solidFill>
                  <a:srgbClr val="00B0F0"/>
                </a:solidFill>
              </a:rPr>
              <a:t>Plagiarism</a:t>
            </a:r>
          </a:p>
        </p:txBody>
      </p:sp>
      <p:sp>
        <p:nvSpPr>
          <p:cNvPr id="3" name="TextBox 2">
            <a:extLst>
              <a:ext uri="{FF2B5EF4-FFF2-40B4-BE49-F238E27FC236}">
                <a16:creationId xmlns:a16="http://schemas.microsoft.com/office/drawing/2014/main" id="{4F679FC4-A3B0-524F-08FF-4A8DD5B0265E}"/>
              </a:ext>
            </a:extLst>
          </p:cNvPr>
          <p:cNvSpPr txBox="1"/>
          <p:nvPr/>
        </p:nvSpPr>
        <p:spPr>
          <a:xfrm>
            <a:off x="344773" y="1530583"/>
            <a:ext cx="11437495" cy="2943563"/>
          </a:xfrm>
          <a:prstGeom prst="rect">
            <a:avLst/>
          </a:prstGeom>
          <a:noFill/>
        </p:spPr>
        <p:txBody>
          <a:bodyPr wrap="square">
            <a:spAutoFit/>
          </a:bodyPr>
          <a:lstStyle/>
          <a:p>
            <a:pPr algn="just" rtl="0">
              <a:lnSpc>
                <a:spcPct val="200000"/>
              </a:lnSpc>
            </a:pPr>
            <a:r>
              <a:rPr lang="en-US" sz="2400" b="1" i="0" dirty="0">
                <a:effectLst/>
              </a:rPr>
              <a:t>2. Patchwork or mosaic</a:t>
            </a:r>
          </a:p>
          <a:p>
            <a:pPr algn="just" rtl="0">
              <a:lnSpc>
                <a:spcPct val="200000"/>
              </a:lnSpc>
            </a:pPr>
            <a:r>
              <a:rPr lang="en-US" sz="2400" b="0" i="0" dirty="0">
                <a:effectLst/>
              </a:rPr>
              <a:t>Patchwork plagiarism is similar to paraphrasing—it is when the researcher or student copies and pastes pieces of different text to create a new one. This includes rewording pieces of sourced material while keeping the structure of the original texts.</a:t>
            </a:r>
            <a:endParaRPr lang="en-US" sz="2400" b="1" i="0" dirty="0">
              <a:effectLst/>
            </a:endParaRPr>
          </a:p>
        </p:txBody>
      </p:sp>
    </p:spTree>
    <p:extLst>
      <p:ext uri="{BB962C8B-B14F-4D97-AF65-F5344CB8AC3E}">
        <p14:creationId xmlns:p14="http://schemas.microsoft.com/office/powerpoint/2010/main" val="229994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52BC1B-C494-C139-6AB1-A2197D668316}"/>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4FD2D9E3-4D8C-5328-0B35-E1A80685FC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F3710164-1EE1-E9B4-59AE-7626F091E262}"/>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2" name="TextBox 1">
            <a:extLst>
              <a:ext uri="{FF2B5EF4-FFF2-40B4-BE49-F238E27FC236}">
                <a16:creationId xmlns:a16="http://schemas.microsoft.com/office/drawing/2014/main" id="{342F8994-BB02-3512-5226-6D965B931E04}"/>
              </a:ext>
            </a:extLst>
          </p:cNvPr>
          <p:cNvSpPr txBox="1"/>
          <p:nvPr/>
        </p:nvSpPr>
        <p:spPr>
          <a:xfrm>
            <a:off x="4957325" y="556764"/>
            <a:ext cx="1946367" cy="584775"/>
          </a:xfrm>
          <a:prstGeom prst="rect">
            <a:avLst/>
          </a:prstGeom>
          <a:noFill/>
        </p:spPr>
        <p:txBody>
          <a:bodyPr wrap="none" rtlCol="0">
            <a:spAutoFit/>
          </a:bodyPr>
          <a:lstStyle/>
          <a:p>
            <a:r>
              <a:rPr lang="en-US" sz="3200" b="1" dirty="0">
                <a:solidFill>
                  <a:srgbClr val="00B0F0"/>
                </a:solidFill>
              </a:rPr>
              <a:t>Plagiarism</a:t>
            </a:r>
          </a:p>
        </p:txBody>
      </p:sp>
      <p:sp>
        <p:nvSpPr>
          <p:cNvPr id="3" name="TextBox 2">
            <a:extLst>
              <a:ext uri="{FF2B5EF4-FFF2-40B4-BE49-F238E27FC236}">
                <a16:creationId xmlns:a16="http://schemas.microsoft.com/office/drawing/2014/main" id="{F895C513-DE9C-2B3E-6F1A-AB2D5D3DF43E}"/>
              </a:ext>
            </a:extLst>
          </p:cNvPr>
          <p:cNvSpPr txBox="1"/>
          <p:nvPr/>
        </p:nvSpPr>
        <p:spPr>
          <a:xfrm>
            <a:off x="299804" y="1530583"/>
            <a:ext cx="11557416" cy="5159554"/>
          </a:xfrm>
          <a:prstGeom prst="rect">
            <a:avLst/>
          </a:prstGeom>
          <a:noFill/>
        </p:spPr>
        <p:txBody>
          <a:bodyPr wrap="square">
            <a:spAutoFit/>
          </a:bodyPr>
          <a:lstStyle/>
          <a:p>
            <a:pPr algn="just" rtl="0">
              <a:lnSpc>
                <a:spcPct val="200000"/>
              </a:lnSpc>
            </a:pPr>
            <a:r>
              <a:rPr lang="en-US" sz="2400" b="1" i="0" dirty="0">
                <a:effectLst/>
              </a:rPr>
              <a:t>3. Verbatim</a:t>
            </a:r>
          </a:p>
          <a:p>
            <a:pPr algn="just" rtl="0">
              <a:lnSpc>
                <a:spcPct val="200000"/>
              </a:lnSpc>
            </a:pPr>
            <a:r>
              <a:rPr lang="en-US" sz="2400" b="0" i="0" dirty="0">
                <a:effectLst/>
              </a:rPr>
              <a:t>Verbatim plagiarism is when someone directly copies text from a source and pastes it into their own research without adequately citing the information.</a:t>
            </a:r>
          </a:p>
          <a:p>
            <a:pPr algn="just" rtl="0">
              <a:lnSpc>
                <a:spcPct val="200000"/>
              </a:lnSpc>
            </a:pPr>
            <a:r>
              <a:rPr lang="en-US" sz="2400" b="1" dirty="0"/>
              <a:t>4</a:t>
            </a:r>
            <a:r>
              <a:rPr lang="en-US" sz="2400" b="1" i="0" dirty="0">
                <a:effectLst/>
              </a:rPr>
              <a:t>. Global plagiarism</a:t>
            </a:r>
          </a:p>
          <a:p>
            <a:pPr algn="just" rtl="0">
              <a:lnSpc>
                <a:spcPct val="200000"/>
              </a:lnSpc>
            </a:pPr>
            <a:r>
              <a:rPr lang="en-US" sz="2400" b="0" i="0" dirty="0">
                <a:effectLst/>
              </a:rPr>
              <a:t>This is when the researcher uses someone else’s work while passing it off as their own—this can include having a friend or family member write their work for them or paying for someone else to write their work for them</a:t>
            </a:r>
          </a:p>
        </p:txBody>
      </p:sp>
    </p:spTree>
    <p:extLst>
      <p:ext uri="{BB962C8B-B14F-4D97-AF65-F5344CB8AC3E}">
        <p14:creationId xmlns:p14="http://schemas.microsoft.com/office/powerpoint/2010/main" val="39695348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72E289-56E6-D2B9-3F81-582FABD13AAD}"/>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DFF884B4-97CA-13FF-F79B-34E1CBCC28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2A493A8E-DCB8-266B-2D13-C84772F60F53}"/>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2" name="TextBox 1">
            <a:extLst>
              <a:ext uri="{FF2B5EF4-FFF2-40B4-BE49-F238E27FC236}">
                <a16:creationId xmlns:a16="http://schemas.microsoft.com/office/drawing/2014/main" id="{9F1796B9-E2C5-9D46-1EE8-F9BAB762D86C}"/>
              </a:ext>
            </a:extLst>
          </p:cNvPr>
          <p:cNvSpPr txBox="1"/>
          <p:nvPr/>
        </p:nvSpPr>
        <p:spPr>
          <a:xfrm>
            <a:off x="4770893" y="556000"/>
            <a:ext cx="2650213" cy="584775"/>
          </a:xfrm>
          <a:prstGeom prst="rect">
            <a:avLst/>
          </a:prstGeom>
          <a:noFill/>
        </p:spPr>
        <p:txBody>
          <a:bodyPr wrap="none" rtlCol="0">
            <a:spAutoFit/>
          </a:bodyPr>
          <a:lstStyle/>
          <a:p>
            <a:r>
              <a:rPr lang="en-US" sz="3200" b="1" dirty="0">
                <a:solidFill>
                  <a:srgbClr val="00B0F0"/>
                </a:solidFill>
              </a:rPr>
              <a:t>Reference List </a:t>
            </a:r>
          </a:p>
        </p:txBody>
      </p:sp>
      <p:sp>
        <p:nvSpPr>
          <p:cNvPr id="3" name="TextBox 2">
            <a:extLst>
              <a:ext uri="{FF2B5EF4-FFF2-40B4-BE49-F238E27FC236}">
                <a16:creationId xmlns:a16="http://schemas.microsoft.com/office/drawing/2014/main" id="{777FCD97-62D9-E6E6-319B-3A17052DA4B1}"/>
              </a:ext>
            </a:extLst>
          </p:cNvPr>
          <p:cNvSpPr txBox="1"/>
          <p:nvPr/>
        </p:nvSpPr>
        <p:spPr>
          <a:xfrm>
            <a:off x="584616" y="1440643"/>
            <a:ext cx="11152682" cy="4420890"/>
          </a:xfrm>
          <a:prstGeom prst="rect">
            <a:avLst/>
          </a:prstGeom>
          <a:noFill/>
        </p:spPr>
        <p:txBody>
          <a:bodyPr wrap="square">
            <a:spAutoFit/>
          </a:bodyPr>
          <a:lstStyle/>
          <a:p>
            <a:pPr algn="just" rtl="0">
              <a:lnSpc>
                <a:spcPct val="200000"/>
              </a:lnSpc>
            </a:pPr>
            <a:r>
              <a:rPr lang="en-US" sz="2400" i="0" dirty="0">
                <a:effectLst/>
                <a:latin typeface="liberation-serif"/>
              </a:rPr>
              <a:t>Scientific honesty requires the documentation of all references that the researcher used in his research. There are two types of reference documentation</a:t>
            </a:r>
            <a:r>
              <a:rPr lang="ar-SA" sz="2400" i="0" dirty="0">
                <a:effectLst/>
                <a:latin typeface="liberation-serif"/>
              </a:rPr>
              <a:t>:</a:t>
            </a:r>
          </a:p>
          <a:p>
            <a:pPr algn="just" rtl="0">
              <a:lnSpc>
                <a:spcPct val="200000"/>
              </a:lnSpc>
            </a:pPr>
            <a:r>
              <a:rPr lang="en-US" sz="2400" i="0" dirty="0">
                <a:effectLst/>
                <a:latin typeface="liberation-serif"/>
              </a:rPr>
              <a:t>- The documentation of references within the research.</a:t>
            </a:r>
          </a:p>
          <a:p>
            <a:pPr algn="just" rtl="0">
              <a:lnSpc>
                <a:spcPct val="200000"/>
              </a:lnSpc>
            </a:pPr>
            <a:r>
              <a:rPr lang="en-US" sz="2400" dirty="0">
                <a:latin typeface="liberation-serif"/>
              </a:rPr>
              <a:t>- T</a:t>
            </a:r>
            <a:r>
              <a:rPr lang="en-US" sz="2400" i="0" dirty="0">
                <a:effectLst/>
                <a:latin typeface="liberation-serif"/>
              </a:rPr>
              <a:t>he documentation of references at the end of the research. There are several scientific approaches to the process of documenting references, the most important of which are:</a:t>
            </a:r>
          </a:p>
        </p:txBody>
      </p:sp>
    </p:spTree>
    <p:extLst>
      <p:ext uri="{BB962C8B-B14F-4D97-AF65-F5344CB8AC3E}">
        <p14:creationId xmlns:p14="http://schemas.microsoft.com/office/powerpoint/2010/main" val="266221248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C73871-2B12-8F4D-1979-AFB19300BDC7}"/>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F09D66B0-1907-B314-28F4-4AD78B51DB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D8AE3730-8E8D-2A32-81E9-8BD10EA3291D}"/>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2" name="TextBox 1">
            <a:extLst>
              <a:ext uri="{FF2B5EF4-FFF2-40B4-BE49-F238E27FC236}">
                <a16:creationId xmlns:a16="http://schemas.microsoft.com/office/drawing/2014/main" id="{C300BCED-FADA-C880-C657-38A39E643931}"/>
              </a:ext>
            </a:extLst>
          </p:cNvPr>
          <p:cNvSpPr txBox="1"/>
          <p:nvPr/>
        </p:nvSpPr>
        <p:spPr>
          <a:xfrm>
            <a:off x="4770893" y="544609"/>
            <a:ext cx="2650213" cy="584775"/>
          </a:xfrm>
          <a:prstGeom prst="rect">
            <a:avLst/>
          </a:prstGeom>
          <a:noFill/>
        </p:spPr>
        <p:txBody>
          <a:bodyPr wrap="none" rtlCol="0">
            <a:spAutoFit/>
          </a:bodyPr>
          <a:lstStyle/>
          <a:p>
            <a:r>
              <a:rPr lang="en-US" sz="3200" b="1" dirty="0">
                <a:solidFill>
                  <a:srgbClr val="00B0F0"/>
                </a:solidFill>
              </a:rPr>
              <a:t>Reference List </a:t>
            </a:r>
          </a:p>
        </p:txBody>
      </p:sp>
      <p:sp>
        <p:nvSpPr>
          <p:cNvPr id="3" name="TextBox 2">
            <a:extLst>
              <a:ext uri="{FF2B5EF4-FFF2-40B4-BE49-F238E27FC236}">
                <a16:creationId xmlns:a16="http://schemas.microsoft.com/office/drawing/2014/main" id="{217181D5-F50D-F09D-C49D-1DF29910C85E}"/>
              </a:ext>
            </a:extLst>
          </p:cNvPr>
          <p:cNvSpPr txBox="1"/>
          <p:nvPr/>
        </p:nvSpPr>
        <p:spPr>
          <a:xfrm>
            <a:off x="449705" y="1530583"/>
            <a:ext cx="11002779" cy="3671005"/>
          </a:xfrm>
          <a:prstGeom prst="rect">
            <a:avLst/>
          </a:prstGeom>
          <a:noFill/>
        </p:spPr>
        <p:txBody>
          <a:bodyPr wrap="square">
            <a:spAutoFit/>
          </a:bodyPr>
          <a:lstStyle/>
          <a:p>
            <a:pPr algn="l" rtl="0">
              <a:lnSpc>
                <a:spcPct val="200000"/>
              </a:lnSpc>
            </a:pPr>
            <a:r>
              <a:rPr lang="en-US" sz="2400" b="1" i="0" dirty="0">
                <a:effectLst/>
              </a:rPr>
              <a:t>There are several scientific approaches to the process of documenting references, the most important of which are:</a:t>
            </a:r>
          </a:p>
          <a:p>
            <a:pPr marL="457200" indent="-457200" algn="l" rtl="0">
              <a:lnSpc>
                <a:spcPct val="200000"/>
              </a:lnSpc>
              <a:buFont typeface="+mj-lt"/>
              <a:buAutoNum type="arabicPeriod"/>
            </a:pPr>
            <a:r>
              <a:rPr lang="en-US" sz="2400" dirty="0"/>
              <a:t>The American Psychological Association (APA).</a:t>
            </a:r>
          </a:p>
          <a:p>
            <a:pPr marL="457200" indent="-457200" algn="l" rtl="0">
              <a:lnSpc>
                <a:spcPct val="200000"/>
              </a:lnSpc>
              <a:buFont typeface="+mj-lt"/>
              <a:buAutoNum type="arabicPeriod"/>
            </a:pPr>
            <a:r>
              <a:rPr lang="en-US" sz="2400" i="0" dirty="0">
                <a:effectLst/>
              </a:rPr>
              <a:t>Chicago Manual of Style.</a:t>
            </a:r>
          </a:p>
          <a:p>
            <a:pPr marL="457200" indent="-457200" algn="l" rtl="0">
              <a:lnSpc>
                <a:spcPct val="200000"/>
              </a:lnSpc>
              <a:buFont typeface="+mj-lt"/>
              <a:buAutoNum type="arabicPeriod"/>
            </a:pPr>
            <a:r>
              <a:rPr lang="en-US" sz="2400" dirty="0"/>
              <a:t>Harvard Style.</a:t>
            </a:r>
            <a:endParaRPr lang="en-US" sz="2400" i="0" dirty="0">
              <a:effectLst/>
            </a:endParaRPr>
          </a:p>
        </p:txBody>
      </p:sp>
    </p:spTree>
    <p:extLst>
      <p:ext uri="{BB962C8B-B14F-4D97-AF65-F5344CB8AC3E}">
        <p14:creationId xmlns:p14="http://schemas.microsoft.com/office/powerpoint/2010/main" val="326572638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8E022B-7296-EE0C-4101-0FE826D13F11}"/>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BC5DDB93-B0D6-B71D-8F34-C0C7E4F9FB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5BD36AB6-048C-E547-5E7B-ED2D0D81D81D}"/>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2" name="TextBox 1">
            <a:extLst>
              <a:ext uri="{FF2B5EF4-FFF2-40B4-BE49-F238E27FC236}">
                <a16:creationId xmlns:a16="http://schemas.microsoft.com/office/drawing/2014/main" id="{6A716C70-5B0C-9CB4-361E-5515509C7555}"/>
              </a:ext>
            </a:extLst>
          </p:cNvPr>
          <p:cNvSpPr txBox="1"/>
          <p:nvPr/>
        </p:nvSpPr>
        <p:spPr>
          <a:xfrm>
            <a:off x="3997956" y="661695"/>
            <a:ext cx="2570512" cy="584775"/>
          </a:xfrm>
          <a:prstGeom prst="rect">
            <a:avLst/>
          </a:prstGeom>
          <a:noFill/>
        </p:spPr>
        <p:txBody>
          <a:bodyPr wrap="none" rtlCol="0">
            <a:spAutoFit/>
          </a:bodyPr>
          <a:lstStyle/>
          <a:p>
            <a:r>
              <a:rPr lang="en-US" sz="3200" b="1" dirty="0">
                <a:solidFill>
                  <a:srgbClr val="00B0F0"/>
                </a:solidFill>
              </a:rPr>
              <a:t>Harvard Style </a:t>
            </a:r>
          </a:p>
        </p:txBody>
      </p:sp>
      <p:sp>
        <p:nvSpPr>
          <p:cNvPr id="3" name="TextBox 2">
            <a:extLst>
              <a:ext uri="{FF2B5EF4-FFF2-40B4-BE49-F238E27FC236}">
                <a16:creationId xmlns:a16="http://schemas.microsoft.com/office/drawing/2014/main" id="{D0608736-B161-C1FE-BB41-9AD0E80FBBF2}"/>
              </a:ext>
            </a:extLst>
          </p:cNvPr>
          <p:cNvSpPr txBox="1"/>
          <p:nvPr/>
        </p:nvSpPr>
        <p:spPr>
          <a:xfrm>
            <a:off x="359764" y="1530583"/>
            <a:ext cx="11542426" cy="3785652"/>
          </a:xfrm>
          <a:prstGeom prst="rect">
            <a:avLst/>
          </a:prstGeom>
          <a:noFill/>
        </p:spPr>
        <p:txBody>
          <a:bodyPr wrap="square">
            <a:spAutoFit/>
          </a:bodyPr>
          <a:lstStyle/>
          <a:p>
            <a:pPr algn="just" rtl="0">
              <a:lnSpc>
                <a:spcPct val="200000"/>
              </a:lnSpc>
            </a:pPr>
            <a:r>
              <a:rPr lang="en-US" sz="2000" b="1" i="0" u="sng" dirty="0">
                <a:effectLst/>
              </a:rPr>
              <a:t>First: Documenting the references inside the text:</a:t>
            </a:r>
          </a:p>
          <a:p>
            <a:pPr algn="just" rtl="0">
              <a:lnSpc>
                <a:spcPct val="200000"/>
              </a:lnSpc>
            </a:pPr>
            <a:r>
              <a:rPr lang="en-US" sz="2000" i="0" dirty="0">
                <a:effectLst/>
              </a:rPr>
              <a:t>- </a:t>
            </a:r>
            <a:r>
              <a:rPr lang="en-US" sz="2000" b="1" i="0" dirty="0">
                <a:effectLst/>
              </a:rPr>
              <a:t>Single author</a:t>
            </a:r>
            <a:r>
              <a:rPr lang="en-US" sz="2000" i="0" dirty="0">
                <a:effectLst/>
              </a:rPr>
              <a:t>: In this case, the author's last name is given, followed by a comma, and the year of publication is in parentheses after the end of the text.</a:t>
            </a:r>
          </a:p>
          <a:p>
            <a:pPr algn="just" rtl="0">
              <a:lnSpc>
                <a:spcPct val="200000"/>
              </a:lnSpc>
            </a:pPr>
            <a:r>
              <a:rPr lang="en-US" sz="2000" b="1" i="0" dirty="0">
                <a:effectLst/>
              </a:rPr>
              <a:t>Example: (</a:t>
            </a:r>
            <a:r>
              <a:rPr lang="en-US" sz="2000" b="1" i="0" dirty="0" err="1">
                <a:effectLst/>
              </a:rPr>
              <a:t>Mohieddin</a:t>
            </a:r>
            <a:r>
              <a:rPr lang="en-US" sz="2000" b="1" i="0" dirty="0">
                <a:effectLst/>
              </a:rPr>
              <a:t>, 2002) - Ryan (2002) pointed out</a:t>
            </a:r>
          </a:p>
          <a:p>
            <a:pPr algn="just" rtl="0">
              <a:lnSpc>
                <a:spcPct val="200000"/>
              </a:lnSpc>
            </a:pPr>
            <a:r>
              <a:rPr lang="en-US" sz="2000" i="0" dirty="0">
                <a:effectLst/>
              </a:rPr>
              <a:t>- </a:t>
            </a:r>
            <a:r>
              <a:rPr lang="en-US" sz="2000" b="1" i="0" dirty="0">
                <a:effectLst/>
              </a:rPr>
              <a:t>Two authors</a:t>
            </a:r>
            <a:r>
              <a:rPr lang="en-US" sz="2000" i="0" dirty="0">
                <a:effectLst/>
              </a:rPr>
              <a:t>: The last name of both authors is written, followed by the year of publication.</a:t>
            </a:r>
          </a:p>
          <a:p>
            <a:pPr algn="just" rtl="0">
              <a:lnSpc>
                <a:spcPct val="200000"/>
              </a:lnSpc>
            </a:pPr>
            <a:r>
              <a:rPr lang="en-US" sz="2000" b="1" i="0" dirty="0">
                <a:effectLst/>
              </a:rPr>
              <a:t>Example authors: (Tony and Shehab, 2015)</a:t>
            </a:r>
          </a:p>
        </p:txBody>
      </p:sp>
    </p:spTree>
    <p:extLst>
      <p:ext uri="{BB962C8B-B14F-4D97-AF65-F5344CB8AC3E}">
        <p14:creationId xmlns:p14="http://schemas.microsoft.com/office/powerpoint/2010/main" val="324770160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8F31B9-FD01-0CC0-B6E2-77FB47162DB3}"/>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A1D0B351-42B8-D31F-E764-666C44BDC8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E7BF0471-7D30-1DE4-E848-9F8BD7677CB3}"/>
              </a:ext>
            </a:extLst>
          </p:cNvPr>
          <p:cNvSpPr txBox="1"/>
          <p:nvPr/>
        </p:nvSpPr>
        <p:spPr>
          <a:xfrm>
            <a:off x="4673334" y="570199"/>
            <a:ext cx="2570512" cy="584775"/>
          </a:xfrm>
          <a:prstGeom prst="rect">
            <a:avLst/>
          </a:prstGeom>
          <a:noFill/>
        </p:spPr>
        <p:txBody>
          <a:bodyPr wrap="none" rtlCol="0">
            <a:spAutoFit/>
          </a:bodyPr>
          <a:lstStyle/>
          <a:p>
            <a:r>
              <a:rPr lang="en-US" sz="3200" b="1" dirty="0">
                <a:solidFill>
                  <a:srgbClr val="00B0F0"/>
                </a:solidFill>
              </a:rPr>
              <a:t>Harvard Style </a:t>
            </a:r>
          </a:p>
        </p:txBody>
      </p:sp>
      <p:sp>
        <p:nvSpPr>
          <p:cNvPr id="3" name="TextBox 2">
            <a:extLst>
              <a:ext uri="{FF2B5EF4-FFF2-40B4-BE49-F238E27FC236}">
                <a16:creationId xmlns:a16="http://schemas.microsoft.com/office/drawing/2014/main" id="{62FAC619-27DE-3653-2E32-490955567152}"/>
              </a:ext>
            </a:extLst>
          </p:cNvPr>
          <p:cNvSpPr txBox="1"/>
          <p:nvPr/>
        </p:nvSpPr>
        <p:spPr>
          <a:xfrm>
            <a:off x="224852" y="1530583"/>
            <a:ext cx="11467476" cy="3679854"/>
          </a:xfrm>
          <a:prstGeom prst="rect">
            <a:avLst/>
          </a:prstGeom>
          <a:noFill/>
        </p:spPr>
        <p:txBody>
          <a:bodyPr wrap="square">
            <a:spAutoFit/>
          </a:bodyPr>
          <a:lstStyle/>
          <a:p>
            <a:pPr algn="just" rtl="0">
              <a:lnSpc>
                <a:spcPct val="200000"/>
              </a:lnSpc>
            </a:pPr>
            <a:r>
              <a:rPr lang="en-US" sz="2400" dirty="0">
                <a:latin typeface="liberation-serif"/>
              </a:rPr>
              <a:t>- </a:t>
            </a:r>
            <a:r>
              <a:rPr lang="en-US" sz="2400" b="1" dirty="0">
                <a:latin typeface="liberation-serif"/>
              </a:rPr>
              <a:t>T</a:t>
            </a:r>
            <a:r>
              <a:rPr lang="en-US" sz="2400" b="1" i="0" dirty="0">
                <a:effectLst/>
                <a:latin typeface="liberation-serif"/>
              </a:rPr>
              <a:t>hree authors or more</a:t>
            </a:r>
            <a:r>
              <a:rPr lang="en-US" sz="2400" i="0" dirty="0">
                <a:effectLst/>
                <a:latin typeface="liberation-serif"/>
              </a:rPr>
              <a:t>: we write the last name of the first author, followed by the word et al., then the year of publication. In the case of the reference in English, write the first author’s last name, followed by the word et al. Then, the year of publication.</a:t>
            </a:r>
          </a:p>
          <a:p>
            <a:pPr algn="just" rtl="0">
              <a:lnSpc>
                <a:spcPct val="200000"/>
              </a:lnSpc>
            </a:pPr>
            <a:r>
              <a:rPr lang="en-US" sz="2400" b="1" i="0" u="sng" dirty="0">
                <a:effectLst/>
                <a:latin typeface="liberation-serif"/>
              </a:rPr>
              <a:t>For example: </a:t>
            </a:r>
          </a:p>
          <a:p>
            <a:pPr algn="just" rtl="0">
              <a:lnSpc>
                <a:spcPct val="200000"/>
              </a:lnSpc>
            </a:pPr>
            <a:r>
              <a:rPr lang="en-US" sz="2400" b="1" i="0" dirty="0">
                <a:effectLst/>
                <a:latin typeface="liberation-serif"/>
              </a:rPr>
              <a:t>(</a:t>
            </a:r>
            <a:r>
              <a:rPr lang="ar-SA" sz="2400" b="1" i="0" dirty="0">
                <a:effectLst/>
                <a:latin typeface="liberation-serif"/>
              </a:rPr>
              <a:t>الصواف واخرون، 2009</a:t>
            </a:r>
            <a:r>
              <a:rPr lang="en-US" sz="2400" b="1" i="0" dirty="0">
                <a:effectLst/>
                <a:latin typeface="liberation-serif"/>
              </a:rPr>
              <a:t>) or (Al </a:t>
            </a:r>
            <a:r>
              <a:rPr lang="en-US" sz="2400" b="1" dirty="0" err="1">
                <a:latin typeface="liberation-serif"/>
              </a:rPr>
              <a:t>S</a:t>
            </a:r>
            <a:r>
              <a:rPr lang="en-US" sz="2400" b="1" i="0" dirty="0" err="1">
                <a:effectLst/>
                <a:latin typeface="liberation-serif"/>
              </a:rPr>
              <a:t>awaf</a:t>
            </a:r>
            <a:r>
              <a:rPr lang="en-US" sz="2400" b="1" i="0" dirty="0">
                <a:effectLst/>
                <a:latin typeface="liberation-serif"/>
              </a:rPr>
              <a:t> et al., 2009)</a:t>
            </a:r>
          </a:p>
        </p:txBody>
      </p:sp>
    </p:spTree>
    <p:extLst>
      <p:ext uri="{BB962C8B-B14F-4D97-AF65-F5344CB8AC3E}">
        <p14:creationId xmlns:p14="http://schemas.microsoft.com/office/powerpoint/2010/main" val="343459686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764774-6F87-5E04-71A5-F23E22CA78FF}"/>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5CD4C86D-9930-ED5F-E86D-028287BC09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829ED317-D693-CCAA-4946-77F3335D2923}"/>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2" name="TextBox 1">
            <a:extLst>
              <a:ext uri="{FF2B5EF4-FFF2-40B4-BE49-F238E27FC236}">
                <a16:creationId xmlns:a16="http://schemas.microsoft.com/office/drawing/2014/main" id="{6EBFCB9A-C86F-239E-F454-420CAFBBF04F}"/>
              </a:ext>
            </a:extLst>
          </p:cNvPr>
          <p:cNvSpPr txBox="1"/>
          <p:nvPr/>
        </p:nvSpPr>
        <p:spPr>
          <a:xfrm>
            <a:off x="4810744" y="544609"/>
            <a:ext cx="2570512" cy="584775"/>
          </a:xfrm>
          <a:prstGeom prst="rect">
            <a:avLst/>
          </a:prstGeom>
          <a:noFill/>
        </p:spPr>
        <p:txBody>
          <a:bodyPr wrap="none" rtlCol="0">
            <a:spAutoFit/>
          </a:bodyPr>
          <a:lstStyle/>
          <a:p>
            <a:r>
              <a:rPr lang="en-US" sz="3200" b="1" dirty="0">
                <a:solidFill>
                  <a:srgbClr val="00B0F0"/>
                </a:solidFill>
              </a:rPr>
              <a:t>Harvard Style </a:t>
            </a:r>
          </a:p>
        </p:txBody>
      </p:sp>
      <p:sp>
        <p:nvSpPr>
          <p:cNvPr id="3" name="TextBox 2">
            <a:extLst>
              <a:ext uri="{FF2B5EF4-FFF2-40B4-BE49-F238E27FC236}">
                <a16:creationId xmlns:a16="http://schemas.microsoft.com/office/drawing/2014/main" id="{162CE465-D8DE-5093-756D-17BC45A4A22F}"/>
              </a:ext>
            </a:extLst>
          </p:cNvPr>
          <p:cNvSpPr txBox="1"/>
          <p:nvPr/>
        </p:nvSpPr>
        <p:spPr>
          <a:xfrm>
            <a:off x="389744" y="1530583"/>
            <a:ext cx="11422505" cy="3682226"/>
          </a:xfrm>
          <a:prstGeom prst="rect">
            <a:avLst/>
          </a:prstGeom>
          <a:noFill/>
        </p:spPr>
        <p:txBody>
          <a:bodyPr wrap="square">
            <a:spAutoFit/>
          </a:bodyPr>
          <a:lstStyle/>
          <a:p>
            <a:pPr algn="just" rtl="0">
              <a:lnSpc>
                <a:spcPct val="200000"/>
              </a:lnSpc>
            </a:pPr>
            <a:r>
              <a:rPr lang="en-US" sz="2400" i="0" dirty="0">
                <a:effectLst/>
              </a:rPr>
              <a:t>When the same author has </a:t>
            </a:r>
            <a:r>
              <a:rPr lang="en-US" sz="2400" b="1" i="0" dirty="0">
                <a:effectLst/>
              </a:rPr>
              <a:t>more than one work </a:t>
            </a:r>
            <a:r>
              <a:rPr lang="en-US" sz="2400" i="0" dirty="0">
                <a:effectLst/>
              </a:rPr>
              <a:t>in the same year, In this case, a letter is added after the year (a, b, c, ...) or (a, b, c) to distinguish between these compositions.</a:t>
            </a:r>
          </a:p>
          <a:p>
            <a:pPr algn="just" rtl="0">
              <a:lnSpc>
                <a:spcPct val="200000"/>
              </a:lnSpc>
            </a:pPr>
            <a:r>
              <a:rPr lang="en-US" sz="2400" i="0" dirty="0">
                <a:effectLst/>
              </a:rPr>
              <a:t>If the source is</a:t>
            </a:r>
            <a:r>
              <a:rPr lang="en-US" sz="2400" b="1" i="0" dirty="0">
                <a:effectLst/>
              </a:rPr>
              <a:t> from a website,</a:t>
            </a:r>
            <a:r>
              <a:rPr lang="en-US" sz="2400" i="0" dirty="0">
                <a:effectLst/>
              </a:rPr>
              <a:t> we write the name of the research author or article as the author. If the author is not known, we write the name of the website owner, followed by the year of publication of the article.</a:t>
            </a:r>
          </a:p>
        </p:txBody>
      </p:sp>
    </p:spTree>
    <p:extLst>
      <p:ext uri="{BB962C8B-B14F-4D97-AF65-F5344CB8AC3E}">
        <p14:creationId xmlns:p14="http://schemas.microsoft.com/office/powerpoint/2010/main" val="19222167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5E4EC7-B806-DD49-F520-D12FF285BACA}"/>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286545A8-5D61-59DC-B08C-6869987845F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6E78F9E2-82C0-1373-C86D-57FC38FE396B}"/>
              </a:ext>
            </a:extLst>
          </p:cNvPr>
          <p:cNvSpPr txBox="1"/>
          <p:nvPr/>
        </p:nvSpPr>
        <p:spPr>
          <a:xfrm>
            <a:off x="4810744" y="544609"/>
            <a:ext cx="2570512" cy="584775"/>
          </a:xfrm>
          <a:prstGeom prst="rect">
            <a:avLst/>
          </a:prstGeom>
          <a:noFill/>
        </p:spPr>
        <p:txBody>
          <a:bodyPr wrap="none" rtlCol="0">
            <a:spAutoFit/>
          </a:bodyPr>
          <a:lstStyle/>
          <a:p>
            <a:r>
              <a:rPr lang="en-US" sz="3200" b="1" dirty="0">
                <a:solidFill>
                  <a:srgbClr val="00B0F0"/>
                </a:solidFill>
              </a:rPr>
              <a:t>Harvard Style </a:t>
            </a:r>
          </a:p>
        </p:txBody>
      </p:sp>
      <p:sp>
        <p:nvSpPr>
          <p:cNvPr id="3" name="TextBox 2">
            <a:extLst>
              <a:ext uri="{FF2B5EF4-FFF2-40B4-BE49-F238E27FC236}">
                <a16:creationId xmlns:a16="http://schemas.microsoft.com/office/drawing/2014/main" id="{E6043A00-6CCE-70BA-C7EA-D0CE18790558}"/>
              </a:ext>
            </a:extLst>
          </p:cNvPr>
          <p:cNvSpPr txBox="1"/>
          <p:nvPr/>
        </p:nvSpPr>
        <p:spPr>
          <a:xfrm>
            <a:off x="249836" y="1863958"/>
            <a:ext cx="11692328" cy="2943563"/>
          </a:xfrm>
          <a:prstGeom prst="rect">
            <a:avLst/>
          </a:prstGeom>
          <a:noFill/>
        </p:spPr>
        <p:txBody>
          <a:bodyPr wrap="square">
            <a:spAutoFit/>
          </a:bodyPr>
          <a:lstStyle/>
          <a:p>
            <a:pPr algn="l" rtl="0">
              <a:lnSpc>
                <a:spcPct val="200000"/>
              </a:lnSpc>
            </a:pPr>
            <a:r>
              <a:rPr lang="en-US" sz="2400" b="1" i="0" dirty="0">
                <a:effectLst/>
              </a:rPr>
              <a:t>Second: </a:t>
            </a:r>
            <a:r>
              <a:rPr lang="en-US" sz="2400" b="1" dirty="0"/>
              <a:t>R</a:t>
            </a:r>
            <a:r>
              <a:rPr lang="en-US" sz="2400" b="1" i="0" dirty="0">
                <a:effectLst/>
              </a:rPr>
              <a:t>eference list</a:t>
            </a:r>
          </a:p>
          <a:p>
            <a:pPr marL="457200" indent="-457200" algn="l" rtl="0">
              <a:lnSpc>
                <a:spcPct val="200000"/>
              </a:lnSpc>
              <a:buFont typeface="+mj-lt"/>
              <a:buAutoNum type="alphaUcPeriod"/>
            </a:pPr>
            <a:r>
              <a:rPr lang="en-US" sz="2400" i="0" dirty="0">
                <a:effectLst/>
              </a:rPr>
              <a:t>Books: Sigle author</a:t>
            </a:r>
          </a:p>
          <a:p>
            <a:pPr algn="l" rtl="0">
              <a:lnSpc>
                <a:spcPct val="200000"/>
              </a:lnSpc>
            </a:pPr>
            <a:r>
              <a:rPr lang="ar-SA" sz="2400" dirty="0"/>
              <a:t>توني، محمود (2016) </a:t>
            </a:r>
            <a:r>
              <a:rPr lang="ar-SA" sz="2400" i="1" dirty="0"/>
              <a:t>أقتصاديات النقود والبنوك: رؤية معاصرة</a:t>
            </a:r>
            <a:r>
              <a:rPr lang="ar-SA" sz="2400" dirty="0"/>
              <a:t>. الطبعة الاولى، الرياض: مكتبة الشقري</a:t>
            </a:r>
          </a:p>
          <a:p>
            <a:pPr algn="l" rtl="0">
              <a:lnSpc>
                <a:spcPct val="200000"/>
              </a:lnSpc>
            </a:pPr>
            <a:r>
              <a:rPr lang="en-US" sz="2400" i="0" dirty="0">
                <a:effectLst/>
              </a:rPr>
              <a:t>Babbie, E. R.(2007) </a:t>
            </a:r>
            <a:r>
              <a:rPr lang="en-US" sz="2400" i="1" dirty="0">
                <a:effectLst/>
              </a:rPr>
              <a:t>The </a:t>
            </a:r>
            <a:r>
              <a:rPr lang="en-US" sz="2400" i="1" dirty="0"/>
              <a:t>p</a:t>
            </a:r>
            <a:r>
              <a:rPr lang="en-US" sz="2400" i="1" dirty="0">
                <a:effectLst/>
              </a:rPr>
              <a:t>ractice of Social research</a:t>
            </a:r>
            <a:r>
              <a:rPr lang="en-US" sz="2400" i="0" dirty="0">
                <a:effectLst/>
              </a:rPr>
              <a:t>. 11</a:t>
            </a:r>
            <a:r>
              <a:rPr lang="en-US" sz="2400" i="0" baseline="30000" dirty="0">
                <a:effectLst/>
              </a:rPr>
              <a:t>th</a:t>
            </a:r>
            <a:r>
              <a:rPr lang="en-US" sz="2400" i="0" dirty="0">
                <a:effectLst/>
              </a:rPr>
              <a:t> ed. Belmont, CA: Wadsworth</a:t>
            </a:r>
          </a:p>
        </p:txBody>
      </p:sp>
    </p:spTree>
    <p:extLst>
      <p:ext uri="{BB962C8B-B14F-4D97-AF65-F5344CB8AC3E}">
        <p14:creationId xmlns:p14="http://schemas.microsoft.com/office/powerpoint/2010/main" val="91847640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6C8864-F29D-58CB-2ADE-9E44BCD0E037}"/>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2C1F0BF4-4A0C-FEA4-3218-99BD0A76A4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B3AD8D77-A93F-5001-7DAA-33A7A2400E30}"/>
              </a:ext>
            </a:extLst>
          </p:cNvPr>
          <p:cNvSpPr txBox="1"/>
          <p:nvPr/>
        </p:nvSpPr>
        <p:spPr>
          <a:xfrm>
            <a:off x="4810744" y="544609"/>
            <a:ext cx="2570512" cy="584775"/>
          </a:xfrm>
          <a:prstGeom prst="rect">
            <a:avLst/>
          </a:prstGeom>
          <a:noFill/>
        </p:spPr>
        <p:txBody>
          <a:bodyPr wrap="none" rtlCol="0">
            <a:spAutoFit/>
          </a:bodyPr>
          <a:lstStyle/>
          <a:p>
            <a:r>
              <a:rPr lang="en-US" sz="3200" b="1" dirty="0">
                <a:solidFill>
                  <a:srgbClr val="00B0F0"/>
                </a:solidFill>
                <a:latin typeface="liberation-serif"/>
              </a:rPr>
              <a:t>Harvard Style</a:t>
            </a:r>
            <a:r>
              <a:rPr lang="en-US" sz="3200" b="1" dirty="0">
                <a:solidFill>
                  <a:srgbClr val="00B0F0"/>
                </a:solidFill>
              </a:rPr>
              <a:t> </a:t>
            </a:r>
          </a:p>
        </p:txBody>
      </p:sp>
      <p:sp>
        <p:nvSpPr>
          <p:cNvPr id="3" name="TextBox 2">
            <a:extLst>
              <a:ext uri="{FF2B5EF4-FFF2-40B4-BE49-F238E27FC236}">
                <a16:creationId xmlns:a16="http://schemas.microsoft.com/office/drawing/2014/main" id="{1E8EE337-80DF-E490-BA56-60F49796A6B6}"/>
              </a:ext>
            </a:extLst>
          </p:cNvPr>
          <p:cNvSpPr txBox="1"/>
          <p:nvPr/>
        </p:nvSpPr>
        <p:spPr>
          <a:xfrm>
            <a:off x="599607" y="1530583"/>
            <a:ext cx="11182662" cy="4420890"/>
          </a:xfrm>
          <a:prstGeom prst="rect">
            <a:avLst/>
          </a:prstGeom>
          <a:noFill/>
        </p:spPr>
        <p:txBody>
          <a:bodyPr wrap="square">
            <a:spAutoFit/>
          </a:bodyPr>
          <a:lstStyle/>
          <a:p>
            <a:pPr algn="l" rtl="0">
              <a:lnSpc>
                <a:spcPct val="200000"/>
              </a:lnSpc>
            </a:pPr>
            <a:r>
              <a:rPr lang="en-US" sz="2400" b="1" i="0" dirty="0">
                <a:effectLst/>
              </a:rPr>
              <a:t>Second: </a:t>
            </a:r>
            <a:r>
              <a:rPr lang="en-US" sz="2400" b="1" dirty="0"/>
              <a:t>R</a:t>
            </a:r>
            <a:r>
              <a:rPr lang="en-US" sz="2400" b="1" i="0" dirty="0">
                <a:effectLst/>
              </a:rPr>
              <a:t>eference list</a:t>
            </a:r>
          </a:p>
          <a:p>
            <a:pPr algn="l" rtl="0">
              <a:lnSpc>
                <a:spcPct val="200000"/>
              </a:lnSpc>
            </a:pPr>
            <a:r>
              <a:rPr lang="en-US" sz="2400" i="0" dirty="0">
                <a:effectLst/>
              </a:rPr>
              <a:t>B. Books: </a:t>
            </a:r>
            <a:r>
              <a:rPr lang="en-US" sz="2400" dirty="0"/>
              <a:t>Two or more </a:t>
            </a:r>
            <a:r>
              <a:rPr lang="en-US" sz="2400" i="0" dirty="0">
                <a:effectLst/>
              </a:rPr>
              <a:t>authors</a:t>
            </a:r>
          </a:p>
          <a:p>
            <a:pPr algn="r" rtl="1">
              <a:lnSpc>
                <a:spcPct val="200000"/>
              </a:lnSpc>
            </a:pPr>
            <a:r>
              <a:rPr lang="ar-SA" sz="2400" dirty="0"/>
              <a:t>عليان، ربحي مصطفى و غنيم، عثمان محمد (2000) </a:t>
            </a:r>
            <a:r>
              <a:rPr lang="ar-SA" sz="2400" i="1" dirty="0"/>
              <a:t>مناهج واساليب البحث العلمي: النظرية والتطبيق</a:t>
            </a:r>
            <a:r>
              <a:rPr lang="ar-SA" sz="2400" dirty="0"/>
              <a:t>. الطبعة الاولى. عمان، الاردن: دار صفاء للنشر والتوزيع</a:t>
            </a:r>
          </a:p>
          <a:p>
            <a:pPr algn="l" rtl="0">
              <a:lnSpc>
                <a:spcPct val="200000"/>
              </a:lnSpc>
            </a:pPr>
            <a:r>
              <a:rPr lang="en-US" sz="2400" i="0" dirty="0">
                <a:effectLst/>
              </a:rPr>
              <a:t>Sekaran, U. and Bougie, R. (2010) </a:t>
            </a:r>
            <a:r>
              <a:rPr lang="en-US" sz="2400" i="1" dirty="0">
                <a:effectLst/>
              </a:rPr>
              <a:t>Research methods for business, A skill-building approach</a:t>
            </a:r>
            <a:r>
              <a:rPr lang="en-US" sz="2400" i="0" dirty="0">
                <a:effectLst/>
              </a:rPr>
              <a:t>. 5</a:t>
            </a:r>
            <a:r>
              <a:rPr lang="en-US" sz="2400" i="0" baseline="30000" dirty="0">
                <a:effectLst/>
              </a:rPr>
              <a:t>th</a:t>
            </a:r>
            <a:r>
              <a:rPr lang="en-US" sz="2400" i="0" dirty="0">
                <a:effectLst/>
              </a:rPr>
              <a:t> edition. London: John Wiley &amp; Sons Ltd.</a:t>
            </a:r>
          </a:p>
        </p:txBody>
      </p:sp>
    </p:spTree>
    <p:extLst>
      <p:ext uri="{BB962C8B-B14F-4D97-AF65-F5344CB8AC3E}">
        <p14:creationId xmlns:p14="http://schemas.microsoft.com/office/powerpoint/2010/main" val="14017710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847EA7-DEF7-1AE5-5B41-E6B55C3EF249}"/>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1BB8D8CA-2ED2-0489-E19B-FE6BB37F53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CAC1BBC5-62A7-AA56-CFC9-AFB5A150659A}"/>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2" name="TextBox 1">
            <a:extLst>
              <a:ext uri="{FF2B5EF4-FFF2-40B4-BE49-F238E27FC236}">
                <a16:creationId xmlns:a16="http://schemas.microsoft.com/office/drawing/2014/main" id="{E8347186-C9E2-B6B5-5DFE-7D1C77FDD39C}"/>
              </a:ext>
            </a:extLst>
          </p:cNvPr>
          <p:cNvSpPr txBox="1"/>
          <p:nvPr/>
        </p:nvSpPr>
        <p:spPr>
          <a:xfrm>
            <a:off x="4810744" y="544609"/>
            <a:ext cx="2570512" cy="584775"/>
          </a:xfrm>
          <a:prstGeom prst="rect">
            <a:avLst/>
          </a:prstGeom>
          <a:noFill/>
        </p:spPr>
        <p:txBody>
          <a:bodyPr wrap="none" rtlCol="0">
            <a:spAutoFit/>
          </a:bodyPr>
          <a:lstStyle/>
          <a:p>
            <a:r>
              <a:rPr lang="en-US" sz="3200" b="1" dirty="0">
                <a:solidFill>
                  <a:srgbClr val="00B0F0"/>
                </a:solidFill>
              </a:rPr>
              <a:t>Harvard Style </a:t>
            </a:r>
          </a:p>
        </p:txBody>
      </p:sp>
      <p:sp>
        <p:nvSpPr>
          <p:cNvPr id="3" name="TextBox 2">
            <a:extLst>
              <a:ext uri="{FF2B5EF4-FFF2-40B4-BE49-F238E27FC236}">
                <a16:creationId xmlns:a16="http://schemas.microsoft.com/office/drawing/2014/main" id="{35BB65C7-A775-0043-B420-77209E67E1AF}"/>
              </a:ext>
            </a:extLst>
          </p:cNvPr>
          <p:cNvSpPr txBox="1"/>
          <p:nvPr/>
        </p:nvSpPr>
        <p:spPr>
          <a:xfrm>
            <a:off x="314793" y="1500601"/>
            <a:ext cx="11632368" cy="3682226"/>
          </a:xfrm>
          <a:prstGeom prst="rect">
            <a:avLst/>
          </a:prstGeom>
          <a:noFill/>
        </p:spPr>
        <p:txBody>
          <a:bodyPr wrap="square">
            <a:spAutoFit/>
          </a:bodyPr>
          <a:lstStyle/>
          <a:p>
            <a:pPr algn="just" rtl="0">
              <a:lnSpc>
                <a:spcPct val="200000"/>
              </a:lnSpc>
            </a:pPr>
            <a:r>
              <a:rPr lang="en-US" sz="2400" b="1" u="sng" dirty="0"/>
              <a:t>G</a:t>
            </a:r>
            <a:r>
              <a:rPr lang="en-US" sz="2400" b="1" i="0" u="sng" dirty="0">
                <a:effectLst/>
              </a:rPr>
              <a:t>overnmental </a:t>
            </a:r>
            <a:r>
              <a:rPr lang="en-US" sz="2400" b="1" u="sng" dirty="0"/>
              <a:t>D</a:t>
            </a:r>
            <a:r>
              <a:rPr lang="en-US" sz="2400" b="1" i="0" u="sng" dirty="0">
                <a:effectLst/>
              </a:rPr>
              <a:t>ocuments:</a:t>
            </a:r>
          </a:p>
          <a:p>
            <a:pPr algn="just" rtl="0">
              <a:lnSpc>
                <a:spcPct val="200000"/>
              </a:lnSpc>
            </a:pPr>
            <a:r>
              <a:rPr lang="en-US" sz="2400" i="0" dirty="0">
                <a:effectLst/>
              </a:rPr>
              <a:t>Some governmental bodies or international or private organizations often issue reports that do not include the author’s name. In this case, the same method is followed in the previous document in documenting the book, with the author's name replaced by the authority responsible for issuing this report or document.</a:t>
            </a:r>
          </a:p>
        </p:txBody>
      </p:sp>
    </p:spTree>
    <p:extLst>
      <p:ext uri="{BB962C8B-B14F-4D97-AF65-F5344CB8AC3E}">
        <p14:creationId xmlns:p14="http://schemas.microsoft.com/office/powerpoint/2010/main" val="310195042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4D2576-0491-23CC-2FA4-F493152114EB}"/>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A1F7C805-D4C0-F4ED-C94F-C250BE105B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77F5A6CE-5C76-28B2-17BF-3CDAA1E979AD}"/>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2" name="TextBox 1">
            <a:extLst>
              <a:ext uri="{FF2B5EF4-FFF2-40B4-BE49-F238E27FC236}">
                <a16:creationId xmlns:a16="http://schemas.microsoft.com/office/drawing/2014/main" id="{F92A7231-8FC9-0102-46B3-FD00DF1CA42F}"/>
              </a:ext>
            </a:extLst>
          </p:cNvPr>
          <p:cNvSpPr txBox="1"/>
          <p:nvPr/>
        </p:nvSpPr>
        <p:spPr>
          <a:xfrm>
            <a:off x="4810744" y="544609"/>
            <a:ext cx="2570512" cy="584775"/>
          </a:xfrm>
          <a:prstGeom prst="rect">
            <a:avLst/>
          </a:prstGeom>
          <a:noFill/>
        </p:spPr>
        <p:txBody>
          <a:bodyPr wrap="none" rtlCol="0">
            <a:spAutoFit/>
          </a:bodyPr>
          <a:lstStyle/>
          <a:p>
            <a:r>
              <a:rPr lang="en-US" sz="3200" b="1" dirty="0">
                <a:solidFill>
                  <a:srgbClr val="00B0F0"/>
                </a:solidFill>
              </a:rPr>
              <a:t>Harvard Style </a:t>
            </a:r>
          </a:p>
        </p:txBody>
      </p:sp>
      <p:sp>
        <p:nvSpPr>
          <p:cNvPr id="3" name="TextBox 2">
            <a:extLst>
              <a:ext uri="{FF2B5EF4-FFF2-40B4-BE49-F238E27FC236}">
                <a16:creationId xmlns:a16="http://schemas.microsoft.com/office/drawing/2014/main" id="{D3543A99-36B9-4DA2-EE3D-D70224B65610}"/>
              </a:ext>
            </a:extLst>
          </p:cNvPr>
          <p:cNvSpPr txBox="1"/>
          <p:nvPr/>
        </p:nvSpPr>
        <p:spPr>
          <a:xfrm>
            <a:off x="374754" y="1530583"/>
            <a:ext cx="11362544" cy="3046988"/>
          </a:xfrm>
          <a:prstGeom prst="rect">
            <a:avLst/>
          </a:prstGeom>
          <a:noFill/>
        </p:spPr>
        <p:txBody>
          <a:bodyPr wrap="square">
            <a:spAutoFit/>
          </a:bodyPr>
          <a:lstStyle/>
          <a:p>
            <a:pPr algn="just" rtl="0">
              <a:lnSpc>
                <a:spcPct val="200000"/>
              </a:lnSpc>
            </a:pPr>
            <a:r>
              <a:rPr lang="en-US" sz="2400" b="1" u="sng" dirty="0"/>
              <a:t>G</a:t>
            </a:r>
            <a:r>
              <a:rPr lang="en-US" sz="2400" b="1" i="0" u="sng" dirty="0">
                <a:effectLst/>
              </a:rPr>
              <a:t>overnmental </a:t>
            </a:r>
            <a:r>
              <a:rPr lang="en-US" sz="2400" b="1" u="sng" dirty="0"/>
              <a:t>D</a:t>
            </a:r>
            <a:r>
              <a:rPr lang="en-US" sz="2400" b="1" i="0" u="sng" dirty="0">
                <a:effectLst/>
              </a:rPr>
              <a:t>ocuments:</a:t>
            </a:r>
            <a:endParaRPr lang="ar-SA" sz="2400" b="1" i="0" u="sng" dirty="0">
              <a:effectLst/>
            </a:endParaRPr>
          </a:p>
          <a:p>
            <a:pPr algn="just" rtl="1">
              <a:lnSpc>
                <a:spcPct val="200000"/>
              </a:lnSpc>
            </a:pPr>
            <a:r>
              <a:rPr lang="ar-SA" sz="2400" dirty="0"/>
              <a:t>مؤسسة النقد العربي السعودي (2013) </a:t>
            </a:r>
            <a:r>
              <a:rPr lang="ar-SA" sz="2400" i="1" dirty="0"/>
              <a:t>التقرير السنوي</a:t>
            </a:r>
            <a:r>
              <a:rPr lang="ar-SA" sz="2400" dirty="0"/>
              <a:t>. التاسع والاربعون، المملكة العربية السعودية.</a:t>
            </a:r>
          </a:p>
          <a:p>
            <a:pPr algn="just" rtl="1">
              <a:lnSpc>
                <a:spcPct val="200000"/>
              </a:lnSpc>
            </a:pPr>
            <a:r>
              <a:rPr lang="en-US" sz="2400" i="0" dirty="0">
                <a:effectLst/>
              </a:rPr>
              <a:t>European Commission (2012)</a:t>
            </a:r>
            <a:r>
              <a:rPr lang="en-US" sz="2400" i="1" dirty="0">
                <a:effectLst/>
              </a:rPr>
              <a:t> Women in economic decision-making in the UE: progress report</a:t>
            </a:r>
            <a:r>
              <a:rPr lang="en-US" sz="2400" i="0" dirty="0">
                <a:effectLst/>
              </a:rPr>
              <a:t>. Luxembourg: Publication</a:t>
            </a:r>
            <a:r>
              <a:rPr lang="en-US" sz="2400" dirty="0"/>
              <a:t>s Office of the European Union.</a:t>
            </a:r>
            <a:endParaRPr lang="en-US" sz="2400" i="0" dirty="0">
              <a:effectLst/>
            </a:endParaRPr>
          </a:p>
        </p:txBody>
      </p:sp>
    </p:spTree>
    <p:extLst>
      <p:ext uri="{BB962C8B-B14F-4D97-AF65-F5344CB8AC3E}">
        <p14:creationId xmlns:p14="http://schemas.microsoft.com/office/powerpoint/2010/main" val="425229647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5023D9-EBFC-C057-4536-25A2A24EBFA3}"/>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57A5B85E-28FF-7DC2-F7D5-7EC71BC4CD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1E60F2F7-B39B-455D-A871-4A0A8339F67F}"/>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2" name="TextBox 1">
            <a:extLst>
              <a:ext uri="{FF2B5EF4-FFF2-40B4-BE49-F238E27FC236}">
                <a16:creationId xmlns:a16="http://schemas.microsoft.com/office/drawing/2014/main" id="{71813CFF-C089-6B8C-0B46-3A2D0C7C9A3D}"/>
              </a:ext>
            </a:extLst>
          </p:cNvPr>
          <p:cNvSpPr txBox="1"/>
          <p:nvPr/>
        </p:nvSpPr>
        <p:spPr>
          <a:xfrm>
            <a:off x="4810744" y="544609"/>
            <a:ext cx="2570512" cy="584775"/>
          </a:xfrm>
          <a:prstGeom prst="rect">
            <a:avLst/>
          </a:prstGeom>
          <a:noFill/>
        </p:spPr>
        <p:txBody>
          <a:bodyPr wrap="none" rtlCol="0">
            <a:spAutoFit/>
          </a:bodyPr>
          <a:lstStyle/>
          <a:p>
            <a:r>
              <a:rPr lang="en-US" sz="3200" b="1" dirty="0">
                <a:solidFill>
                  <a:srgbClr val="00B0F0"/>
                </a:solidFill>
              </a:rPr>
              <a:t>Harvard Style </a:t>
            </a:r>
          </a:p>
        </p:txBody>
      </p:sp>
      <p:sp>
        <p:nvSpPr>
          <p:cNvPr id="3" name="TextBox 2">
            <a:extLst>
              <a:ext uri="{FF2B5EF4-FFF2-40B4-BE49-F238E27FC236}">
                <a16:creationId xmlns:a16="http://schemas.microsoft.com/office/drawing/2014/main" id="{8BA08056-8FB2-E4A1-3594-0E49F794C164}"/>
              </a:ext>
            </a:extLst>
          </p:cNvPr>
          <p:cNvSpPr txBox="1"/>
          <p:nvPr/>
        </p:nvSpPr>
        <p:spPr>
          <a:xfrm>
            <a:off x="1295074" y="1031198"/>
            <a:ext cx="8965592" cy="727571"/>
          </a:xfrm>
          <a:prstGeom prst="rect">
            <a:avLst/>
          </a:prstGeom>
          <a:noFill/>
        </p:spPr>
        <p:txBody>
          <a:bodyPr wrap="square">
            <a:spAutoFit/>
          </a:bodyPr>
          <a:lstStyle/>
          <a:p>
            <a:pPr algn="l" rtl="0">
              <a:lnSpc>
                <a:spcPct val="200000"/>
              </a:lnSpc>
            </a:pPr>
            <a:r>
              <a:rPr lang="en-US" sz="2400" b="1" i="0" u="sng" dirty="0">
                <a:effectLst/>
              </a:rPr>
              <a:t>Electronic</a:t>
            </a:r>
            <a:r>
              <a:rPr lang="en-US" sz="2000" b="1" i="0" u="sng" dirty="0">
                <a:effectLst/>
                <a:latin typeface="liberation-serif"/>
              </a:rPr>
              <a:t> Resources:</a:t>
            </a:r>
            <a:endParaRPr lang="ar-SA" sz="2000" b="1" i="0" u="sng" dirty="0">
              <a:effectLst/>
              <a:latin typeface="liberation-serif"/>
            </a:endParaRPr>
          </a:p>
        </p:txBody>
      </p:sp>
      <p:pic>
        <p:nvPicPr>
          <p:cNvPr id="4" name="Picture 3">
            <a:extLst>
              <a:ext uri="{FF2B5EF4-FFF2-40B4-BE49-F238E27FC236}">
                <a16:creationId xmlns:a16="http://schemas.microsoft.com/office/drawing/2014/main" id="{BDE23C31-190A-37D1-346D-7546A9544A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7130" y="2085747"/>
            <a:ext cx="11677177" cy="4075209"/>
          </a:xfrm>
          <a:prstGeom prst="rect">
            <a:avLst/>
          </a:prstGeom>
        </p:spPr>
      </p:pic>
    </p:spTree>
    <p:extLst>
      <p:ext uri="{BB962C8B-B14F-4D97-AF65-F5344CB8AC3E}">
        <p14:creationId xmlns:p14="http://schemas.microsoft.com/office/powerpoint/2010/main" val="276510933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794" y="38865"/>
            <a:ext cx="12192000" cy="6843775"/>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3" name="Graphic 2">
            <a:extLst>
              <a:ext uri="{FF2B5EF4-FFF2-40B4-BE49-F238E27FC236}">
                <a16:creationId xmlns:a16="http://schemas.microsoft.com/office/drawing/2014/main" id="{48A8B5AC-F97C-B64C-4A16-BD8453DFFA1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4" name="Graphic 3">
            <a:extLst>
              <a:ext uri="{FF2B5EF4-FFF2-40B4-BE49-F238E27FC236}">
                <a16:creationId xmlns:a16="http://schemas.microsoft.com/office/drawing/2014/main" id="{788FB96C-279F-AB98-0E26-0AEF0FB008A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87586" y="65695"/>
            <a:ext cx="2758843" cy="753090"/>
          </a:xfrm>
          <a:prstGeom prst="rect">
            <a:avLst/>
          </a:prstGeom>
        </p:spPr>
      </p:pic>
      <p:sp>
        <p:nvSpPr>
          <p:cNvPr id="6" name="Rectangle 5">
            <a:extLst>
              <a:ext uri="{FF2B5EF4-FFF2-40B4-BE49-F238E27FC236}">
                <a16:creationId xmlns:a16="http://schemas.microsoft.com/office/drawing/2014/main" id="{0CD46721-1B5E-DD17-85C8-B2171858F758}"/>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7" name="Rectangle 6">
            <a:extLst>
              <a:ext uri="{FF2B5EF4-FFF2-40B4-BE49-F238E27FC236}">
                <a16:creationId xmlns:a16="http://schemas.microsoft.com/office/drawing/2014/main" id="{955E73D0-227F-1891-EEEC-03332DE35307}"/>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cSld>
  <p:clrMapOvr>
    <a:masterClrMapping/>
  </p:clrMapOvr>
  <mc:AlternateContent xmlns:mc="http://schemas.openxmlformats.org/markup-compatibility/2006" xmlns:p14="http://schemas.microsoft.com/office/powerpoint/2010/main">
    <mc:Choice Requires="p14">
      <p:transition spd="slow" p14:dur="2000" advTm="109100"/>
    </mc:Choice>
    <mc:Fallback xmlns="">
      <p:transition spd="slow" advTm="1091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2" ma:contentTypeDescription="Create a new document." ma:contentTypeScope="" ma:versionID="9cb3c2270863ea599cccc25405b8c8e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6597ff29255a8495770eff6795071b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68DB3C4-5C3D-4498-8D75-0036334CC2EB}">
  <ds:schemaRefs>
    <ds:schemaRef ds:uri="http://schemas.microsoft.com/sharepoint/v3/contenttype/forms"/>
  </ds:schemaRefs>
</ds:datastoreItem>
</file>

<file path=customXml/itemProps2.xml><?xml version="1.0" encoding="utf-8"?>
<ds:datastoreItem xmlns:ds="http://schemas.openxmlformats.org/officeDocument/2006/customXml" ds:itemID="{FD545394-9EEE-42D7-AAAC-3EE4E7836DBB}">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971A7020-8BDB-4EFB-AC18-DD3860D03B3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1713</TotalTime>
  <Words>1756</Words>
  <Application>Microsoft Office PowerPoint</Application>
  <PresentationFormat>Widescreen</PresentationFormat>
  <Paragraphs>131</Paragraphs>
  <Slides>37</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37</vt:i4>
      </vt:variant>
    </vt:vector>
  </HeadingPairs>
  <TitlesOfParts>
    <vt:vector size="47" baseType="lpstr">
      <vt:lpstr>Arial</vt:lpstr>
      <vt:lpstr>Calibri</vt:lpstr>
      <vt:lpstr>Calibri Light</vt:lpstr>
      <vt:lpstr>Inter</vt:lpstr>
      <vt:lpstr>liberation-serif</vt:lpstr>
      <vt:lpstr>neo sans arabic</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Usama Badawi</cp:lastModifiedBy>
  <cp:revision>41</cp:revision>
  <dcterms:created xsi:type="dcterms:W3CDTF">2023-04-29T09:08:00Z</dcterms:created>
  <dcterms:modified xsi:type="dcterms:W3CDTF">2024-02-26T19:07:34Z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