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entation.xml" ContentType="application/vnd.openxmlformats-officedocument.presentationml.presentation.main+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10.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1"/>
  </p:notesMasterIdLst>
  <p:sldIdLst>
    <p:sldId id="559" r:id="rId2"/>
    <p:sldId id="560" r:id="rId3"/>
    <p:sldId id="561" r:id="rId4"/>
    <p:sldId id="562" r:id="rId5"/>
    <p:sldId id="563" r:id="rId6"/>
    <p:sldId id="564" r:id="rId7"/>
    <p:sldId id="553" r:id="rId8"/>
    <p:sldId id="558" r:id="rId9"/>
    <p:sldId id="526" r:id="rId10"/>
    <p:sldId id="557" r:id="rId11"/>
    <p:sldId id="527" r:id="rId12"/>
    <p:sldId id="528" r:id="rId13"/>
    <p:sldId id="529" r:id="rId14"/>
    <p:sldId id="531" r:id="rId15"/>
    <p:sldId id="532" r:id="rId16"/>
    <p:sldId id="533" r:id="rId17"/>
    <p:sldId id="534" r:id="rId18"/>
    <p:sldId id="535" r:id="rId19"/>
    <p:sldId id="537" r:id="rId20"/>
    <p:sldId id="538" r:id="rId21"/>
    <p:sldId id="539" r:id="rId22"/>
    <p:sldId id="540" r:id="rId23"/>
    <p:sldId id="541" r:id="rId24"/>
    <p:sldId id="542" r:id="rId25"/>
    <p:sldId id="543" r:id="rId26"/>
    <p:sldId id="544" r:id="rId27"/>
    <p:sldId id="545" r:id="rId28"/>
    <p:sldId id="546" r:id="rId29"/>
    <p:sldId id="547" r:id="rId30"/>
    <p:sldId id="548" r:id="rId31"/>
    <p:sldId id="549" r:id="rId32"/>
    <p:sldId id="550" r:id="rId33"/>
    <p:sldId id="551" r:id="rId34"/>
    <p:sldId id="555" r:id="rId35"/>
    <p:sldId id="556" r:id="rId36"/>
    <p:sldId id="554" r:id="rId37"/>
    <p:sldId id="306" r:id="rId38"/>
    <p:sldId id="565"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9"/>
            <p14:sldId id="560"/>
            <p14:sldId id="561"/>
            <p14:sldId id="562"/>
            <p14:sldId id="563"/>
            <p14:sldId id="564"/>
            <p14:sldId id="553"/>
            <p14:sldId id="558"/>
            <p14:sldId id="526"/>
            <p14:sldId id="557"/>
            <p14:sldId id="527"/>
            <p14:sldId id="528"/>
            <p14:sldId id="529"/>
            <p14:sldId id="531"/>
            <p14:sldId id="532"/>
            <p14:sldId id="533"/>
            <p14:sldId id="534"/>
            <p14:sldId id="535"/>
            <p14:sldId id="537"/>
            <p14:sldId id="538"/>
            <p14:sldId id="539"/>
            <p14:sldId id="540"/>
            <p14:sldId id="541"/>
            <p14:sldId id="542"/>
            <p14:sldId id="543"/>
            <p14:sldId id="544"/>
            <p14:sldId id="545"/>
            <p14:sldId id="546"/>
            <p14:sldId id="547"/>
            <p14:sldId id="548"/>
            <p14:sldId id="549"/>
            <p14:sldId id="550"/>
            <p14:sldId id="551"/>
            <p14:sldId id="555"/>
            <p14:sldId id="556"/>
            <p14:sldId id="554"/>
            <p14:sldId id="306"/>
            <p14:sldId id="56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7" autoAdjust="0"/>
    <p:restoredTop sz="93992" autoAdjust="0"/>
  </p:normalViewPr>
  <p:slideViewPr>
    <p:cSldViewPr snapToGrid="0">
      <p:cViewPr varScale="1">
        <p:scale>
          <a:sx n="78" d="100"/>
          <a:sy n="78" d="100"/>
        </p:scale>
        <p:origin x="869"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9010654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2191313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8885112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4355272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1223500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3062327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7646268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9213812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8157334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3977353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D0D0D"/>
              </a:solidFill>
              <a:effectLst/>
              <a:highlight>
                <a:srgbClr val="FFFFFF"/>
              </a:highlight>
              <a:latin typeface="ui-sans-serif"/>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9548413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9107715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726707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8840260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3277308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7783904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6743470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3671145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9705886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0944351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1110487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4062336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275970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20985039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0467131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39146294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74760377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23822351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D0D0D"/>
              </a:solidFill>
              <a:effectLst/>
              <a:highlight>
                <a:srgbClr val="FFFFFF"/>
              </a:highlight>
              <a:latin typeface="ui-sans-serif"/>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40899669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22897778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65534941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74099124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20527991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04034163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2826393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7.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7.xml"/><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p:cNvSpPr txBox="1"/>
          <p:nvPr/>
        </p:nvSpPr>
        <p:spPr>
          <a:xfrm>
            <a:off x="1054068" y="2060415"/>
            <a:ext cx="4719792"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Introduction to Data Analysis</a:t>
            </a:r>
          </a:p>
        </p:txBody>
      </p:sp>
      <p:sp>
        <p:nvSpPr>
          <p:cNvPr id="34" name="Rectangle: Rounded Corners 33"/>
          <p:cNvSpPr/>
          <p:nvPr/>
        </p:nvSpPr>
        <p:spPr>
          <a:xfrm>
            <a:off x="95658" y="59350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2</a:t>
            </a:r>
          </a:p>
        </p:txBody>
      </p:sp>
      <p:sp>
        <p:nvSpPr>
          <p:cNvPr id="46" name="TextBox 45"/>
          <p:cNvSpPr txBox="1"/>
          <p:nvPr/>
        </p:nvSpPr>
        <p:spPr>
          <a:xfrm>
            <a:off x="329269" y="5104240"/>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0971"/>
    </mc:Choice>
    <mc:Fallback xmlns="">
      <p:transition spd="slow" advTm="4097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912037"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Introduction to Data Analysis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2</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6384738" y="4797285"/>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Tree>
  </p:cSld>
  <p:clrMapOvr>
    <a:masterClrMapping/>
  </p:clrMapOvr>
  <mc:AlternateContent xmlns:mc="http://schemas.openxmlformats.org/markup-compatibility/2006" xmlns:p14="http://schemas.microsoft.com/office/powerpoint/2010/main">
    <mc:Choice Requires="p14">
      <p:transition spd="slow" p14:dur="2000" advTm="21059"/>
    </mc:Choice>
    <mc:Fallback xmlns="">
      <p:transition spd="slow" advTm="2105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a:xfrm>
            <a:off x="1099648" y="893705"/>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67888" y="763696"/>
            <a:ext cx="4791013"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Introduces data analysis fundamentals:</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745662" y="4921509"/>
            <a:ext cx="5350338" cy="1323439"/>
          </a:xfrm>
          <a:prstGeom prst="rect">
            <a:avLst/>
          </a:prstGeom>
          <a:noFill/>
        </p:spPr>
        <p:txBody>
          <a:bodyPr wrap="square">
            <a:spAutoFit/>
          </a:bodyPr>
          <a:lstStyle/>
          <a:p>
            <a:pPr algn="l"/>
            <a:r>
              <a:rPr lang="en-US" sz="4400" dirty="0">
                <a:latin typeface="Times New Roman" panose="02020603050405020304" pitchFamily="18" charset="0"/>
                <a:cs typeface="Times New Roman" panose="02020603050405020304" pitchFamily="18" charset="0"/>
              </a:rPr>
              <a:t>“Data is the new oil” </a:t>
            </a:r>
            <a:r>
              <a:rPr lang="en-US" sz="3600" dirty="0">
                <a:solidFill>
                  <a:srgbClr val="FF0000"/>
                </a:solidFill>
                <a:latin typeface="Times New Roman" panose="02020603050405020304" pitchFamily="18" charset="0"/>
                <a:cs typeface="Times New Roman" panose="02020603050405020304" pitchFamily="18" charset="0"/>
              </a:rPr>
              <a:t>Clive Humby</a:t>
            </a:r>
            <a:endParaRPr lang="en-US" sz="4400" dirty="0">
              <a:solidFill>
                <a:srgbClr val="FF000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70095"/>
    </mc:Choice>
    <mc:Fallback xmlns="">
      <p:transition spd="slow" advTm="27009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Subject’s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14511C0-8A51-6AFF-1A9B-32E8DDB6CA9F}"/>
              </a:ext>
            </a:extLst>
          </p:cNvPr>
          <p:cNvSpPr/>
          <p:nvPr/>
        </p:nvSpPr>
        <p:spPr>
          <a:xfrm>
            <a:off x="3795579" y="2430178"/>
            <a:ext cx="7733275" cy="3785652"/>
          </a:xfrm>
          <a:prstGeom prst="rect">
            <a:avLst/>
          </a:prstGeom>
          <a:noFill/>
        </p:spPr>
        <p:txBody>
          <a:bodyPr wrap="square">
            <a:spAutoFit/>
          </a:bodyPr>
          <a:lstStyle/>
          <a:p>
            <a:pPr marL="457200" indent="-457200" algn="l">
              <a:buFont typeface="+mj-lt"/>
              <a:buAutoNum type="arabicPeriod"/>
            </a:pPr>
            <a:r>
              <a:rPr lang="en-US" sz="2000" dirty="0">
                <a:latin typeface="Times New Roman" panose="02020603050405020304" pitchFamily="18" charset="0"/>
                <a:cs typeface="Times New Roman" panose="02020603050405020304" pitchFamily="18" charset="0"/>
              </a:rPr>
              <a:t>To introduce the foundational concepts underlying data analysis and its significance in diverse fields.</a:t>
            </a:r>
          </a:p>
          <a:p>
            <a:pPr marL="457200" indent="-457200" algn="l">
              <a:buFont typeface="+mj-lt"/>
              <a:buAutoNum type="arabicPeriod"/>
            </a:pPr>
            <a:r>
              <a:rPr lang="en-US" sz="2000" dirty="0">
                <a:latin typeface="Times New Roman" panose="02020603050405020304" pitchFamily="18" charset="0"/>
                <a:cs typeface="Times New Roman" panose="02020603050405020304" pitchFamily="18" charset="0"/>
              </a:rPr>
              <a:t>To provide an overview of the applications of data analysis across various domains, illustrating its practical importance.</a:t>
            </a:r>
          </a:p>
          <a:p>
            <a:pPr marL="457200" indent="-457200" algn="l">
              <a:buFont typeface="+mj-lt"/>
              <a:buAutoNum type="arabicPeriod"/>
            </a:pPr>
            <a:r>
              <a:rPr lang="en-US" sz="2000" dirty="0">
                <a:latin typeface="Times New Roman" panose="02020603050405020304" pitchFamily="18" charset="0"/>
                <a:cs typeface="Times New Roman" panose="02020603050405020304" pitchFamily="18" charset="0"/>
              </a:rPr>
              <a:t>To elucidate the fundamental terminology and methodologies employed in data analysis, including descriptive statistics, inferential statistics, and data visualization.</a:t>
            </a:r>
          </a:p>
          <a:p>
            <a:pPr marL="457200" indent="-457200" algn="l">
              <a:buFont typeface="+mj-lt"/>
              <a:buAutoNum type="arabicPeriod"/>
            </a:pPr>
            <a:r>
              <a:rPr lang="en-US" sz="2000" dirty="0">
                <a:latin typeface="Times New Roman" panose="02020603050405020304" pitchFamily="18" charset="0"/>
                <a:cs typeface="Times New Roman" panose="02020603050405020304" pitchFamily="18" charset="0"/>
              </a:rPr>
              <a:t>To familiarize readers with prevalent data analysis tools and software platforms utilized in research and industry.</a:t>
            </a:r>
          </a:p>
          <a:p>
            <a:pPr marL="457200" indent="-457200" algn="l">
              <a:buFont typeface="+mj-lt"/>
              <a:buAutoNum type="arabicPeriod"/>
            </a:pPr>
            <a:r>
              <a:rPr lang="en-US" sz="2000" dirty="0">
                <a:latin typeface="Times New Roman" panose="02020603050405020304" pitchFamily="18" charset="0"/>
                <a:cs typeface="Times New Roman" panose="02020603050405020304" pitchFamily="18" charset="0"/>
              </a:rPr>
              <a:t>To establish a basis for further exploration of advanced data analysis topics in subsequent chapters, thereby facilitating a comprehensive understanding of the subject matter.</a:t>
            </a:r>
          </a:p>
        </p:txBody>
      </p:sp>
    </p:spTree>
  </p:cSld>
  <p:clrMapOvr>
    <a:masterClrMapping/>
  </p:clrMapOvr>
  <mc:AlternateContent xmlns:mc="http://schemas.openxmlformats.org/markup-compatibility/2006" xmlns:p14="http://schemas.microsoft.com/office/powerpoint/2010/main">
    <mc:Choice Requires="p14">
      <p:transition spd="slow" p14:dur="2000" advTm="232395"/>
    </mc:Choice>
    <mc:Fallback xmlns="">
      <p:transition spd="slow" advTm="23239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18636" y="992181"/>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Data is everywhere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755718" y="2101396"/>
            <a:ext cx="8680564" cy="397031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Nowadays, everyone has to deal with mounds of data, whether they call themselves “data analysts” or not. </a:t>
            </a:r>
          </a:p>
          <a:p>
            <a:r>
              <a:rPr lang="en-US" sz="2400" dirty="0">
                <a:latin typeface="Times New Roman" panose="02020603050405020304" pitchFamily="18" charset="0"/>
                <a:cs typeface="Times New Roman" panose="02020603050405020304" pitchFamily="18" charset="0"/>
              </a:rPr>
              <a:t>But people who possess a toolbox of data analysis skills have a massive edge on everyone else, because they understand what to do with all that stuff. </a:t>
            </a:r>
          </a:p>
          <a:p>
            <a:r>
              <a:rPr lang="en-US" sz="2400" dirty="0">
                <a:latin typeface="Times New Roman" panose="02020603050405020304" pitchFamily="18" charset="0"/>
                <a:cs typeface="Times New Roman" panose="02020603050405020304" pitchFamily="18" charset="0"/>
              </a:rPr>
              <a:t>They know how to translate raw numbers into intelligence that drives real-world action. </a:t>
            </a:r>
          </a:p>
          <a:p>
            <a:r>
              <a:rPr lang="en-US" sz="2400" dirty="0">
                <a:latin typeface="Times New Roman" panose="02020603050405020304" pitchFamily="18" charset="0"/>
                <a:cs typeface="Times New Roman" panose="02020603050405020304" pitchFamily="18" charset="0"/>
              </a:rPr>
              <a:t>They know how to break down and structure complex problems and data sets to get right to the heart of the problems in their business.</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E65765C-CCF8-4305-93DA-427FC1FB9090}"/>
              </a:ext>
            </a:extLst>
          </p:cNvPr>
          <p:cNvSpPr/>
          <p:nvPr/>
        </p:nvSpPr>
        <p:spPr>
          <a:xfrm>
            <a:off x="617280" y="50662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p14:dur="10" advTm="103328"/>
    </mc:Choice>
    <mc:Fallback xmlns="">
      <p:transition advTm="10332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165122"/>
            <a:ext cx="10812720" cy="5260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79658625-1FC2-C459-9A4A-433A3BA55797}"/>
              </a:ext>
            </a:extLst>
          </p:cNvPr>
          <p:cNvSpPr txBox="1"/>
          <p:nvPr/>
        </p:nvSpPr>
        <p:spPr>
          <a:xfrm>
            <a:off x="1067741" y="1322465"/>
            <a:ext cx="9959092" cy="3903504"/>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800" dirty="0"/>
              <a:t>Data defined as factual information used for reasoning, discussion, or calculation.</a:t>
            </a:r>
          </a:p>
          <a:p>
            <a:pPr marL="457200" indent="-457200">
              <a:lnSpc>
                <a:spcPct val="150000"/>
              </a:lnSpc>
              <a:buFont typeface="Arial" panose="020B0604020202020204" pitchFamily="34" charset="0"/>
              <a:buChar char="•"/>
            </a:pPr>
            <a:r>
              <a:rPr lang="en-US" sz="2800" dirty="0"/>
              <a:t>It can be numerical, textual, or visual and requires interpretation to become meaningful information.</a:t>
            </a:r>
          </a:p>
          <a:p>
            <a:pPr marL="457200" indent="-457200">
              <a:lnSpc>
                <a:spcPct val="150000"/>
              </a:lnSpc>
              <a:buFont typeface="Arial" panose="020B0604020202020204" pitchFamily="34" charset="0"/>
              <a:buChar char="•"/>
            </a:pPr>
            <a:r>
              <a:rPr lang="en-US" sz="2800" dirty="0"/>
              <a:t>Data collection crucial for setting baselines, identifying actions, setting goals, monitoring progress, and evaluating impacts.</a:t>
            </a:r>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7305EAF4-A4F9-6071-7C44-BD6EC43B605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3334241422"/>
      </p:ext>
    </p:extLst>
  </p:cSld>
  <p:clrMapOvr>
    <a:masterClrMapping/>
  </p:clrMapOvr>
  <mc:AlternateContent xmlns:mc="http://schemas.openxmlformats.org/markup-compatibility/2006" xmlns:p14="http://schemas.microsoft.com/office/powerpoint/2010/main">
    <mc:Choice Requires="p14">
      <p:transition spd="slow" p14:dur="2000" advTm="403642"/>
    </mc:Choice>
    <mc:Fallback xmlns="">
      <p:transition spd="slow" advTm="40364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915DD8-3C4C-2631-23D6-24BF4334EF8B}"/>
              </a:ext>
            </a:extLst>
          </p:cNvPr>
          <p:cNvSpPr>
            <a:spLocks noGrp="1"/>
          </p:cNvSpPr>
          <p:nvPr>
            <p:ph idx="1"/>
          </p:nvPr>
        </p:nvSpPr>
        <p:spPr/>
        <p:txBody>
          <a:bodyPr/>
          <a:lstStyle/>
          <a:p>
            <a:endParaRPr lang="en-US"/>
          </a:p>
        </p:txBody>
      </p:sp>
      <p:pic>
        <p:nvPicPr>
          <p:cNvPr id="1026" name="Picture 2" descr="Applications of Data Analytics In Different Sectors || Analytixlabs">
            <a:extLst>
              <a:ext uri="{FF2B5EF4-FFF2-40B4-BE49-F238E27FC236}">
                <a16:creationId xmlns:a16="http://schemas.microsoft.com/office/drawing/2014/main" id="{CE3C0BC2-CE0F-8544-1220-7FDDDED9AA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EFA77C9E-99A2-87EF-F797-3372CC30D36F}"/>
              </a:ext>
            </a:extLst>
          </p:cNvPr>
          <p:cNvSpPr/>
          <p:nvPr/>
        </p:nvSpPr>
        <p:spPr>
          <a:xfrm>
            <a:off x="0" y="123092"/>
            <a:ext cx="2215662" cy="70338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BEA390B4-B552-FE99-4F9B-FA1F32BBFD9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740" y="-63388"/>
            <a:ext cx="2305141" cy="1076343"/>
          </a:xfrm>
          <a:prstGeom prst="rect">
            <a:avLst/>
          </a:prstGeom>
        </p:spPr>
      </p:pic>
      <p:sp>
        <p:nvSpPr>
          <p:cNvPr id="2" name="TextBox 1">
            <a:extLst>
              <a:ext uri="{FF2B5EF4-FFF2-40B4-BE49-F238E27FC236}">
                <a16:creationId xmlns:a16="http://schemas.microsoft.com/office/drawing/2014/main" id="{2572BF8F-D17B-D2A0-AE5D-9AD28E1FB1E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rgbClr val="FFFFFF"/>
                </a:solidFill>
              </a:rPr>
              <a:t>www.midocean.km</a:t>
            </a:r>
          </a:p>
        </p:txBody>
      </p:sp>
    </p:spTree>
    <p:extLst>
      <p:ext uri="{BB962C8B-B14F-4D97-AF65-F5344CB8AC3E}">
        <p14:creationId xmlns:p14="http://schemas.microsoft.com/office/powerpoint/2010/main" val="2320454779"/>
      </p:ext>
    </p:extLst>
  </p:cSld>
  <p:clrMapOvr>
    <a:masterClrMapping/>
  </p:clrMapOvr>
  <mc:AlternateContent xmlns:mc="http://schemas.openxmlformats.org/markup-compatibility/2006" xmlns:p14="http://schemas.microsoft.com/office/powerpoint/2010/main">
    <mc:Choice Requires="p14">
      <p:transition spd="slow" p14:dur="2000" advTm="260683"/>
    </mc:Choice>
    <mc:Fallback xmlns="">
      <p:transition spd="slow" advTm="26068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6E8F48-186A-7FE4-E4E9-A84B2B5CFD6A}"/>
              </a:ext>
            </a:extLst>
          </p:cNvPr>
          <p:cNvSpPr>
            <a:spLocks noGrp="1"/>
          </p:cNvSpPr>
          <p:nvPr>
            <p:ph type="title"/>
          </p:nvPr>
        </p:nvSpPr>
        <p:spPr/>
        <p:txBody>
          <a:bodyPr/>
          <a:lstStyle/>
          <a:p>
            <a:endParaRPr lang="en-US"/>
          </a:p>
        </p:txBody>
      </p:sp>
      <p:pic>
        <p:nvPicPr>
          <p:cNvPr id="1026" name="Picture 2" descr="What Is the Data Analysis Process? 5 Key Steps to Follow">
            <a:extLst>
              <a:ext uri="{FF2B5EF4-FFF2-40B4-BE49-F238E27FC236}">
                <a16:creationId xmlns:a16="http://schemas.microsoft.com/office/drawing/2014/main" id="{C667F75C-B0AD-6DDB-EBF8-9C77B0E8838A}"/>
              </a:ext>
            </a:extLst>
          </p:cNvPr>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75991EB-D72E-EA82-BE43-59F433905A5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2281985229"/>
      </p:ext>
    </p:extLst>
  </p:cSld>
  <p:clrMapOvr>
    <a:masterClrMapping/>
  </p:clrMapOvr>
  <mc:AlternateContent xmlns:mc="http://schemas.openxmlformats.org/markup-compatibility/2006" xmlns:p14="http://schemas.microsoft.com/office/powerpoint/2010/main">
    <mc:Choice Requires="p14">
      <p:transition spd="slow" p14:dur="2000" advTm="266897"/>
    </mc:Choice>
    <mc:Fallback xmlns="">
      <p:transition spd="slow" advTm="26689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2" name="TextBox 1">
            <a:extLst>
              <a:ext uri="{FF2B5EF4-FFF2-40B4-BE49-F238E27FC236}">
                <a16:creationId xmlns:a16="http://schemas.microsoft.com/office/drawing/2014/main" id="{1BE226CA-062F-868A-B3A3-2FD692E2112A}"/>
              </a:ext>
            </a:extLst>
          </p:cNvPr>
          <p:cNvSpPr txBox="1"/>
          <p:nvPr/>
        </p:nvSpPr>
        <p:spPr>
          <a:xfrm>
            <a:off x="986716" y="1631384"/>
            <a:ext cx="9121111" cy="4284378"/>
          </a:xfrm>
          <a:prstGeom prst="rect">
            <a:avLst/>
          </a:prstGeom>
          <a:noFill/>
        </p:spPr>
        <p:txBody>
          <a:bodyPr wrap="square">
            <a:spAutoFit/>
          </a:bodyPr>
          <a:lstStyle/>
          <a:p>
            <a:pPr marL="457200" indent="-457200">
              <a:lnSpc>
                <a:spcPct val="125000"/>
              </a:lnSpc>
              <a:spcBef>
                <a:spcPts val="1200"/>
              </a:spcBef>
              <a:spcAft>
                <a:spcPts val="600"/>
              </a:spcAft>
              <a:buFont typeface="Arial" panose="020B0604020202020204" pitchFamily="34" charset="0"/>
              <a:buChar char="•"/>
            </a:pPr>
            <a:r>
              <a:rPr lang="en-US" sz="2800" dirty="0"/>
              <a:t>Debate over quantitative vs. qualitative data largely irrelevant; both types necessary for high-quality programs.</a:t>
            </a:r>
          </a:p>
          <a:p>
            <a:pPr marL="457200" indent="-457200">
              <a:lnSpc>
                <a:spcPct val="125000"/>
              </a:lnSpc>
              <a:spcBef>
                <a:spcPts val="1200"/>
              </a:spcBef>
              <a:spcAft>
                <a:spcPts val="600"/>
              </a:spcAft>
              <a:buFont typeface="Arial" panose="020B0604020202020204" pitchFamily="34" charset="0"/>
              <a:buChar char="•"/>
            </a:pPr>
            <a:r>
              <a:rPr lang="en-US" sz="2800" dirty="0"/>
              <a:t>Each type has its strengths and should be used based on the questions and purposes at hand.</a:t>
            </a:r>
          </a:p>
          <a:p>
            <a:pPr marL="457200" indent="-457200">
              <a:lnSpc>
                <a:spcPct val="125000"/>
              </a:lnSpc>
              <a:spcBef>
                <a:spcPts val="1200"/>
              </a:spcBef>
              <a:spcAft>
                <a:spcPts val="600"/>
              </a:spcAft>
              <a:buFont typeface="Arial" panose="020B0604020202020204" pitchFamily="34" charset="0"/>
              <a:buChar char="•"/>
            </a:pPr>
            <a:r>
              <a:rPr lang="en-US" sz="2800" dirty="0"/>
              <a:t>Combining quantitative and qualitative data can provide a comprehensive understanding and inform decision-making effectively.</a:t>
            </a:r>
          </a:p>
        </p:txBody>
      </p:sp>
      <p:sp>
        <p:nvSpPr>
          <p:cNvPr id="8" name="TextBox 7">
            <a:extLst>
              <a:ext uri="{FF2B5EF4-FFF2-40B4-BE49-F238E27FC236}">
                <a16:creationId xmlns:a16="http://schemas.microsoft.com/office/drawing/2014/main" id="{D8A2EFA9-39BF-A8E4-FB06-BC5DEB146881}"/>
              </a:ext>
            </a:extLst>
          </p:cNvPr>
          <p:cNvSpPr txBox="1"/>
          <p:nvPr/>
        </p:nvSpPr>
        <p:spPr>
          <a:xfrm>
            <a:off x="1022122" y="414790"/>
            <a:ext cx="8654604" cy="646331"/>
          </a:xfrm>
          <a:prstGeom prst="rect">
            <a:avLst/>
          </a:prstGeom>
          <a:noFill/>
        </p:spPr>
        <p:txBody>
          <a:bodyPr wrap="square">
            <a:spAutoFit/>
          </a:bodyPr>
          <a:lstStyle/>
          <a:p>
            <a:r>
              <a:rPr lang="it-IT" sz="3600" i="0" dirty="0">
                <a:effectLst>
                  <a:outerShdw blurRad="38100" dist="38100" dir="2700000" algn="tl">
                    <a:srgbClr val="000000">
                      <a:alpha val="43137"/>
                    </a:srgbClr>
                  </a:outerShdw>
                </a:effectLst>
              </a:rPr>
              <a:t>Balancing Quantitative and Qualitative Data</a:t>
            </a:r>
            <a:endParaRPr lang="en-US" sz="3600" dirty="0">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A6511A1C-9F2C-DA72-2FE2-5C828961D5A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400465436"/>
      </p:ext>
    </p:extLst>
  </p:cSld>
  <p:clrMapOvr>
    <a:masterClrMapping/>
  </p:clrMapOvr>
  <mc:AlternateContent xmlns:mc="http://schemas.openxmlformats.org/markup-compatibility/2006" xmlns:p14="http://schemas.microsoft.com/office/powerpoint/2010/main">
    <mc:Choice Requires="p14">
      <p:transition spd="slow" p14:dur="2000" advTm="263257"/>
    </mc:Choice>
    <mc:Fallback xmlns="">
      <p:transition spd="slow" advTm="26325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35349" y="1475787"/>
            <a:ext cx="10633158" cy="47035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lnSpc>
                <a:spcPct val="114000"/>
              </a:lnSpc>
              <a:spcBef>
                <a:spcPts val="600"/>
              </a:spcBef>
              <a:spcAft>
                <a:spcPts val="600"/>
              </a:spcAft>
              <a:buFont typeface="Arial" panose="020B0604020202020204" pitchFamily="34" charset="0"/>
              <a:buChar char="•"/>
            </a:pPr>
            <a:endParaRPr lang="en-US" dirty="0"/>
          </a:p>
        </p:txBody>
      </p:sp>
      <p:sp>
        <p:nvSpPr>
          <p:cNvPr id="24" name="TextBox 23"/>
          <p:cNvSpPr txBox="1"/>
          <p:nvPr/>
        </p:nvSpPr>
        <p:spPr>
          <a:xfrm>
            <a:off x="491115" y="1581516"/>
            <a:ext cx="10343050" cy="4677499"/>
          </a:xfrm>
          <a:prstGeom prst="rect">
            <a:avLst/>
          </a:prstGeom>
          <a:noFill/>
        </p:spPr>
        <p:txBody>
          <a:bodyPr wrap="square" rtlCol="0">
            <a:spAutoFit/>
          </a:bodyPr>
          <a:lstStyle/>
          <a:p>
            <a:pPr marL="457200" indent="-457200">
              <a:lnSpc>
                <a:spcPct val="114000"/>
              </a:lnSpc>
              <a:spcBef>
                <a:spcPts val="600"/>
              </a:spcBef>
              <a:spcAft>
                <a:spcPts val="600"/>
              </a:spcAft>
              <a:buFont typeface="Arial" panose="020B0604020202020204" pitchFamily="34" charset="0"/>
              <a:buChar char="•"/>
            </a:pPr>
            <a:r>
              <a:rPr lang="en-US" sz="2800" b="1" u="sng" dirty="0"/>
              <a:t>Definition</a:t>
            </a:r>
            <a:r>
              <a:rPr lang="en-US" sz="2800" dirty="0"/>
              <a:t>: Data expressed in numerical terms, representing specific categories or labels.</a:t>
            </a:r>
          </a:p>
          <a:p>
            <a:pPr marL="914400" lvl="1" indent="-457200">
              <a:lnSpc>
                <a:spcPct val="114000"/>
              </a:lnSpc>
              <a:spcBef>
                <a:spcPts val="600"/>
              </a:spcBef>
              <a:spcAft>
                <a:spcPts val="600"/>
              </a:spcAft>
              <a:buFont typeface="Arial" panose="020B0604020202020204" pitchFamily="34" charset="0"/>
              <a:buChar char="•"/>
            </a:pPr>
            <a:r>
              <a:rPr lang="en-US" sz="2800" dirty="0"/>
              <a:t>Contrasting Types of Data in the specialized programs.</a:t>
            </a:r>
          </a:p>
          <a:p>
            <a:pPr marL="457200" indent="-457200">
              <a:lnSpc>
                <a:spcPct val="114000"/>
              </a:lnSpc>
              <a:spcBef>
                <a:spcPts val="600"/>
              </a:spcBef>
              <a:spcAft>
                <a:spcPts val="600"/>
              </a:spcAft>
              <a:buFont typeface="Arial" panose="020B0604020202020204" pitchFamily="34" charset="0"/>
              <a:buChar char="•"/>
            </a:pPr>
            <a:r>
              <a:rPr lang="en-US" sz="3200" b="1" dirty="0"/>
              <a:t>Qualitative Data:</a:t>
            </a:r>
          </a:p>
          <a:p>
            <a:pPr marL="914400" lvl="1" indent="-457200">
              <a:lnSpc>
                <a:spcPct val="114000"/>
              </a:lnSpc>
              <a:spcBef>
                <a:spcPts val="600"/>
              </a:spcBef>
              <a:spcAft>
                <a:spcPts val="600"/>
              </a:spcAft>
              <a:buFont typeface="Arial" panose="020B0604020202020204" pitchFamily="34" charset="0"/>
              <a:buChar char="•"/>
            </a:pPr>
            <a:r>
              <a:rPr lang="en-US" sz="2800" b="1" u="sng" dirty="0"/>
              <a:t>Definition</a:t>
            </a:r>
            <a:r>
              <a:rPr lang="en-US" sz="2800" dirty="0"/>
              <a:t>: Descriptive data, often non-numeric, providing insights into experiences, opinions, or behaviors.</a:t>
            </a:r>
          </a:p>
          <a:p>
            <a:pPr marL="914400" lvl="1" indent="-457200">
              <a:lnSpc>
                <a:spcPct val="114000"/>
              </a:lnSpc>
              <a:spcBef>
                <a:spcPts val="600"/>
              </a:spcBef>
              <a:spcAft>
                <a:spcPts val="600"/>
              </a:spcAft>
              <a:buFont typeface="Arial" panose="020B0604020202020204" pitchFamily="34" charset="0"/>
              <a:buChar char="•"/>
            </a:pPr>
            <a:r>
              <a:rPr lang="en-US" sz="2800" b="1" u="sng" dirty="0"/>
              <a:t>Examples</a:t>
            </a:r>
            <a:r>
              <a:rPr lang="en-US" sz="2800" dirty="0"/>
              <a:t>: Family Partnership Agreements, Advisory group minutes, Newspaper articles.</a:t>
            </a:r>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3C96001C-B844-1B59-9B48-4C8C984AAA1A}"/>
              </a:ext>
            </a:extLst>
          </p:cNvPr>
          <p:cNvSpPr txBox="1"/>
          <p:nvPr/>
        </p:nvSpPr>
        <p:spPr>
          <a:xfrm>
            <a:off x="2971799" y="587199"/>
            <a:ext cx="6510270" cy="707886"/>
          </a:xfrm>
          <a:prstGeom prst="rect">
            <a:avLst/>
          </a:prstGeom>
          <a:noFill/>
        </p:spPr>
        <p:txBody>
          <a:bodyPr wrap="square">
            <a:spAutoFit/>
          </a:bodyPr>
          <a:lstStyle>
            <a:defPPr>
              <a:defRPr lang="en-US"/>
            </a:defPPr>
            <a:lvl1pPr>
              <a:defRPr sz="3600" i="0">
                <a:effectLst>
                  <a:outerShdw blurRad="38100" dist="38100" dir="2700000" algn="tl">
                    <a:srgbClr val="000000">
                      <a:alpha val="43137"/>
                    </a:srgbClr>
                  </a:outerShdw>
                </a:effectLst>
              </a:defRPr>
            </a:lvl1pPr>
          </a:lstStyle>
          <a:p>
            <a:r>
              <a:rPr lang="en-US" dirty="0"/>
              <a:t>Quantitative Data:</a:t>
            </a:r>
          </a:p>
        </p:txBody>
      </p:sp>
    </p:spTree>
    <p:extLst>
      <p:ext uri="{BB962C8B-B14F-4D97-AF65-F5344CB8AC3E}">
        <p14:creationId xmlns:p14="http://schemas.microsoft.com/office/powerpoint/2010/main" val="1417054627"/>
      </p:ext>
    </p:extLst>
  </p:cSld>
  <p:clrMapOvr>
    <a:masterClrMapping/>
  </p:clrMapOvr>
  <mc:AlternateContent xmlns:mc="http://schemas.openxmlformats.org/markup-compatibility/2006" xmlns:p14="http://schemas.microsoft.com/office/powerpoint/2010/main">
    <mc:Choice Requires="p14">
      <p:transition spd="slow" p14:dur="2000" advTm="83132"/>
    </mc:Choice>
    <mc:Fallback xmlns="">
      <p:transition spd="slow" advTm="8313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10876" y="1562095"/>
            <a:ext cx="8357024" cy="3600986"/>
          </a:xfrm>
          <a:prstGeom prst="rect">
            <a:avLst/>
          </a:prstGeom>
          <a:noFill/>
        </p:spPr>
        <p:txBody>
          <a:bodyPr wrap="square" rtlCol="0">
            <a:spAutoFit/>
          </a:bodyPr>
          <a:lstStyle/>
          <a:p>
            <a:r>
              <a:rPr lang="en-US" sz="2800" dirty="0"/>
              <a:t>- </a:t>
            </a:r>
            <a:r>
              <a:rPr lang="en-US" sz="2800" b="1" u="sng" dirty="0"/>
              <a:t>Mixed Data</a:t>
            </a:r>
            <a:r>
              <a:rPr lang="en-US" sz="2800" dirty="0"/>
              <a:t>:</a:t>
            </a:r>
          </a:p>
          <a:p>
            <a:r>
              <a:rPr lang="en-US" sz="2800" dirty="0"/>
              <a:t>  - </a:t>
            </a:r>
            <a:r>
              <a:rPr lang="en-US" sz="2800" b="1" dirty="0"/>
              <a:t>Definition</a:t>
            </a:r>
            <a:r>
              <a:rPr lang="en-US" sz="2800" dirty="0"/>
              <a:t>: Data containing elements of both qualitative and quantitative information.</a:t>
            </a:r>
          </a:p>
          <a:p>
            <a:r>
              <a:rPr lang="en-US" sz="2800" dirty="0"/>
              <a:t>  - </a:t>
            </a:r>
            <a:r>
              <a:rPr lang="en-US" sz="2800" b="1" dirty="0"/>
              <a:t>Examples</a:t>
            </a:r>
            <a:r>
              <a:rPr lang="en-US" sz="2800" dirty="0"/>
              <a:t>: Enrollment info, Surveys (e.g., Parent, Teacher/Staff, Farmer).</a:t>
            </a:r>
          </a:p>
          <a:p>
            <a:r>
              <a:rPr lang="en-US" sz="3200" b="1" dirty="0"/>
              <a:t>Data Strategies</a:t>
            </a:r>
            <a:r>
              <a:rPr lang="en-US" sz="2800" dirty="0"/>
              <a:t>:</a:t>
            </a:r>
          </a:p>
          <a:p>
            <a:r>
              <a:rPr lang="en-US" sz="2800" dirty="0"/>
              <a:t>- Definition: Various methods for analyzing data, guiding analysts in organizing and interpreting data effectively.</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971799" y="587199"/>
            <a:ext cx="6510270" cy="707886"/>
          </a:xfrm>
          <a:prstGeom prst="rect">
            <a:avLst/>
          </a:prstGeom>
          <a:noFill/>
        </p:spPr>
        <p:txBody>
          <a:bodyPr wrap="square">
            <a:spAutoFit/>
          </a:bodyPr>
          <a:lstStyle>
            <a:defPPr>
              <a:defRPr lang="en-US"/>
            </a:defPPr>
            <a:lvl1pPr>
              <a:defRPr sz="3600" i="0">
                <a:effectLst>
                  <a:outerShdw blurRad="38100" dist="38100" dir="2700000" algn="tl">
                    <a:srgbClr val="000000">
                      <a:alpha val="43137"/>
                    </a:srgbClr>
                  </a:outerShdw>
                </a:effectLst>
              </a:defRPr>
            </a:lvl1pPr>
          </a:lstStyle>
          <a:p>
            <a:r>
              <a:rPr lang="en-US" dirty="0"/>
              <a:t>Mixed Data:</a:t>
            </a:r>
          </a:p>
        </p:txBody>
      </p:sp>
    </p:spTree>
    <p:extLst>
      <p:ext uri="{BB962C8B-B14F-4D97-AF65-F5344CB8AC3E}">
        <p14:creationId xmlns:p14="http://schemas.microsoft.com/office/powerpoint/2010/main" val="4175225696"/>
      </p:ext>
    </p:extLst>
  </p:cSld>
  <p:clrMapOvr>
    <a:masterClrMapping/>
  </p:clrMapOvr>
  <mc:AlternateContent xmlns:mc="http://schemas.openxmlformats.org/markup-compatibility/2006" xmlns:p14="http://schemas.microsoft.com/office/powerpoint/2010/main">
    <mc:Choice Requires="p14">
      <p:transition spd="slow" p14:dur="2000" advTm="90508"/>
    </mc:Choice>
    <mc:Fallback xmlns="">
      <p:transition spd="slow" advTm="9050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64695" y="1285190"/>
            <a:ext cx="10051329" cy="46943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464695" y="1468530"/>
            <a:ext cx="10051329" cy="3970318"/>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 </a:t>
            </a:r>
            <a:r>
              <a:rPr lang="en-US" sz="2800" b="1" dirty="0"/>
              <a:t>Examples of Quantitative Analysis Strategies</a:t>
            </a:r>
            <a:r>
              <a:rPr lang="en-US" sz="2800" dirty="0"/>
              <a:t>:</a:t>
            </a:r>
          </a:p>
          <a:p>
            <a:r>
              <a:rPr lang="en-US" sz="2800" dirty="0"/>
              <a:t>  1. </a:t>
            </a:r>
            <a:r>
              <a:rPr lang="en-US" sz="2800" u="sng" dirty="0"/>
              <a:t>Descriptive Analysis</a:t>
            </a:r>
            <a:r>
              <a:rPr lang="en-US" sz="2800" dirty="0"/>
              <a:t>: Summarizes and describes data using measures of central tendency and dispersion.</a:t>
            </a:r>
          </a:p>
          <a:p>
            <a:r>
              <a:rPr lang="en-US" sz="2800" dirty="0"/>
              <a:t>  2. </a:t>
            </a:r>
            <a:r>
              <a:rPr lang="en-US" sz="2800" u="sng" dirty="0"/>
              <a:t>Inferential Analysis</a:t>
            </a:r>
            <a:r>
              <a:rPr lang="en-US" sz="2800" dirty="0"/>
              <a:t>: Draws conclusions and makes predictions based on sample data.</a:t>
            </a:r>
          </a:p>
          <a:p>
            <a:r>
              <a:rPr lang="en-US" sz="2800" dirty="0"/>
              <a:t>  3. </a:t>
            </a:r>
            <a:r>
              <a:rPr lang="en-US" sz="2800" u="sng" dirty="0"/>
              <a:t>Regression Analysis</a:t>
            </a:r>
            <a:r>
              <a:rPr lang="en-US" sz="2800" dirty="0"/>
              <a:t>: Examines the relationship between one or more independent variables and a dependent variable.</a:t>
            </a:r>
          </a:p>
          <a:p>
            <a:r>
              <a:rPr lang="en-US" sz="2800" dirty="0"/>
              <a:t>  4. </a:t>
            </a:r>
            <a:r>
              <a:rPr lang="en-US" sz="2800" u="sng" dirty="0"/>
              <a:t>Time-Series Analysis</a:t>
            </a:r>
            <a:r>
              <a:rPr lang="en-US" sz="2800" dirty="0"/>
              <a:t>: Analyzes data collected at different points in time to identify patterns or trends.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942B637-BDA2-220F-ED08-030D9EBDFFFE}"/>
              </a:ext>
            </a:extLst>
          </p:cNvPr>
          <p:cNvSpPr txBox="1"/>
          <p:nvPr/>
        </p:nvSpPr>
        <p:spPr>
          <a:xfrm>
            <a:off x="2570516" y="526536"/>
            <a:ext cx="7544225" cy="1323439"/>
          </a:xfrm>
          <a:prstGeom prst="rect">
            <a:avLst/>
          </a:prstGeom>
          <a:noFill/>
        </p:spPr>
        <p:txBody>
          <a:bodyPr wrap="square">
            <a:spAutoFit/>
          </a:bodyPr>
          <a:lstStyle>
            <a:defPPr>
              <a:defRPr lang="en-US"/>
            </a:defPPr>
            <a:lvl1pPr>
              <a:defRPr sz="3600" i="0">
                <a:effectLst>
                  <a:outerShdw blurRad="38100" dist="38100" dir="2700000" algn="tl">
                    <a:srgbClr val="000000">
                      <a:alpha val="43137"/>
                    </a:srgbClr>
                  </a:outerShdw>
                </a:effectLst>
              </a:defRPr>
            </a:lvl1pPr>
          </a:lstStyle>
          <a:p>
            <a:r>
              <a:rPr lang="en-US" dirty="0"/>
              <a:t>Quantitative Analysis Strategies:</a:t>
            </a:r>
          </a:p>
          <a:p>
            <a:endParaRPr lang="en-US" dirty="0"/>
          </a:p>
        </p:txBody>
      </p:sp>
    </p:spTree>
    <p:extLst>
      <p:ext uri="{BB962C8B-B14F-4D97-AF65-F5344CB8AC3E}">
        <p14:creationId xmlns:p14="http://schemas.microsoft.com/office/powerpoint/2010/main" val="3192258951"/>
      </p:ext>
    </p:extLst>
  </p:cSld>
  <p:clrMapOvr>
    <a:masterClrMapping/>
  </p:clrMapOvr>
  <mc:AlternateContent xmlns:mc="http://schemas.openxmlformats.org/markup-compatibility/2006" xmlns:p14="http://schemas.microsoft.com/office/powerpoint/2010/main">
    <mc:Choice Requires="p14">
      <p:transition spd="slow" p14:dur="2000" advTm="224258"/>
    </mc:Choice>
    <mc:Fallback xmlns="">
      <p:transition spd="slow" advTm="22425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04538" y="1468531"/>
            <a:ext cx="9811486" cy="461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884421" y="1468531"/>
            <a:ext cx="9074588" cy="3170099"/>
          </a:xfrm>
          <a:prstGeom prst="rect">
            <a:avLst/>
          </a:prstGeom>
          <a:noFill/>
        </p:spPr>
        <p:txBody>
          <a:bodyPr wrap="square" rtlCol="0">
            <a:spAutoFit/>
          </a:bodyPr>
          <a:lstStyle/>
          <a:p>
            <a:endParaRPr lang="en-US" sz="2800" dirty="0"/>
          </a:p>
          <a:p>
            <a:r>
              <a:rPr lang="en-US" sz="2800" dirty="0"/>
              <a:t>- </a:t>
            </a:r>
            <a:r>
              <a:rPr lang="en-US" sz="3200" b="1" dirty="0"/>
              <a:t>Explanation</a:t>
            </a:r>
            <a:r>
              <a:rPr lang="en-US" sz="2800" dirty="0"/>
              <a:t>: These strategies provide structured approaches for working with quantitative data, enabling analysts to make sense of the information, draw conclusions, and inform decision-making. They are essential for understanding trends, relationships, and patterns within datasets.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843615-9E7B-9EA5-FAA0-0839644FAD73}"/>
              </a:ext>
            </a:extLst>
          </p:cNvPr>
          <p:cNvSpPr txBox="1"/>
          <p:nvPr/>
        </p:nvSpPr>
        <p:spPr>
          <a:xfrm>
            <a:off x="2230197" y="546619"/>
            <a:ext cx="8737063" cy="1323439"/>
          </a:xfrm>
          <a:prstGeom prst="rect">
            <a:avLst/>
          </a:prstGeom>
          <a:noFill/>
        </p:spPr>
        <p:txBody>
          <a:bodyPr wrap="square">
            <a:spAutoFit/>
          </a:bodyPr>
          <a:lstStyle>
            <a:defPPr>
              <a:defRPr lang="en-US"/>
            </a:defPPr>
            <a:lvl1pPr>
              <a:defRPr sz="3600" i="0">
                <a:effectLst>
                  <a:outerShdw blurRad="38100" dist="38100" dir="2700000" algn="tl">
                    <a:srgbClr val="000000">
                      <a:alpha val="43137"/>
                    </a:srgbClr>
                  </a:outerShdw>
                </a:effectLst>
              </a:defRPr>
            </a:lvl1pPr>
          </a:lstStyle>
          <a:p>
            <a:r>
              <a:rPr lang="en-US" dirty="0"/>
              <a:t>Cont..:</a:t>
            </a:r>
          </a:p>
          <a:p>
            <a:endParaRPr lang="en-US" dirty="0"/>
          </a:p>
        </p:txBody>
      </p:sp>
    </p:spTree>
    <p:extLst>
      <p:ext uri="{BB962C8B-B14F-4D97-AF65-F5344CB8AC3E}">
        <p14:creationId xmlns:p14="http://schemas.microsoft.com/office/powerpoint/2010/main" val="1689459973"/>
      </p:ext>
    </p:extLst>
  </p:cSld>
  <p:clrMapOvr>
    <a:masterClrMapping/>
  </p:clrMapOvr>
  <mc:AlternateContent xmlns:mc="http://schemas.openxmlformats.org/markup-compatibility/2006" xmlns:p14="http://schemas.microsoft.com/office/powerpoint/2010/main">
    <mc:Choice Requires="p14">
      <p:transition spd="slow" p14:dur="2000" advTm="78227"/>
    </mc:Choice>
    <mc:Fallback xmlns="">
      <p:transition spd="slow" advTm="7822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60207" y="1293511"/>
            <a:ext cx="4333461" cy="5293757"/>
          </a:xfrm>
          <a:prstGeom prst="rect">
            <a:avLst/>
          </a:prstGeom>
          <a:noFill/>
        </p:spPr>
        <p:txBody>
          <a:bodyPr wrap="square" rtlCol="0">
            <a:spAutoFit/>
          </a:bodyPr>
          <a:lstStyle/>
          <a:p>
            <a:pPr algn="l">
              <a:buFont typeface="+mj-lt"/>
              <a:buAutoNum type="arabicPeriod"/>
            </a:pPr>
            <a:r>
              <a:rPr lang="en-US" b="1" dirty="0"/>
              <a:t>Descriptive Analysis</a:t>
            </a:r>
            <a:r>
              <a:rPr lang="en-US" dirty="0"/>
              <a:t>:</a:t>
            </a:r>
          </a:p>
          <a:p>
            <a:pPr marL="742950" lvl="1" indent="-285750" algn="l">
              <a:buFont typeface="+mj-lt"/>
              <a:buAutoNum type="arabicPeriod"/>
            </a:pPr>
            <a:r>
              <a:rPr lang="en-US" dirty="0"/>
              <a:t>Definition: Summarizes and describes data using measures of central tendency and dispersion.</a:t>
            </a:r>
          </a:p>
          <a:p>
            <a:pPr lvl="1" algn="l"/>
            <a:r>
              <a:rPr lang="en-US" dirty="0"/>
              <a:t>Reasons to Consider: Provides an overview of the dataset, revealing patterns and distributions that can inform further analysis.</a:t>
            </a:r>
          </a:p>
          <a:p>
            <a:pPr lvl="1" algn="l"/>
            <a:endParaRPr lang="en-US" dirty="0"/>
          </a:p>
          <a:p>
            <a:pPr algn="l">
              <a:buFont typeface="+mj-lt"/>
              <a:buAutoNum type="arabicPeriod"/>
            </a:pPr>
            <a:r>
              <a:rPr lang="en-US" b="1" dirty="0"/>
              <a:t>Inferential Analysis</a:t>
            </a:r>
            <a:r>
              <a:rPr lang="en-US" dirty="0"/>
              <a:t>:</a:t>
            </a:r>
          </a:p>
          <a:p>
            <a:pPr marL="742950" lvl="1" indent="-285750" algn="l">
              <a:buFont typeface="+mj-lt"/>
              <a:buAutoNum type="arabicPeriod"/>
            </a:pPr>
            <a:r>
              <a:rPr lang="en-US" dirty="0"/>
              <a:t>Definition: Draws conclusions and makes predictions based on sample data, extrapolating findings to the larger population.</a:t>
            </a:r>
          </a:p>
          <a:p>
            <a:pPr lvl="1" algn="l"/>
            <a:r>
              <a:rPr lang="en-US" dirty="0"/>
              <a:t>Reasons to Consider: Allows for generalization of findings beyond the sample, providing insights into broader trends or phenomena.</a:t>
            </a:r>
          </a:p>
          <a:p>
            <a:endParaRPr lang="en-US" sz="16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D2E9D44-7E60-6C74-9CD6-A094DF5B53F6}"/>
              </a:ext>
            </a:extLst>
          </p:cNvPr>
          <p:cNvSpPr txBox="1"/>
          <p:nvPr/>
        </p:nvSpPr>
        <p:spPr>
          <a:xfrm>
            <a:off x="2570516" y="-83211"/>
            <a:ext cx="7544225" cy="707886"/>
          </a:xfrm>
          <a:prstGeom prst="rect">
            <a:avLst/>
          </a:prstGeom>
          <a:noFill/>
        </p:spPr>
        <p:txBody>
          <a:bodyPr wrap="square">
            <a:spAutoFit/>
          </a:bodyPr>
          <a:lstStyle>
            <a:defPPr>
              <a:defRPr lang="en-US"/>
            </a:defPPr>
            <a:lvl1pPr>
              <a:defRPr sz="3600" i="0">
                <a:effectLst>
                  <a:outerShdw blurRad="38100" dist="38100" dir="2700000" algn="tl">
                    <a:srgbClr val="000000">
                      <a:alpha val="43137"/>
                    </a:srgbClr>
                  </a:outerShdw>
                </a:effectLst>
              </a:defRPr>
            </a:lvl1pPr>
          </a:lstStyle>
          <a:p>
            <a:r>
              <a:rPr lang="en-US" dirty="0"/>
              <a:t>Types of Analysis:</a:t>
            </a:r>
          </a:p>
        </p:txBody>
      </p:sp>
      <p:pic>
        <p:nvPicPr>
          <p:cNvPr id="11" name="Picture 10" descr="A graph of a stock market&#10;&#10;Description automatically generated with medium confidence">
            <a:extLst>
              <a:ext uri="{FF2B5EF4-FFF2-40B4-BE49-F238E27FC236}">
                <a16:creationId xmlns:a16="http://schemas.microsoft.com/office/drawing/2014/main" id="{850471CA-6359-C300-237B-A337CC65090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79071" y="762316"/>
            <a:ext cx="8913084" cy="5594783"/>
          </a:xfrm>
          <a:prstGeom prst="rect">
            <a:avLst/>
          </a:prstGeom>
        </p:spPr>
      </p:pic>
    </p:spTree>
    <p:extLst>
      <p:ext uri="{BB962C8B-B14F-4D97-AF65-F5344CB8AC3E}">
        <p14:creationId xmlns:p14="http://schemas.microsoft.com/office/powerpoint/2010/main" val="3215227799"/>
      </p:ext>
    </p:extLst>
  </p:cSld>
  <p:clrMapOvr>
    <a:masterClrMapping/>
  </p:clrMapOvr>
  <mc:AlternateContent xmlns:mc="http://schemas.openxmlformats.org/markup-compatibility/2006" xmlns:p14="http://schemas.microsoft.com/office/powerpoint/2010/main">
    <mc:Choice Requires="p14">
      <p:transition spd="slow" p14:dur="2000" advTm="138039"/>
    </mc:Choice>
    <mc:Fallback xmlns="">
      <p:transition spd="slow" advTm="13803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77027" y="1285192"/>
            <a:ext cx="5009699" cy="5324535"/>
          </a:xfrm>
          <a:prstGeom prst="rect">
            <a:avLst/>
          </a:prstGeom>
          <a:noFill/>
        </p:spPr>
        <p:txBody>
          <a:bodyPr wrap="square" rtlCol="0">
            <a:spAutoFit/>
          </a:bodyPr>
          <a:lstStyle/>
          <a:p>
            <a:pPr algn="l"/>
            <a:r>
              <a:rPr lang="en-US" sz="2000" dirty="0"/>
              <a:t>3. </a:t>
            </a:r>
            <a:r>
              <a:rPr lang="en-US" sz="2000" b="1" dirty="0"/>
              <a:t>Regression Analysis:</a:t>
            </a:r>
          </a:p>
          <a:p>
            <a:pPr marL="742950" lvl="1" indent="-285750" algn="l">
              <a:buFont typeface="+mj-lt"/>
              <a:buAutoNum type="arabicPeriod"/>
            </a:pPr>
            <a:r>
              <a:rPr lang="en-US" sz="2000" b="1" u="sng" dirty="0"/>
              <a:t>Definition</a:t>
            </a:r>
            <a:r>
              <a:rPr lang="en-US" sz="2000" dirty="0"/>
              <a:t>: Examines the relationship between one or more independent variables and a dependent variable.</a:t>
            </a:r>
          </a:p>
          <a:p>
            <a:pPr marL="742950" lvl="1" indent="-285750" algn="l">
              <a:buFont typeface="+mj-lt"/>
              <a:buAutoNum type="arabicPeriod"/>
            </a:pPr>
            <a:r>
              <a:rPr lang="en-US" sz="2000" b="1" u="sng" dirty="0"/>
              <a:t>Reasons to Consider</a:t>
            </a:r>
            <a:r>
              <a:rPr lang="en-US" sz="2000" dirty="0"/>
              <a:t>: Helps understand the influence of independent variables on the dependent variable, enabling prediction and decision-making.</a:t>
            </a:r>
          </a:p>
          <a:p>
            <a:pPr lvl="1" algn="l"/>
            <a:endParaRPr lang="en-US" sz="2000" dirty="0"/>
          </a:p>
          <a:p>
            <a:pPr algn="l"/>
            <a:r>
              <a:rPr lang="en-US" sz="2000" dirty="0"/>
              <a:t>4. </a:t>
            </a:r>
            <a:r>
              <a:rPr lang="en-US" sz="2000" b="1" dirty="0"/>
              <a:t>Time-Series Analysis</a:t>
            </a:r>
            <a:r>
              <a:rPr lang="en-US" sz="2000" dirty="0"/>
              <a:t>:</a:t>
            </a:r>
          </a:p>
          <a:p>
            <a:pPr marL="742950" lvl="1" indent="-285750" algn="l">
              <a:buFont typeface="+mj-lt"/>
              <a:buAutoNum type="arabicPeriod"/>
            </a:pPr>
            <a:r>
              <a:rPr lang="en-US" sz="2000" b="1" u="sng" dirty="0"/>
              <a:t>Definition</a:t>
            </a:r>
            <a:r>
              <a:rPr lang="en-US" sz="2000" dirty="0"/>
              <a:t>: Analyzes data collected at different points in time to </a:t>
            </a:r>
          </a:p>
          <a:p>
            <a:pPr marL="742950" lvl="1" indent="-285750" algn="l">
              <a:buFont typeface="+mj-lt"/>
              <a:buAutoNum type="arabicPeriod"/>
            </a:pPr>
            <a:r>
              <a:rPr lang="en-US" sz="2000" dirty="0"/>
              <a:t>identify patterns or trends.</a:t>
            </a:r>
          </a:p>
          <a:p>
            <a:pPr marL="742950" lvl="1" indent="-285750" algn="l">
              <a:buFont typeface="+mj-lt"/>
              <a:buAutoNum type="arabicPeriod"/>
            </a:pPr>
            <a:r>
              <a:rPr lang="en-US" sz="2000" b="1" u="sng" dirty="0"/>
              <a:t>Reasons to Consider</a:t>
            </a:r>
            <a:r>
              <a:rPr lang="en-US" sz="2000" dirty="0"/>
              <a:t>: Reveals temporal patterns, such as seasonality</a:t>
            </a:r>
          </a:p>
          <a:p>
            <a:pPr marL="742950" lvl="1" indent="-285750" algn="l">
              <a:buFont typeface="+mj-lt"/>
              <a:buAutoNum type="arabicPeriod"/>
            </a:pPr>
            <a:r>
              <a:rPr lang="en-US" sz="2000" dirty="0"/>
              <a:t> or trends over time, essential for forecasting and planning.</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BD23BF1-B42D-5A53-809A-1277F907A345}"/>
              </a:ext>
            </a:extLst>
          </p:cNvPr>
          <p:cNvSpPr txBox="1"/>
          <p:nvPr/>
        </p:nvSpPr>
        <p:spPr>
          <a:xfrm>
            <a:off x="2570516" y="526536"/>
            <a:ext cx="7544225" cy="1323439"/>
          </a:xfrm>
          <a:prstGeom prst="rect">
            <a:avLst/>
          </a:prstGeom>
          <a:noFill/>
        </p:spPr>
        <p:txBody>
          <a:bodyPr wrap="square">
            <a:spAutoFit/>
          </a:bodyPr>
          <a:lstStyle>
            <a:defPPr>
              <a:defRPr lang="en-US"/>
            </a:defPPr>
            <a:lvl1pPr>
              <a:defRPr sz="3600" i="0">
                <a:effectLst>
                  <a:outerShdw blurRad="38100" dist="38100" dir="2700000" algn="tl">
                    <a:srgbClr val="000000">
                      <a:alpha val="43137"/>
                    </a:srgbClr>
                  </a:outerShdw>
                </a:effectLst>
              </a:defRPr>
            </a:lvl1pPr>
          </a:lstStyle>
          <a:p>
            <a:r>
              <a:rPr lang="en-US" dirty="0"/>
              <a:t>Cont..:</a:t>
            </a:r>
          </a:p>
          <a:p>
            <a:endParaRPr lang="en-US" dirty="0"/>
          </a:p>
        </p:txBody>
      </p:sp>
      <p:pic>
        <p:nvPicPr>
          <p:cNvPr id="6" name="Picture 5" descr="A graph with orange and blue lines&#10;&#10;Description automatically generated">
            <a:extLst>
              <a:ext uri="{FF2B5EF4-FFF2-40B4-BE49-F238E27FC236}">
                <a16:creationId xmlns:a16="http://schemas.microsoft.com/office/drawing/2014/main" id="{D5FD20BF-21C4-1C21-FF4E-62B2AA0ACD9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06177" y="1447438"/>
            <a:ext cx="6897663" cy="4740747"/>
          </a:xfrm>
          <a:prstGeom prst="rect">
            <a:avLst/>
          </a:prstGeom>
        </p:spPr>
      </p:pic>
    </p:spTree>
    <p:extLst>
      <p:ext uri="{BB962C8B-B14F-4D97-AF65-F5344CB8AC3E}">
        <p14:creationId xmlns:p14="http://schemas.microsoft.com/office/powerpoint/2010/main" val="2352428194"/>
      </p:ext>
    </p:extLst>
  </p:cSld>
  <p:clrMapOvr>
    <a:masterClrMapping/>
  </p:clrMapOvr>
  <mc:AlternateContent xmlns:mc="http://schemas.openxmlformats.org/markup-compatibility/2006" xmlns:p14="http://schemas.microsoft.com/office/powerpoint/2010/main">
    <mc:Choice Requires="p14">
      <p:transition spd="slow" p14:dur="2000" advTm="67546"/>
    </mc:Choice>
    <mc:Fallback xmlns="">
      <p:transition spd="slow" advTm="6754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08100" y="1320730"/>
            <a:ext cx="8559800" cy="4216539"/>
          </a:xfrm>
          <a:prstGeom prst="rect">
            <a:avLst/>
          </a:prstGeom>
          <a:noFill/>
        </p:spPr>
        <p:txBody>
          <a:bodyPr wrap="square" rtlCol="0">
            <a:spAutoFit/>
          </a:bodyPr>
          <a:lstStyle/>
          <a:p>
            <a:pPr algn="l"/>
            <a:r>
              <a:rPr lang="en-US" sz="2800" b="1" dirty="0"/>
              <a:t>Visualizing Data:</a:t>
            </a:r>
          </a:p>
          <a:p>
            <a:pPr algn="l">
              <a:buFont typeface="Arial" panose="020B0604020202020204" pitchFamily="34" charset="0"/>
              <a:buChar char="•"/>
            </a:pPr>
            <a:r>
              <a:rPr lang="en-US" sz="2400" b="1" u="sng" dirty="0"/>
              <a:t>Definition</a:t>
            </a:r>
            <a:r>
              <a:rPr lang="en-US" sz="2400" dirty="0"/>
              <a:t>: Visualizing data involves creating and analyzing visual displays of data to gain insights and identify patterns. While it is not a form of analysis, it serves as a useful preliminary step before conducting deeper analysis.</a:t>
            </a:r>
          </a:p>
          <a:p>
            <a:pPr algn="l"/>
            <a:endParaRPr lang="en-US" sz="2400" dirty="0"/>
          </a:p>
          <a:p>
            <a:pPr algn="l">
              <a:buFont typeface="Arial" panose="020B0604020202020204" pitchFamily="34" charset="0"/>
              <a:buChar char="•"/>
            </a:pPr>
            <a:r>
              <a:rPr lang="en-US" sz="2400" b="1" u="sng" dirty="0"/>
              <a:t>Example</a:t>
            </a:r>
            <a:r>
              <a:rPr lang="en-US" sz="2400" dirty="0"/>
              <a:t>: In examining Migrant and Seasonal Head Start (MSHS) funded enrollment across grantees, visualizing the data through bar charts highlights differences. For instance, comparing the sizes of the largest grantees to others in the region provides an initial understanding of enrollment variations.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65AAED1-D3DD-80BF-4167-C3B478FA0265}"/>
              </a:ext>
            </a:extLst>
          </p:cNvPr>
          <p:cNvSpPr txBox="1"/>
          <p:nvPr/>
        </p:nvSpPr>
        <p:spPr>
          <a:xfrm>
            <a:off x="2570516" y="526536"/>
            <a:ext cx="7544225" cy="1323439"/>
          </a:xfrm>
          <a:prstGeom prst="rect">
            <a:avLst/>
          </a:prstGeom>
          <a:noFill/>
        </p:spPr>
        <p:txBody>
          <a:bodyPr wrap="square">
            <a:spAutoFit/>
          </a:bodyPr>
          <a:lstStyle>
            <a:defPPr>
              <a:defRPr lang="en-US"/>
            </a:defPPr>
            <a:lvl1pPr>
              <a:defRPr sz="3600" i="0">
                <a:effectLst>
                  <a:outerShdw blurRad="38100" dist="38100" dir="2700000" algn="tl">
                    <a:srgbClr val="000000">
                      <a:alpha val="43137"/>
                    </a:srgbClr>
                  </a:outerShdw>
                </a:effectLst>
              </a:defRPr>
            </a:lvl1pPr>
          </a:lstStyle>
          <a:p>
            <a:r>
              <a:rPr lang="en-US" dirty="0"/>
              <a:t>Data Visualization:</a:t>
            </a:r>
          </a:p>
          <a:p>
            <a:endParaRPr lang="en-US" dirty="0"/>
          </a:p>
        </p:txBody>
      </p:sp>
    </p:spTree>
    <p:extLst>
      <p:ext uri="{BB962C8B-B14F-4D97-AF65-F5344CB8AC3E}">
        <p14:creationId xmlns:p14="http://schemas.microsoft.com/office/powerpoint/2010/main" val="1921359072"/>
      </p:ext>
    </p:extLst>
  </p:cSld>
  <p:clrMapOvr>
    <a:masterClrMapping/>
  </p:clrMapOvr>
  <mc:AlternateContent xmlns:mc="http://schemas.openxmlformats.org/markup-compatibility/2006" xmlns:p14="http://schemas.microsoft.com/office/powerpoint/2010/main">
    <mc:Choice Requires="p14">
      <p:transition spd="slow" p14:dur="2000" advTm="130697"/>
    </mc:Choice>
    <mc:Fallback xmlns="">
      <p:transition spd="slow" advTm="130697"/>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0" y="1488216"/>
            <a:ext cx="9193811" cy="4031873"/>
          </a:xfrm>
          <a:prstGeom prst="rect">
            <a:avLst/>
          </a:prstGeom>
          <a:noFill/>
        </p:spPr>
        <p:txBody>
          <a:bodyPr wrap="square" rtlCol="0">
            <a:spAutoFit/>
          </a:bodyPr>
          <a:lstStyle/>
          <a:p>
            <a:pPr algn="l"/>
            <a:r>
              <a:rPr lang="en-US" sz="3200" b="1" dirty="0"/>
              <a:t>Exploratory Analysis:</a:t>
            </a:r>
          </a:p>
          <a:p>
            <a:pPr algn="l">
              <a:buFont typeface="Arial" panose="020B0604020202020204" pitchFamily="34" charset="0"/>
              <a:buChar char="•"/>
            </a:pPr>
            <a:r>
              <a:rPr lang="en-US" sz="2800" b="1" u="sng" dirty="0"/>
              <a:t>Definition</a:t>
            </a:r>
            <a:r>
              <a:rPr lang="en-US" sz="2800" dirty="0"/>
              <a:t>: Exploratory analysis involves examining data when there is limited knowledge about specific indicators or relationships. It aims to understand indicators and potential causes.</a:t>
            </a:r>
          </a:p>
          <a:p>
            <a:pPr algn="l"/>
            <a:r>
              <a:rPr lang="en-US" sz="2800" b="1" u="sng" dirty="0"/>
              <a:t>Trend Analysis</a:t>
            </a:r>
            <a:r>
              <a:rPr lang="en-US" sz="2800" dirty="0"/>
              <a:t>:</a:t>
            </a:r>
          </a:p>
          <a:p>
            <a:pPr algn="l">
              <a:buFont typeface="Arial" panose="020B0604020202020204" pitchFamily="34" charset="0"/>
              <a:buChar char="•"/>
            </a:pPr>
            <a:r>
              <a:rPr lang="en-US" sz="2800" dirty="0"/>
              <a:t>Definition: Trend analysis examines data over time to discern patterns or changes in indicators. Comparing indicators across different time periods helps assess their evolution and impact.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79D4D56-4F69-5130-AFCD-BEFB7F826E07}"/>
              </a:ext>
            </a:extLst>
          </p:cNvPr>
          <p:cNvSpPr txBox="1"/>
          <p:nvPr/>
        </p:nvSpPr>
        <p:spPr>
          <a:xfrm>
            <a:off x="2570516" y="526536"/>
            <a:ext cx="7544225" cy="1323439"/>
          </a:xfrm>
          <a:prstGeom prst="rect">
            <a:avLst/>
          </a:prstGeom>
          <a:noFill/>
        </p:spPr>
        <p:txBody>
          <a:bodyPr wrap="square">
            <a:spAutoFit/>
          </a:bodyPr>
          <a:lstStyle>
            <a:defPPr>
              <a:defRPr lang="en-US"/>
            </a:defPPr>
            <a:lvl1pPr>
              <a:defRPr sz="3600" i="0">
                <a:effectLst>
                  <a:outerShdw blurRad="38100" dist="38100" dir="2700000" algn="tl">
                    <a:srgbClr val="000000">
                      <a:alpha val="43137"/>
                    </a:srgbClr>
                  </a:outerShdw>
                </a:effectLst>
              </a:defRPr>
            </a:lvl1pPr>
          </a:lstStyle>
          <a:p>
            <a:r>
              <a:rPr lang="en-US" dirty="0"/>
              <a:t>Exploratory &amp; Trend Analysis:</a:t>
            </a:r>
          </a:p>
          <a:p>
            <a:endParaRPr lang="en-US" dirty="0"/>
          </a:p>
        </p:txBody>
      </p:sp>
    </p:spTree>
    <p:extLst>
      <p:ext uri="{BB962C8B-B14F-4D97-AF65-F5344CB8AC3E}">
        <p14:creationId xmlns:p14="http://schemas.microsoft.com/office/powerpoint/2010/main" val="2091111137"/>
      </p:ext>
    </p:extLst>
  </p:cSld>
  <p:clrMapOvr>
    <a:masterClrMapping/>
  </p:clrMapOvr>
  <mc:AlternateContent xmlns:mc="http://schemas.openxmlformats.org/markup-compatibility/2006" xmlns:p14="http://schemas.microsoft.com/office/powerpoint/2010/main">
    <mc:Choice Requires="p14">
      <p:transition spd="slow" p14:dur="2000" advTm="141094"/>
    </mc:Choice>
    <mc:Fallback xmlns="">
      <p:transition spd="slow" advTm="14109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1285192"/>
            <a:ext cx="10215637"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12426" y="1262892"/>
            <a:ext cx="11207033" cy="4893647"/>
          </a:xfrm>
          <a:prstGeom prst="rect">
            <a:avLst/>
          </a:prstGeom>
          <a:noFill/>
        </p:spPr>
        <p:txBody>
          <a:bodyPr wrap="square" rtlCol="0">
            <a:spAutoFit/>
          </a:bodyPr>
          <a:lstStyle/>
          <a:p>
            <a:pPr algn="l"/>
            <a:r>
              <a:rPr lang="en-US" sz="2600" b="1" dirty="0">
                <a:solidFill>
                  <a:srgbClr val="2D3956"/>
                </a:solidFill>
                <a:latin typeface="Times New Roman" panose="02020603050405020304" pitchFamily="18" charset="0"/>
                <a:cs typeface="Times New Roman" panose="02020603050405020304" pitchFamily="18" charset="0"/>
              </a:rPr>
              <a:t>Estimation:</a:t>
            </a:r>
          </a:p>
          <a:p>
            <a:pPr algn="l">
              <a:buFont typeface="Arial" panose="020B0604020202020204" pitchFamily="34" charset="0"/>
              <a:buChar char="•"/>
            </a:pPr>
            <a:r>
              <a:rPr lang="en-US" sz="2600" b="1" u="sng" dirty="0">
                <a:solidFill>
                  <a:srgbClr val="2D3956"/>
                </a:solidFill>
                <a:latin typeface="Times New Roman" panose="02020603050405020304" pitchFamily="18" charset="0"/>
                <a:cs typeface="Times New Roman" panose="02020603050405020304" pitchFamily="18" charset="0"/>
              </a:rPr>
              <a:t>Definition</a:t>
            </a:r>
            <a:r>
              <a:rPr lang="en-US" sz="2600" dirty="0">
                <a:solidFill>
                  <a:srgbClr val="2D3956"/>
                </a:solidFill>
                <a:latin typeface="Times New Roman" panose="02020603050405020304" pitchFamily="18" charset="0"/>
                <a:cs typeface="Times New Roman" panose="02020603050405020304" pitchFamily="18" charset="0"/>
              </a:rPr>
              <a:t>: Estimation combines quantitative and qualitative data to project information not directly available. It helps forecast quantities related to demographic characteristics, eligible populations, and social services, </a:t>
            </a:r>
          </a:p>
          <a:p>
            <a:pPr algn="l"/>
            <a:r>
              <a:rPr lang="en-US" sz="2600" dirty="0">
                <a:solidFill>
                  <a:srgbClr val="2D3956"/>
                </a:solidFill>
                <a:latin typeface="Times New Roman" panose="02020603050405020304" pitchFamily="18" charset="0"/>
                <a:cs typeface="Times New Roman" panose="02020603050405020304" pitchFamily="18" charset="0"/>
              </a:rPr>
              <a:t>aiding future planning.</a:t>
            </a:r>
          </a:p>
          <a:p>
            <a:pPr algn="l">
              <a:buFont typeface="Arial" panose="020B0604020202020204" pitchFamily="34" charset="0"/>
              <a:buChar char="•"/>
            </a:pPr>
            <a:endParaRPr lang="en-US" sz="2600" dirty="0">
              <a:solidFill>
                <a:srgbClr val="2D3956"/>
              </a:solidFill>
              <a:latin typeface="Times New Roman" panose="02020603050405020304" pitchFamily="18" charset="0"/>
              <a:cs typeface="Times New Roman" panose="02020603050405020304" pitchFamily="18" charset="0"/>
            </a:endParaRPr>
          </a:p>
          <a:p>
            <a:pPr algn="l"/>
            <a:r>
              <a:rPr lang="en-US" sz="2600" b="1" u="sng" dirty="0">
                <a:solidFill>
                  <a:srgbClr val="2D3956"/>
                </a:solidFill>
                <a:latin typeface="Times New Roman" panose="02020603050405020304" pitchFamily="18" charset="0"/>
                <a:cs typeface="Times New Roman" panose="02020603050405020304" pitchFamily="18" charset="0"/>
              </a:rPr>
              <a:t>Explanation</a:t>
            </a:r>
            <a:r>
              <a:rPr lang="en-US" sz="2600" dirty="0">
                <a:solidFill>
                  <a:srgbClr val="2D3956"/>
                </a:solidFill>
                <a:latin typeface="Times New Roman" panose="02020603050405020304" pitchFamily="18" charset="0"/>
                <a:cs typeface="Times New Roman" panose="02020603050405020304" pitchFamily="18" charset="0"/>
              </a:rPr>
              <a:t>: These analytical approaches—exploratory analysis, trend </a:t>
            </a:r>
          </a:p>
          <a:p>
            <a:pPr algn="l"/>
            <a:r>
              <a:rPr lang="en-US" sz="2600" dirty="0">
                <a:solidFill>
                  <a:srgbClr val="2D3956"/>
                </a:solidFill>
                <a:latin typeface="Times New Roman" panose="02020603050405020304" pitchFamily="18" charset="0"/>
                <a:cs typeface="Times New Roman" panose="02020603050405020304" pitchFamily="18" charset="0"/>
              </a:rPr>
              <a:t>analysis, and estimation—provide valuable insights into data. They help</a:t>
            </a:r>
          </a:p>
          <a:p>
            <a:pPr algn="l"/>
            <a:r>
              <a:rPr lang="en-US" sz="2600" dirty="0">
                <a:solidFill>
                  <a:srgbClr val="2D3956"/>
                </a:solidFill>
                <a:latin typeface="Times New Roman" panose="02020603050405020304" pitchFamily="18" charset="0"/>
                <a:cs typeface="Times New Roman" panose="02020603050405020304" pitchFamily="18" charset="0"/>
              </a:rPr>
              <a:t> uncover patterns, understand trends, and forecast future outcomes, guiding informed decision-making in various fields. Visualizing data serves as a</a:t>
            </a:r>
          </a:p>
          <a:p>
            <a:pPr algn="l"/>
            <a:r>
              <a:rPr lang="en-US" sz="2600" dirty="0">
                <a:solidFill>
                  <a:srgbClr val="2D3956"/>
                </a:solidFill>
                <a:latin typeface="Times New Roman" panose="02020603050405020304" pitchFamily="18" charset="0"/>
                <a:cs typeface="Times New Roman" panose="02020603050405020304" pitchFamily="18" charset="0"/>
              </a:rPr>
              <a:t> precursor to these analyses, offering a visual understanding of the dataset’s </a:t>
            </a:r>
          </a:p>
          <a:p>
            <a:pPr algn="l"/>
            <a:r>
              <a:rPr lang="en-US" sz="2600" dirty="0">
                <a:solidFill>
                  <a:srgbClr val="2D3956"/>
                </a:solidFill>
                <a:latin typeface="Times New Roman" panose="02020603050405020304" pitchFamily="18" charset="0"/>
                <a:cs typeface="Times New Roman" panose="02020603050405020304" pitchFamily="18" charset="0"/>
              </a:rPr>
              <a:t>key features.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51E7205-1D43-BCCF-D4E0-E0F119759D9C}"/>
              </a:ext>
            </a:extLst>
          </p:cNvPr>
          <p:cNvSpPr txBox="1"/>
          <p:nvPr/>
        </p:nvSpPr>
        <p:spPr>
          <a:xfrm>
            <a:off x="2570516" y="526536"/>
            <a:ext cx="7544225" cy="1323439"/>
          </a:xfrm>
          <a:prstGeom prst="rect">
            <a:avLst/>
          </a:prstGeom>
          <a:noFill/>
        </p:spPr>
        <p:txBody>
          <a:bodyPr wrap="square">
            <a:spAutoFit/>
          </a:bodyPr>
          <a:lstStyle>
            <a:defPPr>
              <a:defRPr lang="en-US"/>
            </a:defPPr>
            <a:lvl1pPr>
              <a:defRPr sz="3600" i="0">
                <a:effectLst>
                  <a:outerShdw blurRad="38100" dist="38100" dir="2700000" algn="tl">
                    <a:srgbClr val="000000">
                      <a:alpha val="43137"/>
                    </a:srgbClr>
                  </a:outerShdw>
                </a:effectLst>
              </a:defRPr>
            </a:lvl1pPr>
          </a:lstStyle>
          <a:p>
            <a:r>
              <a:rPr lang="en-US" dirty="0"/>
              <a:t>Estimation:</a:t>
            </a:r>
          </a:p>
          <a:p>
            <a:endParaRPr lang="en-US" dirty="0"/>
          </a:p>
        </p:txBody>
      </p:sp>
    </p:spTree>
    <p:extLst>
      <p:ext uri="{BB962C8B-B14F-4D97-AF65-F5344CB8AC3E}">
        <p14:creationId xmlns:p14="http://schemas.microsoft.com/office/powerpoint/2010/main" val="1185780048"/>
      </p:ext>
    </p:extLst>
  </p:cSld>
  <p:clrMapOvr>
    <a:masterClrMapping/>
  </p:clrMapOvr>
  <mc:AlternateContent xmlns:mc="http://schemas.openxmlformats.org/markup-compatibility/2006" xmlns:p14="http://schemas.microsoft.com/office/powerpoint/2010/main">
    <mc:Choice Requires="p14">
      <p:transition spd="slow" p14:dur="2000" advTm="190780"/>
    </mc:Choice>
    <mc:Fallback xmlns="">
      <p:transition spd="slow" advTm="19078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 y="1155869"/>
            <a:ext cx="10526812" cy="52012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1B629534-EE81-B03A-D847-F60CED5DB37A}"/>
              </a:ext>
            </a:extLst>
          </p:cNvPr>
          <p:cNvSpPr txBox="1"/>
          <p:nvPr/>
        </p:nvSpPr>
        <p:spPr>
          <a:xfrm>
            <a:off x="545779" y="1155868"/>
            <a:ext cx="6959375" cy="544764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200" b="1" i="0" u="none" strike="noStrike" cap="none" normalizeH="0" baseline="0" dirty="0">
                <a:ln>
                  <a:noFill/>
                </a:ln>
                <a:solidFill>
                  <a:schemeClr val="tx1"/>
                </a:solidFill>
                <a:effectLst/>
                <a:latin typeface="Arial" panose="020B0604020202020204" pitchFamily="34" charset="0"/>
              </a:rPr>
              <a:t>Linear Data Analysis Process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2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200" b="1" i="0" u="none" strike="noStrike" cap="none" normalizeH="0" baseline="0" dirty="0">
                <a:ln>
                  <a:noFill/>
                </a:ln>
                <a:solidFill>
                  <a:schemeClr val="tx1"/>
                </a:solidFill>
                <a:effectLst/>
                <a:latin typeface="Arial" panose="020B0604020202020204" pitchFamily="34" charset="0"/>
              </a:rPr>
              <a:t>Definition:</a:t>
            </a:r>
            <a:r>
              <a:rPr kumimoji="0" lang="en-US" altLang="en-US" sz="2200" b="0" i="0" u="none" strike="noStrike" cap="none" normalizeH="0" baseline="0" dirty="0">
                <a:ln>
                  <a:noFill/>
                </a:ln>
                <a:solidFill>
                  <a:schemeClr val="tx1"/>
                </a:solidFill>
                <a:effectLst/>
                <a:latin typeface="Arial" panose="020B0604020202020204" pitchFamily="34" charset="0"/>
              </a:rPr>
              <a:t> A linear approach to data analysis involves following a fixed sequence of steps from start to finish. Each step is completed before moving on to the next.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200" b="1" i="0" u="none" strike="noStrike" cap="none" normalizeH="0" baseline="0" dirty="0">
                <a:ln>
                  <a:noFill/>
                </a:ln>
                <a:solidFill>
                  <a:schemeClr val="tx1"/>
                </a:solidFill>
                <a:effectLst/>
                <a:latin typeface="Arial" panose="020B0604020202020204" pitchFamily="34" charset="0"/>
              </a:rPr>
              <a:t>Advantages:</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2200" b="0" i="0" u="none" strike="noStrike" cap="none" normalizeH="0" baseline="0" dirty="0">
              <a:ln>
                <a:noFill/>
              </a:ln>
              <a:solidFill>
                <a:schemeClr val="tx1"/>
              </a:solidFill>
              <a:effectLst/>
              <a:latin typeface="Arial" panose="020B0604020202020204" pitchFamily="34" charset="0"/>
            </a:endParaRP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200" b="1" i="0" u="none" strike="noStrike" cap="none" normalizeH="0" baseline="0" dirty="0">
                <a:ln>
                  <a:noFill/>
                </a:ln>
                <a:solidFill>
                  <a:schemeClr val="tx1"/>
                </a:solidFill>
                <a:effectLst/>
                <a:latin typeface="Arial" panose="020B0604020202020204" pitchFamily="34" charset="0"/>
              </a:rPr>
              <a:t>Structured and Organized:</a:t>
            </a:r>
            <a:r>
              <a:rPr kumimoji="0" lang="en-US" altLang="en-US" sz="2200" b="0" i="0" u="none" strike="noStrike" cap="none" normalizeH="0" baseline="0" dirty="0">
                <a:ln>
                  <a:noFill/>
                </a:ln>
                <a:solidFill>
                  <a:schemeClr val="tx1"/>
                </a:solidFill>
                <a:effectLst/>
                <a:latin typeface="Arial" panose="020B0604020202020204" pitchFamily="34" charset="0"/>
              </a:rPr>
              <a:t> The linear process provides a clear structure, ensuring that each component of the analysis is addressed systematically.</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200" b="1" i="0" u="none" strike="noStrike" cap="none" normalizeH="0" baseline="0" dirty="0">
                <a:ln>
                  <a:noFill/>
                </a:ln>
                <a:solidFill>
                  <a:schemeClr val="tx1"/>
                </a:solidFill>
                <a:effectLst/>
                <a:latin typeface="Arial" panose="020B0604020202020204" pitchFamily="34" charset="0"/>
              </a:rPr>
              <a:t>Ease of Learning:</a:t>
            </a:r>
            <a:r>
              <a:rPr kumimoji="0" lang="en-US" altLang="en-US" sz="2200" b="0" i="0" u="none" strike="noStrike" cap="none" normalizeH="0" baseline="0" dirty="0">
                <a:ln>
                  <a:noFill/>
                </a:ln>
                <a:solidFill>
                  <a:schemeClr val="tx1"/>
                </a:solidFill>
                <a:effectLst/>
                <a:latin typeface="Arial" panose="020B0604020202020204" pitchFamily="34" charset="0"/>
              </a:rPr>
              <a:t> The step-by-step nature of the process may make it easier for beginners to understand and follow.</a:t>
            </a:r>
          </a:p>
          <a:p>
            <a:endParaRPr lang="en-US" dirty="0"/>
          </a:p>
        </p:txBody>
      </p:sp>
      <p:sp>
        <p:nvSpPr>
          <p:cNvPr id="8" name="Rectangle 6">
            <a:extLst>
              <a:ext uri="{FF2B5EF4-FFF2-40B4-BE49-F238E27FC236}">
                <a16:creationId xmlns:a16="http://schemas.microsoft.com/office/drawing/2014/main" id="{68961DC2-FBCA-02B2-9C7A-AE0398B51E6F}"/>
              </a:ext>
            </a:extLst>
          </p:cNvPr>
          <p:cNvSpPr>
            <a:spLocks noChangeArrowheads="1"/>
          </p:cNvSpPr>
          <p:nvPr/>
        </p:nvSpPr>
        <p:spPr bwMode="auto">
          <a:xfrm>
            <a:off x="0" y="0"/>
            <a:ext cx="1874838"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rgbClr val="FFFFFF"/>
                </a:solidFill>
                <a:effectLst/>
                <a:latin typeface="Söhne"/>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7" name="TextBox 6">
            <a:extLst>
              <a:ext uri="{FF2B5EF4-FFF2-40B4-BE49-F238E27FC236}">
                <a16:creationId xmlns:a16="http://schemas.microsoft.com/office/drawing/2014/main" id="{77EEF687-13D1-87EA-71C3-42A01482F078}"/>
              </a:ext>
            </a:extLst>
          </p:cNvPr>
          <p:cNvSpPr txBox="1"/>
          <p:nvPr/>
        </p:nvSpPr>
        <p:spPr>
          <a:xfrm>
            <a:off x="2570516" y="526536"/>
            <a:ext cx="7544225" cy="1323439"/>
          </a:xfrm>
          <a:prstGeom prst="rect">
            <a:avLst/>
          </a:prstGeom>
          <a:noFill/>
        </p:spPr>
        <p:txBody>
          <a:bodyPr wrap="square">
            <a:spAutoFit/>
          </a:bodyPr>
          <a:lstStyle>
            <a:defPPr>
              <a:defRPr lang="en-US"/>
            </a:defPPr>
            <a:lvl1pPr>
              <a:defRPr sz="3600" i="0">
                <a:effectLst>
                  <a:outerShdw blurRad="38100" dist="38100" dir="2700000" algn="tl">
                    <a:srgbClr val="000000">
                      <a:alpha val="43137"/>
                    </a:srgbClr>
                  </a:outerShdw>
                </a:effectLst>
              </a:defRPr>
            </a:lvl1pPr>
          </a:lstStyle>
          <a:p>
            <a:r>
              <a:rPr lang="en-US" dirty="0"/>
              <a:t>Linear Data Analysis Process:</a:t>
            </a:r>
          </a:p>
          <a:p>
            <a:endParaRPr lang="en-US" dirty="0"/>
          </a:p>
        </p:txBody>
      </p:sp>
    </p:spTree>
    <p:extLst>
      <p:ext uri="{BB962C8B-B14F-4D97-AF65-F5344CB8AC3E}">
        <p14:creationId xmlns:p14="http://schemas.microsoft.com/office/powerpoint/2010/main" val="2630879985"/>
      </p:ext>
    </p:extLst>
  </p:cSld>
  <p:clrMapOvr>
    <a:masterClrMapping/>
  </p:clrMapOvr>
  <mc:AlternateContent xmlns:mc="http://schemas.openxmlformats.org/markup-compatibility/2006" xmlns:p14="http://schemas.microsoft.com/office/powerpoint/2010/main">
    <mc:Choice Requires="p14">
      <p:transition spd="slow" p14:dur="2000" advTm="191483"/>
    </mc:Choice>
    <mc:Fallback xmlns="">
      <p:transition spd="slow" advTm="19148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2" y="749060"/>
            <a:ext cx="9104836" cy="4708981"/>
          </a:xfrm>
          <a:prstGeom prst="rect">
            <a:avLst/>
          </a:prstGeom>
          <a:noFill/>
        </p:spPr>
        <p:txBody>
          <a:bodyPr wrap="square" rtlCol="0">
            <a:spAutoFit/>
          </a:bodyPr>
          <a:lstStyle/>
          <a:p>
            <a:pPr marL="457200" marR="0" lvl="1" indent="0" algn="l" defTabSz="914400" rtl="0" eaLnBrk="0" fontAlgn="base" latinLnBrk="0" hangingPunct="0">
              <a:lnSpc>
                <a:spcPct val="100000"/>
              </a:lnSpc>
              <a:spcBef>
                <a:spcPct val="0"/>
              </a:spcBef>
              <a:spcAft>
                <a:spcPct val="0"/>
              </a:spcAft>
              <a:buClrTx/>
              <a:buSzTx/>
              <a:buFontTx/>
              <a:buChar char="•"/>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457200" marR="0" lvl="1" indent="0" algn="l" defTabSz="914400" rtl="0" eaLnBrk="0" fontAlgn="base" latinLnBrk="0" hangingPunct="0">
              <a:lnSpc>
                <a:spcPct val="100000"/>
              </a:lnSpc>
              <a:spcBef>
                <a:spcPct val="0"/>
              </a:spcBef>
              <a:spcAft>
                <a:spcPct val="0"/>
              </a:spcAft>
              <a:buClrTx/>
              <a:buSzTx/>
              <a:buFontTx/>
              <a:buChar char="•"/>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Disadvantages:</a:t>
            </a: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Limited Flexibility:</a:t>
            </a:r>
            <a:r>
              <a:rPr kumimoji="0" lang="en-US" altLang="en-US" sz="2000" b="0" i="0" u="none" strike="noStrike" cap="none" normalizeH="0" baseline="0" dirty="0">
                <a:ln>
                  <a:noFill/>
                </a:ln>
                <a:solidFill>
                  <a:schemeClr val="tx1"/>
                </a:solidFill>
                <a:effectLst/>
                <a:latin typeface="Arial" panose="020B0604020202020204" pitchFamily="34" charset="0"/>
              </a:rPr>
              <a:t> The structured approach may limit the ability to adapt the analysis to changing circumstances or new insights.</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Potential Loss of Analytical Power:</a:t>
            </a:r>
            <a:r>
              <a:rPr kumimoji="0" lang="en-US" altLang="en-US" sz="2000" b="0" i="0" u="none" strike="noStrike" cap="none" normalizeH="0" baseline="0" dirty="0">
                <a:ln>
                  <a:noFill/>
                </a:ln>
                <a:solidFill>
                  <a:schemeClr val="tx1"/>
                </a:solidFill>
                <a:effectLst/>
                <a:latin typeface="Arial" panose="020B0604020202020204" pitchFamily="34" charset="0"/>
              </a:rPr>
              <a:t> Following a strict linear process may constrain creativity and exploration, restricting the depth and breadth of the analysis.</a:t>
            </a:r>
          </a:p>
          <a:p>
            <a:pPr marL="457200" marR="0" lvl="1" indent="0" algn="l" defTabSz="914400" rtl="0" eaLnBrk="0" fontAlgn="base" latinLnBrk="0" hangingPunct="0">
              <a:lnSpc>
                <a:spcPct val="100000"/>
              </a:lnSpc>
              <a:spcBef>
                <a:spcPct val="0"/>
              </a:spcBef>
              <a:spcAft>
                <a:spcPct val="0"/>
              </a:spcAft>
              <a:buClrTx/>
              <a:buSzTx/>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Arial" panose="020B0604020202020204" pitchFamily="34" charset="0"/>
              </a:rPr>
              <a:t>Explanation:</a:t>
            </a:r>
            <a:r>
              <a:rPr kumimoji="0" lang="en-US" altLang="en-US" sz="2000" b="0" i="0" u="none" strike="noStrike" cap="none" normalizeH="0" baseline="0" dirty="0">
                <a:ln>
                  <a:noFill/>
                </a:ln>
                <a:solidFill>
                  <a:schemeClr val="tx1"/>
                </a:solidFill>
                <a:effectLst/>
                <a:latin typeface="Arial" panose="020B0604020202020204" pitchFamily="34" charset="0"/>
              </a:rPr>
              <a:t> The linear data analysis process offers a structured framework for conducting analysis, which can be advantageous for beginners and for ensuring completeness. However, its rigid nature may limit adaptability and the ability to fully explore the data, potentially hindering the effectiveness of the analysis. Finding a balance between structure and flexibility is key to maximizing the insights gained from data analysis.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8AB5FB5-D090-01E9-32FB-CD0A684CE736}"/>
              </a:ext>
            </a:extLst>
          </p:cNvPr>
          <p:cNvSpPr txBox="1"/>
          <p:nvPr/>
        </p:nvSpPr>
        <p:spPr>
          <a:xfrm>
            <a:off x="2570516" y="526536"/>
            <a:ext cx="7544225" cy="1323439"/>
          </a:xfrm>
          <a:prstGeom prst="rect">
            <a:avLst/>
          </a:prstGeom>
          <a:noFill/>
        </p:spPr>
        <p:txBody>
          <a:bodyPr wrap="square">
            <a:spAutoFit/>
          </a:bodyPr>
          <a:lstStyle>
            <a:defPPr>
              <a:defRPr lang="en-US"/>
            </a:defPPr>
            <a:lvl1pPr>
              <a:defRPr sz="3600" i="0">
                <a:effectLst>
                  <a:outerShdw blurRad="38100" dist="38100" dir="2700000" algn="tl">
                    <a:srgbClr val="000000">
                      <a:alpha val="43137"/>
                    </a:srgbClr>
                  </a:outerShdw>
                </a:effectLst>
              </a:defRPr>
            </a:lvl1pPr>
          </a:lstStyle>
          <a:p>
            <a:r>
              <a:rPr lang="en-US" dirty="0"/>
              <a:t>Cont..:</a:t>
            </a:r>
          </a:p>
          <a:p>
            <a:endParaRPr lang="en-US" dirty="0"/>
          </a:p>
        </p:txBody>
      </p:sp>
    </p:spTree>
    <p:extLst>
      <p:ext uri="{BB962C8B-B14F-4D97-AF65-F5344CB8AC3E}">
        <p14:creationId xmlns:p14="http://schemas.microsoft.com/office/powerpoint/2010/main" val="1917737633"/>
      </p:ext>
    </p:extLst>
  </p:cSld>
  <p:clrMapOvr>
    <a:masterClrMapping/>
  </p:clrMapOvr>
  <mc:AlternateContent xmlns:mc="http://schemas.openxmlformats.org/markup-compatibility/2006" xmlns:p14="http://schemas.microsoft.com/office/powerpoint/2010/main">
    <mc:Choice Requires="p14">
      <p:transition spd="slow" p14:dur="2000" advTm="149935"/>
    </mc:Choice>
    <mc:Fallback xmlns="">
      <p:transition spd="slow" advTm="14993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75252" y="1285192"/>
            <a:ext cx="9751560"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775252" y="1285191"/>
            <a:ext cx="9751560" cy="4619961"/>
          </a:xfrm>
          <a:prstGeom prst="rect">
            <a:avLst/>
          </a:prstGeom>
          <a:noFill/>
        </p:spPr>
        <p:txBody>
          <a:bodyPr wrap="square" rtlCol="0">
            <a:spAutoFit/>
          </a:bodyPr>
          <a:lstStyle/>
          <a:p>
            <a:r>
              <a:rPr lang="en-US" sz="2400" b="1" dirty="0">
                <a:latin typeface="Arial" panose="020B0604020202020204" pitchFamily="34" charset="0"/>
              </a:rPr>
              <a:t>Data Analysis as a Cyclical Process</a:t>
            </a:r>
          </a:p>
          <a:p>
            <a:endParaRPr lang="en-US" sz="2000" dirty="0">
              <a:latin typeface="Arial" panose="020B0604020202020204" pitchFamily="34" charset="0"/>
            </a:endParaRPr>
          </a:p>
          <a:p>
            <a:r>
              <a:rPr lang="en-US" sz="2000" dirty="0">
                <a:latin typeface="Arial" panose="020B0604020202020204" pitchFamily="34" charset="0"/>
              </a:rPr>
              <a:t>- </a:t>
            </a:r>
            <a:r>
              <a:rPr lang="en-US" sz="2000" b="1" u="sng" dirty="0">
                <a:latin typeface="Arial" panose="020B0604020202020204" pitchFamily="34" charset="0"/>
              </a:rPr>
              <a:t>Definition</a:t>
            </a:r>
            <a:r>
              <a:rPr lang="en-US" sz="2000" dirty="0">
                <a:latin typeface="Arial" panose="020B0604020202020204" pitchFamily="34" charset="0"/>
              </a:rPr>
              <a:t>: A cyclical approach to data analysis allows for flexibility in decision-making and includes various types of decisions. It emphasizes iterative cycles of analysis rather than a fixed linear sequence.</a:t>
            </a:r>
          </a:p>
          <a:p>
            <a:endParaRPr lang="en-US" sz="2000" dirty="0">
              <a:latin typeface="Arial" panose="020B0604020202020204" pitchFamily="34" charset="0"/>
            </a:endParaRPr>
          </a:p>
          <a:p>
            <a:r>
              <a:rPr lang="en-US" sz="2000" dirty="0">
                <a:latin typeface="Arial" panose="020B0604020202020204" pitchFamily="34" charset="0"/>
              </a:rPr>
              <a:t>- </a:t>
            </a:r>
            <a:r>
              <a:rPr lang="en-US" sz="2000" b="1" u="sng" dirty="0">
                <a:latin typeface="Arial" panose="020B0604020202020204" pitchFamily="34" charset="0"/>
              </a:rPr>
              <a:t>Advantages</a:t>
            </a:r>
            <a:r>
              <a:rPr lang="en-US" sz="2000" dirty="0">
                <a:latin typeface="Arial" panose="020B0604020202020204" pitchFamily="34" charset="0"/>
              </a:rPr>
              <a:t>:</a:t>
            </a:r>
          </a:p>
          <a:p>
            <a:r>
              <a:rPr lang="en-US" sz="2000" dirty="0">
                <a:latin typeface="Arial" panose="020B0604020202020204" pitchFamily="34" charset="0"/>
              </a:rPr>
              <a:t>  - </a:t>
            </a:r>
            <a:r>
              <a:rPr lang="en-US" sz="2000" b="1" dirty="0">
                <a:latin typeface="Arial" panose="020B0604020202020204" pitchFamily="34" charset="0"/>
              </a:rPr>
              <a:t>Flexibility</a:t>
            </a:r>
            <a:r>
              <a:rPr lang="en-US" sz="2000" dirty="0">
                <a:latin typeface="Arial" panose="020B0604020202020204" pitchFamily="34" charset="0"/>
              </a:rPr>
              <a:t>: Program staff are not restricted to working on each step in a predetermined order, allowing for adaptability to changing circumstances.</a:t>
            </a:r>
          </a:p>
          <a:p>
            <a:r>
              <a:rPr lang="en-US" sz="2000" dirty="0">
                <a:latin typeface="Arial" panose="020B0604020202020204" pitchFamily="34" charset="0"/>
              </a:rPr>
              <a:t>  - </a:t>
            </a:r>
            <a:r>
              <a:rPr lang="en-US" sz="2000" b="1" dirty="0">
                <a:latin typeface="Arial" panose="020B0604020202020204" pitchFamily="34" charset="0"/>
              </a:rPr>
              <a:t>Learning by Doing</a:t>
            </a:r>
            <a:r>
              <a:rPr lang="en-US" sz="2000" dirty="0">
                <a:latin typeface="Arial" panose="020B0604020202020204" pitchFamily="34" charset="0"/>
              </a:rPr>
              <a:t>: Staff can learn and improve the analysis process through iterative cycles, making adjustments as needed before completion.</a:t>
            </a:r>
          </a:p>
          <a:p>
            <a:r>
              <a:rPr lang="en-US" sz="2000" dirty="0">
                <a:latin typeface="Arial" panose="020B0604020202020204" pitchFamily="34" charset="0"/>
              </a:rPr>
              <a:t>  - </a:t>
            </a:r>
            <a:r>
              <a:rPr lang="en-US" sz="2000" b="1" dirty="0">
                <a:latin typeface="Arial" panose="020B0604020202020204" pitchFamily="34" charset="0"/>
              </a:rPr>
              <a:t>Inclusive of Different Decisions</a:t>
            </a:r>
            <a:r>
              <a:rPr lang="en-US" sz="2000" dirty="0">
                <a:latin typeface="Arial" panose="020B0604020202020204" pitchFamily="34" charset="0"/>
              </a:rPr>
              <a:t>: This approach includes a broader range of decisions and allows for different components of the analysis to be worked on at different times.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21BAF6A-E073-C5F2-47CD-FA522CB53AB4}"/>
              </a:ext>
            </a:extLst>
          </p:cNvPr>
          <p:cNvSpPr txBox="1"/>
          <p:nvPr/>
        </p:nvSpPr>
        <p:spPr>
          <a:xfrm>
            <a:off x="2570516" y="526536"/>
            <a:ext cx="7544225" cy="1938992"/>
          </a:xfrm>
          <a:prstGeom prst="rect">
            <a:avLst/>
          </a:prstGeom>
          <a:noFill/>
        </p:spPr>
        <p:txBody>
          <a:bodyPr wrap="square">
            <a:spAutoFit/>
          </a:bodyPr>
          <a:lstStyle>
            <a:defPPr>
              <a:defRPr lang="en-US"/>
            </a:defPPr>
            <a:lvl1pPr>
              <a:defRPr sz="3600" i="0">
                <a:effectLst>
                  <a:outerShdw blurRad="38100" dist="38100" dir="2700000" algn="tl">
                    <a:srgbClr val="000000">
                      <a:alpha val="43137"/>
                    </a:srgbClr>
                  </a:outerShdw>
                </a:effectLst>
              </a:defRPr>
            </a:lvl1pPr>
          </a:lstStyle>
          <a:p>
            <a:r>
              <a:rPr lang="en-US" dirty="0"/>
              <a:t>Data Analysis as a Cyclical Process:</a:t>
            </a:r>
          </a:p>
          <a:p>
            <a:endParaRPr lang="en-US" dirty="0"/>
          </a:p>
          <a:p>
            <a:endParaRPr lang="en-US" dirty="0"/>
          </a:p>
        </p:txBody>
      </p:sp>
    </p:spTree>
    <p:extLst>
      <p:ext uri="{BB962C8B-B14F-4D97-AF65-F5344CB8AC3E}">
        <p14:creationId xmlns:p14="http://schemas.microsoft.com/office/powerpoint/2010/main" val="4150271061"/>
      </p:ext>
    </p:extLst>
  </p:cSld>
  <p:clrMapOvr>
    <a:masterClrMapping/>
  </p:clrMapOvr>
  <mc:AlternateContent xmlns:mc="http://schemas.openxmlformats.org/markup-compatibility/2006" xmlns:p14="http://schemas.microsoft.com/office/powerpoint/2010/main">
    <mc:Choice Requires="p14">
      <p:transition spd="slow" p14:dur="2000" advTm="230817"/>
    </mc:Choice>
    <mc:Fallback xmlns="">
      <p:transition spd="slow" advTm="23081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31006" y="878966"/>
            <a:ext cx="9345750" cy="4524315"/>
          </a:xfrm>
          <a:prstGeom prst="rect">
            <a:avLst/>
          </a:prstGeom>
          <a:noFill/>
        </p:spPr>
        <p:txBody>
          <a:bodyPr wrap="square" rtlCol="0">
            <a:spAutoFit/>
          </a:bodyPr>
          <a:lstStyle/>
          <a:p>
            <a:endParaRPr lang="en-US" sz="3600" dirty="0">
              <a:latin typeface="Arial" panose="020B0604020202020204" pitchFamily="34" charset="0"/>
            </a:endParaRPr>
          </a:p>
          <a:p>
            <a:endParaRPr lang="en-US" sz="2800" dirty="0">
              <a:latin typeface="Arial" panose="020B0604020202020204" pitchFamily="34" charset="0"/>
            </a:endParaRPr>
          </a:p>
          <a:p>
            <a:r>
              <a:rPr lang="en-US" sz="2800" dirty="0">
                <a:latin typeface="Arial" panose="020B0604020202020204" pitchFamily="34" charset="0"/>
              </a:rPr>
              <a:t>- </a:t>
            </a:r>
            <a:r>
              <a:rPr lang="en-US" sz="2800" b="1" u="sng" dirty="0">
                <a:latin typeface="Arial" panose="020B0604020202020204" pitchFamily="34" charset="0"/>
              </a:rPr>
              <a:t>Disadvantages</a:t>
            </a:r>
            <a:r>
              <a:rPr lang="en-US" sz="2800" dirty="0">
                <a:latin typeface="Arial" panose="020B0604020202020204" pitchFamily="34" charset="0"/>
              </a:rPr>
              <a:t>:</a:t>
            </a:r>
          </a:p>
          <a:p>
            <a:r>
              <a:rPr lang="en-US" sz="2800" dirty="0">
                <a:latin typeface="Arial" panose="020B0604020202020204" pitchFamily="34" charset="0"/>
              </a:rPr>
              <a:t>  - </a:t>
            </a:r>
            <a:r>
              <a:rPr lang="en-US" sz="2800" b="1" dirty="0">
                <a:latin typeface="Arial" panose="020B0604020202020204" pitchFamily="34" charset="0"/>
              </a:rPr>
              <a:t>Complexity</a:t>
            </a:r>
            <a:r>
              <a:rPr lang="en-US" sz="2800" dirty="0">
                <a:latin typeface="Arial" panose="020B0604020202020204" pitchFamily="34" charset="0"/>
              </a:rPr>
              <a:t>: The cyclical approach may be more complex to manage, requiring careful coordination and integration of different analysis cycles.</a:t>
            </a:r>
          </a:p>
          <a:p>
            <a:r>
              <a:rPr lang="en-US" sz="2800" dirty="0">
                <a:latin typeface="Arial" panose="020B0604020202020204" pitchFamily="34" charset="0"/>
              </a:rPr>
              <a:t>  - </a:t>
            </a:r>
            <a:r>
              <a:rPr lang="en-US" sz="2800" b="1" dirty="0">
                <a:latin typeface="Arial" panose="020B0604020202020204" pitchFamily="34" charset="0"/>
              </a:rPr>
              <a:t>Potential for Disorganization</a:t>
            </a:r>
            <a:r>
              <a:rPr lang="en-US" sz="2800" dirty="0">
                <a:latin typeface="Arial" panose="020B0604020202020204" pitchFamily="34" charset="0"/>
              </a:rPr>
              <a:t>: Without clear guidance, there is a risk of becoming disorganized or losing focus during the iterative process.</a:t>
            </a:r>
          </a:p>
          <a:p>
            <a:endParaRPr lang="en-US" sz="2800" dirty="0">
              <a:latin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8DA8F6E2-D49C-F78F-8866-E6FFA368D258}"/>
              </a:ext>
            </a:extLst>
          </p:cNvPr>
          <p:cNvSpPr txBox="1"/>
          <p:nvPr/>
        </p:nvSpPr>
        <p:spPr>
          <a:xfrm>
            <a:off x="2570516" y="526536"/>
            <a:ext cx="7544225" cy="1938992"/>
          </a:xfrm>
          <a:prstGeom prst="rect">
            <a:avLst/>
          </a:prstGeom>
          <a:noFill/>
        </p:spPr>
        <p:txBody>
          <a:bodyPr wrap="square">
            <a:spAutoFit/>
          </a:bodyPr>
          <a:lstStyle>
            <a:defPPr>
              <a:defRPr lang="en-US"/>
            </a:defPPr>
            <a:lvl1pPr>
              <a:defRPr sz="3600" i="0">
                <a:effectLst>
                  <a:outerShdw blurRad="38100" dist="38100" dir="2700000" algn="tl">
                    <a:srgbClr val="000000">
                      <a:alpha val="43137"/>
                    </a:srgbClr>
                  </a:outerShdw>
                </a:effectLst>
              </a:defRPr>
            </a:lvl1pPr>
          </a:lstStyle>
          <a:p>
            <a:r>
              <a:rPr lang="en-US" dirty="0"/>
              <a:t>Cont..:</a:t>
            </a:r>
          </a:p>
          <a:p>
            <a:endParaRPr lang="en-US" dirty="0"/>
          </a:p>
          <a:p>
            <a:endParaRPr lang="en-US" dirty="0"/>
          </a:p>
        </p:txBody>
      </p:sp>
    </p:spTree>
    <p:extLst>
      <p:ext uri="{BB962C8B-B14F-4D97-AF65-F5344CB8AC3E}">
        <p14:creationId xmlns:p14="http://schemas.microsoft.com/office/powerpoint/2010/main" val="2576972506"/>
      </p:ext>
    </p:extLst>
  </p:cSld>
  <p:clrMapOvr>
    <a:masterClrMapping/>
  </p:clrMapOvr>
  <mc:AlternateContent xmlns:mc="http://schemas.openxmlformats.org/markup-compatibility/2006" xmlns:p14="http://schemas.microsoft.com/office/powerpoint/2010/main">
    <mc:Choice Requires="p14">
      <p:transition spd="slow" p14:dur="2000" advTm="87924"/>
    </mc:Choice>
    <mc:Fallback xmlns="">
      <p:transition spd="slow" advTm="8792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76119" y="1351722"/>
            <a:ext cx="9155636" cy="3877985"/>
          </a:xfrm>
          <a:prstGeom prst="rect">
            <a:avLst/>
          </a:prstGeom>
          <a:noFill/>
        </p:spPr>
        <p:txBody>
          <a:bodyPr wrap="square" rtlCol="0">
            <a:spAutoFit/>
          </a:bodyPr>
          <a:lstStyle/>
          <a:p>
            <a:r>
              <a:rPr lang="en-US" sz="3200" b="1" dirty="0">
                <a:latin typeface="Arial" panose="020B0604020202020204" pitchFamily="34" charset="0"/>
              </a:rPr>
              <a:t>What Do We Do? &amp; Why?</a:t>
            </a:r>
          </a:p>
          <a:p>
            <a:endParaRPr lang="en-US" sz="2800" dirty="0">
              <a:latin typeface="Arial" panose="020B0604020202020204" pitchFamily="34" charset="0"/>
            </a:endParaRPr>
          </a:p>
          <a:p>
            <a:r>
              <a:rPr lang="en-US" sz="2800" dirty="0">
                <a:latin typeface="Arial" panose="020B0604020202020204" pitchFamily="34" charset="0"/>
              </a:rPr>
              <a:t>An effective data analysis process is tailored to the organization's mission and team's skills, adding value to services and practices. Compliance with standards like Head Start Program Performance Standards (HSPPS) ensures consistency and guides question formulation, the initial step in the process.</a:t>
            </a:r>
          </a:p>
          <a:p>
            <a:endParaRPr lang="en-US" dirty="0">
              <a:latin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B38A821-9D75-FAE4-1FA8-2C516570D8BE}"/>
              </a:ext>
            </a:extLst>
          </p:cNvPr>
          <p:cNvSpPr txBox="1"/>
          <p:nvPr/>
        </p:nvSpPr>
        <p:spPr>
          <a:xfrm>
            <a:off x="2570516" y="526536"/>
            <a:ext cx="7544225" cy="1938992"/>
          </a:xfrm>
          <a:prstGeom prst="rect">
            <a:avLst/>
          </a:prstGeom>
          <a:noFill/>
        </p:spPr>
        <p:txBody>
          <a:bodyPr wrap="square">
            <a:spAutoFit/>
          </a:bodyPr>
          <a:lstStyle>
            <a:defPPr>
              <a:defRPr lang="en-US"/>
            </a:defPPr>
            <a:lvl1pPr>
              <a:defRPr sz="3600" i="0">
                <a:effectLst>
                  <a:outerShdw blurRad="38100" dist="38100" dir="2700000" algn="tl">
                    <a:srgbClr val="000000">
                      <a:alpha val="43137"/>
                    </a:srgbClr>
                  </a:outerShdw>
                </a:effectLst>
              </a:defRPr>
            </a:lvl1pPr>
          </a:lstStyle>
          <a:p>
            <a:r>
              <a:rPr lang="en-US" dirty="0"/>
              <a:t>Effective data analysis :</a:t>
            </a:r>
          </a:p>
          <a:p>
            <a:endParaRPr lang="en-US" dirty="0"/>
          </a:p>
          <a:p>
            <a:endParaRPr lang="en-US" dirty="0"/>
          </a:p>
        </p:txBody>
      </p:sp>
    </p:spTree>
    <p:extLst>
      <p:ext uri="{BB962C8B-B14F-4D97-AF65-F5344CB8AC3E}">
        <p14:creationId xmlns:p14="http://schemas.microsoft.com/office/powerpoint/2010/main" val="4296427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86191"/>
    </mc:Choice>
    <mc:Fallback xmlns="">
      <p:transition spd="slow" advTm="18619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543346"/>
            <a:ext cx="8417320" cy="3693319"/>
          </a:xfrm>
          <a:prstGeom prst="rect">
            <a:avLst/>
          </a:prstGeom>
          <a:noFill/>
        </p:spPr>
        <p:txBody>
          <a:bodyPr wrap="square" rtlCol="0">
            <a:spAutoFit/>
          </a:bodyPr>
          <a:lstStyle/>
          <a:p>
            <a:r>
              <a:rPr lang="en-US" b="1" dirty="0">
                <a:latin typeface="Arial" panose="020B0604020202020204" pitchFamily="34" charset="0"/>
              </a:rPr>
              <a:t>Process Component 2. Question(s): </a:t>
            </a:r>
            <a:r>
              <a:rPr lang="en-US" sz="2000" b="1" dirty="0">
                <a:latin typeface="Arial" panose="020B0604020202020204" pitchFamily="34" charset="0"/>
              </a:rPr>
              <a:t>What Do We Want To Know?</a:t>
            </a:r>
          </a:p>
          <a:p>
            <a:endParaRPr lang="en-US" dirty="0">
              <a:latin typeface="Arial" panose="020B0604020202020204" pitchFamily="34" charset="0"/>
            </a:endParaRPr>
          </a:p>
          <a:p>
            <a:r>
              <a:rPr lang="en-US" dirty="0">
                <a:latin typeface="Arial" panose="020B0604020202020204" pitchFamily="34" charset="0"/>
              </a:rPr>
              <a:t>- </a:t>
            </a:r>
            <a:r>
              <a:rPr lang="en-US" b="1" dirty="0">
                <a:latin typeface="Arial" panose="020B0604020202020204" pitchFamily="34" charset="0"/>
              </a:rPr>
              <a:t>Purpose</a:t>
            </a:r>
            <a:r>
              <a:rPr lang="en-US" dirty="0">
                <a:latin typeface="Arial" panose="020B0604020202020204" pitchFamily="34" charset="0"/>
              </a:rPr>
              <a:t>: Establish specific questions to guide data collection and analysis.</a:t>
            </a:r>
          </a:p>
          <a:p>
            <a:r>
              <a:rPr lang="en-US" dirty="0">
                <a:latin typeface="Arial" panose="020B0604020202020204" pitchFamily="34" charset="0"/>
              </a:rPr>
              <a:t>- </a:t>
            </a:r>
            <a:r>
              <a:rPr lang="en-US" b="1" dirty="0">
                <a:latin typeface="Arial" panose="020B0604020202020204" pitchFamily="34" charset="0"/>
              </a:rPr>
              <a:t>Importance</a:t>
            </a:r>
            <a:r>
              <a:rPr lang="en-US" dirty="0">
                <a:latin typeface="Arial" panose="020B0604020202020204" pitchFamily="34" charset="0"/>
              </a:rPr>
              <a:t>: Forms the basis for decision-making on data collection and analysis methods.</a:t>
            </a:r>
          </a:p>
          <a:p>
            <a:r>
              <a:rPr lang="en-US" dirty="0">
                <a:latin typeface="Arial" panose="020B0604020202020204" pitchFamily="34" charset="0"/>
              </a:rPr>
              <a:t>- </a:t>
            </a:r>
            <a:r>
              <a:rPr lang="en-US" b="1" dirty="0">
                <a:latin typeface="Arial" panose="020B0604020202020204" pitchFamily="34" charset="0"/>
              </a:rPr>
              <a:t>Types of Questions</a:t>
            </a:r>
            <a:r>
              <a:rPr lang="en-US" dirty="0">
                <a:latin typeface="Arial" panose="020B0604020202020204" pitchFamily="34" charset="0"/>
              </a:rPr>
              <a:t>: Close-ended (e.g., compliance with mandates) or open-ended (e.g., improving parent involvement).</a:t>
            </a:r>
          </a:p>
          <a:p>
            <a:r>
              <a:rPr lang="en-US" dirty="0">
                <a:latin typeface="Arial" panose="020B0604020202020204" pitchFamily="34" charset="0"/>
              </a:rPr>
              <a:t>- </a:t>
            </a:r>
            <a:r>
              <a:rPr lang="en-US" b="1" dirty="0">
                <a:latin typeface="Arial" panose="020B0604020202020204" pitchFamily="34" charset="0"/>
              </a:rPr>
              <a:t>Data Collection</a:t>
            </a:r>
            <a:r>
              <a:rPr lang="en-US" dirty="0">
                <a:latin typeface="Arial" panose="020B0604020202020204" pitchFamily="34" charset="0"/>
              </a:rPr>
              <a:t>: Different types of questions require different data collection methods.</a:t>
            </a:r>
          </a:p>
          <a:p>
            <a:r>
              <a:rPr lang="en-US" dirty="0">
                <a:latin typeface="Arial" panose="020B0604020202020204" pitchFamily="34" charset="0"/>
              </a:rPr>
              <a:t>- </a:t>
            </a:r>
            <a:r>
              <a:rPr lang="en-US" b="1" dirty="0">
                <a:latin typeface="Arial" panose="020B0604020202020204" pitchFamily="34" charset="0"/>
              </a:rPr>
              <a:t>Planning</a:t>
            </a:r>
            <a:r>
              <a:rPr lang="en-US" dirty="0">
                <a:latin typeface="Arial" panose="020B0604020202020204" pitchFamily="34" charset="0"/>
              </a:rPr>
              <a:t>: Based on the questions' scope, programs create a plan for managing and organizing data collection.</a:t>
            </a:r>
          </a:p>
          <a:p>
            <a:r>
              <a:rPr lang="en-US" dirty="0">
                <a:latin typeface="Arial" panose="020B0604020202020204" pitchFamily="34" charset="0"/>
              </a:rPr>
              <a:t>- </a:t>
            </a:r>
            <a:r>
              <a:rPr lang="en-US" b="1" dirty="0">
                <a:latin typeface="Arial" panose="020B0604020202020204" pitchFamily="34" charset="0"/>
              </a:rPr>
              <a:t>Future Evaluation</a:t>
            </a:r>
            <a:r>
              <a:rPr lang="en-US" dirty="0">
                <a:latin typeface="Arial" panose="020B0604020202020204" pitchFamily="34" charset="0"/>
              </a:rPr>
              <a:t>: Formulating specific questions enables ongoing evaluation and improvement of the data analysis process.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96E7AB69-FB81-8C97-8D24-E575CA2B32C6}"/>
              </a:ext>
            </a:extLst>
          </p:cNvPr>
          <p:cNvSpPr txBox="1"/>
          <p:nvPr/>
        </p:nvSpPr>
        <p:spPr>
          <a:xfrm>
            <a:off x="2570516" y="526536"/>
            <a:ext cx="7544225" cy="1938992"/>
          </a:xfrm>
          <a:prstGeom prst="rect">
            <a:avLst/>
          </a:prstGeom>
          <a:noFill/>
        </p:spPr>
        <p:txBody>
          <a:bodyPr wrap="square">
            <a:spAutoFit/>
          </a:bodyPr>
          <a:lstStyle>
            <a:defPPr>
              <a:defRPr lang="en-US"/>
            </a:defPPr>
            <a:lvl1pPr>
              <a:defRPr sz="3600" i="0">
                <a:effectLst>
                  <a:outerShdw blurRad="38100" dist="38100" dir="2700000" algn="tl">
                    <a:srgbClr val="000000">
                      <a:alpha val="43137"/>
                    </a:srgbClr>
                  </a:outerShdw>
                </a:effectLst>
              </a:defRPr>
            </a:lvl1pPr>
          </a:lstStyle>
          <a:p>
            <a:r>
              <a:rPr lang="en-US" dirty="0"/>
              <a:t>Cont..:</a:t>
            </a:r>
          </a:p>
          <a:p>
            <a:endParaRPr lang="en-US" dirty="0"/>
          </a:p>
          <a:p>
            <a:endParaRPr lang="en-US" dirty="0"/>
          </a:p>
        </p:txBody>
      </p:sp>
    </p:spTree>
    <p:extLst>
      <p:ext uri="{BB962C8B-B14F-4D97-AF65-F5344CB8AC3E}">
        <p14:creationId xmlns:p14="http://schemas.microsoft.com/office/powerpoint/2010/main" val="1448826429"/>
      </p:ext>
    </p:extLst>
  </p:cSld>
  <p:clrMapOvr>
    <a:masterClrMapping/>
  </p:clrMapOvr>
  <mc:AlternateContent xmlns:mc="http://schemas.openxmlformats.org/markup-compatibility/2006" xmlns:p14="http://schemas.microsoft.com/office/powerpoint/2010/main">
    <mc:Choice Requires="p14">
      <p:transition spd="slow" p14:dur="2000" advTm="155875"/>
    </mc:Choice>
    <mc:Fallback xmlns="">
      <p:transition spd="slow" advTm="15587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33639" y="1285191"/>
            <a:ext cx="10592533" cy="47151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778953" y="1285191"/>
            <a:ext cx="9893172" cy="4585871"/>
          </a:xfrm>
          <a:prstGeom prst="rect">
            <a:avLst/>
          </a:prstGeom>
          <a:noFill/>
        </p:spPr>
        <p:txBody>
          <a:bodyPr wrap="square" rtlCol="0">
            <a:spAutoFit/>
          </a:bodyPr>
          <a:lstStyle/>
          <a:p>
            <a:r>
              <a:rPr lang="en-US" sz="2800" b="1" dirty="0">
                <a:latin typeface="Arial" panose="020B0604020202020204" pitchFamily="34" charset="0"/>
              </a:rPr>
              <a:t>What Information Can Help Us Answer Our Question(s)?</a:t>
            </a:r>
          </a:p>
          <a:p>
            <a:endParaRPr lang="en-US" sz="2400" dirty="0">
              <a:latin typeface="Arial" panose="020B0604020202020204" pitchFamily="34" charset="0"/>
            </a:endParaRPr>
          </a:p>
          <a:p>
            <a:r>
              <a:rPr lang="en-US" sz="2400" b="1" dirty="0">
                <a:latin typeface="Arial" panose="020B0604020202020204" pitchFamily="34" charset="0"/>
              </a:rPr>
              <a:t>Data collection </a:t>
            </a:r>
            <a:r>
              <a:rPr lang="en-US" sz="2400" dirty="0">
                <a:latin typeface="Arial" panose="020B0604020202020204" pitchFamily="34" charset="0"/>
              </a:rPr>
              <a:t>is a critical process that involves gathering information from various sources such as observations, questionnaires, interviews, documents, tests, and more. Selecting the right questions to examine is essential, as it forms the basis for an effective data collection plan.</a:t>
            </a:r>
          </a:p>
          <a:p>
            <a:endParaRPr lang="en-US" sz="2400" dirty="0">
              <a:latin typeface="Arial" panose="020B0604020202020204" pitchFamily="34" charset="0"/>
            </a:endParaRPr>
          </a:p>
          <a:p>
            <a:r>
              <a:rPr lang="en-US" sz="2400" dirty="0">
                <a:latin typeface="Arial" panose="020B0604020202020204" pitchFamily="34" charset="0"/>
              </a:rPr>
              <a:t>- </a:t>
            </a:r>
            <a:r>
              <a:rPr lang="en-US" sz="2400" u="sng" dirty="0">
                <a:latin typeface="Arial" panose="020B0604020202020204" pitchFamily="34" charset="0"/>
              </a:rPr>
              <a:t>Types of Data Sources</a:t>
            </a:r>
            <a:r>
              <a:rPr lang="en-US" sz="2400" dirty="0">
                <a:latin typeface="Arial" panose="020B0604020202020204" pitchFamily="34" charset="0"/>
              </a:rPr>
              <a:t>: Observations, questionnaires, interviews, documents, tests, and others.</a:t>
            </a:r>
          </a:p>
          <a:p>
            <a:r>
              <a:rPr lang="en-US" sz="2400" dirty="0">
                <a:latin typeface="Arial" panose="020B0604020202020204" pitchFamily="34" charset="0"/>
              </a:rPr>
              <a:t>- </a:t>
            </a:r>
            <a:r>
              <a:rPr lang="en-US" sz="2400" u="sng" dirty="0">
                <a:latin typeface="Arial" panose="020B0604020202020204" pitchFamily="34" charset="0"/>
              </a:rPr>
              <a:t>Importance of Question Selection</a:t>
            </a:r>
            <a:r>
              <a:rPr lang="en-US" sz="2400" dirty="0">
                <a:latin typeface="Arial" panose="020B0604020202020204" pitchFamily="34" charset="0"/>
              </a:rPr>
              <a:t>: The wording of questions lays the foundation for effective data collection.</a:t>
            </a:r>
          </a:p>
          <a:p>
            <a:r>
              <a:rPr lang="en-US" sz="2400" dirty="0">
                <a:latin typeface="Arial" panose="020B0604020202020204" pitchFamily="34" charset="0"/>
              </a:rPr>
              <a:t>- </a:t>
            </a:r>
            <a:r>
              <a:rPr lang="en-US" sz="2400" u="sng" dirty="0">
                <a:latin typeface="Arial" panose="020B0604020202020204" pitchFamily="34" charset="0"/>
              </a:rPr>
              <a:t>Common Pitfalls</a:t>
            </a:r>
            <a:r>
              <a:rPr lang="en-US" sz="2400" dirty="0">
                <a:latin typeface="Arial" panose="020B0604020202020204" pitchFamily="34" charset="0"/>
              </a:rPr>
              <a:t>: Too little data, excessive data, or irrelevant data.</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6780D1D-83DA-C6A2-C2FC-7E49E76CD7F8}"/>
              </a:ext>
            </a:extLst>
          </p:cNvPr>
          <p:cNvSpPr txBox="1"/>
          <p:nvPr/>
        </p:nvSpPr>
        <p:spPr>
          <a:xfrm>
            <a:off x="2570516" y="526536"/>
            <a:ext cx="7544225" cy="707886"/>
          </a:xfrm>
          <a:prstGeom prst="rect">
            <a:avLst/>
          </a:prstGeom>
          <a:noFill/>
        </p:spPr>
        <p:txBody>
          <a:bodyPr wrap="square">
            <a:spAutoFit/>
          </a:bodyPr>
          <a:lstStyle>
            <a:defPPr>
              <a:defRPr lang="en-US"/>
            </a:defPPr>
            <a:lvl1pPr>
              <a:defRPr sz="3600" i="0">
                <a:effectLst>
                  <a:outerShdw blurRad="38100" dist="38100" dir="2700000" algn="tl">
                    <a:srgbClr val="000000">
                      <a:alpha val="43137"/>
                    </a:srgbClr>
                  </a:outerShdw>
                </a:effectLst>
              </a:defRPr>
            </a:lvl1pPr>
          </a:lstStyle>
          <a:p>
            <a:r>
              <a:rPr lang="en-US" dirty="0"/>
              <a:t>Cont..:</a:t>
            </a:r>
          </a:p>
        </p:txBody>
      </p:sp>
    </p:spTree>
    <p:extLst>
      <p:ext uri="{BB962C8B-B14F-4D97-AF65-F5344CB8AC3E}">
        <p14:creationId xmlns:p14="http://schemas.microsoft.com/office/powerpoint/2010/main" val="3524307633"/>
      </p:ext>
    </p:extLst>
  </p:cSld>
  <p:clrMapOvr>
    <a:masterClrMapping/>
  </p:clrMapOvr>
  <mc:AlternateContent xmlns:mc="http://schemas.openxmlformats.org/markup-compatibility/2006" xmlns:p14="http://schemas.microsoft.com/office/powerpoint/2010/main">
    <mc:Choice Requires="p14">
      <p:transition spd="slow" p14:dur="2000" advTm="182056"/>
    </mc:Choice>
    <mc:Fallback xmlns="">
      <p:transition spd="slow" advTm="18205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26976" y="1357767"/>
            <a:ext cx="9345749" cy="2677656"/>
          </a:xfrm>
          <a:prstGeom prst="rect">
            <a:avLst/>
          </a:prstGeom>
          <a:noFill/>
        </p:spPr>
        <p:txBody>
          <a:bodyPr wrap="square" rtlCol="0">
            <a:spAutoFit/>
          </a:bodyPr>
          <a:lstStyle/>
          <a:p>
            <a:pPr marL="342900" indent="-342900">
              <a:buFontTx/>
              <a:buChar char="-"/>
            </a:pPr>
            <a:r>
              <a:rPr lang="en-US" sz="2400" b="1" dirty="0">
                <a:latin typeface="Arial" panose="020B0604020202020204" pitchFamily="34" charset="0"/>
              </a:rPr>
              <a:t>Key Considerations for Data Collection Plan:</a:t>
            </a:r>
          </a:p>
          <a:p>
            <a:pPr marL="342900" indent="-342900">
              <a:buFontTx/>
              <a:buChar char="-"/>
            </a:pPr>
            <a:endParaRPr lang="en-US" sz="2400" b="1" dirty="0">
              <a:latin typeface="Arial" panose="020B0604020202020204" pitchFamily="34" charset="0"/>
            </a:endParaRPr>
          </a:p>
          <a:p>
            <a:r>
              <a:rPr lang="en-US" sz="2400" dirty="0">
                <a:latin typeface="Arial" panose="020B0604020202020204" pitchFamily="34" charset="0"/>
              </a:rPr>
              <a:t>  - Types of data most appropriate for answering the questions.</a:t>
            </a:r>
          </a:p>
          <a:p>
            <a:r>
              <a:rPr lang="en-US" sz="2400" dirty="0">
                <a:latin typeface="Arial" panose="020B0604020202020204" pitchFamily="34" charset="0"/>
              </a:rPr>
              <a:t>  - Amount of data needed.</a:t>
            </a:r>
          </a:p>
          <a:p>
            <a:r>
              <a:rPr lang="en-US" sz="2400" dirty="0">
                <a:latin typeface="Arial" panose="020B0604020202020204" pitchFamily="34" charset="0"/>
              </a:rPr>
              <a:t>  - Personnel responsible for data collection.</a:t>
            </a:r>
          </a:p>
          <a:p>
            <a:r>
              <a:rPr lang="en-US" sz="2400" dirty="0">
                <a:latin typeface="Arial" panose="020B0604020202020204" pitchFamily="34" charset="0"/>
              </a:rPr>
              <a:t>  - Timing and location of data collection.</a:t>
            </a:r>
          </a:p>
          <a:p>
            <a:r>
              <a:rPr lang="en-US" sz="2400" dirty="0">
                <a:latin typeface="Arial" panose="020B0604020202020204" pitchFamily="34" charset="0"/>
              </a:rPr>
              <a:t>  - Data compilation and storage methods.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71D2C68-78CD-15FA-A30D-8C897C164268}"/>
              </a:ext>
            </a:extLst>
          </p:cNvPr>
          <p:cNvSpPr txBox="1"/>
          <p:nvPr/>
        </p:nvSpPr>
        <p:spPr>
          <a:xfrm>
            <a:off x="2570516" y="526536"/>
            <a:ext cx="7544225" cy="707886"/>
          </a:xfrm>
          <a:prstGeom prst="rect">
            <a:avLst/>
          </a:prstGeom>
          <a:noFill/>
        </p:spPr>
        <p:txBody>
          <a:bodyPr wrap="square">
            <a:spAutoFit/>
          </a:bodyPr>
          <a:lstStyle>
            <a:defPPr>
              <a:defRPr lang="en-US"/>
            </a:defPPr>
            <a:lvl1pPr>
              <a:defRPr sz="3600" i="0">
                <a:effectLst>
                  <a:outerShdw blurRad="38100" dist="38100" dir="2700000" algn="tl">
                    <a:srgbClr val="000000">
                      <a:alpha val="43137"/>
                    </a:srgbClr>
                  </a:outerShdw>
                </a:effectLst>
              </a:defRPr>
            </a:lvl1pPr>
          </a:lstStyle>
          <a:p>
            <a:r>
              <a:rPr lang="en-US" dirty="0"/>
              <a:t>Data Collection..:</a:t>
            </a:r>
          </a:p>
        </p:txBody>
      </p:sp>
    </p:spTree>
    <p:extLst>
      <p:ext uri="{BB962C8B-B14F-4D97-AF65-F5344CB8AC3E}">
        <p14:creationId xmlns:p14="http://schemas.microsoft.com/office/powerpoint/2010/main" val="3684104970"/>
      </p:ext>
    </p:extLst>
  </p:cSld>
  <p:clrMapOvr>
    <a:masterClrMapping/>
  </p:clrMapOvr>
  <mc:AlternateContent xmlns:mc="http://schemas.openxmlformats.org/markup-compatibility/2006" xmlns:p14="http://schemas.microsoft.com/office/powerpoint/2010/main">
    <mc:Choice Requires="p14">
      <p:transition spd="slow" p14:dur="2000" advTm="174967"/>
    </mc:Choice>
    <mc:Fallback xmlns="">
      <p:transition spd="slow" advTm="17496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3" name="Group 2">
            <a:extLst>
              <a:ext uri="{FF2B5EF4-FFF2-40B4-BE49-F238E27FC236}">
                <a16:creationId xmlns:a16="http://schemas.microsoft.com/office/drawing/2014/main" id="{BFC11457-3B2E-B1AC-27F1-F6C621E2DFA1}"/>
              </a:ext>
            </a:extLst>
          </p:cNvPr>
          <p:cNvGrpSpPr>
            <a:grpSpLocks/>
          </p:cNvGrpSpPr>
          <p:nvPr/>
        </p:nvGrpSpPr>
        <p:grpSpPr bwMode="auto">
          <a:xfrm>
            <a:off x="1181062" y="1285192"/>
            <a:ext cx="9345750" cy="4287616"/>
            <a:chOff x="1440" y="208"/>
            <a:chExt cx="8640" cy="4663"/>
          </a:xfrm>
        </p:grpSpPr>
        <p:sp>
          <p:nvSpPr>
            <p:cNvPr id="4" name="AutoShape 3">
              <a:extLst>
                <a:ext uri="{FF2B5EF4-FFF2-40B4-BE49-F238E27FC236}">
                  <a16:creationId xmlns:a16="http://schemas.microsoft.com/office/drawing/2014/main" id="{757F99C3-A685-63D6-DBFC-89131351F4C8}"/>
                </a:ext>
              </a:extLst>
            </p:cNvPr>
            <p:cNvSpPr>
              <a:spLocks/>
            </p:cNvSpPr>
            <p:nvPr/>
          </p:nvSpPr>
          <p:spPr bwMode="auto">
            <a:xfrm>
              <a:off x="1440" y="217"/>
              <a:ext cx="8640" cy="4643"/>
            </a:xfrm>
            <a:custGeom>
              <a:avLst/>
              <a:gdLst>
                <a:gd name="T0" fmla="+- 0 1440 1440"/>
                <a:gd name="T1" fmla="*/ T0 w 8640"/>
                <a:gd name="T2" fmla="+- 0 218 218"/>
                <a:gd name="T3" fmla="*/ 218 h 4643"/>
                <a:gd name="T4" fmla="+- 0 10080 1440"/>
                <a:gd name="T5" fmla="*/ T4 w 8640"/>
                <a:gd name="T6" fmla="+- 0 218 218"/>
                <a:gd name="T7" fmla="*/ 218 h 4643"/>
                <a:gd name="T8" fmla="+- 0 1450 1440"/>
                <a:gd name="T9" fmla="*/ T8 w 8640"/>
                <a:gd name="T10" fmla="+- 0 4851 218"/>
                <a:gd name="T11" fmla="*/ 4851 h 4643"/>
                <a:gd name="T12" fmla="+- 0 1450 1440"/>
                <a:gd name="T13" fmla="*/ T12 w 8640"/>
                <a:gd name="T14" fmla="+- 0 228 218"/>
                <a:gd name="T15" fmla="*/ 228 h 4643"/>
                <a:gd name="T16" fmla="+- 0 10070 1440"/>
                <a:gd name="T17" fmla="*/ T16 w 8640"/>
                <a:gd name="T18" fmla="+- 0 4851 218"/>
                <a:gd name="T19" fmla="*/ 4851 h 4643"/>
                <a:gd name="T20" fmla="+- 0 10070 1440"/>
                <a:gd name="T21" fmla="*/ T20 w 8640"/>
                <a:gd name="T22" fmla="+- 0 228 218"/>
                <a:gd name="T23" fmla="*/ 228 h 4643"/>
                <a:gd name="T24" fmla="+- 0 1440 1440"/>
                <a:gd name="T25" fmla="*/ T24 w 8640"/>
                <a:gd name="T26" fmla="+- 0 4861 218"/>
                <a:gd name="T27" fmla="*/ 4861 h 4643"/>
                <a:gd name="T28" fmla="+- 0 10080 1440"/>
                <a:gd name="T29" fmla="*/ T28 w 8640"/>
                <a:gd name="T30" fmla="+- 0 4861 218"/>
                <a:gd name="T31" fmla="*/ 4861 h 4643"/>
              </a:gdLst>
              <a:ahLst/>
              <a:cxnLst>
                <a:cxn ang="0">
                  <a:pos x="T1" y="T3"/>
                </a:cxn>
                <a:cxn ang="0">
                  <a:pos x="T5" y="T7"/>
                </a:cxn>
                <a:cxn ang="0">
                  <a:pos x="T9" y="T11"/>
                </a:cxn>
                <a:cxn ang="0">
                  <a:pos x="T13" y="T15"/>
                </a:cxn>
                <a:cxn ang="0">
                  <a:pos x="T17" y="T19"/>
                </a:cxn>
                <a:cxn ang="0">
                  <a:pos x="T21" y="T23"/>
                </a:cxn>
                <a:cxn ang="0">
                  <a:pos x="T25" y="T27"/>
                </a:cxn>
                <a:cxn ang="0">
                  <a:pos x="T29" y="T31"/>
                </a:cxn>
              </a:cxnLst>
              <a:rect l="0" t="0" r="r" b="b"/>
              <a:pathLst>
                <a:path w="8640" h="4643">
                  <a:moveTo>
                    <a:pt x="0" y="0"/>
                  </a:moveTo>
                  <a:lnTo>
                    <a:pt x="8640" y="0"/>
                  </a:lnTo>
                  <a:moveTo>
                    <a:pt x="10" y="4633"/>
                  </a:moveTo>
                  <a:lnTo>
                    <a:pt x="10" y="10"/>
                  </a:lnTo>
                  <a:moveTo>
                    <a:pt x="8630" y="4633"/>
                  </a:moveTo>
                  <a:lnTo>
                    <a:pt x="8630" y="10"/>
                  </a:lnTo>
                  <a:moveTo>
                    <a:pt x="0" y="4643"/>
                  </a:moveTo>
                  <a:lnTo>
                    <a:pt x="8640" y="4643"/>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052" name="Picture 4">
              <a:extLst>
                <a:ext uri="{FF2B5EF4-FFF2-40B4-BE49-F238E27FC236}">
                  <a16:creationId xmlns:a16="http://schemas.microsoft.com/office/drawing/2014/main" id="{FA2C10BD-4E8A-05D7-CC8F-A6F4EA5F69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1" y="297"/>
              <a:ext cx="6456" cy="44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557989644"/>
      </p:ext>
    </p:extLst>
  </p:cSld>
  <p:clrMapOvr>
    <a:masterClrMapping/>
  </p:clrMapOvr>
  <mc:AlternateContent xmlns:mc="http://schemas.openxmlformats.org/markup-compatibility/2006" xmlns:p14="http://schemas.microsoft.com/office/powerpoint/2010/main">
    <mc:Choice Requires="p14">
      <p:transition spd="slow" p14:dur="2000" advTm="241466"/>
    </mc:Choice>
    <mc:Fallback xmlns="">
      <p:transition spd="slow" advTm="24146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488216"/>
            <a:ext cx="8417320" cy="3600986"/>
          </a:xfrm>
          <a:prstGeom prst="rect">
            <a:avLst/>
          </a:prstGeom>
          <a:noFill/>
        </p:spPr>
        <p:txBody>
          <a:bodyPr wrap="square" rtlCol="0">
            <a:spAutoFit/>
          </a:bodyPr>
          <a:lstStyle/>
          <a:p>
            <a:r>
              <a:rPr lang="en-US" sz="2400" b="1" dirty="0">
                <a:latin typeface="Arial" panose="020B0604020202020204" pitchFamily="34" charset="0"/>
              </a:rPr>
              <a:t>Process Component 4. Data Analysis:</a:t>
            </a:r>
          </a:p>
          <a:p>
            <a:r>
              <a:rPr lang="en-US" sz="2000" dirty="0">
                <a:latin typeface="Arial" panose="020B0604020202020204" pitchFamily="34" charset="0"/>
              </a:rPr>
              <a:t>Once data are collected, the next step is to analyze them using various procedures or methods to obtain results. The analysis is influenced by the nature of the questions and the collected data. Matching analytical procedures with data involves judgment and reflection.</a:t>
            </a:r>
          </a:p>
          <a:p>
            <a:endParaRPr lang="en-US" sz="2000" dirty="0">
              <a:latin typeface="Arial" panose="020B0604020202020204" pitchFamily="34" charset="0"/>
            </a:endParaRPr>
          </a:p>
          <a:p>
            <a:r>
              <a:rPr lang="en-US" sz="2400" b="1" dirty="0">
                <a:latin typeface="Arial" panose="020B0604020202020204" pitchFamily="34" charset="0"/>
              </a:rPr>
              <a:t>Process Component 5. Interpretation:</a:t>
            </a:r>
          </a:p>
          <a:p>
            <a:r>
              <a:rPr lang="en-US" sz="2000" dirty="0">
                <a:latin typeface="Arial" panose="020B0604020202020204" pitchFamily="34" charset="0"/>
              </a:rPr>
              <a:t>Interpreting the results involves presenting and understanding their meaning. Results may speak for themselves or require additional context. Findings, agreed upon by the data analysis team, represent the main results disseminated to stakeholders.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C82A894-79CC-ED97-90D2-480ABE003B9C}"/>
              </a:ext>
            </a:extLst>
          </p:cNvPr>
          <p:cNvSpPr txBox="1"/>
          <p:nvPr/>
        </p:nvSpPr>
        <p:spPr>
          <a:xfrm>
            <a:off x="2570516" y="526536"/>
            <a:ext cx="7544225" cy="707886"/>
          </a:xfrm>
          <a:prstGeom prst="rect">
            <a:avLst/>
          </a:prstGeom>
          <a:noFill/>
        </p:spPr>
        <p:txBody>
          <a:bodyPr wrap="square">
            <a:spAutoFit/>
          </a:bodyPr>
          <a:lstStyle>
            <a:defPPr>
              <a:defRPr lang="en-US"/>
            </a:defPPr>
            <a:lvl1pPr>
              <a:defRPr sz="3600" i="0">
                <a:effectLst>
                  <a:outerShdw blurRad="38100" dist="38100" dir="2700000" algn="tl">
                    <a:srgbClr val="000000">
                      <a:alpha val="43137"/>
                    </a:srgbClr>
                  </a:outerShdw>
                </a:effectLst>
              </a:defRPr>
            </a:lvl1pPr>
          </a:lstStyle>
          <a:p>
            <a:r>
              <a:rPr lang="en-US" dirty="0"/>
              <a:t>Before Data Collection..:</a:t>
            </a:r>
          </a:p>
        </p:txBody>
      </p:sp>
    </p:spTree>
    <p:extLst>
      <p:ext uri="{BB962C8B-B14F-4D97-AF65-F5344CB8AC3E}">
        <p14:creationId xmlns:p14="http://schemas.microsoft.com/office/powerpoint/2010/main" val="891280797"/>
      </p:ext>
    </p:extLst>
  </p:cSld>
  <p:clrMapOvr>
    <a:masterClrMapping/>
  </p:clrMapOvr>
  <mc:AlternateContent xmlns:mc="http://schemas.openxmlformats.org/markup-compatibility/2006" xmlns:p14="http://schemas.microsoft.com/office/powerpoint/2010/main">
    <mc:Choice Requires="p14">
      <p:transition spd="slow" p14:dur="2000" advTm="82281"/>
    </mc:Choice>
    <mc:Fallback xmlns="">
      <p:transition spd="slow" advTm="8228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952845"/>
            <a:ext cx="8417320" cy="3539430"/>
          </a:xfrm>
          <a:prstGeom prst="rect">
            <a:avLst/>
          </a:prstGeom>
          <a:noFill/>
        </p:spPr>
        <p:txBody>
          <a:bodyPr wrap="square" rtlCol="0">
            <a:spAutoFit/>
          </a:bodyPr>
          <a:lstStyle/>
          <a:p>
            <a:endParaRPr lang="en-US" sz="2400" dirty="0">
              <a:latin typeface="Arial" panose="020B0604020202020204" pitchFamily="34" charset="0"/>
            </a:endParaRPr>
          </a:p>
          <a:p>
            <a:endParaRPr lang="en-US" sz="2400" dirty="0">
              <a:latin typeface="Arial" panose="020B0604020202020204" pitchFamily="34" charset="0"/>
            </a:endParaRPr>
          </a:p>
          <a:p>
            <a:r>
              <a:rPr lang="en-US" sz="2800" b="1" dirty="0">
                <a:latin typeface="Arial" panose="020B0604020202020204" pitchFamily="34" charset="0"/>
              </a:rPr>
              <a:t>Process Component 6: Writing, Reporting &amp; Dissemination:</a:t>
            </a:r>
          </a:p>
          <a:p>
            <a:r>
              <a:rPr lang="en-US" sz="2400" dirty="0">
                <a:latin typeface="Arial" panose="020B0604020202020204" pitchFamily="34" charset="0"/>
              </a:rPr>
              <a:t>After analysis and interpretation, programs decide how to write, report, and disseminate findings. Good writing is structured, strategic, and tailored to the audience. It presents the story of the data collected, analyzed, and interpreted, informing stakeholders of discoveries.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CAD430A-451D-115A-C6B8-A1BCF76B861D}"/>
              </a:ext>
            </a:extLst>
          </p:cNvPr>
          <p:cNvSpPr txBox="1"/>
          <p:nvPr/>
        </p:nvSpPr>
        <p:spPr>
          <a:xfrm>
            <a:off x="2570516" y="526536"/>
            <a:ext cx="7544225" cy="707886"/>
          </a:xfrm>
          <a:prstGeom prst="rect">
            <a:avLst/>
          </a:prstGeom>
          <a:noFill/>
        </p:spPr>
        <p:txBody>
          <a:bodyPr wrap="square">
            <a:spAutoFit/>
          </a:bodyPr>
          <a:lstStyle>
            <a:defPPr>
              <a:defRPr lang="en-US"/>
            </a:defPPr>
            <a:lvl1pPr>
              <a:defRPr sz="3600" i="0">
                <a:effectLst>
                  <a:outerShdw blurRad="38100" dist="38100" dir="2700000" algn="tl">
                    <a:srgbClr val="000000">
                      <a:alpha val="43137"/>
                    </a:srgbClr>
                  </a:outerShdw>
                </a:effectLst>
              </a:defRPr>
            </a:lvl1pPr>
          </a:lstStyle>
          <a:p>
            <a:r>
              <a:rPr lang="en-US" dirty="0"/>
              <a:t>Cont..:</a:t>
            </a:r>
          </a:p>
        </p:txBody>
      </p:sp>
    </p:spTree>
    <p:extLst>
      <p:ext uri="{BB962C8B-B14F-4D97-AF65-F5344CB8AC3E}">
        <p14:creationId xmlns:p14="http://schemas.microsoft.com/office/powerpoint/2010/main" val="2280302656"/>
      </p:ext>
    </p:extLst>
  </p:cSld>
  <p:clrMapOvr>
    <a:masterClrMapping/>
  </p:clrMapOvr>
  <mc:AlternateContent xmlns:mc="http://schemas.openxmlformats.org/markup-compatibility/2006" xmlns:p14="http://schemas.microsoft.com/office/powerpoint/2010/main">
    <mc:Choice Requires="p14">
      <p:transition spd="slow" p14:dur="2000" advTm="113571"/>
    </mc:Choice>
    <mc:Fallback xmlns="">
      <p:transition spd="slow" advTm="11357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4216539"/>
          </a:xfrm>
          <a:prstGeom prst="rect">
            <a:avLst/>
          </a:prstGeom>
          <a:noFill/>
        </p:spPr>
        <p:txBody>
          <a:bodyPr wrap="square" rtlCol="0">
            <a:spAutoFit/>
          </a:bodyPr>
          <a:lstStyle/>
          <a:p>
            <a:r>
              <a:rPr lang="en-US" sz="2800" b="1" dirty="0">
                <a:latin typeface="Arial" panose="020B0604020202020204" pitchFamily="34" charset="0"/>
              </a:rPr>
              <a:t>Process Component 7. Evaluation:</a:t>
            </a:r>
          </a:p>
          <a:p>
            <a:r>
              <a:rPr lang="en-US" sz="2400" dirty="0">
                <a:latin typeface="Arial" panose="020B0604020202020204" pitchFamily="34" charset="0"/>
              </a:rPr>
              <a:t>The final step of the data analysis process involves evaluating the preceding steps. Program staff reflect on the purpose, questions, data collection, analysis methods, interpretation, and reporting to ensure consistency, effectiveness, and compliance with regulations.</a:t>
            </a:r>
          </a:p>
          <a:p>
            <a:endParaRPr lang="en-US" sz="2400" dirty="0">
              <a:latin typeface="Arial" panose="020B0604020202020204" pitchFamily="34" charset="0"/>
            </a:endParaRPr>
          </a:p>
          <a:p>
            <a:r>
              <a:rPr lang="en-US" sz="2400" b="1" dirty="0">
                <a:latin typeface="Arial" panose="020B0604020202020204" pitchFamily="34" charset="0"/>
              </a:rPr>
              <a:t>Purpose</a:t>
            </a:r>
            <a:r>
              <a:rPr lang="en-US" sz="2400" dirty="0">
                <a:latin typeface="Arial" panose="020B0604020202020204" pitchFamily="34" charset="0"/>
              </a:rPr>
              <a:t>: Was the process consistent with federal standards and other regulations?</a:t>
            </a:r>
          </a:p>
          <a:p>
            <a:r>
              <a:rPr lang="en-US" sz="2400" b="1" dirty="0">
                <a:latin typeface="Arial" panose="020B0604020202020204" pitchFamily="34" charset="0"/>
              </a:rPr>
              <a:t>Questions</a:t>
            </a:r>
            <a:r>
              <a:rPr lang="en-US" sz="2400" dirty="0">
                <a:latin typeface="Arial" panose="020B0604020202020204" pitchFamily="34" charset="0"/>
              </a:rPr>
              <a:t>: Were they effective in guiding data collection and analysis?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0DFE8C0-08C7-6A32-C15E-2DBD0EEF7B11}"/>
              </a:ext>
            </a:extLst>
          </p:cNvPr>
          <p:cNvSpPr txBox="1"/>
          <p:nvPr/>
        </p:nvSpPr>
        <p:spPr>
          <a:xfrm>
            <a:off x="2570516" y="526536"/>
            <a:ext cx="7544225" cy="707886"/>
          </a:xfrm>
          <a:prstGeom prst="rect">
            <a:avLst/>
          </a:prstGeom>
          <a:noFill/>
        </p:spPr>
        <p:txBody>
          <a:bodyPr wrap="square">
            <a:spAutoFit/>
          </a:bodyPr>
          <a:lstStyle>
            <a:defPPr>
              <a:defRPr lang="en-US"/>
            </a:defPPr>
            <a:lvl1pPr>
              <a:defRPr sz="3600" i="0">
                <a:effectLst>
                  <a:outerShdw blurRad="38100" dist="38100" dir="2700000" algn="tl">
                    <a:srgbClr val="000000">
                      <a:alpha val="43137"/>
                    </a:srgbClr>
                  </a:outerShdw>
                </a:effectLst>
              </a:defRPr>
            </a:lvl1pPr>
          </a:lstStyle>
          <a:p>
            <a:r>
              <a:rPr lang="en-US" dirty="0"/>
              <a:t>Cont..:</a:t>
            </a:r>
          </a:p>
        </p:txBody>
      </p:sp>
    </p:spTree>
    <p:extLst>
      <p:ext uri="{BB962C8B-B14F-4D97-AF65-F5344CB8AC3E}">
        <p14:creationId xmlns:p14="http://schemas.microsoft.com/office/powerpoint/2010/main" val="1544060066"/>
      </p:ext>
    </p:extLst>
  </p:cSld>
  <p:clrMapOvr>
    <a:masterClrMapping/>
  </p:clrMapOvr>
  <mc:AlternateContent xmlns:mc="http://schemas.openxmlformats.org/markup-compatibility/2006" xmlns:p14="http://schemas.microsoft.com/office/powerpoint/2010/main">
    <mc:Choice Requires="p14">
      <p:transition spd="slow" p14:dur="2000" advTm="87778"/>
    </mc:Choice>
    <mc:Fallback xmlns="">
      <p:transition spd="slow" advTm="8777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20800" y="1335899"/>
            <a:ext cx="8772496" cy="4287616"/>
          </a:xfrm>
          <a:prstGeom prst="rect">
            <a:avLst/>
          </a:prstGeom>
          <a:noFill/>
        </p:spPr>
        <p:txBody>
          <a:bodyPr wrap="square" rtlCol="0">
            <a:spAutoFit/>
          </a:bodyPr>
          <a:lstStyle/>
          <a:p>
            <a:r>
              <a:rPr lang="en-US" sz="2400" b="1" dirty="0">
                <a:latin typeface="Arial" panose="020B0604020202020204" pitchFamily="34" charset="0"/>
              </a:rPr>
              <a:t>Data Collection</a:t>
            </a:r>
            <a:r>
              <a:rPr lang="en-US" sz="2400" dirty="0">
                <a:latin typeface="Arial" panose="020B0604020202020204" pitchFamily="34" charset="0"/>
              </a:rPr>
              <a:t>: Was the plan effective? Were enough data collected? Were sources utilized effectively?</a:t>
            </a:r>
          </a:p>
          <a:p>
            <a:r>
              <a:rPr lang="en-US" sz="2400" b="1" dirty="0">
                <a:latin typeface="Arial" panose="020B0604020202020204" pitchFamily="34" charset="0"/>
              </a:rPr>
              <a:t>Analysis Methods: </a:t>
            </a:r>
            <a:r>
              <a:rPr lang="en-US" sz="2400" dirty="0">
                <a:latin typeface="Arial" panose="020B0604020202020204" pitchFamily="34" charset="0"/>
              </a:rPr>
              <a:t>Did they align with the purpose and questions? Were there alternative methods?</a:t>
            </a:r>
          </a:p>
          <a:p>
            <a:r>
              <a:rPr lang="en-US" sz="2400" b="1" dirty="0">
                <a:latin typeface="Arial" panose="020B0604020202020204" pitchFamily="34" charset="0"/>
              </a:rPr>
              <a:t>Interpretation: </a:t>
            </a:r>
            <a:r>
              <a:rPr lang="en-US" sz="2400" dirty="0">
                <a:latin typeface="Arial" panose="020B0604020202020204" pitchFamily="34" charset="0"/>
              </a:rPr>
              <a:t>How well did the team interpret results? Was relevant information used?</a:t>
            </a:r>
          </a:p>
          <a:p>
            <a:r>
              <a:rPr lang="en-US" sz="2400" b="1" dirty="0">
                <a:latin typeface="Arial" panose="020B0604020202020204" pitchFamily="34" charset="0"/>
              </a:rPr>
              <a:t>Reporting: </a:t>
            </a:r>
            <a:r>
              <a:rPr lang="en-US" sz="2400" dirty="0">
                <a:latin typeface="Arial" panose="020B0604020202020204" pitchFamily="34" charset="0"/>
              </a:rPr>
              <a:t>Did the writing effectively convey the data story? Was the audience engaged?</a:t>
            </a:r>
          </a:p>
          <a:p>
            <a:r>
              <a:rPr lang="en-US" sz="2400" dirty="0">
                <a:latin typeface="Arial" panose="020B0604020202020204" pitchFamily="34" charset="0"/>
              </a:rPr>
              <a:t>Data analysis is a decision-making process based on meaningful information obtained from collected data, crucial for informed program planning and implementation.</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24BDCEA-13CD-B8D8-7BBB-2D288A2760DF}"/>
              </a:ext>
            </a:extLst>
          </p:cNvPr>
          <p:cNvSpPr txBox="1"/>
          <p:nvPr/>
        </p:nvSpPr>
        <p:spPr>
          <a:xfrm>
            <a:off x="2570516" y="526536"/>
            <a:ext cx="7544225" cy="707886"/>
          </a:xfrm>
          <a:prstGeom prst="rect">
            <a:avLst/>
          </a:prstGeom>
          <a:noFill/>
        </p:spPr>
        <p:txBody>
          <a:bodyPr wrap="square">
            <a:spAutoFit/>
          </a:bodyPr>
          <a:lstStyle>
            <a:defPPr>
              <a:defRPr lang="en-US"/>
            </a:defPPr>
            <a:lvl1pPr>
              <a:defRPr sz="3600" i="0">
                <a:effectLst>
                  <a:outerShdw blurRad="38100" dist="38100" dir="2700000" algn="tl">
                    <a:srgbClr val="000000">
                      <a:alpha val="43137"/>
                    </a:srgbClr>
                  </a:outerShdw>
                </a:effectLst>
              </a:defRPr>
            </a:lvl1pPr>
          </a:lstStyle>
          <a:p>
            <a:r>
              <a:rPr lang="en-US" dirty="0"/>
              <a:t>Important Questions..:</a:t>
            </a:r>
          </a:p>
        </p:txBody>
      </p:sp>
    </p:spTree>
    <p:extLst>
      <p:ext uri="{BB962C8B-B14F-4D97-AF65-F5344CB8AC3E}">
        <p14:creationId xmlns:p14="http://schemas.microsoft.com/office/powerpoint/2010/main" val="2333728784"/>
      </p:ext>
    </p:extLst>
  </p:cSld>
  <p:clrMapOvr>
    <a:masterClrMapping/>
  </p:clrMapOvr>
  <mc:AlternateContent xmlns:mc="http://schemas.openxmlformats.org/markup-compatibility/2006" xmlns:p14="http://schemas.microsoft.com/office/powerpoint/2010/main">
    <mc:Choice Requires="p14">
      <p:transition spd="slow" p14:dur="2000" advTm="111836"/>
    </mc:Choice>
    <mc:Fallback xmlns="">
      <p:transition spd="slow" advTm="11183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50631" y="1285192"/>
            <a:ext cx="9876181"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844052" y="1285192"/>
            <a:ext cx="8895057" cy="3785652"/>
          </a:xfrm>
          <a:prstGeom prst="rect">
            <a:avLst/>
          </a:prstGeom>
          <a:noFill/>
        </p:spPr>
        <p:txBody>
          <a:bodyPr wrap="square" rtlCol="0">
            <a:spAutoFit/>
          </a:bodyPr>
          <a:lstStyle/>
          <a:p>
            <a:pPr algn="l"/>
            <a:r>
              <a:rPr lang="en-US" sz="2400" b="1" i="0" dirty="0">
                <a:solidFill>
                  <a:srgbClr val="0D0D0D"/>
                </a:solidFill>
                <a:effectLst/>
                <a:highlight>
                  <a:srgbClr val="FFFFFF"/>
                </a:highlight>
                <a:latin typeface="ui-sans-serif"/>
              </a:rPr>
              <a:t>Developing a Team:</a:t>
            </a:r>
          </a:p>
          <a:p>
            <a:pPr algn="l">
              <a:buFont typeface="Arial" panose="020B0604020202020204" pitchFamily="34" charset="0"/>
              <a:buChar char="•"/>
            </a:pPr>
            <a:r>
              <a:rPr lang="en-US" sz="2400" b="1" i="0" dirty="0">
                <a:solidFill>
                  <a:srgbClr val="0D0D0D"/>
                </a:solidFill>
                <a:effectLst/>
                <a:highlight>
                  <a:srgbClr val="FFFFFF"/>
                </a:highlight>
                <a:latin typeface="ui-sans-serif"/>
              </a:rPr>
              <a:t>Director’s Role:</a:t>
            </a:r>
            <a:endParaRPr lang="en-US" sz="2400" b="0" i="0" dirty="0">
              <a:solidFill>
                <a:srgbClr val="0D0D0D"/>
              </a:solidFill>
              <a:effectLst/>
              <a:highlight>
                <a:srgbClr val="FFFFFF"/>
              </a:highlight>
              <a:latin typeface="ui-sans-serif"/>
            </a:endParaRPr>
          </a:p>
          <a:p>
            <a:pPr marL="742950" lvl="1" indent="-285750" algn="l">
              <a:buFont typeface="Arial" panose="020B0604020202020204" pitchFamily="34" charset="0"/>
              <a:buChar char="•"/>
            </a:pPr>
            <a:r>
              <a:rPr lang="en-US" sz="2400" b="0" i="0" dirty="0">
                <a:solidFill>
                  <a:srgbClr val="0D0D0D"/>
                </a:solidFill>
                <a:effectLst/>
                <a:highlight>
                  <a:srgbClr val="FFFFFF"/>
                </a:highlight>
                <a:latin typeface="ui-sans-serif"/>
              </a:rPr>
              <a:t>The director ensures data analysis is completed and implemented effectively.</a:t>
            </a:r>
          </a:p>
          <a:p>
            <a:pPr algn="l">
              <a:buFont typeface="Arial" panose="020B0604020202020204" pitchFamily="34" charset="0"/>
              <a:buChar char="•"/>
            </a:pPr>
            <a:r>
              <a:rPr lang="en-US" sz="2400" b="1" i="0" dirty="0">
                <a:solidFill>
                  <a:srgbClr val="0D0D0D"/>
                </a:solidFill>
                <a:effectLst/>
                <a:highlight>
                  <a:srgbClr val="FFFFFF"/>
                </a:highlight>
                <a:latin typeface="ui-sans-serif"/>
              </a:rPr>
              <a:t>Active Participation:</a:t>
            </a:r>
            <a:endParaRPr lang="en-US" sz="2400" b="0" i="0" dirty="0">
              <a:solidFill>
                <a:srgbClr val="0D0D0D"/>
              </a:solidFill>
              <a:effectLst/>
              <a:highlight>
                <a:srgbClr val="FFFFFF"/>
              </a:highlight>
              <a:latin typeface="ui-sans-serif"/>
            </a:endParaRPr>
          </a:p>
          <a:p>
            <a:pPr marL="742950" lvl="1" indent="-285750" algn="l">
              <a:buFont typeface="Arial" panose="020B0604020202020204" pitchFamily="34" charset="0"/>
              <a:buChar char="•"/>
            </a:pPr>
            <a:r>
              <a:rPr lang="en-US" sz="2400" b="0" i="0" dirty="0">
                <a:solidFill>
                  <a:srgbClr val="0D0D0D"/>
                </a:solidFill>
                <a:effectLst/>
                <a:highlight>
                  <a:srgbClr val="FFFFFF"/>
                </a:highlight>
                <a:latin typeface="ui-sans-serif"/>
              </a:rPr>
              <a:t>Staff, including policy council and board members, actively participate in data collection and analysis.</a:t>
            </a:r>
          </a:p>
          <a:p>
            <a:pPr algn="l">
              <a:buFont typeface="Arial" panose="020B0604020202020204" pitchFamily="34" charset="0"/>
              <a:buChar char="•"/>
            </a:pPr>
            <a:r>
              <a:rPr lang="en-US" sz="2400" b="1" i="0" dirty="0">
                <a:solidFill>
                  <a:srgbClr val="0D0D0D"/>
                </a:solidFill>
                <a:effectLst/>
                <a:highlight>
                  <a:srgbClr val="FFFFFF"/>
                </a:highlight>
                <a:latin typeface="ui-sans-serif"/>
              </a:rPr>
              <a:t>Stakeholder Involvement:</a:t>
            </a:r>
            <a:endParaRPr lang="en-US" sz="2400" b="0" i="0" dirty="0">
              <a:solidFill>
                <a:srgbClr val="0D0D0D"/>
              </a:solidFill>
              <a:effectLst/>
              <a:highlight>
                <a:srgbClr val="FFFFFF"/>
              </a:highlight>
              <a:latin typeface="ui-sans-serif"/>
            </a:endParaRPr>
          </a:p>
          <a:p>
            <a:pPr marL="742950" lvl="1" indent="-285750" algn="l">
              <a:buFont typeface="Arial" panose="020B0604020202020204" pitchFamily="34" charset="0"/>
              <a:buChar char="•"/>
            </a:pPr>
            <a:r>
              <a:rPr lang="en-US" sz="2400" b="0" i="0" dirty="0">
                <a:solidFill>
                  <a:srgbClr val="0D0D0D"/>
                </a:solidFill>
                <a:effectLst/>
                <a:highlight>
                  <a:srgbClr val="FFFFFF"/>
                </a:highlight>
                <a:latin typeface="ui-sans-serif"/>
              </a:rPr>
              <a:t>Form a data analysis team with representatives from staff, parents, board members, policy council, and the community.</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474CA5F-E7E8-3E4D-230B-50F47ABCFDEB}"/>
              </a:ext>
            </a:extLst>
          </p:cNvPr>
          <p:cNvSpPr txBox="1"/>
          <p:nvPr/>
        </p:nvSpPr>
        <p:spPr>
          <a:xfrm>
            <a:off x="2570516" y="526536"/>
            <a:ext cx="8299695" cy="707886"/>
          </a:xfrm>
          <a:prstGeom prst="rect">
            <a:avLst/>
          </a:prstGeom>
          <a:noFill/>
        </p:spPr>
        <p:txBody>
          <a:bodyPr wrap="square">
            <a:spAutoFit/>
          </a:bodyPr>
          <a:lstStyle>
            <a:defPPr>
              <a:defRPr lang="en-US"/>
            </a:defPPr>
            <a:lvl1pPr>
              <a:defRPr sz="3600" i="0">
                <a:effectLst>
                  <a:outerShdw blurRad="38100" dist="38100" dir="2700000" algn="tl">
                    <a:srgbClr val="000000">
                      <a:alpha val="43137"/>
                    </a:srgbClr>
                  </a:outerShdw>
                </a:effectLst>
              </a:defRPr>
            </a:lvl1pPr>
          </a:lstStyle>
          <a:p>
            <a:r>
              <a:rPr lang="en-US" dirty="0"/>
              <a:t>Data Analysis Process Management ..:</a:t>
            </a:r>
          </a:p>
        </p:txBody>
      </p:sp>
    </p:spTree>
    <p:extLst>
      <p:ext uri="{BB962C8B-B14F-4D97-AF65-F5344CB8AC3E}">
        <p14:creationId xmlns:p14="http://schemas.microsoft.com/office/powerpoint/2010/main" val="2133969971"/>
      </p:ext>
    </p:extLst>
  </p:cSld>
  <p:clrMapOvr>
    <a:masterClrMapping/>
  </p:clrMapOvr>
  <mc:AlternateContent xmlns:mc="http://schemas.openxmlformats.org/markup-compatibility/2006" xmlns:p14="http://schemas.microsoft.com/office/powerpoint/2010/main">
    <mc:Choice Requires="p14">
      <p:transition spd="slow" p14:dur="2000" advTm="92905"/>
    </mc:Choice>
    <mc:Fallback xmlns="">
      <p:transition spd="slow" advTm="9290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285192"/>
            <a:ext cx="8417320" cy="4154984"/>
          </a:xfrm>
          <a:prstGeom prst="rect">
            <a:avLst/>
          </a:prstGeom>
          <a:noFill/>
        </p:spPr>
        <p:txBody>
          <a:bodyPr wrap="square" rtlCol="0">
            <a:spAutoFit/>
          </a:bodyPr>
          <a:lstStyle/>
          <a:p>
            <a:r>
              <a:rPr lang="en-US" sz="2400" dirty="0">
                <a:latin typeface="Arial" panose="020B0604020202020204" pitchFamily="34" charset="0"/>
              </a:rPr>
              <a:t>- </a:t>
            </a:r>
            <a:r>
              <a:rPr lang="en-US" sz="2400" b="1" dirty="0">
                <a:latin typeface="Arial" panose="020B0604020202020204" pitchFamily="34" charset="0"/>
              </a:rPr>
              <a:t>Teaming Models</a:t>
            </a:r>
            <a:r>
              <a:rPr lang="en-US" sz="2400" dirty="0">
                <a:latin typeface="Arial" panose="020B0604020202020204" pitchFamily="34" charset="0"/>
              </a:rPr>
              <a:t>: Utilize existing committees or establish a special data analysis team for comprehensive analysis.</a:t>
            </a:r>
          </a:p>
          <a:p>
            <a:r>
              <a:rPr lang="en-US" sz="2400" dirty="0">
                <a:latin typeface="Arial" panose="020B0604020202020204" pitchFamily="34" charset="0"/>
              </a:rPr>
              <a:t>- </a:t>
            </a:r>
            <a:r>
              <a:rPr lang="en-US" sz="2400" b="1" dirty="0">
                <a:latin typeface="Arial" panose="020B0604020202020204" pitchFamily="34" charset="0"/>
              </a:rPr>
              <a:t>Team Approach</a:t>
            </a:r>
            <a:r>
              <a:rPr lang="en-US" sz="2400" dirty="0">
                <a:latin typeface="Arial" panose="020B0604020202020204" pitchFamily="34" charset="0"/>
              </a:rPr>
              <a:t>: Distribute tasks among team members to strengthen the process and match responsibilities with individual abilities.</a:t>
            </a:r>
          </a:p>
          <a:p>
            <a:r>
              <a:rPr lang="en-US" sz="2400" dirty="0">
                <a:latin typeface="Arial" panose="020B0604020202020204" pitchFamily="34" charset="0"/>
              </a:rPr>
              <a:t>- </a:t>
            </a:r>
            <a:r>
              <a:rPr lang="en-US" sz="2400" b="1" dirty="0">
                <a:latin typeface="Arial" panose="020B0604020202020204" pitchFamily="34" charset="0"/>
              </a:rPr>
              <a:t>Regular Meetings</a:t>
            </a:r>
            <a:r>
              <a:rPr lang="en-US" sz="2400" dirty="0">
                <a:latin typeface="Arial" panose="020B0604020202020204" pitchFamily="34" charset="0"/>
              </a:rPr>
              <a:t>: Schedule meetings to discuss progress, with experienced members mentoring others on the team.</a:t>
            </a:r>
          </a:p>
          <a:p>
            <a:r>
              <a:rPr lang="en-US" sz="2400" b="1" dirty="0">
                <a:latin typeface="Arial" panose="020B0604020202020204" pitchFamily="34" charset="0"/>
              </a:rPr>
              <a:t>Training and Engagement</a:t>
            </a:r>
            <a:r>
              <a:rPr lang="en-US" sz="2400" dirty="0">
                <a:latin typeface="Arial" panose="020B0604020202020204" pitchFamily="34" charset="0"/>
              </a:rPr>
              <a:t>:</a:t>
            </a:r>
          </a:p>
          <a:p>
            <a:r>
              <a:rPr lang="en-US" sz="2400" dirty="0">
                <a:latin typeface="Arial" panose="020B0604020202020204" pitchFamily="34" charset="0"/>
              </a:rPr>
              <a:t>- Training: Ensure all team members are trained in data analysis procedures.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02E03DA-2F4E-594F-4A8D-4A88D7460036}"/>
              </a:ext>
            </a:extLst>
          </p:cNvPr>
          <p:cNvSpPr txBox="1"/>
          <p:nvPr/>
        </p:nvSpPr>
        <p:spPr>
          <a:xfrm>
            <a:off x="2570516" y="526536"/>
            <a:ext cx="7544225" cy="707886"/>
          </a:xfrm>
          <a:prstGeom prst="rect">
            <a:avLst/>
          </a:prstGeom>
          <a:noFill/>
        </p:spPr>
        <p:txBody>
          <a:bodyPr wrap="square">
            <a:spAutoFit/>
          </a:bodyPr>
          <a:lstStyle>
            <a:defPPr>
              <a:defRPr lang="en-US"/>
            </a:defPPr>
            <a:lvl1pPr>
              <a:defRPr sz="3600" i="0">
                <a:effectLst>
                  <a:outerShdw blurRad="38100" dist="38100" dir="2700000" algn="tl">
                    <a:srgbClr val="000000">
                      <a:alpha val="43137"/>
                    </a:srgbClr>
                  </a:outerShdw>
                </a:effectLst>
              </a:defRPr>
            </a:lvl1pPr>
          </a:lstStyle>
          <a:p>
            <a:r>
              <a:rPr lang="en-US" dirty="0"/>
              <a:t>Cont..:</a:t>
            </a:r>
          </a:p>
        </p:txBody>
      </p:sp>
    </p:spTree>
    <p:extLst>
      <p:ext uri="{BB962C8B-B14F-4D97-AF65-F5344CB8AC3E}">
        <p14:creationId xmlns:p14="http://schemas.microsoft.com/office/powerpoint/2010/main" val="2291915604"/>
      </p:ext>
    </p:extLst>
  </p:cSld>
  <p:clrMapOvr>
    <a:masterClrMapping/>
  </p:clrMapOvr>
  <mc:AlternateContent xmlns:mc="http://schemas.openxmlformats.org/markup-compatibility/2006" xmlns:p14="http://schemas.microsoft.com/office/powerpoint/2010/main">
    <mc:Choice Requires="p14">
      <p:transition spd="slow" p14:dur="2000" advTm="62151"/>
    </mc:Choice>
    <mc:Fallback xmlns="">
      <p:transition spd="slow" advTm="6215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2369880"/>
          </a:xfrm>
          <a:prstGeom prst="rect">
            <a:avLst/>
          </a:prstGeom>
          <a:noFill/>
        </p:spPr>
        <p:txBody>
          <a:bodyPr wrap="square" rtlCol="0">
            <a:spAutoFit/>
          </a:bodyPr>
          <a:lstStyle/>
          <a:p>
            <a:r>
              <a:rPr lang="en-US" sz="2800" b="1" dirty="0">
                <a:latin typeface="Arial" panose="020B0604020202020204" pitchFamily="34" charset="0"/>
              </a:rPr>
              <a:t>Planning</a:t>
            </a:r>
          </a:p>
          <a:p>
            <a:r>
              <a:rPr lang="en-US" sz="2400" dirty="0">
                <a:latin typeface="Arial" panose="020B0604020202020204" pitchFamily="34" charset="0"/>
              </a:rPr>
              <a:t>Planning is crucial for a successful data analysis process. Develop a detailed plan outlining the purpose, questions, data collection methods, resources, lead person, and timeline.</a:t>
            </a:r>
          </a:p>
          <a:p>
            <a:r>
              <a:rPr lang="en-US" sz="2400" dirty="0">
                <a:latin typeface="Arial" panose="020B0604020202020204" pitchFamily="34" charset="0"/>
              </a:rPr>
              <a:t>Sample Planning Table:</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C8EF973E-54DC-4775-CA0C-3B1D39CDA750}"/>
              </a:ext>
            </a:extLst>
          </p:cNvPr>
          <p:cNvPicPr>
            <a:picLocks noChangeAspect="1"/>
          </p:cNvPicPr>
          <p:nvPr/>
        </p:nvPicPr>
        <p:blipFill>
          <a:blip r:embed="rId4"/>
          <a:stretch>
            <a:fillRect/>
          </a:stretch>
        </p:blipFill>
        <p:spPr>
          <a:xfrm>
            <a:off x="1543049" y="3906177"/>
            <a:ext cx="8417320" cy="2054108"/>
          </a:xfrm>
          <a:prstGeom prst="rect">
            <a:avLst/>
          </a:prstGeom>
        </p:spPr>
      </p:pic>
      <p:sp>
        <p:nvSpPr>
          <p:cNvPr id="7" name="TextBox 6">
            <a:extLst>
              <a:ext uri="{FF2B5EF4-FFF2-40B4-BE49-F238E27FC236}">
                <a16:creationId xmlns:a16="http://schemas.microsoft.com/office/drawing/2014/main" id="{EA2C9CA1-ECC5-B132-6036-F294AE67CAFC}"/>
              </a:ext>
            </a:extLst>
          </p:cNvPr>
          <p:cNvSpPr txBox="1"/>
          <p:nvPr/>
        </p:nvSpPr>
        <p:spPr>
          <a:xfrm>
            <a:off x="2570516" y="526536"/>
            <a:ext cx="8096902" cy="707886"/>
          </a:xfrm>
          <a:prstGeom prst="rect">
            <a:avLst/>
          </a:prstGeom>
          <a:noFill/>
        </p:spPr>
        <p:txBody>
          <a:bodyPr wrap="square">
            <a:spAutoFit/>
          </a:bodyPr>
          <a:lstStyle>
            <a:defPPr>
              <a:defRPr lang="en-US"/>
            </a:defPPr>
            <a:lvl1pPr>
              <a:defRPr sz="3600" i="0">
                <a:effectLst>
                  <a:outerShdw blurRad="38100" dist="38100" dir="2700000" algn="tl">
                    <a:srgbClr val="000000">
                      <a:alpha val="43137"/>
                    </a:srgbClr>
                  </a:outerShdw>
                </a:effectLst>
              </a:defRPr>
            </a:lvl1pPr>
          </a:lstStyle>
          <a:p>
            <a:r>
              <a:rPr lang="en-US" dirty="0"/>
              <a:t>Planning:</a:t>
            </a:r>
          </a:p>
        </p:txBody>
      </p:sp>
    </p:spTree>
    <p:extLst>
      <p:ext uri="{BB962C8B-B14F-4D97-AF65-F5344CB8AC3E}">
        <p14:creationId xmlns:p14="http://schemas.microsoft.com/office/powerpoint/2010/main" val="1049494843"/>
      </p:ext>
    </p:extLst>
  </p:cSld>
  <p:clrMapOvr>
    <a:masterClrMapping/>
  </p:clrMapOvr>
  <mc:AlternateContent xmlns:mc="http://schemas.openxmlformats.org/markup-compatibility/2006" xmlns:p14="http://schemas.microsoft.com/office/powerpoint/2010/main">
    <mc:Choice Requires="p14">
      <p:transition spd="slow" p14:dur="2000" advTm="46328"/>
    </mc:Choice>
    <mc:Fallback xmlns="">
      <p:transition spd="slow" advTm="4632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046988"/>
          </a:xfrm>
          <a:prstGeom prst="rect">
            <a:avLst/>
          </a:prstGeom>
          <a:noFill/>
        </p:spPr>
        <p:txBody>
          <a:bodyPr wrap="square" rtlCol="0">
            <a:spAutoFit/>
          </a:bodyPr>
          <a:lstStyle/>
          <a:p>
            <a:r>
              <a:rPr lang="en-US" sz="2400" dirty="0">
                <a:latin typeface="Arial" panose="020B0604020202020204" pitchFamily="34" charset="0"/>
              </a:rPr>
              <a:t>- </a:t>
            </a:r>
            <a:r>
              <a:rPr lang="en-US" sz="2400" b="1" dirty="0">
                <a:latin typeface="Arial" panose="020B0604020202020204" pitchFamily="34" charset="0"/>
              </a:rPr>
              <a:t>Priority</a:t>
            </a:r>
            <a:r>
              <a:rPr lang="en-US" sz="2400" dirty="0">
                <a:latin typeface="Arial" panose="020B0604020202020204" pitchFamily="34" charset="0"/>
              </a:rPr>
              <a:t>: Give priority to the data analysis process amidst other tasks.</a:t>
            </a:r>
          </a:p>
          <a:p>
            <a:r>
              <a:rPr lang="en-US" sz="2400" dirty="0">
                <a:latin typeface="Arial" panose="020B0604020202020204" pitchFamily="34" charset="0"/>
              </a:rPr>
              <a:t>- </a:t>
            </a:r>
            <a:r>
              <a:rPr lang="en-US" sz="2400" b="1" dirty="0">
                <a:latin typeface="Arial" panose="020B0604020202020204" pitchFamily="34" charset="0"/>
              </a:rPr>
              <a:t>Resource Identification</a:t>
            </a:r>
            <a:r>
              <a:rPr lang="en-US" sz="2400" dirty="0">
                <a:latin typeface="Arial" panose="020B0604020202020204" pitchFamily="34" charset="0"/>
              </a:rPr>
              <a:t>: Identify necessary resources such as translation services, clerical support, and meeting scheduling.</a:t>
            </a:r>
          </a:p>
          <a:p>
            <a:r>
              <a:rPr lang="en-US" sz="2400" dirty="0">
                <a:latin typeface="Arial" panose="020B0604020202020204" pitchFamily="34" charset="0"/>
              </a:rPr>
              <a:t>- </a:t>
            </a:r>
            <a:r>
              <a:rPr lang="en-US" sz="2400" b="1" dirty="0">
                <a:latin typeface="Arial" panose="020B0604020202020204" pitchFamily="34" charset="0"/>
              </a:rPr>
              <a:t>Consultation with Policy Council</a:t>
            </a:r>
            <a:r>
              <a:rPr lang="en-US" sz="2400" dirty="0">
                <a:latin typeface="Arial" panose="020B0604020202020204" pitchFamily="34" charset="0"/>
              </a:rPr>
              <a:t>: Discuss the plan with the Policy Council before implementation and solicit ideas and assistance.</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BE8E80A-6464-C0E0-D392-9381BB2C10B1}"/>
              </a:ext>
            </a:extLst>
          </p:cNvPr>
          <p:cNvSpPr txBox="1"/>
          <p:nvPr/>
        </p:nvSpPr>
        <p:spPr>
          <a:xfrm>
            <a:off x="2570516" y="526536"/>
            <a:ext cx="8096902" cy="707886"/>
          </a:xfrm>
          <a:prstGeom prst="rect">
            <a:avLst/>
          </a:prstGeom>
          <a:noFill/>
        </p:spPr>
        <p:txBody>
          <a:bodyPr wrap="square">
            <a:spAutoFit/>
          </a:bodyPr>
          <a:lstStyle>
            <a:defPPr>
              <a:defRPr lang="en-US"/>
            </a:defPPr>
            <a:lvl1pPr>
              <a:defRPr sz="3600" i="0">
                <a:effectLst>
                  <a:outerShdw blurRad="38100" dist="38100" dir="2700000" algn="tl">
                    <a:srgbClr val="000000">
                      <a:alpha val="43137"/>
                    </a:srgbClr>
                  </a:outerShdw>
                </a:effectLst>
              </a:defRPr>
            </a:lvl1pPr>
          </a:lstStyle>
          <a:p>
            <a:r>
              <a:rPr lang="en-US" dirty="0"/>
              <a:t>Key Points:</a:t>
            </a:r>
          </a:p>
        </p:txBody>
      </p:sp>
    </p:spTree>
    <p:extLst>
      <p:ext uri="{BB962C8B-B14F-4D97-AF65-F5344CB8AC3E}">
        <p14:creationId xmlns:p14="http://schemas.microsoft.com/office/powerpoint/2010/main" val="4214165215"/>
      </p:ext>
    </p:extLst>
  </p:cSld>
  <p:clrMapOvr>
    <a:masterClrMapping/>
  </p:clrMapOvr>
  <mc:AlternateContent xmlns:mc="http://schemas.openxmlformats.org/markup-compatibility/2006" xmlns:p14="http://schemas.microsoft.com/office/powerpoint/2010/main">
    <mc:Choice Requires="p14">
      <p:transition spd="slow" p14:dur="2000" advTm="141351"/>
    </mc:Choice>
    <mc:Fallback xmlns="">
      <p:transition spd="slow" advTm="14135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2677656"/>
          </a:xfrm>
          <a:prstGeom prst="rect">
            <a:avLst/>
          </a:prstGeom>
          <a:noFill/>
        </p:spPr>
        <p:txBody>
          <a:bodyPr wrap="square" rtlCol="0">
            <a:spAutoFit/>
          </a:bodyPr>
          <a:lstStyle/>
          <a:p>
            <a:r>
              <a:rPr lang="en-US" sz="2400" dirty="0">
                <a:latin typeface="Arial" panose="020B0604020202020204" pitchFamily="34" charset="0"/>
              </a:rPr>
              <a:t>- </a:t>
            </a:r>
            <a:r>
              <a:rPr lang="en-US" sz="2400" b="1" dirty="0">
                <a:latin typeface="Arial" panose="020B0604020202020204" pitchFamily="34" charset="0"/>
              </a:rPr>
              <a:t>Communication Strategy</a:t>
            </a:r>
            <a:r>
              <a:rPr lang="en-US" sz="2400" dirty="0">
                <a:latin typeface="Arial" panose="020B0604020202020204" pitchFamily="34" charset="0"/>
              </a:rPr>
              <a:t>: Include a strategy for updating the Board of Directors, Policy Council, and other key stakeholders on the progress of the data analysis process.</a:t>
            </a:r>
          </a:p>
          <a:p>
            <a:r>
              <a:rPr lang="en-US" sz="2400" dirty="0">
                <a:latin typeface="Arial" panose="020B0604020202020204" pitchFamily="34" charset="0"/>
              </a:rPr>
              <a:t>- </a:t>
            </a:r>
            <a:r>
              <a:rPr lang="en-US" sz="2400" b="1" dirty="0">
                <a:latin typeface="Arial" panose="020B0604020202020204" pitchFamily="34" charset="0"/>
              </a:rPr>
              <a:t>Team Training</a:t>
            </a:r>
            <a:r>
              <a:rPr lang="en-US" sz="2400" dirty="0">
                <a:latin typeface="Arial" panose="020B0604020202020204" pitchFamily="34" charset="0"/>
              </a:rPr>
              <a:t>: Ensure all team members are oriented and trained to understand the importance of data analysis in providing services to migrant and seasonal children and families.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84F1C3C-4A67-EEB6-63B8-9BE7A3B4DE3A}"/>
              </a:ext>
            </a:extLst>
          </p:cNvPr>
          <p:cNvSpPr txBox="1"/>
          <p:nvPr/>
        </p:nvSpPr>
        <p:spPr>
          <a:xfrm>
            <a:off x="2570516" y="526536"/>
            <a:ext cx="7544225" cy="707886"/>
          </a:xfrm>
          <a:prstGeom prst="rect">
            <a:avLst/>
          </a:prstGeom>
          <a:noFill/>
        </p:spPr>
        <p:txBody>
          <a:bodyPr wrap="square">
            <a:spAutoFit/>
          </a:bodyPr>
          <a:lstStyle>
            <a:defPPr>
              <a:defRPr lang="en-US"/>
            </a:defPPr>
            <a:lvl1pPr>
              <a:defRPr sz="3600" i="0">
                <a:effectLst>
                  <a:outerShdw blurRad="38100" dist="38100" dir="2700000" algn="tl">
                    <a:srgbClr val="000000">
                      <a:alpha val="43137"/>
                    </a:srgbClr>
                  </a:outerShdw>
                </a:effectLst>
              </a:defRPr>
            </a:lvl1pPr>
          </a:lstStyle>
          <a:p>
            <a:r>
              <a:rPr lang="en-US" dirty="0"/>
              <a:t>Cont..:</a:t>
            </a:r>
          </a:p>
        </p:txBody>
      </p:sp>
    </p:spTree>
    <p:extLst>
      <p:ext uri="{BB962C8B-B14F-4D97-AF65-F5344CB8AC3E}">
        <p14:creationId xmlns:p14="http://schemas.microsoft.com/office/powerpoint/2010/main" val="3053795077"/>
      </p:ext>
    </p:extLst>
  </p:cSld>
  <p:clrMapOvr>
    <a:masterClrMapping/>
  </p:clrMapOvr>
  <mc:AlternateContent xmlns:mc="http://schemas.openxmlformats.org/markup-compatibility/2006" xmlns:p14="http://schemas.microsoft.com/office/powerpoint/2010/main">
    <mc:Choice Requires="p14">
      <p:transition spd="slow" p14:dur="2000" advTm="58266"/>
    </mc:Choice>
    <mc:Fallback xmlns="">
      <p:transition spd="slow" advTm="5826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8" b="12318"/>
          <a:stretch>
            <a:fillRect/>
          </a:stretch>
        </p:blipFill>
        <p:spPr/>
      </p:pic>
      <p:sp>
        <p:nvSpPr>
          <p:cNvPr id="6" name="Rectangle 5"/>
          <p:cNvSpPr/>
          <p:nvPr/>
        </p:nvSpPr>
        <p:spPr>
          <a:xfrm>
            <a:off x="1308298" y="1549487"/>
            <a:ext cx="4544941" cy="3816429"/>
          </a:xfrm>
          <a:prstGeom prst="rect">
            <a:avLst/>
          </a:prstGeom>
        </p:spPr>
        <p:txBody>
          <a:bodyPr wrap="square">
            <a:spAutoFit/>
          </a:bodyPr>
          <a:lstStyle/>
          <a:p>
            <a:r>
              <a:rPr lang="en-US" sz="2200" dirty="0">
                <a:latin typeface="Arial" panose="020B0604020202020204" pitchFamily="34" charset="0"/>
              </a:rPr>
              <a:t>Today, we explored the importance of tailored data analysis processes, starting with question formulation and proceeding through data collection, analysis, interpretation, and reporting. Effective management involves team development, planning, and stakeholder engagement, ensuring meaningful insights drive program decisions.</a:t>
            </a:r>
          </a:p>
        </p:txBody>
      </p:sp>
      <p:sp>
        <p:nvSpPr>
          <p:cNvPr id="17" name="TextBox 16"/>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Summary of chapter</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www.midocean.km</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4AA5C69-2270-9D20-9100-D3929D0A22C2}"/>
              </a:ext>
            </a:extLst>
          </p:cNvPr>
          <p:cNvSpPr txBox="1"/>
          <p:nvPr/>
        </p:nvSpPr>
        <p:spPr>
          <a:xfrm>
            <a:off x="2570516" y="526536"/>
            <a:ext cx="7544225" cy="707886"/>
          </a:xfrm>
          <a:prstGeom prst="rect">
            <a:avLst/>
          </a:prstGeom>
          <a:noFill/>
        </p:spPr>
        <p:txBody>
          <a:bodyPr wrap="square">
            <a:spAutoFit/>
          </a:bodyPr>
          <a:lstStyle>
            <a:defPPr>
              <a:defRPr lang="en-US"/>
            </a:defPPr>
            <a:lvl1pPr>
              <a:defRPr sz="3600" i="0">
                <a:effectLst>
                  <a:outerShdw blurRad="38100" dist="38100" dir="2700000" algn="tl">
                    <a:srgbClr val="000000">
                      <a:alpha val="43137"/>
                    </a:srgbClr>
                  </a:outerShdw>
                </a:effectLst>
              </a:defRPr>
            </a:lvl1pPr>
          </a:lstStyle>
          <a:p>
            <a:r>
              <a:rPr lang="en-US" dirty="0"/>
              <a:t>Conclusion..:</a:t>
            </a:r>
          </a:p>
        </p:txBody>
      </p:sp>
      <p:sp>
        <p:nvSpPr>
          <p:cNvPr id="7" name="TextBox 6">
            <a:extLst>
              <a:ext uri="{FF2B5EF4-FFF2-40B4-BE49-F238E27FC236}">
                <a16:creationId xmlns:a16="http://schemas.microsoft.com/office/drawing/2014/main" id="{BDDA5EFE-2F5C-2DF4-A4C0-7E0F250128BB}"/>
              </a:ext>
            </a:extLst>
          </p:cNvPr>
          <p:cNvSpPr txBox="1"/>
          <p:nvPr/>
        </p:nvSpPr>
        <p:spPr>
          <a:xfrm>
            <a:off x="9143093" y="6357100"/>
            <a:ext cx="2616200" cy="400110"/>
          </a:xfrm>
          <a:prstGeom prst="rect">
            <a:avLst/>
          </a:prstGeom>
          <a:noFill/>
        </p:spPr>
        <p:txBody>
          <a:bodyPr wrap="square" rtlCol="0">
            <a:spAutoFit/>
          </a:bodyPr>
          <a:lstStyle/>
          <a:p>
            <a:pPr algn="ctr"/>
            <a:r>
              <a:rPr lang="en-US" sz="2000" b="1" dirty="0"/>
              <a:t>www.midocean.km</a:t>
            </a:r>
          </a:p>
        </p:txBody>
      </p:sp>
    </p:spTree>
  </p:cSld>
  <p:clrMapOvr>
    <a:masterClrMapping/>
  </p:clrMapOvr>
  <p:transition spd="slow" advTm="89946">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10574622"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308298" y="1549487"/>
            <a:ext cx="10125858" cy="3816429"/>
          </a:xfrm>
          <a:prstGeom prst="rect">
            <a:avLst/>
          </a:prstGeom>
        </p:spPr>
        <p:txBody>
          <a:bodyPr wrap="square">
            <a:spAutoFit/>
          </a:bodyPr>
          <a:lstStyle/>
          <a:p>
            <a:pPr>
              <a:lnSpc>
                <a:spcPct val="200000"/>
              </a:lnSpc>
            </a:pPr>
            <a:r>
              <a:rPr lang="en-US" sz="2200" dirty="0">
                <a:latin typeface="Arial" panose="020B0604020202020204" pitchFamily="34" charset="0"/>
              </a:rPr>
              <a:t>Review Questions:</a:t>
            </a:r>
          </a:p>
          <a:p>
            <a:pPr>
              <a:lnSpc>
                <a:spcPct val="200000"/>
              </a:lnSpc>
            </a:pPr>
            <a:r>
              <a:rPr lang="en-US" sz="2200" dirty="0">
                <a:latin typeface="Arial" panose="020B0604020202020204" pitchFamily="34" charset="0"/>
              </a:rPr>
              <a:t>What is the difference between quantitative data and qualitative data?</a:t>
            </a:r>
          </a:p>
          <a:p>
            <a:pPr>
              <a:lnSpc>
                <a:spcPct val="200000"/>
              </a:lnSpc>
            </a:pPr>
            <a:r>
              <a:rPr lang="en-US" sz="2200" dirty="0">
                <a:latin typeface="Arial" panose="020B0604020202020204" pitchFamily="34" charset="0"/>
              </a:rPr>
              <a:t>What are the four strategies of data analysis?</a:t>
            </a:r>
          </a:p>
          <a:p>
            <a:pPr>
              <a:lnSpc>
                <a:spcPct val="200000"/>
              </a:lnSpc>
            </a:pPr>
            <a:r>
              <a:rPr lang="en-US" sz="2200" dirty="0">
                <a:latin typeface="Arial" panose="020B0604020202020204" pitchFamily="34" charset="0"/>
              </a:rPr>
              <a:t>Data analysis is a cyclical process “explain”.</a:t>
            </a:r>
          </a:p>
          <a:p>
            <a:endParaRPr lang="en-US" sz="2200" dirty="0">
              <a:latin typeface="Arial" panose="020B0604020202020204" pitchFamily="34" charset="0"/>
            </a:endParaRPr>
          </a:p>
          <a:p>
            <a:endParaRPr lang="en-US" sz="2200" dirty="0">
              <a:latin typeface="Arial" panose="020B0604020202020204" pitchFamily="34" charset="0"/>
            </a:endParaRPr>
          </a:p>
          <a:p>
            <a:endParaRPr lang="en-US" sz="2200" dirty="0">
              <a:latin typeface="Arial" panose="020B0604020202020204" pitchFamily="34"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26550" y="6054052"/>
            <a:ext cx="2616200" cy="400110"/>
          </a:xfrm>
          <a:prstGeom prst="rect">
            <a:avLst/>
          </a:prstGeom>
          <a:noFill/>
        </p:spPr>
        <p:txBody>
          <a:bodyPr wrap="square" rtlCol="0">
            <a:spAutoFit/>
          </a:bodyPr>
          <a:lstStyle/>
          <a:p>
            <a:pPr algn="ctr"/>
            <a:r>
              <a:rPr lang="en-US" sz="2000" b="1" dirty="0"/>
              <a:t>www.midocean.km</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12277197"/>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78238" y="1591969"/>
            <a:ext cx="8837570" cy="4960823"/>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15932" y="-158648"/>
            <a:ext cx="2580006" cy="1204686"/>
          </a:xfrm>
          <a:prstGeom prst="rect">
            <a:avLst/>
          </a:prstGeom>
        </p:spPr>
      </p:pic>
      <p:sp>
        <p:nvSpPr>
          <p:cNvPr id="3" name="TextBox 2">
            <a:extLst>
              <a:ext uri="{FF2B5EF4-FFF2-40B4-BE49-F238E27FC236}">
                <a16:creationId xmlns:a16="http://schemas.microsoft.com/office/drawing/2014/main" id="{BB3658B3-10F0-575A-7840-6FB1A0C4E876}"/>
              </a:ext>
            </a:extLst>
          </p:cNvPr>
          <p:cNvSpPr txBox="1"/>
          <p:nvPr/>
        </p:nvSpPr>
        <p:spPr>
          <a:xfrm>
            <a:off x="6467885" y="6152682"/>
            <a:ext cx="2616200" cy="400110"/>
          </a:xfrm>
          <a:prstGeom prst="rect">
            <a:avLst/>
          </a:prstGeom>
          <a:noFill/>
        </p:spPr>
        <p:txBody>
          <a:bodyPr wrap="square" rtlCol="0">
            <a:spAutoFit/>
          </a:bodyPr>
          <a:lstStyle/>
          <a:p>
            <a:pPr algn="ctr"/>
            <a:r>
              <a:rPr lang="en-US" sz="2000" b="1" dirty="0"/>
              <a:t>www.midocean.km</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295C439-B07E-410F-AF5C-10D8745C95D8}"/>
</file>

<file path=customXml/itemProps2.xml><?xml version="1.0" encoding="utf-8"?>
<ds:datastoreItem xmlns:ds="http://schemas.openxmlformats.org/officeDocument/2006/customXml" ds:itemID="{10211AB2-7FDC-4656-96D3-3AB171383F38}"/>
</file>

<file path=customXml/itemProps3.xml><?xml version="1.0" encoding="utf-8"?>
<ds:datastoreItem xmlns:ds="http://schemas.openxmlformats.org/officeDocument/2006/customXml" ds:itemID="{55082725-EFCB-4FDC-84C0-CEE2C44BD652}"/>
</file>

<file path=docProps/app.xml><?xml version="1.0" encoding="utf-8"?>
<Properties xmlns="http://schemas.openxmlformats.org/officeDocument/2006/extended-properties" xmlns:vt="http://schemas.openxmlformats.org/officeDocument/2006/docPropsVTypes">
  <Template/>
  <TotalTime>2619</TotalTime>
  <Words>2753</Words>
  <Application>Microsoft Office PowerPoint</Application>
  <PresentationFormat>Widescreen</PresentationFormat>
  <Paragraphs>294</Paragraphs>
  <Slides>39</Slides>
  <Notes>38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Arial</vt:lpstr>
      <vt:lpstr>Calibri</vt:lpstr>
      <vt:lpstr>Calibri Light</vt:lpstr>
      <vt:lpstr>Roboto Light</vt:lpstr>
      <vt:lpstr>Söhne</vt:lpstr>
      <vt:lpstr>Times New Roman</vt:lpstr>
      <vt:lpstr>ui-sans-serif</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Muhammed Saleem</cp:lastModifiedBy>
  <cp:revision>32</cp:revision>
  <dcterms:created xsi:type="dcterms:W3CDTF">2023-04-29T09:08:00Z</dcterms:created>
  <dcterms:modified xsi:type="dcterms:W3CDTF">2024-09-28T04:47:23Z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