
<file path=[Content_Types].xml><?xml version="1.0" encoding="utf-8"?>
<Types xmlns="http://schemas.openxmlformats.org/package/2006/content-types">
  <Default Extension="png" ContentType="image/png"/>
  <Default Extension="tmp"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313" r:id="rId6"/>
    <p:sldId id="496" r:id="rId7"/>
    <p:sldId id="565" r:id="rId8"/>
    <p:sldId id="497" r:id="rId9"/>
    <p:sldId id="498" r:id="rId10"/>
    <p:sldId id="502" r:id="rId11"/>
    <p:sldId id="499" r:id="rId12"/>
    <p:sldId id="559" r:id="rId13"/>
    <p:sldId id="503" r:id="rId14"/>
    <p:sldId id="510" r:id="rId15"/>
    <p:sldId id="544" r:id="rId16"/>
    <p:sldId id="545" r:id="rId17"/>
    <p:sldId id="560" r:id="rId18"/>
    <p:sldId id="561" r:id="rId19"/>
    <p:sldId id="562" r:id="rId20"/>
    <p:sldId id="564" r:id="rId21"/>
    <p:sldId id="546" r:id="rId22"/>
    <p:sldId id="549" r:id="rId23"/>
    <p:sldId id="547" r:id="rId24"/>
    <p:sldId id="550" r:id="rId25"/>
    <p:sldId id="507" r:id="rId26"/>
    <p:sldId id="509" r:id="rId27"/>
    <p:sldId id="511" r:id="rId28"/>
    <p:sldId id="513" r:id="rId29"/>
    <p:sldId id="553" r:id="rId30"/>
    <p:sldId id="514" r:id="rId31"/>
    <p:sldId id="557" r:id="rId32"/>
    <p:sldId id="515" r:id="rId33"/>
    <p:sldId id="558" r:id="rId34"/>
    <p:sldId id="534" r:id="rId35"/>
    <p:sldId id="505" r:id="rId36"/>
    <p:sldId id="556" r:id="rId37"/>
    <p:sldId id="566" r:id="rId38"/>
    <p:sldId id="537" r:id="rId39"/>
    <p:sldId id="567" r:id="rId40"/>
    <p:sldId id="568" r:id="rId41"/>
    <p:sldId id="569" r:id="rId42"/>
    <p:sldId id="551" r:id="rId43"/>
    <p:sldId id="55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96"/>
            <p14:sldId id="565"/>
            <p14:sldId id="497"/>
            <p14:sldId id="498"/>
            <p14:sldId id="502"/>
            <p14:sldId id="499"/>
            <p14:sldId id="559"/>
            <p14:sldId id="503"/>
            <p14:sldId id="510"/>
            <p14:sldId id="544"/>
            <p14:sldId id="545"/>
            <p14:sldId id="560"/>
            <p14:sldId id="561"/>
            <p14:sldId id="562"/>
            <p14:sldId id="564"/>
            <p14:sldId id="546"/>
            <p14:sldId id="549"/>
            <p14:sldId id="547"/>
            <p14:sldId id="550"/>
            <p14:sldId id="507"/>
            <p14:sldId id="509"/>
            <p14:sldId id="511"/>
            <p14:sldId id="513"/>
            <p14:sldId id="553"/>
            <p14:sldId id="514"/>
            <p14:sldId id="557"/>
            <p14:sldId id="515"/>
            <p14:sldId id="558"/>
            <p14:sldId id="534"/>
            <p14:sldId id="505"/>
            <p14:sldId id="556"/>
            <p14:sldId id="566"/>
            <p14:sldId id="537"/>
            <p14:sldId id="567"/>
            <p14:sldId id="568"/>
            <p14:sldId id="569"/>
            <p14:sldId id="551"/>
          </p14:sldIdLst>
        </p14:section>
        <p14:section name="Untitled Section" id="{2F6AD2C2-46A9-4BC4-94FF-3A698A8E8EFB}">
          <p14:sldIdLst>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32" autoAdjust="0"/>
    <p:restoredTop sz="93738" autoAdjust="0"/>
  </p:normalViewPr>
  <p:slideViewPr>
    <p:cSldViewPr snapToGrid="0">
      <p:cViewPr varScale="1">
        <p:scale>
          <a:sx n="70" d="100"/>
          <a:sy n="70" d="100"/>
        </p:scale>
        <p:origin x="6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2.tmp"/><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6.tmp"/><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40.tmp"/><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4.xml"/><Relationship Id="rId5" Type="http://schemas.openxmlformats.org/officeDocument/2006/relationships/image" Target="../media/image46.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2296"/>
            <a:ext cx="12663752" cy="7053944"/>
          </a:xfrm>
          <a:prstGeom prst="rect">
            <a:avLst/>
          </a:prstGeom>
        </p:spPr>
      </p:pic>
      <p:sp>
        <p:nvSpPr>
          <p:cNvPr id="2" name="Rectangle: Single Corner Rounded 1"/>
          <p:cNvSpPr/>
          <p:nvPr/>
        </p:nvSpPr>
        <p:spPr>
          <a:xfrm flipV="1">
            <a:off x="1" y="-16439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latin typeface="Alexandria" charset="0"/>
                <a:cs typeface="Alexandria" charset="0"/>
              </a:rPr>
              <a:t>DGM 266</a:t>
            </a:r>
            <a:endParaRPr lang="en-US" b="1" dirty="0">
              <a:latin typeface="Alexandria" charset="0"/>
              <a:cs typeface="Alexandria"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17688" y="2165528"/>
            <a:ext cx="4337356" cy="830997"/>
          </a:xfrm>
          <a:prstGeom prst="rect">
            <a:avLst/>
          </a:prstGeom>
          <a:noFill/>
        </p:spPr>
        <p:txBody>
          <a:bodyPr wrap="square" rtlCol="0">
            <a:spAutoFit/>
          </a:bodyPr>
          <a:lstStyle/>
          <a:p>
            <a:pPr algn="ctr"/>
            <a:r>
              <a:rPr lang="ar-EG" sz="4800" b="1" smtClean="0">
                <a:solidFill>
                  <a:srgbClr val="00B0F0"/>
                </a:solidFill>
                <a:latin typeface="Simplified Arabic" panose="02020603050405020304" pitchFamily="18" charset="-78"/>
                <a:cs typeface="Simplified Arabic" panose="02020603050405020304" pitchFamily="18" charset="-78"/>
              </a:rPr>
              <a:t>الإعلام والمجتمع</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0" name="Rectangle: Rounded Corners 9"/>
          <p:cNvSpPr/>
          <p:nvPr/>
        </p:nvSpPr>
        <p:spPr>
          <a:xfrm>
            <a:off x="7573837" y="311410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solidFill>
                  <a:schemeClr val="tx1"/>
                </a:solidFill>
                <a:latin typeface="Simplified Arabic" panose="02020603050405020304" pitchFamily="18" charset="-78"/>
                <a:cs typeface="Simplified Arabic" panose="02020603050405020304" pitchFamily="18" charset="-78"/>
              </a:rPr>
              <a:t>المحاضرة الخامسة</a:t>
            </a:r>
            <a:endParaRPr lang="en-US" sz="2800" b="1" dirty="0">
              <a:solidFill>
                <a:schemeClr val="tx1"/>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131640" y="6291341"/>
            <a:ext cx="2092946" cy="521970"/>
          </a:xfrm>
          <a:prstGeom prst="rect">
            <a:avLst/>
          </a:prstGeom>
          <a:noFill/>
        </p:spPr>
        <p:txBody>
          <a:bodyPr wrap="square" rtlCol="0">
            <a:spAutoFit/>
          </a:bodyPr>
          <a:lstStyle/>
          <a:p>
            <a:r>
              <a:rPr lang="ar-EG" sz="2800" b="1" smtClean="0">
                <a:solidFill>
                  <a:srgbClr val="00B0F0"/>
                </a:solidFill>
                <a:latin typeface="Simplified Arabic" panose="02020603050405020304" pitchFamily="18" charset="-78"/>
                <a:cs typeface="Simplified Arabic" panose="02020603050405020304" pitchFamily="18" charset="-78"/>
              </a:rPr>
              <a:t>د/ نهلة صلاح</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13" name="TextBox 12"/>
          <p:cNvSpPr txBox="1"/>
          <p:nvPr/>
        </p:nvSpPr>
        <p:spPr>
          <a:xfrm>
            <a:off x="459185" y="5830966"/>
            <a:ext cx="5081806" cy="584775"/>
          </a:xfrm>
          <a:prstGeom prst="rect">
            <a:avLst/>
          </a:prstGeom>
          <a:noFill/>
        </p:spPr>
        <p:txBody>
          <a:bodyPr wrap="square" rtlCol="0">
            <a:spAutoFit/>
          </a:bodyPr>
          <a:lstStyle/>
          <a:p>
            <a:r>
              <a:rPr lang="ar-EG" sz="3200" smtClean="0">
                <a:solidFill>
                  <a:srgbClr val="00B0F0"/>
                </a:solidFill>
                <a:latin typeface="Simplified Arabic" panose="02020603050405020304" pitchFamily="18" charset="-78"/>
                <a:cs typeface="Simplified Arabic" panose="02020603050405020304" pitchFamily="18" charset="-78"/>
              </a:rPr>
              <a:t>إعداد</a:t>
            </a:r>
            <a:endParaRPr lang="en-US" sz="3200" dirty="0">
              <a:solidFill>
                <a:srgbClr val="00B0F0"/>
              </a:solidFill>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45"/>
          <p:cNvSpPr txBox="1"/>
          <p:nvPr/>
        </p:nvSpPr>
        <p:spPr>
          <a:xfrm>
            <a:off x="8649729" y="3872986"/>
            <a:ext cx="1649203" cy="461665"/>
          </a:xfrm>
          <a:prstGeom prst="rect">
            <a:avLst/>
          </a:prstGeom>
          <a:noFill/>
        </p:spPr>
        <p:txBody>
          <a:bodyPr wrap="square" rtlCol="0">
            <a:spAutoFit/>
          </a:bodyPr>
          <a:lstStyle/>
          <a:p>
            <a:r>
              <a:rPr lang="en-US" sz="2400" b="1" smtClean="0">
                <a:latin typeface="Simplified Arabic" panose="02020603050405020304" pitchFamily="18" charset="-78"/>
                <a:cs typeface="Simplified Arabic" panose="02020603050405020304" pitchFamily="18" charset="-78"/>
              </a:rPr>
              <a:t>DGM 226</a:t>
            </a:r>
            <a:endParaRPr lang="en-US" sz="2400" b="1" dirty="0">
              <a:latin typeface="Simplified Arabic" panose="02020603050405020304" pitchFamily="18" charset="-78"/>
              <a:cs typeface="Simplified Arabic" panose="02020603050405020304" pitchFamily="18" charset="-78"/>
            </a:endParaRPr>
          </a:p>
        </p:txBody>
      </p:sp>
      <p:sp>
        <p:nvSpPr>
          <p:cNvPr id="14" name="Rectangle: Rounded Corners 9"/>
          <p:cNvSpPr/>
          <p:nvPr/>
        </p:nvSpPr>
        <p:spPr>
          <a:xfrm>
            <a:off x="4209669" y="4406203"/>
            <a:ext cx="6725900" cy="85105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smtClean="0">
                <a:solidFill>
                  <a:schemeClr val="tx1"/>
                </a:solidFill>
                <a:latin typeface="Simplified Arabic" panose="02020603050405020304" pitchFamily="18" charset="-78"/>
                <a:cs typeface="Simplified Arabic" panose="02020603050405020304" pitchFamily="18" charset="-78"/>
              </a:rPr>
              <a:t>الألعاب الإلكترونية وتأثيرها على الفرد والمجتمع</a:t>
            </a:r>
            <a:endParaRPr lang="en-US" sz="32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38562" y="1850766"/>
            <a:ext cx="7397006" cy="4469942"/>
          </a:xfrm>
          <a:prstGeom prst="rect">
            <a:avLst/>
          </a:prstGeom>
          <a:noFill/>
        </p:spPr>
        <p:txBody>
          <a:bodyPr wrap="square" rtlCol="0">
            <a:spAutoFit/>
          </a:bodyPr>
          <a:lstStyle/>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أولًا: مفهوم الألعاب الإلكترونية</a:t>
            </a: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ثانيًا: مكونات الألعاب الإلكترونية.</a:t>
            </a: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ثالثًا: تأثيرات الألعاب الإلكترونية على الفرد والمجتمع.</a:t>
            </a:r>
          </a:p>
          <a:p>
            <a:pPr marL="342900" indent="-342900" algn="just" rtl="1">
              <a:lnSpc>
                <a:spcPct val="110000"/>
              </a:lnSpc>
              <a:spcBef>
                <a:spcPts val="110"/>
              </a:spcBef>
              <a:spcAft>
                <a:spcPts val="110"/>
              </a:spcAft>
              <a:buFont typeface="Wingdings" panose="05000000000000000000" pitchFamily="2" charset="2"/>
              <a:buChar char="§"/>
            </a:pPr>
            <a:r>
              <a:rPr lang="ar-EG" sz="2800" b="1" smtClean="0">
                <a:latin typeface="Simplified Arabic" panose="02020603050405020304" pitchFamily="18" charset="-78"/>
                <a:cs typeface="Simplified Arabic" panose="02020603050405020304" pitchFamily="18" charset="-78"/>
              </a:rPr>
              <a:t>التأثيرات الإيجابية للألعاب الإلكترونية.</a:t>
            </a:r>
          </a:p>
          <a:p>
            <a:pPr marL="342900" indent="-342900" algn="just" rtl="1">
              <a:lnSpc>
                <a:spcPct val="110000"/>
              </a:lnSpc>
              <a:spcBef>
                <a:spcPts val="110"/>
              </a:spcBef>
              <a:spcAft>
                <a:spcPts val="110"/>
              </a:spcAft>
              <a:buFont typeface="Wingdings" panose="05000000000000000000" pitchFamily="2" charset="2"/>
              <a:buChar char="§"/>
            </a:pPr>
            <a:r>
              <a:rPr lang="ar-EG" sz="2800" b="1" smtClean="0">
                <a:latin typeface="Simplified Arabic" panose="02020603050405020304" pitchFamily="18" charset="-78"/>
                <a:cs typeface="Simplified Arabic" panose="02020603050405020304" pitchFamily="18" charset="-78"/>
              </a:rPr>
              <a:t>التاثيرات السلبية للألعاب الإلكترونية.</a:t>
            </a: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رابعًا: </a:t>
            </a:r>
            <a:r>
              <a:rPr lang="ar-EG" sz="2800" b="1">
                <a:latin typeface="Simplified Arabic" panose="02020603050405020304" pitchFamily="18" charset="-78"/>
                <a:cs typeface="Simplified Arabic" panose="02020603050405020304" pitchFamily="18" charset="-78"/>
              </a:rPr>
              <a:t>توصيات وإجراءات هامة للحد من مخاطر سوء استخدام الألعاب الإلكترونية على </a:t>
            </a:r>
            <a:r>
              <a:rPr lang="ar-EG" sz="2800" b="1" smtClean="0">
                <a:latin typeface="Simplified Arabic" panose="02020603050405020304" pitchFamily="18" charset="-78"/>
                <a:cs typeface="Simplified Arabic" panose="02020603050405020304" pitchFamily="18" charset="-78"/>
              </a:rPr>
              <a:t>الأطفال.</a:t>
            </a:r>
          </a:p>
          <a:p>
            <a:pPr algn="just" rtl="1">
              <a:lnSpc>
                <a:spcPct val="110000"/>
              </a:lnSpc>
              <a:spcBef>
                <a:spcPts val="110"/>
              </a:spcBef>
              <a:spcAft>
                <a:spcPts val="110"/>
              </a:spcAft>
            </a:pP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400" b="1" smtClean="0">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96474" y="981396"/>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smtClean="0">
                <a:solidFill>
                  <a:schemeClr val="bg1"/>
                </a:solidFill>
                <a:latin typeface="Simplified Arabic" panose="02020603050405020304" pitchFamily="18" charset="-78"/>
                <a:cs typeface="Simplified Arabic" panose="02020603050405020304" pitchFamily="18" charset="-78"/>
              </a:rPr>
              <a:t>محاور المحاضرة</a:t>
            </a:r>
            <a:endParaRPr lang="en-US" sz="36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199797" y="1586388"/>
            <a:ext cx="6003878" cy="4680359"/>
          </a:xfrm>
        </p:spPr>
        <p:txBody>
          <a:bodyPr>
            <a:noAutofit/>
          </a:bodyPr>
          <a:lstStyle/>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إن النمو السريع الذي يشهده العالم الآن بفعل التكنولوجيا الحديثة رافقه </a:t>
            </a:r>
            <a:r>
              <a:rPr lang="ar-EG" sz="2400" b="1">
                <a:latin typeface="Simplified Arabic" panose="02020603050405020304" pitchFamily="18" charset="-78"/>
                <a:cs typeface="Simplified Arabic" panose="02020603050405020304" pitchFamily="18" charset="-78"/>
              </a:rPr>
              <a:t>تغير مفهوم اللعب عند الأطفال</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وأدى ذلك إلى انتشار الألعاب الإلكترونية التفاعلية في كثير من المجتمعات العربية والأجنبية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إذ لا يكاد يخلو منها بيت ولا متجر</a:t>
            </a:r>
            <a:r>
              <a:rPr lang="ar-EG" sz="2400" smtClean="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تجذب </a:t>
            </a:r>
            <a:r>
              <a:rPr lang="ar-EG" sz="2400" b="1">
                <a:latin typeface="Simplified Arabic" panose="02020603050405020304" pitchFamily="18" charset="-78"/>
                <a:cs typeface="Simplified Arabic" panose="02020603050405020304" pitchFamily="18" charset="-78"/>
              </a:rPr>
              <a:t>الأطفال بالرسوم والألوان والخيال والمغامرة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حيث انتشرت انتشارًا واسعًا وكبيرًا ونمت  نموًا ملحوظًا وأغرقت الأسواق بأنواع مختلفة منها ودخلت إلى معظم المنازل و أصبحت الشغل الشاغل لأطفال اليوم</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حيث أنها استحوذت على عقولهم واهتماماتهم كما أن الألعاب الإلكترونية التفاعلية لم تعد </a:t>
            </a:r>
            <a:r>
              <a:rPr lang="ar-EG" sz="2400" b="1" smtClean="0">
                <a:latin typeface="Simplified Arabic" panose="02020603050405020304" pitchFamily="18" charset="-78"/>
                <a:cs typeface="Simplified Arabic" panose="02020603050405020304" pitchFamily="18" charset="-78"/>
              </a:rPr>
              <a:t>حكرًا </a:t>
            </a:r>
            <a:r>
              <a:rPr lang="ar-EG" sz="2400" b="1">
                <a:latin typeface="Simplified Arabic" panose="02020603050405020304" pitchFamily="18" charset="-78"/>
                <a:cs typeface="Simplified Arabic" panose="02020603050405020304" pitchFamily="18" charset="-78"/>
              </a:rPr>
              <a:t>على </a:t>
            </a:r>
            <a:r>
              <a:rPr lang="ar-EG" sz="2400" b="1" smtClean="0">
                <a:latin typeface="Simplified Arabic" panose="02020603050405020304" pitchFamily="18" charset="-78"/>
                <a:cs typeface="Simplified Arabic" panose="02020603050405020304" pitchFamily="18" charset="-78"/>
              </a:rPr>
              <a:t>الصغار، </a:t>
            </a:r>
            <a:r>
              <a:rPr lang="ar-EG" sz="2400" b="1">
                <a:latin typeface="Simplified Arabic" panose="02020603050405020304" pitchFamily="18" charset="-78"/>
                <a:cs typeface="Simplified Arabic" panose="02020603050405020304" pitchFamily="18" charset="-78"/>
              </a:rPr>
              <a:t>بل صارت </a:t>
            </a:r>
            <a:r>
              <a:rPr lang="ar-EG" sz="2400" b="1" smtClean="0">
                <a:latin typeface="Simplified Arabic" panose="02020603050405020304" pitchFamily="18" charset="-78"/>
                <a:cs typeface="Simplified Arabic" panose="02020603050405020304" pitchFamily="18" charset="-78"/>
              </a:rPr>
              <a:t>تجذب اهتمام </a:t>
            </a:r>
            <a:r>
              <a:rPr lang="ar-EG" sz="2400" b="1">
                <a:latin typeface="Simplified Arabic" panose="02020603050405020304" pitchFamily="18" charset="-78"/>
                <a:cs typeface="Simplified Arabic" panose="02020603050405020304" pitchFamily="18" charset="-78"/>
              </a:rPr>
              <a:t>الكثير من الشباب والكبار</a:t>
            </a:r>
            <a:r>
              <a:rPr lang="ar-EG" sz="2400" smtClean="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27896" y="6266748"/>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smtClean="0">
                <a:solidFill>
                  <a:schemeClr val="bg1"/>
                </a:solidFill>
                <a:latin typeface="Simplified Arabic" panose="02020603050405020304" pitchFamily="18" charset="-78"/>
                <a:cs typeface="Simplified Arabic" panose="02020603050405020304" pitchFamily="18" charset="-78"/>
              </a:rPr>
              <a:t>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2013" y="1586388"/>
            <a:ext cx="4949587" cy="4841708"/>
          </a:xfrm>
        </p:spPr>
      </p:pic>
    </p:spTree>
    <p:extLst>
      <p:ext uri="{BB962C8B-B14F-4D97-AF65-F5344CB8AC3E}">
        <p14:creationId xmlns:p14="http://schemas.microsoft.com/office/powerpoint/2010/main" val="1733623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6073253" y="1564478"/>
            <a:ext cx="5280547" cy="4388561"/>
          </a:xfrm>
        </p:spPr>
        <p:txBody>
          <a:bodyPr>
            <a:noAutofit/>
          </a:bodyPr>
          <a:lstStyle/>
          <a:p>
            <a:pPr marL="0" indent="0" algn="just" rtl="1">
              <a:lnSpc>
                <a:spcPct val="110000"/>
              </a:lnSpc>
              <a:spcBef>
                <a:spcPts val="110"/>
              </a:spcBef>
              <a:spcAft>
                <a:spcPts val="110"/>
              </a:spcAft>
              <a:buNone/>
            </a:pPr>
            <a:r>
              <a:rPr lang="ar-EG" sz="2400" b="1" smtClean="0">
                <a:latin typeface="Simplified Arabic" panose="02020603050405020304" pitchFamily="18" charset="-78"/>
                <a:cs typeface="Simplified Arabic" panose="02020603050405020304" pitchFamily="18" charset="-78"/>
              </a:rPr>
              <a:t>هى </a:t>
            </a:r>
            <a:r>
              <a:rPr lang="ar-EG" sz="2400" b="1">
                <a:latin typeface="Simplified Arabic" panose="02020603050405020304" pitchFamily="18" charset="-78"/>
                <a:cs typeface="Simplified Arabic" panose="02020603050405020304" pitchFamily="18" charset="-78"/>
              </a:rPr>
              <a:t>جميع أنواع الألعاب المتوافرة على شكل هيئات إلكترونية رقمية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وتشمل هذه الألعاب ألعاب الحواسيب أو الكمبيوتر </a:t>
            </a:r>
            <a:r>
              <a:rPr lang="ar-EG" sz="2400" b="1" smtClean="0">
                <a:latin typeface="Simplified Arabic" panose="02020603050405020304" pitchFamily="18" charset="-78"/>
                <a:cs typeface="Simplified Arabic" panose="02020603050405020304" pitchFamily="18" charset="-78"/>
              </a:rPr>
              <a:t>المحمول </a:t>
            </a:r>
            <a:r>
              <a:rPr lang="ar-EG" sz="2400" b="1">
                <a:latin typeface="Simplified Arabic" panose="02020603050405020304" pitchFamily="18" charset="-78"/>
                <a:cs typeface="Simplified Arabic" panose="02020603050405020304" pitchFamily="18" charset="-78"/>
              </a:rPr>
              <a:t>أو </a:t>
            </a:r>
            <a:r>
              <a:rPr lang="ar-EG" sz="2400" b="1" smtClean="0">
                <a:latin typeface="Simplified Arabic" panose="02020603050405020304" pitchFamily="18" charset="-78"/>
                <a:cs typeface="Simplified Arabic" panose="02020603050405020304" pitchFamily="18" charset="-78"/>
              </a:rPr>
              <a:t>الثابت </a:t>
            </a:r>
            <a:r>
              <a:rPr lang="ar-EG" sz="2400" b="1">
                <a:latin typeface="Simplified Arabic" panose="02020603050405020304" pitchFamily="18" charset="-78"/>
                <a:cs typeface="Simplified Arabic" panose="02020603050405020304" pitchFamily="18" charset="-78"/>
              </a:rPr>
              <a:t>وألعاب الإنترنت وألعاب الفيديو</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وألعاب الهواتف الذكية النقالة</a:t>
            </a:r>
            <a:r>
              <a:rPr lang="ar-EG" sz="240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وهى </a:t>
            </a:r>
            <a:r>
              <a:rPr lang="ar-EG" sz="2400" b="1">
                <a:latin typeface="Simplified Arabic" panose="02020603050405020304" pitchFamily="18" charset="-78"/>
                <a:cs typeface="Simplified Arabic" panose="02020603050405020304" pitchFamily="18" charset="-78"/>
              </a:rPr>
              <a:t>نوع من أنواع الوسائط الإعلامية الجديدة القائمة على استخدام التقنيات الحديثة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في </a:t>
            </a:r>
            <a:r>
              <a:rPr lang="ar-EG" sz="2400" b="1" smtClean="0">
                <a:latin typeface="Simplified Arabic" panose="02020603050405020304" pitchFamily="18" charset="-78"/>
                <a:cs typeface="Simplified Arabic" panose="02020603050405020304" pitchFamily="18" charset="-78"/>
              </a:rPr>
              <a:t>اللعب، والتي </a:t>
            </a:r>
            <a:r>
              <a:rPr lang="ar-EG" sz="2400" b="1">
                <a:latin typeface="Simplified Arabic" panose="02020603050405020304" pitchFamily="18" charset="-78"/>
                <a:cs typeface="Simplified Arabic" panose="02020603050405020304" pitchFamily="18" charset="-78"/>
              </a:rPr>
              <a:t>من شأنها خلق بيئة افتراضية ثلاثية الأبعاد</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‏تجذب اللاعب بمزيد من المؤثرات والألوان والحركة</a:t>
            </a:r>
            <a:r>
              <a:rPr lang="ar-EG" sz="2400" smtClean="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96136" y="6094720"/>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smtClean="0">
                <a:solidFill>
                  <a:schemeClr val="bg1"/>
                </a:solidFill>
                <a:latin typeface="Simplified Arabic" panose="02020603050405020304" pitchFamily="18" charset="-78"/>
                <a:cs typeface="Simplified Arabic" panose="02020603050405020304" pitchFamily="18" charset="-78"/>
              </a:rPr>
              <a:t>مفهوم الألعاب الإلكترونية</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32013" y="1601703"/>
            <a:ext cx="5404512" cy="2424388"/>
          </a:xfr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2013" y="4162567"/>
            <a:ext cx="5404512" cy="2524836"/>
          </a:xfrm>
          <a:prstGeom prst="rect">
            <a:avLst/>
          </a:prstGeom>
        </p:spPr>
      </p:pic>
    </p:spTree>
    <p:extLst>
      <p:ext uri="{BB962C8B-B14F-4D97-AF65-F5344CB8AC3E}">
        <p14:creationId xmlns:p14="http://schemas.microsoft.com/office/powerpoint/2010/main" val="3157200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238081" y="1391315"/>
            <a:ext cx="7410732" cy="4649842"/>
          </a:xfrm>
        </p:spPr>
        <p:txBody>
          <a:bodyPr>
            <a:noAutofit/>
          </a:bodyPr>
          <a:lstStyle/>
          <a:p>
            <a:pPr algn="just" rtl="1">
              <a:lnSpc>
                <a:spcPct val="110000"/>
              </a:lnSpc>
              <a:spcBef>
                <a:spcPts val="110"/>
              </a:spcBef>
              <a:spcAft>
                <a:spcPts val="110"/>
              </a:spcAft>
              <a:buFont typeface="Wingdings" panose="05000000000000000000" pitchFamily="2" charset="2"/>
              <a:buChar char="§"/>
            </a:pPr>
            <a:r>
              <a:rPr lang="ar-EG" smtClean="0">
                <a:solidFill>
                  <a:srgbClr val="203E5F"/>
                </a:solidFill>
              </a:rPr>
              <a:t>‏</a:t>
            </a:r>
            <a:r>
              <a:rPr lang="ar-EG" b="1" smtClean="0">
                <a:solidFill>
                  <a:srgbClr val="203E5F"/>
                </a:solidFill>
                <a:latin typeface="Simplified Arabic" panose="02020603050405020304" pitchFamily="18" charset="-78"/>
                <a:cs typeface="Simplified Arabic" panose="02020603050405020304" pitchFamily="18" charset="-78"/>
              </a:rPr>
              <a:t>الجرافيك</a:t>
            </a:r>
            <a:r>
              <a:rPr lang="ar-EG" b="1">
                <a:solidFill>
                  <a:srgbClr val="203E5F"/>
                </a:solidFill>
                <a:latin typeface="Simplified Arabic" panose="02020603050405020304" pitchFamily="18" charset="-78"/>
                <a:cs typeface="Simplified Arabic" panose="02020603050405020304" pitchFamily="18" charset="-78"/>
              </a:rPr>
              <a:t>:</a:t>
            </a:r>
            <a:r>
              <a:rPr lang="ar-EG">
                <a:solidFill>
                  <a:srgbClr val="203E5F"/>
                </a:solidFill>
                <a:latin typeface="Simplified Arabic" panose="02020603050405020304" pitchFamily="18" charset="-78"/>
                <a:cs typeface="Simplified Arabic" panose="02020603050405020304" pitchFamily="18" charset="-78"/>
              </a:rPr>
              <a:t> </a:t>
            </a:r>
            <a:r>
              <a:rPr lang="ar-EG" sz="2400" b="1">
                <a:solidFill>
                  <a:srgbClr val="203E5F"/>
                </a:solidFill>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أي الصورة والمؤثرات البصرية التي تقدمها هذه الصورة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سواء كانت ثلاثية الأبعاد</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أو ملئ الشاشة أو أي شيء يراه اللاعب</a:t>
            </a:r>
            <a:r>
              <a:rPr lang="ar-EG" sz="2400">
                <a:latin typeface="Simplified Arabic" panose="02020603050405020304" pitchFamily="18" charset="-78"/>
                <a:cs typeface="Simplified Arabic" panose="02020603050405020304" pitchFamily="18" charset="-78"/>
              </a:rPr>
              <a:t>. </a:t>
            </a:r>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r>
              <a:rPr lang="ar-EG" b="1">
                <a:solidFill>
                  <a:srgbClr val="203E5F"/>
                </a:solidFill>
                <a:latin typeface="Simplified Arabic" panose="02020603050405020304" pitchFamily="18" charset="-78"/>
                <a:cs typeface="Simplified Arabic" panose="02020603050405020304" pitchFamily="18" charset="-78"/>
              </a:rPr>
              <a:t>الصوت: </a:t>
            </a:r>
            <a:r>
              <a:rPr lang="ar-EG" sz="2400" b="1">
                <a:latin typeface="Simplified Arabic" panose="02020603050405020304" pitchFamily="18" charset="-78"/>
                <a:cs typeface="Simplified Arabic" panose="02020603050405020304" pitchFamily="18" charset="-78"/>
              </a:rPr>
              <a:t>‏ويشمل الموسيقى أو المؤثرات الصوتية التي يتم تشغيلها أثناء اللعب بما في ذلك موسيقى البداية والنهاية والأغاني والمؤثرات الصوتية البيئية المحيطة بأجواء اللعبة</a:t>
            </a:r>
            <a:r>
              <a:rPr lang="ar-EG" sz="2400" b="1" smtClean="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buFont typeface="Wingdings" panose="05000000000000000000" pitchFamily="2" charset="2"/>
              <a:buChar char="§"/>
            </a:pPr>
            <a:r>
              <a:rPr lang="ar-EG" b="1">
                <a:solidFill>
                  <a:srgbClr val="203E5F"/>
                </a:solidFill>
                <a:latin typeface="Simplified Arabic" panose="02020603050405020304" pitchFamily="18" charset="-78"/>
                <a:cs typeface="Simplified Arabic" panose="02020603050405020304" pitchFamily="18" charset="-78"/>
              </a:rPr>
              <a:t>الواجهة</a:t>
            </a:r>
            <a:r>
              <a:rPr lang="ar-EG" b="1" smtClean="0">
                <a:solidFill>
                  <a:srgbClr val="203E5F"/>
                </a:solidFill>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ويقصد بها الواجهة التي يستخدمها اللاعب</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وتكون لها تأثير مباشر على </a:t>
            </a:r>
            <a:r>
              <a:rPr lang="ar-EG" sz="2400" b="1" smtClean="0">
                <a:latin typeface="Simplified Arabic" panose="02020603050405020304" pitchFamily="18" charset="-78"/>
                <a:cs typeface="Simplified Arabic" panose="02020603050405020304" pitchFamily="18" charset="-78"/>
              </a:rPr>
              <a:t>توجيهه أثناء اللعب</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ويحدث تفاعل بينه وبينها وشمل ذلك الاختيار</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بين استخدام الماوس أو لوحة المفاتيح أو ذراع اللعبة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كما يشمل الجرافيك الذي يختاره اللاعب، وفتح أو إغلاق الموسيقى من أنظمة القوائم ونظام التحكم في اللعبة وخيارات اللعبة المتعددة </a:t>
            </a:r>
            <a:r>
              <a:rPr lang="en-US" sz="2400" b="1">
                <a:latin typeface="Simplified Arabic" panose="02020603050405020304" pitchFamily="18" charset="-78"/>
                <a:cs typeface="Simplified Arabic" panose="02020603050405020304" pitchFamily="18" charset="-78"/>
              </a:rPr>
              <a:t>option</a:t>
            </a:r>
            <a:r>
              <a:rPr lang="ar-EG" sz="2400" b="1">
                <a:latin typeface="Simplified Arabic" panose="02020603050405020304" pitchFamily="18" charset="-78"/>
                <a:cs typeface="Simplified Arabic" panose="02020603050405020304" pitchFamily="18" charset="-78"/>
              </a:rPr>
              <a:t>. </a:t>
            </a:r>
            <a:endParaRPr lang="en-US"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32613" y="6209732"/>
            <a:ext cx="2616200"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776074"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306472" y="365126"/>
            <a:ext cx="9047328"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smtClean="0">
                <a:solidFill>
                  <a:schemeClr val="bg1"/>
                </a:solidFill>
                <a:latin typeface="Simplified Arabic" panose="02020603050405020304" pitchFamily="18" charset="-78"/>
                <a:cs typeface="Simplified Arabic" panose="02020603050405020304" pitchFamily="18" charset="-78"/>
              </a:rPr>
              <a:t>مكونات الألعاب الإلكترونية</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05546" y="1391315"/>
            <a:ext cx="4074308" cy="5064077"/>
          </a:xfrm>
        </p:spPr>
      </p:pic>
    </p:spTree>
    <p:extLst>
      <p:ext uri="{BB962C8B-B14F-4D97-AF65-F5344CB8AC3E}">
        <p14:creationId xmlns:p14="http://schemas.microsoft.com/office/powerpoint/2010/main" val="1090124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81683" y="1532771"/>
            <a:ext cx="5921991" cy="4165742"/>
          </a:xfrm>
        </p:spPr>
        <p:txBody>
          <a:bodyPr>
            <a:normAutofit/>
          </a:bodyPr>
          <a:lstStyle/>
          <a:p>
            <a:pPr algn="just" rtl="1">
              <a:lnSpc>
                <a:spcPct val="110000"/>
              </a:lnSpc>
              <a:spcBef>
                <a:spcPts val="110"/>
              </a:spcBef>
              <a:spcAft>
                <a:spcPts val="110"/>
              </a:spcAft>
              <a:buFont typeface="Wingdings" panose="05000000000000000000" pitchFamily="2" charset="2"/>
              <a:buChar char="§"/>
            </a:pPr>
            <a:r>
              <a:rPr lang="ar-EG" b="1" smtClean="0">
                <a:solidFill>
                  <a:srgbClr val="203E5F"/>
                </a:solidFill>
                <a:latin typeface="Simplified Arabic" panose="02020603050405020304" pitchFamily="18" charset="-78"/>
                <a:cs typeface="Simplified Arabic" panose="02020603050405020304" pitchFamily="18" charset="-78"/>
              </a:rPr>
              <a:t>طبيعة </a:t>
            </a:r>
            <a:r>
              <a:rPr lang="ar-EG" b="1">
                <a:solidFill>
                  <a:srgbClr val="203E5F"/>
                </a:solidFill>
                <a:latin typeface="Simplified Arabic" panose="02020603050405020304" pitchFamily="18" charset="-78"/>
                <a:cs typeface="Simplified Arabic" panose="02020603050405020304" pitchFamily="18" charset="-78"/>
              </a:rPr>
              <a:t>اللعبة: </a:t>
            </a:r>
            <a:r>
              <a:rPr lang="ar-EG" sz="2400" b="1">
                <a:latin typeface="Simplified Arabic" panose="02020603050405020304" pitchFamily="18" charset="-78"/>
                <a:cs typeface="Simplified Arabic" panose="02020603050405020304" pitchFamily="18" charset="-78"/>
              </a:rPr>
              <a:t>وتشمل مدة ممارسة اللعبة وإلى أي مدى مسلية أم لا</a:t>
            </a:r>
            <a:r>
              <a:rPr lang="ar-EG" sz="2400" smtClean="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buFont typeface="Wingdings" panose="05000000000000000000" pitchFamily="2" charset="2"/>
              <a:buChar char="§"/>
            </a:pPr>
            <a:r>
              <a:rPr lang="ar-EG" b="1">
                <a:solidFill>
                  <a:srgbClr val="203E5F"/>
                </a:solidFill>
                <a:latin typeface="Simplified Arabic" panose="02020603050405020304" pitchFamily="18" charset="-78"/>
                <a:cs typeface="Simplified Arabic" panose="02020603050405020304" pitchFamily="18" charset="-78"/>
              </a:rPr>
              <a:t>القصة:</a:t>
            </a:r>
            <a:r>
              <a:rPr lang="ar-EG">
                <a:latin typeface="Simplified Arabic" panose="02020603050405020304" pitchFamily="18" charset="-78"/>
                <a:cs typeface="Simplified Arabic" panose="02020603050405020304" pitchFamily="18" charset="-78"/>
              </a:rPr>
              <a:t> </a:t>
            </a:r>
            <a:r>
              <a:rPr lang="ar-EG" sz="2400">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وتشمل الخلفية والتوضيحات قبل بدء اللعبة، وكل المعلومات التي يصل إليها اللاعب أثناء القصة أو عدد الفوز </a:t>
            </a:r>
            <a:r>
              <a:rPr lang="ar-EG" sz="2400" b="1" smtClean="0">
                <a:latin typeface="Simplified Arabic" panose="02020603050405020304" pitchFamily="18" charset="-78"/>
                <a:cs typeface="Simplified Arabic" panose="02020603050405020304" pitchFamily="18" charset="-78"/>
              </a:rPr>
              <a:t>أو </a:t>
            </a:r>
            <a:r>
              <a:rPr lang="ar-EG" sz="2400" b="1">
                <a:latin typeface="Simplified Arabic" panose="02020603050405020304" pitchFamily="18" charset="-78"/>
                <a:cs typeface="Simplified Arabic" panose="02020603050405020304" pitchFamily="18" charset="-78"/>
              </a:rPr>
              <a:t>أي معلومات يتعلمها من شخصيات اللعبة</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776074"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8" name="Rectangle: Rounded Corners 33"/>
          <p:cNvSpPr txBox="1">
            <a:spLocks noGrp="1"/>
          </p:cNvSpPr>
          <p:nvPr>
            <p:ph type="title"/>
          </p:nvPr>
        </p:nvSpPr>
        <p:spPr>
          <a:xfrm>
            <a:off x="2388358" y="365125"/>
            <a:ext cx="8965442"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smtClean="0">
                <a:solidFill>
                  <a:schemeClr val="bg1"/>
                </a:solidFill>
                <a:latin typeface="Simplified Arabic" panose="02020603050405020304" pitchFamily="18" charset="-78"/>
                <a:cs typeface="Simplified Arabic" panose="02020603050405020304" pitchFamily="18" charset="-78"/>
              </a:rPr>
              <a:t>مكونات الألعاب الإلكترونية</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92658" y="1532771"/>
            <a:ext cx="4571429" cy="4881677"/>
          </a:xfrm>
        </p:spPr>
      </p:pic>
    </p:spTree>
    <p:extLst>
      <p:ext uri="{BB962C8B-B14F-4D97-AF65-F5344CB8AC3E}">
        <p14:creationId xmlns:p14="http://schemas.microsoft.com/office/powerpoint/2010/main" val="82399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756314" y="298568"/>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عنصر نائب للمحتوى 1"/>
          <p:cNvSpPr>
            <a:spLocks noGrp="1"/>
          </p:cNvSpPr>
          <p:nvPr>
            <p:ph sz="half" idx="2"/>
          </p:nvPr>
        </p:nvSpPr>
        <p:spPr>
          <a:xfrm>
            <a:off x="5308979" y="1460310"/>
            <a:ext cx="6044820" cy="4449171"/>
          </a:xfrm>
        </p:spPr>
        <p:txBody>
          <a:bodyPr>
            <a:normAutofit/>
          </a:bodyPr>
          <a:lstStyle/>
          <a:p>
            <a:pPr marL="0" indent="0" algn="just" rtl="1">
              <a:lnSpc>
                <a:spcPct val="110000"/>
              </a:lnSpc>
              <a:spcBef>
                <a:spcPts val="110"/>
              </a:spcBef>
              <a:spcAft>
                <a:spcPts val="110"/>
              </a:spcAft>
              <a:buNone/>
            </a:pPr>
            <a:r>
              <a:rPr lang="ar-EG" sz="2400" smtClean="0"/>
              <a:t>‏</a:t>
            </a:r>
            <a:r>
              <a:rPr lang="en-US" sz="2400" smtClean="0"/>
              <a:t> </a:t>
            </a: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10" name="Rectangle: Rounded Corners 33"/>
          <p:cNvSpPr txBox="1">
            <a:spLocks noGrp="1"/>
          </p:cNvSpPr>
          <p:nvPr>
            <p:ph type="title"/>
          </p:nvPr>
        </p:nvSpPr>
        <p:spPr>
          <a:xfrm>
            <a:off x="2384946" y="365124"/>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smtClean="0">
                <a:solidFill>
                  <a:schemeClr val="bg1"/>
                </a:solidFill>
                <a:latin typeface="Simplified Arabic" panose="02020603050405020304" pitchFamily="18" charset="-78"/>
                <a:cs typeface="Simplified Arabic" panose="02020603050405020304" pitchFamily="18" charset="-78"/>
              </a:rPr>
              <a:t>أنواع الألعاب الإلكترونية</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4776716" y="1460310"/>
            <a:ext cx="6628263" cy="5476243"/>
          </a:xfrm>
          <a:prstGeom prst="rect">
            <a:avLst/>
          </a:prstGeom>
        </p:spPr>
        <p:txBody>
          <a:bodyPr wrap="square">
            <a:spAutoFit/>
          </a:bodyPr>
          <a:lstStyle/>
          <a:p>
            <a:pPr algn="just" rtl="1">
              <a:lnSpc>
                <a:spcPct val="110000"/>
              </a:lnSpc>
              <a:spcBef>
                <a:spcPts val="110"/>
              </a:spcBef>
              <a:spcAft>
                <a:spcPts val="110"/>
              </a:spcAft>
            </a:pPr>
            <a:r>
              <a:rPr lang="ar-EG" sz="2800" b="1" u="sng" smtClean="0">
                <a:solidFill>
                  <a:srgbClr val="203E5F"/>
                </a:solidFill>
                <a:latin typeface="Simplified Arabic" panose="02020603050405020304" pitchFamily="18" charset="-78"/>
                <a:cs typeface="Simplified Arabic" panose="02020603050405020304" pitchFamily="18" charset="-78"/>
              </a:rPr>
              <a:t>بشكل </a:t>
            </a:r>
            <a:r>
              <a:rPr lang="ar-EG" sz="2800" b="1" u="sng">
                <a:solidFill>
                  <a:srgbClr val="203E5F"/>
                </a:solidFill>
                <a:latin typeface="Simplified Arabic" panose="02020603050405020304" pitchFamily="18" charset="-78"/>
                <a:cs typeface="Simplified Arabic" panose="02020603050405020304" pitchFamily="18" charset="-78"/>
              </a:rPr>
              <a:t>عام هناك سبع فئات تنتظم فيها ألعاب الفيديو وهى</a:t>
            </a:r>
            <a:r>
              <a:rPr lang="ar-EG" sz="2800" b="1" u="sng" smtClean="0">
                <a:solidFill>
                  <a:srgbClr val="203E5F"/>
                </a:solidFill>
                <a:latin typeface="Simplified Arabic" panose="02020603050405020304" pitchFamily="18" charset="-78"/>
                <a:cs typeface="Simplified Arabic" panose="02020603050405020304" pitchFamily="18" charset="-78"/>
              </a:rPr>
              <a:t>:</a:t>
            </a:r>
            <a:endParaRPr lang="en-US"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800" b="1"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.1</a:t>
            </a:r>
            <a:r>
              <a:rPr lang="ar-EG" sz="2800" b="1" u="sng" smtClean="0">
                <a:solidFill>
                  <a:srgbClr val="203E5F"/>
                </a:solidFill>
                <a:latin typeface="Calibri" panose="020F0502020204030204" pitchFamily="34" charset="0"/>
                <a:ea typeface="Calibri" panose="020F0502020204030204" pitchFamily="34" charset="0"/>
                <a:cs typeface="Simplified Arabic" panose="02020603050405020304" pitchFamily="18" charset="-78"/>
              </a:rPr>
              <a:t>ألعاب </a:t>
            </a:r>
            <a:r>
              <a:rPr lang="ar-EG" sz="2800" b="1" u="sng">
                <a:solidFill>
                  <a:srgbClr val="203E5F"/>
                </a:solidFill>
                <a:latin typeface="Calibri" panose="020F0502020204030204" pitchFamily="34" charset="0"/>
                <a:ea typeface="Calibri" panose="020F0502020204030204" pitchFamily="34" charset="0"/>
                <a:cs typeface="Simplified Arabic" panose="02020603050405020304" pitchFamily="18" charset="-78"/>
              </a:rPr>
              <a:t>الحركة </a:t>
            </a:r>
            <a:r>
              <a:rPr lang="en-US" sz="2800" b="1" u="sng">
                <a:solidFill>
                  <a:srgbClr val="203E5F"/>
                </a:solidFill>
                <a:latin typeface="Simplified Arabic" panose="02020603050405020304" pitchFamily="18" charset="-78"/>
                <a:ea typeface="Calibri" panose="020F0502020204030204" pitchFamily="34" charset="0"/>
                <a:cs typeface="Arial" panose="020B0604020202020204" pitchFamily="34" charset="0"/>
              </a:rPr>
              <a:t>Action games</a:t>
            </a:r>
            <a:r>
              <a:rPr lang="ar-EG" sz="2800" b="1" u="sng">
                <a:solidFill>
                  <a:srgbClr val="203E5F"/>
                </a:solidFill>
                <a:latin typeface="Calibri" panose="020F0502020204030204" pitchFamily="34" charset="0"/>
                <a:ea typeface="Calibri" panose="020F0502020204030204" pitchFamily="34" charset="0"/>
                <a:cs typeface="Simplified Arabic" panose="02020603050405020304" pitchFamily="18" charset="-78"/>
              </a:rPr>
              <a:t> </a:t>
            </a:r>
            <a:r>
              <a:rPr lang="ar-EG" sz="2800" b="1">
                <a:solidFill>
                  <a:srgbClr val="203E5F"/>
                </a:solidFill>
                <a:latin typeface="Calibri" panose="020F0502020204030204" pitchFamily="34" charset="0"/>
                <a:ea typeface="Calibri" panose="020F0502020204030204" pitchFamily="34" charset="0"/>
                <a:cs typeface="Simplified Arabic" panose="02020603050405020304" pitchFamily="18" charset="-78"/>
              </a:rPr>
              <a:t>: </a:t>
            </a:r>
            <a:r>
              <a:rPr lang="ar-EG" sz="2400">
                <a:latin typeface="Calibri" panose="020F0502020204030204" pitchFamily="34" charset="0"/>
                <a:ea typeface="Calibri" panose="020F0502020204030204" pitchFamily="34" charset="0"/>
                <a:cs typeface="Simplified Arabic" panose="02020603050405020304" pitchFamily="18" charset="-78"/>
              </a:rPr>
              <a:t>‏</a:t>
            </a:r>
            <a:r>
              <a:rPr lang="ar-EG" sz="2400" b="1">
                <a:latin typeface="Calibri" panose="020F0502020204030204" pitchFamily="34" charset="0"/>
                <a:ea typeface="Calibri" panose="020F0502020204030204" pitchFamily="34" charset="0"/>
                <a:cs typeface="Simplified Arabic" panose="02020603050405020304" pitchFamily="18" charset="-78"/>
              </a:rPr>
              <a:t>وهى تلك الألعاب التي تعتمد عادة أكثر على التآزر بين العين واليد ‏أكثر من اعتمادها على محتوى اللعبة مثل ألعاب المغامرات والعدوان الخيالي</a:t>
            </a:r>
            <a:r>
              <a:rPr lang="ar-EG" sz="2400" smtClean="0">
                <a:latin typeface="Calibri" panose="020F0502020204030204" pitchFamily="34" charset="0"/>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800" b="1" smtClean="0">
                <a:solidFill>
                  <a:srgbClr val="203E5F"/>
                </a:solidFill>
                <a:latin typeface="Simplified Arabic" panose="02020603050405020304" pitchFamily="18" charset="-78"/>
                <a:cs typeface="Simplified Arabic" panose="02020603050405020304" pitchFamily="18" charset="-78"/>
              </a:rPr>
              <a:t>.2</a:t>
            </a:r>
            <a:r>
              <a:rPr lang="ar-EG" sz="2800" b="1" u="sng" smtClean="0">
                <a:solidFill>
                  <a:srgbClr val="203E5F"/>
                </a:solidFill>
                <a:latin typeface="Simplified Arabic" panose="02020603050405020304" pitchFamily="18" charset="-78"/>
                <a:cs typeface="Simplified Arabic" panose="02020603050405020304" pitchFamily="18" charset="-78"/>
              </a:rPr>
              <a:t>الألعاب </a:t>
            </a:r>
            <a:r>
              <a:rPr lang="ar-EG" sz="2800" b="1" u="sng">
                <a:solidFill>
                  <a:srgbClr val="203E5F"/>
                </a:solidFill>
                <a:latin typeface="Simplified Arabic" panose="02020603050405020304" pitchFamily="18" charset="-78"/>
                <a:cs typeface="Simplified Arabic" panose="02020603050405020304" pitchFamily="18" charset="-78"/>
              </a:rPr>
              <a:t>الاستراتيجية </a:t>
            </a:r>
            <a:r>
              <a:rPr lang="en-US" sz="2800" b="1" u="sng">
                <a:solidFill>
                  <a:srgbClr val="203E5F"/>
                </a:solidFill>
                <a:latin typeface="Simplified Arabic" panose="02020603050405020304" pitchFamily="18" charset="-78"/>
                <a:cs typeface="Simplified Arabic" panose="02020603050405020304" pitchFamily="18" charset="-78"/>
              </a:rPr>
              <a:t>strategy games</a:t>
            </a:r>
            <a:r>
              <a:rPr lang="ar-EG" sz="2800">
                <a:solidFill>
                  <a:srgbClr val="203E5F"/>
                </a:solidFill>
                <a:latin typeface="Simplified Arabic" panose="02020603050405020304" pitchFamily="18" charset="-78"/>
                <a:cs typeface="Simplified Arabic" panose="02020603050405020304" pitchFamily="18" charset="-78"/>
              </a:rPr>
              <a:t>: </a:t>
            </a:r>
            <a:r>
              <a:rPr lang="ar-EG" sz="2400">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وهى تلك الألعاب التي تؤكد على أهمية التفكير المنطقي والتخطيط </a:t>
            </a:r>
            <a:r>
              <a:rPr lang="ar-EG" sz="2400" b="1" smtClean="0">
                <a:latin typeface="Simplified Arabic" panose="02020603050405020304" pitchFamily="18" charset="-78"/>
                <a:cs typeface="Simplified Arabic" panose="02020603050405020304" pitchFamily="18" charset="-78"/>
              </a:rPr>
              <a:t>مثل: </a:t>
            </a:r>
            <a:r>
              <a:rPr lang="ar-EG" sz="2400" b="1">
                <a:latin typeface="Simplified Arabic" panose="02020603050405020304" pitchFamily="18" charset="-78"/>
                <a:cs typeface="Simplified Arabic" panose="02020603050405020304" pitchFamily="18" charset="-78"/>
              </a:rPr>
              <a:t>ألعاب الألغاز والشطرنج</a:t>
            </a:r>
            <a:r>
              <a:rPr lang="ar-EG" sz="2400" smtClean="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pPr>
            <a:r>
              <a:rPr lang="en-US" sz="2800" b="1" smtClean="0">
                <a:solidFill>
                  <a:srgbClr val="203E5F"/>
                </a:solidFill>
                <a:latin typeface="Simplified Arabic" panose="02020603050405020304" pitchFamily="18" charset="-78"/>
                <a:cs typeface="Simplified Arabic" panose="02020603050405020304" pitchFamily="18" charset="-78"/>
              </a:rPr>
              <a:t>.3</a:t>
            </a:r>
            <a:r>
              <a:rPr lang="ar-EG" sz="2800" b="1" u="sng" smtClean="0">
                <a:solidFill>
                  <a:srgbClr val="203E5F"/>
                </a:solidFill>
                <a:latin typeface="Simplified Arabic" panose="02020603050405020304" pitchFamily="18" charset="-78"/>
                <a:cs typeface="Simplified Arabic" panose="02020603050405020304" pitchFamily="18" charset="-78"/>
              </a:rPr>
              <a:t>ألعاب </a:t>
            </a:r>
            <a:r>
              <a:rPr lang="ar-EG" sz="2800" b="1" u="sng">
                <a:solidFill>
                  <a:srgbClr val="203E5F"/>
                </a:solidFill>
                <a:latin typeface="Simplified Arabic" panose="02020603050405020304" pitchFamily="18" charset="-78"/>
                <a:cs typeface="Simplified Arabic" panose="02020603050405020304" pitchFamily="18" charset="-78"/>
              </a:rPr>
              <a:t>المغامرة </a:t>
            </a:r>
            <a:r>
              <a:rPr lang="en-US" sz="2800" b="1" u="sng">
                <a:solidFill>
                  <a:srgbClr val="203E5F"/>
                </a:solidFill>
                <a:latin typeface="Simplified Arabic" panose="02020603050405020304" pitchFamily="18" charset="-78"/>
                <a:cs typeface="Simplified Arabic" panose="02020603050405020304" pitchFamily="18" charset="-78"/>
              </a:rPr>
              <a:t>Adventure games</a:t>
            </a:r>
            <a:r>
              <a:rPr lang="ar-EG" sz="2800" b="1" u="sng" smtClean="0">
                <a:solidFill>
                  <a:srgbClr val="203E5F"/>
                </a:solidFill>
                <a:latin typeface="Simplified Arabic" panose="02020603050405020304" pitchFamily="18" charset="-78"/>
                <a:cs typeface="Simplified Arabic" panose="02020603050405020304" pitchFamily="18" charset="-78"/>
              </a:rPr>
              <a:t>:</a:t>
            </a:r>
            <a:r>
              <a:rPr lang="ar-EG" sz="2800" b="1">
                <a:solidFill>
                  <a:srgbClr val="203E5F"/>
                </a:solidFill>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وهى </a:t>
            </a:r>
            <a:r>
              <a:rPr lang="ar-EG" sz="2400" b="1">
                <a:latin typeface="Simplified Arabic" panose="02020603050405020304" pitchFamily="18" charset="-78"/>
                <a:cs typeface="Simplified Arabic" panose="02020603050405020304" pitchFamily="18" charset="-78"/>
              </a:rPr>
              <a:t>تلك ‏التي تتضمن الاستكشاف وحل المشكلات. </a:t>
            </a:r>
            <a:endParaRPr lang="en-US" sz="2400" b="1">
              <a:latin typeface="Simplified Arabic" panose="02020603050405020304" pitchFamily="18" charset="-78"/>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68217" y="1460310"/>
            <a:ext cx="3748941" cy="5227093"/>
          </a:xfrm>
        </p:spPr>
      </p:pic>
    </p:spTree>
    <p:extLst>
      <p:ext uri="{BB962C8B-B14F-4D97-AF65-F5344CB8AC3E}">
        <p14:creationId xmlns:p14="http://schemas.microsoft.com/office/powerpoint/2010/main" val="24635358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rtl="1"/>
            <a:r>
              <a:rPr lang="ar-EG" smtClean="0"/>
              <a:t>‏</a:t>
            </a:r>
            <a:endParaRPr lang="en-US"/>
          </a:p>
        </p:txBody>
      </p:sp>
      <p:sp>
        <p:nvSpPr>
          <p:cNvPr id="4" name="عنصر نائب للمحتوى 3"/>
          <p:cNvSpPr>
            <a:spLocks noGrp="1"/>
          </p:cNvSpPr>
          <p:nvPr>
            <p:ph sz="half" idx="2"/>
          </p:nvPr>
        </p:nvSpPr>
        <p:spPr>
          <a:xfrm>
            <a:off x="5554639" y="1382443"/>
            <a:ext cx="6044819" cy="4594465"/>
          </a:xfrm>
        </p:spPr>
        <p:txBody>
          <a:bodyPr>
            <a:normAutofit/>
          </a:bodyPr>
          <a:lstStyle/>
          <a:p>
            <a:pPr marL="0" indent="0" algn="just" rtl="1">
              <a:lnSpc>
                <a:spcPct val="110000"/>
              </a:lnSpc>
              <a:spcBef>
                <a:spcPts val="110"/>
              </a:spcBef>
              <a:spcAft>
                <a:spcPts val="110"/>
              </a:spcAft>
              <a:buNone/>
            </a:pPr>
            <a:r>
              <a:rPr lang="en-US" sz="2400" b="1" smtClean="0">
                <a:solidFill>
                  <a:srgbClr val="203E5F"/>
                </a:solidFill>
                <a:latin typeface="Simplified Arabic" panose="02020603050405020304" pitchFamily="18" charset="-78"/>
                <a:cs typeface="Simplified Arabic" panose="02020603050405020304" pitchFamily="18" charset="-78"/>
              </a:rPr>
              <a:t>.</a:t>
            </a:r>
            <a:r>
              <a:rPr lang="en-US" b="1" smtClean="0">
                <a:solidFill>
                  <a:srgbClr val="203E5F"/>
                </a:solidFill>
                <a:latin typeface="Simplified Arabic" panose="02020603050405020304" pitchFamily="18" charset="-78"/>
                <a:cs typeface="Simplified Arabic" panose="02020603050405020304" pitchFamily="18" charset="-78"/>
              </a:rPr>
              <a:t>4</a:t>
            </a:r>
            <a:r>
              <a:rPr lang="ar-EG" b="1" u="sng" smtClean="0">
                <a:solidFill>
                  <a:srgbClr val="203E5F"/>
                </a:solidFill>
                <a:latin typeface="Simplified Arabic" panose="02020603050405020304" pitchFamily="18" charset="-78"/>
                <a:cs typeface="Simplified Arabic" panose="02020603050405020304" pitchFamily="18" charset="-78"/>
              </a:rPr>
              <a:t>ألعاب </a:t>
            </a:r>
            <a:r>
              <a:rPr lang="ar-EG" b="1" u="sng">
                <a:solidFill>
                  <a:srgbClr val="203E5F"/>
                </a:solidFill>
                <a:latin typeface="Simplified Arabic" panose="02020603050405020304" pitchFamily="18" charset="-78"/>
                <a:cs typeface="Simplified Arabic" panose="02020603050405020304" pitchFamily="18" charset="-78"/>
              </a:rPr>
              <a:t>لعب الدور </a:t>
            </a:r>
            <a:r>
              <a:rPr lang="en-US" b="1" u="sng">
                <a:solidFill>
                  <a:srgbClr val="203E5F"/>
                </a:solidFill>
                <a:latin typeface="Simplified Arabic" panose="02020603050405020304" pitchFamily="18" charset="-78"/>
                <a:cs typeface="Simplified Arabic" panose="02020603050405020304" pitchFamily="18" charset="-78"/>
              </a:rPr>
              <a:t>Role play games</a:t>
            </a:r>
            <a:r>
              <a:rPr lang="ar-EG" sz="2400" u="sng">
                <a:latin typeface="Simplified Arabic" panose="02020603050405020304" pitchFamily="18" charset="-78"/>
                <a:cs typeface="Simplified Arabic" panose="02020603050405020304" pitchFamily="18" charset="-78"/>
              </a:rPr>
              <a:t>: </a:t>
            </a:r>
            <a:r>
              <a:rPr lang="ar-EG" sz="2400">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تشبه ألعاب المغامرة ولكن بدلا من أن تركز على حل المعضلات تعتمد على التطور النوعي للخصائص، ويمكن أن يشارك فيها أكثر من لاعب واحد</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b="1" smtClean="0">
                <a:solidFill>
                  <a:srgbClr val="203E5F"/>
                </a:solidFill>
                <a:latin typeface="Simplified Arabic" panose="02020603050405020304" pitchFamily="18" charset="-78"/>
                <a:cs typeface="Simplified Arabic" panose="02020603050405020304" pitchFamily="18" charset="-78"/>
              </a:rPr>
              <a:t>.5</a:t>
            </a:r>
            <a:r>
              <a:rPr lang="ar-EG" b="1" u="sng" smtClean="0">
                <a:solidFill>
                  <a:srgbClr val="203E5F"/>
                </a:solidFill>
                <a:latin typeface="Simplified Arabic" panose="02020603050405020304" pitchFamily="18" charset="-78"/>
                <a:cs typeface="Simplified Arabic" panose="02020603050405020304" pitchFamily="18" charset="-78"/>
              </a:rPr>
              <a:t>ألعاب </a:t>
            </a:r>
            <a:r>
              <a:rPr lang="ar-EG" b="1" u="sng">
                <a:solidFill>
                  <a:srgbClr val="203E5F"/>
                </a:solidFill>
                <a:latin typeface="Simplified Arabic" panose="02020603050405020304" pitchFamily="18" charset="-78"/>
                <a:cs typeface="Simplified Arabic" panose="02020603050405020304" pitchFamily="18" charset="-78"/>
              </a:rPr>
              <a:t>الرياضة </a:t>
            </a:r>
            <a:r>
              <a:rPr lang="en-US" b="1" u="sng">
                <a:solidFill>
                  <a:srgbClr val="203E5F"/>
                </a:solidFill>
                <a:latin typeface="Simplified Arabic" panose="02020603050405020304" pitchFamily="18" charset="-78"/>
                <a:cs typeface="Simplified Arabic" panose="02020603050405020304" pitchFamily="18" charset="-78"/>
              </a:rPr>
              <a:t>sports games</a:t>
            </a:r>
            <a:r>
              <a:rPr lang="ar-EG" b="1" u="sng">
                <a:solidFill>
                  <a:srgbClr val="203E5F"/>
                </a:solidFill>
                <a:latin typeface="Simplified Arabic" panose="02020603050405020304" pitchFamily="18" charset="-78"/>
                <a:cs typeface="Simplified Arabic" panose="02020603050405020304" pitchFamily="18" charset="-78"/>
              </a:rPr>
              <a:t> :</a:t>
            </a:r>
            <a:r>
              <a:rPr lang="ar-EG" b="1">
                <a:solidFill>
                  <a:srgbClr val="203E5F"/>
                </a:solidFill>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‏تشبه الاستراتيجيات سواء تم أدائها من طرف الفرد أو الفريق الرياضي</a:t>
            </a:r>
            <a:r>
              <a:rPr lang="ar-EG" sz="2400" b="1" smtClean="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en-US" b="1" smtClean="0">
                <a:solidFill>
                  <a:srgbClr val="203E5F"/>
                </a:solidFill>
                <a:latin typeface="Simplified Arabic" panose="02020603050405020304" pitchFamily="18" charset="-78"/>
                <a:cs typeface="Simplified Arabic" panose="02020603050405020304" pitchFamily="18" charset="-78"/>
              </a:rPr>
              <a:t>.6</a:t>
            </a:r>
            <a:r>
              <a:rPr lang="ar-EG" b="1" u="sng" smtClean="0">
                <a:solidFill>
                  <a:srgbClr val="203E5F"/>
                </a:solidFill>
                <a:latin typeface="Simplified Arabic" panose="02020603050405020304" pitchFamily="18" charset="-78"/>
                <a:cs typeface="Simplified Arabic" panose="02020603050405020304" pitchFamily="18" charset="-78"/>
              </a:rPr>
              <a:t>ألعاب </a:t>
            </a:r>
            <a:r>
              <a:rPr lang="ar-EG" b="1" u="sng">
                <a:solidFill>
                  <a:srgbClr val="203E5F"/>
                </a:solidFill>
                <a:latin typeface="Simplified Arabic" panose="02020603050405020304" pitchFamily="18" charset="-78"/>
                <a:cs typeface="Simplified Arabic" panose="02020603050405020304" pitchFamily="18" charset="-78"/>
              </a:rPr>
              <a:t>المحاكاة </a:t>
            </a:r>
            <a:r>
              <a:rPr lang="en-US" b="1" u="sng">
                <a:solidFill>
                  <a:srgbClr val="203E5F"/>
                </a:solidFill>
                <a:latin typeface="Simplified Arabic" panose="02020603050405020304" pitchFamily="18" charset="-78"/>
                <a:cs typeface="+mj-cs"/>
              </a:rPr>
              <a:t>Simulations games</a:t>
            </a:r>
            <a:r>
              <a:rPr lang="ar-EG">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‏تخلق </a:t>
            </a:r>
            <a:r>
              <a:rPr lang="ar-EG" sz="2400" b="1" smtClean="0">
                <a:latin typeface="Simplified Arabic" panose="02020603050405020304" pitchFamily="18" charset="-78"/>
                <a:cs typeface="Simplified Arabic" panose="02020603050405020304" pitchFamily="18" charset="-78"/>
              </a:rPr>
              <a:t>موضوعًا </a:t>
            </a:r>
            <a:r>
              <a:rPr lang="ar-EG" sz="2400" b="1">
                <a:latin typeface="Simplified Arabic" panose="02020603050405020304" pitchFamily="18" charset="-78"/>
                <a:cs typeface="Simplified Arabic" panose="02020603050405020304" pitchFamily="18" charset="-78"/>
              </a:rPr>
              <a:t>أو عملية بكل تفاصيلها. </a:t>
            </a:r>
            <a:endParaRPr lang="ar-EG" sz="2400" b="1"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b="1" smtClean="0">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endParaRPr lang="en-US" sz="32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p>
        </p:txBody>
      </p:sp>
      <p:sp>
        <p:nvSpPr>
          <p:cNvPr id="10" name="Rectangle: Rounded Corners 33"/>
          <p:cNvSpPr txBox="1">
            <a:spLocks/>
          </p:cNvSpPr>
          <p:nvPr/>
        </p:nvSpPr>
        <p:spPr>
          <a:xfrm>
            <a:off x="2418709" y="364067"/>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smtClean="0">
                <a:solidFill>
                  <a:schemeClr val="bg1"/>
                </a:solidFill>
                <a:latin typeface="Simplified Arabic" panose="02020603050405020304" pitchFamily="18" charset="-78"/>
                <a:cs typeface="Simplified Arabic" panose="02020603050405020304" pitchFamily="18" charset="-78"/>
              </a:rPr>
              <a:t>أنواع الألعاب الإلكترونية </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1776" y="1382443"/>
            <a:ext cx="4959823" cy="2548112"/>
          </a:xfrm>
        </p:spPr>
      </p:pic>
      <p:pic>
        <p:nvPicPr>
          <p:cNvPr id="6" name="صورة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1776" y="4155743"/>
            <a:ext cx="4959823" cy="2702257"/>
          </a:xfrm>
          <a:prstGeom prst="rect">
            <a:avLst/>
          </a:prstGeom>
        </p:spPr>
      </p:pic>
    </p:spTree>
    <p:extLst>
      <p:ext uri="{BB962C8B-B14F-4D97-AF65-F5344CB8AC3E}">
        <p14:creationId xmlns:p14="http://schemas.microsoft.com/office/powerpoint/2010/main" val="11242872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smtClean="0"/>
              <a:t>‏</a:t>
            </a:r>
            <a:endParaRPr lang="en-US"/>
          </a:p>
        </p:txBody>
      </p:sp>
      <p:sp>
        <p:nvSpPr>
          <p:cNvPr id="4" name="عنصر نائب للمحتوى 3"/>
          <p:cNvSpPr>
            <a:spLocks noGrp="1"/>
          </p:cNvSpPr>
          <p:nvPr>
            <p:ph sz="half" idx="2"/>
          </p:nvPr>
        </p:nvSpPr>
        <p:spPr>
          <a:xfrm>
            <a:off x="5221972" y="1382443"/>
            <a:ext cx="6268304" cy="4594465"/>
          </a:xfrm>
        </p:spPr>
        <p:txBody>
          <a:bodyPr>
            <a:normAutofit/>
          </a:bodyPr>
          <a:lstStyle/>
          <a:p>
            <a:pPr marL="0" indent="0" algn="r" rtl="1">
              <a:lnSpc>
                <a:spcPct val="13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endParaRPr lang="en-US" sz="9600" b="1" u="sng">
              <a:latin typeface="Simplified Arabic" panose="02020603050405020304" pitchFamily="18" charset="-78"/>
              <a:cs typeface="Simplified Arabic" panose="02020603050405020304" pitchFamily="18" charset="-78"/>
            </a:endParaRPr>
          </a:p>
          <a:p>
            <a:pPr marL="0" indent="0" algn="r" rtl="1">
              <a:buNone/>
            </a:pPr>
            <a:endParaRPr lang="en-US" sz="96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347414" y="365126"/>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smtClean="0">
                <a:solidFill>
                  <a:schemeClr val="bg1"/>
                </a:solidFill>
                <a:latin typeface="Simplified Arabic" panose="02020603050405020304" pitchFamily="18" charset="-78"/>
                <a:cs typeface="Simplified Arabic" panose="02020603050405020304" pitchFamily="18" charset="-78"/>
              </a:rPr>
              <a:t>أنواع الألعاب الإلكترونية</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221972" y="1579344"/>
            <a:ext cx="6096000" cy="3400931"/>
          </a:xfrm>
          <a:prstGeom prst="rect">
            <a:avLst/>
          </a:prstGeom>
        </p:spPr>
        <p:txBody>
          <a:bodyPr>
            <a:spAutoFit/>
          </a:bodyPr>
          <a:lstStyle/>
          <a:p>
            <a:pPr algn="just" rtl="1">
              <a:lnSpc>
                <a:spcPct val="110000"/>
              </a:lnSpc>
              <a:spcBef>
                <a:spcPts val="110"/>
              </a:spcBef>
              <a:spcAft>
                <a:spcPts val="110"/>
              </a:spcAft>
            </a:pPr>
            <a:r>
              <a:rPr lang="en-US" sz="2800" b="1"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7</a:t>
            </a:r>
            <a:r>
              <a:rPr lang="ar-EG" sz="2800" b="1" smtClean="0">
                <a:solidFill>
                  <a:srgbClr val="203E5F"/>
                </a:solidFill>
                <a:latin typeface="Calibri" panose="020F0502020204030204" pitchFamily="34" charset="0"/>
                <a:ea typeface="Calibri" panose="020F0502020204030204" pitchFamily="34" charset="0"/>
                <a:cs typeface="Simplified Arabic" panose="02020603050405020304" pitchFamily="18" charset="-78"/>
              </a:rPr>
              <a:t>.</a:t>
            </a:r>
            <a:r>
              <a:rPr lang="ar-EG" sz="2800" b="1" u="sng" smtClean="0">
                <a:solidFill>
                  <a:srgbClr val="203E5F"/>
                </a:solidFill>
                <a:latin typeface="Calibri" panose="020F0502020204030204" pitchFamily="34" charset="0"/>
                <a:ea typeface="Calibri" panose="020F0502020204030204" pitchFamily="34" charset="0"/>
                <a:cs typeface="Simplified Arabic" panose="02020603050405020304" pitchFamily="18" charset="-78"/>
              </a:rPr>
              <a:t>الألعاب </a:t>
            </a:r>
            <a:r>
              <a:rPr lang="ar-EG" sz="2800" b="1" u="sng">
                <a:solidFill>
                  <a:srgbClr val="203E5F"/>
                </a:solidFill>
                <a:latin typeface="Calibri" panose="020F0502020204030204" pitchFamily="34" charset="0"/>
                <a:ea typeface="Calibri" panose="020F0502020204030204" pitchFamily="34" charset="0"/>
                <a:cs typeface="Simplified Arabic" panose="02020603050405020304" pitchFamily="18" charset="-78"/>
              </a:rPr>
              <a:t>القديمة </a:t>
            </a:r>
            <a:r>
              <a:rPr lang="en-US" sz="2800" b="1" u="sng">
                <a:solidFill>
                  <a:srgbClr val="203E5F"/>
                </a:solidFill>
                <a:latin typeface="Simplified Arabic" panose="02020603050405020304" pitchFamily="18" charset="-78"/>
                <a:ea typeface="Calibri" panose="020F0502020204030204" pitchFamily="34" charset="0"/>
                <a:cs typeface="Arial" panose="020B0604020202020204" pitchFamily="34" charset="0"/>
              </a:rPr>
              <a:t>Classics games</a:t>
            </a:r>
            <a:r>
              <a:rPr lang="ar-EG" sz="2800" b="1" u="sng">
                <a:solidFill>
                  <a:srgbClr val="203E5F"/>
                </a:solidFill>
                <a:latin typeface="Calibri" panose="020F0502020204030204" pitchFamily="34" charset="0"/>
                <a:ea typeface="Calibri" panose="020F0502020204030204" pitchFamily="34" charset="0"/>
                <a:cs typeface="Simplified Arabic" panose="02020603050405020304" pitchFamily="18" charset="-78"/>
              </a:rPr>
              <a:t>:</a:t>
            </a:r>
            <a:r>
              <a:rPr lang="ar-EG" sz="2800" b="1">
                <a:solidFill>
                  <a:srgbClr val="203E5F"/>
                </a:solidFill>
                <a:latin typeface="Calibri" panose="020F0502020204030204" pitchFamily="34" charset="0"/>
                <a:ea typeface="Calibri" panose="020F0502020204030204" pitchFamily="34" charset="0"/>
                <a:cs typeface="Simplified Arabic" panose="02020603050405020304" pitchFamily="18" charset="-78"/>
              </a:rPr>
              <a:t> </a:t>
            </a:r>
            <a:r>
              <a:rPr lang="ar-EG" sz="2400">
                <a:latin typeface="Calibri" panose="020F0502020204030204" pitchFamily="34" charset="0"/>
                <a:ea typeface="Calibri" panose="020F0502020204030204" pitchFamily="34" charset="0"/>
                <a:cs typeface="Simplified Arabic" panose="02020603050405020304" pitchFamily="18" charset="-78"/>
              </a:rPr>
              <a:t>‏</a:t>
            </a:r>
            <a:r>
              <a:rPr lang="ar-EG" sz="2400" b="1">
                <a:latin typeface="Calibri" panose="020F0502020204030204" pitchFamily="34" charset="0"/>
                <a:ea typeface="Calibri" panose="020F0502020204030204" pitchFamily="34" charset="0"/>
                <a:cs typeface="Simplified Arabic" panose="02020603050405020304" pitchFamily="18" charset="-78"/>
              </a:rPr>
              <a:t>معظم هذه الألعاب تحولت إلى ألعاب محوسبة وهى ألعاب تعليمية التي تهدف إلى التوازن بين اللعب والمتعة</a:t>
            </a:r>
            <a:r>
              <a:rPr lang="ar-EG" sz="2400">
                <a:latin typeface="Calibri" panose="020F0502020204030204" pitchFamily="34" charset="0"/>
                <a:ea typeface="Calibri" panose="020F0502020204030204" pitchFamily="34" charset="0"/>
                <a:cs typeface="Simplified Arabic" panose="02020603050405020304" pitchFamily="18" charset="-78"/>
              </a:rPr>
              <a:t>، </a:t>
            </a:r>
            <a:r>
              <a:rPr lang="ar-EG" sz="2400" b="1">
                <a:latin typeface="Calibri" panose="020F0502020204030204" pitchFamily="34" charset="0"/>
                <a:ea typeface="Calibri" panose="020F0502020204030204" pitchFamily="34" charset="0"/>
                <a:cs typeface="Simplified Arabic" panose="02020603050405020304" pitchFamily="18" charset="-78"/>
              </a:rPr>
              <a:t>وتنقل المعلومة للاعب بطريق مسلية ومنها</a:t>
            </a:r>
            <a:r>
              <a:rPr lang="ar-EG" sz="2400">
                <a:latin typeface="Calibri" panose="020F0502020204030204" pitchFamily="34" charset="0"/>
                <a:ea typeface="Calibri" panose="020F0502020204030204" pitchFamily="34" charset="0"/>
                <a:cs typeface="Simplified Arabic" panose="02020603050405020304" pitchFamily="18" charset="-78"/>
              </a:rPr>
              <a:t>: </a:t>
            </a:r>
            <a:r>
              <a:rPr lang="ar-EG" sz="2400" b="1">
                <a:latin typeface="Calibri" panose="020F0502020204030204" pitchFamily="34" charset="0"/>
                <a:ea typeface="Calibri" panose="020F0502020204030204" pitchFamily="34" charset="0"/>
                <a:cs typeface="Simplified Arabic" panose="02020603050405020304" pitchFamily="18" charset="-78"/>
              </a:rPr>
              <a:t>ألعاب بسيطة تعلم الطفل قراءة الأرقام والحروف وكتابتها، وألعاب أكثر تعقيدًا تعلمه تركيب الكلمات والجمل وتشكيلها، والتعامل مع المسائل العلمية والحسابية، وألعاب وبرامج تهتم بالتثقيف العام، وتنقل معلومات ترتبط في مجالات عدة من العلوم</a:t>
            </a:r>
            <a:r>
              <a:rPr lang="ar-EG" sz="2400">
                <a:latin typeface="Calibri" panose="020F0502020204030204" pitchFamily="34" charset="0"/>
                <a:ea typeface="Calibri" panose="020F0502020204030204" pitchFamily="34" charset="0"/>
                <a:cs typeface="Simplified Arabic" panose="02020603050405020304" pitchFamily="18" charset="-78"/>
              </a:rPr>
              <a:t>.</a:t>
            </a: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عنصر نائب للمحتوى 7"/>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23081" y="1579344"/>
            <a:ext cx="4626588" cy="4797674"/>
          </a:xfrm>
        </p:spPr>
      </p:pic>
    </p:spTree>
    <p:extLst>
      <p:ext uri="{BB962C8B-B14F-4D97-AF65-F5344CB8AC3E}">
        <p14:creationId xmlns:p14="http://schemas.microsoft.com/office/powerpoint/2010/main" val="36768647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p>
        </p:txBody>
      </p:sp>
      <p:sp>
        <p:nvSpPr>
          <p:cNvPr id="3" name="عنصر نائب للمحتوى 2"/>
          <p:cNvSpPr>
            <a:spLocks noGrp="1"/>
          </p:cNvSpPr>
          <p:nvPr>
            <p:ph sz="half" idx="2"/>
          </p:nvPr>
        </p:nvSpPr>
        <p:spPr>
          <a:xfrm>
            <a:off x="4039737" y="1336592"/>
            <a:ext cx="7314063" cy="4641127"/>
          </a:xfrm>
        </p:spPr>
        <p:txBody>
          <a:bodyPr>
            <a:noAutofit/>
          </a:bodyPr>
          <a:lstStyle/>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إن ‏بيئة الألعاب الإلكترونية لا تؤثر فقط على من يستخدمها،  </a:t>
            </a:r>
            <a:r>
              <a:rPr lang="ar-EG" sz="2400" b="1">
                <a:latin typeface="Simplified Arabic" panose="02020603050405020304" pitchFamily="18" charset="-78"/>
                <a:cs typeface="Simplified Arabic" panose="02020603050405020304" pitchFamily="18" charset="-78"/>
              </a:rPr>
              <a:t>إنما يمتد آثرها إلى كل السياق الاجتماعي</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وبعض هذه الآثار  يمكن أن تلاحظ بوضوح في المجتمع</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ولهذا ‏حظيت الألعاب الإلكترونية بأشكالها المختلفة </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الفيديو، حاسوب، إنترنت، الهاتف المحمول</a:t>
            </a:r>
            <a:r>
              <a:rPr lang="ar-EG" sz="2400">
                <a:latin typeface="Simplified Arabic" panose="02020603050405020304" pitchFamily="18" charset="-78"/>
                <a:cs typeface="Simplified Arabic" panose="02020603050405020304" pitchFamily="18" charset="-78"/>
              </a:rPr>
              <a:t>" ‏باهتمام </a:t>
            </a:r>
            <a:r>
              <a:rPr lang="ar-EG" sz="2400" smtClean="0">
                <a:latin typeface="Simplified Arabic" panose="02020603050405020304" pitchFamily="18" charset="-78"/>
                <a:cs typeface="Simplified Arabic" panose="02020603050405020304" pitchFamily="18" charset="-78"/>
              </a:rPr>
              <a:t>الباحثين، </a:t>
            </a:r>
            <a:r>
              <a:rPr lang="ar-EG" sz="2400" b="1">
                <a:latin typeface="Simplified Arabic" panose="02020603050405020304" pitchFamily="18" charset="-78"/>
                <a:cs typeface="Simplified Arabic" panose="02020603050405020304" pitchFamily="18" charset="-78"/>
              </a:rPr>
              <a:t>وذلك بفعل تأثيرها الكبير على الأطفال ونموهم الذهني والاجتماعي والحركي والتربوي على حد سواء</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ويركز هذا الاهتمام في البداية على الآثار السلبية لتلك الألعاب ممثلة في العنف</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والعزلة الاجتماعية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 الإدمان ومضيعة الوقت</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‏ثم ظهر فريق من الباحثين الذين ركزوا جهودهم في البحث عن الآثار الإيجابية لتلك الألعاب على العمليات المعرفية والفكرية</a:t>
            </a:r>
            <a:r>
              <a:rPr lang="ar-EG" sz="2400">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كما أن هناك دراسات </a:t>
            </a:r>
            <a:r>
              <a:rPr lang="ar-EG" sz="2400" b="1" u="sng" smtClean="0">
                <a:latin typeface="Simplified Arabic" panose="02020603050405020304" pitchFamily="18" charset="-78"/>
                <a:cs typeface="Simplified Arabic" panose="02020603050405020304" pitchFamily="18" charset="-78"/>
              </a:rPr>
              <a:t>مهمة </a:t>
            </a:r>
            <a:r>
              <a:rPr lang="ar-EG" sz="2400" b="1" u="sng">
                <a:latin typeface="Simplified Arabic" panose="02020603050405020304" pitchFamily="18" charset="-78"/>
                <a:cs typeface="Simplified Arabic" panose="02020603050405020304" pitchFamily="18" charset="-78"/>
              </a:rPr>
              <a:t>تتناول أهمية الألعاب وتأثيرها السلبي والإيجابي على الأطفال، يمكن أن نستخلص منها ما يأتي</a:t>
            </a:r>
            <a:r>
              <a:rPr lang="ar-EG" sz="2400">
                <a:latin typeface="Simplified Arabic" panose="02020603050405020304" pitchFamily="18" charset="-78"/>
                <a:cs typeface="Simplified Arabic" panose="02020603050405020304" pitchFamily="18" charset="-78"/>
              </a:rPr>
              <a:t>: </a:t>
            </a:r>
            <a:endParaRPr lang="en-US" sz="2400">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11" name="Rectangle: Rounded Corners 33"/>
          <p:cNvSpPr txBox="1">
            <a:spLocks noGrp="1"/>
          </p:cNvSpPr>
          <p:nvPr>
            <p:ph type="title"/>
          </p:nvPr>
        </p:nvSpPr>
        <p:spPr>
          <a:xfrm>
            <a:off x="2374710" y="365125"/>
            <a:ext cx="8979090"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600"/>
              <a:t>‏</a:t>
            </a:r>
            <a:r>
              <a:rPr lang="ar-EG" sz="4000" b="1">
                <a:latin typeface="Simplified Arabic" panose="02020603050405020304" pitchFamily="18" charset="-78"/>
                <a:cs typeface="Simplified Arabic" panose="02020603050405020304" pitchFamily="18" charset="-78"/>
              </a:rPr>
              <a:t>تأثيرات الألعاب الإلكترونية على الفرد والمجتمع </a:t>
            </a:r>
            <a:endParaRPr lang="en-US" sz="4000" b="1">
              <a:latin typeface="Simplified Arabic" panose="02020603050405020304" pitchFamily="18" charset="-78"/>
              <a:cs typeface="Simplified Arabic" panose="02020603050405020304" pitchFamily="18" charset="-78"/>
            </a:endParaRPr>
          </a:p>
        </p:txBody>
      </p:sp>
      <p:pic>
        <p:nvPicPr>
          <p:cNvPr id="4"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1069" y="1336592"/>
            <a:ext cx="3698543" cy="4835318"/>
          </a:xfrm>
        </p:spPr>
      </p:pic>
    </p:spTree>
    <p:extLst>
      <p:ext uri="{BB962C8B-B14F-4D97-AF65-F5344CB8AC3E}">
        <p14:creationId xmlns:p14="http://schemas.microsoft.com/office/powerpoint/2010/main" val="24010335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59" y="1310394"/>
            <a:ext cx="6536139" cy="4676690"/>
          </a:xfrm>
        </p:spPr>
        <p:txBody>
          <a:bodyPr>
            <a:normAutofit fontScale="85000" lnSpcReduction="10000"/>
          </a:bodyPr>
          <a:lstStyle/>
          <a:p>
            <a:pPr marL="0" indent="0" algn="just" rtl="1">
              <a:lnSpc>
                <a:spcPct val="130000"/>
              </a:lnSpc>
              <a:spcBef>
                <a:spcPts val="110"/>
              </a:spcBef>
              <a:spcAft>
                <a:spcPts val="110"/>
              </a:spcAft>
              <a:buNone/>
            </a:pPr>
            <a:r>
              <a:rPr lang="ar-EG" sz="3300" b="1" u="sng">
                <a:solidFill>
                  <a:srgbClr val="203E5F"/>
                </a:solidFill>
                <a:latin typeface="Simplified Arabic" panose="02020603050405020304" pitchFamily="18" charset="-78"/>
                <a:cs typeface="Simplified Arabic" panose="02020603050405020304" pitchFamily="18" charset="-78"/>
              </a:rPr>
              <a:t>أولًا: التأثيرات الإيجابية للألعاب الإلكترونية</a:t>
            </a:r>
            <a:r>
              <a:rPr lang="ar-EG" sz="3300" b="1" u="sng" smtClean="0">
                <a:solidFill>
                  <a:srgbClr val="203E5F"/>
                </a:solidFill>
                <a:latin typeface="Simplified Arabic" panose="02020603050405020304" pitchFamily="18" charset="-78"/>
                <a:cs typeface="Simplified Arabic" panose="02020603050405020304" pitchFamily="18" charset="-78"/>
              </a:rPr>
              <a:t>:</a:t>
            </a:r>
            <a:endParaRPr lang="ar-EG" sz="33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r>
              <a:rPr lang="en-US" u="sng" smtClean="0">
                <a:latin typeface="Simplified Arabic" panose="02020603050405020304" pitchFamily="18" charset="-78"/>
                <a:cs typeface="Simplified Arabic" panose="02020603050405020304" pitchFamily="18" charset="-78"/>
              </a:rPr>
              <a:t> </a:t>
            </a:r>
            <a:r>
              <a:rPr lang="en-US" u="sng" smtClean="0">
                <a:solidFill>
                  <a:srgbClr val="203E5F"/>
                </a:solidFill>
                <a:latin typeface="Simplified Arabic" panose="02020603050405020304" pitchFamily="18" charset="-78"/>
                <a:cs typeface="Simplified Arabic" panose="02020603050405020304" pitchFamily="18" charset="-78"/>
              </a:rPr>
              <a:t>.1</a:t>
            </a:r>
            <a:r>
              <a:rPr lang="ar-EG" b="1" u="sng" smtClean="0">
                <a:solidFill>
                  <a:srgbClr val="203E5F"/>
                </a:solidFill>
                <a:latin typeface="Simplified Arabic" panose="02020603050405020304" pitchFamily="18" charset="-78"/>
                <a:cs typeface="Simplified Arabic" panose="02020603050405020304" pitchFamily="18" charset="-78"/>
              </a:rPr>
              <a:t>لها </a:t>
            </a:r>
            <a:r>
              <a:rPr lang="ar-EG" b="1" u="sng">
                <a:solidFill>
                  <a:srgbClr val="203E5F"/>
                </a:solidFill>
                <a:latin typeface="Simplified Arabic" panose="02020603050405020304" pitchFamily="18" charset="-78"/>
                <a:cs typeface="Simplified Arabic" panose="02020603050405020304" pitchFamily="18" charset="-78"/>
              </a:rPr>
              <a:t>تأثير إيجابي على عدد من المهارات البصرية المكانية</a:t>
            </a:r>
            <a:r>
              <a:rPr lang="ar-EG" b="1" u="sng" smtClean="0">
                <a:latin typeface="Simplified Arabic" panose="02020603050405020304" pitchFamily="18" charset="-78"/>
                <a:cs typeface="Simplified Arabic" panose="02020603050405020304" pitchFamily="18" charset="-78"/>
              </a:rPr>
              <a:t>:</a:t>
            </a:r>
          </a:p>
          <a:p>
            <a:pPr marL="0" indent="0" algn="just" rtl="1">
              <a:lnSpc>
                <a:spcPct val="130000"/>
              </a:lnSpc>
              <a:spcBef>
                <a:spcPts val="110"/>
              </a:spcBef>
              <a:spcAft>
                <a:spcPts val="110"/>
              </a:spcAft>
              <a:buNone/>
            </a:pPr>
            <a:r>
              <a:rPr lang="ar-EG" sz="2400" b="1" smtClean="0">
                <a:latin typeface="Simplified Arabic" panose="02020603050405020304" pitchFamily="18" charset="-78"/>
                <a:cs typeface="Simplified Arabic" panose="02020603050405020304" pitchFamily="18" charset="-78"/>
              </a:rPr>
              <a:t> </a:t>
            </a:r>
            <a:r>
              <a:rPr lang="ar-EG" sz="2400"/>
              <a:t>‏</a:t>
            </a:r>
            <a:r>
              <a:rPr lang="ar-EG">
                <a:latin typeface="Simplified Arabic" panose="02020603050405020304" pitchFamily="18" charset="-78"/>
                <a:cs typeface="Simplified Arabic" panose="02020603050405020304" pitchFamily="18" charset="-78"/>
              </a:rPr>
              <a:t>أثبتت </a:t>
            </a:r>
            <a:r>
              <a:rPr lang="ar-EG" b="1">
                <a:latin typeface="Simplified Arabic" panose="02020603050405020304" pitchFamily="18" charset="-78"/>
                <a:cs typeface="Simplified Arabic" panose="02020603050405020304" pitchFamily="18" charset="-78"/>
              </a:rPr>
              <a:t>عدد من الدراسات أن لعب الألعاب الإلكترونية السريعة قد يكون له تأثيرات إيجابية على عدد من المهارات البصرية</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والمكانية مثل سرعة رد الفعل البصري</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وتوطين الهدف المحسن والدوران العقلي</a:t>
            </a:r>
            <a:r>
              <a:rPr lang="ar-EG">
                <a:latin typeface="Simplified Arabic" panose="02020603050405020304" pitchFamily="18" charset="-78"/>
                <a:cs typeface="Simplified Arabic" panose="02020603050405020304" pitchFamily="18" charset="-78"/>
              </a:rPr>
              <a:t>، </a:t>
            </a:r>
            <a:r>
              <a:rPr lang="ar-EG" b="1" smtClean="0">
                <a:latin typeface="Simplified Arabic" panose="02020603050405020304" pitchFamily="18" charset="-78"/>
                <a:cs typeface="Simplified Arabic" panose="02020603050405020304" pitchFamily="18" charset="-78"/>
              </a:rPr>
              <a:t>‏وقد أثبتت الدراسات </a:t>
            </a:r>
            <a:r>
              <a:rPr lang="ar-EG" b="1">
                <a:latin typeface="Simplified Arabic" panose="02020603050405020304" pitchFamily="18" charset="-78"/>
                <a:cs typeface="Simplified Arabic" panose="02020603050405020304" pitchFamily="18" charset="-78"/>
              </a:rPr>
              <a:t>فعالية الألعاب الإلكترونية في تحسين وتسريع زمن رد الفعل وتحسين التآزر البصري </a:t>
            </a:r>
            <a:r>
              <a:rPr lang="ar-EG" b="1" smtClean="0">
                <a:latin typeface="Simplified Arabic" panose="02020603050405020304" pitchFamily="18" charset="-78"/>
                <a:cs typeface="Simplified Arabic" panose="02020603050405020304" pitchFamily="18" charset="-78"/>
              </a:rPr>
              <a:t>الحركي، </a:t>
            </a:r>
            <a:r>
              <a:rPr lang="ar-EG" b="1">
                <a:latin typeface="Simplified Arabic" panose="02020603050405020304" pitchFamily="18" charset="-78"/>
                <a:cs typeface="Simplified Arabic" panose="02020603050405020304" pitchFamily="18" charset="-78"/>
              </a:rPr>
              <a:t>إذ أن الذين تلقوا تدريبات بواسطة الألعاب الإلكترونية كانت نتائجهم أفضل من المجموعة الضابطة بفارق </a:t>
            </a:r>
            <a:r>
              <a:rPr lang="ar-EG" b="1" smtClean="0">
                <a:latin typeface="Simplified Arabic" panose="02020603050405020304" pitchFamily="18" charset="-78"/>
                <a:cs typeface="Simplified Arabic" panose="02020603050405020304" pitchFamily="18" charset="-78"/>
              </a:rPr>
              <a:t>بسيط.</a:t>
            </a:r>
            <a:endParaRPr lang="en-US" b="1">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p>
        </p:txBody>
      </p:sp>
      <p:sp>
        <p:nvSpPr>
          <p:cNvPr id="12" name="Rectangle: Rounded Corners 33"/>
          <p:cNvSpPr txBox="1">
            <a:spLocks noGrp="1"/>
          </p:cNvSpPr>
          <p:nvPr>
            <p:ph type="title"/>
          </p:nvPr>
        </p:nvSpPr>
        <p:spPr>
          <a:xfrm>
            <a:off x="2361062" y="365126"/>
            <a:ext cx="8992737"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الإيجابية للألعاب الإلكترونية </a:t>
            </a:r>
            <a:endParaRPr lang="en-US" sz="4000" b="1" dirty="0">
              <a:solidFill>
                <a:schemeClr val="bg1"/>
              </a:solidFill>
              <a:latin typeface="Alexandria" charset="0"/>
              <a:cs typeface="Alexandria" charset="0"/>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94138" y="1471378"/>
            <a:ext cx="4400692" cy="5120491"/>
          </a:xfrm>
          <a:prstGeom prst="rect">
            <a:avLst/>
          </a:prstGeom>
        </p:spPr>
      </p:pic>
    </p:spTree>
    <p:extLst>
      <p:ext uri="{BB962C8B-B14F-4D97-AF65-F5344CB8AC3E}">
        <p14:creationId xmlns:p14="http://schemas.microsoft.com/office/powerpoint/2010/main" val="33901418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692555" y="1307281"/>
            <a:ext cx="6621439" cy="4628076"/>
          </a:xfrm>
        </p:spPr>
        <p:txBody>
          <a:bodyPr>
            <a:normAutofit/>
          </a:bodyPr>
          <a:lstStyle/>
          <a:p>
            <a:pPr marL="0" indent="0" algn="just" rtl="1">
              <a:lnSpc>
                <a:spcPct val="110000"/>
              </a:lnSpc>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buNone/>
            </a:pPr>
            <a:endParaRPr lang="ar-EG" sz="2400" smtClean="0">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1" name="Rectangle 4"/>
          <p:cNvSpPr/>
          <p:nvPr/>
        </p:nvSpPr>
        <p:spPr>
          <a:xfrm>
            <a:off x="551597" y="35015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3" name="Rectangle: Rounded Corners 33"/>
          <p:cNvSpPr txBox="1">
            <a:spLocks noGrp="1"/>
          </p:cNvSpPr>
          <p:nvPr>
            <p:ph type="title"/>
          </p:nvPr>
        </p:nvSpPr>
        <p:spPr>
          <a:xfrm>
            <a:off x="2334904" y="350151"/>
            <a:ext cx="8979090"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smtClean="0">
                <a:solidFill>
                  <a:schemeClr val="bg1"/>
                </a:solidFill>
                <a:latin typeface="Simplified Arabic" panose="02020603050405020304" pitchFamily="18" charset="-78"/>
                <a:cs typeface="Simplified Arabic" panose="02020603050405020304" pitchFamily="18" charset="-78"/>
              </a:rPr>
              <a:t>التأثيرات الإيجابية للألعاب الإلكترونية </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4711889" y="1250035"/>
            <a:ext cx="6673755" cy="5425075"/>
          </a:xfrm>
          <a:prstGeom prst="rect">
            <a:avLst/>
          </a:prstGeom>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لكن هذا الفرق يعتبر </a:t>
            </a:r>
            <a:r>
              <a:rPr lang="ar-EG" sz="2400" b="1" smtClean="0">
                <a:latin typeface="Simplified Arabic" panose="02020603050405020304" pitchFamily="18" charset="-78"/>
                <a:cs typeface="Simplified Arabic" panose="02020603050405020304" pitchFamily="18" charset="-78"/>
              </a:rPr>
              <a:t>حاسمًا </a:t>
            </a:r>
            <a:r>
              <a:rPr lang="ar-EG" sz="2400" b="1">
                <a:latin typeface="Simplified Arabic" panose="02020603050405020304" pitchFamily="18" charset="-78"/>
                <a:cs typeface="Simplified Arabic" panose="02020603050405020304" pitchFamily="18" charset="-78"/>
              </a:rPr>
              <a:t>في بعض المواقف</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كتفادي الاصطدام عند قيادة السيارات</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كما أن الألعاب الإلكترونية تسهل عملية التعلم وتحفز التعليم الذاتي</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كما أنها تزيد من معارف الطفل </a:t>
            </a:r>
            <a:r>
              <a:rPr lang="ar-EG" sz="2400" b="1" smtClean="0">
                <a:latin typeface="Simplified Arabic" panose="02020603050405020304" pitchFamily="18" charset="-78"/>
                <a:cs typeface="Simplified Arabic" panose="02020603050405020304" pitchFamily="18" charset="-78"/>
              </a:rPr>
              <a:t>التكنولوجية </a:t>
            </a:r>
            <a:r>
              <a:rPr lang="ar-EG" sz="2400" b="1">
                <a:latin typeface="Simplified Arabic" panose="02020603050405020304" pitchFamily="18" charset="-78"/>
                <a:cs typeface="Simplified Arabic" panose="02020603050405020304" pitchFamily="18" charset="-78"/>
              </a:rPr>
              <a:t>وتحثه على الإبداع و الابتكار</a:t>
            </a:r>
            <a:r>
              <a:rPr lang="ar-EG" sz="2400" smtClean="0">
                <a:latin typeface="Simplified Arabic" panose="02020603050405020304" pitchFamily="18" charset="-78"/>
                <a:cs typeface="Simplified Arabic" panose="02020603050405020304" pitchFamily="18" charset="-78"/>
              </a:rPr>
              <a:t>.</a:t>
            </a:r>
            <a:endParaRPr lang="ar-EG" sz="2400">
              <a:latin typeface="Simplified Arabic" panose="02020603050405020304" pitchFamily="18" charset="-78"/>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EG" sz="2400" b="1" smtClean="0">
                <a:latin typeface="Simplified Arabic" panose="02020603050405020304" pitchFamily="18" charset="-78"/>
                <a:cs typeface="Simplified Arabic" panose="02020603050405020304" pitchFamily="18" charset="-78"/>
              </a:rPr>
              <a:t>كما </a:t>
            </a:r>
            <a:r>
              <a:rPr lang="ar-EG" sz="2400" b="1">
                <a:latin typeface="Simplified Arabic" panose="02020603050405020304" pitchFamily="18" charset="-78"/>
                <a:cs typeface="Simplified Arabic" panose="02020603050405020304" pitchFamily="18" charset="-78"/>
              </a:rPr>
              <a:t>تتميز الألعاب الإلكترونية بوجود العديد من الجوانب الإيجابية التي تصب في مصلحة </a:t>
            </a:r>
            <a:r>
              <a:rPr lang="ar-EG" sz="2400" b="1" smtClean="0">
                <a:latin typeface="Simplified Arabic" panose="02020603050405020304" pitchFamily="18" charset="-78"/>
                <a:cs typeface="Simplified Arabic" panose="02020603050405020304" pitchFamily="18" charset="-78"/>
              </a:rPr>
              <a:t>الأطفال؛</a:t>
            </a:r>
            <a:r>
              <a:rPr lang="ar-EG" sz="2400" smtClean="0">
                <a:latin typeface="Simplified Arabic" panose="02020603050405020304" pitchFamily="18" charset="-78"/>
                <a:cs typeface="Simplified Arabic" panose="02020603050405020304" pitchFamily="18" charset="-78"/>
              </a:rPr>
              <a:t> </a:t>
            </a:r>
            <a:r>
              <a:rPr lang="ar-EG" sz="2400">
                <a:latin typeface="Simplified Arabic" panose="02020603050405020304" pitchFamily="18" charset="-78"/>
                <a:cs typeface="Simplified Arabic" panose="02020603050405020304" pitchFamily="18" charset="-78"/>
              </a:rPr>
              <a:t>حيث </a:t>
            </a:r>
            <a:r>
              <a:rPr lang="ar-EG" sz="2400" smtClean="0">
                <a:latin typeface="Simplified Arabic" panose="02020603050405020304" pitchFamily="18" charset="-78"/>
                <a:cs typeface="Simplified Arabic" panose="02020603050405020304" pitchFamily="18" charset="-78"/>
              </a:rPr>
              <a:t>أشارت الدراسات </a:t>
            </a:r>
            <a:r>
              <a:rPr lang="ar-EG" sz="2400" b="1" u="sng" smtClean="0">
                <a:latin typeface="Simplified Arabic" panose="02020603050405020304" pitchFamily="18" charset="-78"/>
                <a:cs typeface="Simplified Arabic" panose="02020603050405020304" pitchFamily="18" charset="-78"/>
              </a:rPr>
              <a:t>أنها </a:t>
            </a:r>
            <a:r>
              <a:rPr lang="ar-EG" sz="2400" b="1" u="sng">
                <a:latin typeface="Simplified Arabic" panose="02020603050405020304" pitchFamily="18" charset="-78"/>
                <a:cs typeface="Simplified Arabic" panose="02020603050405020304" pitchFamily="18" charset="-78"/>
              </a:rPr>
              <a:t>تنمي حس المبادرة والمنطق والتخطيط</a:t>
            </a:r>
            <a:r>
              <a:rPr lang="ar-EG" sz="2400"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كما أنها تطور الذاكرة وتزيد من سرعة التفكير</a:t>
            </a:r>
            <a:r>
              <a:rPr lang="ar-EG" sz="2400"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وتعمل ممارسة الألعاب الإلكترونية على التعود والتدرب على التعامل مع التقنيات الحديثة واحتراف العمل عليها</a:t>
            </a:r>
            <a:r>
              <a:rPr lang="ar-EG" sz="2400"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وتعمل هذه الألعاب على تنمية الذكاء وتنشيط الانتباه والتركيز، لأنها تقوم على عوالم افتراضية خيالية وحل الألغاز.</a:t>
            </a:r>
            <a:endParaRPr lang="en-US" sz="2400" b="1" u="sng">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65647" y="1307281"/>
            <a:ext cx="4151761" cy="5167569"/>
          </a:xfrm>
        </p:spPr>
      </p:pic>
    </p:spTree>
    <p:extLst>
      <p:ext uri="{BB962C8B-B14F-4D97-AF65-F5344CB8AC3E}">
        <p14:creationId xmlns:p14="http://schemas.microsoft.com/office/powerpoint/2010/main" val="418719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3930555" y="1392814"/>
            <a:ext cx="7383439" cy="4737259"/>
          </a:xfrm>
        </p:spPr>
        <p:txBody>
          <a:bodyPr>
            <a:noAutofit/>
          </a:bodyPr>
          <a:lstStyle/>
          <a:p>
            <a:pPr marL="0" indent="0" algn="just" rtl="1">
              <a:lnSpc>
                <a:spcPct val="120000"/>
              </a:lnSpc>
              <a:spcBef>
                <a:spcPts val="110"/>
              </a:spcBef>
              <a:spcAft>
                <a:spcPts val="110"/>
              </a:spcAft>
              <a:buNone/>
            </a:pPr>
            <a:r>
              <a:rPr lang="ar-EG" sz="2400" u="sng" smtClean="0">
                <a:latin typeface="Simplified Arabic" panose="02020603050405020304" pitchFamily="18" charset="-78"/>
                <a:cs typeface="Simplified Arabic" panose="02020603050405020304" pitchFamily="18" charset="-78"/>
              </a:rPr>
              <a:t>‏</a:t>
            </a:r>
            <a:r>
              <a:rPr lang="en-US" sz="2400" u="sng" smtClean="0">
                <a:latin typeface="Simplified Arabic" panose="02020603050405020304" pitchFamily="18" charset="-78"/>
                <a:cs typeface="Simplified Arabic" panose="02020603050405020304" pitchFamily="18" charset="-78"/>
              </a:rPr>
              <a:t> </a:t>
            </a:r>
            <a:r>
              <a:rPr lang="en-US" sz="2400" u="sng">
                <a:latin typeface="Simplified Arabic" panose="02020603050405020304" pitchFamily="18" charset="-78"/>
                <a:cs typeface="Simplified Arabic" panose="02020603050405020304" pitchFamily="18" charset="-78"/>
              </a:rPr>
              <a:t>.</a:t>
            </a:r>
            <a:r>
              <a:rPr lang="en-US" b="1" u="sng" smtClean="0">
                <a:solidFill>
                  <a:srgbClr val="203E5F"/>
                </a:solidFill>
                <a:latin typeface="Simplified Arabic" panose="02020603050405020304" pitchFamily="18" charset="-78"/>
                <a:cs typeface="Simplified Arabic" panose="02020603050405020304" pitchFamily="18" charset="-78"/>
              </a:rPr>
              <a:t>2</a:t>
            </a:r>
            <a:r>
              <a:rPr lang="ar-EG" b="1" u="sng" smtClean="0">
                <a:solidFill>
                  <a:srgbClr val="203E5F"/>
                </a:solidFill>
                <a:latin typeface="Simplified Arabic" panose="02020603050405020304" pitchFamily="18" charset="-78"/>
                <a:cs typeface="Simplified Arabic" panose="02020603050405020304" pitchFamily="18" charset="-78"/>
              </a:rPr>
              <a:t>تخفف </a:t>
            </a:r>
            <a:r>
              <a:rPr lang="ar-EG" b="1" u="sng">
                <a:solidFill>
                  <a:srgbClr val="203E5F"/>
                </a:solidFill>
                <a:latin typeface="Simplified Arabic" panose="02020603050405020304" pitchFamily="18" charset="-78"/>
                <a:cs typeface="Simplified Arabic" panose="02020603050405020304" pitchFamily="18" charset="-78"/>
              </a:rPr>
              <a:t>الاكتئاب: </a:t>
            </a:r>
            <a:endParaRPr lang="ar-EG"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لعب مثل هذه الألعاب </a:t>
            </a:r>
            <a:r>
              <a:rPr lang="ar-EG" sz="2400" b="1">
                <a:latin typeface="Simplified Arabic" panose="02020603050405020304" pitchFamily="18" charset="-78"/>
                <a:cs typeface="Simplified Arabic" panose="02020603050405020304" pitchFamily="18" charset="-78"/>
              </a:rPr>
              <a:t>يمكن أن يخفف من ضغوط العمل والأسرة وغيرها من العوامل المسببة للتوتر</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لهذا السبب تحظى ألعاب الفيديو بشعبية كبيرة بالنسبة للأشخاص الذين يرغبون في أخذ استراحة من العالم الواقعي والقفز إلى عالم الخيال بدلا من الاكتئاب</a:t>
            </a:r>
            <a:r>
              <a:rPr lang="ar-EG" sz="2400">
                <a:latin typeface="Simplified Arabic" panose="02020603050405020304" pitchFamily="18" charset="-78"/>
                <a:cs typeface="Simplified Arabic" panose="02020603050405020304" pitchFamily="18" charset="-78"/>
              </a:rPr>
              <a:t>، فقد ‏أشارت </a:t>
            </a:r>
            <a:r>
              <a:rPr lang="ar-EG" sz="2400" smtClean="0">
                <a:latin typeface="Simplified Arabic" panose="02020603050405020304" pitchFamily="18" charset="-78"/>
                <a:cs typeface="Simplified Arabic" panose="02020603050405020304" pitchFamily="18" charset="-78"/>
              </a:rPr>
              <a:t>الدراسات </a:t>
            </a:r>
            <a:r>
              <a:rPr lang="ar-EG" sz="2400" b="1" smtClean="0">
                <a:latin typeface="Simplified Arabic" panose="02020603050405020304" pitchFamily="18" charset="-78"/>
                <a:cs typeface="Simplified Arabic" panose="02020603050405020304" pitchFamily="18" charset="-78"/>
              </a:rPr>
              <a:t>أن </a:t>
            </a:r>
            <a:r>
              <a:rPr lang="ar-EG" sz="2400" b="1">
                <a:latin typeface="Simplified Arabic" panose="02020603050405020304" pitchFamily="18" charset="-78"/>
                <a:cs typeface="Simplified Arabic" panose="02020603050405020304" pitchFamily="18" charset="-78"/>
              </a:rPr>
              <a:t>للألعاب الإلكترونية </a:t>
            </a:r>
            <a:r>
              <a:rPr lang="ar-EG" sz="2400" b="1" smtClean="0">
                <a:latin typeface="Simplified Arabic" panose="02020603050405020304" pitchFamily="18" charset="-78"/>
                <a:cs typeface="Simplified Arabic" panose="02020603050405020304" pitchFamily="18" charset="-78"/>
              </a:rPr>
              <a:t>دورًا كبيرًا </a:t>
            </a:r>
            <a:r>
              <a:rPr lang="ar-EG" sz="2400" b="1">
                <a:latin typeface="Simplified Arabic" panose="02020603050405020304" pitchFamily="18" charset="-78"/>
                <a:cs typeface="Simplified Arabic" panose="02020603050405020304" pitchFamily="18" charset="-78"/>
              </a:rPr>
              <a:t>في قضاء أوقات الفراغ بالترويح عن النفس و التسلية</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ومن إيجابيتها أيضًا تنمية خيال الطفل وتوسيع مداركه</a:t>
            </a:r>
            <a:r>
              <a:rPr lang="ar-EG" sz="2400">
                <a:latin typeface="Simplified Arabic" panose="02020603050405020304" pitchFamily="18" charset="-78"/>
                <a:cs typeface="Simplified Arabic" panose="02020603050405020304" pitchFamily="18" charset="-78"/>
              </a:rPr>
              <a:t>، كما أن الألعاب الإلكترونية </a:t>
            </a:r>
            <a:r>
              <a:rPr lang="ar-EG" sz="2400" b="1" u="sng">
                <a:latin typeface="Simplified Arabic" panose="02020603050405020304" pitchFamily="18" charset="-78"/>
                <a:cs typeface="Simplified Arabic" panose="02020603050405020304" pitchFamily="18" charset="-78"/>
              </a:rPr>
              <a:t>تولد الشعور بالإنجاز و تحقيق الذات ويتحقق ذلك عند وصول اللاعب للحل المنشود، ستطلق هذه الألعاب </a:t>
            </a:r>
            <a:r>
              <a:rPr lang="ar-EG" sz="2400" b="1" u="sng" smtClean="0">
                <a:latin typeface="Simplified Arabic" panose="02020603050405020304" pitchFamily="18" charset="-78"/>
                <a:cs typeface="Simplified Arabic" panose="02020603050405020304" pitchFamily="18" charset="-78"/>
              </a:rPr>
              <a:t>أصوات </a:t>
            </a:r>
            <a:r>
              <a:rPr lang="ar-EG" sz="2400" b="1" u="sng">
                <a:latin typeface="Simplified Arabic" panose="02020603050405020304" pitchFamily="18" charset="-78"/>
                <a:cs typeface="Simplified Arabic" panose="02020603050405020304" pitchFamily="18" charset="-78"/>
              </a:rPr>
              <a:t>احتفالية محببة وزيادة برصيد النقاط مع انتقال اللاعب لمراحل أخرى أكثر </a:t>
            </a:r>
            <a:r>
              <a:rPr lang="ar-EG" sz="2400" b="1" u="sng" smtClean="0">
                <a:latin typeface="Simplified Arabic" panose="02020603050405020304" pitchFamily="18" charset="-78"/>
                <a:cs typeface="Simplified Arabic" panose="02020603050405020304" pitchFamily="18" charset="-78"/>
              </a:rPr>
              <a:t>صعوبة.</a:t>
            </a: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566916" y="365126"/>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التأثيرات الإيجابية للألعاب الإلكترونية </a:t>
            </a:r>
            <a:endParaRPr lang="en-US" sz="3600" b="1" dirty="0">
              <a:solidFill>
                <a:schemeClr val="bg1"/>
              </a:solidFill>
              <a:latin typeface="Alexandria" charset="0"/>
              <a:cs typeface="Alexandria" charset="0"/>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45660" y="1561865"/>
            <a:ext cx="3576850" cy="4912985"/>
          </a:xfrm>
          <a:prstGeom prst="rect">
            <a:avLst/>
          </a:prstGeom>
        </p:spPr>
      </p:pic>
    </p:spTree>
    <p:extLst>
      <p:ext uri="{BB962C8B-B14F-4D97-AF65-F5344CB8AC3E}">
        <p14:creationId xmlns:p14="http://schemas.microsoft.com/office/powerpoint/2010/main" val="8055981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04263" y="1337481"/>
            <a:ext cx="6209731" cy="4737259"/>
          </a:xfrm>
        </p:spPr>
        <p:txBody>
          <a:bodyPr>
            <a:noAutofit/>
          </a:bodyPr>
          <a:lstStyle/>
          <a:p>
            <a:pPr marL="0" indent="0" algn="just" rtl="1">
              <a:lnSpc>
                <a:spcPct val="110000"/>
              </a:lnSpc>
              <a:spcBef>
                <a:spcPts val="110"/>
              </a:spcBef>
              <a:spcAft>
                <a:spcPts val="110"/>
              </a:spcAft>
              <a:buNone/>
            </a:pPr>
            <a:r>
              <a:rPr lang="ar-EG" sz="2400" smtClean="0"/>
              <a:t>‏‏</a:t>
            </a:r>
            <a:r>
              <a:rPr lang="en-US" b="1" u="sng" smtClean="0">
                <a:solidFill>
                  <a:srgbClr val="203E5F"/>
                </a:solidFill>
                <a:latin typeface="Simplified Arabic" panose="02020603050405020304" pitchFamily="18" charset="-78"/>
                <a:cs typeface="Simplified Arabic" panose="02020603050405020304" pitchFamily="18" charset="-78"/>
              </a:rPr>
              <a:t>3</a:t>
            </a:r>
            <a:r>
              <a:rPr lang="ar-EG" b="1" u="sng" smtClean="0">
                <a:solidFill>
                  <a:srgbClr val="203E5F"/>
                </a:solidFill>
                <a:latin typeface="Simplified Arabic" panose="02020603050405020304" pitchFamily="18" charset="-78"/>
                <a:cs typeface="Simplified Arabic" panose="02020603050405020304" pitchFamily="18" charset="-78"/>
              </a:rPr>
              <a:t>. تعزز </a:t>
            </a:r>
            <a:r>
              <a:rPr lang="ar-EG" b="1" u="sng">
                <a:solidFill>
                  <a:srgbClr val="203E5F"/>
                </a:solidFill>
                <a:latin typeface="Simplified Arabic" panose="02020603050405020304" pitchFamily="18" charset="-78"/>
                <a:cs typeface="Simplified Arabic" panose="02020603050405020304" pitchFamily="18" charset="-78"/>
              </a:rPr>
              <a:t>مهارات حل المشكلات</a:t>
            </a:r>
            <a:r>
              <a:rPr lang="ar-EG" b="1" u="sng" smtClean="0">
                <a:solidFill>
                  <a:srgbClr val="203E5F"/>
                </a:solidFill>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ar-EG" b="1">
                <a:latin typeface="Simplified Arabic" panose="02020603050405020304" pitchFamily="18" charset="-78"/>
                <a:cs typeface="Simplified Arabic" panose="02020603050405020304" pitchFamily="18" charset="-78"/>
              </a:rPr>
              <a:t>تحتوي جميع الألعاب الإلكترونية التفاعلية </a:t>
            </a:r>
            <a:r>
              <a:rPr lang="ar-EG" b="1" smtClean="0">
                <a:latin typeface="Simplified Arabic" panose="02020603050405020304" pitchFamily="18" charset="-78"/>
                <a:cs typeface="Simplified Arabic" panose="02020603050405020304" pitchFamily="18" charset="-78"/>
              </a:rPr>
              <a:t>تقريبًا </a:t>
            </a:r>
            <a:r>
              <a:rPr lang="ar-EG" b="1">
                <a:latin typeface="Simplified Arabic" panose="02020603050405020304" pitchFamily="18" charset="-78"/>
                <a:cs typeface="Simplified Arabic" panose="02020603050405020304" pitchFamily="18" charset="-78"/>
              </a:rPr>
              <a:t>على قواعد معينة يجب اتباعها</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مما يعني أنك بحاجة إلى التفكير بعناية قبل اتخاذ أي خطوة ويعزز الإبداع والاتساق في الحالة المعرفية للاعبين لأن معظم الألعاب تتميز بالتحديات الصعبة والمراحل الصعبة التي يمكن إكمالها مثل</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هذه الجوانب تساعد في تنمية مهارات حل المشكلات للاعبين</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551597"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442948" y="365126"/>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الإيجابية للألعاب الإلكترونية</a:t>
            </a:r>
            <a:r>
              <a:rPr lang="ar-EG" sz="3600" b="1">
                <a:solidFill>
                  <a:schemeClr val="bg1"/>
                </a:solidFill>
                <a:latin typeface="Simplified Arabic" panose="02020603050405020304" pitchFamily="18" charset="-78"/>
                <a:cs typeface="Simplified Arabic" panose="02020603050405020304" pitchFamily="18" charset="-78"/>
              </a:rPr>
              <a:t> </a:t>
            </a:r>
            <a:endParaRPr lang="en-US" sz="3600" b="1" dirty="0">
              <a:solidFill>
                <a:schemeClr val="bg1"/>
              </a:solidFill>
              <a:latin typeface="Alexandria" charset="0"/>
              <a:cs typeface="Alexandria" charset="0"/>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59306" y="1337481"/>
            <a:ext cx="4558354" cy="5003211"/>
          </a:xfrm>
          <a:prstGeom prst="rect">
            <a:avLst/>
          </a:prstGeom>
        </p:spPr>
      </p:pic>
    </p:spTree>
    <p:extLst>
      <p:ext uri="{BB962C8B-B14F-4D97-AF65-F5344CB8AC3E}">
        <p14:creationId xmlns:p14="http://schemas.microsoft.com/office/powerpoint/2010/main" val="32184189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08478" y="1448149"/>
            <a:ext cx="6605516" cy="4737259"/>
          </a:xfrm>
        </p:spPr>
        <p:txBody>
          <a:bodyPr>
            <a:noAutofit/>
          </a:bodyPr>
          <a:lstStyle/>
          <a:p>
            <a:pPr marL="0" indent="0" algn="just" rtl="1">
              <a:lnSpc>
                <a:spcPct val="11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.4</a:t>
            </a:r>
            <a:r>
              <a:rPr lang="ar-EG" b="1" u="sng" smtClean="0">
                <a:solidFill>
                  <a:srgbClr val="203E5F"/>
                </a:solidFill>
                <a:latin typeface="Simplified Arabic" panose="02020603050405020304" pitchFamily="18" charset="-78"/>
                <a:cs typeface="Simplified Arabic" panose="02020603050405020304" pitchFamily="18" charset="-78"/>
              </a:rPr>
              <a:t> تحسن </a:t>
            </a:r>
            <a:r>
              <a:rPr lang="ar-EG" b="1" u="sng">
                <a:solidFill>
                  <a:srgbClr val="203E5F"/>
                </a:solidFill>
                <a:latin typeface="Simplified Arabic" panose="02020603050405020304" pitchFamily="18" charset="-78"/>
                <a:cs typeface="Simplified Arabic" panose="02020603050405020304" pitchFamily="18" charset="-78"/>
              </a:rPr>
              <a:t>المفردات اللغوية</a:t>
            </a:r>
            <a:r>
              <a:rPr lang="ar-EG" b="1" u="sng" smtClean="0">
                <a:solidFill>
                  <a:srgbClr val="203E5F"/>
                </a:solidFill>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ar-EG">
                <a:latin typeface="Simplified Arabic" panose="02020603050405020304" pitchFamily="18" charset="-78"/>
                <a:cs typeface="Simplified Arabic" panose="02020603050405020304" pitchFamily="18" charset="-78"/>
              </a:rPr>
              <a:t>معظم الألعاب متعددة اللاعبين </a:t>
            </a:r>
            <a:r>
              <a:rPr lang="ar-EG" b="1">
                <a:latin typeface="Simplified Arabic" panose="02020603050405020304" pitchFamily="18" charset="-78"/>
                <a:cs typeface="Simplified Arabic" panose="02020603050405020304" pitchFamily="18" charset="-78"/>
              </a:rPr>
              <a:t>متصلة بالإنترنت</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وتحتاج بالتأكيد إلى التواصل للفوز باللعبة</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‏واللاعبين من جميع أنحاء العالم يستخدمون لغة مشتركة ومفهومة للجميع</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وبالطبع فإن اللغة الإنجليزية هى اللغة الأكثر شعبية</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لذلك إذا لم تكن متحدثا باللغة الإنجليزية فأنت تدفع لتعلم اللغة</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وبالتالي تحسين المفردات اللغوية للغة التي تصمم بها اللعبة</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403143" y="365126"/>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الإيجابية للألعاب الإلكترونية</a:t>
            </a:r>
            <a:r>
              <a:rPr lang="ar-EG" sz="3200" b="1">
                <a:solidFill>
                  <a:schemeClr val="bg1"/>
                </a:solidFill>
                <a:latin typeface="Simplified Arabic" panose="02020603050405020304" pitchFamily="18" charset="-78"/>
                <a:cs typeface="Simplified Arabic" panose="02020603050405020304" pitchFamily="18" charset="-78"/>
              </a:rPr>
              <a:t> </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40106" y="1334306"/>
            <a:ext cx="4118245" cy="5140544"/>
          </a:xfrm>
        </p:spPr>
      </p:pic>
    </p:spTree>
    <p:extLst>
      <p:ext uri="{BB962C8B-B14F-4D97-AF65-F5344CB8AC3E}">
        <p14:creationId xmlns:p14="http://schemas.microsoft.com/office/powerpoint/2010/main" val="42911439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36024" y="1448149"/>
            <a:ext cx="6277970" cy="4515923"/>
          </a:xfrm>
        </p:spPr>
        <p:txBody>
          <a:bodyPr>
            <a:noAutofit/>
          </a:bodyPr>
          <a:lstStyle/>
          <a:p>
            <a:pPr marL="0" indent="0" algn="just" rtl="1">
              <a:lnSpc>
                <a:spcPct val="110000"/>
              </a:lnSpc>
              <a:spcBef>
                <a:spcPts val="110"/>
              </a:spcBef>
              <a:spcAft>
                <a:spcPts val="110"/>
              </a:spcAft>
              <a:buNone/>
            </a:pPr>
            <a:r>
              <a:rPr lang="ar-EG" sz="2400" smtClean="0"/>
              <a:t>‏</a:t>
            </a:r>
            <a:r>
              <a:rPr lang="en-US" sz="2400" u="sng" smtClean="0">
                <a:latin typeface="Simplified Arabic" panose="02020603050405020304" pitchFamily="18" charset="-78"/>
                <a:cs typeface="Simplified Arabic" panose="02020603050405020304" pitchFamily="18" charset="-78"/>
              </a:rPr>
              <a:t>.</a:t>
            </a:r>
            <a:r>
              <a:rPr lang="en-US" b="1" u="sng" smtClean="0">
                <a:solidFill>
                  <a:srgbClr val="203E5F"/>
                </a:solidFill>
                <a:latin typeface="Simplified Arabic" panose="02020603050405020304" pitchFamily="18" charset="-78"/>
                <a:cs typeface="Simplified Arabic" panose="02020603050405020304" pitchFamily="18" charset="-78"/>
              </a:rPr>
              <a:t>5</a:t>
            </a:r>
            <a:r>
              <a:rPr lang="ar-EG" b="1" u="sng" smtClean="0">
                <a:solidFill>
                  <a:srgbClr val="203E5F"/>
                </a:solidFill>
                <a:latin typeface="Simplified Arabic" panose="02020603050405020304" pitchFamily="18" charset="-78"/>
                <a:cs typeface="Simplified Arabic" panose="02020603050405020304" pitchFamily="18" charset="-78"/>
              </a:rPr>
              <a:t> مصدر </a:t>
            </a:r>
            <a:r>
              <a:rPr lang="ar-EG" b="1" u="sng">
                <a:solidFill>
                  <a:srgbClr val="203E5F"/>
                </a:solidFill>
                <a:latin typeface="Simplified Arabic" panose="02020603050405020304" pitchFamily="18" charset="-78"/>
                <a:cs typeface="Simplified Arabic" panose="02020603050405020304" pitchFamily="18" charset="-78"/>
              </a:rPr>
              <a:t>للتعلم ( ‏تستخدم كأدوات للتدريس): </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هذه التطورات التكنولوجية </a:t>
            </a:r>
            <a:r>
              <a:rPr lang="ar-EG" sz="2400" b="1" smtClean="0">
                <a:latin typeface="Simplified Arabic" panose="02020603050405020304" pitchFamily="18" charset="-78"/>
                <a:cs typeface="Simplified Arabic" panose="02020603050405020304" pitchFamily="18" charset="-78"/>
              </a:rPr>
              <a:t>هى </a:t>
            </a:r>
            <a:r>
              <a:rPr lang="ar-EG" sz="2400" b="1">
                <a:latin typeface="Simplified Arabic" panose="02020603050405020304" pitchFamily="18" charset="-78"/>
                <a:cs typeface="Simplified Arabic" panose="02020603050405020304" pitchFamily="18" charset="-78"/>
              </a:rPr>
              <a:t>مصدر كبير للمعرفة للأطفال والمراهقين وحتى البالغين والألعاب مخصصة لجميع الأعمار</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ويمكن اعتبارها مواد تعليمية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وهى أكثر متعة مقارنة ببعض مواد دراسة أسلوب النص العادي</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وهذا النوع من منهجية التدريس جذاب للغاية للأطفال بسبب المرح والواجهة التفاعلية</a:t>
            </a:r>
            <a:r>
              <a:rPr lang="ar-EG" sz="2400">
                <a:latin typeface="Simplified Arabic" panose="02020603050405020304" pitchFamily="18" charset="-78"/>
                <a:cs typeface="Simplified Arabic" panose="02020603050405020304" pitchFamily="18" charset="-78"/>
              </a:rPr>
              <a:t>، فقد قامت </a:t>
            </a:r>
            <a:r>
              <a:rPr lang="ar-EG" sz="2400" b="1">
                <a:latin typeface="Simplified Arabic" panose="02020603050405020304" pitchFamily="18" charset="-78"/>
                <a:cs typeface="Simplified Arabic" panose="02020603050405020304" pitchFamily="18" charset="-78"/>
              </a:rPr>
              <a:t>بعض المؤسسات التعليمية بتضمين مواد </a:t>
            </a:r>
            <a:r>
              <a:rPr lang="ar-EG" sz="2400" b="1" smtClean="0">
                <a:latin typeface="Simplified Arabic" panose="02020603050405020304" pitchFamily="18" charset="-78"/>
                <a:cs typeface="Simplified Arabic" panose="02020603050405020304" pitchFamily="18" charset="-78"/>
              </a:rPr>
              <a:t>تعليمية </a:t>
            </a:r>
            <a:r>
              <a:rPr lang="ar-EG" sz="2400" b="1">
                <a:latin typeface="Simplified Arabic" panose="02020603050405020304" pitchFamily="18" charset="-78"/>
                <a:cs typeface="Simplified Arabic" panose="02020603050405020304" pitchFamily="18" charset="-78"/>
              </a:rPr>
              <a:t>في الألعاب الإلكترونية </a:t>
            </a:r>
            <a:r>
              <a:rPr lang="ar-EG" sz="2400" b="1" smtClean="0">
                <a:latin typeface="Simplified Arabic" panose="02020603050405020304" pitchFamily="18" charset="-78"/>
                <a:cs typeface="Simplified Arabic" panose="02020603050405020304" pitchFamily="18" charset="-78"/>
              </a:rPr>
              <a:t>واستخدام </a:t>
            </a:r>
            <a:r>
              <a:rPr lang="ar-EG" sz="2400" b="1">
                <a:latin typeface="Simplified Arabic" panose="02020603050405020304" pitchFamily="18" charset="-78"/>
                <a:cs typeface="Simplified Arabic" panose="02020603050405020304" pitchFamily="18" charset="-78"/>
              </a:rPr>
              <a:t>المهارات الحياتية المختلفة </a:t>
            </a:r>
            <a:r>
              <a:rPr lang="ar-EG" sz="2400" b="1" smtClean="0">
                <a:latin typeface="Simplified Arabic" panose="02020603050405020304" pitchFamily="18" charset="-78"/>
                <a:cs typeface="Simplified Arabic" panose="02020603050405020304" pitchFamily="18" charset="-78"/>
              </a:rPr>
              <a:t>وتحسينها</a:t>
            </a:r>
            <a:r>
              <a:rPr lang="ar-EG" sz="2400" b="1">
                <a:latin typeface="Simplified Arabic" panose="02020603050405020304" pitchFamily="18" charset="-78"/>
                <a:cs typeface="Simplified Arabic" panose="02020603050405020304" pitchFamily="18" charset="-78"/>
              </a:rPr>
              <a:t>، بالإضافة ‏بالإضافة إلى أن العملية التعليمية تصبح أكثر متعة</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442948" y="365126"/>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الإيجابية للألعاب الإلكترونية </a:t>
            </a:r>
            <a:endParaRPr lang="en-US" sz="4000" b="1" dirty="0">
              <a:solidFill>
                <a:schemeClr val="bg1"/>
              </a:solidFill>
              <a:latin typeface="Alexandria" charset="0"/>
              <a:cs typeface="Alexandria" charset="0"/>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354841" y="1448149"/>
            <a:ext cx="4503762" cy="5026702"/>
          </a:xfrm>
          <a:prstGeom prst="rect">
            <a:avLst/>
          </a:prstGeom>
        </p:spPr>
      </p:pic>
    </p:spTree>
    <p:extLst>
      <p:ext uri="{BB962C8B-B14F-4D97-AF65-F5344CB8AC3E}">
        <p14:creationId xmlns:p14="http://schemas.microsoft.com/office/powerpoint/2010/main" val="2617566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08478" y="1448149"/>
            <a:ext cx="6605516" cy="4515923"/>
          </a:xfrm>
        </p:spPr>
        <p:txBody>
          <a:bodyPr>
            <a:noAutofit/>
          </a:bodyPr>
          <a:lstStyle/>
          <a:p>
            <a:pPr marL="0" indent="0" algn="just" rtl="1">
              <a:lnSpc>
                <a:spcPct val="110000"/>
              </a:lnSpc>
              <a:spcBef>
                <a:spcPts val="110"/>
              </a:spcBef>
              <a:spcAft>
                <a:spcPts val="110"/>
              </a:spcAft>
              <a:buNone/>
            </a:pPr>
            <a:endParaRPr lang="en-US"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606188" y="353839"/>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306471" y="353839"/>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smtClean="0">
                <a:solidFill>
                  <a:schemeClr val="bg1"/>
                </a:solidFill>
                <a:latin typeface="Simplified Arabic" panose="02020603050405020304" pitchFamily="18" charset="-78"/>
                <a:cs typeface="Simplified Arabic" panose="02020603050405020304" pitchFamily="18" charset="-78"/>
              </a:rPr>
              <a:t>التأثيرات السلبية للألعاب الإلكترونية</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4599296" y="1309296"/>
            <a:ext cx="6714698" cy="5442324"/>
          </a:xfrm>
          <a:prstGeom prst="rect">
            <a:avLst/>
          </a:prstGeom>
        </p:spPr>
        <p:txBody>
          <a:bodyPr wrap="square">
            <a:spAutoFit/>
          </a:bodyPr>
          <a:lstStyle/>
          <a:p>
            <a:pPr algn="just" rtl="1">
              <a:lnSpc>
                <a:spcPct val="110000"/>
              </a:lnSpc>
              <a:spcBef>
                <a:spcPts val="110"/>
              </a:spcBef>
              <a:spcAft>
                <a:spcPts val="110"/>
              </a:spcAft>
            </a:pPr>
            <a:r>
              <a:rPr lang="ar-EG" smtClean="0">
                <a:latin typeface="Calibri" panose="020F0502020204030204" pitchFamily="34" charset="0"/>
                <a:ea typeface="Calibri" panose="020F0502020204030204" pitchFamily="34" charset="0"/>
                <a:cs typeface="Simplified Arabic" panose="02020603050405020304" pitchFamily="18" charset="-78"/>
              </a:rPr>
              <a:t>‏</a:t>
            </a:r>
            <a:r>
              <a:rPr lang="en-US"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1</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على مستوى </a:t>
            </a: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الصحة </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العقلية: </a:t>
            </a:r>
          </a:p>
          <a:p>
            <a:pPr algn="just" rtl="1">
              <a:lnSpc>
                <a:spcPct val="110000"/>
              </a:lnSpc>
              <a:spcBef>
                <a:spcPts val="110"/>
              </a:spcBef>
              <a:spcAft>
                <a:spcPts val="110"/>
              </a:spcAft>
            </a:pPr>
            <a:r>
              <a:rPr lang="ar-EG" sz="2400" b="1" u="sng" smtClean="0">
                <a:solidFill>
                  <a:srgbClr val="203E5F"/>
                </a:solidFill>
                <a:latin typeface="Simplified Arabic" panose="02020603050405020304" pitchFamily="18" charset="-78"/>
                <a:cs typeface="Simplified Arabic" panose="02020603050405020304" pitchFamily="18" charset="-78"/>
              </a:rPr>
              <a:t>أ. على </a:t>
            </a:r>
            <a:r>
              <a:rPr lang="ar-EG" sz="2400" b="1" u="sng">
                <a:solidFill>
                  <a:srgbClr val="203E5F"/>
                </a:solidFill>
                <a:latin typeface="Simplified Arabic" panose="02020603050405020304" pitchFamily="18" charset="-78"/>
                <a:cs typeface="Simplified Arabic" panose="02020603050405020304" pitchFamily="18" charset="-78"/>
              </a:rPr>
              <a:t>مستوى الدماغ </a:t>
            </a:r>
            <a:r>
              <a:rPr lang="ar-EG" sz="2400" b="1" u="sng" smtClean="0">
                <a:solidFill>
                  <a:srgbClr val="203E5F"/>
                </a:solidFill>
                <a:latin typeface="Simplified Arabic" panose="02020603050405020304" pitchFamily="18" charset="-78"/>
                <a:cs typeface="Simplified Arabic" panose="02020603050405020304" pitchFamily="18" charset="-78"/>
              </a:rPr>
              <a:t>والذاكرة :</a:t>
            </a:r>
          </a:p>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قام عدد من الباحثين بدراسة أثر الألعاب الإلكترونية على الدماغ، </a:t>
            </a:r>
            <a:r>
              <a:rPr lang="ar-EG" sz="2400" b="1">
                <a:latin typeface="Simplified Arabic" panose="02020603050405020304" pitchFamily="18" charset="-78"/>
                <a:cs typeface="Simplified Arabic" panose="02020603050405020304" pitchFamily="18" charset="-78"/>
              </a:rPr>
              <a:t>وقد وجد بأن ألعاب الكمبيوتر تتجه نحو تدمير أدمغة المراهقين</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وذلك من خلال إعاقة تطور الدماغ</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وأن هذه الألعاب تنتج </a:t>
            </a:r>
            <a:r>
              <a:rPr lang="ar-EG" sz="2400" b="1" smtClean="0">
                <a:latin typeface="Simplified Arabic" panose="02020603050405020304" pitchFamily="18" charset="-78"/>
                <a:cs typeface="Simplified Arabic" panose="02020603050405020304" pitchFamily="18" charset="-78"/>
              </a:rPr>
              <a:t>أجيالًا </a:t>
            </a:r>
            <a:r>
              <a:rPr lang="ar-EG" sz="2400" b="1">
                <a:latin typeface="Simplified Arabic" panose="02020603050405020304" pitchFamily="18" charset="-78"/>
                <a:cs typeface="Simplified Arabic" panose="02020603050405020304" pitchFamily="18" charset="-78"/>
              </a:rPr>
              <a:t>غبية كما تجعلهم يفقدوه السيطرة على أنفسهم</a:t>
            </a:r>
            <a:r>
              <a:rPr lang="ar-EG" sz="2400">
                <a:latin typeface="Simplified Arabic" panose="02020603050405020304" pitchFamily="18" charset="-78"/>
                <a:cs typeface="Simplified Arabic" panose="02020603050405020304" pitchFamily="18" charset="-78"/>
              </a:rPr>
              <a:t>، </a:t>
            </a:r>
            <a:r>
              <a:rPr lang="ar-EG" sz="2400" u="sng">
                <a:latin typeface="Simplified Arabic" panose="02020603050405020304" pitchFamily="18" charset="-78"/>
                <a:cs typeface="Simplified Arabic" panose="02020603050405020304" pitchFamily="18" charset="-78"/>
              </a:rPr>
              <a:t>وقد تم قياس </a:t>
            </a:r>
            <a:r>
              <a:rPr lang="ar-EG" sz="2400" b="1" u="sng">
                <a:latin typeface="Simplified Arabic" panose="02020603050405020304" pitchFamily="18" charset="-78"/>
                <a:cs typeface="Simplified Arabic" panose="02020603050405020304" pitchFamily="18" charset="-78"/>
              </a:rPr>
              <a:t>مستوى النشاط لدى مئات من المراهقين </a:t>
            </a:r>
            <a:r>
              <a:rPr lang="ar-EG" sz="2400" b="1" u="sng" smtClean="0">
                <a:latin typeface="Simplified Arabic" panose="02020603050405020304" pitchFamily="18" charset="-78"/>
                <a:cs typeface="Simplified Arabic" panose="02020603050405020304" pitchFamily="18" charset="-78"/>
              </a:rPr>
              <a:t>الذين يلعبون بأجهزة </a:t>
            </a:r>
            <a:r>
              <a:rPr lang="en-US" sz="2400" u="sng" smtClean="0">
                <a:latin typeface="Simplified Arabic" panose="02020603050405020304" pitchFamily="18" charset="-78"/>
                <a:cs typeface="Simplified Arabic" panose="02020603050405020304" pitchFamily="18" charset="-78"/>
              </a:rPr>
              <a:t>“</a:t>
            </a:r>
            <a:r>
              <a:rPr lang="en-US" sz="2400" b="1" u="sng" smtClean="0">
                <a:latin typeface="Simplified Arabic" panose="02020603050405020304" pitchFamily="18" charset="-78"/>
                <a:cs typeface="Simplified Arabic" panose="02020603050405020304" pitchFamily="18" charset="-78"/>
              </a:rPr>
              <a:t>Nintendo”</a:t>
            </a:r>
            <a:r>
              <a:rPr lang="ar-EG" sz="2400" u="sng" smtClean="0">
                <a:latin typeface="Simplified Arabic" panose="02020603050405020304" pitchFamily="18" charset="-78"/>
                <a:cs typeface="Simplified Arabic" panose="02020603050405020304" pitchFamily="18" charset="-78"/>
              </a:rPr>
              <a:t>، </a:t>
            </a:r>
            <a:r>
              <a:rPr lang="ar-EG" sz="2400" u="sng">
                <a:latin typeface="Simplified Arabic" panose="02020603050405020304" pitchFamily="18" charset="-78"/>
                <a:cs typeface="Simplified Arabic" panose="02020603050405020304" pitchFamily="18" charset="-78"/>
              </a:rPr>
              <a:t>‏</a:t>
            </a:r>
            <a:r>
              <a:rPr lang="ar-EG" sz="2400" b="1" u="sng">
                <a:latin typeface="Simplified Arabic" panose="02020603050405020304" pitchFamily="18" charset="-78"/>
                <a:cs typeface="Simplified Arabic" panose="02020603050405020304" pitchFamily="18" charset="-78"/>
              </a:rPr>
              <a:t>وتم مقارنتهم بأدمغة طلبه آخرين يقومون بأنشطة حسابية بسيطة</a:t>
            </a:r>
            <a:r>
              <a:rPr lang="ar-EG" sz="2400"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وأظهرت النتائج بأن مستوى نشاط الدماغ لدى المراهقين الذين يقومون بالعملية الحسابية </a:t>
            </a:r>
            <a:r>
              <a:rPr lang="ar-EG" sz="2400" b="1" u="sng" smtClean="0">
                <a:latin typeface="Simplified Arabic" panose="02020603050405020304" pitchFamily="18" charset="-78"/>
                <a:cs typeface="Simplified Arabic" panose="02020603050405020304" pitchFamily="18" charset="-78"/>
              </a:rPr>
              <a:t>أكبر </a:t>
            </a:r>
            <a:r>
              <a:rPr lang="ar-EG" sz="2400" b="1" u="sng">
                <a:latin typeface="Simplified Arabic" panose="02020603050405020304" pitchFamily="18" charset="-78"/>
                <a:cs typeface="Simplified Arabic" panose="02020603050405020304" pitchFamily="18" charset="-78"/>
              </a:rPr>
              <a:t>من هؤلاء الذين يلعبون بألعاب </a:t>
            </a:r>
            <a:r>
              <a:rPr lang="ar-EG" sz="2400" b="1" u="sng" smtClean="0">
                <a:latin typeface="Simplified Arabic" panose="02020603050405020304" pitchFamily="18" charset="-78"/>
                <a:cs typeface="Simplified Arabic" panose="02020603050405020304" pitchFamily="18" charset="-78"/>
              </a:rPr>
              <a:t>الحاسوب.</a:t>
            </a:r>
          </a:p>
          <a:p>
            <a:pPr algn="just" rtl="1">
              <a:lnSpc>
                <a:spcPct val="107000"/>
              </a:lnSpc>
              <a:spcAft>
                <a:spcPts val="800"/>
              </a:spcAft>
            </a:pPr>
            <a:endParaRPr lang="ar-EG" smtClean="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09181" y="1448148"/>
            <a:ext cx="4435523" cy="5026702"/>
          </a:xfrm>
        </p:spPr>
      </p:pic>
    </p:spTree>
    <p:extLst>
      <p:ext uri="{BB962C8B-B14F-4D97-AF65-F5344CB8AC3E}">
        <p14:creationId xmlns:p14="http://schemas.microsoft.com/office/powerpoint/2010/main" val="42857858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3" name="عنصر نائب للمحتوى 2"/>
          <p:cNvSpPr>
            <a:spLocks noGrp="1"/>
          </p:cNvSpPr>
          <p:nvPr>
            <p:ph sz="half" idx="2"/>
          </p:nvPr>
        </p:nvSpPr>
        <p:spPr>
          <a:xfrm>
            <a:off x="4761931" y="1397195"/>
            <a:ext cx="6591869" cy="4249115"/>
          </a:xfrm>
        </p:spPr>
        <p:txBody>
          <a:bodyPr>
            <a:normAutofit lnSpcReduction="10000"/>
          </a:bodyPr>
          <a:lstStyle/>
          <a:p>
            <a:pPr algn="just" rtl="1">
              <a:lnSpc>
                <a:spcPct val="120000"/>
              </a:lnSpc>
              <a:spcBef>
                <a:spcPts val="110"/>
              </a:spcBef>
              <a:spcAft>
                <a:spcPts val="110"/>
              </a:spcAft>
            </a:pPr>
            <a:r>
              <a:rPr lang="ar-EG" sz="2400" b="1">
                <a:latin typeface="Simplified Arabic" panose="02020603050405020304" pitchFamily="18" charset="-78"/>
                <a:cs typeface="Simplified Arabic" panose="02020603050405020304" pitchFamily="18" charset="-78"/>
              </a:rPr>
              <a:t>وهذا يشير إلى أن جلوس الطفل أمام الشاشة لفترة طويلة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قد يجعل بعض وظائف الدماغ خاملة خاصة من الذاكرة طويلة المدى بالإضافة إلى إجهاد الدماغ</a:t>
            </a:r>
            <a:r>
              <a:rPr lang="ar-EG" sz="2400">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وبحسب دراسة جديدة تم فيها تجميع ملخص </a:t>
            </a:r>
            <a:r>
              <a:rPr lang="en-US" sz="2400" b="1" u="sng" smtClean="0">
                <a:latin typeface="Simplified Arabic" panose="02020603050405020304" pitchFamily="18" charset="-78"/>
                <a:cs typeface="Simplified Arabic" panose="02020603050405020304" pitchFamily="18" charset="-78"/>
              </a:rPr>
              <a:t>116</a:t>
            </a:r>
            <a:r>
              <a:rPr lang="ar-EG" sz="2400" b="1" u="sng" smtClean="0">
                <a:latin typeface="Simplified Arabic" panose="02020603050405020304" pitchFamily="18" charset="-78"/>
                <a:cs typeface="Simplified Arabic" panose="02020603050405020304" pitchFamily="18" charset="-78"/>
              </a:rPr>
              <a:t> دراسة </a:t>
            </a:r>
            <a:r>
              <a:rPr lang="ar-EG" sz="2400" b="1" u="sng">
                <a:latin typeface="Simplified Arabic" panose="02020603050405020304" pitchFamily="18" charset="-78"/>
                <a:cs typeface="Simplified Arabic" panose="02020603050405020304" pitchFamily="18" charset="-78"/>
              </a:rPr>
              <a:t>سابقة عن ألعاب الفيديو أكدت أن استخدام ألعاب الفيديو بشكل منتظم يؤثر على الدماغ</a:t>
            </a:r>
            <a:r>
              <a:rPr lang="ar-EG" sz="2400"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ولا يقتصر التأثير هنا على وظائف الدماغ</a:t>
            </a:r>
            <a:r>
              <a:rPr lang="ar-EG" sz="2400"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وإنما </a:t>
            </a:r>
            <a:r>
              <a:rPr lang="ar-EG" sz="2400" b="1" u="sng" smtClean="0">
                <a:latin typeface="Simplified Arabic" panose="02020603050405020304" pitchFamily="18" charset="-78"/>
                <a:cs typeface="Simplified Arabic" panose="02020603050405020304" pitchFamily="18" charset="-78"/>
              </a:rPr>
              <a:t>أيضًا </a:t>
            </a:r>
            <a:r>
              <a:rPr lang="ar-EG" sz="2400" b="1" u="sng">
                <a:latin typeface="Simplified Arabic" panose="02020603050405020304" pitchFamily="18" charset="-78"/>
                <a:cs typeface="Simplified Arabic" panose="02020603050405020304" pitchFamily="18" charset="-78"/>
              </a:rPr>
              <a:t>على هيكلة عمل الخلايا العصبية في الدماغ.</a:t>
            </a:r>
            <a:endParaRPr lang="en-US" sz="2400" b="1" u="sng">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ar-EG" sz="2400" smtClean="0"/>
              <a:t>‏</a:t>
            </a:r>
            <a:r>
              <a:rPr lang="ar-EG" b="1" u="sng" smtClean="0">
                <a:solidFill>
                  <a:srgbClr val="203E5F"/>
                </a:solidFill>
                <a:latin typeface="Simplified Arabic" panose="02020603050405020304" pitchFamily="18" charset="-78"/>
                <a:cs typeface="Simplified Arabic" panose="02020603050405020304" pitchFamily="18" charset="-78"/>
              </a:rPr>
              <a:t>ب. على </a:t>
            </a:r>
            <a:r>
              <a:rPr lang="ar-EG" b="1" u="sng">
                <a:solidFill>
                  <a:srgbClr val="203E5F"/>
                </a:solidFill>
                <a:latin typeface="Simplified Arabic" panose="02020603050405020304" pitchFamily="18" charset="-78"/>
                <a:cs typeface="Simplified Arabic" panose="02020603050405020304" pitchFamily="18" charset="-78"/>
              </a:rPr>
              <a:t>مستوى النمو الذهني (المعرفي واللغوي) : </a:t>
            </a:r>
            <a:endParaRPr lang="ar-EG"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ar-EG" sz="2400" b="1">
                <a:latin typeface="Simplified Arabic" panose="02020603050405020304" pitchFamily="18" charset="-78"/>
                <a:cs typeface="Simplified Arabic" panose="02020603050405020304" pitchFamily="18" charset="-78"/>
              </a:rPr>
              <a:t>إن غوص الطفل في العالم الافتراضي</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وعدم تمييزه بين ما هو حقيقي وما هو وهمي، قد يؤثر في نموه </a:t>
            </a:r>
            <a:r>
              <a:rPr lang="ar-EG" sz="2400" b="1" smtClean="0">
                <a:latin typeface="Simplified Arabic" panose="02020603050405020304" pitchFamily="18" charset="-78"/>
                <a:cs typeface="Simplified Arabic" panose="02020603050405020304" pitchFamily="18" charset="-78"/>
              </a:rPr>
              <a:t>الذهني.</a:t>
            </a: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12" name="Rectangle: Rounded Corners 33"/>
          <p:cNvSpPr txBox="1">
            <a:spLocks noGrp="1"/>
          </p:cNvSpPr>
          <p:nvPr>
            <p:ph type="title"/>
          </p:nvPr>
        </p:nvSpPr>
        <p:spPr>
          <a:xfrm>
            <a:off x="2388358" y="365126"/>
            <a:ext cx="8965442"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السلبية للألعاب الإلكترونية</a:t>
            </a:r>
            <a:endParaRPr lang="en-US" sz="4000" b="1" dirty="0">
              <a:solidFill>
                <a:schemeClr val="bg1"/>
              </a:solidFill>
              <a:latin typeface="Alexandria" charset="0"/>
              <a:cs typeface="Alexandria" charset="0"/>
            </a:endParaRPr>
          </a:p>
        </p:txBody>
      </p:sp>
      <p:pic>
        <p:nvPicPr>
          <p:cNvPr id="4"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25271" y="1397195"/>
            <a:ext cx="4436660" cy="5077655"/>
          </a:xfrm>
        </p:spPr>
      </p:pic>
    </p:spTree>
    <p:extLst>
      <p:ext uri="{BB962C8B-B14F-4D97-AF65-F5344CB8AC3E}">
        <p14:creationId xmlns:p14="http://schemas.microsoft.com/office/powerpoint/2010/main" val="38004071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6" y="1447244"/>
            <a:ext cx="6522493" cy="4627496"/>
          </a:xfrm>
        </p:spPr>
        <p:txBody>
          <a:bodyPr>
            <a:normAutofit/>
          </a:bodyPr>
          <a:lstStyle/>
          <a:p>
            <a:pPr algn="just" rtl="1">
              <a:lnSpc>
                <a:spcPct val="110000"/>
              </a:lnSpc>
              <a:spcBef>
                <a:spcPts val="110"/>
              </a:spcBef>
              <a:spcAft>
                <a:spcPts val="110"/>
              </a:spcAft>
              <a:buFont typeface="Wingdings" panose="05000000000000000000" pitchFamily="2" charset="2"/>
              <a:buChar char="q"/>
            </a:pPr>
            <a:r>
              <a:rPr lang="ar-EG" sz="2400" b="1" smtClean="0">
                <a:latin typeface="Simplified Arabic" panose="02020603050405020304" pitchFamily="18" charset="-78"/>
                <a:cs typeface="Simplified Arabic" panose="02020603050405020304" pitchFamily="18" charset="-78"/>
              </a:rPr>
              <a:t> </a:t>
            </a:r>
            <a:r>
              <a:rPr lang="ar-EG" sz="2400" b="1" u="sng" smtClean="0">
                <a:latin typeface="Simplified Arabic" panose="02020603050405020304" pitchFamily="18" charset="-78"/>
                <a:cs typeface="Simplified Arabic" panose="02020603050405020304" pitchFamily="18" charset="-78"/>
              </a:rPr>
              <a:t>فعلى </a:t>
            </a:r>
            <a:r>
              <a:rPr lang="ar-EG" sz="2400" b="1" u="sng">
                <a:latin typeface="Simplified Arabic" panose="02020603050405020304" pitchFamily="18" charset="-78"/>
                <a:cs typeface="Simplified Arabic" panose="02020603050405020304" pitchFamily="18" charset="-78"/>
              </a:rPr>
              <a:t>المستوى المعرفي </a:t>
            </a:r>
            <a:r>
              <a:rPr lang="ar-EG" sz="2400" b="1" u="sng" smtClean="0">
                <a:latin typeface="Simplified Arabic" panose="02020603050405020304" pitchFamily="18" charset="-78"/>
                <a:cs typeface="Simplified Arabic" panose="02020603050405020304" pitchFamily="18" charset="-78"/>
              </a:rPr>
              <a:t>مثلًا</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قد يبني الأطفال أحكامهم على أمور عديدة من خلال خرافات أو معلومات تضمنها تلك الألعاب</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مما يفقدهم التركيز و يدفعهم إلى الانعزال والتوقع</a:t>
            </a:r>
            <a:r>
              <a:rPr lang="ar-EG" sz="240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a:t>
            </a:r>
            <a:r>
              <a:rPr lang="ar-EG" sz="2400" b="1" u="sng" smtClean="0">
                <a:latin typeface="Simplified Arabic" panose="02020603050405020304" pitchFamily="18" charset="-78"/>
                <a:cs typeface="Simplified Arabic" panose="02020603050405020304" pitchFamily="18" charset="-78"/>
              </a:rPr>
              <a:t>أما </a:t>
            </a:r>
            <a:r>
              <a:rPr lang="ar-EG" sz="2400" b="1" u="sng">
                <a:latin typeface="Simplified Arabic" panose="02020603050405020304" pitchFamily="18" charset="-78"/>
                <a:cs typeface="Simplified Arabic" panose="02020603050405020304" pitchFamily="18" charset="-78"/>
              </a:rPr>
              <a:t>على المستوى اللغوي، فقد أشارت بعض الدراسات إلى أنه كلما زاد عدد الساعات التي يقضيها الأطفال</a:t>
            </a:r>
            <a:r>
              <a:rPr lang="ar-EG" sz="2400" b="1">
                <a:latin typeface="Simplified Arabic" panose="02020603050405020304" pitchFamily="18" charset="-78"/>
                <a:cs typeface="Simplified Arabic" panose="02020603050405020304" pitchFamily="18" charset="-78"/>
              </a:rPr>
              <a:t> </a:t>
            </a:r>
            <a:r>
              <a:rPr lang="ar-EG" sz="2400">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تحديدا التي تتراوح أعمارهم بين ستة أشهر وسنتين</a:t>
            </a:r>
            <a:r>
              <a:rPr lang="ar-EG" sz="2400" b="1" smtClean="0">
                <a:latin typeface="Simplified Arabic" panose="02020603050405020304" pitchFamily="18" charset="-78"/>
                <a:cs typeface="Simplified Arabic" panose="02020603050405020304" pitchFamily="18" charset="-78"/>
              </a:rPr>
              <a:t>)، في </a:t>
            </a:r>
            <a:r>
              <a:rPr lang="ar-EG" sz="2400" b="1">
                <a:latin typeface="Simplified Arabic" panose="02020603050405020304" pitchFamily="18" charset="-78"/>
                <a:cs typeface="Simplified Arabic" panose="02020603050405020304" pitchFamily="18" charset="-78"/>
              </a:rPr>
              <a:t>استخدم الشاشات المحمولة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مثل: الهواتف الذكية، والأجهزة اللوحية، والألعاب الإلكترونية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زاد احتمال تأخر النطق لديهم، </a:t>
            </a:r>
            <a:r>
              <a:rPr lang="ar-EG" sz="2400" b="1" u="sng">
                <a:latin typeface="Simplified Arabic" panose="02020603050405020304" pitchFamily="18" charset="-78"/>
                <a:cs typeface="Simplified Arabic" panose="02020603050405020304" pitchFamily="18" charset="-78"/>
              </a:rPr>
              <a:t>كما أكد الباحثون أن كل </a:t>
            </a:r>
            <a:r>
              <a:rPr lang="en-US" sz="2400" b="1" u="sng" smtClean="0">
                <a:latin typeface="Simplified Arabic" panose="02020603050405020304" pitchFamily="18" charset="-78"/>
                <a:cs typeface="Simplified Arabic" panose="02020603050405020304" pitchFamily="18" charset="-78"/>
              </a:rPr>
              <a:t>30</a:t>
            </a:r>
            <a:r>
              <a:rPr lang="ar-EG" sz="2400" b="1" u="sng" smtClean="0">
                <a:latin typeface="Simplified Arabic" panose="02020603050405020304" pitchFamily="18" charset="-78"/>
                <a:cs typeface="Simplified Arabic" panose="02020603050405020304" pitchFamily="18" charset="-78"/>
              </a:rPr>
              <a:t> دقيقة </a:t>
            </a:r>
            <a:r>
              <a:rPr lang="ar-EG" sz="2400" b="1" u="sng">
                <a:latin typeface="Simplified Arabic" panose="02020603050405020304" pitchFamily="18" charset="-78"/>
                <a:cs typeface="Simplified Arabic" panose="02020603050405020304" pitchFamily="18" charset="-78"/>
              </a:rPr>
              <a:t>من استخدم الشاشة </a:t>
            </a:r>
            <a:r>
              <a:rPr lang="ar-EG" sz="2400" b="1" u="sng" smtClean="0">
                <a:latin typeface="Simplified Arabic" panose="02020603050405020304" pitchFamily="18" charset="-78"/>
                <a:cs typeface="Simplified Arabic" panose="02020603050405020304" pitchFamily="18" charset="-78"/>
              </a:rPr>
              <a:t>يوميًا </a:t>
            </a:r>
            <a:r>
              <a:rPr lang="ar-EG" sz="2400" b="1" u="sng">
                <a:latin typeface="Simplified Arabic" panose="02020603050405020304" pitchFamily="18" charset="-78"/>
                <a:cs typeface="Simplified Arabic" panose="02020603050405020304" pitchFamily="18" charset="-78"/>
              </a:rPr>
              <a:t>يرتبط بزيادة خطر تأخر النطق </a:t>
            </a:r>
            <a:r>
              <a:rPr lang="ar-EG" sz="2400" b="1" u="sng" smtClean="0">
                <a:latin typeface="Simplified Arabic" panose="02020603050405020304" pitchFamily="18" charset="-78"/>
                <a:cs typeface="Simplified Arabic" panose="02020603050405020304" pitchFamily="18" charset="-78"/>
              </a:rPr>
              <a:t>بنسبة</a:t>
            </a:r>
            <a:r>
              <a:rPr lang="en-US" sz="2400" b="1" u="sng" smtClean="0">
                <a:latin typeface="Simplified Arabic" panose="02020603050405020304" pitchFamily="18" charset="-78"/>
                <a:cs typeface="Simplified Arabic" panose="02020603050405020304" pitchFamily="18" charset="-78"/>
              </a:rPr>
              <a:t>49 </a:t>
            </a:r>
            <a:r>
              <a:rPr lang="ar-EG" sz="2400" b="1" u="sng" smtClean="0">
                <a:latin typeface="Simplified Arabic" panose="02020603050405020304" pitchFamily="18" charset="-78"/>
                <a:cs typeface="Simplified Arabic" panose="02020603050405020304" pitchFamily="18" charset="-78"/>
              </a:rPr>
              <a:t>٪</a:t>
            </a:r>
            <a:r>
              <a:rPr lang="ar-EG" sz="2400" b="1" u="sng">
                <a:latin typeface="Simplified Arabic" panose="02020603050405020304" pitchFamily="18" charset="-78"/>
                <a:cs typeface="Simplified Arabic" panose="02020603050405020304" pitchFamily="18" charset="-78"/>
              </a:rPr>
              <a:t>؜</a:t>
            </a:r>
            <a:r>
              <a:rPr lang="ar-EG" sz="2400" u="sng">
                <a:latin typeface="Simplified Arabic" panose="02020603050405020304" pitchFamily="18" charset="-78"/>
                <a:cs typeface="Simplified Arabic" panose="02020603050405020304" pitchFamily="18" charset="-78"/>
              </a:rPr>
              <a:t>.</a:t>
            </a:r>
            <a:endParaRPr lang="en-US" sz="2400" u="sng">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q"/>
            </a:pPr>
            <a:endParaRPr lang="en-US" sz="2400">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q"/>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p>
        </p:txBody>
      </p:sp>
      <p:sp>
        <p:nvSpPr>
          <p:cNvPr id="3" name="مستطيل 2"/>
          <p:cNvSpPr/>
          <p:nvPr/>
        </p:nvSpPr>
        <p:spPr>
          <a:xfrm>
            <a:off x="4831306" y="1602024"/>
            <a:ext cx="6346209" cy="517065"/>
          </a:xfrm>
          <a:prstGeom prst="rect">
            <a:avLst/>
          </a:prstGeom>
        </p:spPr>
        <p:txBody>
          <a:bodyPr wrap="square">
            <a:spAutoFit/>
          </a:bodyPr>
          <a:lstStyle/>
          <a:p>
            <a:pPr algn="just" rtl="1">
              <a:lnSpc>
                <a:spcPct val="12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p:txBody>
      </p:sp>
      <p:sp>
        <p:nvSpPr>
          <p:cNvPr id="12" name="Rectangle: Rounded Corners 33"/>
          <p:cNvSpPr txBox="1">
            <a:spLocks noGrp="1"/>
          </p:cNvSpPr>
          <p:nvPr>
            <p:ph type="title"/>
          </p:nvPr>
        </p:nvSpPr>
        <p:spPr>
          <a:xfrm>
            <a:off x="2347414" y="365126"/>
            <a:ext cx="9006385"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السلبية للألعاب الإلكترونية</a:t>
            </a:r>
            <a:endParaRPr lang="en-US" sz="4000" b="1" dirty="0">
              <a:solidFill>
                <a:schemeClr val="bg1"/>
              </a:solidFill>
              <a:latin typeface="Alexandria" charset="0"/>
              <a:cs typeface="Alexandria" charset="0"/>
            </a:endParaRPr>
          </a:p>
        </p:txBody>
      </p:sp>
      <p:pic>
        <p:nvPicPr>
          <p:cNvPr id="6" name="عنصر نائب للمحتوى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71284" y="1447244"/>
            <a:ext cx="4339988" cy="5027606"/>
          </a:xfrm>
        </p:spPr>
      </p:pic>
    </p:spTree>
    <p:extLst>
      <p:ext uri="{BB962C8B-B14F-4D97-AF65-F5344CB8AC3E}">
        <p14:creationId xmlns:p14="http://schemas.microsoft.com/office/powerpoint/2010/main" val="32863266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217159" y="1499217"/>
            <a:ext cx="7096836" cy="4575523"/>
          </a:xfrm>
        </p:spPr>
        <p:txBody>
          <a:bodyPr>
            <a:normAutofit fontScale="92500" lnSpcReduction="20000"/>
          </a:bodyPr>
          <a:lstStyle/>
          <a:p>
            <a:pPr marL="0" indent="0" algn="r" rtl="1">
              <a:buNone/>
            </a:pPr>
            <a:r>
              <a:rPr lang="en-US" sz="3000" b="1" u="sng" smtClean="0">
                <a:solidFill>
                  <a:srgbClr val="203E5F"/>
                </a:solidFill>
                <a:latin typeface="Simplified Arabic" panose="02020603050405020304" pitchFamily="18" charset="-78"/>
                <a:cs typeface="Simplified Arabic" panose="02020603050405020304" pitchFamily="18" charset="-78"/>
              </a:rPr>
              <a:t> .2</a:t>
            </a:r>
            <a:r>
              <a:rPr lang="ar-EG" sz="3000" b="1" u="sng" smtClean="0">
                <a:solidFill>
                  <a:srgbClr val="203E5F"/>
                </a:solidFill>
                <a:latin typeface="Simplified Arabic" panose="02020603050405020304" pitchFamily="18" charset="-78"/>
                <a:cs typeface="Simplified Arabic" panose="02020603050405020304" pitchFamily="18" charset="-78"/>
              </a:rPr>
              <a:t>على مستوى </a:t>
            </a:r>
            <a:r>
              <a:rPr lang="ar-EG" sz="3000" b="1" u="sng">
                <a:solidFill>
                  <a:srgbClr val="203E5F"/>
                </a:solidFill>
                <a:latin typeface="Simplified Arabic" panose="02020603050405020304" pitchFamily="18" charset="-78"/>
                <a:cs typeface="Simplified Arabic" panose="02020603050405020304" pitchFamily="18" charset="-78"/>
              </a:rPr>
              <a:t>الصحة الجسدية</a:t>
            </a:r>
            <a:r>
              <a:rPr lang="ar-EG" sz="3000" b="1" u="sng" smtClean="0">
                <a:solidFill>
                  <a:srgbClr val="203E5F"/>
                </a:solidFill>
                <a:latin typeface="Simplified Arabic" panose="02020603050405020304" pitchFamily="18" charset="-78"/>
                <a:cs typeface="Simplified Arabic" panose="02020603050405020304" pitchFamily="18" charset="-78"/>
              </a:rPr>
              <a:t>:</a:t>
            </a:r>
          </a:p>
          <a:p>
            <a:pPr marL="0" indent="0" algn="r" rtl="1">
              <a:buNone/>
            </a:pPr>
            <a:r>
              <a:rPr lang="ar-EG" sz="2600" b="1" u="sng">
                <a:solidFill>
                  <a:srgbClr val="203E5F"/>
                </a:solidFill>
                <a:latin typeface="Simplified Arabic" panose="02020603050405020304" pitchFamily="18" charset="-78"/>
                <a:cs typeface="Simplified Arabic" panose="02020603050405020304" pitchFamily="18" charset="-78"/>
              </a:rPr>
              <a:t>أ. ‏على مستوى البدانة: </a:t>
            </a:r>
            <a:endParaRPr lang="ar-EG" sz="2600"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ar-EG" sz="2600" b="1">
                <a:latin typeface="Simplified Arabic" panose="02020603050405020304" pitchFamily="18" charset="-78"/>
                <a:cs typeface="Simplified Arabic" panose="02020603050405020304" pitchFamily="18" charset="-78"/>
              </a:rPr>
              <a:t>تشير الكثير من الدراسات إلى تزايد معدلات البدانة والسمنة بين لاعبي الألعاب الإلكترونية في مختلف دول العالم</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وهذا ما أكدته نتائج دراسة نشرت </a:t>
            </a:r>
            <a:r>
              <a:rPr lang="ar-EG" sz="2600" b="1" smtClean="0">
                <a:latin typeface="Simplified Arabic" panose="02020603050405020304" pitchFamily="18" charset="-78"/>
                <a:cs typeface="Simplified Arabic" panose="02020603050405020304" pitchFamily="18" charset="-78"/>
              </a:rPr>
              <a:t>مؤخرًا</a:t>
            </a:r>
            <a:r>
              <a:rPr lang="ar-EG" sz="2600">
                <a:latin typeface="Simplified Arabic" panose="02020603050405020304" pitchFamily="18" charset="-78"/>
                <a:cs typeface="Simplified Arabic" panose="02020603050405020304" pitchFamily="18" charset="-78"/>
              </a:rPr>
              <a:t>، </a:t>
            </a:r>
            <a:r>
              <a:rPr lang="ar-EG" sz="2600" b="1" u="sng">
                <a:latin typeface="Simplified Arabic" panose="02020603050405020304" pitchFamily="18" charset="-78"/>
                <a:cs typeface="Simplified Arabic" panose="02020603050405020304" pitchFamily="18" charset="-78"/>
              </a:rPr>
              <a:t>من أن ارتفاع حالات البدانة في معظم دول العالم يعود إلى تمضية فترات طويلة أمام التلفاز أو الكمبيوتر</a:t>
            </a:r>
            <a:r>
              <a:rPr lang="ar-EG" sz="2600" u="sng">
                <a:latin typeface="Simplified Arabic" panose="02020603050405020304" pitchFamily="18" charset="-78"/>
                <a:cs typeface="Simplified Arabic" panose="02020603050405020304" pitchFamily="18" charset="-78"/>
              </a:rPr>
              <a:t>، </a:t>
            </a:r>
            <a:r>
              <a:rPr lang="ar-EG" sz="2600" b="1" u="sng">
                <a:latin typeface="Simplified Arabic" panose="02020603050405020304" pitchFamily="18" charset="-78"/>
                <a:cs typeface="Simplified Arabic" panose="02020603050405020304" pitchFamily="18" charset="-78"/>
              </a:rPr>
              <a:t>فقد قام الباحثون بدراسة أكثر من </a:t>
            </a:r>
            <a:r>
              <a:rPr lang="en-US" sz="2600" b="1" u="sng" smtClean="0">
                <a:latin typeface="Simplified Arabic" panose="02020603050405020304" pitchFamily="18" charset="-78"/>
                <a:cs typeface="Simplified Arabic" panose="02020603050405020304" pitchFamily="18" charset="-78"/>
              </a:rPr>
              <a:t> 2000</a:t>
            </a:r>
            <a:r>
              <a:rPr lang="ar-EG" sz="2600" b="1" u="sng" smtClean="0">
                <a:latin typeface="Simplified Arabic" panose="02020603050405020304" pitchFamily="18" charset="-78"/>
                <a:cs typeface="Simplified Arabic" panose="02020603050405020304" pitchFamily="18" charset="-78"/>
              </a:rPr>
              <a:t>طالب </a:t>
            </a:r>
            <a:r>
              <a:rPr lang="ar-EG" sz="2600" b="1" u="sng">
                <a:latin typeface="Simplified Arabic" panose="02020603050405020304" pitchFamily="18" charset="-78"/>
                <a:cs typeface="Simplified Arabic" panose="02020603050405020304" pitchFamily="18" charset="-78"/>
              </a:rPr>
              <a:t>تتراوح أعمارهم من </a:t>
            </a:r>
            <a:r>
              <a:rPr lang="ar-EG" sz="2600" b="1" u="sng" smtClean="0">
                <a:latin typeface="Simplified Arabic" panose="02020603050405020304" pitchFamily="18" charset="-78"/>
                <a:cs typeface="Simplified Arabic" panose="02020603050405020304" pitchFamily="18" charset="-78"/>
              </a:rPr>
              <a:t>(</a:t>
            </a:r>
            <a:r>
              <a:rPr lang="en-US" sz="2600" b="1" u="sng" smtClean="0">
                <a:latin typeface="Simplified Arabic" panose="02020603050405020304" pitchFamily="18" charset="-78"/>
                <a:cs typeface="Simplified Arabic" panose="02020603050405020304" pitchFamily="18" charset="-78"/>
              </a:rPr>
              <a:t> 9</a:t>
            </a:r>
            <a:r>
              <a:rPr lang="ar-EG" sz="2600" b="1" u="sng" smtClean="0">
                <a:latin typeface="Simplified Arabic" panose="02020603050405020304" pitchFamily="18" charset="-78"/>
                <a:cs typeface="Simplified Arabic" panose="02020603050405020304" pitchFamily="18" charset="-78"/>
              </a:rPr>
              <a:t>إلى </a:t>
            </a:r>
            <a:r>
              <a:rPr lang="en-US" sz="2600" b="1" u="sng" smtClean="0">
                <a:latin typeface="Simplified Arabic" panose="02020603050405020304" pitchFamily="18" charset="-78"/>
                <a:cs typeface="Simplified Arabic" panose="02020603050405020304" pitchFamily="18" charset="-78"/>
              </a:rPr>
              <a:t>18</a:t>
            </a:r>
            <a:r>
              <a:rPr lang="ar-EG" sz="2600" b="1" u="sng" smtClean="0">
                <a:latin typeface="Simplified Arabic" panose="02020603050405020304" pitchFamily="18" charset="-78"/>
                <a:cs typeface="Simplified Arabic" panose="02020603050405020304" pitchFamily="18" charset="-78"/>
              </a:rPr>
              <a:t>سنة</a:t>
            </a:r>
            <a:r>
              <a:rPr lang="ar-EG" sz="2600">
                <a:latin typeface="Simplified Arabic" panose="02020603050405020304" pitchFamily="18" charset="-78"/>
                <a:cs typeface="Simplified Arabic" panose="02020603050405020304" pitchFamily="18" charset="-78"/>
              </a:rPr>
              <a:t>)، </a:t>
            </a:r>
            <a:r>
              <a:rPr lang="ar-EG" sz="2600" b="1" u="sng">
                <a:latin typeface="Simplified Arabic" panose="02020603050405020304" pitchFamily="18" charset="-78"/>
                <a:cs typeface="Simplified Arabic" panose="02020603050405020304" pitchFamily="18" charset="-78"/>
              </a:rPr>
              <a:t>وتبين أن معدلات أوزان الأطفال ازدادت من </a:t>
            </a:r>
            <a:r>
              <a:rPr lang="en-US" sz="2600" b="1" u="sng" smtClean="0">
                <a:latin typeface="Simplified Arabic" panose="02020603050405020304" pitchFamily="18" charset="-78"/>
                <a:cs typeface="Simplified Arabic" panose="02020603050405020304" pitchFamily="18" charset="-78"/>
              </a:rPr>
              <a:t>54</a:t>
            </a:r>
            <a:r>
              <a:rPr lang="ar-EG" sz="2600" b="1" u="sng" smtClean="0">
                <a:latin typeface="Simplified Arabic" panose="02020603050405020304" pitchFamily="18" charset="-78"/>
                <a:cs typeface="Simplified Arabic" panose="02020603050405020304" pitchFamily="18" charset="-78"/>
              </a:rPr>
              <a:t> كيلو </a:t>
            </a:r>
            <a:r>
              <a:rPr lang="ar-EG" sz="2600" b="1" u="sng">
                <a:latin typeface="Simplified Arabic" panose="02020603050405020304" pitchFamily="18" charset="-78"/>
                <a:cs typeface="Simplified Arabic" panose="02020603050405020304" pitchFamily="18" charset="-78"/>
              </a:rPr>
              <a:t>جرام إلى </a:t>
            </a:r>
            <a:r>
              <a:rPr lang="en-US" sz="2600" b="1" u="sng" smtClean="0">
                <a:latin typeface="Simplified Arabic" panose="02020603050405020304" pitchFamily="18" charset="-78"/>
                <a:cs typeface="Simplified Arabic" panose="02020603050405020304" pitchFamily="18" charset="-78"/>
              </a:rPr>
              <a:t> 60</a:t>
            </a:r>
            <a:r>
              <a:rPr lang="ar-EG" sz="2600" b="1" u="sng" smtClean="0">
                <a:latin typeface="Simplified Arabic" panose="02020603050405020304" pitchFamily="18" charset="-78"/>
                <a:cs typeface="Simplified Arabic" panose="02020603050405020304" pitchFamily="18" charset="-78"/>
              </a:rPr>
              <a:t>كيلو </a:t>
            </a:r>
            <a:r>
              <a:rPr lang="ar-EG" sz="2600" b="1" u="sng">
                <a:latin typeface="Simplified Arabic" panose="02020603050405020304" pitchFamily="18" charset="-78"/>
                <a:cs typeface="Simplified Arabic" panose="02020603050405020304" pitchFamily="18" charset="-78"/>
              </a:rPr>
              <a:t>جرام، كما أن هناك انخفاض </a:t>
            </a:r>
            <a:r>
              <a:rPr lang="ar-EG" sz="2600" b="1" u="sng" smtClean="0">
                <a:latin typeface="Simplified Arabic" panose="02020603050405020304" pitchFamily="18" charset="-78"/>
                <a:cs typeface="Simplified Arabic" panose="02020603050405020304" pitchFamily="18" charset="-78"/>
              </a:rPr>
              <a:t>حادًا </a:t>
            </a:r>
            <a:r>
              <a:rPr lang="ar-EG" sz="2600" b="1" u="sng">
                <a:latin typeface="Simplified Arabic" panose="02020603050405020304" pitchFamily="18" charset="-78"/>
                <a:cs typeface="Simplified Arabic" panose="02020603050405020304" pitchFamily="18" charset="-78"/>
              </a:rPr>
              <a:t>في اللياقة البدنية</a:t>
            </a:r>
            <a:r>
              <a:rPr lang="ar-EG" sz="2600" u="sng">
                <a:latin typeface="Simplified Arabic" panose="02020603050405020304" pitchFamily="18" charset="-78"/>
                <a:cs typeface="Simplified Arabic" panose="02020603050405020304" pitchFamily="18" charset="-78"/>
              </a:rPr>
              <a:t>، </a:t>
            </a:r>
            <a:r>
              <a:rPr lang="ar-EG" sz="2600" b="1" u="sng">
                <a:latin typeface="Simplified Arabic" panose="02020603050405020304" pitchFamily="18" charset="-78"/>
                <a:cs typeface="Simplified Arabic" panose="02020603050405020304" pitchFamily="18" charset="-78"/>
              </a:rPr>
              <a:t>فالأطفال من ذوي </a:t>
            </a:r>
            <a:r>
              <a:rPr lang="en-US" sz="2600" b="1" u="sng" smtClean="0">
                <a:latin typeface="Simplified Arabic" panose="02020603050405020304" pitchFamily="18" charset="-78"/>
                <a:cs typeface="Simplified Arabic" panose="02020603050405020304" pitchFamily="18" charset="-78"/>
              </a:rPr>
              <a:t>10</a:t>
            </a:r>
            <a:r>
              <a:rPr lang="ar-EG" sz="2600" b="1" u="sng" smtClean="0">
                <a:latin typeface="Simplified Arabic" panose="02020603050405020304" pitchFamily="18" charset="-78"/>
                <a:cs typeface="Simplified Arabic" panose="02020603050405020304" pitchFamily="18" charset="-78"/>
              </a:rPr>
              <a:t>سنوات </a:t>
            </a:r>
            <a:r>
              <a:rPr lang="ar-EG" sz="2600" b="1" u="sng">
                <a:latin typeface="Simplified Arabic" panose="02020603050405020304" pitchFamily="18" charset="-78"/>
                <a:cs typeface="Simplified Arabic" panose="02020603050405020304" pitchFamily="18" charset="-78"/>
              </a:rPr>
              <a:t>في عام </a:t>
            </a:r>
            <a:r>
              <a:rPr lang="en-US" sz="2600" b="1" u="sng" smtClean="0">
                <a:latin typeface="Simplified Arabic" panose="02020603050405020304" pitchFamily="18" charset="-78"/>
                <a:cs typeface="Simplified Arabic" panose="02020603050405020304" pitchFamily="18" charset="-78"/>
              </a:rPr>
              <a:t> 1985</a:t>
            </a:r>
            <a:r>
              <a:rPr lang="ar-EG" sz="2600" b="1" u="sng" smtClean="0">
                <a:latin typeface="Simplified Arabic" panose="02020603050405020304" pitchFamily="18" charset="-78"/>
                <a:cs typeface="Simplified Arabic" panose="02020603050405020304" pitchFamily="18" charset="-78"/>
              </a:rPr>
              <a:t>كانوا </a:t>
            </a:r>
            <a:r>
              <a:rPr lang="ar-EG" sz="2600" b="1" u="sng">
                <a:latin typeface="Simplified Arabic" panose="02020603050405020304" pitchFamily="18" charset="-78"/>
                <a:cs typeface="Simplified Arabic" panose="02020603050405020304" pitchFamily="18" charset="-78"/>
              </a:rPr>
              <a:t>قادرين على الركض لمسافة واحد </a:t>
            </a:r>
            <a:r>
              <a:rPr lang="en-US" sz="2600" b="1" u="sng" smtClean="0">
                <a:latin typeface="Simplified Arabic" panose="02020603050405020304" pitchFamily="18" charset="-78"/>
                <a:cs typeface="Simplified Arabic" panose="02020603050405020304" pitchFamily="18" charset="-78"/>
              </a:rPr>
              <a:t>  1.6</a:t>
            </a:r>
            <a:r>
              <a:rPr lang="ar-EG" sz="2600" b="1" u="sng" smtClean="0">
                <a:latin typeface="Simplified Arabic" panose="02020603050405020304" pitchFamily="18" charset="-78"/>
                <a:cs typeface="Simplified Arabic" panose="02020603050405020304" pitchFamily="18" charset="-78"/>
              </a:rPr>
              <a:t>كيلو </a:t>
            </a:r>
            <a:r>
              <a:rPr lang="ar-EG" sz="2600" b="1" u="sng">
                <a:latin typeface="Simplified Arabic" panose="02020603050405020304" pitchFamily="18" charset="-78"/>
                <a:cs typeface="Simplified Arabic" panose="02020603050405020304" pitchFamily="18" charset="-78"/>
              </a:rPr>
              <a:t>متر لمدة زمنية لا تتجاوز </a:t>
            </a:r>
            <a:r>
              <a:rPr lang="en-US" sz="2600" b="1" u="sng" smtClean="0">
                <a:latin typeface="Simplified Arabic" panose="02020603050405020304" pitchFamily="18" charset="-78"/>
                <a:cs typeface="Simplified Arabic" panose="02020603050405020304" pitchFamily="18" charset="-78"/>
              </a:rPr>
              <a:t> 8.14</a:t>
            </a:r>
            <a:r>
              <a:rPr lang="ar-EG" sz="2600" b="1" u="sng" smtClean="0">
                <a:latin typeface="Simplified Arabic" panose="02020603050405020304" pitchFamily="18" charset="-78"/>
                <a:cs typeface="Simplified Arabic" panose="02020603050405020304" pitchFamily="18" charset="-78"/>
              </a:rPr>
              <a:t>دقيقة</a:t>
            </a:r>
            <a:r>
              <a:rPr lang="ar-EG" sz="2600" b="1" u="sng">
                <a:latin typeface="Simplified Arabic" panose="02020603050405020304" pitchFamily="18" charset="-78"/>
                <a:cs typeface="Simplified Arabic" panose="02020603050405020304" pitchFamily="18" charset="-78"/>
              </a:rPr>
              <a:t>، أما الأطفال اليوم فيركضون المسافة نفسها، ولكن في </a:t>
            </a:r>
            <a:r>
              <a:rPr lang="en-US" sz="2600" b="1" u="sng" smtClean="0">
                <a:latin typeface="Simplified Arabic" panose="02020603050405020304" pitchFamily="18" charset="-78"/>
                <a:cs typeface="Simplified Arabic" panose="02020603050405020304" pitchFamily="18" charset="-78"/>
              </a:rPr>
              <a:t>10</a:t>
            </a:r>
            <a:r>
              <a:rPr lang="ar-EG" sz="2600" b="1" u="sng" smtClean="0">
                <a:latin typeface="Simplified Arabic" panose="02020603050405020304" pitchFamily="18" charset="-78"/>
                <a:cs typeface="Simplified Arabic" panose="02020603050405020304" pitchFamily="18" charset="-78"/>
              </a:rPr>
              <a:t> دقائق </a:t>
            </a:r>
            <a:r>
              <a:rPr lang="ar-EG" sz="2600" b="1" u="sng">
                <a:latin typeface="Simplified Arabic" panose="02020603050405020304" pitchFamily="18" charset="-78"/>
                <a:cs typeface="Simplified Arabic" panose="02020603050405020304" pitchFamily="18" charset="-78"/>
              </a:rPr>
              <a:t>أو أكثر</a:t>
            </a:r>
            <a:r>
              <a:rPr lang="ar-EG" sz="2600">
                <a:latin typeface="Simplified Arabic" panose="02020603050405020304" pitchFamily="18" charset="-78"/>
                <a:cs typeface="Simplified Arabic" panose="02020603050405020304" pitchFamily="18" charset="-78"/>
              </a:rPr>
              <a:t>. </a:t>
            </a:r>
            <a:endParaRPr lang="en-US" sz="2600">
              <a:latin typeface="Simplified Arabic" panose="02020603050405020304" pitchFamily="18" charset="-78"/>
              <a:cs typeface="Simplified Arabic" panose="02020603050405020304" pitchFamily="18" charset="-78"/>
            </a:endParaRPr>
          </a:p>
          <a:p>
            <a:pPr marL="0" indent="0" algn="r" rtl="1">
              <a:lnSpc>
                <a:spcPct val="120000"/>
              </a:lnSpc>
              <a:spcBef>
                <a:spcPts val="110"/>
              </a:spcBef>
              <a:spcAft>
                <a:spcPts val="110"/>
              </a:spcAft>
              <a:buNone/>
            </a:pPr>
            <a:endParaRPr lang="en-US" sz="2600"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723331" y="365126"/>
            <a:ext cx="1481495"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511189" y="365126"/>
            <a:ext cx="8827827"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السلبية للألعاب الإلكترونية</a:t>
            </a:r>
            <a:endParaRPr lang="en-US" sz="40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8133" y="1499217"/>
            <a:ext cx="3847957" cy="5027935"/>
          </a:xfrm>
        </p:spPr>
      </p:pic>
    </p:spTree>
    <p:extLst>
      <p:ext uri="{BB962C8B-B14F-4D97-AF65-F5344CB8AC3E}">
        <p14:creationId xmlns:p14="http://schemas.microsoft.com/office/powerpoint/2010/main" val="8860232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63569" y="1661852"/>
            <a:ext cx="5990229" cy="4179390"/>
          </a:xfrm>
        </p:spPr>
        <p:txBody>
          <a:bodyPr>
            <a:normAutofit/>
          </a:bodyPr>
          <a:lstStyle/>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429300" y="365126"/>
            <a:ext cx="892449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السلبية للألعاب الإلكترونية</a:t>
            </a:r>
            <a:endParaRPr lang="en-US" sz="4000" b="1" dirty="0">
              <a:solidFill>
                <a:schemeClr val="bg1"/>
              </a:solidFill>
              <a:latin typeface="Alexandria" charset="0"/>
              <a:cs typeface="Alexandria" charset="0"/>
            </a:endParaRPr>
          </a:p>
        </p:txBody>
      </p:sp>
      <p:sp>
        <p:nvSpPr>
          <p:cNvPr id="2" name="مستطيل 1"/>
          <p:cNvSpPr/>
          <p:nvPr/>
        </p:nvSpPr>
        <p:spPr>
          <a:xfrm>
            <a:off x="4667535" y="1459017"/>
            <a:ext cx="6660108" cy="1866152"/>
          </a:xfrm>
          <a:prstGeom prst="rect">
            <a:avLst/>
          </a:prstGeom>
        </p:spPr>
        <p:txBody>
          <a:bodyPr wrap="square">
            <a:spAutoFit/>
          </a:bodyPr>
          <a:lstStyle/>
          <a:p>
            <a:pPr algn="just" rtl="1">
              <a:lnSpc>
                <a:spcPct val="110000"/>
              </a:lnSpc>
              <a:spcBef>
                <a:spcPts val="110"/>
              </a:spcBef>
              <a:spcAft>
                <a:spcPts val="110"/>
              </a:spcAft>
            </a:pPr>
            <a:endParaRPr lang="ar-EG" sz="2800" b="1" u="sng" smtClean="0">
              <a:solidFill>
                <a:srgbClr val="203E5F"/>
              </a:solidFill>
              <a:latin typeface="Simplified Arabic" panose="02020603050405020304" pitchFamily="18" charset="-78"/>
              <a:cs typeface="Simplified Arabic" panose="02020603050405020304" pitchFamily="18" charset="-78"/>
            </a:endParaRPr>
          </a:p>
          <a:p>
            <a:pPr algn="r" rtl="1"/>
            <a:endParaRPr lang="en-US" sz="2800" b="1">
              <a:solidFill>
                <a:srgbClr val="203E5F"/>
              </a:solidFill>
              <a:latin typeface="Simplified Arabic" panose="02020603050405020304" pitchFamily="18" charset="-78"/>
              <a:cs typeface="Simplified Arabic" panose="02020603050405020304" pitchFamily="18" charset="-78"/>
            </a:endParaRPr>
          </a:p>
          <a:p>
            <a:pPr algn="r" rtl="1"/>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3" name="مستطيل 2"/>
          <p:cNvSpPr/>
          <p:nvPr/>
        </p:nvSpPr>
        <p:spPr>
          <a:xfrm>
            <a:off x="5254388" y="1394512"/>
            <a:ext cx="6059606" cy="5207259"/>
          </a:xfrm>
          <a:prstGeom prst="rect">
            <a:avLst/>
          </a:prstGeom>
        </p:spPr>
        <p:txBody>
          <a:bodyPr wrap="square">
            <a:spAutoFit/>
          </a:bodyPr>
          <a:lstStyle/>
          <a:p>
            <a:pPr algn="just" rtl="1">
              <a:lnSpc>
                <a:spcPct val="110000"/>
              </a:lnSpc>
              <a:spcBef>
                <a:spcPts val="110"/>
              </a:spcBef>
              <a:spcAft>
                <a:spcPts val="110"/>
              </a:spcAft>
            </a:pPr>
            <a:r>
              <a:rPr lang="ar-EG" smtClean="0">
                <a:latin typeface="Calibri" panose="020F0502020204030204" pitchFamily="34" charset="0"/>
                <a:ea typeface="Calibri" panose="020F0502020204030204" pitchFamily="34" charset="0"/>
                <a:cs typeface="Simplified Arabic" panose="02020603050405020304" pitchFamily="18" charset="-78"/>
              </a:rPr>
              <a:t>‏</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ب. على </a:t>
            </a: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مستوى آلام الرقبة والظهر: </a:t>
            </a:r>
            <a:endPar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a:latin typeface="Simplified Arabic" panose="02020603050405020304" pitchFamily="18" charset="-78"/>
                <a:cs typeface="Simplified Arabic" panose="02020603050405020304" pitchFamily="18" charset="-78"/>
              </a:rPr>
              <a:t>‏</a:t>
            </a:r>
            <a:r>
              <a:rPr lang="ar-EG" sz="2400">
                <a:latin typeface="Simplified Arabic" panose="02020603050405020304" pitchFamily="18" charset="-78"/>
                <a:cs typeface="Simplified Arabic" panose="02020603050405020304" pitchFamily="18" charset="-78"/>
              </a:rPr>
              <a:t>أشار العلماء </a:t>
            </a:r>
            <a:r>
              <a:rPr lang="ar-EG" sz="2400" u="sng">
                <a:latin typeface="Simplified Arabic" panose="02020603050405020304" pitchFamily="18" charset="-78"/>
                <a:cs typeface="Simplified Arabic" panose="02020603050405020304" pitchFamily="18" charset="-78"/>
              </a:rPr>
              <a:t>إلى </a:t>
            </a:r>
            <a:r>
              <a:rPr lang="ar-EG" sz="2400" b="1" u="sng">
                <a:latin typeface="Simplified Arabic" panose="02020603050405020304" pitchFamily="18" charset="-78"/>
                <a:cs typeface="Simplified Arabic" panose="02020603050405020304" pitchFamily="18" charset="-78"/>
              </a:rPr>
              <a:t>ظهور مجموعة جديدة من الإصابات الخاصة بالجهاز العظمي والعضلي على مدى الخمس عشرة سنة الماضية مع انتشار ألعاب الكمبيوتر في الجلوس لساعات طويلة أمام الشاشة يسبب </a:t>
            </a:r>
            <a:r>
              <a:rPr lang="ar-EG" sz="2400" b="1" u="sng" smtClean="0">
                <a:latin typeface="Simplified Arabic" panose="02020603050405020304" pitchFamily="18" charset="-78"/>
                <a:cs typeface="Simplified Arabic" panose="02020603050405020304" pitchFamily="18" charset="-78"/>
              </a:rPr>
              <a:t>آلامًا </a:t>
            </a:r>
            <a:r>
              <a:rPr lang="ar-EG" sz="2400" b="1" u="sng">
                <a:latin typeface="Simplified Arabic" panose="02020603050405020304" pitchFamily="18" charset="-78"/>
                <a:cs typeface="Simplified Arabic" panose="02020603050405020304" pitchFamily="18" charset="-78"/>
              </a:rPr>
              <a:t>مبرحة في أسفل الظهر</a:t>
            </a:r>
            <a:r>
              <a:rPr lang="ar-EG" sz="2400">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كما أن كثرة حركة الأصابع على لوحة المفاتيح</a:t>
            </a:r>
            <a:r>
              <a:rPr lang="ar-EG" sz="2400"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تسبب </a:t>
            </a:r>
            <a:r>
              <a:rPr lang="ar-EG" sz="2400" b="1" u="sng" smtClean="0">
                <a:latin typeface="Simplified Arabic" panose="02020603050405020304" pitchFamily="18" charset="-78"/>
                <a:cs typeface="Simplified Arabic" panose="02020603050405020304" pitchFamily="18" charset="-78"/>
              </a:rPr>
              <a:t>أضرارًا </a:t>
            </a:r>
            <a:r>
              <a:rPr lang="ar-EG" sz="2400" b="1" u="sng">
                <a:latin typeface="Simplified Arabic" panose="02020603050405020304" pitchFamily="18" charset="-78"/>
                <a:cs typeface="Simplified Arabic" panose="02020603050405020304" pitchFamily="18" charset="-78"/>
              </a:rPr>
              <a:t>بالغة لإصبع الإبهام، ومفصل الرسغ نتيجة لثنيهما بصورة مستمرة</a:t>
            </a:r>
            <a:r>
              <a:rPr lang="ar-EG" sz="2400" u="sng" smtClean="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pPr>
            <a:r>
              <a:rPr lang="ar-EG" sz="2400" smtClean="0"/>
              <a:t>‏</a:t>
            </a:r>
            <a:endParaRPr lang="ar-EG" sz="24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4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عنصر نائب للمحتوى 9"/>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188948" y="1459016"/>
            <a:ext cx="5010849" cy="5015833"/>
          </a:xfrm>
          <a:prstGeom prst="rect">
            <a:avLst/>
          </a:prstGeom>
        </p:spPr>
      </p:pic>
    </p:spTree>
    <p:extLst>
      <p:ext uri="{BB962C8B-B14F-4D97-AF65-F5344CB8AC3E}">
        <p14:creationId xmlns:p14="http://schemas.microsoft.com/office/powerpoint/2010/main" val="26341258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59104" y="1415567"/>
            <a:ext cx="5827596" cy="4601218"/>
          </a:xfrm>
        </p:spPr>
        <p:txBody>
          <a:bodyPr>
            <a:normAutofit/>
          </a:bodyPr>
          <a:lstStyle/>
          <a:p>
            <a:pPr marL="0" indent="0" algn="r" rtl="1">
              <a:buNone/>
            </a:pPr>
            <a:r>
              <a:rPr lang="ar-EG" b="1" u="sng" smtClean="0">
                <a:solidFill>
                  <a:srgbClr val="203E5F"/>
                </a:solidFill>
                <a:latin typeface="Simplified Arabic" panose="02020603050405020304" pitchFamily="18" charset="-78"/>
                <a:cs typeface="Simplified Arabic" panose="02020603050405020304" pitchFamily="18" charset="-78"/>
              </a:rPr>
              <a:t>ج. على </a:t>
            </a:r>
            <a:r>
              <a:rPr lang="ar-EG" b="1" u="sng">
                <a:solidFill>
                  <a:srgbClr val="203E5F"/>
                </a:solidFill>
                <a:latin typeface="Simplified Arabic" panose="02020603050405020304" pitchFamily="18" charset="-78"/>
                <a:cs typeface="Simplified Arabic" panose="02020603050405020304" pitchFamily="18" charset="-78"/>
              </a:rPr>
              <a:t>مستوى الإجهاد </a:t>
            </a:r>
            <a:r>
              <a:rPr lang="ar-EG" b="1" u="sng" smtClean="0">
                <a:solidFill>
                  <a:srgbClr val="203E5F"/>
                </a:solidFill>
                <a:latin typeface="Simplified Arabic" panose="02020603050405020304" pitchFamily="18" charset="-78"/>
                <a:cs typeface="Simplified Arabic" panose="02020603050405020304" pitchFamily="18" charset="-78"/>
              </a:rPr>
              <a:t>البصري:</a:t>
            </a:r>
            <a:endParaRPr lang="ar-EG"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b="1" smtClean="0">
                <a:latin typeface="Simplified Arabic" panose="02020603050405020304" pitchFamily="18" charset="-78"/>
                <a:cs typeface="Simplified Arabic" panose="02020603050405020304" pitchFamily="18" charset="-78"/>
              </a:rPr>
              <a:t>تشير </a:t>
            </a:r>
            <a:r>
              <a:rPr lang="ar-EG" b="1">
                <a:latin typeface="Simplified Arabic" panose="02020603050405020304" pitchFamily="18" charset="-78"/>
                <a:cs typeface="Simplified Arabic" panose="02020603050405020304" pitchFamily="18" charset="-78"/>
              </a:rPr>
              <a:t>الأبحاث العلمية إلى أن حركة العينين تكون سريعة </a:t>
            </a:r>
            <a:r>
              <a:rPr lang="ar-EG" b="1" smtClean="0">
                <a:latin typeface="Simplified Arabic" panose="02020603050405020304" pitchFamily="18" charset="-78"/>
                <a:cs typeface="Simplified Arabic" panose="02020603050405020304" pitchFamily="18" charset="-78"/>
              </a:rPr>
              <a:t>جدًا </a:t>
            </a:r>
            <a:r>
              <a:rPr lang="ar-EG" b="1">
                <a:latin typeface="Simplified Arabic" panose="02020603050405020304" pitchFamily="18" charset="-78"/>
                <a:cs typeface="Simplified Arabic" panose="02020603050405020304" pitchFamily="18" charset="-78"/>
              </a:rPr>
              <a:t>أثناء ممارسة ألعاب الكمبيوتر</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مما يزيد من فرص إ</a:t>
            </a:r>
            <a:r>
              <a:rPr lang="ar-EG" b="1" smtClean="0">
                <a:latin typeface="Simplified Arabic" panose="02020603050405020304" pitchFamily="18" charset="-78"/>
                <a:cs typeface="Simplified Arabic" panose="02020603050405020304" pitchFamily="18" charset="-78"/>
              </a:rPr>
              <a:t>جهدها</a:t>
            </a:r>
            <a:r>
              <a:rPr lang="ar-EG" b="1">
                <a:latin typeface="Simplified Arabic" panose="02020603050405020304" pitchFamily="18" charset="-78"/>
                <a:cs typeface="Simplified Arabic" panose="02020603050405020304" pitchFamily="18" charset="-78"/>
              </a:rPr>
              <a:t>، </a:t>
            </a:r>
            <a:r>
              <a:rPr lang="ar-EG" b="1" u="sng">
                <a:latin typeface="Simplified Arabic" panose="02020603050405020304" pitchFamily="18" charset="-78"/>
                <a:cs typeface="Simplified Arabic" panose="02020603050405020304" pitchFamily="18" charset="-78"/>
              </a:rPr>
              <a:t>كما أن الأشعة الكهرومغناطيسية المنبعثة من شاشات الكمبيوتر</a:t>
            </a:r>
            <a:r>
              <a:rPr lang="ar-EG" u="sng">
                <a:latin typeface="Simplified Arabic" panose="02020603050405020304" pitchFamily="18" charset="-78"/>
                <a:cs typeface="Simplified Arabic" panose="02020603050405020304" pitchFamily="18" charset="-78"/>
              </a:rPr>
              <a:t>، </a:t>
            </a:r>
            <a:r>
              <a:rPr lang="ar-EG" b="1" u="sng">
                <a:latin typeface="Simplified Arabic" panose="02020603050405020304" pitchFamily="18" charset="-78"/>
                <a:cs typeface="Simplified Arabic" panose="02020603050405020304" pitchFamily="18" charset="-78"/>
              </a:rPr>
              <a:t>تؤدي إلى حدوث الاحمرار في العينين والجفاف والحكة وضعف البصر، ‏وكلها أعراض تؤدي إلى الصداع وضعف التركيز</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r" rtl="1">
              <a:buNone/>
            </a:pPr>
            <a:endParaRPr lang="ar-EG">
              <a:latin typeface="Simplified Arabic" panose="02020603050405020304" pitchFamily="18" charset="-78"/>
              <a:cs typeface="Simplified Arabic" panose="02020603050405020304" pitchFamily="18" charset="-78"/>
            </a:endParaRPr>
          </a:p>
          <a:p>
            <a:pPr marL="0" indent="0" algn="r" rtl="1">
              <a:buNone/>
            </a:pPr>
            <a:endParaRPr lang="en-US" sz="2400"/>
          </a:p>
        </p:txBody>
      </p:sp>
      <p:sp>
        <p:nvSpPr>
          <p:cNvPr id="7" name="TextBox 3"/>
          <p:cNvSpPr txBox="1"/>
          <p:nvPr/>
        </p:nvSpPr>
        <p:spPr>
          <a:xfrm>
            <a:off x="8731226" y="6074740"/>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539623" y="365126"/>
            <a:ext cx="8951794"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السلبية للألعاب الإلكترونية</a:t>
            </a:r>
            <a:endParaRPr lang="en-US" sz="40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0209" y="1415566"/>
            <a:ext cx="5017827" cy="5059284"/>
          </a:xfrm>
        </p:spPr>
      </p:pic>
    </p:spTree>
    <p:extLst>
      <p:ext uri="{BB962C8B-B14F-4D97-AF65-F5344CB8AC3E}">
        <p14:creationId xmlns:p14="http://schemas.microsoft.com/office/powerpoint/2010/main" val="20304522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67785" y="1422568"/>
            <a:ext cx="6249535" cy="4652172"/>
          </a:xfrm>
        </p:spPr>
        <p:txBody>
          <a:bodyPr>
            <a:normAutofit lnSpcReduction="10000"/>
          </a:bodyPr>
          <a:lstStyle/>
          <a:p>
            <a:pPr marL="0" indent="0" algn="just" rtl="1">
              <a:lnSpc>
                <a:spcPct val="130000"/>
              </a:lnSpc>
              <a:spcBef>
                <a:spcPts val="110"/>
              </a:spcBef>
              <a:spcAft>
                <a:spcPts val="110"/>
              </a:spcAft>
              <a:buNone/>
            </a:pPr>
            <a:r>
              <a:rPr lang="ar-EG" smtClean="0"/>
              <a:t>‏</a:t>
            </a:r>
            <a:r>
              <a:rPr lang="en-US" b="1" u="sng" smtClean="0">
                <a:solidFill>
                  <a:srgbClr val="203E5F"/>
                </a:solidFill>
                <a:latin typeface="Simplified Arabic" panose="02020603050405020304" pitchFamily="18" charset="-78"/>
                <a:cs typeface="Simplified Arabic" panose="02020603050405020304" pitchFamily="18" charset="-78"/>
              </a:rPr>
              <a:t>.3</a:t>
            </a:r>
            <a:r>
              <a:rPr lang="ar-EG" b="1" u="sng" smtClean="0">
                <a:solidFill>
                  <a:srgbClr val="203E5F"/>
                </a:solidFill>
                <a:latin typeface="Simplified Arabic" panose="02020603050405020304" pitchFamily="18" charset="-78"/>
                <a:cs typeface="Simplified Arabic" panose="02020603050405020304" pitchFamily="18" charset="-78"/>
              </a:rPr>
              <a:t> على مستوى </a:t>
            </a:r>
            <a:r>
              <a:rPr lang="ar-EG" b="1" u="sng">
                <a:solidFill>
                  <a:srgbClr val="203E5F"/>
                </a:solidFill>
                <a:latin typeface="Simplified Arabic" panose="02020603050405020304" pitchFamily="18" charset="-78"/>
                <a:cs typeface="Simplified Arabic" panose="02020603050405020304" pitchFamily="18" charset="-78"/>
              </a:rPr>
              <a:t>التحصيل الدراسي: </a:t>
            </a:r>
            <a:endParaRPr lang="ar-EG"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r>
              <a:rPr lang="ar-EG" sz="2600" b="1">
                <a:latin typeface="Simplified Arabic" panose="02020603050405020304" pitchFamily="18" charset="-78"/>
                <a:cs typeface="Simplified Arabic" panose="02020603050405020304" pitchFamily="18" charset="-78"/>
              </a:rPr>
              <a:t>هناك </a:t>
            </a:r>
            <a:r>
              <a:rPr lang="ar-EG" sz="2600" b="1" smtClean="0">
                <a:latin typeface="Simplified Arabic" panose="02020603050405020304" pitchFamily="18" charset="-78"/>
                <a:cs typeface="Simplified Arabic" panose="02020603050405020304" pitchFamily="18" charset="-78"/>
              </a:rPr>
              <a:t>أدلة </a:t>
            </a:r>
            <a:r>
              <a:rPr lang="ar-EG" sz="2600" b="1">
                <a:latin typeface="Simplified Arabic" panose="02020603050405020304" pitchFamily="18" charset="-78"/>
                <a:cs typeface="Simplified Arabic" panose="02020603050405020304" pitchFamily="18" charset="-78"/>
              </a:rPr>
              <a:t>قوية تثبت أن الأطفال الذين يمضون </a:t>
            </a:r>
            <a:r>
              <a:rPr lang="ar-EG" sz="2600" b="1" smtClean="0">
                <a:latin typeface="Simplified Arabic" panose="02020603050405020304" pitchFamily="18" charset="-78"/>
                <a:cs typeface="Simplified Arabic" panose="02020603050405020304" pitchFamily="18" charset="-78"/>
              </a:rPr>
              <a:t>أوقاتًا </a:t>
            </a:r>
            <a:r>
              <a:rPr lang="ar-EG" sz="2600" b="1">
                <a:latin typeface="Simplified Arabic" panose="02020603050405020304" pitchFamily="18" charset="-78"/>
                <a:cs typeface="Simplified Arabic" panose="02020603050405020304" pitchFamily="18" charset="-78"/>
              </a:rPr>
              <a:t>طويلة ممارسة الألعاب الإلكترونية</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و تقديمها على أي نشاط آخر، له انعكاساته السلبية على النتائج الدراسية </a:t>
            </a:r>
            <a:r>
              <a:rPr lang="ar-EG" sz="2600" b="1" u="sng">
                <a:latin typeface="Simplified Arabic" panose="02020603050405020304" pitchFamily="18" charset="-78"/>
                <a:cs typeface="Simplified Arabic" panose="02020603050405020304" pitchFamily="18" charset="-78"/>
              </a:rPr>
              <a:t>حيث تؤدي إلى ضعف في تحصيلهم الدراسي و اضطرابات في التعلم كتشتت الانتباه</a:t>
            </a:r>
            <a:r>
              <a:rPr lang="ar-EG" sz="2600" u="sng">
                <a:latin typeface="Simplified Arabic" panose="02020603050405020304" pitchFamily="18" charset="-78"/>
                <a:cs typeface="Simplified Arabic" panose="02020603050405020304" pitchFamily="18" charset="-78"/>
              </a:rPr>
              <a:t>، </a:t>
            </a:r>
            <a:r>
              <a:rPr lang="ar-EG" sz="2600" b="1" u="sng">
                <a:latin typeface="Simplified Arabic" panose="02020603050405020304" pitchFamily="18" charset="-78"/>
                <a:cs typeface="Simplified Arabic" panose="02020603050405020304" pitchFamily="18" charset="-78"/>
              </a:rPr>
              <a:t>وعدم التركيز، وفقدان مهارات التواصل داخل الصف</a:t>
            </a:r>
            <a:r>
              <a:rPr lang="ar-EG" sz="2600" u="sng">
                <a:latin typeface="Simplified Arabic" panose="02020603050405020304" pitchFamily="18" charset="-78"/>
                <a:cs typeface="Simplified Arabic" panose="02020603050405020304" pitchFamily="18" charset="-78"/>
              </a:rPr>
              <a:t>، </a:t>
            </a:r>
            <a:r>
              <a:rPr lang="ar-EG" sz="2600" b="1" u="sng">
                <a:latin typeface="Simplified Arabic" panose="02020603050405020304" pitchFamily="18" charset="-78"/>
                <a:cs typeface="Simplified Arabic" panose="02020603050405020304" pitchFamily="18" charset="-78"/>
              </a:rPr>
              <a:t>وبالتالي حصولهم على تصنيفات أكثر سلبية من قبل المعلمين</a:t>
            </a:r>
            <a:r>
              <a:rPr lang="ar-EG" sz="2600" u="sng">
                <a:latin typeface="Simplified Arabic" panose="02020603050405020304" pitchFamily="18" charset="-78"/>
                <a:cs typeface="Simplified Arabic" panose="02020603050405020304" pitchFamily="18" charset="-78"/>
              </a:rPr>
              <a:t>، </a:t>
            </a:r>
            <a:r>
              <a:rPr lang="ar-EG" sz="2600" b="1" u="sng">
                <a:latin typeface="Simplified Arabic" panose="02020603050405020304" pitchFamily="18" charset="-78"/>
                <a:cs typeface="Simplified Arabic" panose="02020603050405020304" pitchFamily="18" charset="-78"/>
              </a:rPr>
              <a:t>بسبب عدم رغبة الطفل في القيام بواجبه الدراسية، والأعمال المطلوبة </a:t>
            </a:r>
            <a:r>
              <a:rPr lang="ar-EG" sz="2600" b="1" u="sng" smtClean="0">
                <a:latin typeface="Simplified Arabic" panose="02020603050405020304" pitchFamily="18" charset="-78"/>
                <a:cs typeface="Simplified Arabic" panose="02020603050405020304" pitchFamily="18" charset="-78"/>
              </a:rPr>
              <a:t>منه</a:t>
            </a:r>
            <a:r>
              <a:rPr lang="ar-EG" sz="2600" u="sng" smtClean="0">
                <a:latin typeface="Simplified Arabic" panose="02020603050405020304" pitchFamily="18" charset="-78"/>
                <a:cs typeface="Simplified Arabic" panose="02020603050405020304" pitchFamily="18" charset="-78"/>
              </a:rPr>
              <a:t>.</a:t>
            </a:r>
            <a:endParaRPr lang="en-US" sz="2600"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ar-EG" sz="26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6" y="6074740"/>
            <a:ext cx="2555474"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660779"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320118" y="365126"/>
            <a:ext cx="903368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السلبية للألعاب الإلكترونية</a:t>
            </a:r>
            <a:endParaRPr lang="en-US" sz="40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60527" y="1422568"/>
            <a:ext cx="4470777" cy="5052282"/>
          </a:xfrm>
        </p:spPr>
      </p:pic>
    </p:spTree>
    <p:extLst>
      <p:ext uri="{BB962C8B-B14F-4D97-AF65-F5344CB8AC3E}">
        <p14:creationId xmlns:p14="http://schemas.microsoft.com/office/powerpoint/2010/main" val="5734464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72502" y="1590707"/>
            <a:ext cx="5935638" cy="4387012"/>
          </a:xfrm>
        </p:spPr>
        <p:txBody>
          <a:bodyPr>
            <a:normAutofit/>
          </a:bodyPr>
          <a:lstStyle/>
          <a:p>
            <a:pPr algn="just" rtl="1">
              <a:lnSpc>
                <a:spcPct val="110000"/>
              </a:lnSpc>
              <a:spcBef>
                <a:spcPts val="110"/>
              </a:spcBef>
              <a:spcAft>
                <a:spcPts val="110"/>
              </a:spcAft>
              <a:buFont typeface="Wingdings" panose="05000000000000000000" pitchFamily="2" charset="2"/>
              <a:buChar char="ü"/>
            </a:pPr>
            <a:r>
              <a:rPr lang="ar-EG" sz="2400" smtClean="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وهذا </a:t>
            </a:r>
            <a:r>
              <a:rPr lang="ar-EG" sz="2400" b="1">
                <a:latin typeface="Simplified Arabic" panose="02020603050405020304" pitchFamily="18" charset="-78"/>
                <a:cs typeface="Simplified Arabic" panose="02020603050405020304" pitchFamily="18" charset="-78"/>
              </a:rPr>
              <a:t>ما أشارت إليه </a:t>
            </a:r>
            <a:r>
              <a:rPr lang="ar-EG" sz="2400" b="1" smtClean="0">
                <a:latin typeface="Simplified Arabic" panose="02020603050405020304" pitchFamily="18" charset="-78"/>
                <a:cs typeface="Simplified Arabic" panose="02020603050405020304" pitchFamily="18" charset="-78"/>
              </a:rPr>
              <a:t>الدراسات، أن </a:t>
            </a:r>
            <a:r>
              <a:rPr lang="ar-EG" sz="2400" b="1">
                <a:latin typeface="Simplified Arabic" panose="02020603050405020304" pitchFamily="18" charset="-78"/>
                <a:cs typeface="Simplified Arabic" panose="02020603050405020304" pitchFamily="18" charset="-78"/>
              </a:rPr>
              <a:t>ممارسة </a:t>
            </a:r>
            <a:r>
              <a:rPr lang="ar-EG" sz="2400" b="1" smtClean="0">
                <a:latin typeface="Simplified Arabic" panose="02020603050405020304" pitchFamily="18" charset="-78"/>
                <a:cs typeface="Simplified Arabic" panose="02020603050405020304" pitchFamily="18" charset="-78"/>
              </a:rPr>
              <a:t>الألعاب الإلكترونية </a:t>
            </a:r>
            <a:r>
              <a:rPr lang="ar-EG" sz="2400" b="1" u="sng">
                <a:latin typeface="Simplified Arabic" panose="02020603050405020304" pitchFamily="18" charset="-78"/>
                <a:cs typeface="Simplified Arabic" panose="02020603050405020304" pitchFamily="18" charset="-78"/>
              </a:rPr>
              <a:t>تؤثر </a:t>
            </a:r>
            <a:r>
              <a:rPr lang="ar-EG" sz="2400" b="1" u="sng" smtClean="0">
                <a:latin typeface="Simplified Arabic" panose="02020603050405020304" pitchFamily="18" charset="-78"/>
                <a:cs typeface="Simplified Arabic" panose="02020603050405020304" pitchFamily="18" charset="-78"/>
              </a:rPr>
              <a:t>سلبًا </a:t>
            </a:r>
            <a:r>
              <a:rPr lang="ar-EG" sz="2400" b="1" u="sng">
                <a:latin typeface="Simplified Arabic" panose="02020603050405020304" pitchFamily="18" charset="-78"/>
                <a:cs typeface="Simplified Arabic" panose="02020603050405020304" pitchFamily="18" charset="-78"/>
              </a:rPr>
              <a:t>على التحصيل الدراسي</a:t>
            </a:r>
            <a:r>
              <a:rPr lang="ar-EG" sz="2400"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و تؤدي إلى إهمال الواجبات المدرسية والهروب من المدرسة أثناء الدوام</a:t>
            </a:r>
            <a:r>
              <a:rPr lang="ar-EG" sz="2400"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وتؤدي إلى اضطرابات التعلم</a:t>
            </a:r>
            <a:r>
              <a:rPr lang="ar-EG" sz="2400"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كما أن سهر الأطفال والمراهقين طوال الليل في ممارستها</a:t>
            </a:r>
            <a:r>
              <a:rPr lang="ar-EG" sz="2400"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يؤثر بشكل مباشر على مجهوداتهم في اليوم التالي</a:t>
            </a:r>
            <a:r>
              <a:rPr lang="ar-EG" sz="2400"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مما قد يجعل اللاعبين غير قادرين على الاستيقاظ للذهاب إلى المدرسة </a:t>
            </a:r>
            <a:r>
              <a:rPr lang="ar-EG" sz="2400" b="1" u="sng" smtClean="0">
                <a:latin typeface="Simplified Arabic" panose="02020603050405020304" pitchFamily="18" charset="-78"/>
                <a:cs typeface="Simplified Arabic" panose="02020603050405020304" pitchFamily="18" charset="-78"/>
              </a:rPr>
              <a:t>وإن </a:t>
            </a:r>
            <a:r>
              <a:rPr lang="ar-EG" sz="2400" b="1" u="sng">
                <a:latin typeface="Simplified Arabic" panose="02020603050405020304" pitchFamily="18" charset="-78"/>
                <a:cs typeface="Simplified Arabic" panose="02020603050405020304" pitchFamily="18" charset="-78"/>
              </a:rPr>
              <a:t>ذهبوا فإنهم يستسلموا للنوم في فصولهم الدراسية </a:t>
            </a:r>
            <a:r>
              <a:rPr lang="ar-EG" sz="2400" b="1" u="sng" smtClean="0">
                <a:latin typeface="Simplified Arabic" panose="02020603050405020304" pitchFamily="18" charset="-78"/>
                <a:cs typeface="Simplified Arabic" panose="02020603050405020304" pitchFamily="18" charset="-78"/>
              </a:rPr>
              <a:t>بدلاً </a:t>
            </a:r>
            <a:r>
              <a:rPr lang="ar-EG" sz="2400" b="1" u="sng">
                <a:latin typeface="Simplified Arabic" panose="02020603050405020304" pitchFamily="18" charset="-78"/>
                <a:cs typeface="Simplified Arabic" panose="02020603050405020304" pitchFamily="18" charset="-78"/>
              </a:rPr>
              <a:t>من الإصغاء للمعلم</a:t>
            </a:r>
            <a:r>
              <a:rPr lang="ar-EG" sz="2400" u="sng">
                <a:latin typeface="Simplified Arabic" panose="02020603050405020304" pitchFamily="18" charset="-78"/>
                <a:cs typeface="Simplified Arabic" panose="02020603050405020304" pitchFamily="18" charset="-78"/>
              </a:rPr>
              <a:t>.</a:t>
            </a:r>
            <a:endParaRPr lang="en-US" sz="2400" u="sng">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6" y="6074740"/>
            <a:ext cx="2555474"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8686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1" name="Rectangle: Rounded Corners 33"/>
          <p:cNvSpPr txBox="1">
            <a:spLocks noGrp="1"/>
          </p:cNvSpPr>
          <p:nvPr>
            <p:ph type="title"/>
          </p:nvPr>
        </p:nvSpPr>
        <p:spPr>
          <a:xfrm>
            <a:off x="2402006" y="386860"/>
            <a:ext cx="8951794" cy="92093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السلبية للألعاب الإلكترونية</a:t>
            </a:r>
            <a:endParaRPr lang="en-US" sz="40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3899" y="1590707"/>
            <a:ext cx="4747146" cy="4687263"/>
          </a:xfrm>
        </p:spPr>
      </p:pic>
    </p:spTree>
    <p:extLst>
      <p:ext uri="{BB962C8B-B14F-4D97-AF65-F5344CB8AC3E}">
        <p14:creationId xmlns:p14="http://schemas.microsoft.com/office/powerpoint/2010/main" val="35059983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490114" y="1459127"/>
            <a:ext cx="6974006" cy="4518592"/>
          </a:xfrm>
        </p:spPr>
        <p:txBody>
          <a:bodyPr>
            <a:normAutofit fontScale="55000" lnSpcReduction="20000"/>
          </a:bodyPr>
          <a:lstStyle/>
          <a:p>
            <a:pPr marL="0" indent="0" algn="just" rtl="1">
              <a:lnSpc>
                <a:spcPct val="110000"/>
              </a:lnSpc>
              <a:spcBef>
                <a:spcPts val="110"/>
              </a:spcBef>
              <a:spcAft>
                <a:spcPts val="110"/>
              </a:spcAft>
              <a:buNone/>
            </a:pPr>
            <a:r>
              <a:rPr lang="ar-EG" sz="2400" smtClean="0"/>
              <a:t>‏</a:t>
            </a:r>
            <a:r>
              <a:rPr lang="en-US" sz="4500" b="1" u="sng" smtClean="0">
                <a:solidFill>
                  <a:srgbClr val="203E5F"/>
                </a:solidFill>
                <a:latin typeface="Simplified Arabic" panose="02020603050405020304" pitchFamily="18" charset="-78"/>
                <a:cs typeface="Simplified Arabic" panose="02020603050405020304" pitchFamily="18" charset="-78"/>
              </a:rPr>
              <a:t>4</a:t>
            </a:r>
            <a:r>
              <a:rPr lang="ar-EG" sz="4500" b="1" u="sng" smtClean="0">
                <a:solidFill>
                  <a:srgbClr val="203E5F"/>
                </a:solidFill>
                <a:latin typeface="Simplified Arabic" panose="02020603050405020304" pitchFamily="18" charset="-78"/>
                <a:cs typeface="Simplified Arabic" panose="02020603050405020304" pitchFamily="18" charset="-78"/>
              </a:rPr>
              <a:t>. على المستوى الاجتماعي: </a:t>
            </a:r>
          </a:p>
          <a:p>
            <a:pPr marL="0" indent="0" algn="just" rtl="1">
              <a:lnSpc>
                <a:spcPct val="130000"/>
              </a:lnSpc>
              <a:spcBef>
                <a:spcPts val="110"/>
              </a:spcBef>
              <a:spcAft>
                <a:spcPts val="110"/>
              </a:spcAft>
              <a:buNone/>
            </a:pPr>
            <a:r>
              <a:rPr lang="ar-EG" sz="4400" b="1">
                <a:latin typeface="Simplified Arabic" panose="02020603050405020304" pitchFamily="18" charset="-78"/>
                <a:cs typeface="Simplified Arabic" panose="02020603050405020304" pitchFamily="18" charset="-78"/>
              </a:rPr>
              <a:t>تشير العديد من الدراسات إلى أن الألعاب الإلكترونية ‏تؤثر من الناحية الاجتماعية على الطفل</a:t>
            </a:r>
            <a:r>
              <a:rPr lang="ar-EG" sz="4400">
                <a:latin typeface="Simplified Arabic" panose="02020603050405020304" pitchFamily="18" charset="-78"/>
                <a:cs typeface="Simplified Arabic" panose="02020603050405020304" pitchFamily="18" charset="-78"/>
              </a:rPr>
              <a:t>، </a:t>
            </a:r>
            <a:r>
              <a:rPr lang="ar-EG" sz="4400" b="1" u="sng">
                <a:latin typeface="Simplified Arabic" panose="02020603050405020304" pitchFamily="18" charset="-78"/>
                <a:cs typeface="Simplified Arabic" panose="02020603050405020304" pitchFamily="18" charset="-78"/>
              </a:rPr>
              <a:t>كصعوبة تعاونه مع الغير والشك في سلوك الآخرين</a:t>
            </a:r>
            <a:r>
              <a:rPr lang="ar-EG" sz="4400" u="sng">
                <a:latin typeface="Simplified Arabic" panose="02020603050405020304" pitchFamily="18" charset="-78"/>
                <a:cs typeface="Simplified Arabic" panose="02020603050405020304" pitchFamily="18" charset="-78"/>
              </a:rPr>
              <a:t>، </a:t>
            </a:r>
            <a:r>
              <a:rPr lang="ar-EG" sz="4400" b="1" u="sng">
                <a:latin typeface="Simplified Arabic" panose="02020603050405020304" pitchFamily="18" charset="-78"/>
                <a:cs typeface="Simplified Arabic" panose="02020603050405020304" pitchFamily="18" charset="-78"/>
              </a:rPr>
              <a:t>كما أن الألعاب الإلكترونية تجعل الطفل يميل إلى العزلة الاجتماعية والانطواء على نفسه</a:t>
            </a:r>
            <a:r>
              <a:rPr lang="ar-EG" sz="4400" u="sng">
                <a:latin typeface="Simplified Arabic" panose="02020603050405020304" pitchFamily="18" charset="-78"/>
                <a:cs typeface="Simplified Arabic" panose="02020603050405020304" pitchFamily="18" charset="-78"/>
              </a:rPr>
              <a:t>، </a:t>
            </a:r>
            <a:r>
              <a:rPr lang="ar-EG" sz="4400" b="1" u="sng">
                <a:latin typeface="Simplified Arabic" panose="02020603050405020304" pitchFamily="18" charset="-78"/>
                <a:cs typeface="Simplified Arabic" panose="02020603050405020304" pitchFamily="18" charset="-78"/>
              </a:rPr>
              <a:t>مما يؤثر سلبا على نموه الفكري والشخصي والاجتماعي، فهو بدلا من الجلوس مع العائلة، وتبادل الحديث معها، ينجذب لممارسة الألعاب التي تجعله يفضل اللعب على الحديث مع العائلة، كما أن إسراف الطفل في التعامل مع عوالم الرمز يمكن أن يعزله عن التعامل مع عالم الواقع فيفقد المهارة الاجتماعية في إقامة الصداقات والتعامل مع الآخرين، ويصبح بالتالي </a:t>
            </a:r>
            <a:r>
              <a:rPr lang="ar-EG" sz="4400" b="1" u="sng" smtClean="0">
                <a:latin typeface="Simplified Arabic" panose="02020603050405020304" pitchFamily="18" charset="-78"/>
                <a:cs typeface="Simplified Arabic" panose="02020603050405020304" pitchFamily="18" charset="-78"/>
              </a:rPr>
              <a:t>خجولاً </a:t>
            </a:r>
            <a:r>
              <a:rPr lang="ar-EG" sz="4400" b="1" u="sng">
                <a:latin typeface="Simplified Arabic" panose="02020603050405020304" pitchFamily="18" charset="-78"/>
                <a:cs typeface="Simplified Arabic" panose="02020603050405020304" pitchFamily="18" charset="-78"/>
              </a:rPr>
              <a:t>لا يجيد الكلام والتعبير عن نفسه.</a:t>
            </a:r>
            <a:endParaRPr lang="en-US" sz="4400"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245660"/>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42949" y="361844"/>
            <a:ext cx="8897203" cy="78046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السلبية للألعاب الإلكترونية</a:t>
            </a:r>
            <a:endParaRPr lang="en-US" sz="4000" b="1" dirty="0">
              <a:solidFill>
                <a:schemeClr val="bg1"/>
              </a:solidFill>
              <a:latin typeface="Alexandria" charset="0"/>
              <a:cs typeface="Alexandria" charset="0"/>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72954" y="1459127"/>
            <a:ext cx="4135273" cy="5023560"/>
          </a:xfrm>
        </p:spPr>
      </p:pic>
    </p:spTree>
    <p:extLst>
      <p:ext uri="{BB962C8B-B14F-4D97-AF65-F5344CB8AC3E}">
        <p14:creationId xmlns:p14="http://schemas.microsoft.com/office/powerpoint/2010/main" val="42366184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22627" y="1493198"/>
            <a:ext cx="6017525" cy="4429929"/>
          </a:xfrm>
        </p:spPr>
        <p:txBody>
          <a:bodyPr>
            <a:normAutofit/>
          </a:bodyPr>
          <a:lstStyle/>
          <a:p>
            <a:pPr marL="0" indent="0" algn="r" rtl="1">
              <a:buNone/>
            </a:pPr>
            <a:r>
              <a:rPr lang="ar-EG" b="1" u="sng" smtClean="0">
                <a:solidFill>
                  <a:srgbClr val="203E5F"/>
                </a:solidFill>
                <a:latin typeface="Simplified Arabic" panose="02020603050405020304" pitchFamily="18" charset="-78"/>
                <a:cs typeface="Simplified Arabic" panose="02020603050405020304" pitchFamily="18" charset="-78"/>
              </a:rPr>
              <a:t>5. إدمان </a:t>
            </a:r>
            <a:r>
              <a:rPr lang="ar-EG" b="1" u="sng">
                <a:solidFill>
                  <a:srgbClr val="203E5F"/>
                </a:solidFill>
                <a:latin typeface="Simplified Arabic" panose="02020603050405020304" pitchFamily="18" charset="-78"/>
                <a:cs typeface="Simplified Arabic" panose="02020603050405020304" pitchFamily="18" charset="-78"/>
              </a:rPr>
              <a:t>الألعاب </a:t>
            </a:r>
            <a:r>
              <a:rPr lang="ar-EG" b="1" u="sng" smtClean="0">
                <a:solidFill>
                  <a:srgbClr val="203E5F"/>
                </a:solidFill>
                <a:latin typeface="Simplified Arabic" panose="02020603050405020304" pitchFamily="18" charset="-78"/>
                <a:cs typeface="Simplified Arabic" panose="02020603050405020304" pitchFamily="18" charset="-78"/>
              </a:rPr>
              <a:t>الإلكترونية:</a:t>
            </a:r>
          </a:p>
          <a:p>
            <a:pPr marL="0" indent="0" algn="just" rtl="1">
              <a:lnSpc>
                <a:spcPct val="110000"/>
              </a:lnSpc>
              <a:spcBef>
                <a:spcPts val="110"/>
              </a:spcBef>
              <a:spcAft>
                <a:spcPts val="110"/>
              </a:spcAft>
              <a:buNone/>
            </a:pPr>
            <a:r>
              <a:rPr lang="ar-EG" b="1">
                <a:latin typeface="Simplified Arabic" panose="02020603050405020304" pitchFamily="18" charset="-78"/>
                <a:cs typeface="Simplified Arabic" panose="02020603050405020304" pitchFamily="18" charset="-78"/>
              </a:rPr>
              <a:t>يتحول حب الألعاب الإلكترونية إلى إدمان، عندما يقضي الأطفال معظم وقتهم في لعب الألعاب الإلكترونية، على حساب العمل أو الدراسة أو التمارين البدنية أو المناسبات العائلية أو الأنشطة الاجتماعية مما قد يؤثر عليهم سلبًا.</a:t>
            </a:r>
            <a:endParaRPr lang="en-US" b="1">
              <a:latin typeface="Simplified Arabic" panose="02020603050405020304" pitchFamily="18" charset="-78"/>
              <a:cs typeface="Simplified Arabic" panose="02020603050405020304" pitchFamily="18" charset="-78"/>
            </a:endParaRPr>
          </a:p>
          <a:p>
            <a:pPr marL="0" indent="0" algn="r" rtl="1">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245660"/>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388358" y="266954"/>
            <a:ext cx="8951794" cy="89664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السلبية للألعاب الإلكترونية</a:t>
            </a:r>
            <a:endParaRPr lang="en-US" sz="40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41027" y="1627721"/>
            <a:ext cx="5181600" cy="4732135"/>
          </a:xfrm>
        </p:spPr>
      </p:pic>
    </p:spTree>
    <p:extLst>
      <p:ext uri="{BB962C8B-B14F-4D97-AF65-F5344CB8AC3E}">
        <p14:creationId xmlns:p14="http://schemas.microsoft.com/office/powerpoint/2010/main" val="3697647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70474" y="1460311"/>
            <a:ext cx="5853753" cy="4326104"/>
          </a:xfrm>
        </p:spPr>
        <p:txBody>
          <a:bodyPr>
            <a:normAutofit/>
          </a:bodyPr>
          <a:lstStyle/>
          <a:p>
            <a:pPr marL="0" indent="0" algn="just" rtl="1">
              <a:lnSpc>
                <a:spcPct val="130000"/>
              </a:lnSpc>
              <a:spcBef>
                <a:spcPts val="110"/>
              </a:spcBef>
              <a:spcAft>
                <a:spcPts val="110"/>
              </a:spcAft>
              <a:buNone/>
            </a:pPr>
            <a:r>
              <a:rPr lang="ar-EG" sz="2400" b="1" smtClean="0"/>
              <a:t>‏</a:t>
            </a:r>
            <a:endParaRPr lang="en-US" sz="3400">
              <a:solidFill>
                <a:srgbClr val="203E5F"/>
              </a:solidFill>
              <a:latin typeface="Simplified Arabic" panose="02020603050405020304" pitchFamily="18" charset="-78"/>
              <a:cs typeface="Simplified Arabic" panose="02020603050405020304" pitchFamily="18" charset="-78"/>
            </a:endParaRPr>
          </a:p>
          <a:p>
            <a:pPr marL="0" indent="0" algn="just" rtl="1">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38686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15654" y="365126"/>
            <a:ext cx="8938146" cy="97634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السلبية للألعاب الإلكترونية</a:t>
            </a:r>
            <a:endParaRPr lang="en-US" sz="4000" b="1" dirty="0">
              <a:solidFill>
                <a:schemeClr val="bg1"/>
              </a:solidFill>
              <a:latin typeface="Alexandria" charset="0"/>
              <a:cs typeface="Alexandria" charset="0"/>
            </a:endParaRPr>
          </a:p>
        </p:txBody>
      </p:sp>
      <p:sp>
        <p:nvSpPr>
          <p:cNvPr id="3" name="مستطيل 2"/>
          <p:cNvSpPr/>
          <p:nvPr/>
        </p:nvSpPr>
        <p:spPr>
          <a:xfrm>
            <a:off x="5157715" y="1522052"/>
            <a:ext cx="6166512" cy="4545603"/>
          </a:xfrm>
          <a:prstGeom prst="rect">
            <a:avLst/>
          </a:prstGeom>
        </p:spPr>
        <p:txBody>
          <a:bodyPr wrap="square">
            <a:spAutoFit/>
          </a:bodyPr>
          <a:lstStyle/>
          <a:p>
            <a:pPr algn="just" rtl="1">
              <a:lnSpc>
                <a:spcPct val="107000"/>
              </a:lnSpc>
              <a:spcAft>
                <a:spcPts val="800"/>
              </a:spcAft>
            </a:pPr>
            <a:r>
              <a:rPr lang="ar-EG" smtClean="0">
                <a:latin typeface="Calibri" panose="020F0502020204030204" pitchFamily="34" charset="0"/>
                <a:ea typeface="Calibri" panose="020F0502020204030204" pitchFamily="34" charset="0"/>
                <a:cs typeface="Simplified Arabic" panose="02020603050405020304" pitchFamily="18" charset="-78"/>
              </a:rPr>
              <a:t>‏</a:t>
            </a:r>
            <a:r>
              <a:rPr lang="en-US"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6</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إشاعة سلوك العنف</a:t>
            </a: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a:t>
            </a:r>
            <a:endPar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400" b="1">
                <a:latin typeface="Simplified Arabic" panose="02020603050405020304" pitchFamily="18" charset="-78"/>
                <a:cs typeface="Simplified Arabic" panose="02020603050405020304" pitchFamily="18" charset="-78"/>
              </a:rPr>
              <a:t>أصبحت الألعاب الإلكترونية القتالية </a:t>
            </a:r>
            <a:r>
              <a:rPr lang="ar-EG" sz="2400" b="1" smtClean="0">
                <a:latin typeface="Simplified Arabic" panose="02020603050405020304" pitchFamily="18" charset="-78"/>
                <a:cs typeface="Simplified Arabic" panose="02020603050405020304" pitchFamily="18" charset="-78"/>
              </a:rPr>
              <a:t>عاملًا </a:t>
            </a:r>
            <a:r>
              <a:rPr lang="ar-EG" sz="2400" b="1">
                <a:latin typeface="Simplified Arabic" panose="02020603050405020304" pitchFamily="18" charset="-78"/>
                <a:cs typeface="Simplified Arabic" panose="02020603050405020304" pitchFamily="18" charset="-78"/>
              </a:rPr>
              <a:t>مساعدًا لإشاعة العنف التلقائي </a:t>
            </a:r>
            <a:r>
              <a:rPr lang="ar-EG" sz="2400" b="1" u="sng">
                <a:latin typeface="Simplified Arabic" panose="02020603050405020304" pitchFamily="18" charset="-78"/>
                <a:cs typeface="Simplified Arabic" panose="02020603050405020304" pitchFamily="18" charset="-78"/>
              </a:rPr>
              <a:t>وباتت سمة العنف المجسد إلكترونيًا من السمات الطاغية و المسيطرة على جل الألعاب الإلكترونية</a:t>
            </a:r>
            <a:r>
              <a:rPr lang="ar-EG" sz="2400"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وربما ينعكس ذلك على نزع حساسية الأطفال والمراهقين تجاه العنف وتحويل إيذاء الآخرين إلى أمر مقبول</a:t>
            </a:r>
            <a:r>
              <a:rPr lang="ar-EG" sz="2400">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بل وممتع يمارسه الأطفال والمراهقين </a:t>
            </a:r>
            <a:r>
              <a:rPr lang="ar-EG" sz="2400" b="1" u="sng" smtClean="0">
                <a:latin typeface="Simplified Arabic" panose="02020603050405020304" pitchFamily="18" charset="-78"/>
                <a:cs typeface="Simplified Arabic" panose="02020603050405020304" pitchFamily="18" charset="-78"/>
              </a:rPr>
              <a:t>يوميًا </a:t>
            </a:r>
            <a:r>
              <a:rPr lang="ar-EG" sz="2400" b="1" u="sng">
                <a:latin typeface="Simplified Arabic" panose="02020603050405020304" pitchFamily="18" charset="-78"/>
                <a:cs typeface="Simplified Arabic" panose="02020603050405020304" pitchFamily="18" charset="-78"/>
              </a:rPr>
              <a:t>عبر عوالهم الافتراضية</a:t>
            </a:r>
            <a:r>
              <a:rPr lang="ar-EG" sz="2400"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‏وقد يؤدي ذلك إلى تراكم المشاعر والأفكار والسمات العدوانية لديهم</a:t>
            </a:r>
            <a:r>
              <a:rPr lang="ar-EG" sz="2400"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إذ تعتمد معظم الألعاب الإلكترونية القتالية </a:t>
            </a:r>
            <a:r>
              <a:rPr lang="ar-EG" sz="2400" b="1" u="sng" smtClean="0">
                <a:latin typeface="Simplified Arabic" panose="02020603050405020304" pitchFamily="18" charset="-78"/>
                <a:cs typeface="Simplified Arabic" panose="02020603050405020304" pitchFamily="18" charset="-78"/>
              </a:rPr>
              <a:t>اعتمادًا </a:t>
            </a:r>
            <a:r>
              <a:rPr lang="ar-EG" sz="2400" b="1" u="sng">
                <a:latin typeface="Simplified Arabic" panose="02020603050405020304" pitchFamily="18" charset="-78"/>
                <a:cs typeface="Simplified Arabic" panose="02020603050405020304" pitchFamily="18" charset="-78"/>
              </a:rPr>
              <a:t>مباشرا على فكرة الجريمة والقتل </a:t>
            </a:r>
            <a:r>
              <a:rPr lang="ar-EG" sz="2400" b="1" u="sng" smtClean="0">
                <a:latin typeface="Simplified Arabic" panose="02020603050405020304" pitchFamily="18" charset="-78"/>
                <a:cs typeface="Simplified Arabic" panose="02020603050405020304" pitchFamily="18" charset="-78"/>
              </a:rPr>
              <a:t>والدماء</a:t>
            </a:r>
            <a:r>
              <a:rPr lang="ar-EG" sz="2400">
                <a:latin typeface="Simplified Arabic" panose="02020603050405020304" pitchFamily="18" charset="-78"/>
                <a:cs typeface="Simplified Arabic" panose="02020603050405020304" pitchFamily="18" charset="-78"/>
              </a:rPr>
              <a:t>.</a:t>
            </a:r>
            <a:r>
              <a:rPr lang="ar-EG" sz="2400" smtClean="0">
                <a:latin typeface="Simplified Arabic" panose="02020603050405020304" pitchFamily="18" charset="-78"/>
                <a:cs typeface="Simplified Arabic" panose="02020603050405020304" pitchFamily="18" charset="-78"/>
              </a:rPr>
              <a:t> </a:t>
            </a: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140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385296" y="1522052"/>
            <a:ext cx="4432363" cy="4960973"/>
          </a:xfrm>
          <a:prstGeom prst="rect">
            <a:avLst/>
          </a:prstGeom>
        </p:spPr>
      </p:pic>
    </p:spTree>
    <p:extLst>
      <p:ext uri="{BB962C8B-B14F-4D97-AF65-F5344CB8AC3E}">
        <p14:creationId xmlns:p14="http://schemas.microsoft.com/office/powerpoint/2010/main" val="42677925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40489" y="1497267"/>
            <a:ext cx="6413310" cy="4585648"/>
          </a:xfrm>
        </p:spPr>
        <p:txBody>
          <a:bodyPr>
            <a:normAutofit/>
          </a:bodyPr>
          <a:lstStyle/>
          <a:p>
            <a:pPr marL="0" indent="0" algn="r" rtl="1">
              <a:buNone/>
            </a:pPr>
            <a:r>
              <a:rPr lang="ar-EG" sz="2400" b="1" smtClean="0"/>
              <a:t>‏</a:t>
            </a:r>
            <a:endParaRPr lang="en-US" sz="2400" b="1" u="sng">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647131"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306472" y="365126"/>
            <a:ext cx="9047328" cy="87934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السلبية للألعاب الإلكترونية</a:t>
            </a:r>
            <a:endParaRPr lang="en-US" sz="4000" b="1" dirty="0">
              <a:solidFill>
                <a:schemeClr val="bg1"/>
              </a:solidFill>
              <a:latin typeface="Alexandria" charset="0"/>
              <a:cs typeface="Alexandria" charset="0"/>
            </a:endParaRPr>
          </a:p>
        </p:txBody>
      </p:sp>
      <p:sp>
        <p:nvSpPr>
          <p:cNvPr id="2" name="مستطيل 1"/>
          <p:cNvSpPr/>
          <p:nvPr/>
        </p:nvSpPr>
        <p:spPr>
          <a:xfrm>
            <a:off x="4558352" y="1497266"/>
            <a:ext cx="6795447" cy="5020349"/>
          </a:xfrm>
          <a:prstGeom prst="rect">
            <a:avLst/>
          </a:prstGeom>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ü"/>
            </a:pPr>
            <a:r>
              <a:rPr lang="ar-EG" sz="2400" b="1">
                <a:latin typeface="Simplified Arabic" panose="02020603050405020304" pitchFamily="18" charset="-78"/>
                <a:cs typeface="Simplified Arabic" panose="02020603050405020304" pitchFamily="18" charset="-78"/>
              </a:rPr>
              <a:t>ومن ثم يتنامى السلوك العدواني لدى الأطفال والمراهقين جراء الممارسة المتكررة لهذه </a:t>
            </a:r>
            <a:r>
              <a:rPr lang="ar-EG" sz="2400" b="1" smtClean="0">
                <a:latin typeface="Simplified Arabic" panose="02020603050405020304" pitchFamily="18" charset="-78"/>
                <a:cs typeface="Simplified Arabic" panose="02020603050405020304" pitchFamily="18" charset="-78"/>
              </a:rPr>
              <a:t>الألعاب، </a:t>
            </a:r>
            <a:r>
              <a:rPr lang="ar-EG" sz="2400" b="1">
                <a:latin typeface="Simplified Arabic" panose="02020603050405020304" pitchFamily="18" charset="-78"/>
                <a:cs typeface="Simplified Arabic" panose="02020603050405020304" pitchFamily="18" charset="-78"/>
              </a:rPr>
              <a:t>ما يجعلهم يميلون للجريمة والقتل بطريقة لا شعورية</a:t>
            </a:r>
            <a:r>
              <a:rPr lang="ar-EG" sz="2400" smtClean="0">
                <a:latin typeface="Simplified Arabic" panose="02020603050405020304" pitchFamily="18" charset="-78"/>
                <a:cs typeface="Simplified Arabic" panose="02020603050405020304" pitchFamily="18" charset="-78"/>
              </a:rPr>
              <a:t>.</a:t>
            </a:r>
            <a:endParaRPr lang="en-US" sz="2400" smtClean="0">
              <a:latin typeface="Simplified Arabic" panose="02020603050405020304" pitchFamily="18" charset="-78"/>
              <a:cs typeface="Simplified Arabic" panose="02020603050405020304" pitchFamily="18" charset="-78"/>
            </a:endParaRPr>
          </a:p>
          <a:p>
            <a:pPr marL="342900" indent="-342900" algn="r" rtl="1">
              <a:lnSpc>
                <a:spcPct val="110000"/>
              </a:lnSpc>
              <a:spcBef>
                <a:spcPts val="110"/>
              </a:spcBef>
              <a:spcAft>
                <a:spcPts val="110"/>
              </a:spcAft>
              <a:buFont typeface="Wingdings" panose="05000000000000000000" pitchFamily="2" charset="2"/>
              <a:buChar char="ü"/>
            </a:pPr>
            <a:r>
              <a:rPr lang="ar-EG" sz="2400" u="sng"/>
              <a:t>‏</a:t>
            </a:r>
            <a:r>
              <a:rPr lang="ar-EG" sz="2400" b="1" u="sng">
                <a:latin typeface="Simplified Arabic" panose="02020603050405020304" pitchFamily="18" charset="-78"/>
                <a:cs typeface="Simplified Arabic" panose="02020603050405020304" pitchFamily="18" charset="-78"/>
              </a:rPr>
              <a:t>ظهرت في الآونة الأخيرة العديد من الألعاب الخطرة من أهمها: </a:t>
            </a:r>
            <a:endParaRPr lang="en-US" sz="2400" b="1">
              <a:latin typeface="Simplified Arabic" panose="02020603050405020304" pitchFamily="18" charset="-78"/>
              <a:cs typeface="Simplified Arabic" panose="02020603050405020304" pitchFamily="18" charset="-78"/>
            </a:endParaRPr>
          </a:p>
          <a:p>
            <a:pPr algn="r" rtl="1">
              <a:lnSpc>
                <a:spcPct val="110000"/>
              </a:lnSpc>
              <a:spcBef>
                <a:spcPts val="110"/>
              </a:spcBef>
              <a:spcAft>
                <a:spcPts val="110"/>
              </a:spcAft>
            </a:pPr>
            <a:r>
              <a:rPr lang="en-US" sz="2400" b="1" u="sng" smtClean="0">
                <a:solidFill>
                  <a:srgbClr val="203E5F"/>
                </a:solidFill>
                <a:latin typeface="Simplified Arabic" panose="02020603050405020304" pitchFamily="18" charset="-78"/>
                <a:cs typeface="Simplified Arabic" panose="02020603050405020304" pitchFamily="18" charset="-78"/>
              </a:rPr>
              <a:t>1</a:t>
            </a:r>
            <a:r>
              <a:rPr lang="ar-EG" sz="2400" b="1" u="sng" smtClean="0">
                <a:solidFill>
                  <a:srgbClr val="203E5F"/>
                </a:solidFill>
                <a:latin typeface="Simplified Arabic" panose="02020603050405020304" pitchFamily="18" charset="-78"/>
                <a:cs typeface="Simplified Arabic" panose="02020603050405020304" pitchFamily="18" charset="-78"/>
              </a:rPr>
              <a:t>.لعبة </a:t>
            </a:r>
            <a:r>
              <a:rPr lang="ar-EG" sz="2400" b="1" u="sng">
                <a:solidFill>
                  <a:srgbClr val="203E5F"/>
                </a:solidFill>
                <a:latin typeface="Simplified Arabic" panose="02020603050405020304" pitchFamily="18" charset="-78"/>
                <a:cs typeface="Simplified Arabic" panose="02020603050405020304" pitchFamily="18" charset="-78"/>
              </a:rPr>
              <a:t>الحوت الأزرق: </a:t>
            </a:r>
            <a:endParaRPr lang="en-US" sz="2400" b="1" u="sng" smtClean="0">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b="1">
                <a:latin typeface="Simplified Arabic" panose="02020603050405020304" pitchFamily="18" charset="-78"/>
                <a:cs typeface="Simplified Arabic" panose="02020603050405020304" pitchFamily="18" charset="-78"/>
              </a:rPr>
              <a:t>بدأت هذه اللعبة في روسيا عام </a:t>
            </a:r>
            <a:r>
              <a:rPr lang="en-US" sz="2400" b="1" smtClean="0">
                <a:latin typeface="Simplified Arabic" panose="02020603050405020304" pitchFamily="18" charset="-78"/>
                <a:cs typeface="Simplified Arabic" panose="02020603050405020304" pitchFamily="18" charset="-78"/>
              </a:rPr>
              <a:t> 2013</a:t>
            </a:r>
            <a:r>
              <a:rPr lang="ar-EG" sz="2400" b="1" smtClean="0">
                <a:latin typeface="Simplified Arabic" panose="02020603050405020304" pitchFamily="18" charset="-78"/>
                <a:cs typeface="Simplified Arabic" panose="02020603050405020304" pitchFamily="18" charset="-78"/>
              </a:rPr>
              <a:t>أبتكرها </a:t>
            </a:r>
            <a:r>
              <a:rPr lang="ar-EG" sz="2400" b="1">
                <a:latin typeface="Simplified Arabic" panose="02020603050405020304" pitchFamily="18" charset="-78"/>
                <a:cs typeface="Simplified Arabic" panose="02020603050405020304" pitchFamily="18" charset="-78"/>
              </a:rPr>
              <a:t>فيليب بوديكين</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وهو شاب روسي في أوائل العشرينات من عمره بدأ نشرها من </a:t>
            </a:r>
            <a:r>
              <a:rPr lang="ar-EG" sz="2400" b="1" smtClean="0">
                <a:latin typeface="Simplified Arabic" panose="02020603050405020304" pitchFamily="18" charset="-78"/>
                <a:cs typeface="Simplified Arabic" panose="02020603050405020304" pitchFamily="18" charset="-78"/>
              </a:rPr>
              <a:t>خلال موقع</a:t>
            </a:r>
            <a:r>
              <a:rPr lang="ar-EG" sz="2400" smtClean="0">
                <a:latin typeface="Simplified Arabic" panose="02020603050405020304" pitchFamily="18" charset="-78"/>
                <a:cs typeface="Simplified Arabic" panose="02020603050405020304" pitchFamily="18" charset="-78"/>
              </a:rPr>
              <a:t> </a:t>
            </a:r>
            <a:r>
              <a:rPr lang="en-US" sz="2400" b="1" smtClean="0">
                <a:latin typeface="Simplified Arabic" panose="02020603050405020304" pitchFamily="18" charset="-78"/>
                <a:cs typeface="Simplified Arabic" panose="02020603050405020304" pitchFamily="18" charset="-78"/>
              </a:rPr>
              <a:t>Vk.com</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واستهدف تحديدا المراهقين والأطفال من </a:t>
            </a:r>
            <a:r>
              <a:rPr lang="ar-EG" sz="2400" b="1" smtClean="0">
                <a:latin typeface="Simplified Arabic" panose="02020603050405020304" pitchFamily="18" charset="-78"/>
                <a:cs typeface="Simplified Arabic" panose="02020603050405020304" pitchFamily="18" charset="-78"/>
              </a:rPr>
              <a:t>سن </a:t>
            </a:r>
          </a:p>
          <a:p>
            <a:pPr algn="just" rtl="1">
              <a:lnSpc>
                <a:spcPct val="110000"/>
              </a:lnSpc>
              <a:spcBef>
                <a:spcPts val="110"/>
              </a:spcBef>
              <a:spcAft>
                <a:spcPts val="110"/>
              </a:spcAft>
            </a:pPr>
            <a:r>
              <a:rPr lang="ar-EG" sz="2400" b="1" smtClean="0">
                <a:latin typeface="Simplified Arabic" panose="02020603050405020304" pitchFamily="18" charset="-78"/>
                <a:cs typeface="Simplified Arabic" panose="02020603050405020304" pitchFamily="18" charset="-78"/>
              </a:rPr>
              <a:t>(</a:t>
            </a:r>
            <a:r>
              <a:rPr lang="en-US" sz="2400" b="1" smtClean="0">
                <a:latin typeface="Simplified Arabic" panose="02020603050405020304" pitchFamily="18" charset="-78"/>
                <a:cs typeface="Simplified Arabic" panose="02020603050405020304" pitchFamily="18" charset="-78"/>
              </a:rPr>
              <a:t> 12</a:t>
            </a:r>
            <a:r>
              <a:rPr lang="ar-EG" sz="2400" b="1" smtClean="0">
                <a:latin typeface="Simplified Arabic" panose="02020603050405020304" pitchFamily="18" charset="-78"/>
                <a:cs typeface="Simplified Arabic" panose="02020603050405020304" pitchFamily="18" charset="-78"/>
              </a:rPr>
              <a:t>إلى</a:t>
            </a:r>
            <a:r>
              <a:rPr lang="en-US" sz="2400" b="1" smtClean="0">
                <a:latin typeface="Simplified Arabic" panose="02020603050405020304" pitchFamily="18" charset="-78"/>
                <a:cs typeface="Simplified Arabic" panose="02020603050405020304" pitchFamily="18" charset="-78"/>
              </a:rPr>
              <a:t>16 </a:t>
            </a:r>
            <a:r>
              <a:rPr lang="ar-EG" sz="2400" b="1" smtClean="0">
                <a:latin typeface="Simplified Arabic" panose="02020603050405020304" pitchFamily="18" charset="-78"/>
                <a:cs typeface="Simplified Arabic" panose="02020603050405020304" pitchFamily="18" charset="-78"/>
              </a:rPr>
              <a:t>) عامًا</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كان هدفه من اللعبة هو تنظيف المجتمع من خلال دفع الناس إلى الانتحار الذي اعتبر أنه ليس له قيمة، كما اعتبر أن "جميع من خاض هذه اللعبة هم سعداء بالموت".</a:t>
            </a:r>
            <a:endParaRPr lang="en-US" sz="2400" b="1">
              <a:latin typeface="Simplified Arabic" panose="02020603050405020304" pitchFamily="18" charset="-78"/>
              <a:cs typeface="Simplified Arabic" panose="02020603050405020304" pitchFamily="18" charset="-78"/>
            </a:endParaRPr>
          </a:p>
          <a:p>
            <a:pPr algn="r" rtl="1"/>
            <a:endParaRPr lang="ar-EG" sz="2400"/>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82137" y="1603411"/>
            <a:ext cx="3985147" cy="4914204"/>
          </a:xfrm>
        </p:spPr>
      </p:pic>
    </p:spTree>
    <p:extLst>
      <p:ext uri="{BB962C8B-B14F-4D97-AF65-F5344CB8AC3E}">
        <p14:creationId xmlns:p14="http://schemas.microsoft.com/office/powerpoint/2010/main" val="39361763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8" y="1415675"/>
            <a:ext cx="6522492" cy="4474302"/>
          </a:xfrm>
        </p:spPr>
        <p:txBody>
          <a:bodyPr>
            <a:normAutofit lnSpcReduction="10000"/>
          </a:bodyPr>
          <a:lstStyle/>
          <a:p>
            <a:pPr marL="0" indent="0" algn="r" rtl="1">
              <a:buNone/>
            </a:pPr>
            <a:r>
              <a:rPr lang="en-US" b="1" u="sng" smtClean="0">
                <a:solidFill>
                  <a:srgbClr val="203E5F"/>
                </a:solidFill>
                <a:latin typeface="Simplified Arabic" panose="02020603050405020304" pitchFamily="18" charset="-78"/>
                <a:cs typeface="Simplified Arabic" panose="02020603050405020304" pitchFamily="18" charset="-78"/>
              </a:rPr>
              <a:t>2</a:t>
            </a:r>
            <a:r>
              <a:rPr lang="ar-EG" b="1" u="sng" smtClean="0">
                <a:solidFill>
                  <a:srgbClr val="203E5F"/>
                </a:solidFill>
                <a:latin typeface="Simplified Arabic" panose="02020603050405020304" pitchFamily="18" charset="-78"/>
                <a:cs typeface="Simplified Arabic" panose="02020603050405020304" pitchFamily="18" charset="-78"/>
              </a:rPr>
              <a:t>. لعبة </a:t>
            </a:r>
            <a:r>
              <a:rPr lang="ar-EG" b="1" u="sng">
                <a:solidFill>
                  <a:srgbClr val="203E5F"/>
                </a:solidFill>
                <a:latin typeface="Simplified Arabic" panose="02020603050405020304" pitchFamily="18" charset="-78"/>
                <a:cs typeface="Simplified Arabic" panose="02020603050405020304" pitchFamily="18" charset="-78"/>
              </a:rPr>
              <a:t>بوكيمون غو : </a:t>
            </a:r>
            <a:endParaRPr lang="ar-EG"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b="1">
                <a:latin typeface="Simplified Arabic" panose="02020603050405020304" pitchFamily="18" charset="-78"/>
                <a:cs typeface="Simplified Arabic" panose="02020603050405020304" pitchFamily="18" charset="-78"/>
              </a:rPr>
              <a:t>هى لعبة تفاعلية إلكترونية تدمج بين التقنية والواقع مخصصة للهواتف الذكية التي تعمل بنظام</a:t>
            </a:r>
            <a:r>
              <a:rPr lang="ar-EG" sz="240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الأي أو أس </a:t>
            </a:r>
            <a:r>
              <a:rPr lang="en-US" sz="2400" b="1">
                <a:latin typeface="Simplified Arabic" panose="02020603050405020304" pitchFamily="18" charset="-78"/>
                <a:cs typeface="Simplified Arabic" panose="02020603050405020304" pitchFamily="18" charset="-78"/>
              </a:rPr>
              <a:t>iOS</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أو الأندرويد </a:t>
            </a:r>
            <a:r>
              <a:rPr lang="en-US" sz="2400" b="1" smtClean="0">
                <a:latin typeface="Simplified Arabic" panose="02020603050405020304" pitchFamily="18" charset="-78"/>
                <a:cs typeface="Simplified Arabic" panose="02020603050405020304" pitchFamily="18" charset="-78"/>
              </a:rPr>
              <a:t>Android</a:t>
            </a:r>
            <a:r>
              <a:rPr lang="ar-EG" sz="2400" b="1" smtClean="0">
                <a:latin typeface="Simplified Arabic" panose="02020603050405020304" pitchFamily="18" charset="-78"/>
                <a:cs typeface="Simplified Arabic" panose="02020603050405020304" pitchFamily="18" charset="-78"/>
              </a:rPr>
              <a:t>،</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أطلقتها شركة نينتيندو في السادس من شهر يوليو عام </a:t>
            </a:r>
            <a:r>
              <a:rPr lang="en-US" sz="2400" b="1" smtClean="0">
                <a:latin typeface="Simplified Arabic" panose="02020603050405020304" pitchFamily="18" charset="-78"/>
                <a:cs typeface="Simplified Arabic" panose="02020603050405020304" pitchFamily="18" charset="-78"/>
              </a:rPr>
              <a:t> 2016</a:t>
            </a:r>
            <a:r>
              <a:rPr lang="ar-EG" sz="2400" b="1" smtClean="0">
                <a:latin typeface="Simplified Arabic" panose="02020603050405020304" pitchFamily="18" charset="-78"/>
                <a:cs typeface="Simplified Arabic" panose="02020603050405020304" pitchFamily="18" charset="-78"/>
              </a:rPr>
              <a:t>في </a:t>
            </a:r>
            <a:r>
              <a:rPr lang="ar-EG" sz="2400" b="1">
                <a:latin typeface="Simplified Arabic" panose="02020603050405020304" pitchFamily="18" charset="-78"/>
                <a:cs typeface="Simplified Arabic" panose="02020603050405020304" pitchFamily="18" charset="-78"/>
              </a:rPr>
              <a:t>المتاجر الأمريكية والأسترالية والنيوزلندية. </a:t>
            </a:r>
            <a:endParaRPr lang="ar-EG" sz="2400" b="1"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b="1" smtClean="0">
                <a:latin typeface="Simplified Arabic" panose="02020603050405020304" pitchFamily="18" charset="-78"/>
                <a:cs typeface="Simplified Arabic" panose="02020603050405020304" pitchFamily="18" charset="-78"/>
              </a:rPr>
              <a:t>تقوم اللعبة على أساس أن المستخدم يقوم بالبحث عن الشخصية الافتراضية « بوكيمون غو»، حيث تعتمد على الخرائط الحقيقة للمكان المتواجد به اللاعب، ثم تحدد اللعبة أماكن موجودة في الواقع لشخصية البيكومون غو التي يبحث عنها المستخدم كغرفة نومه أو المدرسة أو الشوارع القريبة من منزله، وعلى المستخدم سرعة الذهاب للمكان والتقاط البوكيمون قبل أن يختفي.</a:t>
            </a:r>
          </a:p>
          <a:p>
            <a:pPr marL="0" indent="0" algn="just" rtl="1">
              <a:lnSpc>
                <a:spcPct val="110000"/>
              </a:lnSpc>
              <a:spcBef>
                <a:spcPts val="110"/>
              </a:spcBef>
              <a:spcAft>
                <a:spcPts val="110"/>
              </a:spcAft>
              <a:buNone/>
            </a:pPr>
            <a:endParaRPr lang="en-US" b="1">
              <a:latin typeface="Simplified Arabic" panose="02020603050405020304" pitchFamily="18" charset="-78"/>
              <a:cs typeface="Simplified Arabic" panose="02020603050405020304" pitchFamily="18" charset="-78"/>
            </a:endParaRPr>
          </a:p>
          <a:p>
            <a:pPr marL="0" indent="0" algn="r" rtl="1">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524301"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33766" y="365125"/>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السلبية للألعاب الإلكترونية</a:t>
            </a:r>
            <a:endParaRPr lang="en-US" sz="40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46880" y="1526783"/>
            <a:ext cx="4170530" cy="4956241"/>
          </a:xfrm>
        </p:spPr>
      </p:pic>
    </p:spTree>
    <p:extLst>
      <p:ext uri="{BB962C8B-B14F-4D97-AF65-F5344CB8AC3E}">
        <p14:creationId xmlns:p14="http://schemas.microsoft.com/office/powerpoint/2010/main" val="17901630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503761" y="1417606"/>
            <a:ext cx="6739716" cy="4230343"/>
          </a:xfrm>
        </p:spPr>
        <p:txBody>
          <a:bodyPr>
            <a:noAutofit/>
          </a:bodyPr>
          <a:lstStyle/>
          <a:p>
            <a:pPr algn="just" rtl="1">
              <a:lnSpc>
                <a:spcPct val="110000"/>
              </a:lnSpc>
              <a:spcBef>
                <a:spcPts val="110"/>
              </a:spcBef>
              <a:spcAft>
                <a:spcPts val="110"/>
              </a:spcAft>
              <a:buFont typeface="Wingdings" panose="05000000000000000000" pitchFamily="2" charset="2"/>
              <a:buChar char="v"/>
            </a:pPr>
            <a:r>
              <a:rPr lang="ar-EG" sz="2400" b="1"/>
              <a:t> </a:t>
            </a:r>
            <a:r>
              <a:rPr lang="ar-EG" u="sng"/>
              <a:t>‏</a:t>
            </a:r>
            <a:r>
              <a:rPr lang="ar-EG" b="1" u="sng">
                <a:solidFill>
                  <a:srgbClr val="203E5F"/>
                </a:solidFill>
                <a:latin typeface="Simplified Arabic" panose="02020603050405020304" pitchFamily="18" charset="-78"/>
                <a:cs typeface="Simplified Arabic" panose="02020603050405020304" pitchFamily="18" charset="-78"/>
              </a:rPr>
              <a:t>نماذج من ضحايا الألعاب الإلكترونية القتالية: </a:t>
            </a:r>
            <a:endParaRPr lang="ar-EG"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b="1">
                <a:latin typeface="Simplified Arabic" panose="02020603050405020304" pitchFamily="18" charset="-78"/>
                <a:cs typeface="Simplified Arabic" panose="02020603050405020304" pitchFamily="18" charset="-78"/>
              </a:rPr>
              <a:t>يتضح من خلال المتابعة للشأن العام أن قضية الألعاب الإلكترونية خاصة الألعاب القتالية أصبحت قضية رأي عام تشغل اهتمام العامة و المتخصصين في جل بلدان العالم</a:t>
            </a:r>
            <a:r>
              <a:rPr lang="ar-EG" sz="2400">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فعلى مستوى وطننا العربي تطالعنا من الصحف والمجلات والمواقع الإخبارية بتقارير و تحقيقات صحفية عن الألعاب الإلكترونية القتالية و مخاطر إدمانها على الفرد والمجتمع، واهتمت كثير من الصحف على مواقعها </a:t>
            </a:r>
            <a:r>
              <a:rPr lang="ar-EG" sz="2400" b="1" u="sng" smtClean="0">
                <a:latin typeface="Simplified Arabic" panose="02020603050405020304" pitchFamily="18" charset="-78"/>
                <a:cs typeface="Simplified Arabic" panose="02020603050405020304" pitchFamily="18" charset="-78"/>
              </a:rPr>
              <a:t>الإلكترونية، </a:t>
            </a:r>
            <a:r>
              <a:rPr lang="ar-EG" sz="2400" smtClean="0">
                <a:latin typeface="Simplified Arabic" panose="02020603050405020304" pitchFamily="18" charset="-78"/>
                <a:cs typeface="Simplified Arabic" panose="02020603050405020304" pitchFamily="18" charset="-78"/>
              </a:rPr>
              <a:t>على </a:t>
            </a:r>
            <a:r>
              <a:rPr lang="ar-EG" sz="2400">
                <a:latin typeface="Simplified Arabic" panose="02020603050405020304" pitchFamily="18" charset="-78"/>
                <a:cs typeface="Simplified Arabic" panose="02020603050405020304" pitchFamily="18" charset="-78"/>
              </a:rPr>
              <a:t>سبيل المثال لا </a:t>
            </a:r>
            <a:r>
              <a:rPr lang="ar-EG" sz="2400" smtClean="0">
                <a:latin typeface="Simplified Arabic" panose="02020603050405020304" pitchFamily="18" charset="-78"/>
                <a:cs typeface="Simplified Arabic" panose="02020603050405020304" pitchFamily="18" charset="-78"/>
              </a:rPr>
              <a:t>الحصر</a:t>
            </a:r>
            <a:r>
              <a:rPr lang="ar-EG" sz="2400" b="1" smtClean="0">
                <a:latin typeface="Simplified Arabic" panose="02020603050405020304" pitchFamily="18" charset="-78"/>
                <a:cs typeface="Simplified Arabic" panose="02020603050405020304" pitchFamily="18" charset="-78"/>
              </a:rPr>
              <a:t>( ‏اليوم </a:t>
            </a:r>
            <a:r>
              <a:rPr lang="ar-EG" sz="2400" b="1">
                <a:latin typeface="Simplified Arabic" panose="02020603050405020304" pitchFamily="18" charset="-78"/>
                <a:cs typeface="Simplified Arabic" panose="02020603050405020304" pitchFamily="18" charset="-78"/>
              </a:rPr>
              <a:t>السابع، المصري اليوم، بوابة الفجر </a:t>
            </a:r>
            <a:r>
              <a:rPr lang="ar-EG" sz="2400" b="1" smtClean="0">
                <a:latin typeface="Simplified Arabic" panose="02020603050405020304" pitchFamily="18" charset="-78"/>
                <a:cs typeface="Simplified Arabic" panose="02020603050405020304" pitchFamily="18" charset="-78"/>
              </a:rPr>
              <a:t>الإلكترونية).</a:t>
            </a:r>
            <a:r>
              <a:rPr lang="ar-EG" sz="2400" smtClean="0">
                <a:latin typeface="Simplified Arabic" panose="02020603050405020304" pitchFamily="18" charset="-78"/>
                <a:cs typeface="Simplified Arabic" panose="02020603050405020304" pitchFamily="18" charset="-78"/>
              </a:rPr>
              <a:t>‏</a:t>
            </a:r>
            <a:endParaRPr lang="en-US"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67019" y="269592"/>
            <a:ext cx="1501254" cy="10132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61062" y="269592"/>
            <a:ext cx="8992737" cy="9860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السلبية للألعاب الإلكترونية</a:t>
            </a:r>
            <a:endParaRPr lang="en-US" sz="40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68489" y="1588625"/>
            <a:ext cx="4013579" cy="4894400"/>
          </a:xfrm>
        </p:spPr>
      </p:pic>
    </p:spTree>
    <p:extLst>
      <p:ext uri="{BB962C8B-B14F-4D97-AF65-F5344CB8AC3E}">
        <p14:creationId xmlns:p14="http://schemas.microsoft.com/office/powerpoint/2010/main" val="2159707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35773" y="1419828"/>
            <a:ext cx="6618025" cy="4663087"/>
          </a:xfrm>
        </p:spPr>
        <p:txBody>
          <a:bodyPr>
            <a:noAutofit/>
          </a:bodyPr>
          <a:lstStyle/>
          <a:p>
            <a:pPr algn="just" rtl="1">
              <a:lnSpc>
                <a:spcPct val="110000"/>
              </a:lnSpc>
              <a:spcBef>
                <a:spcPts val="110"/>
              </a:spcBef>
              <a:spcAft>
                <a:spcPts val="110"/>
              </a:spcAft>
              <a:buFont typeface="Wingdings" panose="05000000000000000000" pitchFamily="2" charset="2"/>
              <a:buChar char="v"/>
            </a:pPr>
            <a:r>
              <a:rPr lang="ar-EG" sz="2400" smtClean="0">
                <a:latin typeface="Simplified Arabic" panose="02020603050405020304" pitchFamily="18" charset="-78"/>
                <a:cs typeface="Simplified Arabic" panose="02020603050405020304" pitchFamily="18" charset="-78"/>
              </a:rPr>
              <a:t> </a:t>
            </a:r>
            <a:r>
              <a:rPr lang="ar-EG" sz="2400" b="1" smtClean="0">
                <a:solidFill>
                  <a:srgbClr val="203E5F"/>
                </a:solidFill>
                <a:latin typeface="Simplified Arabic" panose="02020603050405020304" pitchFamily="18" charset="-78"/>
                <a:cs typeface="Simplified Arabic" panose="02020603050405020304" pitchFamily="18" charset="-78"/>
              </a:rPr>
              <a:t>برصد عددًا </a:t>
            </a:r>
            <a:r>
              <a:rPr lang="ar-EG" sz="2400" b="1">
                <a:solidFill>
                  <a:srgbClr val="203E5F"/>
                </a:solidFill>
                <a:latin typeface="Simplified Arabic" panose="02020603050405020304" pitchFamily="18" charset="-78"/>
                <a:cs typeface="Simplified Arabic" panose="02020603050405020304" pitchFamily="18" charset="-78"/>
              </a:rPr>
              <a:t>من ضحايا ممارسة الألعاب الإلكترونية </a:t>
            </a:r>
            <a:r>
              <a:rPr lang="ar-EG" sz="2400" b="1" u="sng">
                <a:solidFill>
                  <a:srgbClr val="203E5F"/>
                </a:solidFill>
                <a:latin typeface="Simplified Arabic" panose="02020603050405020304" pitchFamily="18" charset="-78"/>
                <a:cs typeface="Simplified Arabic" panose="02020603050405020304" pitchFamily="18" charset="-78"/>
              </a:rPr>
              <a:t>القتالية في مختلف بلدان العالم نذكر منها على سبيل المثال ما يلي</a:t>
            </a:r>
            <a:r>
              <a:rPr lang="ar-EG" sz="2400" b="1" u="sng" smtClean="0">
                <a:solidFill>
                  <a:srgbClr val="203E5F"/>
                </a:solidFill>
                <a:latin typeface="Simplified Arabic" panose="02020603050405020304" pitchFamily="18" charset="-78"/>
                <a:cs typeface="Simplified Arabic" panose="02020603050405020304" pitchFamily="18" charset="-78"/>
              </a:rPr>
              <a:t>:</a:t>
            </a:r>
            <a:endParaRPr lang="ar-EG" sz="2400" b="1"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 وفاة </a:t>
            </a:r>
            <a:r>
              <a:rPr lang="ar-EG" sz="2400" b="1">
                <a:latin typeface="Simplified Arabic" panose="02020603050405020304" pitchFamily="18" charset="-78"/>
                <a:ea typeface="Calibri" panose="020F0502020204030204" pitchFamily="34" charset="0"/>
                <a:cs typeface="Simplified Arabic" panose="02020603050405020304" pitchFamily="18" charset="-78"/>
              </a:rPr>
              <a:t>صبي يبلغ من العمر </a:t>
            </a:r>
            <a:r>
              <a:rPr lang="en-US" sz="2400" b="1">
                <a:latin typeface="Simplified Arabic" panose="02020603050405020304" pitchFamily="18" charset="-78"/>
                <a:ea typeface="Calibri" panose="020F0502020204030204" pitchFamily="34" charset="0"/>
                <a:cs typeface="Simplified Arabic" panose="02020603050405020304" pitchFamily="18" charset="-78"/>
              </a:rPr>
              <a:t>16</a:t>
            </a:r>
            <a:r>
              <a:rPr lang="ar-EG" sz="2400" b="1">
                <a:latin typeface="Simplified Arabic" panose="02020603050405020304" pitchFamily="18" charset="-78"/>
                <a:ea typeface="Calibri" panose="020F0502020204030204" pitchFamily="34" charset="0"/>
                <a:cs typeface="Simplified Arabic" panose="02020603050405020304" pitchFamily="18" charset="-78"/>
              </a:rPr>
              <a:t>عامًا في ولاية ماديا براديش في الهند بسبب سكتة قلبية بعد أن لعب لعبة ببجي لمدة ست ساعات متتالية </a:t>
            </a: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(اليوم السابع</a:t>
            </a:r>
            <a:r>
              <a:rPr lang="en-US" sz="2400" b="1" smtClean="0">
                <a:latin typeface="Simplified Arabic" panose="02020603050405020304" pitchFamily="18" charset="-78"/>
                <a:ea typeface="Calibri" panose="020F0502020204030204" pitchFamily="34" charset="0"/>
                <a:cs typeface="Simplified Arabic" panose="02020603050405020304" pitchFamily="18" charset="-78"/>
              </a:rPr>
              <a:t>6/1/2019 </a:t>
            </a: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30000"/>
              </a:lnSpc>
              <a:spcBef>
                <a:spcPts val="110"/>
              </a:spcBef>
              <a:spcAft>
                <a:spcPts val="110"/>
              </a:spcAft>
              <a:buFont typeface="Wingdings" panose="05000000000000000000" pitchFamily="2" charset="2"/>
              <a:buChar char="v"/>
            </a:pPr>
            <a:r>
              <a:rPr lang="ar-EG" sz="2400" b="1" smtClean="0">
                <a:latin typeface="Simplified Arabic" panose="02020603050405020304" pitchFamily="18" charset="-78"/>
                <a:cs typeface="Simplified Arabic" panose="02020603050405020304" pitchFamily="18" charset="-78"/>
              </a:rPr>
              <a:t> انتحار </a:t>
            </a:r>
            <a:r>
              <a:rPr lang="ar-EG" sz="2400" b="1">
                <a:latin typeface="Simplified Arabic" panose="02020603050405020304" pitchFamily="18" charset="-78"/>
                <a:cs typeface="Simplified Arabic" panose="02020603050405020304" pitchFamily="18" charset="-78"/>
              </a:rPr>
              <a:t>فتاة </a:t>
            </a:r>
            <a:r>
              <a:rPr lang="en-US" sz="2400" b="1">
                <a:latin typeface="Simplified Arabic" panose="02020603050405020304" pitchFamily="18" charset="-78"/>
                <a:cs typeface="Simplified Arabic" panose="02020603050405020304" pitchFamily="18" charset="-78"/>
              </a:rPr>
              <a:t>12</a:t>
            </a:r>
            <a:r>
              <a:rPr lang="ar-EG" sz="2400" b="1">
                <a:latin typeface="Simplified Arabic" panose="02020603050405020304" pitchFamily="18" charset="-78"/>
                <a:cs typeface="Simplified Arabic" panose="02020603050405020304" pitchFamily="18" charset="-78"/>
              </a:rPr>
              <a:t>عامًا في مدينة انجينيرو ماشفيتز بالأرجنتين أثناء استخدامها لعبة "مومو" ، ‏وعثرت السلطات على مقطع فيديو للفتاة أثناء انتحارها (صحيفة النهار</a:t>
            </a:r>
            <a:r>
              <a:rPr lang="en-US" sz="2400" b="1">
                <a:latin typeface="Simplified Arabic" panose="02020603050405020304" pitchFamily="18" charset="-78"/>
                <a:cs typeface="Simplified Arabic" panose="02020603050405020304" pitchFamily="18" charset="-78"/>
              </a:rPr>
              <a:t>2/8/2018</a:t>
            </a:r>
            <a:r>
              <a:rPr lang="ar-EG" sz="2400" b="1">
                <a:latin typeface="Simplified Arabic" panose="02020603050405020304" pitchFamily="18" charset="-78"/>
                <a:cs typeface="Simplified Arabic" panose="02020603050405020304" pitchFamily="18" charset="-78"/>
              </a:rPr>
              <a:t>).</a:t>
            </a:r>
            <a:endParaRPr lang="en-US" sz="2400" b="1">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v"/>
            </a:pP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قتل شاب في ولاية بيلاجافي الهندية والده المسن وتقطيع رأسه بسبب منعه من لعبة ببجي (المصري اليوم</a:t>
            </a:r>
            <a:r>
              <a:rPr lang="en-US" sz="2400" b="1">
                <a:latin typeface="Simplified Arabic" panose="02020603050405020304" pitchFamily="18" charset="-78"/>
                <a:cs typeface="Simplified Arabic" panose="02020603050405020304" pitchFamily="18" charset="-78"/>
              </a:rPr>
              <a:t>10/9/2019 </a:t>
            </a:r>
            <a:r>
              <a:rPr lang="ar-EG" sz="2400" b="1">
                <a:latin typeface="Simplified Arabic" panose="02020603050405020304" pitchFamily="18" charset="-78"/>
                <a:cs typeface="Simplified Arabic" panose="02020603050405020304" pitchFamily="18" charset="-78"/>
              </a:rPr>
              <a:t>).</a:t>
            </a:r>
          </a:p>
          <a:p>
            <a:pPr algn="r" rtl="1">
              <a:lnSpc>
                <a:spcPct val="110000"/>
              </a:lnSpc>
              <a:spcBef>
                <a:spcPts val="110"/>
              </a:spcBef>
              <a:spcAft>
                <a:spcPts val="110"/>
              </a:spcAft>
              <a:buFont typeface="Wingdings" panose="05000000000000000000" pitchFamily="2" charset="2"/>
              <a:buChar char="v"/>
            </a:pPr>
            <a:endParaRPr lang="ar-EG" sz="2400" b="1" smtClean="0">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10000"/>
              </a:lnSpc>
              <a:spcBef>
                <a:spcPts val="110"/>
              </a:spcBef>
              <a:spcAft>
                <a:spcPts val="110"/>
              </a:spcAft>
              <a:buFont typeface="Wingdings" panose="05000000000000000000" pitchFamily="2" charset="2"/>
              <a:buChar char="v"/>
            </a:pPr>
            <a:endParaRPr lang="ar-EG" sz="24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endParaRPr lang="en-US" sz="2400"/>
          </a:p>
          <a:p>
            <a:pPr marL="0" indent="0" algn="just" rtl="1">
              <a:lnSpc>
                <a:spcPct val="110000"/>
              </a:lnSpc>
              <a:spcBef>
                <a:spcPts val="110"/>
              </a:spcBef>
              <a:spcAft>
                <a:spcPts val="110"/>
              </a:spcAft>
              <a:buNone/>
            </a:pPr>
            <a:endParaRPr lang="ar-EG" sz="2400" b="1" u="sng"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endParaRPr lang="en-US" sz="2400"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696036" y="283239"/>
            <a:ext cx="1392071" cy="10132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61062" y="269592"/>
            <a:ext cx="8992737" cy="101329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التأثيرات السلبية للألعاب الإلكترونية</a:t>
            </a:r>
            <a:endParaRPr lang="en-US" sz="4000" b="1" dirty="0">
              <a:solidFill>
                <a:schemeClr val="bg1"/>
              </a:solidFill>
              <a:latin typeface="Alexandria" charset="0"/>
              <a:cs typeface="Alexandria" charset="0"/>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121710" y="1419828"/>
            <a:ext cx="4478704" cy="5253927"/>
          </a:xfrm>
          <a:prstGeom prst="rect">
            <a:avLst/>
          </a:prstGeom>
        </p:spPr>
      </p:pic>
    </p:spTree>
    <p:extLst>
      <p:ext uri="{BB962C8B-B14F-4D97-AF65-F5344CB8AC3E}">
        <p14:creationId xmlns:p14="http://schemas.microsoft.com/office/powerpoint/2010/main" val="12101285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6"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عنصر نائب للمحتوى 9"/>
          <p:cNvSpPr>
            <a:spLocks noGrp="1"/>
          </p:cNvSpPr>
          <p:nvPr>
            <p:ph sz="half" idx="2"/>
          </p:nvPr>
        </p:nvSpPr>
        <p:spPr>
          <a:xfrm>
            <a:off x="4449169" y="1584476"/>
            <a:ext cx="6904631" cy="4490264"/>
          </a:xfrm>
        </p:spPr>
        <p:txBody>
          <a:bodyPr>
            <a:normAutofit lnSpcReduction="10000"/>
          </a:bodyPr>
          <a:lstStyle/>
          <a:p>
            <a:pPr algn="just" rtl="1">
              <a:lnSpc>
                <a:spcPct val="110000"/>
              </a:lnSpc>
              <a:spcBef>
                <a:spcPts val="110"/>
              </a:spcBef>
              <a:spcAft>
                <a:spcPts val="110"/>
              </a:spcAft>
              <a:buFont typeface="Wingdings" panose="05000000000000000000" pitchFamily="2" charset="2"/>
              <a:buChar char="q"/>
            </a:pPr>
            <a:r>
              <a:rPr lang="ar-EG" sz="2400" b="1" u="sng" smtClean="0"/>
              <a:t>‏ </a:t>
            </a:r>
            <a:r>
              <a:rPr lang="ar-EG" b="1" u="sng" smtClean="0">
                <a:solidFill>
                  <a:srgbClr val="203E5F"/>
                </a:solidFill>
                <a:latin typeface="Simplified Arabic" panose="02020603050405020304" pitchFamily="18" charset="-78"/>
                <a:cs typeface="Simplified Arabic" panose="02020603050405020304" pitchFamily="18" charset="-78"/>
              </a:rPr>
              <a:t>توصيات </a:t>
            </a:r>
            <a:r>
              <a:rPr lang="ar-EG" b="1" u="sng">
                <a:solidFill>
                  <a:srgbClr val="203E5F"/>
                </a:solidFill>
                <a:latin typeface="Simplified Arabic" panose="02020603050405020304" pitchFamily="18" charset="-78"/>
                <a:cs typeface="Simplified Arabic" panose="02020603050405020304" pitchFamily="18" charset="-78"/>
              </a:rPr>
              <a:t>وإجراءات هامة للحد من مخاطر سوء استخدام الألعاب الإلكترونية على الأطفال: </a:t>
            </a:r>
            <a:endParaRPr lang="ar-EG" b="1" u="sng" smtClean="0">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q"/>
            </a:pPr>
            <a:r>
              <a:rPr lang="ar-EG" sz="2400" b="1" u="sng" smtClean="0">
                <a:solidFill>
                  <a:srgbClr val="203E5F"/>
                </a:solidFill>
                <a:latin typeface="Simplified Arabic" panose="02020603050405020304" pitchFamily="18" charset="-78"/>
                <a:cs typeface="Simplified Arabic" panose="02020603050405020304" pitchFamily="18" charset="-78"/>
              </a:rPr>
              <a:t> أ. على صعيد الأسرة:</a:t>
            </a:r>
          </a:p>
          <a:p>
            <a:pPr marL="0" indent="0" algn="just" rtl="1">
              <a:lnSpc>
                <a:spcPct val="110000"/>
              </a:lnSpc>
              <a:spcBef>
                <a:spcPts val="110"/>
              </a:spcBef>
              <a:spcAft>
                <a:spcPts val="110"/>
              </a:spcAft>
              <a:buNone/>
            </a:pPr>
            <a:r>
              <a:rPr lang="ar-EG" sz="2400" b="1">
                <a:latin typeface="Simplified Arabic" panose="02020603050405020304" pitchFamily="18" charset="-78"/>
                <a:cs typeface="Simplified Arabic" panose="02020603050405020304" pitchFamily="18" charset="-78"/>
              </a:rPr>
              <a:t>تشكل الأسرة خط الدفاع الأول لمواجهة كل الأخطار التي يتعرض لها أبناءها من سوء استخدام الألعاب الإلكترونية </a:t>
            </a:r>
            <a:r>
              <a:rPr lang="ar-EG" sz="2400" b="1" u="sng">
                <a:latin typeface="Simplified Arabic" panose="02020603050405020304" pitchFamily="18" charset="-78"/>
                <a:cs typeface="Simplified Arabic" panose="02020603050405020304" pitchFamily="18" charset="-78"/>
              </a:rPr>
              <a:t>حيث يتوجب على الأهل مراعاة الأمور الآتية: </a:t>
            </a:r>
            <a:endParaRPr lang="ar-EG" sz="2400" b="1" u="sng"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sz="2400" smtClean="0">
                <a:latin typeface="Simplified Arabic" panose="02020603050405020304" pitchFamily="18" charset="-78"/>
                <a:cs typeface="Simplified Arabic" panose="02020603050405020304" pitchFamily="18" charset="-78"/>
              </a:rPr>
              <a:t>1</a:t>
            </a:r>
            <a:r>
              <a:rPr lang="ar-EG" sz="2400" smtClean="0">
                <a:latin typeface="Simplified Arabic" panose="02020603050405020304" pitchFamily="18" charset="-78"/>
                <a:cs typeface="Simplified Arabic" panose="02020603050405020304" pitchFamily="18" charset="-78"/>
              </a:rPr>
              <a:t>.</a:t>
            </a:r>
            <a:r>
              <a:rPr lang="ar-EG" sz="2400" smtClean="0"/>
              <a:t> </a:t>
            </a:r>
            <a:r>
              <a:rPr lang="ar-EG" sz="2400" b="1" smtClean="0">
                <a:latin typeface="Simplified Arabic" panose="02020603050405020304" pitchFamily="18" charset="-78"/>
                <a:cs typeface="Simplified Arabic" panose="02020603050405020304" pitchFamily="18" charset="-78"/>
              </a:rPr>
              <a:t>وعي </a:t>
            </a:r>
            <a:r>
              <a:rPr lang="ar-EG" sz="2400" b="1">
                <a:latin typeface="Simplified Arabic" panose="02020603050405020304" pitchFamily="18" charset="-78"/>
                <a:cs typeface="Simplified Arabic" panose="02020603050405020304" pitchFamily="18" charset="-78"/>
              </a:rPr>
              <a:t>الأهل وإدراكهم لمخاطر محتويات بعض الألعاب الإلكترونية والعمل على توعية ابنائهم و تفعيل رقابتهم عليهم في كل ما يشاهدونه</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والانتباه إلى أدق التفاصيل، حتى لو كان اللعب </a:t>
            </a:r>
            <a:r>
              <a:rPr lang="ar-EG" sz="2400" b="1" smtClean="0">
                <a:latin typeface="Simplified Arabic" panose="02020603050405020304" pitchFamily="18" charset="-78"/>
                <a:cs typeface="Simplified Arabic" panose="02020603050405020304" pitchFamily="18" charset="-78"/>
              </a:rPr>
              <a:t>تثقيفيًا</a:t>
            </a:r>
            <a:r>
              <a:rPr lang="ar-EG" sz="2400" b="1">
                <a:latin typeface="Simplified Arabic" panose="02020603050405020304" pitchFamily="18" charset="-78"/>
                <a:cs typeface="Simplified Arabic" panose="02020603050405020304" pitchFamily="18" charset="-78"/>
              </a:rPr>
              <a:t>، وذلك بهدف حماية أبناءهم من التداعيات السلبية على حاضرهم ومستقبلهم</a:t>
            </a:r>
            <a:r>
              <a:rPr lang="ar-EG" sz="2400">
                <a:latin typeface="Simplified Arabic" panose="02020603050405020304" pitchFamily="18" charset="-78"/>
                <a:cs typeface="Simplified Arabic" panose="02020603050405020304" pitchFamily="18" charset="-78"/>
              </a:rPr>
              <a:t>. </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algn="just" rtl="1">
              <a:buFont typeface="Wingdings" panose="05000000000000000000" pitchFamily="2" charset="2"/>
              <a:buChar char="q"/>
            </a:pPr>
            <a:endParaRPr lang="en-US">
              <a:solidFill>
                <a:srgbClr val="203E5F"/>
              </a:solidFill>
              <a:latin typeface="Simplified Arabic" panose="02020603050405020304" pitchFamily="18" charset="-78"/>
              <a:cs typeface="Simplified Arabic" panose="02020603050405020304" pitchFamily="18" charset="-78"/>
            </a:endParaRPr>
          </a:p>
        </p:txBody>
      </p:sp>
      <p:sp>
        <p:nvSpPr>
          <p:cNvPr id="14" name="Rectangle: Rounded Corners 33"/>
          <p:cNvSpPr txBox="1">
            <a:spLocks noGrp="1"/>
          </p:cNvSpPr>
          <p:nvPr>
            <p:ph type="title"/>
          </p:nvPr>
        </p:nvSpPr>
        <p:spPr>
          <a:xfrm>
            <a:off x="2511188" y="365126"/>
            <a:ext cx="8842612" cy="97235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Simplified Arabic" panose="02020603050405020304" pitchFamily="18" charset="-78"/>
                <a:cs typeface="Simplified Arabic" panose="02020603050405020304" pitchFamily="18" charset="-78"/>
              </a:rPr>
              <a:t>توصيات وإجراءات هامة للحد من مخاطر الألعاب الإلكترونية</a:t>
            </a:r>
            <a:endParaRPr lang="en-US" sz="36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7537" y="1460607"/>
            <a:ext cx="4211826" cy="5397393"/>
          </a:xfrm>
        </p:spPr>
      </p:pic>
    </p:spTree>
    <p:extLst>
      <p:ext uri="{BB962C8B-B14F-4D97-AF65-F5344CB8AC3E}">
        <p14:creationId xmlns:p14="http://schemas.microsoft.com/office/powerpoint/2010/main" val="3568315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6" name="Rectangle 4"/>
          <p:cNvSpPr/>
          <p:nvPr/>
        </p:nvSpPr>
        <p:spPr>
          <a:xfrm>
            <a:off x="45606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عنصر نائب للمحتوى 9"/>
          <p:cNvSpPr>
            <a:spLocks noGrp="1"/>
          </p:cNvSpPr>
          <p:nvPr>
            <p:ph sz="half" idx="2"/>
          </p:nvPr>
        </p:nvSpPr>
        <p:spPr>
          <a:xfrm>
            <a:off x="5172501" y="1473070"/>
            <a:ext cx="6141493" cy="4351338"/>
          </a:xfrm>
        </p:spPr>
        <p:txBody>
          <a:bodyPr>
            <a:normAutofit/>
          </a:bodyPr>
          <a:lstStyle/>
          <a:p>
            <a:pPr marL="0" indent="0" algn="just" rtl="1">
              <a:lnSpc>
                <a:spcPct val="110000"/>
              </a:lnSpc>
              <a:spcBef>
                <a:spcPts val="110"/>
              </a:spcBef>
              <a:spcAft>
                <a:spcPts val="110"/>
              </a:spcAft>
              <a:buNone/>
            </a:pPr>
            <a:r>
              <a:rPr lang="en-US" sz="2600" b="1" smtClean="0">
                <a:latin typeface="Simplified Arabic" panose="02020603050405020304" pitchFamily="18" charset="-78"/>
                <a:cs typeface="Simplified Arabic" panose="02020603050405020304" pitchFamily="18" charset="-78"/>
              </a:rPr>
              <a:t>2</a:t>
            </a:r>
            <a:r>
              <a:rPr lang="ar-EG" sz="2400" smtClean="0">
                <a:latin typeface="Simplified Arabic" panose="02020603050405020304" pitchFamily="18" charset="-78"/>
                <a:cs typeface="Simplified Arabic" panose="02020603050405020304" pitchFamily="18" charset="-78"/>
              </a:rPr>
              <a:t>. </a:t>
            </a:r>
            <a:r>
              <a:rPr lang="ar-EG" sz="2600" b="1" smtClean="0">
                <a:latin typeface="Simplified Arabic" panose="02020603050405020304" pitchFamily="18" charset="-78"/>
                <a:cs typeface="Simplified Arabic" panose="02020603050405020304" pitchFamily="18" charset="-78"/>
              </a:rPr>
              <a:t>أن </a:t>
            </a:r>
            <a:r>
              <a:rPr lang="ar-EG" sz="2600" b="1">
                <a:latin typeface="Simplified Arabic" panose="02020603050405020304" pitchFamily="18" charset="-78"/>
                <a:cs typeface="Simplified Arabic" panose="02020603050405020304" pitchFamily="18" charset="-78"/>
              </a:rPr>
              <a:t>يضع الأهل قواعد تنظم الوقت المخصص للعب وتحد منه</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a:t>
            </a:r>
            <a:r>
              <a:rPr lang="ar-EG" sz="2600" b="1" u="sng">
                <a:latin typeface="Simplified Arabic" panose="02020603050405020304" pitchFamily="18" charset="-78"/>
                <a:cs typeface="Simplified Arabic" panose="02020603050405020304" pitchFamily="18" charset="-78"/>
              </a:rPr>
              <a:t>وأن يعلموهم التوسط والاعتدال والتعود على أن لكل شيء وقتا محددا </a:t>
            </a:r>
            <a:r>
              <a:rPr lang="ar-EG" sz="2600" b="1" u="sng" smtClean="0">
                <a:latin typeface="Simplified Arabic" panose="02020603050405020304" pitchFamily="18" charset="-78"/>
                <a:cs typeface="Simplified Arabic" panose="02020603050405020304" pitchFamily="18" charset="-78"/>
              </a:rPr>
              <a:t>خاصًا </a:t>
            </a:r>
            <a:r>
              <a:rPr lang="ar-EG" sz="2600" b="1" u="sng">
                <a:latin typeface="Simplified Arabic" panose="02020603050405020304" pitchFamily="18" charset="-78"/>
                <a:cs typeface="Simplified Arabic" panose="02020603050405020304" pitchFamily="18" charset="-78"/>
              </a:rPr>
              <a:t>به</a:t>
            </a:r>
            <a:r>
              <a:rPr lang="ar-EG" sz="2600" u="sng">
                <a:latin typeface="Simplified Arabic" panose="02020603050405020304" pitchFamily="18" charset="-78"/>
                <a:cs typeface="Simplified Arabic" panose="02020603050405020304" pitchFamily="18" charset="-78"/>
              </a:rPr>
              <a:t>، </a:t>
            </a:r>
            <a:r>
              <a:rPr lang="ar-EG" sz="2600" b="1" u="sng">
                <a:latin typeface="Simplified Arabic" panose="02020603050405020304" pitchFamily="18" charset="-78"/>
                <a:cs typeface="Simplified Arabic" panose="02020603050405020304" pitchFamily="18" charset="-78"/>
              </a:rPr>
              <a:t>وألا يكون اللعب بها </a:t>
            </a:r>
            <a:r>
              <a:rPr lang="ar-EG" sz="2600" b="1" u="sng" smtClean="0">
                <a:latin typeface="Simplified Arabic" panose="02020603050405020304" pitchFamily="18" charset="-78"/>
                <a:cs typeface="Simplified Arabic" panose="02020603050405020304" pitchFamily="18" charset="-78"/>
              </a:rPr>
              <a:t>إلا </a:t>
            </a:r>
            <a:r>
              <a:rPr lang="ar-EG" sz="2600" b="1" u="sng">
                <a:latin typeface="Simplified Arabic" panose="02020603050405020304" pitchFamily="18" charset="-78"/>
                <a:cs typeface="Simplified Arabic" panose="02020603050405020304" pitchFamily="18" charset="-78"/>
              </a:rPr>
              <a:t>بعد إنهاء الواجبات المدرسية، ولا يكون خلال وجبات الطعام اليومية، والعمل على شراء ما هو مفيد ومناسب </a:t>
            </a:r>
            <a:r>
              <a:rPr lang="ar-EG" sz="2600" b="1" u="sng" smtClean="0">
                <a:latin typeface="Simplified Arabic" panose="02020603050405020304" pitchFamily="18" charset="-78"/>
                <a:cs typeface="Simplified Arabic" panose="02020603050405020304" pitchFamily="18" charset="-78"/>
              </a:rPr>
              <a:t> لأعمارهم </a:t>
            </a:r>
            <a:r>
              <a:rPr lang="ar-EG" sz="2600" b="1" u="sng">
                <a:latin typeface="Simplified Arabic" panose="02020603050405020304" pitchFamily="18" charset="-78"/>
                <a:cs typeface="Simplified Arabic" panose="02020603050405020304" pitchFamily="18" charset="-78"/>
              </a:rPr>
              <a:t>ونموهم العقلي والابتعاد عن شراء ما يفسد سلوكهم وصحتهم النفسية والجسدية والعقلية</a:t>
            </a:r>
            <a:r>
              <a:rPr lang="ar-EG" sz="2600" u="sng" smtClean="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en-US" sz="2600" b="1" smtClean="0">
                <a:latin typeface="Simplified Arabic" panose="02020603050405020304" pitchFamily="18" charset="-78"/>
                <a:cs typeface="Simplified Arabic" panose="02020603050405020304" pitchFamily="18" charset="-78"/>
              </a:rPr>
              <a:t> </a:t>
            </a:r>
            <a:endParaRPr lang="ar-EG" sz="2600" smtClean="0">
              <a:latin typeface="Simplified Arabic" panose="02020603050405020304" pitchFamily="18" charset="-78"/>
              <a:cs typeface="Simplified Arabic" panose="02020603050405020304" pitchFamily="18" charset="-78"/>
            </a:endParaRPr>
          </a:p>
          <a:p>
            <a:pPr marL="0" indent="0" algn="just" rtl="1">
              <a:buNone/>
            </a:pPr>
            <a:endParaRPr lang="en-US" sz="2600">
              <a:latin typeface="Simplified Arabic" panose="02020603050405020304" pitchFamily="18" charset="-78"/>
              <a:cs typeface="Simplified Arabic" panose="02020603050405020304" pitchFamily="18" charset="-78"/>
            </a:endParaRPr>
          </a:p>
        </p:txBody>
      </p:sp>
      <p:sp>
        <p:nvSpPr>
          <p:cNvPr id="14" name="Rectangle: Rounded Corners 33"/>
          <p:cNvSpPr txBox="1">
            <a:spLocks noGrp="1"/>
          </p:cNvSpPr>
          <p:nvPr>
            <p:ph type="title"/>
          </p:nvPr>
        </p:nvSpPr>
        <p:spPr>
          <a:xfrm>
            <a:off x="2265528" y="365126"/>
            <a:ext cx="9048466"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solidFill>
                  <a:schemeClr val="bg1"/>
                </a:solidFill>
                <a:latin typeface="Simplified Arabic" panose="02020603050405020304" pitchFamily="18" charset="-78"/>
                <a:cs typeface="Simplified Arabic" panose="02020603050405020304" pitchFamily="18" charset="-78"/>
              </a:rPr>
              <a:t>توصيات وإجراءات هامة للحد من مخاطر الألعاب الإلكترونية</a:t>
            </a:r>
            <a:endParaRPr lang="en-US" sz="3200" b="1" dirty="0">
              <a:solidFill>
                <a:schemeClr val="bg1"/>
              </a:solidFill>
              <a:latin typeface="Alexandria" charset="0"/>
              <a:cs typeface="Alexandria" charset="0"/>
            </a:endParaRPr>
          </a:p>
        </p:txBody>
      </p:sp>
      <p:pic>
        <p:nvPicPr>
          <p:cNvPr id="7"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45103" y="1473070"/>
            <a:ext cx="4540796" cy="5384930"/>
          </a:xfrm>
        </p:spPr>
      </p:pic>
    </p:spTree>
    <p:extLst>
      <p:ext uri="{BB962C8B-B14F-4D97-AF65-F5344CB8AC3E}">
        <p14:creationId xmlns:p14="http://schemas.microsoft.com/office/powerpoint/2010/main" val="10431725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6" name="Rectangle 4"/>
          <p:cNvSpPr/>
          <p:nvPr/>
        </p:nvSpPr>
        <p:spPr>
          <a:xfrm>
            <a:off x="45606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عنصر نائب للمحتوى 9"/>
          <p:cNvSpPr>
            <a:spLocks noGrp="1"/>
          </p:cNvSpPr>
          <p:nvPr>
            <p:ph sz="half" idx="2"/>
          </p:nvPr>
        </p:nvSpPr>
        <p:spPr>
          <a:xfrm>
            <a:off x="4367284" y="1473070"/>
            <a:ext cx="6946710" cy="4351338"/>
          </a:xfrm>
        </p:spPr>
        <p:txBody>
          <a:bodyPr>
            <a:normAutofit fontScale="85000" lnSpcReduction="10000"/>
          </a:bodyPr>
          <a:lstStyle/>
          <a:p>
            <a:pPr marL="0" indent="0" algn="just" rtl="1">
              <a:lnSpc>
                <a:spcPct val="130000"/>
              </a:lnSpc>
              <a:spcBef>
                <a:spcPts val="110"/>
              </a:spcBef>
              <a:spcAft>
                <a:spcPts val="110"/>
              </a:spcAft>
              <a:buNone/>
            </a:pPr>
            <a:r>
              <a:rPr lang="en-US" sz="2600" b="1" smtClean="0">
                <a:latin typeface="Simplified Arabic" panose="02020603050405020304" pitchFamily="18" charset="-78"/>
                <a:cs typeface="Simplified Arabic" panose="02020603050405020304" pitchFamily="18" charset="-78"/>
              </a:rPr>
              <a:t>3</a:t>
            </a:r>
            <a:r>
              <a:rPr lang="ar-EG" smtClean="0">
                <a:latin typeface="Simplified Arabic" panose="02020603050405020304" pitchFamily="18" charset="-78"/>
                <a:cs typeface="Simplified Arabic" panose="02020603050405020304" pitchFamily="18" charset="-78"/>
              </a:rPr>
              <a:t>. </a:t>
            </a:r>
            <a:r>
              <a:rPr lang="ar-EG" b="1" u="sng" smtClean="0">
                <a:latin typeface="Simplified Arabic" panose="02020603050405020304" pitchFamily="18" charset="-78"/>
                <a:cs typeface="Simplified Arabic" panose="02020603050405020304" pitchFamily="18" charset="-78"/>
              </a:rPr>
              <a:t>أن </a:t>
            </a:r>
            <a:r>
              <a:rPr lang="ar-EG" b="1" u="sng">
                <a:latin typeface="Simplified Arabic" panose="02020603050405020304" pitchFamily="18" charset="-78"/>
                <a:cs typeface="Simplified Arabic" panose="02020603050405020304" pitchFamily="18" charset="-78"/>
              </a:rPr>
              <a:t>يشارك الأهل أبناءهم ألعابهم الإلكترونية ومناقشة مضامينها بصورة هادئة وموضوعية، لمنحهم الثقة بذواتهم وإحياء روح الصداقة في داخلهم، والعمل على مواجهة التحديات بالنصح والإرشاد والحوار البناء ودفع الولد إلى مقاربة المخاطر بنفسه، واتخاذ القرارات المناسبة من دون أن يشعر أنه مجبر </a:t>
            </a:r>
            <a:r>
              <a:rPr lang="ar-EG" b="1" u="sng" smtClean="0">
                <a:latin typeface="Simplified Arabic" panose="02020603050405020304" pitchFamily="18" charset="-78"/>
                <a:cs typeface="Simplified Arabic" panose="02020603050405020304" pitchFamily="18" charset="-78"/>
              </a:rPr>
              <a:t>قسرًا </a:t>
            </a:r>
            <a:r>
              <a:rPr lang="ar-EG" b="1" u="sng">
                <a:latin typeface="Simplified Arabic" panose="02020603050405020304" pitchFamily="18" charset="-78"/>
                <a:cs typeface="Simplified Arabic" panose="02020603050405020304" pitchFamily="18" charset="-78"/>
              </a:rPr>
              <a:t>بالابتعاد عن اللعبة التي يراها الأهل تشكل </a:t>
            </a:r>
            <a:r>
              <a:rPr lang="ar-EG" b="1" u="sng" smtClean="0">
                <a:latin typeface="Simplified Arabic" panose="02020603050405020304" pitchFamily="18" charset="-78"/>
                <a:cs typeface="Simplified Arabic" panose="02020603050405020304" pitchFamily="18" charset="-78"/>
              </a:rPr>
              <a:t>خطرًا </a:t>
            </a:r>
            <a:r>
              <a:rPr lang="ar-EG" b="1" u="sng">
                <a:latin typeface="Simplified Arabic" panose="02020603050405020304" pitchFamily="18" charset="-78"/>
                <a:cs typeface="Simplified Arabic" panose="02020603050405020304" pitchFamily="18" charset="-78"/>
              </a:rPr>
              <a:t>على سلوكه وحياته</a:t>
            </a:r>
            <a:r>
              <a:rPr lang="ar-EG" u="sng" smtClean="0">
                <a:latin typeface="Simplified Arabic" panose="02020603050405020304" pitchFamily="18" charset="-78"/>
                <a:cs typeface="Simplified Arabic" panose="02020603050405020304" pitchFamily="18" charset="-78"/>
              </a:rPr>
              <a:t>.</a:t>
            </a:r>
          </a:p>
          <a:p>
            <a:pPr marL="0" indent="0" algn="just" rtl="1">
              <a:lnSpc>
                <a:spcPct val="13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 .4</a:t>
            </a:r>
            <a:r>
              <a:rPr lang="ar-EG" b="1" smtClean="0">
                <a:latin typeface="Simplified Arabic" panose="02020603050405020304" pitchFamily="18" charset="-78"/>
                <a:cs typeface="Simplified Arabic" panose="02020603050405020304" pitchFamily="18" charset="-78"/>
              </a:rPr>
              <a:t>تشجيع </a:t>
            </a:r>
            <a:r>
              <a:rPr lang="ar-EG" b="1">
                <a:latin typeface="Simplified Arabic" panose="02020603050405020304" pitchFamily="18" charset="-78"/>
                <a:cs typeface="Simplified Arabic" panose="02020603050405020304" pitchFamily="18" charset="-78"/>
              </a:rPr>
              <a:t>الأهل أبناءهم على استبدال الألعاب الإلكترونية ب</a:t>
            </a:r>
            <a:r>
              <a:rPr lang="ar-EG" b="1" u="sng">
                <a:latin typeface="Simplified Arabic" panose="02020603050405020304" pitchFamily="18" charset="-78"/>
                <a:cs typeface="Simplified Arabic" panose="02020603050405020304" pitchFamily="18" charset="-78"/>
              </a:rPr>
              <a:t>ألعاب تنمي الخيال والإدراك والإبداع والمعرفة</a:t>
            </a:r>
            <a:r>
              <a:rPr lang="ar-EG" u="sng">
                <a:latin typeface="Simplified Arabic" panose="02020603050405020304" pitchFamily="18" charset="-78"/>
                <a:cs typeface="Simplified Arabic" panose="02020603050405020304" pitchFamily="18" charset="-78"/>
              </a:rPr>
              <a:t>، </a:t>
            </a:r>
            <a:r>
              <a:rPr lang="ar-EG" b="1" u="sng">
                <a:latin typeface="Simplified Arabic" panose="02020603050405020304" pitchFamily="18" charset="-78"/>
                <a:cs typeface="Simplified Arabic" panose="02020603050405020304" pitchFamily="18" charset="-78"/>
              </a:rPr>
              <a:t>واستبدالها ببدائل سليمة لملئ أوقات فراغهم، كدمجهم بأنشطة تطوعية ورياضية واجتماعية وثقافية</a:t>
            </a:r>
            <a:r>
              <a:rPr lang="ar-EG" u="sng">
                <a:latin typeface="Simplified Arabic" panose="02020603050405020304" pitchFamily="18" charset="-78"/>
                <a:cs typeface="Simplified Arabic" panose="02020603050405020304" pitchFamily="18" charset="-78"/>
              </a:rPr>
              <a:t>.</a:t>
            </a:r>
            <a:endParaRPr lang="en-US" u="sng">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mtClean="0">
              <a:latin typeface="Simplified Arabic" panose="02020603050405020304" pitchFamily="18" charset="-78"/>
              <a:cs typeface="Simplified Arabic" panose="02020603050405020304" pitchFamily="18" charset="-78"/>
            </a:endParaRPr>
          </a:p>
          <a:p>
            <a:pPr marL="0" indent="0" algn="just" rtl="1">
              <a:buNone/>
            </a:pPr>
            <a:endParaRPr lang="en-US">
              <a:latin typeface="Simplified Arabic" panose="02020603050405020304" pitchFamily="18" charset="-78"/>
              <a:cs typeface="Simplified Arabic" panose="02020603050405020304" pitchFamily="18" charset="-78"/>
            </a:endParaRPr>
          </a:p>
        </p:txBody>
      </p:sp>
      <p:sp>
        <p:nvSpPr>
          <p:cNvPr id="14" name="Rectangle: Rounded Corners 33"/>
          <p:cNvSpPr txBox="1">
            <a:spLocks noGrp="1"/>
          </p:cNvSpPr>
          <p:nvPr>
            <p:ph type="title"/>
          </p:nvPr>
        </p:nvSpPr>
        <p:spPr>
          <a:xfrm>
            <a:off x="2265528" y="365126"/>
            <a:ext cx="9048466"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solidFill>
                  <a:schemeClr val="bg1"/>
                </a:solidFill>
                <a:latin typeface="Simplified Arabic" panose="02020603050405020304" pitchFamily="18" charset="-78"/>
                <a:cs typeface="Simplified Arabic" panose="02020603050405020304" pitchFamily="18" charset="-78"/>
              </a:rPr>
              <a:t>توصيات وإجراءات هامة للحد من مخاطر الألعاب الإلكترونية</a:t>
            </a:r>
            <a:endParaRPr lang="en-US" sz="32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72954" y="1368760"/>
            <a:ext cx="4094329" cy="5106090"/>
          </a:xfrm>
        </p:spPr>
      </p:pic>
    </p:spTree>
    <p:extLst>
      <p:ext uri="{BB962C8B-B14F-4D97-AF65-F5344CB8AC3E}">
        <p14:creationId xmlns:p14="http://schemas.microsoft.com/office/powerpoint/2010/main" val="42655360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22125" y="1372063"/>
            <a:ext cx="6575948" cy="4710852"/>
          </a:xfrm>
        </p:spPr>
        <p:txBody>
          <a:bodyPr>
            <a:normAutofit fontScale="25000" lnSpcReduction="20000"/>
          </a:bodyPr>
          <a:lstStyle/>
          <a:p>
            <a:pPr marL="0" indent="0" algn="just" rtl="1">
              <a:lnSpc>
                <a:spcPct val="130000"/>
              </a:lnSpc>
              <a:spcBef>
                <a:spcPts val="110"/>
              </a:spcBef>
              <a:spcAft>
                <a:spcPts val="110"/>
              </a:spcAft>
              <a:buNone/>
            </a:pPr>
            <a:r>
              <a:rPr lang="ar-EG" sz="9600" smtClean="0">
                <a:latin typeface="Simplified Arabic" panose="02020603050405020304" pitchFamily="18" charset="-78"/>
                <a:cs typeface="Simplified Arabic" panose="02020603050405020304" pitchFamily="18" charset="-78"/>
              </a:rPr>
              <a:t> </a:t>
            </a:r>
            <a:r>
              <a:rPr lang="en-US" sz="9600" b="1" smtClean="0">
                <a:latin typeface="Simplified Arabic" panose="02020603050405020304" pitchFamily="18" charset="-78"/>
                <a:cs typeface="Simplified Arabic" panose="02020603050405020304" pitchFamily="18" charset="-78"/>
              </a:rPr>
              <a:t>5</a:t>
            </a:r>
            <a:r>
              <a:rPr lang="ar-EG" sz="9600" b="1" smtClean="0">
                <a:latin typeface="Simplified Arabic" panose="02020603050405020304" pitchFamily="18" charset="-78"/>
                <a:cs typeface="Simplified Arabic" panose="02020603050405020304" pitchFamily="18" charset="-78"/>
              </a:rPr>
              <a:t>. على الأهل إذا </a:t>
            </a:r>
            <a:r>
              <a:rPr lang="ar-EG" sz="9600" b="1">
                <a:latin typeface="Simplified Arabic" panose="02020603050405020304" pitchFamily="18" charset="-78"/>
                <a:cs typeface="Simplified Arabic" panose="02020603050405020304" pitchFamily="18" charset="-78"/>
              </a:rPr>
              <a:t>لاحظوا حدوث أي تغيير في سلوك الطفل وشخصيته، والتي قد تكون الألعاب الإلكترونية </a:t>
            </a:r>
            <a:r>
              <a:rPr lang="ar-EG" sz="9600" b="1" smtClean="0">
                <a:latin typeface="Simplified Arabic" panose="02020603050405020304" pitchFamily="18" charset="-78"/>
                <a:cs typeface="Simplified Arabic" panose="02020603050405020304" pitchFamily="18" charset="-78"/>
              </a:rPr>
              <a:t>سببًا </a:t>
            </a:r>
            <a:r>
              <a:rPr lang="ar-EG" sz="9600" b="1">
                <a:latin typeface="Simplified Arabic" panose="02020603050405020304" pitchFamily="18" charset="-78"/>
                <a:cs typeface="Simplified Arabic" panose="02020603050405020304" pitchFamily="18" charset="-78"/>
              </a:rPr>
              <a:t>فيه، وعجزوا عن تعديله أو تغييره، </a:t>
            </a:r>
            <a:r>
              <a:rPr lang="ar-EG" sz="9600" b="1" u="sng">
                <a:latin typeface="Simplified Arabic" panose="02020603050405020304" pitchFamily="18" charset="-78"/>
                <a:cs typeface="Simplified Arabic" panose="02020603050405020304" pitchFamily="18" charset="-78"/>
              </a:rPr>
              <a:t>الاستعانة بمرشدين اجتماعيين واختصاصيين تربويين أو نفسيين لمساعدتهم في وضع استراتيجيات تساعدهم في إدارة توتر أبنائهم و التحكم في سلوكهم</a:t>
            </a:r>
            <a:r>
              <a:rPr lang="ar-EG" sz="9600" u="sng">
                <a:latin typeface="Simplified Arabic" panose="02020603050405020304" pitchFamily="18" charset="-78"/>
                <a:cs typeface="Simplified Arabic" panose="02020603050405020304" pitchFamily="18" charset="-78"/>
              </a:rPr>
              <a:t>، و </a:t>
            </a:r>
            <a:r>
              <a:rPr lang="ar-EG" sz="9600" b="1" u="sng">
                <a:latin typeface="Simplified Arabic" panose="02020603050405020304" pitchFamily="18" charset="-78"/>
                <a:cs typeface="Simplified Arabic" panose="02020603050405020304" pitchFamily="18" charset="-78"/>
              </a:rPr>
              <a:t>في كيفية استخدام الأجهزة الإلكترونية، ذلك أن العلاج هنا أمر </a:t>
            </a:r>
            <a:r>
              <a:rPr lang="ar-EG" sz="9600" b="1" u="sng" smtClean="0">
                <a:latin typeface="Simplified Arabic" panose="02020603050405020304" pitchFamily="18" charset="-78"/>
                <a:cs typeface="Simplified Arabic" panose="02020603050405020304" pitchFamily="18" charset="-78"/>
              </a:rPr>
              <a:t>ضروري، </a:t>
            </a:r>
            <a:r>
              <a:rPr lang="ar-EG" sz="9600" b="1" u="sng">
                <a:latin typeface="Simplified Arabic" panose="02020603050405020304" pitchFamily="18" charset="-78"/>
                <a:cs typeface="Simplified Arabic" panose="02020603050405020304" pitchFamily="18" charset="-78"/>
              </a:rPr>
              <a:t>لمساعدة الطفل التعبير عن خوفه وقلقه، لا سيما إذا تلقى الطفل رسائل مهددة مؤذية بواسطة تلك الألعاب، مما يخلق عنده نزعة تدميرية ، ليعيش فيما بعد بظلام مدمر، وصراع مع نفسه، وانطوائية قد توصله إلي الاكتئاب، ومن ثم إلى الكآبة وبالتالي الانتحا</a:t>
            </a:r>
            <a:r>
              <a:rPr lang="ar-EG" sz="9600" u="sng">
                <a:latin typeface="Simplified Arabic" panose="02020603050405020304" pitchFamily="18" charset="-78"/>
                <a:cs typeface="Simplified Arabic" panose="02020603050405020304" pitchFamily="18" charset="-78"/>
              </a:rPr>
              <a:t>ر.</a:t>
            </a:r>
            <a:endParaRPr lang="en-US" sz="9600" u="sng">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6000"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56063"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15654" y="365125"/>
            <a:ext cx="8938146"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توصيات وإجراءات هامة للحد من مخاطر الألعاب الإلكترونية</a:t>
            </a:r>
            <a:endParaRPr lang="en-US" sz="3600" b="1" dirty="0">
              <a:solidFill>
                <a:schemeClr val="bg1"/>
              </a:solidFill>
              <a:latin typeface="Alexandria" charset="0"/>
              <a:cs typeface="Alexandria" charset="0"/>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18363" y="1491676"/>
            <a:ext cx="4339989" cy="4813589"/>
          </a:xfrm>
          <a:prstGeom prst="rect">
            <a:avLst/>
          </a:prstGeom>
        </p:spPr>
      </p:pic>
    </p:spTree>
    <p:extLst>
      <p:ext uri="{BB962C8B-B14F-4D97-AF65-F5344CB8AC3E}">
        <p14:creationId xmlns:p14="http://schemas.microsoft.com/office/powerpoint/2010/main" val="6249760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22125" y="1372063"/>
            <a:ext cx="6575948" cy="4710852"/>
          </a:xfrm>
        </p:spPr>
        <p:txBody>
          <a:bodyPr>
            <a:normAutofit fontScale="25000" lnSpcReduction="20000"/>
          </a:bodyPr>
          <a:lstStyle/>
          <a:p>
            <a:pPr marL="0" indent="0" algn="just" rtl="1">
              <a:lnSpc>
                <a:spcPct val="130000"/>
              </a:lnSpc>
              <a:spcBef>
                <a:spcPts val="110"/>
              </a:spcBef>
              <a:spcAft>
                <a:spcPts val="110"/>
              </a:spcAft>
              <a:buNone/>
            </a:pPr>
            <a:r>
              <a:rPr lang="ar-EG" sz="11200" b="1" u="sng" smtClean="0">
                <a:solidFill>
                  <a:srgbClr val="203E5F"/>
                </a:solidFill>
                <a:latin typeface="Simplified Arabic" panose="02020603050405020304" pitchFamily="18" charset="-78"/>
                <a:cs typeface="Simplified Arabic" panose="02020603050405020304" pitchFamily="18" charset="-78"/>
              </a:rPr>
              <a:t>ب. على صعيد المدرسة:</a:t>
            </a:r>
          </a:p>
          <a:p>
            <a:pPr marL="0" indent="0" algn="just" rtl="1">
              <a:lnSpc>
                <a:spcPct val="130000"/>
              </a:lnSpc>
              <a:spcBef>
                <a:spcPts val="110"/>
              </a:spcBef>
              <a:spcAft>
                <a:spcPts val="110"/>
              </a:spcAft>
              <a:buNone/>
            </a:pPr>
            <a:r>
              <a:rPr lang="ar-EG" sz="9600" b="1">
                <a:latin typeface="Simplified Arabic" panose="02020603050405020304" pitchFamily="18" charset="-78"/>
                <a:cs typeface="Simplified Arabic" panose="02020603050405020304" pitchFamily="18" charset="-78"/>
              </a:rPr>
              <a:t>يتمثل ذلك بتوعية المجتمع المدرسي بأضرار ومخاطر الألعاب الإلكترونية ذات المحتوى السلبي</a:t>
            </a:r>
            <a:r>
              <a:rPr lang="ar-EG" sz="9600">
                <a:latin typeface="Simplified Arabic" panose="02020603050405020304" pitchFamily="18" charset="-78"/>
                <a:cs typeface="Simplified Arabic" panose="02020603050405020304" pitchFamily="18" charset="-78"/>
              </a:rPr>
              <a:t>، </a:t>
            </a:r>
            <a:r>
              <a:rPr lang="ar-EG" sz="9600" b="1">
                <a:latin typeface="Simplified Arabic" panose="02020603050405020304" pitchFamily="18" charset="-78"/>
                <a:cs typeface="Simplified Arabic" panose="02020603050405020304" pitchFamily="18" charset="-78"/>
              </a:rPr>
              <a:t>ومدى تأثيرها على سلوك الأطفال وصحتهم النفسية </a:t>
            </a:r>
            <a:r>
              <a:rPr lang="ar-EG" sz="9600" b="1" smtClean="0">
                <a:latin typeface="Simplified Arabic" panose="02020603050405020304" pitchFamily="18" charset="-78"/>
                <a:cs typeface="Simplified Arabic" panose="02020603050405020304" pitchFamily="18" charset="-78"/>
              </a:rPr>
              <a:t>والجسدية</a:t>
            </a:r>
            <a:r>
              <a:rPr lang="ar-EG" sz="9600">
                <a:latin typeface="Simplified Arabic" panose="02020603050405020304" pitchFamily="18" charset="-78"/>
                <a:cs typeface="Simplified Arabic" panose="02020603050405020304" pitchFamily="18" charset="-78"/>
              </a:rPr>
              <a:t>، </a:t>
            </a:r>
            <a:r>
              <a:rPr lang="ar-EG" sz="9600" b="1">
                <a:latin typeface="Simplified Arabic" panose="02020603050405020304" pitchFamily="18" charset="-78"/>
                <a:cs typeface="Simplified Arabic" panose="02020603050405020304" pitchFamily="18" charset="-78"/>
              </a:rPr>
              <a:t>ومصادرة الألعاب التي يتم ضبطها مع الطلبة أثناء الدوام</a:t>
            </a:r>
            <a:r>
              <a:rPr lang="ar-EG" sz="9600">
                <a:latin typeface="Simplified Arabic" panose="02020603050405020304" pitchFamily="18" charset="-78"/>
                <a:cs typeface="Simplified Arabic" panose="02020603050405020304" pitchFamily="18" charset="-78"/>
              </a:rPr>
              <a:t>، </a:t>
            </a:r>
            <a:r>
              <a:rPr lang="ar-EG" sz="9600" b="1">
                <a:latin typeface="Simplified Arabic" panose="02020603050405020304" pitchFamily="18" charset="-78"/>
                <a:cs typeface="Simplified Arabic" panose="02020603050405020304" pitchFamily="18" charset="-78"/>
              </a:rPr>
              <a:t>واتخاذ إجراءات </a:t>
            </a:r>
            <a:r>
              <a:rPr lang="ar-EG" sz="9600" b="1" smtClean="0">
                <a:latin typeface="Simplified Arabic" panose="02020603050405020304" pitchFamily="18" charset="-78"/>
                <a:cs typeface="Simplified Arabic" panose="02020603050405020304" pitchFamily="18" charset="-78"/>
              </a:rPr>
              <a:t>انضباطية </a:t>
            </a:r>
            <a:r>
              <a:rPr lang="ar-EG" sz="9600" b="1">
                <a:latin typeface="Simplified Arabic" panose="02020603050405020304" pitchFamily="18" charset="-78"/>
                <a:cs typeface="Simplified Arabic" panose="02020603050405020304" pitchFamily="18" charset="-78"/>
              </a:rPr>
              <a:t>رادعة</a:t>
            </a:r>
            <a:r>
              <a:rPr lang="ar-EG" sz="9600">
                <a:latin typeface="Simplified Arabic" panose="02020603050405020304" pitchFamily="18" charset="-78"/>
                <a:cs typeface="Simplified Arabic" panose="02020603050405020304" pitchFamily="18" charset="-78"/>
              </a:rPr>
              <a:t>، </a:t>
            </a:r>
            <a:r>
              <a:rPr lang="ar-EG" sz="9600" b="1">
                <a:latin typeface="Simplified Arabic" panose="02020603050405020304" pitchFamily="18" charset="-78"/>
                <a:cs typeface="Simplified Arabic" panose="02020603050405020304" pitchFamily="18" charset="-78"/>
              </a:rPr>
              <a:t>ومن ثم الإكثار من النشاطات الجماعية المختلفة</a:t>
            </a:r>
            <a:r>
              <a:rPr lang="ar-EG" sz="9600">
                <a:latin typeface="Simplified Arabic" panose="02020603050405020304" pitchFamily="18" charset="-78"/>
                <a:cs typeface="Simplified Arabic" panose="02020603050405020304" pitchFamily="18" charset="-78"/>
              </a:rPr>
              <a:t>، </a:t>
            </a:r>
            <a:r>
              <a:rPr lang="ar-EG" sz="9600" b="1">
                <a:latin typeface="Simplified Arabic" panose="02020603050405020304" pitchFamily="18" charset="-78"/>
                <a:cs typeface="Simplified Arabic" panose="02020603050405020304" pitchFamily="18" charset="-78"/>
              </a:rPr>
              <a:t>والتي تساعد على تفريغ طاقتهم السلبية</a:t>
            </a:r>
            <a:r>
              <a:rPr lang="ar-EG" sz="9600">
                <a:latin typeface="Simplified Arabic" panose="02020603050405020304" pitchFamily="18" charset="-78"/>
                <a:cs typeface="Simplified Arabic" panose="02020603050405020304" pitchFamily="18" charset="-78"/>
              </a:rPr>
              <a:t>، </a:t>
            </a:r>
            <a:r>
              <a:rPr lang="ar-EG" sz="9600" b="1">
                <a:latin typeface="Simplified Arabic" panose="02020603050405020304" pitchFamily="18" charset="-78"/>
                <a:cs typeface="Simplified Arabic" panose="02020603050405020304" pitchFamily="18" charset="-78"/>
              </a:rPr>
              <a:t>وشحذ الهمم</a:t>
            </a:r>
            <a:r>
              <a:rPr lang="ar-EG" sz="9600">
                <a:latin typeface="Simplified Arabic" panose="02020603050405020304" pitchFamily="18" charset="-78"/>
                <a:cs typeface="Simplified Arabic" panose="02020603050405020304" pitchFamily="18" charset="-78"/>
              </a:rPr>
              <a:t>، </a:t>
            </a:r>
            <a:r>
              <a:rPr lang="ar-EG" sz="9600" b="1">
                <a:latin typeface="Simplified Arabic" panose="02020603050405020304" pitchFamily="18" charset="-78"/>
                <a:cs typeface="Simplified Arabic" panose="02020603050405020304" pitchFamily="18" charset="-78"/>
              </a:rPr>
              <a:t>وتحويل المدارس إلى مراكز نشاطات ثقافية متنوعة </a:t>
            </a:r>
            <a:r>
              <a:rPr lang="ar-EG" sz="9600" b="1" smtClean="0">
                <a:latin typeface="Simplified Arabic" panose="02020603050405020304" pitchFamily="18" charset="-78"/>
                <a:cs typeface="Simplified Arabic" panose="02020603050405020304" pitchFamily="18" charset="-78"/>
              </a:rPr>
              <a:t>أثناء </a:t>
            </a:r>
            <a:r>
              <a:rPr lang="ar-EG" sz="9600" b="1">
                <a:latin typeface="Simplified Arabic" panose="02020603050405020304" pitchFamily="18" charset="-78"/>
                <a:cs typeface="Simplified Arabic" panose="02020603050405020304" pitchFamily="18" charset="-78"/>
              </a:rPr>
              <a:t>العطل الصيفية</a:t>
            </a:r>
            <a:r>
              <a:rPr lang="ar-EG" sz="9600">
                <a:latin typeface="Simplified Arabic" panose="02020603050405020304" pitchFamily="18" charset="-78"/>
                <a:cs typeface="Simplified Arabic" panose="02020603050405020304" pitchFamily="18" charset="-78"/>
              </a:rPr>
              <a:t>، </a:t>
            </a:r>
            <a:r>
              <a:rPr lang="ar-EG" sz="9600" b="1">
                <a:latin typeface="Simplified Arabic" panose="02020603050405020304" pitchFamily="18" charset="-78"/>
                <a:cs typeface="Simplified Arabic" panose="02020603050405020304" pitchFamily="18" charset="-78"/>
              </a:rPr>
              <a:t>بالإضافة إلى تعليمهم القانون والنظام في المدرسة وفي المنزل ووضع الأولويات في الحياة</a:t>
            </a:r>
            <a:r>
              <a:rPr lang="ar-EG" sz="9600">
                <a:latin typeface="Simplified Arabic" panose="02020603050405020304" pitchFamily="18" charset="-78"/>
                <a:cs typeface="Simplified Arabic" panose="02020603050405020304" pitchFamily="18" charset="-78"/>
              </a:rPr>
              <a:t>.</a:t>
            </a:r>
            <a:endParaRPr lang="en-US" sz="9600">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ar-EG" sz="11200"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6000"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56063"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15654" y="365125"/>
            <a:ext cx="8938146"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توصيات وإجراءات هامة للحد من مخاطر الألعاب الإلكترونية</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68405" y="1554865"/>
            <a:ext cx="4396855" cy="4928160"/>
          </a:xfrm>
        </p:spPr>
      </p:pic>
    </p:spTree>
    <p:extLst>
      <p:ext uri="{BB962C8B-B14F-4D97-AF65-F5344CB8AC3E}">
        <p14:creationId xmlns:p14="http://schemas.microsoft.com/office/powerpoint/2010/main" val="4938038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367284" y="1372063"/>
            <a:ext cx="6930789" cy="4710852"/>
          </a:xfrm>
        </p:spPr>
        <p:txBody>
          <a:bodyPr>
            <a:normAutofit lnSpcReduction="10000"/>
          </a:bodyPr>
          <a:lstStyle/>
          <a:p>
            <a:pPr marL="0" indent="0" algn="just" rtl="1">
              <a:lnSpc>
                <a:spcPct val="110000"/>
              </a:lnSpc>
              <a:spcBef>
                <a:spcPts val="110"/>
              </a:spcBef>
              <a:spcAft>
                <a:spcPts val="110"/>
              </a:spcAft>
              <a:buNone/>
            </a:pPr>
            <a:r>
              <a:rPr lang="ar-EG" b="1" u="sng">
                <a:solidFill>
                  <a:srgbClr val="203E5F"/>
                </a:solidFill>
                <a:latin typeface="Simplified Arabic" panose="02020603050405020304" pitchFamily="18" charset="-78"/>
                <a:cs typeface="Simplified Arabic" panose="02020603050405020304" pitchFamily="18" charset="-78"/>
              </a:rPr>
              <a:t>ج</a:t>
            </a:r>
            <a:r>
              <a:rPr lang="ar-EG" b="1" u="sng" smtClean="0">
                <a:solidFill>
                  <a:srgbClr val="203E5F"/>
                </a:solidFill>
                <a:latin typeface="Simplified Arabic" panose="02020603050405020304" pitchFamily="18" charset="-78"/>
                <a:cs typeface="Simplified Arabic" panose="02020603050405020304" pitchFamily="18" charset="-78"/>
              </a:rPr>
              <a:t>. على صعيد أجهزة الرقابة :</a:t>
            </a:r>
          </a:p>
          <a:p>
            <a:pPr marL="0" indent="0" algn="just" rtl="1">
              <a:lnSpc>
                <a:spcPct val="110000"/>
              </a:lnSpc>
              <a:spcBef>
                <a:spcPts val="110"/>
              </a:spcBef>
              <a:spcAft>
                <a:spcPts val="110"/>
              </a:spcAft>
              <a:buNone/>
            </a:pPr>
            <a:r>
              <a:rPr lang="ar-EG" sz="2400" b="1" u="sng">
                <a:latin typeface="Simplified Arabic" panose="02020603050405020304" pitchFamily="18" charset="-78"/>
                <a:cs typeface="Simplified Arabic" panose="02020603050405020304" pitchFamily="18" charset="-78"/>
              </a:rPr>
              <a:t>في مراكز بيع الألعاب الإلكترونية:</a:t>
            </a:r>
            <a:endParaRPr lang="en-US" sz="2400"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b="1" u="sng" smtClean="0">
                <a:latin typeface="Simplified Arabic" panose="02020603050405020304" pitchFamily="18" charset="-78"/>
                <a:cs typeface="Simplified Arabic" panose="02020603050405020304" pitchFamily="18" charset="-78"/>
              </a:rPr>
              <a:t>تلتزم </a:t>
            </a:r>
            <a:r>
              <a:rPr lang="ar-EG" sz="2400" b="1" u="sng">
                <a:latin typeface="Simplified Arabic" panose="02020603050405020304" pitchFamily="18" charset="-78"/>
                <a:cs typeface="Simplified Arabic" panose="02020603050405020304" pitchFamily="18" charset="-78"/>
              </a:rPr>
              <a:t>أجهزة الرقابة المسبقة، مراقبة كل ما يطرح في الأسواق من ألعاب إلكترونية</a:t>
            </a:r>
            <a:r>
              <a:rPr lang="ar-EG" sz="2400"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بالاستعانة بلجان مراقبة مكونة من علماء الاجتماع وعلماء النفس</a:t>
            </a:r>
            <a:r>
              <a:rPr lang="ar-EG" sz="2400"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بهدف حظر بعض الألعاب ذات المفاعيل </a:t>
            </a:r>
            <a:r>
              <a:rPr lang="ar-EG" sz="2400" b="1" u="sng" smtClean="0">
                <a:latin typeface="Simplified Arabic" panose="02020603050405020304" pitchFamily="18" charset="-78"/>
                <a:cs typeface="Simplified Arabic" panose="02020603050405020304" pitchFamily="18" charset="-78"/>
              </a:rPr>
              <a:t>الخطيرة </a:t>
            </a:r>
            <a:r>
              <a:rPr lang="ar-EG" sz="2400" b="1" u="sng">
                <a:latin typeface="Simplified Arabic" panose="02020603050405020304" pitchFamily="18" charset="-78"/>
                <a:cs typeface="Simplified Arabic" panose="02020603050405020304" pitchFamily="18" charset="-78"/>
              </a:rPr>
              <a:t>على الأطفال وفق ثقافتنا وأخلاقنا</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r>
              <a:rPr lang="ar-EG" b="1" u="sng">
                <a:solidFill>
                  <a:srgbClr val="203E5F"/>
                </a:solidFill>
                <a:latin typeface="Simplified Arabic" panose="02020603050405020304" pitchFamily="18" charset="-78"/>
                <a:cs typeface="Simplified Arabic" panose="02020603050405020304" pitchFamily="18" charset="-78"/>
              </a:rPr>
              <a:t>د</a:t>
            </a:r>
            <a:r>
              <a:rPr lang="ar-EG" b="1" u="sng" smtClean="0">
                <a:solidFill>
                  <a:srgbClr val="203E5F"/>
                </a:solidFill>
                <a:latin typeface="Simplified Arabic" panose="02020603050405020304" pitchFamily="18" charset="-78"/>
                <a:cs typeface="Simplified Arabic" panose="02020603050405020304" pitchFamily="18" charset="-78"/>
              </a:rPr>
              <a:t>. على </a:t>
            </a:r>
            <a:r>
              <a:rPr lang="ar-EG" b="1" u="sng">
                <a:solidFill>
                  <a:srgbClr val="203E5F"/>
                </a:solidFill>
                <a:latin typeface="Simplified Arabic" panose="02020603050405020304" pitchFamily="18" charset="-78"/>
                <a:cs typeface="Simplified Arabic" panose="02020603050405020304" pitchFamily="18" charset="-78"/>
              </a:rPr>
              <a:t>صعيد وسائل </a:t>
            </a:r>
            <a:r>
              <a:rPr lang="ar-EG" b="1" u="sng" smtClean="0">
                <a:solidFill>
                  <a:srgbClr val="203E5F"/>
                </a:solidFill>
                <a:latin typeface="Simplified Arabic" panose="02020603050405020304" pitchFamily="18" charset="-78"/>
                <a:cs typeface="Simplified Arabic" panose="02020603050405020304" pitchFamily="18" charset="-78"/>
              </a:rPr>
              <a:t>الإعلام:</a:t>
            </a:r>
            <a:endParaRPr lang="ar-EG"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b="1" u="sng" smtClean="0">
                <a:latin typeface="Simplified Arabic" panose="02020603050405020304" pitchFamily="18" charset="-78"/>
                <a:cs typeface="Simplified Arabic" panose="02020603050405020304" pitchFamily="18" charset="-78"/>
              </a:rPr>
              <a:t>يكمن </a:t>
            </a:r>
            <a:r>
              <a:rPr lang="ar-EG" sz="2400" b="1" u="sng">
                <a:latin typeface="Simplified Arabic" panose="02020603050405020304" pitchFamily="18" charset="-78"/>
                <a:cs typeface="Simplified Arabic" panose="02020603050405020304" pitchFamily="18" charset="-78"/>
              </a:rPr>
              <a:t>الدور الأساسي لوسائل الإعلام بمراقبة برامج القنوات </a:t>
            </a:r>
            <a:r>
              <a:rPr lang="ar-EG" sz="2400" b="1" u="sng" smtClean="0">
                <a:latin typeface="Simplified Arabic" panose="02020603050405020304" pitchFamily="18" charset="-78"/>
                <a:cs typeface="Simplified Arabic" panose="02020603050405020304" pitchFamily="18" charset="-78"/>
              </a:rPr>
              <a:t>التلفزيونية، </a:t>
            </a:r>
            <a:r>
              <a:rPr lang="ar-EG" sz="2400" b="1" u="sng">
                <a:latin typeface="Simplified Arabic" panose="02020603050405020304" pitchFamily="18" charset="-78"/>
                <a:cs typeface="Simplified Arabic" panose="02020603050405020304" pitchFamily="18" charset="-78"/>
              </a:rPr>
              <a:t>وأنواع الألعاب الإلكترونية بمختلف مصادرها الأمر الذي يتطلب إنشاء مجالس ولجان من اختصاصيين اجتماعيين وتربويين ونفسيين لمراقبتها، والسهر على ضبطها بهدف تحصين الأجيال</a:t>
            </a:r>
            <a:r>
              <a:rPr lang="ar-EG" sz="2400">
                <a:latin typeface="Simplified Arabic" panose="02020603050405020304" pitchFamily="18" charset="-78"/>
                <a:cs typeface="Simplified Arabic" panose="02020603050405020304" pitchFamily="18" charset="-78"/>
              </a:rPr>
              <a:t>. </a:t>
            </a:r>
            <a:endParaRPr lang="en-US" sz="2400">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ar-EG" sz="11200"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6000"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56063"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15654" y="365125"/>
            <a:ext cx="8938146"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توصيات وإجراءات هامة للحد من مخاطر الألعاب الإلكترونية</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0928" y="1642506"/>
            <a:ext cx="3985287" cy="4840519"/>
          </a:xfrm>
        </p:spPr>
      </p:pic>
    </p:spTree>
    <p:extLst>
      <p:ext uri="{BB962C8B-B14F-4D97-AF65-F5344CB8AC3E}">
        <p14:creationId xmlns:p14="http://schemas.microsoft.com/office/powerpoint/2010/main" val="28039983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3657600" y="1372063"/>
            <a:ext cx="7640473" cy="4710852"/>
          </a:xfrm>
        </p:spPr>
        <p:txBody>
          <a:bodyPr>
            <a:normAutofit fontScale="55000" lnSpcReduction="20000"/>
          </a:bodyPr>
          <a:lstStyle/>
          <a:p>
            <a:pPr marL="0" indent="0" algn="just" rtl="1">
              <a:lnSpc>
                <a:spcPct val="130000"/>
              </a:lnSpc>
              <a:spcBef>
                <a:spcPts val="110"/>
              </a:spcBef>
              <a:spcAft>
                <a:spcPts val="110"/>
              </a:spcAft>
              <a:buNone/>
            </a:pPr>
            <a:r>
              <a:rPr lang="ar-EG" sz="5100" b="1" u="sng">
                <a:solidFill>
                  <a:srgbClr val="203E5F"/>
                </a:solidFill>
                <a:latin typeface="Simplified Arabic" panose="02020603050405020304" pitchFamily="18" charset="-78"/>
                <a:cs typeface="Simplified Arabic" panose="02020603050405020304" pitchFamily="18" charset="-78"/>
              </a:rPr>
              <a:t>ه</a:t>
            </a:r>
            <a:r>
              <a:rPr lang="ar-EG" sz="5100" b="1" u="sng" smtClean="0">
                <a:solidFill>
                  <a:srgbClr val="203E5F"/>
                </a:solidFill>
                <a:latin typeface="Simplified Arabic" panose="02020603050405020304" pitchFamily="18" charset="-78"/>
                <a:cs typeface="Simplified Arabic" panose="02020603050405020304" pitchFamily="18" charset="-78"/>
              </a:rPr>
              <a:t>. على صعيد مؤسسات المجتمع المدني:</a:t>
            </a:r>
          </a:p>
          <a:p>
            <a:pPr marL="0" indent="0" algn="just" rtl="1">
              <a:lnSpc>
                <a:spcPct val="130000"/>
              </a:lnSpc>
              <a:spcBef>
                <a:spcPts val="110"/>
              </a:spcBef>
              <a:spcAft>
                <a:spcPts val="110"/>
              </a:spcAft>
              <a:buNone/>
            </a:pPr>
            <a:r>
              <a:rPr lang="ar-EG" sz="4400">
                <a:latin typeface="Simplified Arabic" panose="02020603050405020304" pitchFamily="18" charset="-78"/>
                <a:cs typeface="Simplified Arabic" panose="02020603050405020304" pitchFamily="18" charset="-78"/>
              </a:rPr>
              <a:t>على مؤسسات المجتمع المدني من جمعيات ومنظمة أهلية وخاصة، </a:t>
            </a:r>
            <a:r>
              <a:rPr lang="ar-EG" sz="4400" b="1">
                <a:latin typeface="Simplified Arabic" panose="02020603050405020304" pitchFamily="18" charset="-78"/>
                <a:cs typeface="Simplified Arabic" panose="02020603050405020304" pitchFamily="18" charset="-78"/>
              </a:rPr>
              <a:t>أن تعمد بصورة دورية إلى إقامة نشاطات خاصة بالأطفال</a:t>
            </a:r>
            <a:r>
              <a:rPr lang="ar-EG" sz="4400">
                <a:latin typeface="Simplified Arabic" panose="02020603050405020304" pitchFamily="18" charset="-78"/>
                <a:cs typeface="Simplified Arabic" panose="02020603050405020304" pitchFamily="18" charset="-78"/>
              </a:rPr>
              <a:t>، </a:t>
            </a:r>
            <a:r>
              <a:rPr lang="ar-EG" sz="4400" b="1" smtClean="0">
                <a:latin typeface="Simplified Arabic" panose="02020603050405020304" pitchFamily="18" charset="-78"/>
                <a:cs typeface="Simplified Arabic" panose="02020603050405020304" pitchFamily="18" charset="-78"/>
              </a:rPr>
              <a:t>بعيدًا </a:t>
            </a:r>
            <a:r>
              <a:rPr lang="ar-EG" sz="4400" b="1">
                <a:latin typeface="Simplified Arabic" panose="02020603050405020304" pitchFamily="18" charset="-78"/>
                <a:cs typeface="Simplified Arabic" panose="02020603050405020304" pitchFamily="18" charset="-78"/>
              </a:rPr>
              <a:t>عن استخدام الشاشة وتوعية الأهل من خلال ورش عمل وندوات ومحاضرات حول مخاطر الشاشة</a:t>
            </a:r>
            <a:r>
              <a:rPr lang="ar-EG" sz="4400">
                <a:latin typeface="Simplified Arabic" panose="02020603050405020304" pitchFamily="18" charset="-78"/>
                <a:cs typeface="Simplified Arabic" panose="02020603050405020304" pitchFamily="18" charset="-78"/>
              </a:rPr>
              <a:t>، </a:t>
            </a:r>
            <a:r>
              <a:rPr lang="ar-EG" sz="4400" b="1" smtClean="0">
                <a:latin typeface="Simplified Arabic" panose="02020603050405020304" pitchFamily="18" charset="-78"/>
                <a:cs typeface="Simplified Arabic" panose="02020603050405020304" pitchFamily="18" charset="-78"/>
              </a:rPr>
              <a:t>وإدمانها </a:t>
            </a:r>
            <a:r>
              <a:rPr lang="ar-EG" sz="4400" b="1">
                <a:latin typeface="Simplified Arabic" panose="02020603050405020304" pitchFamily="18" charset="-78"/>
                <a:cs typeface="Simplified Arabic" panose="02020603050405020304" pitchFamily="18" charset="-78"/>
              </a:rPr>
              <a:t>من قبل الأبناء</a:t>
            </a:r>
            <a:r>
              <a:rPr lang="ar-EG" sz="4400">
                <a:latin typeface="Simplified Arabic" panose="02020603050405020304" pitchFamily="18" charset="-78"/>
                <a:cs typeface="Simplified Arabic" panose="02020603050405020304" pitchFamily="18" charset="-78"/>
              </a:rPr>
              <a:t>، </a:t>
            </a:r>
            <a:r>
              <a:rPr lang="ar-EG" sz="4400" b="1">
                <a:latin typeface="Simplified Arabic" panose="02020603050405020304" pitchFamily="18" charset="-78"/>
                <a:cs typeface="Simplified Arabic" panose="02020603050405020304" pitchFamily="18" charset="-78"/>
              </a:rPr>
              <a:t>للحد من مخاطرها المتنوعة عليهم</a:t>
            </a:r>
            <a:r>
              <a:rPr lang="ar-EG" sz="4400">
                <a:latin typeface="Simplified Arabic" panose="02020603050405020304" pitchFamily="18" charset="-78"/>
                <a:cs typeface="Simplified Arabic" panose="02020603050405020304" pitchFamily="18" charset="-78"/>
              </a:rPr>
              <a:t>. </a:t>
            </a:r>
            <a:endParaRPr lang="ar-EG" sz="4400" smtClean="0">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r>
              <a:rPr lang="ar-EG" sz="4400" b="1" u="sng">
                <a:latin typeface="Simplified Arabic" panose="02020603050405020304" pitchFamily="18" charset="-78"/>
                <a:cs typeface="Simplified Arabic" panose="02020603050405020304" pitchFamily="18" charset="-78"/>
              </a:rPr>
              <a:t>هكذا نجد أن المسؤولية مشتركة بين كافة مؤسسات المجتمع لحماية أبنائنا من مخاطر الألعاب الرقمية</a:t>
            </a:r>
            <a:r>
              <a:rPr lang="ar-EG" sz="4400" u="sng">
                <a:latin typeface="Simplified Arabic" panose="02020603050405020304" pitchFamily="18" charset="-78"/>
                <a:cs typeface="Simplified Arabic" panose="02020603050405020304" pitchFamily="18" charset="-78"/>
              </a:rPr>
              <a:t>، </a:t>
            </a:r>
            <a:r>
              <a:rPr lang="ar-EG" sz="4400" b="1" u="sng">
                <a:latin typeface="Simplified Arabic" panose="02020603050405020304" pitchFamily="18" charset="-78"/>
                <a:cs typeface="Simplified Arabic" panose="02020603050405020304" pitchFamily="18" charset="-78"/>
              </a:rPr>
              <a:t>فإذا لم تعمد الجهات المسؤولة إلى احتواء تأثير تلك الألعاب عبر قوانين وضوابط تتشارك فيها مختلف الجهات والدوائر المعنية</a:t>
            </a:r>
            <a:r>
              <a:rPr lang="ar-EG" sz="4400" u="sng">
                <a:latin typeface="Simplified Arabic" panose="02020603050405020304" pitchFamily="18" charset="-78"/>
                <a:cs typeface="Simplified Arabic" panose="02020603050405020304" pitchFamily="18" charset="-78"/>
              </a:rPr>
              <a:t>، </a:t>
            </a:r>
            <a:r>
              <a:rPr lang="ar-EG" sz="4400" b="1" u="sng">
                <a:latin typeface="Simplified Arabic" panose="02020603050405020304" pitchFamily="18" charset="-78"/>
                <a:cs typeface="Simplified Arabic" panose="02020603050405020304" pitchFamily="18" charset="-78"/>
              </a:rPr>
              <a:t>فإن أبناءنا سوف يتعرضون لمشكلات ومخاطر، ويكونون فريسة لتلك الألعاب التي تمتد مخاطرها فيما بعد إلى المجتمع باسره</a:t>
            </a:r>
            <a:r>
              <a:rPr lang="ar-EG" sz="4400" u="sng">
                <a:latin typeface="Simplified Arabic" panose="02020603050405020304" pitchFamily="18" charset="-78"/>
                <a:cs typeface="Simplified Arabic" panose="02020603050405020304" pitchFamily="18" charset="-78"/>
              </a:rPr>
              <a:t>.</a:t>
            </a:r>
            <a:endParaRPr lang="en-US" sz="4400" u="sng">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ar-EG" sz="3400" smtClean="0">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ar-EG" sz="3400">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sz="4400">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ar-EG" sz="11200"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ar-EG" sz="11200"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6000"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56063"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15654" y="365125"/>
            <a:ext cx="8938146"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توصيات وإجراءات هامة للحد من مخاطر الألعاب الإلكترونية</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4716" y="1816443"/>
            <a:ext cx="3356497" cy="4379641"/>
          </a:xfrm>
        </p:spPr>
      </p:pic>
    </p:spTree>
    <p:extLst>
      <p:ext uri="{BB962C8B-B14F-4D97-AF65-F5344CB8AC3E}">
        <p14:creationId xmlns:p14="http://schemas.microsoft.com/office/powerpoint/2010/main" val="23134496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3"/>
          <p:cNvSpPr txBox="1">
            <a:spLocks noGrp="1"/>
          </p:cNvSpPr>
          <p:nvPr>
            <p:ph type="title"/>
          </p:nvPr>
        </p:nvSpPr>
        <p:spPr>
          <a:xfrm>
            <a:off x="2333767" y="191412"/>
            <a:ext cx="8247015" cy="55921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Simplified Arabic" panose="02020603050405020304" pitchFamily="18" charset="-78"/>
                <a:cs typeface="Simplified Arabic" panose="02020603050405020304" pitchFamily="18" charset="-78"/>
              </a:rPr>
              <a:t>ملخص المحاضرة</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453221"/>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401471" y="191412"/>
            <a:ext cx="1366626" cy="8608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3" name="عنصر نائب للمحتوى 2"/>
          <p:cNvSpPr>
            <a:spLocks noGrp="1"/>
          </p:cNvSpPr>
          <p:nvPr>
            <p:ph sz="half" idx="2"/>
          </p:nvPr>
        </p:nvSpPr>
        <p:spPr>
          <a:xfrm>
            <a:off x="177421" y="750628"/>
            <a:ext cx="11177516" cy="5412077"/>
          </a:xfrm>
        </p:spPr>
        <p:txBody>
          <a:bodyPr>
            <a:noAutofit/>
          </a:bodyPr>
          <a:lstStyle/>
          <a:p>
            <a:pPr marL="0" indent="0" algn="just" rtl="1">
              <a:lnSpc>
                <a:spcPct val="110000"/>
              </a:lnSpc>
              <a:spcBef>
                <a:spcPts val="110"/>
              </a:spcBef>
              <a:spcAft>
                <a:spcPts val="110"/>
              </a:spcAft>
              <a:buNone/>
            </a:pPr>
            <a:r>
              <a:rPr lang="ar-EG" sz="2000" b="1">
                <a:latin typeface="Simplified Arabic" panose="02020603050405020304" pitchFamily="18" charset="-78"/>
                <a:cs typeface="Simplified Arabic" panose="02020603050405020304" pitchFamily="18" charset="-78"/>
              </a:rPr>
              <a:t>أولًا: مفهوم الألعاب الإلكترونية</a:t>
            </a:r>
          </a:p>
          <a:p>
            <a:pPr marL="0" indent="0" algn="just" rtl="1">
              <a:lnSpc>
                <a:spcPct val="110000"/>
              </a:lnSpc>
              <a:spcBef>
                <a:spcPts val="110"/>
              </a:spcBef>
              <a:spcAft>
                <a:spcPts val="110"/>
              </a:spcAft>
              <a:buNone/>
            </a:pPr>
            <a:r>
              <a:rPr lang="ar-EG" sz="2000" b="1">
                <a:latin typeface="Simplified Arabic" panose="02020603050405020304" pitchFamily="18" charset="-78"/>
                <a:cs typeface="Simplified Arabic" panose="02020603050405020304" pitchFamily="18" charset="-78"/>
              </a:rPr>
              <a:t>ثانيًا: مكونات الألعاب الإلكترونية.</a:t>
            </a:r>
          </a:p>
          <a:p>
            <a:pPr marL="0" indent="0" algn="just" rtl="1">
              <a:lnSpc>
                <a:spcPct val="110000"/>
              </a:lnSpc>
              <a:spcBef>
                <a:spcPts val="110"/>
              </a:spcBef>
              <a:spcAft>
                <a:spcPts val="110"/>
              </a:spcAft>
              <a:buNone/>
            </a:pPr>
            <a:r>
              <a:rPr lang="ar-EG" sz="2000" b="1">
                <a:latin typeface="Simplified Arabic" panose="02020603050405020304" pitchFamily="18" charset="-78"/>
                <a:cs typeface="Simplified Arabic" panose="02020603050405020304" pitchFamily="18" charset="-78"/>
              </a:rPr>
              <a:t>ثالثًا: تأثيرات الألعاب الإلكترونية على الفرد والمجتمع.</a:t>
            </a:r>
          </a:p>
          <a:p>
            <a:pPr marL="342900" indent="-342900" algn="just" rtl="1">
              <a:lnSpc>
                <a:spcPct val="110000"/>
              </a:lnSpc>
              <a:spcBef>
                <a:spcPts val="110"/>
              </a:spcBef>
              <a:spcAft>
                <a:spcPts val="110"/>
              </a:spcAft>
              <a:buFont typeface="Wingdings" panose="05000000000000000000" pitchFamily="2" charset="2"/>
              <a:buChar char="§"/>
            </a:pPr>
            <a:r>
              <a:rPr lang="ar-EG" sz="2000" b="1">
                <a:latin typeface="Simplified Arabic" panose="02020603050405020304" pitchFamily="18" charset="-78"/>
                <a:cs typeface="Simplified Arabic" panose="02020603050405020304" pitchFamily="18" charset="-78"/>
              </a:rPr>
              <a:t>التأثيرات الإيجابية للألعاب الإلكترونية</a:t>
            </a:r>
            <a:r>
              <a:rPr lang="ar-EG" sz="2000" b="1" smtClean="0">
                <a:latin typeface="Simplified Arabic" panose="02020603050405020304" pitchFamily="18" charset="-78"/>
                <a:cs typeface="Simplified Arabic" panose="02020603050405020304" pitchFamily="18" charset="-78"/>
              </a:rPr>
              <a:t>.</a:t>
            </a:r>
          </a:p>
          <a:p>
            <a:pPr marL="342900" indent="-342900" algn="just" rtl="1">
              <a:lnSpc>
                <a:spcPct val="110000"/>
              </a:lnSpc>
              <a:spcBef>
                <a:spcPts val="110"/>
              </a:spcBef>
              <a:spcAft>
                <a:spcPts val="110"/>
              </a:spcAft>
              <a:buFont typeface="Wingdings" panose="05000000000000000000" pitchFamily="2" charset="2"/>
              <a:buChar char="§"/>
            </a:pPr>
            <a:r>
              <a:rPr lang="ar-EG" sz="1800" b="1">
                <a:solidFill>
                  <a:srgbClr val="203E5F"/>
                </a:solidFill>
                <a:latin typeface="Simplified Arabic" panose="02020603050405020304" pitchFamily="18" charset="-78"/>
                <a:cs typeface="Simplified Arabic" panose="02020603050405020304" pitchFamily="18" charset="-78"/>
              </a:rPr>
              <a:t>لها تأثير إيجابي على عدد من المهارات البصرية </a:t>
            </a:r>
            <a:r>
              <a:rPr lang="ar-EG" sz="1800" b="1" smtClean="0">
                <a:solidFill>
                  <a:srgbClr val="203E5F"/>
                </a:solidFill>
                <a:latin typeface="Simplified Arabic" panose="02020603050405020304" pitchFamily="18" charset="-78"/>
                <a:cs typeface="Simplified Arabic" panose="02020603050405020304" pitchFamily="18" charset="-78"/>
              </a:rPr>
              <a:t>المكانية</a:t>
            </a:r>
            <a:r>
              <a:rPr lang="ar-EG" sz="1800" b="1" smtClean="0">
                <a:latin typeface="Simplified Arabic" panose="02020603050405020304" pitchFamily="18" charset="-78"/>
                <a:cs typeface="Simplified Arabic" panose="02020603050405020304" pitchFamily="18" charset="-78"/>
              </a:rPr>
              <a:t>.</a:t>
            </a:r>
          </a:p>
          <a:p>
            <a:pPr marL="342900" indent="-342900" algn="just" rtl="1">
              <a:lnSpc>
                <a:spcPct val="110000"/>
              </a:lnSpc>
              <a:spcBef>
                <a:spcPts val="110"/>
              </a:spcBef>
              <a:spcAft>
                <a:spcPts val="110"/>
              </a:spcAft>
              <a:buFont typeface="Wingdings" panose="05000000000000000000" pitchFamily="2" charset="2"/>
              <a:buChar char="§"/>
            </a:pPr>
            <a:r>
              <a:rPr lang="ar-EG" sz="1800" u="sng">
                <a:latin typeface="Simplified Arabic" panose="02020603050405020304" pitchFamily="18" charset="-78"/>
                <a:cs typeface="Simplified Arabic" panose="02020603050405020304" pitchFamily="18" charset="-78"/>
              </a:rPr>
              <a:t>‏</a:t>
            </a:r>
            <a:r>
              <a:rPr lang="en-US" sz="1800">
                <a:latin typeface="Simplified Arabic" panose="02020603050405020304" pitchFamily="18" charset="-78"/>
                <a:cs typeface="Simplified Arabic" panose="02020603050405020304" pitchFamily="18" charset="-78"/>
              </a:rPr>
              <a:t> </a:t>
            </a:r>
            <a:r>
              <a:rPr lang="ar-EG" sz="1800" b="1" smtClean="0">
                <a:solidFill>
                  <a:srgbClr val="203E5F"/>
                </a:solidFill>
                <a:latin typeface="Simplified Arabic" panose="02020603050405020304" pitchFamily="18" charset="-78"/>
                <a:cs typeface="Simplified Arabic" panose="02020603050405020304" pitchFamily="18" charset="-78"/>
              </a:rPr>
              <a:t>تخفف الاكتئاب.</a:t>
            </a:r>
          </a:p>
          <a:p>
            <a:pPr marL="342900" indent="-342900" algn="just" rtl="1">
              <a:lnSpc>
                <a:spcPct val="110000"/>
              </a:lnSpc>
              <a:spcBef>
                <a:spcPts val="110"/>
              </a:spcBef>
              <a:spcAft>
                <a:spcPts val="110"/>
              </a:spcAft>
              <a:buFont typeface="Wingdings" panose="05000000000000000000" pitchFamily="2" charset="2"/>
              <a:buChar char="§"/>
            </a:pPr>
            <a:r>
              <a:rPr lang="ar-EG" sz="1800" b="1">
                <a:solidFill>
                  <a:srgbClr val="203E5F"/>
                </a:solidFill>
                <a:latin typeface="Simplified Arabic" panose="02020603050405020304" pitchFamily="18" charset="-78"/>
                <a:cs typeface="Simplified Arabic" panose="02020603050405020304" pitchFamily="18" charset="-78"/>
              </a:rPr>
              <a:t>تعزز مهارات حل </a:t>
            </a:r>
            <a:r>
              <a:rPr lang="ar-EG" sz="1800" b="1" smtClean="0">
                <a:solidFill>
                  <a:srgbClr val="203E5F"/>
                </a:solidFill>
                <a:latin typeface="Simplified Arabic" panose="02020603050405020304" pitchFamily="18" charset="-78"/>
                <a:cs typeface="Simplified Arabic" panose="02020603050405020304" pitchFamily="18" charset="-78"/>
              </a:rPr>
              <a:t>المشكلات.</a:t>
            </a:r>
          </a:p>
          <a:p>
            <a:pPr marL="342900" indent="-342900" algn="just" rtl="1">
              <a:lnSpc>
                <a:spcPct val="110000"/>
              </a:lnSpc>
              <a:spcBef>
                <a:spcPts val="110"/>
              </a:spcBef>
              <a:spcAft>
                <a:spcPts val="110"/>
              </a:spcAft>
              <a:buFont typeface="Wingdings" panose="05000000000000000000" pitchFamily="2" charset="2"/>
              <a:buChar char="§"/>
            </a:pPr>
            <a:r>
              <a:rPr lang="ar-EG" sz="1800" b="1">
                <a:solidFill>
                  <a:srgbClr val="203E5F"/>
                </a:solidFill>
                <a:latin typeface="Simplified Arabic" panose="02020603050405020304" pitchFamily="18" charset="-78"/>
                <a:cs typeface="Simplified Arabic" panose="02020603050405020304" pitchFamily="18" charset="-78"/>
              </a:rPr>
              <a:t>تحسن المفردات </a:t>
            </a:r>
            <a:r>
              <a:rPr lang="ar-EG" sz="1800" b="1" smtClean="0">
                <a:solidFill>
                  <a:srgbClr val="203E5F"/>
                </a:solidFill>
                <a:latin typeface="Simplified Arabic" panose="02020603050405020304" pitchFamily="18" charset="-78"/>
                <a:cs typeface="Simplified Arabic" panose="02020603050405020304" pitchFamily="18" charset="-78"/>
              </a:rPr>
              <a:t>اللغوية.</a:t>
            </a:r>
          </a:p>
          <a:p>
            <a:pPr marL="342900" indent="-342900" algn="just" rtl="1">
              <a:lnSpc>
                <a:spcPct val="110000"/>
              </a:lnSpc>
              <a:spcBef>
                <a:spcPts val="110"/>
              </a:spcBef>
              <a:spcAft>
                <a:spcPts val="110"/>
              </a:spcAft>
              <a:buFont typeface="Wingdings" panose="05000000000000000000" pitchFamily="2" charset="2"/>
              <a:buChar char="§"/>
            </a:pPr>
            <a:r>
              <a:rPr lang="ar-EG" sz="1800" b="1">
                <a:solidFill>
                  <a:srgbClr val="203E5F"/>
                </a:solidFill>
                <a:latin typeface="Simplified Arabic" panose="02020603050405020304" pitchFamily="18" charset="-78"/>
                <a:cs typeface="Simplified Arabic" panose="02020603050405020304" pitchFamily="18" charset="-78"/>
              </a:rPr>
              <a:t>مصدر للتعلم ( ‏تستخدم كأدوات للتدريس</a:t>
            </a:r>
            <a:r>
              <a:rPr lang="ar-EG" sz="1800" b="1" smtClean="0">
                <a:solidFill>
                  <a:srgbClr val="203E5F"/>
                </a:solidFill>
                <a:latin typeface="Simplified Arabic" panose="02020603050405020304" pitchFamily="18" charset="-78"/>
                <a:cs typeface="Simplified Arabic" panose="02020603050405020304" pitchFamily="18" charset="-78"/>
              </a:rPr>
              <a:t>).</a:t>
            </a:r>
            <a:endParaRPr lang="ar-EG" sz="1800" b="1">
              <a:latin typeface="Simplified Arabic" panose="02020603050405020304" pitchFamily="18" charset="-78"/>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EG" sz="2000" b="1">
                <a:latin typeface="Simplified Arabic" panose="02020603050405020304" pitchFamily="18" charset="-78"/>
                <a:cs typeface="Simplified Arabic" panose="02020603050405020304" pitchFamily="18" charset="-78"/>
              </a:rPr>
              <a:t>التاثيرات السلبية للألعاب الإلكترونية</a:t>
            </a:r>
            <a:r>
              <a:rPr lang="ar-EG" sz="2000" b="1" smtClean="0">
                <a:latin typeface="Simplified Arabic" panose="02020603050405020304" pitchFamily="18" charset="-78"/>
                <a:cs typeface="Simplified Arabic" panose="02020603050405020304" pitchFamily="18" charset="-78"/>
              </a:rPr>
              <a:t>.</a:t>
            </a:r>
          </a:p>
          <a:p>
            <a:pPr marL="342900" indent="-342900" algn="just" rtl="1">
              <a:lnSpc>
                <a:spcPct val="110000"/>
              </a:lnSpc>
              <a:spcBef>
                <a:spcPts val="110"/>
              </a:spcBef>
              <a:spcAft>
                <a:spcPts val="110"/>
              </a:spcAft>
              <a:buFont typeface="Wingdings" panose="05000000000000000000" pitchFamily="2" charset="2"/>
              <a:buChar char="§"/>
            </a:pPr>
            <a:r>
              <a:rPr lang="ar-EG" sz="1800" b="1">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على مستوى الصحة </a:t>
            </a:r>
            <a:r>
              <a:rPr lang="ar-EG" sz="1800" b="1"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العقلية.</a:t>
            </a:r>
          </a:p>
          <a:p>
            <a:pPr marL="342900" indent="-342900" algn="just" rtl="1">
              <a:lnSpc>
                <a:spcPct val="110000"/>
              </a:lnSpc>
              <a:spcBef>
                <a:spcPts val="110"/>
              </a:spcBef>
              <a:spcAft>
                <a:spcPts val="110"/>
              </a:spcAft>
              <a:buFont typeface="Wingdings" panose="05000000000000000000" pitchFamily="2" charset="2"/>
              <a:buChar char="§"/>
            </a:pPr>
            <a:r>
              <a:rPr lang="en-US" sz="1800" b="1">
                <a:solidFill>
                  <a:srgbClr val="203E5F"/>
                </a:solidFill>
                <a:latin typeface="Simplified Arabic" panose="02020603050405020304" pitchFamily="18" charset="-78"/>
                <a:cs typeface="Simplified Arabic" panose="02020603050405020304" pitchFamily="18" charset="-78"/>
              </a:rPr>
              <a:t> </a:t>
            </a:r>
            <a:r>
              <a:rPr lang="en-US" sz="1800" b="1" smtClean="0">
                <a:solidFill>
                  <a:srgbClr val="203E5F"/>
                </a:solidFill>
                <a:latin typeface="Simplified Arabic" panose="02020603050405020304" pitchFamily="18" charset="-78"/>
                <a:cs typeface="Simplified Arabic" panose="02020603050405020304" pitchFamily="18" charset="-78"/>
              </a:rPr>
              <a:t> </a:t>
            </a:r>
            <a:r>
              <a:rPr lang="ar-EG" sz="1800" b="1" smtClean="0">
                <a:solidFill>
                  <a:srgbClr val="203E5F"/>
                </a:solidFill>
                <a:latin typeface="Simplified Arabic" panose="02020603050405020304" pitchFamily="18" charset="-78"/>
                <a:cs typeface="Simplified Arabic" panose="02020603050405020304" pitchFamily="18" charset="-78"/>
              </a:rPr>
              <a:t>على </a:t>
            </a:r>
            <a:r>
              <a:rPr lang="ar-EG" sz="1800" b="1">
                <a:solidFill>
                  <a:srgbClr val="203E5F"/>
                </a:solidFill>
                <a:latin typeface="Simplified Arabic" panose="02020603050405020304" pitchFamily="18" charset="-78"/>
                <a:cs typeface="Simplified Arabic" panose="02020603050405020304" pitchFamily="18" charset="-78"/>
              </a:rPr>
              <a:t>مستوى الصحة </a:t>
            </a:r>
            <a:r>
              <a:rPr lang="ar-EG" sz="1800" b="1" smtClean="0">
                <a:solidFill>
                  <a:srgbClr val="203E5F"/>
                </a:solidFill>
                <a:latin typeface="Simplified Arabic" panose="02020603050405020304" pitchFamily="18" charset="-78"/>
                <a:cs typeface="Simplified Arabic" panose="02020603050405020304" pitchFamily="18" charset="-78"/>
              </a:rPr>
              <a:t>الجسدية.</a:t>
            </a:r>
          </a:p>
          <a:p>
            <a:pPr marL="342900" indent="-342900" algn="just" rtl="1">
              <a:lnSpc>
                <a:spcPct val="110000"/>
              </a:lnSpc>
              <a:spcBef>
                <a:spcPts val="110"/>
              </a:spcBef>
              <a:spcAft>
                <a:spcPts val="110"/>
              </a:spcAft>
              <a:buFont typeface="Wingdings" panose="05000000000000000000" pitchFamily="2" charset="2"/>
              <a:buChar char="§"/>
            </a:pPr>
            <a:r>
              <a:rPr lang="ar-EG" sz="1800" b="1">
                <a:solidFill>
                  <a:srgbClr val="203E5F"/>
                </a:solidFill>
                <a:latin typeface="Simplified Arabic" panose="02020603050405020304" pitchFamily="18" charset="-78"/>
                <a:cs typeface="Simplified Arabic" panose="02020603050405020304" pitchFamily="18" charset="-78"/>
              </a:rPr>
              <a:t>على مستوى التحصيل </a:t>
            </a:r>
            <a:r>
              <a:rPr lang="ar-EG" sz="1800" b="1" smtClean="0">
                <a:solidFill>
                  <a:srgbClr val="203E5F"/>
                </a:solidFill>
                <a:latin typeface="Simplified Arabic" panose="02020603050405020304" pitchFamily="18" charset="-78"/>
                <a:cs typeface="Simplified Arabic" panose="02020603050405020304" pitchFamily="18" charset="-78"/>
              </a:rPr>
              <a:t>الدراسي.</a:t>
            </a:r>
          </a:p>
          <a:p>
            <a:pPr marL="342900" indent="-342900" algn="just" rtl="1">
              <a:lnSpc>
                <a:spcPct val="110000"/>
              </a:lnSpc>
              <a:spcBef>
                <a:spcPts val="110"/>
              </a:spcBef>
              <a:spcAft>
                <a:spcPts val="110"/>
              </a:spcAft>
              <a:buFont typeface="Wingdings" panose="05000000000000000000" pitchFamily="2" charset="2"/>
              <a:buChar char="§"/>
            </a:pPr>
            <a:r>
              <a:rPr lang="ar-EG" sz="1800" b="1">
                <a:solidFill>
                  <a:srgbClr val="203E5F"/>
                </a:solidFill>
                <a:latin typeface="Simplified Arabic" panose="02020603050405020304" pitchFamily="18" charset="-78"/>
                <a:cs typeface="Simplified Arabic" panose="02020603050405020304" pitchFamily="18" charset="-78"/>
              </a:rPr>
              <a:t>على المستوى </a:t>
            </a:r>
            <a:r>
              <a:rPr lang="ar-EG" sz="1800" b="1" smtClean="0">
                <a:solidFill>
                  <a:srgbClr val="203E5F"/>
                </a:solidFill>
                <a:latin typeface="Simplified Arabic" panose="02020603050405020304" pitchFamily="18" charset="-78"/>
                <a:cs typeface="Simplified Arabic" panose="02020603050405020304" pitchFamily="18" charset="-78"/>
              </a:rPr>
              <a:t>الاجتماعي.</a:t>
            </a:r>
          </a:p>
          <a:p>
            <a:pPr marL="342900" indent="-342900" algn="just" rtl="1">
              <a:lnSpc>
                <a:spcPct val="110000"/>
              </a:lnSpc>
              <a:spcBef>
                <a:spcPts val="110"/>
              </a:spcBef>
              <a:spcAft>
                <a:spcPts val="110"/>
              </a:spcAft>
              <a:buFont typeface="Wingdings" panose="05000000000000000000" pitchFamily="2" charset="2"/>
              <a:buChar char="§"/>
            </a:pPr>
            <a:r>
              <a:rPr lang="ar-EG" sz="1800" b="1">
                <a:solidFill>
                  <a:srgbClr val="203E5F"/>
                </a:solidFill>
                <a:latin typeface="Simplified Arabic" panose="02020603050405020304" pitchFamily="18" charset="-78"/>
                <a:cs typeface="Simplified Arabic" panose="02020603050405020304" pitchFamily="18" charset="-78"/>
              </a:rPr>
              <a:t>إدمان الألعاب </a:t>
            </a:r>
            <a:r>
              <a:rPr lang="ar-EG" sz="1800" b="1" smtClean="0">
                <a:solidFill>
                  <a:srgbClr val="203E5F"/>
                </a:solidFill>
                <a:latin typeface="Simplified Arabic" panose="02020603050405020304" pitchFamily="18" charset="-78"/>
                <a:cs typeface="Simplified Arabic" panose="02020603050405020304" pitchFamily="18" charset="-78"/>
              </a:rPr>
              <a:t>الإلكترونية.</a:t>
            </a:r>
          </a:p>
          <a:p>
            <a:pPr marL="342900" indent="-342900" algn="just" rtl="1">
              <a:lnSpc>
                <a:spcPct val="110000"/>
              </a:lnSpc>
              <a:spcBef>
                <a:spcPts val="110"/>
              </a:spcBef>
              <a:spcAft>
                <a:spcPts val="110"/>
              </a:spcAft>
              <a:buFont typeface="Wingdings" panose="05000000000000000000" pitchFamily="2" charset="2"/>
              <a:buChar char="§"/>
            </a:pPr>
            <a:r>
              <a:rPr lang="ar-EG" sz="1800" b="1">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إشاعة سلوك </a:t>
            </a:r>
            <a:r>
              <a:rPr lang="ar-EG" sz="1800" b="1"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العنف.</a:t>
            </a:r>
            <a:endParaRPr lang="ar-EG" sz="18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000" b="1">
                <a:latin typeface="Simplified Arabic" panose="02020603050405020304" pitchFamily="18" charset="-78"/>
                <a:cs typeface="Simplified Arabic" panose="02020603050405020304" pitchFamily="18" charset="-78"/>
              </a:rPr>
              <a:t>رابعًا: توصيات وإجراءات هامة للحد من مخاطر سوء استخدام الألعاب الإلكترونية على الأطفال.</a:t>
            </a:r>
          </a:p>
        </p:txBody>
      </p:sp>
    </p:spTree>
    <p:extLst>
      <p:ext uri="{BB962C8B-B14F-4D97-AF65-F5344CB8AC3E}">
        <p14:creationId xmlns:p14="http://schemas.microsoft.com/office/powerpoint/2010/main" val="3633972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smtClean="0">
                <a:solidFill>
                  <a:schemeClr val="bg1"/>
                </a:solidFill>
                <a:latin typeface="Alexandria" charset="0"/>
                <a:cs typeface="Alexandria" charset="0"/>
              </a:rPr>
              <a:t>شكرًا لاستماعكم</a:t>
            </a:r>
            <a:endParaRPr lang="en-US" sz="5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3580</TotalTime>
  <Words>3696</Words>
  <Application>Microsoft Office PowerPoint</Application>
  <PresentationFormat>ملء الشاشة</PresentationFormat>
  <Paragraphs>293</Paragraphs>
  <Slides>40</Slides>
  <Notes>2</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40</vt:i4>
      </vt:variant>
    </vt:vector>
  </HeadingPairs>
  <TitlesOfParts>
    <vt:vector size="49" baseType="lpstr">
      <vt:lpstr>Alexandria</vt:lpstr>
      <vt:lpstr>Arial</vt:lpstr>
      <vt:lpstr>Calibri</vt:lpstr>
      <vt:lpstr>Calibri Light</vt:lpstr>
      <vt:lpstr>Roboto Light</vt:lpstr>
      <vt:lpstr>Simplified Arabic</vt:lpstr>
      <vt:lpstr>Times New Roman</vt:lpstr>
      <vt:lpstr>Wingdings</vt:lpstr>
      <vt:lpstr>Office Theme</vt:lpstr>
      <vt:lpstr>عرض تقديمي في PowerPoint</vt:lpstr>
      <vt:lpstr>عرض تقديمي في PowerPoint</vt:lpstr>
      <vt:lpstr>مقدمة</vt:lpstr>
      <vt:lpstr>مفهوم الألعاب الإلكترونية</vt:lpstr>
      <vt:lpstr>مكونات الألعاب الإلكترونية</vt:lpstr>
      <vt:lpstr>مكونات الألعاب الإلكترونية</vt:lpstr>
      <vt:lpstr>أنواع الألعاب الإلكترونية</vt:lpstr>
      <vt:lpstr>‏</vt:lpstr>
      <vt:lpstr>‏</vt:lpstr>
      <vt:lpstr>‏تأثيرات الألعاب الإلكترونية على الفرد والمجتمع </vt:lpstr>
      <vt:lpstr>التأثيرات الإيجابية للألعاب الإلكترونية </vt:lpstr>
      <vt:lpstr>التأثيرات الإيجابية للألعاب الإلكترونية </vt:lpstr>
      <vt:lpstr>التأثيرات الإيجابية للألعاب الإلكترونية </vt:lpstr>
      <vt:lpstr>التأثيرات الإيجابية للألعاب الإلكترونية </vt:lpstr>
      <vt:lpstr>التأثيرات الإيجابية للألعاب الإلكترونية </vt:lpstr>
      <vt:lpstr>التأثيرات الإيجابية للألعاب الإلكترونية </vt:lpstr>
      <vt:lpstr>التأثيرات السلبية للألعاب الإلكترونية</vt:lpstr>
      <vt:lpstr>التأثيرات السلبية للألعاب الإلكترونية</vt:lpstr>
      <vt:lpstr>التأثيرات السلبية للألعاب الإلكترونية</vt:lpstr>
      <vt:lpstr>التأثيرات السلبية للألعاب الإلكترونية</vt:lpstr>
      <vt:lpstr>التأثيرات السلبية للألعاب الإلكترونية</vt:lpstr>
      <vt:lpstr>التأثيرات السلبية للألعاب الإلكترونية</vt:lpstr>
      <vt:lpstr>التأثيرات السلبية للألعاب الإلكترونية</vt:lpstr>
      <vt:lpstr>التأثيرات السلبية للألعاب الإلكترونية</vt:lpstr>
      <vt:lpstr>التأثيرات السلبية للألعاب الإلكترونية</vt:lpstr>
      <vt:lpstr>التأثيرات السلبية للألعاب الإلكترونية</vt:lpstr>
      <vt:lpstr>التأثيرات السلبية للألعاب الإلكترونية</vt:lpstr>
      <vt:lpstr>التأثيرات السلبية للألعاب الإلكترونية</vt:lpstr>
      <vt:lpstr>التأثيرات السلبية للألعاب الإلكترونية</vt:lpstr>
      <vt:lpstr>التأثيرات السلبية للألعاب الإلكترونية</vt:lpstr>
      <vt:lpstr>التأثيرات السلبية للألعاب الإلكترونية</vt:lpstr>
      <vt:lpstr>توصيات وإجراءات هامة للحد من مخاطر الألعاب الإلكترونية</vt:lpstr>
      <vt:lpstr>توصيات وإجراءات هامة للحد من مخاطر الألعاب الإلكترونية</vt:lpstr>
      <vt:lpstr>توصيات وإجراءات هامة للحد من مخاطر الألعاب الإلكترونية</vt:lpstr>
      <vt:lpstr>توصيات وإجراءات هامة للحد من مخاطر الألعاب الإلكترونية</vt:lpstr>
      <vt:lpstr>توصيات وإجراءات هامة للحد من مخاطر الألعاب الإلكترونية</vt:lpstr>
      <vt:lpstr>توصيات وإجراءات هامة للحد من مخاطر الألعاب الإلكترونية</vt:lpstr>
      <vt:lpstr>توصيات وإجراءات هامة للحد من مخاطر الألعاب الإلكترونية</vt:lpstr>
      <vt:lpstr>ملخص المحاضرة</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elfady</cp:lastModifiedBy>
  <cp:revision>521</cp:revision>
  <dcterms:created xsi:type="dcterms:W3CDTF">2023-04-29T09:08:00Z</dcterms:created>
  <dcterms:modified xsi:type="dcterms:W3CDTF">2024-06-28T18:49:15Z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