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2"/>
  </p:notesMasterIdLst>
  <p:sldIdLst>
    <p:sldId id="304" r:id="rId2"/>
    <p:sldId id="387" r:id="rId3"/>
    <p:sldId id="388" r:id="rId4"/>
    <p:sldId id="389" r:id="rId5"/>
    <p:sldId id="390" r:id="rId6"/>
    <p:sldId id="433" r:id="rId7"/>
    <p:sldId id="391" r:id="rId8"/>
    <p:sldId id="395" r:id="rId9"/>
    <p:sldId id="429" r:id="rId10"/>
    <p:sldId id="428" r:id="rId11"/>
    <p:sldId id="427" r:id="rId12"/>
    <p:sldId id="426" r:id="rId13"/>
    <p:sldId id="425" r:id="rId14"/>
    <p:sldId id="424" r:id="rId15"/>
    <p:sldId id="423" r:id="rId16"/>
    <p:sldId id="430" r:id="rId17"/>
    <p:sldId id="421" r:id="rId18"/>
    <p:sldId id="420" r:id="rId19"/>
    <p:sldId id="419" r:id="rId20"/>
    <p:sldId id="418" r:id="rId21"/>
    <p:sldId id="417" r:id="rId22"/>
    <p:sldId id="431" r:id="rId23"/>
    <p:sldId id="416" r:id="rId24"/>
    <p:sldId id="415" r:id="rId25"/>
    <p:sldId id="414" r:id="rId26"/>
    <p:sldId id="413" r:id="rId27"/>
    <p:sldId id="412" r:id="rId28"/>
    <p:sldId id="410" r:id="rId29"/>
    <p:sldId id="409" r:id="rId30"/>
    <p:sldId id="408" r:id="rId31"/>
    <p:sldId id="407" r:id="rId32"/>
    <p:sldId id="434" r:id="rId33"/>
    <p:sldId id="406" r:id="rId34"/>
    <p:sldId id="405" r:id="rId35"/>
    <p:sldId id="404" r:id="rId36"/>
    <p:sldId id="403" r:id="rId37"/>
    <p:sldId id="393" r:id="rId38"/>
    <p:sldId id="436" r:id="rId39"/>
    <p:sldId id="43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592" autoAdjust="0"/>
  </p:normalViewPr>
  <p:slideViewPr>
    <p:cSldViewPr snapToGrid="0">
      <p:cViewPr varScale="1">
        <p:scale>
          <a:sx n="72" d="100"/>
          <a:sy n="72" d="100"/>
        </p:scale>
        <p:origin x="998"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E390-8836-4E4A-867D-C6C94D888F7F}" type="datetimeFigureOut">
              <a:rPr lang="en-US" smtClean="0"/>
              <a:t>11/21/2023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3E7EC-CFBF-476F-A7B6-FE9255220AEC}" type="slidenum">
              <a:rPr lang="en-US" smtClean="0"/>
              <a:t>‹#›</a:t>
            </a:fld>
            <a:endParaRPr lang="en-US"/>
          </a:p>
        </p:txBody>
      </p:sp>
    </p:spTree>
    <p:extLst>
      <p:ext uri="{BB962C8B-B14F-4D97-AF65-F5344CB8AC3E}">
        <p14:creationId xmlns:p14="http://schemas.microsoft.com/office/powerpoint/2010/main" val="39103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14</a:t>
            </a:fld>
            <a:endParaRPr lang="en-US"/>
          </a:p>
        </p:txBody>
      </p:sp>
    </p:spTree>
    <p:extLst>
      <p:ext uri="{BB962C8B-B14F-4D97-AF65-F5344CB8AC3E}">
        <p14:creationId xmlns:p14="http://schemas.microsoft.com/office/powerpoint/2010/main" val="451734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18</a:t>
            </a:fld>
            <a:endParaRPr lang="en-US"/>
          </a:p>
        </p:txBody>
      </p:sp>
    </p:spTree>
    <p:extLst>
      <p:ext uri="{BB962C8B-B14F-4D97-AF65-F5344CB8AC3E}">
        <p14:creationId xmlns:p14="http://schemas.microsoft.com/office/powerpoint/2010/main" val="4103562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21</a:t>
            </a:fld>
            <a:endParaRPr lang="en-US"/>
          </a:p>
        </p:txBody>
      </p:sp>
    </p:spTree>
    <p:extLst>
      <p:ext uri="{BB962C8B-B14F-4D97-AF65-F5344CB8AC3E}">
        <p14:creationId xmlns:p14="http://schemas.microsoft.com/office/powerpoint/2010/main" val="2342615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29</a:t>
            </a:fld>
            <a:endParaRPr lang="en-US"/>
          </a:p>
        </p:txBody>
      </p:sp>
    </p:spTree>
    <p:extLst>
      <p:ext uri="{BB962C8B-B14F-4D97-AF65-F5344CB8AC3E}">
        <p14:creationId xmlns:p14="http://schemas.microsoft.com/office/powerpoint/2010/main" val="2309060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34</a:t>
            </a:fld>
            <a:endParaRPr lang="en-US"/>
          </a:p>
        </p:txBody>
      </p:sp>
    </p:spTree>
    <p:extLst>
      <p:ext uri="{BB962C8B-B14F-4D97-AF65-F5344CB8AC3E}">
        <p14:creationId xmlns:p14="http://schemas.microsoft.com/office/powerpoint/2010/main" val="19520786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9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66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148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4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2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0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500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5874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290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470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79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68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8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69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2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2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944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717769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مقرر </a:t>
            </a:r>
            <a:r>
              <a:rPr kumimoji="0" lang="ar-EG"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قيادة التغيرات    </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6729898" y="4044778"/>
            <a:ext cx="3902244" cy="461624"/>
          </a:xfrm>
          <a:prstGeom prst="rect">
            <a:avLst/>
          </a:prstGeom>
          <a:noFill/>
          <a:ln>
            <a:noFill/>
          </a:ln>
        </p:spPr>
        <p:txBody>
          <a:bodyPr spcFirstLastPara="1" wrap="square" lIns="91425" tIns="45700" rIns="91425" bIns="45700" anchor="t" anchorCtr="0">
            <a:spAutoFit/>
          </a:bodyPr>
          <a:lstStyle/>
          <a:p>
            <a:pPr algn="r" rtl="1"/>
            <a:r>
              <a:rPr lang="ar-EG" sz="2400" b="1" dirty="0">
                <a:effectLst/>
                <a:highlight>
                  <a:srgbClr val="FFFF00"/>
                </a:highlight>
                <a:ea typeface="Calibri" panose="020F0502020204030204" pitchFamily="34" charset="0"/>
                <a:cs typeface="Times New Roman" panose="02020603050405020304" pitchFamily="18" charset="0"/>
              </a:rPr>
              <a:t>قيادة التغيير والسلوك التنظيمي</a:t>
            </a:r>
            <a:endParaRPr lang="en-GB" sz="2400" b="1" dirty="0">
              <a:solidFill>
                <a:schemeClr val="accent1">
                  <a:lumMod val="75000"/>
                </a:schemeClr>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3849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أ.د| محمد محمدي محمد مخلص</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أستاذ القيادة التربوية المشارك - كلية العلوم الانسانية- جامعة </a:t>
            </a:r>
            <a:r>
              <a:rPr kumimoji="0" lang="ar-EG" sz="2000" b="1" i="0" u="none" strike="noStrike" kern="0" cap="none" spc="0" normalizeH="0" baseline="0" noProof="0">
                <a:ln>
                  <a:noFill/>
                </a:ln>
                <a:solidFill>
                  <a:srgbClr val="2D3956"/>
                </a:solidFill>
                <a:effectLst/>
                <a:uLnTx/>
                <a:uFillTx/>
                <a:latin typeface="Tajawal Medium"/>
                <a:ea typeface="+mn-ea"/>
                <a:cs typeface="Tajawal Medium"/>
                <a:sym typeface="Tajawal Medium"/>
              </a:rPr>
              <a:t>ميد أوشن</a:t>
            </a:r>
            <a:endParaRPr kumimoji="0" lang="ar-EG"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p:txBody>
      </p:sp>
      <p:sp>
        <p:nvSpPr>
          <p:cNvPr id="6" name="Google Shape;110;p1">
            <a:extLst>
              <a:ext uri="{FF2B5EF4-FFF2-40B4-BE49-F238E27FC236}">
                <a16:creationId xmlns:a16="http://schemas.microsoft.com/office/drawing/2014/main" id="{FF4D40A9-2E93-3093-01BC-2CFAF86F09AB}"/>
              </a:ext>
            </a:extLst>
          </p:cNvPr>
          <p:cNvSpPr/>
          <p:nvPr/>
        </p:nvSpPr>
        <p:spPr>
          <a:xfrm>
            <a:off x="5006454"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الثامنة: </a:t>
            </a:r>
            <a:r>
              <a:rPr kumimoji="0" lang="ar-EG" sz="2800" b="1" i="0" u="none" strike="noStrike" kern="0" cap="none" spc="0" normalizeH="0" baseline="0" noProof="0" dirty="0">
                <a:ln>
                  <a:noFill/>
                </a:ln>
                <a:solidFill>
                  <a:srgbClr val="000000"/>
                </a:solidFill>
                <a:effectLst/>
                <a:uLnTx/>
                <a:uFillTx/>
                <a:latin typeface="Tajawal Medium"/>
                <a:cs typeface="Tajawal Medium"/>
                <a:sym typeface="Tajawal Medium"/>
              </a:rPr>
              <a:t>قيادة التغيرات 721</a:t>
            </a:r>
            <a:r>
              <a:rPr kumimoji="0" lang="ar-EG" sz="2000" b="1" i="0" u="none" strike="noStrike" kern="0" cap="none" spc="0" normalizeH="0" baseline="0" noProof="0" dirty="0">
                <a:ln>
                  <a:noFill/>
                </a:ln>
                <a:solidFill>
                  <a:srgbClr val="2D3956"/>
                </a:solidFill>
                <a:effectLst/>
                <a:highlight>
                  <a:srgbClr val="00FFFF"/>
                </a:highlight>
                <a:uLnTx/>
                <a:uFillTx/>
                <a:latin typeface="Tajawal Medium"/>
                <a:ea typeface="Calibri" panose="020F0502020204030204" pitchFamily="34" charset="0"/>
                <a:cs typeface="Times New Roman" panose="02020603050405020304" pitchFamily="18" charset="0"/>
                <a:sym typeface="Tajawal Medium"/>
              </a:rPr>
              <a:t> </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178500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3635" y="1549351"/>
            <a:ext cx="11574147" cy="522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endPar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BE59485B-9667-AB82-C9BB-1B092750357B}"/>
              </a:ext>
            </a:extLst>
          </p:cNvPr>
          <p:cNvSpPr txBox="1"/>
          <p:nvPr/>
        </p:nvSpPr>
        <p:spPr>
          <a:xfrm>
            <a:off x="1284477" y="1564308"/>
            <a:ext cx="10182099" cy="6032380"/>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solidFill>
                  <a:srgbClr val="FF0000"/>
                </a:solidFill>
                <a:latin typeface="Simplified Arabic" pitchFamily="18" charset="-78"/>
                <a:ea typeface="Calibri"/>
                <a:cs typeface="Simplified Arabic" pitchFamily="18" charset="-78"/>
                <a:sym typeface="Calibri"/>
              </a:rPr>
              <a:t>ملخص المحاضرة السابق</a:t>
            </a:r>
            <a:r>
              <a:rPr lang="ar-EG" sz="2400" b="1" kern="0" dirty="0">
                <a:solidFill>
                  <a:srgbClr val="FF0000"/>
                </a:solidFill>
                <a:latin typeface="Simplified Arabic" pitchFamily="18" charset="-78"/>
                <a:ea typeface="Calibri"/>
                <a:cs typeface="Simplified Arabic" pitchFamily="18" charset="-78"/>
                <a:sym typeface="Calibri"/>
              </a:rPr>
              <a:t>ة : تناولنا مجموعة الموضوعات التالية : </a:t>
            </a:r>
          </a:p>
          <a:p>
            <a:pPr marL="0" indent="0" algn="r">
              <a:buNone/>
              <a:defRPr/>
            </a:pPr>
            <a:r>
              <a:rPr lang="ar-SA" sz="2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استراتيجيات التغيير والتطوير التنظيمي</a:t>
            </a:r>
            <a:r>
              <a:rPr lang="ar-EG" sz="2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a:t>
            </a:r>
          </a:p>
          <a:p>
            <a:pPr algn="r" rtl="1">
              <a:defRPr/>
            </a:pPr>
            <a:r>
              <a:rPr lang="ar-EG" sz="2800" dirty="0">
                <a:solidFill>
                  <a:schemeClr val="tx2"/>
                </a:solidFill>
                <a:cs typeface="AL-Mohanad" pitchFamily="2" charset="-78"/>
              </a:rPr>
              <a:t>- </a:t>
            </a:r>
            <a:r>
              <a:rPr lang="ar-SA" sz="2800" dirty="0">
                <a:solidFill>
                  <a:schemeClr val="tx2"/>
                </a:solidFill>
                <a:cs typeface="AL-Mohanad" pitchFamily="2" charset="-78"/>
              </a:rPr>
              <a:t>استراتيجيات  التغيير </a:t>
            </a:r>
          </a:p>
          <a:p>
            <a:pPr algn="r" rtl="1">
              <a:defRPr/>
            </a:pPr>
            <a:r>
              <a:rPr lang="ar-EG" sz="2800" dirty="0">
                <a:solidFill>
                  <a:schemeClr val="tx2"/>
                </a:solidFill>
                <a:cs typeface="AL-Mohanad" pitchFamily="2" charset="-78"/>
              </a:rPr>
              <a:t>- </a:t>
            </a:r>
            <a:r>
              <a:rPr lang="ar-SA" sz="2800" dirty="0">
                <a:solidFill>
                  <a:schemeClr val="tx2"/>
                </a:solidFill>
                <a:cs typeface="AL-Mohanad" pitchFamily="2" charset="-78"/>
              </a:rPr>
              <a:t>استراتيجية التغيير المتدرج</a:t>
            </a:r>
          </a:p>
          <a:p>
            <a:pPr algn="r" rtl="1">
              <a:defRPr/>
            </a:pPr>
            <a:r>
              <a:rPr lang="ar-EG" sz="2800" dirty="0">
                <a:solidFill>
                  <a:schemeClr val="tx2"/>
                </a:solidFill>
                <a:cs typeface="AL-Mohanad" pitchFamily="2" charset="-78"/>
              </a:rPr>
              <a:t>- </a:t>
            </a:r>
            <a:r>
              <a:rPr lang="ar-SA" sz="2800" dirty="0">
                <a:solidFill>
                  <a:schemeClr val="tx2"/>
                </a:solidFill>
                <a:cs typeface="AL-Mohanad" pitchFamily="2" charset="-78"/>
              </a:rPr>
              <a:t>استراتيجية التغيير البنيوي</a:t>
            </a:r>
            <a:endParaRPr lang="ar-EG" sz="2800" dirty="0">
              <a:solidFill>
                <a:schemeClr val="tx2"/>
              </a:solidFill>
              <a:cs typeface="AL-Mohanad" pitchFamily="2" charset="-78"/>
            </a:endParaRPr>
          </a:p>
          <a:p>
            <a:pPr algn="r" rtl="1">
              <a:defRPr/>
            </a:pPr>
            <a:r>
              <a:rPr lang="ar-EG" sz="2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استراتيجية التعلم والاتصال </a:t>
            </a:r>
          </a:p>
          <a:p>
            <a:pPr algn="r" rtl="1">
              <a:defRPr/>
            </a:pPr>
            <a:r>
              <a:rPr lang="ar-EG" sz="2800" dirty="0">
                <a:solidFill>
                  <a:schemeClr val="tx2"/>
                </a:solidFill>
                <a:latin typeface="Times New Roman" panose="02020603050405020304" pitchFamily="18" charset="0"/>
                <a:ea typeface="Calibri" panose="020F0502020204030204" pitchFamily="34" charset="0"/>
                <a:cs typeface="Arial" panose="020B0604020202020204" pitchFamily="34" charset="0"/>
              </a:rPr>
              <a:t>- </a:t>
            </a:r>
            <a:r>
              <a:rPr lang="ar-SA"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المشاركة والتمكين</a:t>
            </a:r>
            <a:endParaRPr lang="ar-EG"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8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القوة والإكراه</a:t>
            </a:r>
            <a:endParaRPr lang="ar-EG"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8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قوة الإقناع</a:t>
            </a:r>
            <a:endParaRPr lang="ar-EG" sz="28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r>
              <a:rPr lang="ar-EG"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ثانيا : نماذج ونظريات إدارة التغيير. </a:t>
            </a:r>
          </a:p>
          <a:p>
            <a:pPr algn="r">
              <a:defRPr/>
            </a:pPr>
            <a:r>
              <a:rPr lang="ar-EG" sz="28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 سنكتفي بدراسة نظريات ( كرات- كوتر – ادكار – ماكينزي) </a:t>
            </a:r>
          </a:p>
          <a:p>
            <a:pPr algn="r">
              <a:defRPr/>
            </a:pPr>
            <a:r>
              <a:rPr lang="ar-EG" sz="2800" kern="0" dirty="0">
                <a:solidFill>
                  <a:srgbClr val="303D47"/>
                </a:solidFill>
                <a:effectLst/>
                <a:latin typeface="Calibri" panose="020F0502020204030204" pitchFamily="34" charset="0"/>
                <a:ea typeface="Calibri" panose="020F0502020204030204" pitchFamily="34" charset="0"/>
                <a:cs typeface="Simplified Arabic" panose="02020603050405020304" pitchFamily="18" charset="-78"/>
              </a:rPr>
              <a:t>- مساهمات الفكر الإداري في التغيير والتطوير التنظيمي</a:t>
            </a:r>
            <a:endParaRPr lang="en-GB" sz="2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50000"/>
              </a:lnSpc>
              <a:buClr>
                <a:srgbClr val="000000"/>
              </a:buClr>
            </a:pPr>
            <a:endParaRPr lang="ar-SA" sz="28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EA52A990-E72F-FC53-D63D-DFAA46A6CA75}"/>
              </a:ext>
            </a:extLst>
          </p:cNvPr>
          <p:cNvSpPr txBox="1"/>
          <p:nvPr/>
        </p:nvSpPr>
        <p:spPr>
          <a:xfrm>
            <a:off x="206188" y="1389529"/>
            <a:ext cx="11223812" cy="5699982"/>
          </a:xfrm>
          <a:prstGeom prst="rect">
            <a:avLst/>
          </a:prstGeom>
          <a:noFill/>
          <a:ln>
            <a:noFill/>
          </a:ln>
        </p:spPr>
        <p:txBody>
          <a:bodyPr spcFirstLastPara="1" wrap="square" lIns="91425" tIns="45700" rIns="91425" bIns="45700" anchor="t" anchorCtr="0">
            <a:spAutoFit/>
          </a:bodyPr>
          <a:lstStyle/>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عناصر المحاضرة</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1- مفاهيم التغيير التنظيمي.</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2- الفرق بين التغيير التنظيمي والتغيير الإداري .</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3- خصائص التغيير التنظيمي .</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4- أسباب التغيير التنظيمي.</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5- أهداف برامج التغيير التنظيمي ومعوقاته.</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6- قيادة التغيير التنظيمي </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7- مدخل عن السلوك </a:t>
            </a:r>
            <a:r>
              <a:rPr lang="ar-EG" sz="2800" b="1" kern="0" dirty="0" err="1">
                <a:highlight>
                  <a:srgbClr val="00FF00"/>
                </a:highlight>
                <a:latin typeface="Arial"/>
                <a:ea typeface="Calibri" panose="020F0502020204030204" pitchFamily="34" charset="0"/>
                <a:cs typeface="Times New Roman" panose="02020603050405020304" pitchFamily="18" charset="0"/>
                <a:sym typeface="Arial"/>
              </a:rPr>
              <a:t>النظيمي</a:t>
            </a:r>
            <a:r>
              <a:rPr lang="ar-EG" sz="2800" b="1" kern="0" dirty="0">
                <a:highlight>
                  <a:srgbClr val="00FF00"/>
                </a:highlight>
                <a:latin typeface="Arial"/>
                <a:ea typeface="Calibri" panose="020F0502020204030204" pitchFamily="34" charset="0"/>
                <a:cs typeface="Times New Roman" panose="02020603050405020304" pitchFamily="18" charset="0"/>
                <a:sym typeface="Arial"/>
              </a:rPr>
              <a:t>:</a:t>
            </a:r>
          </a:p>
          <a:p>
            <a:pPr algn="r" rtl="1">
              <a:lnSpc>
                <a:spcPct val="130000"/>
              </a:lnSpc>
              <a:buClr>
                <a:srgbClr val="000000"/>
              </a:buClr>
              <a:buFont typeface="Arial"/>
              <a:buNone/>
            </a:pPr>
            <a:endParaRPr lang="en-GB" sz="2400" kern="0" dirty="0">
              <a:latin typeface="Arial"/>
              <a:cs typeface="AL-Mohanad Bold" pitchFamily="2" charset="-78"/>
              <a:sym typeface="Arial"/>
            </a:endParaRPr>
          </a:p>
          <a:p>
            <a:pPr marL="0" indent="0" algn="r">
              <a:buNone/>
              <a:defRPr/>
            </a:pPr>
            <a:endParaRPr lang="ar-EG" sz="1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endParaRPr lang="ar-SA" sz="2400" dirty="0">
              <a:cs typeface="AL-Mohanad" pitchFamily="2" charset="-78"/>
            </a:endParaRPr>
          </a:p>
        </p:txBody>
      </p:sp>
    </p:spTree>
    <p:extLst>
      <p:ext uri="{BB962C8B-B14F-4D97-AF65-F5344CB8AC3E}">
        <p14:creationId xmlns:p14="http://schemas.microsoft.com/office/powerpoint/2010/main" val="239643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D0C7E7A-66FA-2CCE-4DFC-749292A0B471}"/>
              </a:ext>
            </a:extLst>
          </p:cNvPr>
          <p:cNvSpPr/>
          <p:nvPr/>
        </p:nvSpPr>
        <p:spPr>
          <a:xfrm>
            <a:off x="904567" y="1281650"/>
            <a:ext cx="10333077" cy="5514523"/>
          </a:xfrm>
          <a:prstGeom prst="rect">
            <a:avLst/>
          </a:prstGeom>
        </p:spPr>
        <p:txBody>
          <a:bodyPr wrap="square">
            <a:spAutoFit/>
          </a:bodyPr>
          <a:lstStyle/>
          <a:p>
            <a:pPr algn="r"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a:cs typeface="Simplified Arabic"/>
              <a:sym typeface="Arial"/>
            </a:endParaRPr>
          </a:p>
          <a:p>
            <a:pPr marR="90170" indent="90170" algn="just" rtl="1">
              <a:lnSpc>
                <a:spcPct val="115000"/>
              </a:lnSpc>
              <a:spcAft>
                <a:spcPts val="1000"/>
              </a:spcAft>
            </a:pPr>
            <a:r>
              <a:rPr lang="ar-EG" sz="2400" kern="0" dirty="0">
                <a:solidFill>
                  <a:srgbClr val="303D47"/>
                </a:solidFill>
                <a:effectLst/>
                <a:ea typeface="Times New Roman" panose="02020603050405020304" pitchFamily="18" charset="0"/>
                <a:cs typeface="Simplified Arabic" panose="02020603050405020304" pitchFamily="18" charset="-78"/>
              </a:rPr>
              <a:t>   </a:t>
            </a:r>
            <a:r>
              <a:rPr lang="ar-SA" sz="2800" b="1" u="sng" dirty="0">
                <a:effectLst/>
                <a:latin typeface="Calibri" panose="020F0502020204030204" pitchFamily="34" charset="0"/>
                <a:ea typeface="Times New Roman" panose="02020603050405020304" pitchFamily="18" charset="0"/>
                <a:cs typeface="Times New Roman" panose="02020603050405020304" pitchFamily="18" charset="0"/>
              </a:rPr>
              <a:t>أي منظمة تعتبر من النظم المفتوحة</a:t>
            </a:r>
            <a:r>
              <a:rPr lang="ar-SA" sz="2800" b="1" dirty="0">
                <a:effectLst/>
                <a:latin typeface="Calibri" panose="020F0502020204030204" pitchFamily="34" charset="0"/>
                <a:ea typeface="Times New Roman" panose="02020603050405020304" pitchFamily="18" charset="0"/>
                <a:cs typeface="Times New Roman" panose="02020603050405020304" pitchFamily="18" charset="0"/>
              </a:rPr>
              <a:t> والتي يجب أن تتفاعل مع البيئة المحيطة بها، حتى تستطيع البقاء والاستمرار والنمو، فإنه من الطبيعي على مديري هذه المنظمات </a:t>
            </a:r>
            <a:r>
              <a:rPr lang="ar-SA" sz="2800" b="1" u="sng" dirty="0">
                <a:effectLst/>
                <a:latin typeface="Calibri" panose="020F0502020204030204" pitchFamily="34" charset="0"/>
                <a:ea typeface="Times New Roman" panose="02020603050405020304" pitchFamily="18" charset="0"/>
                <a:cs typeface="Times New Roman" panose="02020603050405020304" pitchFamily="18" charset="0"/>
              </a:rPr>
              <a:t>التأقلم والتكيف مع هذه العوامل البيئية المتغيرة باستمرار</a:t>
            </a:r>
            <a:r>
              <a:rPr lang="ar-SA" sz="2800" b="1" dirty="0">
                <a:effectLst/>
                <a:latin typeface="Calibri" panose="020F0502020204030204" pitchFamily="34" charset="0"/>
                <a:ea typeface="Times New Roman" panose="02020603050405020304" pitchFamily="18" charset="0"/>
                <a:cs typeface="Times New Roman" panose="02020603050405020304" pitchFamily="18" charset="0"/>
              </a:rPr>
              <a:t>، وتعمل على تبني منهج إدارة التغيير والتطوير باستمرار لغرض اقتناص الفرص في البيئة الخارجية المحيطة بالمنظمة، والتكيف مع التهديدات والمخاطر التي تقف أمام التطوير والتغيير واقتناص مثل هذه الفرص، وكذلك لغرض دراسة عوامل القوة والضعف في البيئة الداخلية لهذه المنظمات لتعمل على تعظيم عناصر القوة لديها، وكذلك معالجة نقاط الضعف لديها باستمرار</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8037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049388"/>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2787301"/>
          </a:xfrm>
          <a:prstGeom prst="rect">
            <a:avLst/>
          </a:prstGeom>
        </p:spPr>
        <p:txBody>
          <a:bodyPr wrap="square">
            <a:spAutoFit/>
          </a:bodyPr>
          <a:lstStyle/>
          <a:p>
            <a:pPr indent="90170" algn="r" rtl="1" fontAlgn="base">
              <a:lnSpc>
                <a:spcPts val="1650"/>
              </a:lnSpc>
              <a:spcAft>
                <a:spcPts val="1000"/>
              </a:spcAft>
            </a:pP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 </a:t>
            </a:r>
            <a:r>
              <a:rPr lang="ar-SA" sz="1800" b="1" dirty="0">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rPr>
              <a:t>اولاً: التغيير التنظيمي</a:t>
            </a:r>
            <a:r>
              <a:rPr lang="en-US" sz="1800" b="1" dirty="0">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rPr>
              <a:t> </a:t>
            </a:r>
            <a:endParaRPr lang="ar-EG" sz="1800" b="1" dirty="0">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endParaRPr>
          </a:p>
          <a:p>
            <a:pPr indent="90170" algn="r" rtl="1" fontAlgn="base">
              <a:lnSpc>
                <a:spcPts val="1650"/>
              </a:lnSpc>
              <a:spcAft>
                <a:spcPts val="1000"/>
              </a:spcAft>
            </a:pPr>
            <a:endParaRPr lang="ar-EG" b="1" dirty="0">
              <a:solidFill>
                <a:srgbClr val="000000"/>
              </a:solidFill>
              <a:highlight>
                <a:srgbClr val="FFFF00"/>
              </a:highlight>
              <a:latin typeface="Droid Arabic Kufi"/>
              <a:ea typeface="Times New Roman" panose="02020603050405020304" pitchFamily="18" charset="0"/>
              <a:cs typeface="Times New Roman" panose="02020603050405020304" pitchFamily="18" charset="0"/>
            </a:endParaRPr>
          </a:p>
          <a:p>
            <a:pPr indent="90170" algn="r" rtl="1" fontAlgn="base">
              <a:lnSpc>
                <a:spcPts val="1650"/>
              </a:lnSpc>
              <a:spcAft>
                <a:spcPts val="1000"/>
              </a:spcAft>
            </a:pPr>
            <a:r>
              <a:rPr lang="en-US" sz="1800" b="1" dirty="0">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rPr>
              <a:t>"Organization Change"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indent="90170" algn="just" rtl="1" fontAlgn="base">
              <a:lnSpc>
                <a:spcPts val="1650"/>
              </a:lnSpc>
              <a:spcAft>
                <a:spcPts val="1000"/>
              </a:spcAft>
            </a:pPr>
            <a:r>
              <a:rPr lang="ar-SA"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rPr>
              <a:t>تتعدد مفاهيم التغيير وتختلف باختلاف وجهات نظر الباحثين، فالبعض يُعرِّف التغيير من زاوية أسباب التغيير،</a:t>
            </a:r>
            <a:endParaRPr lang="en-GB"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indent="90170" algn="just" rtl="1" fontAlgn="base">
              <a:lnSpc>
                <a:spcPts val="1650"/>
              </a:lnSpc>
              <a:spcAft>
                <a:spcPts val="1000"/>
              </a:spcAft>
            </a:pPr>
            <a:r>
              <a:rPr lang="ar-SA"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rPr>
              <a:t> والآخر يُعرفه من زاوية نتائج التغيير. إذن مفهوم التغيير لا يزال غير واضحاً، فهناك طبيعة التغيير من حيث</a:t>
            </a:r>
            <a:endParaRPr lang="en-GB"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indent="90170" algn="just" rtl="1" fontAlgn="base">
              <a:lnSpc>
                <a:spcPts val="1650"/>
              </a:lnSpc>
              <a:spcAft>
                <a:spcPts val="1000"/>
              </a:spcAft>
            </a:pPr>
            <a:r>
              <a:rPr lang="ar-SA"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rPr>
              <a:t>المضمون والشكل، وهناك علاقات التغيير من حيث الترابط والتشابك، ومن حيث العلاقات التبادلية والسببية،</a:t>
            </a:r>
            <a:endParaRPr lang="en-GB"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indent="90170" algn="just" rtl="1" fontAlgn="base">
              <a:lnSpc>
                <a:spcPts val="1650"/>
              </a:lnSpc>
              <a:spcAft>
                <a:spcPts val="1000"/>
              </a:spcAft>
            </a:pPr>
            <a:r>
              <a:rPr lang="ar-SA"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rPr>
              <a:t>ومن حيث الاتجاه والتأثير والتأثر، وهناك القابلية للتغيير من حيث المرونة التي تتقبل التغيير</a:t>
            </a:r>
            <a:r>
              <a:rPr lang="en-US" sz="2800" dirty="0">
                <a:solidFill>
                  <a:srgbClr val="000000"/>
                </a:solidFill>
                <a:effectLst/>
                <a:latin typeface="Sakkal Majalla" panose="02000000000000000000" pitchFamily="2" charset="-78"/>
                <a:ea typeface="Times New Roman" panose="02020603050405020304" pitchFamily="18" charset="0"/>
                <a:cs typeface="Sakkal Majalla" panose="02000000000000000000" pitchFamily="2" charset="-78"/>
              </a:rPr>
              <a:t>.</a:t>
            </a:r>
          </a:p>
          <a:p>
            <a:pPr indent="90170" algn="just" rtl="1" fontAlgn="base">
              <a:lnSpc>
                <a:spcPts val="1650"/>
              </a:lnSpc>
              <a:spcAft>
                <a:spcPts val="1000"/>
              </a:spcAft>
            </a:pPr>
            <a:endParaRPr lang="en-GB" sz="2800" kern="100" dirty="0">
              <a:effectLst/>
              <a:latin typeface="Sakkal Majalla" panose="02000000000000000000" pitchFamily="2" charset="-78"/>
              <a:ea typeface="Calibri" panose="020F0502020204030204" pitchFamily="34" charset="0"/>
              <a:cs typeface="Sakkal Majalla" panose="02000000000000000000" pitchFamily="2" charset="-78"/>
            </a:endParaRPr>
          </a:p>
        </p:txBody>
      </p:sp>
      <p:graphicFrame>
        <p:nvGraphicFramePr>
          <p:cNvPr id="5" name="Table 4">
            <a:extLst>
              <a:ext uri="{FF2B5EF4-FFF2-40B4-BE49-F238E27FC236}">
                <a16:creationId xmlns:a16="http://schemas.microsoft.com/office/drawing/2014/main" id="{3C1D97F3-0FBC-7C9B-583E-B2E075AFCBEF}"/>
              </a:ext>
            </a:extLst>
          </p:cNvPr>
          <p:cNvGraphicFramePr>
            <a:graphicFrameLocks noGrp="1"/>
          </p:cNvGraphicFramePr>
          <p:nvPr>
            <p:extLst>
              <p:ext uri="{D42A27DB-BD31-4B8C-83A1-F6EECF244321}">
                <p14:modId xmlns:p14="http://schemas.microsoft.com/office/powerpoint/2010/main" val="469526162"/>
              </p:ext>
            </p:extLst>
          </p:nvPr>
        </p:nvGraphicFramePr>
        <p:xfrm>
          <a:off x="1425388" y="3693459"/>
          <a:ext cx="9502588" cy="2306819"/>
        </p:xfrm>
        <a:graphic>
          <a:graphicData uri="http://schemas.openxmlformats.org/drawingml/2006/table">
            <a:tbl>
              <a:tblPr rtl="1" firstRow="1" firstCol="1" bandRow="1"/>
              <a:tblGrid>
                <a:gridCol w="4479804">
                  <a:extLst>
                    <a:ext uri="{9D8B030D-6E8A-4147-A177-3AD203B41FA5}">
                      <a16:colId xmlns:a16="http://schemas.microsoft.com/office/drawing/2014/main" val="1146476531"/>
                    </a:ext>
                  </a:extLst>
                </a:gridCol>
                <a:gridCol w="5022784">
                  <a:extLst>
                    <a:ext uri="{9D8B030D-6E8A-4147-A177-3AD203B41FA5}">
                      <a16:colId xmlns:a16="http://schemas.microsoft.com/office/drawing/2014/main" val="4052562003"/>
                    </a:ext>
                  </a:extLst>
                </a:gridCol>
              </a:tblGrid>
              <a:tr h="417879">
                <a:tc>
                  <a:txBody>
                    <a:bodyPr/>
                    <a:lstStyle/>
                    <a:p>
                      <a:pPr marL="126365" algn="ctr" rtl="1" fontAlgn="base">
                        <a:lnSpc>
                          <a:spcPts val="1650"/>
                        </a:lnSpc>
                        <a:spcAft>
                          <a:spcPts val="1000"/>
                        </a:spcAft>
                      </a:pPr>
                      <a:r>
                        <a:rPr lang="ar-SA" sz="1600" b="1">
                          <a:solidFill>
                            <a:srgbClr val="000000"/>
                          </a:solidFill>
                          <a:effectLst/>
                          <a:latin typeface="Droid Arabic Kufi"/>
                          <a:ea typeface="Times New Roman" panose="02020603050405020304" pitchFamily="18" charset="0"/>
                          <a:cs typeface="Times New Roman" panose="02020603050405020304" pitchFamily="18" charset="0"/>
                        </a:rPr>
                        <a:t>فالتغيُّر التنظيمي</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a:txBody>
                    <a:bodyPr/>
                    <a:lstStyle/>
                    <a:p>
                      <a:pPr algn="ctr" rtl="1" fontAlgn="base">
                        <a:lnSpc>
                          <a:spcPts val="1650"/>
                        </a:lnSpc>
                        <a:spcAft>
                          <a:spcPts val="1000"/>
                        </a:spcAft>
                      </a:pPr>
                      <a:r>
                        <a:rPr lang="ar-SA" sz="1600" b="1">
                          <a:solidFill>
                            <a:srgbClr val="000000"/>
                          </a:solidFill>
                          <a:effectLst/>
                          <a:latin typeface="Droid Arabic Kufi"/>
                          <a:ea typeface="Times New Roman" panose="02020603050405020304" pitchFamily="18" charset="0"/>
                          <a:cs typeface="Times New Roman" panose="02020603050405020304" pitchFamily="18" charset="0"/>
                        </a:rPr>
                        <a:t>التغيير التنظيمي</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extLst>
                  <a:ext uri="{0D108BD9-81ED-4DB2-BD59-A6C34878D82A}">
                    <a16:rowId xmlns:a16="http://schemas.microsoft.com/office/drawing/2014/main" val="1505242615"/>
                  </a:ext>
                </a:extLst>
              </a:tr>
              <a:tr h="1888940">
                <a:tc>
                  <a:txBody>
                    <a:bodyPr/>
                    <a:lstStyle/>
                    <a:p>
                      <a:pPr algn="r" rtl="1" fontAlgn="base">
                        <a:lnSpc>
                          <a:spcPts val="1650"/>
                        </a:lnSpc>
                        <a:spcAft>
                          <a:spcPts val="1000"/>
                        </a:spcAft>
                      </a:pP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هو </a:t>
                      </a:r>
                      <a:r>
                        <a:rPr lang="ar-SA" sz="1800" b="1" dirty="0">
                          <a:solidFill>
                            <a:srgbClr val="C00000"/>
                          </a:solidFill>
                          <a:effectLst/>
                          <a:latin typeface="Droid Arabic Kufi"/>
                          <a:ea typeface="Times New Roman" panose="02020603050405020304" pitchFamily="18" charset="0"/>
                          <a:cs typeface="Times New Roman" panose="02020603050405020304" pitchFamily="18" charset="0"/>
                        </a:rPr>
                        <a:t>ظاهرة طبيعية ومستمرة</a:t>
                      </a: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 في حياة المنظمات وتحدث</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fontAlgn="base">
                        <a:lnSpc>
                          <a:spcPts val="1650"/>
                        </a:lnSpc>
                        <a:spcAft>
                          <a:spcPts val="1000"/>
                        </a:spcAft>
                      </a:pPr>
                      <a:r>
                        <a:rPr lang="ar-SA" sz="1800" b="1" u="sng" dirty="0">
                          <a:solidFill>
                            <a:srgbClr val="C00000"/>
                          </a:solidFill>
                          <a:effectLst/>
                          <a:latin typeface="Droid Arabic Kufi"/>
                          <a:ea typeface="Times New Roman" panose="02020603050405020304" pitchFamily="18" charset="0"/>
                          <a:cs typeface="Times New Roman" panose="02020603050405020304" pitchFamily="18" charset="0"/>
                        </a:rPr>
                        <a:t>دون تخطيط مسبق</a:t>
                      </a: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 فالتغيُّر هو عملية تلقائية وعفوية،</a:t>
                      </a:r>
                      <a:r>
                        <a:rPr lang="en-GB" sz="1800" b="1" dirty="0">
                          <a:solidFill>
                            <a:srgbClr val="000000"/>
                          </a:solidFill>
                          <a:effectLst/>
                          <a:latin typeface="Droid Arabic Kufi"/>
                          <a:ea typeface="Times New Roman" panose="02020603050405020304" pitchFamily="18" charset="0"/>
                          <a:cs typeface="Times New Roman" panose="02020603050405020304" pitchFamily="18" charset="0"/>
                        </a:rPr>
                        <a:t> </a:t>
                      </a: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قد</a:t>
                      </a:r>
                      <a:endParaRPr lang="en-GB" sz="18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تنجم تحت تأثير التغيرات البيئية أو المناخية ذات الصلة</a:t>
                      </a:r>
                      <a:endParaRPr lang="en-GB" sz="18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بمدخلات المنظمة أو بعملياتها أو بمخرجاتها</a:t>
                      </a:r>
                      <a:r>
                        <a:rPr lang="en-US" sz="1800" b="1" dirty="0">
                          <a:solidFill>
                            <a:srgbClr val="000000"/>
                          </a:solidFill>
                          <a:effectLst/>
                          <a:latin typeface="Droid Arabic Kufi"/>
                          <a:ea typeface="Times New Roman" panose="02020603050405020304" pitchFamily="18"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fontAlgn="base">
                        <a:lnSpc>
                          <a:spcPts val="1650"/>
                        </a:lnSpc>
                        <a:spcAft>
                          <a:spcPts val="1000"/>
                        </a:spcAft>
                      </a:pPr>
                      <a:r>
                        <a:rPr lang="ar-SA" sz="1800" b="1" u="sng" dirty="0">
                          <a:solidFill>
                            <a:srgbClr val="C00000"/>
                          </a:solidFill>
                          <a:effectLst/>
                          <a:latin typeface="Droid Arabic Kufi"/>
                          <a:ea typeface="Times New Roman" panose="02020603050405020304" pitchFamily="18" charset="0"/>
                          <a:cs typeface="Times New Roman" panose="02020603050405020304" pitchFamily="18" charset="0"/>
                        </a:rPr>
                        <a:t>فهو تغير موجه وهادف</a:t>
                      </a: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 يسعى إلى تحقيق التكيف البيئي (الداخلي</a:t>
                      </a:r>
                      <a:endParaRPr lang="en-GB" sz="18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1800" b="1" dirty="0">
                          <a:solidFill>
                            <a:srgbClr val="000000"/>
                          </a:solidFill>
                          <a:effectLst/>
                          <a:latin typeface="Droid Arabic Kufi"/>
                          <a:ea typeface="Times New Roman" panose="02020603050405020304" pitchFamily="18" charset="0"/>
                          <a:cs typeface="Times New Roman" panose="02020603050405020304" pitchFamily="18" charset="0"/>
                        </a:rPr>
                        <a:t> والخارجي) بما يضمن التحول إلى حالة تنظيمية أكثر قدرة على حل المشاكل</a:t>
                      </a:r>
                      <a:r>
                        <a:rPr lang="en-US" sz="1200" b="1" dirty="0">
                          <a:solidFill>
                            <a:srgbClr val="000000"/>
                          </a:solidFill>
                          <a:effectLst/>
                          <a:latin typeface="Droid Arabic Kufi"/>
                          <a:ea typeface="Times New Roman" panose="02020603050405020304" pitchFamily="18"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0616485"/>
                  </a:ext>
                </a:extLst>
              </a:tr>
            </a:tbl>
          </a:graphicData>
        </a:graphic>
      </p:graphicFrame>
    </p:spTree>
    <p:extLst>
      <p:ext uri="{BB962C8B-B14F-4D97-AF65-F5344CB8AC3E}">
        <p14:creationId xmlns:p14="http://schemas.microsoft.com/office/powerpoint/2010/main" val="169896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049388"/>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461665"/>
          </a:xfrm>
          <a:prstGeom prst="rect">
            <a:avLst/>
          </a:prstGeom>
        </p:spPr>
        <p:txBody>
          <a:bodyPr wrap="square">
            <a:spAutoFit/>
          </a:bodyPr>
          <a:lstStyle/>
          <a:p>
            <a:pPr algn="just" rtl="1">
              <a:defRPr/>
            </a:pPr>
            <a:r>
              <a:rPr lang="ar-EG" sz="2400" dirty="0">
                <a:cs typeface="AL-Mohanad" pitchFamily="2" charset="-78"/>
              </a:rPr>
              <a:t>.</a:t>
            </a:r>
            <a:endParaRPr lang="ar-SA" sz="2400" dirty="0">
              <a:cs typeface="AL-Mohanad" pitchFamily="2" charset="-78"/>
            </a:endParaRPr>
          </a:p>
        </p:txBody>
      </p:sp>
      <p:graphicFrame>
        <p:nvGraphicFramePr>
          <p:cNvPr id="5" name="Table 4">
            <a:extLst>
              <a:ext uri="{FF2B5EF4-FFF2-40B4-BE49-F238E27FC236}">
                <a16:creationId xmlns:a16="http://schemas.microsoft.com/office/drawing/2014/main" id="{0B3F61C0-1495-071E-6DDF-FAF42224E796}"/>
              </a:ext>
            </a:extLst>
          </p:cNvPr>
          <p:cNvGraphicFramePr>
            <a:graphicFrameLocks noGrp="1"/>
          </p:cNvGraphicFramePr>
          <p:nvPr>
            <p:extLst>
              <p:ext uri="{D42A27DB-BD31-4B8C-83A1-F6EECF244321}">
                <p14:modId xmlns:p14="http://schemas.microsoft.com/office/powerpoint/2010/main" val="944731416"/>
              </p:ext>
            </p:extLst>
          </p:nvPr>
        </p:nvGraphicFramePr>
        <p:xfrm>
          <a:off x="665079" y="1288026"/>
          <a:ext cx="10711133" cy="4635052"/>
        </p:xfrm>
        <a:graphic>
          <a:graphicData uri="http://schemas.openxmlformats.org/drawingml/2006/table">
            <a:tbl>
              <a:tblPr rtl="1" firstRow="1" firstCol="1" bandRow="1"/>
              <a:tblGrid>
                <a:gridCol w="5698173">
                  <a:extLst>
                    <a:ext uri="{9D8B030D-6E8A-4147-A177-3AD203B41FA5}">
                      <a16:colId xmlns:a16="http://schemas.microsoft.com/office/drawing/2014/main" val="864729097"/>
                    </a:ext>
                  </a:extLst>
                </a:gridCol>
                <a:gridCol w="5012960">
                  <a:extLst>
                    <a:ext uri="{9D8B030D-6E8A-4147-A177-3AD203B41FA5}">
                      <a16:colId xmlns:a16="http://schemas.microsoft.com/office/drawing/2014/main" val="227690247"/>
                    </a:ext>
                  </a:extLst>
                </a:gridCol>
              </a:tblGrid>
              <a:tr h="379409">
                <a:tc>
                  <a:txBody>
                    <a:bodyPr/>
                    <a:lstStyle/>
                    <a:p>
                      <a:pPr algn="ctr" rtl="1">
                        <a:lnSpc>
                          <a:spcPct val="115000"/>
                        </a:lnSpc>
                        <a:spcAft>
                          <a:spcPts val="1000"/>
                        </a:spcAft>
                      </a:pPr>
                      <a:r>
                        <a:rPr lang="ar-SA" sz="1600" b="1">
                          <a:solidFill>
                            <a:srgbClr val="000000"/>
                          </a:solidFill>
                          <a:effectLst/>
                          <a:latin typeface="Droid Arabic Kufi"/>
                          <a:ea typeface="Times New Roman" panose="02020603050405020304" pitchFamily="18" charset="0"/>
                          <a:cs typeface="Times New Roman" panose="02020603050405020304" pitchFamily="18" charset="0"/>
                        </a:rPr>
                        <a:t>التطوير </a:t>
                      </a:r>
                      <a:r>
                        <a:rPr lang="ar-SA" sz="1600" b="1">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rPr>
                        <a:t>التنظيمي</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tc>
                  <a:txBody>
                    <a:bodyPr/>
                    <a:lstStyle/>
                    <a:p>
                      <a:pPr marR="21590" algn="ctr" rtl="1">
                        <a:lnSpc>
                          <a:spcPct val="115000"/>
                        </a:lnSpc>
                        <a:spcAft>
                          <a:spcPts val="1000"/>
                        </a:spcAft>
                      </a:pPr>
                      <a:r>
                        <a:rPr lang="ar-EG" sz="1600" b="1" dirty="0">
                          <a:solidFill>
                            <a:srgbClr val="000000"/>
                          </a:solidFill>
                          <a:effectLst/>
                          <a:latin typeface="Droid Arabic Kufi"/>
                          <a:ea typeface="Times New Roman" panose="02020603050405020304" pitchFamily="18" charset="0"/>
                          <a:cs typeface="Times New Roman" panose="02020603050405020304" pitchFamily="18" charset="0"/>
                        </a:rPr>
                        <a:t>التطوير</a:t>
                      </a:r>
                      <a:r>
                        <a:rPr lang="ar-SA" sz="1600" b="1" dirty="0">
                          <a:solidFill>
                            <a:srgbClr val="000000"/>
                          </a:solidFill>
                          <a:effectLst/>
                          <a:latin typeface="Droid Arabic Kufi"/>
                          <a:ea typeface="Times New Roman" panose="02020603050405020304" pitchFamily="18" charset="0"/>
                          <a:cs typeface="Times New Roman" panose="02020603050405020304" pitchFamily="18" charset="0"/>
                        </a:rPr>
                        <a:t> </a:t>
                      </a:r>
                      <a:r>
                        <a:rPr lang="ar-SA" sz="1600" b="1" dirty="0">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rPr>
                        <a:t>الإداري</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DFEC"/>
                    </a:solidFill>
                  </a:tcPr>
                </a:tc>
                <a:extLst>
                  <a:ext uri="{0D108BD9-81ED-4DB2-BD59-A6C34878D82A}">
                    <a16:rowId xmlns:a16="http://schemas.microsoft.com/office/drawing/2014/main" val="4062967778"/>
                  </a:ext>
                </a:extLst>
              </a:tr>
              <a:tr h="4255643">
                <a:tc>
                  <a:txBody>
                    <a:bodyPr/>
                    <a:lstStyle/>
                    <a:p>
                      <a:pPr algn="r" rtl="1" fontAlgn="base">
                        <a:lnSpc>
                          <a:spcPts val="1650"/>
                        </a:lnSpc>
                        <a:spcAft>
                          <a:spcPts val="1000"/>
                        </a:spcAft>
                      </a:pP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EG" sz="2000" b="1" dirty="0">
                          <a:solidFill>
                            <a:srgbClr val="000000"/>
                          </a:solidFill>
                          <a:effectLst/>
                          <a:latin typeface="Droid Arabic Kufi"/>
                          <a:ea typeface="Times New Roman" panose="02020603050405020304" pitchFamily="18" charset="0"/>
                          <a:cs typeface="Times New Roman" panose="02020603050405020304" pitchFamily="18" charset="0"/>
                        </a:rPr>
                        <a:t>هو</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مجموعة من الاستراتيجيات والتقنيات المستخدمة للتدخل،</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والمهارات والنشاطات والأدوات أو الأساليب المستخدمة</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لمساعدة </a:t>
                      </a:r>
                      <a:r>
                        <a:rPr lang="ar-SA" sz="2000" b="1" u="sng" dirty="0">
                          <a:solidFill>
                            <a:srgbClr val="0070C0"/>
                          </a:solidFill>
                          <a:effectLst/>
                          <a:latin typeface="Droid Arabic Kufi"/>
                          <a:ea typeface="Times New Roman" panose="02020603050405020304" pitchFamily="18" charset="0"/>
                          <a:cs typeface="Times New Roman" panose="02020603050405020304" pitchFamily="18" charset="0"/>
                        </a:rPr>
                        <a:t>العنصر البشري والمنظمة لتكون أكثر كفاءة وفاعلية</a:t>
                      </a:r>
                      <a:r>
                        <a:rPr lang="en-US" sz="2000" b="1" u="sng" dirty="0">
                          <a:solidFill>
                            <a:srgbClr val="0070C0"/>
                          </a:solidFill>
                          <a:effectLst/>
                          <a:latin typeface="Droid Arabic Kufi"/>
                          <a:ea typeface="Times New Roman" panose="02020603050405020304" pitchFamily="18" charset="0"/>
                          <a:cs typeface="Times New Roman" panose="02020603050405020304" pitchFamily="18"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fontAlgn="base">
                        <a:lnSpc>
                          <a:spcPts val="1650"/>
                        </a:lnSpc>
                        <a:spcAft>
                          <a:spcPts val="1000"/>
                        </a:spcAft>
                      </a:pPr>
                      <a:r>
                        <a:rPr lang="en-US" sz="2000" b="1" u="none" strike="noStrike" dirty="0">
                          <a:solidFill>
                            <a:srgbClr val="0070C0"/>
                          </a:solidFill>
                          <a:effectLst/>
                          <a:latin typeface="Droid Arabic Kufi"/>
                          <a:ea typeface="Times New Roman" panose="02020603050405020304" pitchFamily="18"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fontAlgn="base">
                        <a:lnSpc>
                          <a:spcPts val="1650"/>
                        </a:lnSpc>
                        <a:spcAft>
                          <a:spcPts val="1000"/>
                        </a:spcAft>
                      </a:pPr>
                      <a:r>
                        <a:rPr lang="en-US" sz="2000" b="1" dirty="0">
                          <a:solidFill>
                            <a:srgbClr val="000000"/>
                          </a:solidFill>
                          <a:effectLst/>
                          <a:latin typeface="Droid Arabic Kufi"/>
                          <a:ea typeface="Times New Roman" panose="02020603050405020304" pitchFamily="18" charset="0"/>
                          <a:cs typeface="Times New Roman" panose="02020603050405020304" pitchFamily="18" charset="0"/>
                        </a:rPr>
                        <a:t> </a:t>
                      </a:r>
                      <a:r>
                        <a:rPr lang="ar-SA" sz="2000" b="1" u="sng" dirty="0">
                          <a:solidFill>
                            <a:srgbClr val="FF0000"/>
                          </a:solidFill>
                          <a:effectLst/>
                          <a:latin typeface="Droid Arabic Kufi"/>
                          <a:ea typeface="Times New Roman" panose="02020603050405020304" pitchFamily="18" charset="0"/>
                          <a:cs typeface="Times New Roman" panose="02020603050405020304" pitchFamily="18" charset="0"/>
                        </a:rPr>
                        <a:t>ويُعرف الدَّهان: عملية التطوير التنظيمي بأنها</a:t>
                      </a:r>
                      <a:r>
                        <a:rPr lang="en-US" sz="2000" b="1" u="sng" dirty="0">
                          <a:solidFill>
                            <a:srgbClr val="FF0000"/>
                          </a:solidFill>
                          <a:effectLst/>
                          <a:latin typeface="Droid Arabic Kufi"/>
                          <a:ea typeface="Times New Roman" panose="02020603050405020304" pitchFamily="18" charset="0"/>
                          <a:cs typeface="Times New Roman" panose="02020603050405020304" pitchFamily="18"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fontAlgn="base">
                        <a:lnSpc>
                          <a:spcPts val="1650"/>
                        </a:lnSpc>
                        <a:spcAft>
                          <a:spcPts val="1000"/>
                        </a:spcAft>
                      </a:pPr>
                      <a:r>
                        <a:rPr lang="en-US" sz="2000" b="1" dirty="0">
                          <a:solidFill>
                            <a:srgbClr val="000000"/>
                          </a:solidFill>
                          <a:effectLst/>
                          <a:latin typeface="Droid Arabic Kufi"/>
                          <a:ea typeface="Times New Roman" panose="02020603050405020304" pitchFamily="18" charset="0"/>
                          <a:cs typeface="Times New Roman" panose="02020603050405020304" pitchFamily="18" charset="0"/>
                        </a:rPr>
                        <a:t> </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عملية مخططة ومقصودة وتهدف إلى تمكين المنظمة من التكيف مع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المتغيرات البيئية، وكذلك تحسين قدرتها على حل مشاكلها،</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وذلك بإحداث تأثير على متغيرات المدخلات ومتغيرات</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العمليات، ويتم هذا بموجب استخدام مبادئ العلوم السلوكية</a:t>
                      </a:r>
                      <a:r>
                        <a:rPr lang="en-US" sz="2000" b="1" dirty="0">
                          <a:solidFill>
                            <a:srgbClr val="000000"/>
                          </a:solidFill>
                          <a:effectLst/>
                          <a:latin typeface="Droid Arabic Kufi"/>
                          <a:ea typeface="Times New Roman" panose="02020603050405020304" pitchFamily="18" charset="0"/>
                          <a:cs typeface="Times New Roman" panose="02020603050405020304" pitchFamily="18"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fontAlgn="base">
                        <a:lnSpc>
                          <a:spcPts val="1650"/>
                        </a:lnSpc>
                        <a:spcAft>
                          <a:spcPts val="1000"/>
                        </a:spcAft>
                      </a:pPr>
                      <a:r>
                        <a:rPr lang="en-US" sz="1200" b="1" dirty="0">
                          <a:solidFill>
                            <a:srgbClr val="000000"/>
                          </a:solidFill>
                          <a:effectLst/>
                          <a:latin typeface="Droid Arabic Kufi"/>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r" rtl="1" fontAlgn="base">
                        <a:lnSpc>
                          <a:spcPts val="1650"/>
                        </a:lnSpc>
                        <a:spcAft>
                          <a:spcPts val="1000"/>
                        </a:spcAft>
                      </a:pP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marR="21590"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هو عبارة عن الأخذ بما هو </a:t>
                      </a:r>
                      <a:r>
                        <a:rPr lang="ar-SA" sz="2000" b="1" dirty="0">
                          <a:solidFill>
                            <a:srgbClr val="0070C0"/>
                          </a:solidFill>
                          <a:effectLst/>
                          <a:latin typeface="Droid Arabic Kufi"/>
                          <a:ea typeface="Times New Roman" panose="02020603050405020304" pitchFamily="18" charset="0"/>
                          <a:cs typeface="Times New Roman" panose="02020603050405020304" pitchFamily="18" charset="0"/>
                        </a:rPr>
                        <a:t>جديد في عالم الإدارة وتطبيقه</a:t>
                      </a:r>
                      <a:endParaRPr lang="en-GB" sz="2000" b="1" dirty="0">
                        <a:solidFill>
                          <a:srgbClr val="0070C0"/>
                        </a:solidFill>
                        <a:effectLst/>
                        <a:latin typeface="Droid Arabic Kufi"/>
                        <a:ea typeface="Times New Roman" panose="02020603050405020304" pitchFamily="18" charset="0"/>
                        <a:cs typeface="Times New Roman" panose="02020603050405020304" pitchFamily="18" charset="0"/>
                      </a:endParaRPr>
                    </a:p>
                    <a:p>
                      <a:pPr marR="21590"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بما يتناسب مع حجم ونشاط المنظمات. ويهدف هذا التطوير</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marR="21590"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إلى تحقيق أهداف المنظمات بكفاءة وفاعلية، ورفع مستوى</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marR="21590"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الانتاجية في منتجاتها وخدماتها، ويعزز ثقة العملاء ويزيد</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marR="21590"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ولائهم لهذه المنظمات، مما يساعد على تحقيق الارباح</a:t>
                      </a:r>
                      <a:r>
                        <a:rPr lang="en-US" sz="2000" b="1" dirty="0">
                          <a:solidFill>
                            <a:srgbClr val="000000"/>
                          </a:solidFill>
                          <a:effectLst/>
                          <a:latin typeface="Droid Arabic Kufi"/>
                          <a:ea typeface="Times New Roman" panose="02020603050405020304" pitchFamily="18" charset="0"/>
                          <a:cs typeface="Times New Roman" panose="02020603050405020304" pitchFamily="18"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R="21590" algn="r" rtl="1" fontAlgn="base">
                        <a:lnSpc>
                          <a:spcPts val="1650"/>
                        </a:lnSpc>
                        <a:spcAft>
                          <a:spcPts val="1000"/>
                        </a:spcAft>
                      </a:pPr>
                      <a:r>
                        <a:rPr lang="ar-SA" sz="2000" b="1" u="none" strike="noStrike" dirty="0">
                          <a:solidFill>
                            <a:srgbClr val="FF0000"/>
                          </a:solidFill>
                          <a:effectLst/>
                          <a:latin typeface="Droid Arabic Kufi"/>
                          <a:ea typeface="Times New Roman" panose="02020603050405020304" pitchFamily="18"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R="21590" algn="r" rtl="1" fontAlgn="base">
                        <a:lnSpc>
                          <a:spcPts val="1650"/>
                        </a:lnSpc>
                        <a:spcAft>
                          <a:spcPts val="1000"/>
                        </a:spcAft>
                      </a:pPr>
                      <a:r>
                        <a:rPr lang="ar-SA" sz="2000" b="1" u="sng" dirty="0">
                          <a:solidFill>
                            <a:srgbClr val="FF0000"/>
                          </a:solidFill>
                          <a:effectLst/>
                          <a:latin typeface="Droid Arabic Kufi"/>
                          <a:ea typeface="Times New Roman" panose="02020603050405020304" pitchFamily="18" charset="0"/>
                          <a:cs typeface="Times New Roman" panose="02020603050405020304" pitchFamily="18" charset="0"/>
                        </a:rPr>
                        <a:t>والتطوير الإداري كما يعرفه</a:t>
                      </a:r>
                      <a:r>
                        <a:rPr lang="en-US" sz="2000" b="1" u="sng" dirty="0">
                          <a:solidFill>
                            <a:srgbClr val="FF0000"/>
                          </a:solidFill>
                          <a:effectLst/>
                          <a:latin typeface="Droid Arabic Kufi"/>
                          <a:ea typeface="Times New Roman" panose="02020603050405020304" pitchFamily="18" charset="0"/>
                          <a:cs typeface="Times New Roman" panose="02020603050405020304" pitchFamily="18" charset="0"/>
                        </a:rPr>
                        <a:t>"Wendell French" </a:t>
                      </a:r>
                      <a:r>
                        <a:rPr lang="ar-SA" sz="2000" b="1" u="sng" dirty="0">
                          <a:solidFill>
                            <a:srgbClr val="FF0000"/>
                          </a:solidFill>
                          <a:effectLst/>
                          <a:latin typeface="Droid Arabic Kufi"/>
                          <a:ea typeface="Times New Roman" panose="02020603050405020304" pitchFamily="18" charset="0"/>
                          <a:cs typeface="Times New Roman" panose="02020603050405020304" pitchFamily="18" charset="0"/>
                        </a:rPr>
                        <a:t>بأنه :</a:t>
                      </a:r>
                      <a:endParaRPr lang="en-GB" sz="2000" b="1" u="sng" dirty="0">
                        <a:solidFill>
                          <a:srgbClr val="FF0000"/>
                        </a:solidFill>
                        <a:effectLst/>
                        <a:latin typeface="Droid Arabic Kufi"/>
                        <a:ea typeface="Times New Roman" panose="02020603050405020304" pitchFamily="18" charset="0"/>
                        <a:cs typeface="Times New Roman" panose="02020603050405020304" pitchFamily="18" charset="0"/>
                      </a:endParaRPr>
                    </a:p>
                    <a:p>
                      <a:pPr marR="21590" algn="r" rtl="1" fontAlgn="base">
                        <a:lnSpc>
                          <a:spcPts val="1650"/>
                        </a:lnSpc>
                        <a:spcAft>
                          <a:spcPts val="1000"/>
                        </a:spcAft>
                      </a:pP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R="21590"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a:t>
                      </a:r>
                      <a:r>
                        <a:rPr lang="ar-SA" sz="2000" b="1" u="sng" dirty="0">
                          <a:solidFill>
                            <a:srgbClr val="000000"/>
                          </a:solidFill>
                          <a:effectLst/>
                          <a:latin typeface="Droid Arabic Kufi"/>
                          <a:ea typeface="Times New Roman" panose="02020603050405020304" pitchFamily="18" charset="0"/>
                          <a:cs typeface="Times New Roman" panose="02020603050405020304" pitchFamily="18" charset="0"/>
                        </a:rPr>
                        <a:t>نوع محدد نسبياً من التغيير المخطط له،</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والهادف، إلى</a:t>
                      </a:r>
                      <a:endParaRPr lang="en-GB" sz="2000" b="1" dirty="0">
                        <a:solidFill>
                          <a:srgbClr val="000000"/>
                        </a:solidFill>
                        <a:effectLst/>
                        <a:latin typeface="Droid Arabic Kufi"/>
                        <a:ea typeface="Times New Roman" panose="02020603050405020304" pitchFamily="18" charset="0"/>
                        <a:cs typeface="Times New Roman" panose="02020603050405020304" pitchFamily="18" charset="0"/>
                      </a:endParaRPr>
                    </a:p>
                    <a:p>
                      <a:pPr marR="21590" algn="r" rtl="1" fontAlgn="base">
                        <a:lnSpc>
                          <a:spcPts val="1650"/>
                        </a:lnSpc>
                        <a:spcAft>
                          <a:spcPts val="1000"/>
                        </a:spcAft>
                      </a:pP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مساعدة أفراد المنظمات في القيام بالمهام المطلوبة منهم بصورة أفضل</a:t>
                      </a:r>
                      <a:r>
                        <a:rPr lang="en-US" sz="2000" b="1" dirty="0">
                          <a:solidFill>
                            <a:srgbClr val="000000"/>
                          </a:solidFill>
                          <a:effectLst/>
                          <a:latin typeface="Droid Arabic Kufi"/>
                          <a:ea typeface="Times New Roman" panose="02020603050405020304" pitchFamily="18"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156210" marR="21590" algn="r" rtl="1">
                        <a:lnSpc>
                          <a:spcPct val="115000"/>
                        </a:lnSpc>
                        <a:spcAft>
                          <a:spcPts val="1000"/>
                        </a:spcAft>
                      </a:pPr>
                      <a:r>
                        <a:rPr lang="ar-SA" sz="12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9290956"/>
                  </a:ext>
                </a:extLst>
              </a:tr>
            </a:tbl>
          </a:graphicData>
        </a:graphic>
      </p:graphicFrame>
    </p:spTree>
    <p:extLst>
      <p:ext uri="{BB962C8B-B14F-4D97-AF65-F5344CB8AC3E}">
        <p14:creationId xmlns:p14="http://schemas.microsoft.com/office/powerpoint/2010/main" val="3503482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553" y="1377673"/>
            <a:ext cx="1191089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GB" sz="2400" b="0"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7" name="Table 6">
            <a:extLst>
              <a:ext uri="{FF2B5EF4-FFF2-40B4-BE49-F238E27FC236}">
                <a16:creationId xmlns:a16="http://schemas.microsoft.com/office/drawing/2014/main" id="{2BEE8D5E-E99C-0DF5-8FAC-EEF5D01CE65E}"/>
              </a:ext>
            </a:extLst>
          </p:cNvPr>
          <p:cNvGraphicFramePr>
            <a:graphicFrameLocks noGrp="1"/>
          </p:cNvGraphicFramePr>
          <p:nvPr>
            <p:extLst>
              <p:ext uri="{D42A27DB-BD31-4B8C-83A1-F6EECF244321}">
                <p14:modId xmlns:p14="http://schemas.microsoft.com/office/powerpoint/2010/main" val="3456065725"/>
              </p:ext>
            </p:extLst>
          </p:nvPr>
        </p:nvGraphicFramePr>
        <p:xfrm>
          <a:off x="1030942" y="3115494"/>
          <a:ext cx="9726704" cy="2792247"/>
        </p:xfrm>
        <a:graphic>
          <a:graphicData uri="http://schemas.openxmlformats.org/drawingml/2006/table">
            <a:tbl>
              <a:tblPr rtl="1" firstRow="1" firstCol="1" bandRow="1"/>
              <a:tblGrid>
                <a:gridCol w="1290433">
                  <a:extLst>
                    <a:ext uri="{9D8B030D-6E8A-4147-A177-3AD203B41FA5}">
                      <a16:colId xmlns:a16="http://schemas.microsoft.com/office/drawing/2014/main" val="2483287836"/>
                    </a:ext>
                  </a:extLst>
                </a:gridCol>
                <a:gridCol w="208730">
                  <a:extLst>
                    <a:ext uri="{9D8B030D-6E8A-4147-A177-3AD203B41FA5}">
                      <a16:colId xmlns:a16="http://schemas.microsoft.com/office/drawing/2014/main" val="2680930685"/>
                    </a:ext>
                  </a:extLst>
                </a:gridCol>
                <a:gridCol w="8227541">
                  <a:extLst>
                    <a:ext uri="{9D8B030D-6E8A-4147-A177-3AD203B41FA5}">
                      <a16:colId xmlns:a16="http://schemas.microsoft.com/office/drawing/2014/main" val="2724363636"/>
                    </a:ext>
                  </a:extLst>
                </a:gridCol>
              </a:tblGrid>
              <a:tr h="2792247">
                <a:tc>
                  <a:txBody>
                    <a:bodyPr/>
                    <a:lstStyle/>
                    <a:p>
                      <a:pPr algn="ctr" rtl="1">
                        <a:lnSpc>
                          <a:spcPct val="115000"/>
                        </a:lnSpc>
                      </a:pPr>
                      <a:r>
                        <a:rPr lang="ar-SA" sz="1600" b="1" dirty="0">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rPr>
                        <a:t>عناصر أساسية للتطوير التنظيمي</a:t>
                      </a:r>
                      <a:endParaRPr lang="en-GB" sz="16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1100" dirty="0">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9050" cap="flat" cmpd="dbl" algn="ctr">
                      <a:solidFill>
                        <a:srgbClr val="808080"/>
                      </a:solidFill>
                      <a:prstDash val="solid"/>
                      <a:round/>
                      <a:headEnd type="none" w="med" len="med"/>
                      <a:tailEnd type="none" w="med" len="med"/>
                    </a:lnL>
                    <a:lnR w="19050" cap="flat" cmpd="dbl" algn="ctr">
                      <a:solidFill>
                        <a:srgbClr val="808080"/>
                      </a:solidFill>
                      <a:prstDash val="solid"/>
                      <a:round/>
                      <a:headEnd type="none" w="med" len="med"/>
                      <a:tailEnd type="none" w="med" len="med"/>
                    </a:lnR>
                    <a:lnT w="19050" cap="flat" cmpd="dbl" algn="ctr">
                      <a:solidFill>
                        <a:srgbClr val="808080"/>
                      </a:solidFill>
                      <a:prstDash val="solid"/>
                      <a:round/>
                      <a:headEnd type="none" w="med" len="med"/>
                      <a:tailEnd type="none" w="med" len="med"/>
                    </a:lnT>
                    <a:lnB w="19050" cap="flat" cmpd="dbl" algn="ctr">
                      <a:solidFill>
                        <a:srgbClr val="808080"/>
                      </a:solidFill>
                      <a:prstDash val="solid"/>
                      <a:round/>
                      <a:headEnd type="none" w="med" len="med"/>
                      <a:tailEnd type="none" w="med" len="med"/>
                    </a:lnB>
                    <a:solidFill>
                      <a:srgbClr val="F2F2F2"/>
                    </a:solidFill>
                  </a:tcPr>
                </a:tc>
                <a:tc>
                  <a:txBody>
                    <a:bodyPr/>
                    <a:lstStyle/>
                    <a:p>
                      <a:pPr algn="r" rtl="1">
                        <a:lnSpc>
                          <a:spcPct val="115000"/>
                        </a:lnSpc>
                      </a:pPr>
                      <a:r>
                        <a:rPr lang="en-US" sz="1100">
                          <a:effectLst/>
                          <a:latin typeface="Calibri" panose="020F0502020204030204" pitchFamily="34" charset="0"/>
                          <a:ea typeface="Calibri" panose="020F0502020204030204" pitchFamily="34" charset="0"/>
                          <a:cs typeface="Arial" panose="020B0604020202020204" pitchFamily="34" charset="0"/>
                        </a:rPr>
                        <a:t>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9050" cap="flat" cmpd="dbl" algn="ctr">
                      <a:solidFill>
                        <a:srgbClr val="80808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1">
                        <a:lnSpc>
                          <a:spcPct val="115000"/>
                        </a:lnSpc>
                      </a:pPr>
                      <a:r>
                        <a:rPr lang="ar-SA" sz="1200" b="1" dirty="0">
                          <a:solidFill>
                            <a:srgbClr val="31849B"/>
                          </a:solidFill>
                          <a:effectLst/>
                          <a:latin typeface="Calibri" panose="020F0502020204030204" pitchFamily="34" charset="0"/>
                          <a:ea typeface="Calibri" panose="020F0502020204030204" pitchFamily="34" charset="0"/>
                          <a:cs typeface="Tahoma" panose="020B0604030504040204" pitchFamily="34" charset="0"/>
                        </a:rPr>
                        <a:t>(</a:t>
                      </a:r>
                      <a:r>
                        <a:rPr lang="ar-SA" sz="2000" b="1" dirty="0">
                          <a:solidFill>
                            <a:srgbClr val="31849B"/>
                          </a:solidFill>
                          <a:effectLst/>
                          <a:latin typeface="Calibri" panose="020F0502020204030204" pitchFamily="34" charset="0"/>
                          <a:ea typeface="Calibri" panose="020F0502020204030204" pitchFamily="34" charset="0"/>
                          <a:cs typeface="Tahoma" panose="020B0604030504040204" pitchFamily="34" charset="0"/>
                        </a:rPr>
                        <a:t> 1 ) </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التطوير </a:t>
                      </a:r>
                      <a:r>
                        <a:rPr lang="ar-SA" sz="2000" b="1" u="sng" dirty="0">
                          <a:solidFill>
                            <a:srgbClr val="C00000"/>
                          </a:solidFill>
                          <a:effectLst/>
                          <a:latin typeface="Droid Arabic Kufi"/>
                          <a:ea typeface="Times New Roman" panose="02020603050405020304" pitchFamily="18" charset="0"/>
                          <a:cs typeface="Times New Roman" panose="02020603050405020304" pitchFamily="18" charset="0"/>
                        </a:rPr>
                        <a:t>التنظيمي عملية مخططة، وطويلة الأجل</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وعلى مستوى المنظمة، ويتضمن البرنامج التنظيمي على تشخيص دقيق للمنظمة، ووضع الأهداف والاستراتيجيات وتطويرها، وتوفير الإمكانيات المادية والبشرية لتحقيق ذلك الهدف</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pPr>
                      <a:r>
                        <a:rPr lang="ar-SA" sz="2000" b="1" dirty="0">
                          <a:solidFill>
                            <a:srgbClr val="31849B"/>
                          </a:solidFill>
                          <a:effectLst/>
                          <a:latin typeface="Calibri" panose="020F0502020204030204" pitchFamily="34" charset="0"/>
                          <a:ea typeface="Calibri" panose="020F0502020204030204" pitchFamily="34" charset="0"/>
                          <a:cs typeface="Tahoma" panose="020B0604030504040204" pitchFamily="34" charset="0"/>
                        </a:rPr>
                        <a:t>( 2 ) </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تشمل </a:t>
                      </a:r>
                      <a:r>
                        <a:rPr lang="ar-SA" sz="2000" b="1" u="sng" dirty="0">
                          <a:solidFill>
                            <a:srgbClr val="C00000"/>
                          </a:solidFill>
                          <a:effectLst/>
                          <a:latin typeface="Droid Arabic Kufi"/>
                          <a:ea typeface="Times New Roman" panose="02020603050405020304" pitchFamily="18" charset="0"/>
                          <a:cs typeface="Times New Roman" panose="02020603050405020304" pitchFamily="18" charset="0"/>
                        </a:rPr>
                        <a:t>أنشطة التطوير التنظيمي جميع أجزاء التنظيم</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الرسمي وغير الرسمي</a:t>
                      </a:r>
                      <a:r>
                        <a:rPr lang="en-US" sz="2000" b="1" dirty="0">
                          <a:solidFill>
                            <a:srgbClr val="000000"/>
                          </a:solidFill>
                          <a:effectLst/>
                          <a:latin typeface="Droid Arabic Kufi"/>
                          <a:ea typeface="Times New Roman" panose="02020603050405020304" pitchFamily="18" charset="0"/>
                          <a:cs typeface="Times New Roman" panose="02020603050405020304" pitchFamily="18" charset="0"/>
                        </a:rPr>
                        <a:t>.</a:t>
                      </a:r>
                      <a:r>
                        <a:rPr lang="en-US" sz="2000" b="1" dirty="0">
                          <a:solidFill>
                            <a:srgbClr val="31849B"/>
                          </a:solidFill>
                          <a:effectLst/>
                          <a:latin typeface="Tahoma" panose="020B0604030504040204" pitchFamily="34" charset="0"/>
                          <a:ea typeface="Calibri" panose="020F0502020204030204" pitchFamily="34" charset="0"/>
                          <a:cs typeface="Arial" panose="020B0604020202020204" pitchFamily="34" charset="0"/>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pPr>
                      <a:r>
                        <a:rPr lang="ar-SA" sz="2000" b="1" dirty="0">
                          <a:solidFill>
                            <a:srgbClr val="31849B"/>
                          </a:solidFill>
                          <a:effectLst/>
                          <a:latin typeface="Calibri" panose="020F0502020204030204" pitchFamily="34" charset="0"/>
                          <a:ea typeface="Calibri" panose="020F0502020204030204" pitchFamily="34" charset="0"/>
                          <a:cs typeface="Tahoma" panose="020B0604030504040204" pitchFamily="34" charset="0"/>
                        </a:rPr>
                        <a:t>( 3 ) </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تتم إدارة </a:t>
                      </a:r>
                      <a:r>
                        <a:rPr lang="ar-SA" sz="2000" b="1" u="sng" dirty="0">
                          <a:solidFill>
                            <a:srgbClr val="C00000"/>
                          </a:solidFill>
                          <a:effectLst/>
                          <a:latin typeface="Droid Arabic Kufi"/>
                          <a:ea typeface="Times New Roman" panose="02020603050405020304" pitchFamily="18" charset="0"/>
                          <a:cs typeface="Times New Roman" panose="02020603050405020304" pitchFamily="18" charset="0"/>
                        </a:rPr>
                        <a:t>ودعم التطوير التنظيمي من قبل الإدارة العليا</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بالاستعانة بمستشارين من داخل أو خارج المنظمة</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pPr>
                      <a:r>
                        <a:rPr lang="ar-SA" sz="2000" b="1" dirty="0">
                          <a:solidFill>
                            <a:srgbClr val="31849B"/>
                          </a:solidFill>
                          <a:effectLst/>
                          <a:latin typeface="Calibri" panose="020F0502020204030204" pitchFamily="34" charset="0"/>
                          <a:ea typeface="Calibri" panose="020F0502020204030204" pitchFamily="34" charset="0"/>
                          <a:cs typeface="Tahoma" panose="020B0604030504040204" pitchFamily="34" charset="0"/>
                        </a:rPr>
                        <a:t>( 4 ) </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يهدف </a:t>
                      </a:r>
                      <a:r>
                        <a:rPr lang="ar-SA" sz="2000" b="1" u="sng" dirty="0">
                          <a:solidFill>
                            <a:srgbClr val="C00000"/>
                          </a:solidFill>
                          <a:effectLst/>
                          <a:latin typeface="Droid Arabic Kufi"/>
                          <a:ea typeface="Times New Roman" panose="02020603050405020304" pitchFamily="18" charset="0"/>
                          <a:cs typeface="Times New Roman" panose="02020603050405020304" pitchFamily="18" charset="0"/>
                        </a:rPr>
                        <a:t>التطوير لزيادة فعالية المنظمة</a:t>
                      </a:r>
                      <a:r>
                        <a:rPr lang="ar-SA" sz="2000" b="1" dirty="0">
                          <a:solidFill>
                            <a:srgbClr val="000000"/>
                          </a:solidFill>
                          <a:effectLst/>
                          <a:latin typeface="Droid Arabic Kufi"/>
                          <a:ea typeface="Times New Roman" panose="02020603050405020304" pitchFamily="18" charset="0"/>
                          <a:cs typeface="Times New Roman" panose="02020603050405020304" pitchFamily="18" charset="0"/>
                        </a:rPr>
                        <a:t> بحيث يكون لديها القدرة على التكيف والتهيؤ للتعامل مع التغيرات في البيئة المحيطة بالمنظمة</a:t>
                      </a:r>
                      <a:r>
                        <a:rPr lang="en-US" sz="2000" b="1" dirty="0">
                          <a:solidFill>
                            <a:srgbClr val="000000"/>
                          </a:solidFill>
                          <a:effectLst/>
                          <a:latin typeface="Droid Arabic Kufi"/>
                          <a:ea typeface="Times New Roman" panose="02020603050405020304" pitchFamily="18" charset="0"/>
                          <a:cs typeface="Times New Roman" panose="02020603050405020304" pitchFamily="18" charset="0"/>
                        </a:rPr>
                        <a:t>.</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9050" cap="flat" cmpd="dbl" algn="ctr">
                      <a:solidFill>
                        <a:srgbClr val="808080"/>
                      </a:solidFill>
                      <a:prstDash val="solid"/>
                      <a:round/>
                      <a:headEnd type="none" w="med" len="med"/>
                      <a:tailEnd type="none" w="med" len="med"/>
                    </a:lnR>
                    <a:lnT w="19050" cap="flat" cmpd="dbl" algn="ctr">
                      <a:solidFill>
                        <a:srgbClr val="808080"/>
                      </a:solidFill>
                      <a:prstDash val="solid"/>
                      <a:round/>
                      <a:headEnd type="none" w="med" len="med"/>
                      <a:tailEnd type="none" w="med" len="med"/>
                    </a:lnT>
                    <a:lnB w="19050" cap="flat" cmpd="dbl" algn="ctr">
                      <a:solidFill>
                        <a:srgbClr val="808080"/>
                      </a:solidFill>
                      <a:prstDash val="solid"/>
                      <a:round/>
                      <a:headEnd type="none" w="med" len="med"/>
                      <a:tailEnd type="none" w="med" len="med"/>
                    </a:lnB>
                  </a:tcPr>
                </a:tc>
                <a:extLst>
                  <a:ext uri="{0D108BD9-81ED-4DB2-BD59-A6C34878D82A}">
                    <a16:rowId xmlns:a16="http://schemas.microsoft.com/office/drawing/2014/main" val="2692860835"/>
                  </a:ext>
                </a:extLst>
              </a:tr>
            </a:tbl>
          </a:graphicData>
        </a:graphic>
      </p:graphicFrame>
      <p:sp>
        <p:nvSpPr>
          <p:cNvPr id="9" name="Rectangle 2">
            <a:extLst>
              <a:ext uri="{FF2B5EF4-FFF2-40B4-BE49-F238E27FC236}">
                <a16:creationId xmlns:a16="http://schemas.microsoft.com/office/drawing/2014/main" id="{00559952-9C04-EDDF-089D-333D424F52A6}"/>
              </a:ext>
            </a:extLst>
          </p:cNvPr>
          <p:cNvSpPr>
            <a:spLocks noChangeArrowheads="1"/>
          </p:cNvSpPr>
          <p:nvPr/>
        </p:nvSpPr>
        <p:spPr bwMode="auto">
          <a:xfrm>
            <a:off x="306677" y="2241792"/>
            <a:ext cx="1108065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88900" algn="r" defTabSz="914400" rtl="1" eaLnBrk="0" fontAlgn="base" latinLnBrk="0" hangingPunct="0">
              <a:lnSpc>
                <a:spcPct val="100000"/>
              </a:lnSpc>
              <a:spcBef>
                <a:spcPct val="0"/>
              </a:spcBef>
              <a:spcAft>
                <a:spcPct val="0"/>
              </a:spcAft>
              <a:buClrTx/>
              <a:buSzTx/>
              <a:buFontTx/>
              <a:buNone/>
              <a:tabLst/>
            </a:pPr>
            <a:r>
              <a:rPr kumimoji="0" lang="ar-EG" altLang="en-US" b="1" i="0" u="none" strike="noStrike" cap="none" normalizeH="0" baseline="0" dirty="0">
                <a:ln>
                  <a:noFill/>
                </a:ln>
                <a:solidFill>
                  <a:srgbClr val="000000"/>
                </a:solidFill>
                <a:effectLst/>
                <a:latin typeface="Droid Arabic Kufi" charset="0"/>
                <a:ea typeface="Times New Roman" panose="02020603050405020304" pitchFamily="18" charset="0"/>
                <a:cs typeface="Arial" panose="020B0604020202020204" pitchFamily="34" charset="0"/>
              </a:rPr>
              <a:t> التطوير التنظيمي هو </a:t>
            </a:r>
            <a:r>
              <a:rPr kumimoji="0" lang="ar-SA" altLang="en-US" b="1" i="0" u="none" strike="noStrike" cap="none" normalizeH="0" baseline="0" dirty="0">
                <a:ln>
                  <a:noFill/>
                </a:ln>
                <a:solidFill>
                  <a:srgbClr val="000000"/>
                </a:solidFill>
                <a:effectLst/>
                <a:latin typeface="Droid Arabic Kufi" charset="0"/>
                <a:ea typeface="Times New Roman" panose="02020603050405020304" pitchFamily="18" charset="0"/>
                <a:cs typeface="Arial" panose="020B0604020202020204" pitchFamily="34" charset="0"/>
              </a:rPr>
              <a:t>جهد مخطط يشمل التنظيم بأكمله، ويُدار ويُدعم بواسطة الإدارة العليا</a:t>
            </a:r>
            <a:r>
              <a:rPr kumimoji="0" lang="ar-SA" altLang="en-US" b="0" i="0" u="none" strike="noStrike" cap="none" normalizeH="0" baseline="0" dirty="0">
                <a:ln>
                  <a:noFill/>
                </a:ln>
                <a:solidFill>
                  <a:srgbClr val="000000"/>
                </a:solidFill>
                <a:effectLst/>
                <a:latin typeface="Droid Arabic Kufi" charset="0"/>
                <a:ea typeface="Times New Roman" panose="02020603050405020304" pitchFamily="18" charset="0"/>
                <a:cs typeface="Arial" panose="020B0604020202020204" pitchFamily="34" charset="0"/>
              </a:rPr>
              <a:t>، لزيادة فعالية المنظمة من خلال تدخل مخطط في عمليات المنظمة باستخدام المعرفة بالعلوم السلوكية. وقد حدد(</a:t>
            </a:r>
            <a:r>
              <a:rPr kumimoji="0" lang="ar-SA" altLang="en-US" b="0" i="0" u="none" strike="noStrike" cap="none" normalizeH="0" baseline="0" dirty="0" err="1">
                <a:ln>
                  <a:noFill/>
                </a:ln>
                <a:solidFill>
                  <a:srgbClr val="000000"/>
                </a:solidFill>
                <a:effectLst/>
                <a:latin typeface="Droid Arabic Kufi" charset="0"/>
                <a:ea typeface="Times New Roman" panose="02020603050405020304" pitchFamily="18" charset="0"/>
                <a:cs typeface="Arial" panose="020B0604020202020204" pitchFamily="34" charset="0"/>
              </a:rPr>
              <a:t>بيكارد</a:t>
            </a:r>
            <a:r>
              <a:rPr kumimoji="0" lang="ar-SA" altLang="en-US" b="0" i="0" u="none" strike="noStrike" cap="none" normalizeH="0" baseline="0" dirty="0">
                <a:ln>
                  <a:noFill/>
                </a:ln>
                <a:solidFill>
                  <a:srgbClr val="000000"/>
                </a:solidFill>
                <a:effectLst/>
                <a:latin typeface="Droid Arabic Kufi" charset="0"/>
                <a:ea typeface="Times New Roman" panose="02020603050405020304" pitchFamily="18" charset="0"/>
                <a:cs typeface="Arial" panose="020B0604020202020204" pitchFamily="34" charset="0"/>
              </a:rPr>
              <a:t>) من خلال هذا التعريف</a:t>
            </a:r>
            <a:r>
              <a:rPr kumimoji="0" lang="ar-SA" altLang="en-US" b="1" i="0" u="none" strike="noStrike" cap="none" normalizeH="0" baseline="0" dirty="0">
                <a:ln>
                  <a:noFill/>
                </a:ln>
                <a:solidFill>
                  <a:srgbClr val="000000"/>
                </a:solidFill>
                <a:effectLst/>
                <a:latin typeface="Droid Arabic Kufi" charset="0"/>
                <a:ea typeface="Times New Roman" panose="02020603050405020304" pitchFamily="18" charset="0"/>
                <a:cs typeface="Arial" panose="020B0604020202020204" pitchFamily="34" charset="0"/>
              </a:rPr>
              <a:t> أربع عناصر أساسية للتطوير التنظيمي وهي</a:t>
            </a:r>
            <a:r>
              <a:rPr kumimoji="0" lang="en-US" altLang="en-US" b="1" i="0" u="none" strike="noStrike" cap="none" normalizeH="0" baseline="0" dirty="0">
                <a:ln>
                  <a:noFill/>
                </a:ln>
                <a:solidFill>
                  <a:srgbClr val="000000"/>
                </a:solidFill>
                <a:effectLst/>
                <a:latin typeface="Droid Arabic Kufi" charset="0"/>
                <a:ea typeface="Times New Roman" panose="02020603050405020304" pitchFamily="18" charset="0"/>
                <a:cs typeface="Times New Roman" panose="02020603050405020304" pitchFamily="18" charset="0"/>
              </a:rPr>
              <a:t>:</a:t>
            </a:r>
            <a:endParaRPr kumimoji="0" lang="en-GB" altLang="en-US" b="0" i="0" u="none" strike="noStrike" cap="none" normalizeH="0" baseline="0" dirty="0">
              <a:ln>
                <a:noFill/>
              </a:ln>
              <a:solidFill>
                <a:schemeClr val="tx1"/>
              </a:solidFill>
              <a:effectLst/>
            </a:endParaRPr>
          </a:p>
          <a:p>
            <a:pPr marL="0" marR="0" lvl="0" indent="8890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4468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63B66C9F-52B0-8189-5071-430F075243C7}"/>
              </a:ext>
            </a:extLst>
          </p:cNvPr>
          <p:cNvGraphicFramePr>
            <a:graphicFrameLocks noGrp="1"/>
          </p:cNvGraphicFramePr>
          <p:nvPr>
            <p:extLst>
              <p:ext uri="{D42A27DB-BD31-4B8C-83A1-F6EECF244321}">
                <p14:modId xmlns:p14="http://schemas.microsoft.com/office/powerpoint/2010/main" val="3371672649"/>
              </p:ext>
            </p:extLst>
          </p:nvPr>
        </p:nvGraphicFramePr>
        <p:xfrm>
          <a:off x="761999" y="1345560"/>
          <a:ext cx="10452848" cy="4757903"/>
        </p:xfrm>
        <a:graphic>
          <a:graphicData uri="http://schemas.openxmlformats.org/drawingml/2006/table">
            <a:tbl>
              <a:tblPr rtl="1" firstRow="1" firstCol="1" bandRow="1"/>
              <a:tblGrid>
                <a:gridCol w="493013">
                  <a:extLst>
                    <a:ext uri="{9D8B030D-6E8A-4147-A177-3AD203B41FA5}">
                      <a16:colId xmlns:a16="http://schemas.microsoft.com/office/drawing/2014/main" val="2410535561"/>
                    </a:ext>
                  </a:extLst>
                </a:gridCol>
                <a:gridCol w="245677">
                  <a:extLst>
                    <a:ext uri="{9D8B030D-6E8A-4147-A177-3AD203B41FA5}">
                      <a16:colId xmlns:a16="http://schemas.microsoft.com/office/drawing/2014/main" val="3010167881"/>
                    </a:ext>
                  </a:extLst>
                </a:gridCol>
                <a:gridCol w="245677">
                  <a:extLst>
                    <a:ext uri="{9D8B030D-6E8A-4147-A177-3AD203B41FA5}">
                      <a16:colId xmlns:a16="http://schemas.microsoft.com/office/drawing/2014/main" val="301530026"/>
                    </a:ext>
                  </a:extLst>
                </a:gridCol>
                <a:gridCol w="1513895">
                  <a:extLst>
                    <a:ext uri="{9D8B030D-6E8A-4147-A177-3AD203B41FA5}">
                      <a16:colId xmlns:a16="http://schemas.microsoft.com/office/drawing/2014/main" val="1408871198"/>
                    </a:ext>
                  </a:extLst>
                </a:gridCol>
                <a:gridCol w="245677">
                  <a:extLst>
                    <a:ext uri="{9D8B030D-6E8A-4147-A177-3AD203B41FA5}">
                      <a16:colId xmlns:a16="http://schemas.microsoft.com/office/drawing/2014/main" val="85229968"/>
                    </a:ext>
                  </a:extLst>
                </a:gridCol>
                <a:gridCol w="7708909">
                  <a:extLst>
                    <a:ext uri="{9D8B030D-6E8A-4147-A177-3AD203B41FA5}">
                      <a16:colId xmlns:a16="http://schemas.microsoft.com/office/drawing/2014/main" val="2126104568"/>
                    </a:ext>
                  </a:extLst>
                </a:gridCol>
              </a:tblGrid>
              <a:tr h="825648">
                <a:tc gridSpan="2">
                  <a:txBody>
                    <a:bodyPr/>
                    <a:lstStyle/>
                    <a:p>
                      <a:pPr algn="r" rtl="1">
                        <a:lnSpc>
                          <a:spcPct val="115000"/>
                        </a:lnSpc>
                      </a:pPr>
                      <a:r>
                        <a:rPr lang="ar-SA" sz="1600" b="1">
                          <a:effectLst/>
                          <a:latin typeface="Calibri" panose="020F0502020204030204" pitchFamily="34" charset="0"/>
                          <a:ea typeface="Calibri" panose="020F0502020204030204" pitchFamily="34" charset="0"/>
                          <a:cs typeface="Tahoma" panose="020B0604030504040204" pitchFamily="34"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a:noFill/>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hMerge="1">
                  <a:txBody>
                    <a:bodyPr/>
                    <a:lstStyle/>
                    <a:p>
                      <a:endParaRPr lang="en-GB"/>
                    </a:p>
                  </a:txBody>
                  <a:tcPr/>
                </a:tc>
                <a:tc gridSpan="3">
                  <a:txBody>
                    <a:bodyPr/>
                    <a:lstStyle/>
                    <a:p>
                      <a:pPr algn="r" rtl="1" fontAlgn="base">
                        <a:lnSpc>
                          <a:spcPts val="1650"/>
                        </a:lnSpc>
                        <a:spcAft>
                          <a:spcPts val="1000"/>
                        </a:spcAft>
                      </a:pPr>
                      <a:r>
                        <a:rPr lang="ar-SA" sz="1600" b="1" dirty="0">
                          <a:solidFill>
                            <a:srgbClr val="000000"/>
                          </a:solidFill>
                          <a:effectLst/>
                          <a:highlight>
                            <a:srgbClr val="FFFF00"/>
                          </a:highlight>
                          <a:latin typeface="Droid Arabic Kufi"/>
                          <a:ea typeface="Times New Roman" panose="02020603050405020304" pitchFamily="18" charset="0"/>
                          <a:cs typeface="Times New Roman" panose="02020603050405020304" pitchFamily="18" charset="0"/>
                        </a:rPr>
                        <a:t>خصائص إدارة التغيير والتطوير التنظيمي</a:t>
                      </a:r>
                      <a:endParaRPr lang="en-GB" sz="16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r" rtl="1">
                        <a:lnSpc>
                          <a:spcPct val="115000"/>
                        </a:lnSpc>
                        <a:spcAft>
                          <a:spcPts val="1000"/>
                        </a:spcAft>
                      </a:pPr>
                      <a:r>
                        <a:rPr lang="en-GB" sz="1600">
                          <a:effectLst/>
                          <a:latin typeface="Calibri" panose="020F0502020204030204" pitchFamily="34" charset="0"/>
                          <a:ea typeface="Calibri" panose="020F0502020204030204" pitchFamily="34" charset="0"/>
                          <a:cs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31849B"/>
                      </a:solidFill>
                      <a:prstDash val="solid"/>
                      <a:round/>
                      <a:headEnd type="none" w="med" len="med"/>
                      <a:tailEnd type="none" w="med" len="med"/>
                    </a:lnB>
                  </a:tcPr>
                </a:tc>
                <a:extLst>
                  <a:ext uri="{0D108BD9-81ED-4DB2-BD59-A6C34878D82A}">
                    <a16:rowId xmlns:a16="http://schemas.microsoft.com/office/drawing/2014/main" val="1949675834"/>
                  </a:ext>
                </a:extLst>
              </a:tr>
              <a:tr h="257999">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a:noFill/>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1</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hMerge="1">
                  <a:txBody>
                    <a:bodyPr/>
                    <a:lstStyle/>
                    <a:p>
                      <a:endParaRPr lang="en-GB"/>
                    </a:p>
                  </a:txBody>
                  <a:tcPr/>
                </a:tc>
                <a:tc rowSpan="2">
                  <a:txBody>
                    <a:bodyPr/>
                    <a:lstStyle/>
                    <a:p>
                      <a:pPr algn="ctr" rtl="1">
                        <a:lnSpc>
                          <a:spcPct val="115000"/>
                        </a:lnSpc>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الاستهدافية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gridSpan="2">
                  <a:txBody>
                    <a:bodyPr/>
                    <a:lstStyle/>
                    <a:p>
                      <a:pPr algn="r" rtl="1" fontAlgn="base">
                        <a:lnSpc>
                          <a:spcPts val="1650"/>
                        </a:lnSpc>
                        <a:spcAft>
                          <a:spcPts val="1000"/>
                        </a:spcAft>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التغيير والتطوير يجب أن يكون له هدف واضح ومحدد وقابل للقياس والتطبيق، ومربوط باطار زمني معين</a:t>
                      </a:r>
                      <a:r>
                        <a:rPr lang="en-US" sz="1600" b="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600">
                        <a:effectLst/>
                        <a:latin typeface="Calibri" panose="020F0502020204030204" pitchFamily="34" charset="0"/>
                        <a:ea typeface="Calibri" panose="020F0502020204030204" pitchFamily="34" charset="0"/>
                        <a:cs typeface="Arial" panose="020B0604020202020204" pitchFamily="34" charset="0"/>
                      </a:endParaRPr>
                    </a:p>
                    <a:p>
                      <a:pPr marL="194945" algn="l" rtl="1">
                        <a:lnSpc>
                          <a:spcPct val="115000"/>
                        </a:lnSpc>
                        <a:spcAft>
                          <a:spcPts val="1000"/>
                        </a:spcAft>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31849B"/>
                      </a:solidFill>
                      <a:prstDash val="solid"/>
                      <a:round/>
                      <a:headEnd type="none" w="med" len="med"/>
                      <a:tailEnd type="none" w="med" len="med"/>
                    </a:lnB>
                  </a:tcPr>
                </a:tc>
                <a:tc rowSpan="2" hMerge="1">
                  <a:txBody>
                    <a:bodyPr/>
                    <a:lstStyle/>
                    <a:p>
                      <a:endParaRPr lang="en-GB"/>
                    </a:p>
                  </a:txBody>
                  <a:tcPr/>
                </a:tc>
                <a:extLst>
                  <a:ext uri="{0D108BD9-81ED-4DB2-BD59-A6C34878D82A}">
                    <a16:rowId xmlns:a16="http://schemas.microsoft.com/office/drawing/2014/main" val="4223281331"/>
                  </a:ext>
                </a:extLst>
              </a:tr>
              <a:tr h="516213">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hMerge="1">
                  <a:txBody>
                    <a:bodyPr/>
                    <a:lstStyle/>
                    <a:p>
                      <a:endParaRPr lang="en-GB"/>
                    </a:p>
                  </a:txBody>
                  <a:tcPr/>
                </a:tc>
                <a:tc vMerge="1">
                  <a:txBody>
                    <a:bodyPr/>
                    <a:lstStyle/>
                    <a:p>
                      <a:endParaRPr lang="en-GB"/>
                    </a:p>
                  </a:txBody>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121158496"/>
                  </a:ext>
                </a:extLst>
              </a:tr>
              <a:tr h="257999">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a:noFill/>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2</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hMerge="1">
                  <a:txBody>
                    <a:bodyPr/>
                    <a:lstStyle/>
                    <a:p>
                      <a:endParaRPr lang="en-GB"/>
                    </a:p>
                  </a:txBody>
                  <a:tcPr/>
                </a:tc>
                <a:tc rowSpan="2">
                  <a:txBody>
                    <a:bodyPr/>
                    <a:lstStyle/>
                    <a:p>
                      <a:pPr algn="r" rtl="1">
                        <a:lnSpc>
                          <a:spcPct val="115000"/>
                        </a:lnSpc>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الواقعية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gridSpan="2">
                  <a:txBody>
                    <a:bodyPr/>
                    <a:lstStyle/>
                    <a:p>
                      <a:pPr algn="r" rtl="1" fontAlgn="base">
                        <a:lnSpc>
                          <a:spcPts val="1650"/>
                        </a:lnSpc>
                        <a:spcAft>
                          <a:spcPts val="1000"/>
                        </a:spcAft>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يجب أن يرتبط التغيير والتطوير التنظيمي بالواقع العملي الذي تعيشه المنظمة وأن يتم ذلك ضمن مواردها وامكانياتها</a:t>
                      </a:r>
                      <a:r>
                        <a:rPr lang="en-US" sz="1600" b="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tcPr>
                </a:tc>
                <a:tc rowSpan="2" hMerge="1">
                  <a:txBody>
                    <a:bodyPr/>
                    <a:lstStyle/>
                    <a:p>
                      <a:endParaRPr lang="en-GB"/>
                    </a:p>
                  </a:txBody>
                  <a:tcPr/>
                </a:tc>
                <a:extLst>
                  <a:ext uri="{0D108BD9-81ED-4DB2-BD59-A6C34878D82A}">
                    <a16:rowId xmlns:a16="http://schemas.microsoft.com/office/drawing/2014/main" val="1017568713"/>
                  </a:ext>
                </a:extLst>
              </a:tr>
              <a:tr h="257999">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hMerge="1">
                  <a:txBody>
                    <a:bodyPr/>
                    <a:lstStyle/>
                    <a:p>
                      <a:endParaRPr lang="en-GB"/>
                    </a:p>
                  </a:txBody>
                  <a:tcPr/>
                </a:tc>
                <a:tc vMerge="1">
                  <a:txBody>
                    <a:bodyPr/>
                    <a:lstStyle/>
                    <a:p>
                      <a:endParaRPr lang="en-GB"/>
                    </a:p>
                  </a:txBody>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98658873"/>
                  </a:ext>
                </a:extLst>
              </a:tr>
              <a:tr h="257999">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9050" cap="flat" cmpd="dbl"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3</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hMerge="1">
                  <a:txBody>
                    <a:bodyPr/>
                    <a:lstStyle/>
                    <a:p>
                      <a:endParaRPr lang="en-GB"/>
                    </a:p>
                  </a:txBody>
                  <a:tcPr/>
                </a:tc>
                <a:tc rowSpan="2">
                  <a:txBody>
                    <a:bodyPr/>
                    <a:lstStyle/>
                    <a:p>
                      <a:pPr algn="ctr" rtl="1">
                        <a:lnSpc>
                          <a:spcPct val="115000"/>
                        </a:lnSpc>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التوافقية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gridSpan="2">
                  <a:txBody>
                    <a:bodyPr/>
                    <a:lstStyle/>
                    <a:p>
                      <a:pPr algn="r" rtl="1" fontAlgn="base">
                        <a:lnSpc>
                          <a:spcPts val="1650"/>
                        </a:lnSpc>
                        <a:spcAft>
                          <a:spcPts val="1000"/>
                        </a:spcAft>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أي أن يكون هناك توافق بين أهداف عملية التغيير والتطوير التنظيمي وبين رغبات واحتياجات وتطلعات الأطراف ذات العلاقة بالمنظمة</a:t>
                      </a:r>
                      <a:r>
                        <a:rPr lang="en-US" sz="1600" b="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600">
                        <a:effectLst/>
                        <a:latin typeface="Calibri" panose="020F0502020204030204" pitchFamily="34" charset="0"/>
                        <a:ea typeface="Calibri" panose="020F0502020204030204" pitchFamily="34" charset="0"/>
                        <a:cs typeface="Arial" panose="020B0604020202020204" pitchFamily="34" charset="0"/>
                      </a:endParaRPr>
                    </a:p>
                    <a:p>
                      <a:pPr marL="111760"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tcPr>
                </a:tc>
                <a:tc rowSpan="2" hMerge="1">
                  <a:txBody>
                    <a:bodyPr/>
                    <a:lstStyle/>
                    <a:p>
                      <a:endParaRPr lang="en-GB"/>
                    </a:p>
                  </a:txBody>
                  <a:tcPr/>
                </a:tc>
                <a:extLst>
                  <a:ext uri="{0D108BD9-81ED-4DB2-BD59-A6C34878D82A}">
                    <a16:rowId xmlns:a16="http://schemas.microsoft.com/office/drawing/2014/main" val="3804230381"/>
                  </a:ext>
                </a:extLst>
              </a:tr>
              <a:tr h="548933">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9050" cap="flat" cmpd="dbl"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hMerge="1">
                  <a:txBody>
                    <a:bodyPr/>
                    <a:lstStyle/>
                    <a:p>
                      <a:endParaRPr lang="en-GB"/>
                    </a:p>
                  </a:txBody>
                  <a:tcPr/>
                </a:tc>
                <a:tc vMerge="1">
                  <a:txBody>
                    <a:bodyPr/>
                    <a:lstStyle/>
                    <a:p>
                      <a:endParaRPr lang="en-GB"/>
                    </a:p>
                  </a:txBody>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013517626"/>
                  </a:ext>
                </a:extLst>
              </a:tr>
              <a:tr h="257999">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9050" cap="flat" cmpd="dbl"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4</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hMerge="1">
                  <a:txBody>
                    <a:bodyPr/>
                    <a:lstStyle/>
                    <a:p>
                      <a:endParaRPr lang="en-GB"/>
                    </a:p>
                  </a:txBody>
                  <a:tcPr/>
                </a:tc>
                <a:tc rowSpan="2">
                  <a:txBody>
                    <a:bodyPr/>
                    <a:lstStyle/>
                    <a:p>
                      <a:pPr algn="ctr" rtl="1">
                        <a:lnSpc>
                          <a:spcPct val="115000"/>
                        </a:lnSpc>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الفاعلية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gridSpan="2">
                  <a:txBody>
                    <a:bodyPr/>
                    <a:lstStyle/>
                    <a:p>
                      <a:pPr algn="r" rtl="1" fontAlgn="base">
                        <a:lnSpc>
                          <a:spcPts val="1650"/>
                        </a:lnSpc>
                        <a:spcAft>
                          <a:spcPts val="1000"/>
                        </a:spcAft>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أي أن إدارة التغيير والتطوير التنظيمي يجب أن تسعى إلى تحقيق درجة مناسبة من تحقيق أهداف المنظمة المحددة مسبقاً، وتكون مدى مساهمتها واضحة في تحقيق هذه الأهداف</a:t>
                      </a:r>
                      <a:r>
                        <a:rPr lang="en-US" sz="1600" b="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60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tcPr>
                </a:tc>
                <a:tc rowSpan="2" hMerge="1">
                  <a:txBody>
                    <a:bodyPr/>
                    <a:lstStyle/>
                    <a:p>
                      <a:endParaRPr lang="en-GB"/>
                    </a:p>
                  </a:txBody>
                  <a:tcPr/>
                </a:tc>
                <a:extLst>
                  <a:ext uri="{0D108BD9-81ED-4DB2-BD59-A6C34878D82A}">
                    <a16:rowId xmlns:a16="http://schemas.microsoft.com/office/drawing/2014/main" val="3313139719"/>
                  </a:ext>
                </a:extLst>
              </a:tr>
              <a:tr h="722626">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hMerge="1">
                  <a:txBody>
                    <a:bodyPr/>
                    <a:lstStyle/>
                    <a:p>
                      <a:endParaRPr lang="en-GB"/>
                    </a:p>
                  </a:txBody>
                  <a:tcPr/>
                </a:tc>
                <a:tc vMerge="1">
                  <a:txBody>
                    <a:bodyPr/>
                    <a:lstStyle/>
                    <a:p>
                      <a:endParaRPr lang="en-GB"/>
                    </a:p>
                  </a:txBody>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92508862"/>
                  </a:ext>
                </a:extLst>
              </a:tr>
              <a:tr h="806932">
                <a:tc>
                  <a:txBody>
                    <a:bodyPr/>
                    <a:lstStyle/>
                    <a:p>
                      <a:pPr algn="r" rtl="1">
                        <a:lnSpc>
                          <a:spcPct val="115000"/>
                        </a:lnSpc>
                      </a:pPr>
                      <a:r>
                        <a:rPr lang="ar-SA" sz="1600" b="1">
                          <a:effectLst/>
                          <a:latin typeface="Calibri" panose="020F0502020204030204" pitchFamily="34" charset="0"/>
                          <a:ea typeface="Calibri" panose="020F0502020204030204" pitchFamily="34" charset="0"/>
                          <a:cs typeface="Times New Roman" panose="02020603050405020304" pitchFamily="18" charset="0"/>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gridSpan="2">
                  <a:txBody>
                    <a:bodyPr/>
                    <a:lstStyle/>
                    <a:p>
                      <a:pPr algn="ctr" rtl="1">
                        <a:lnSpc>
                          <a:spcPct val="115000"/>
                        </a:lnSpc>
                      </a:pPr>
                      <a:r>
                        <a:rPr lang="ar-SA" sz="16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5</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hMerge="1">
                  <a:txBody>
                    <a:bodyPr/>
                    <a:lstStyle/>
                    <a:p>
                      <a:endParaRPr lang="en-GB"/>
                    </a:p>
                  </a:txBody>
                  <a:tcPr/>
                </a:tc>
                <a:tc>
                  <a:txBody>
                    <a:bodyPr/>
                    <a:lstStyle/>
                    <a:p>
                      <a:pPr algn="ctr" rtl="1">
                        <a:lnSpc>
                          <a:spcPct val="115000"/>
                        </a:lnSpc>
                      </a:pPr>
                      <a:r>
                        <a:rPr lang="ar-SA" sz="1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المشاركة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92CDDC"/>
                      </a:solidFill>
                      <a:prstDash val="solid"/>
                      <a:round/>
                      <a:headEnd type="none" w="med" len="med"/>
                      <a:tailEnd type="none" w="med" len="med"/>
                    </a:lnB>
                    <a:solidFill>
                      <a:srgbClr val="B6DDE8"/>
                    </a:solidFill>
                  </a:tcPr>
                </a:tc>
                <a:tc gridSpan="2">
                  <a:txBody>
                    <a:bodyPr/>
                    <a:lstStyle/>
                    <a:p>
                      <a:pPr algn="r" rtl="1" fontAlgn="base">
                        <a:lnSpc>
                          <a:spcPts val="1650"/>
                        </a:lnSpc>
                        <a:spcAft>
                          <a:spcPts val="1000"/>
                        </a:spcAft>
                      </a:pPr>
                      <a:r>
                        <a:rPr lang="ar-SA" sz="16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تحتاج إدارة التغيير والتطوير التنظيمي إلى مشاركة وتعاون كافة الأطراف، ليكون العمل جماعياً، ويلتزم به كافة قوى التغيير</a:t>
                      </a:r>
                      <a:r>
                        <a:rPr lang="en-US" sz="16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pPr>
                      <a:r>
                        <a:rPr lang="ar-SA"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5268" marR="65268"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967491665"/>
                  </a:ext>
                </a:extLst>
              </a:tr>
            </a:tbl>
          </a:graphicData>
        </a:graphic>
      </p:graphicFrame>
    </p:spTree>
    <p:extLst>
      <p:ext uri="{BB962C8B-B14F-4D97-AF65-F5344CB8AC3E}">
        <p14:creationId xmlns:p14="http://schemas.microsoft.com/office/powerpoint/2010/main" val="239309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buClr>
                <a:srgbClr val="000000"/>
              </a:buClr>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7" name="Table 6">
            <a:extLst>
              <a:ext uri="{FF2B5EF4-FFF2-40B4-BE49-F238E27FC236}">
                <a16:creationId xmlns:a16="http://schemas.microsoft.com/office/drawing/2014/main" id="{751BFB8C-2720-9F10-0CD2-02B021EE213A}"/>
              </a:ext>
            </a:extLst>
          </p:cNvPr>
          <p:cNvGraphicFramePr>
            <a:graphicFrameLocks noGrp="1"/>
          </p:cNvGraphicFramePr>
          <p:nvPr>
            <p:extLst>
              <p:ext uri="{D42A27DB-BD31-4B8C-83A1-F6EECF244321}">
                <p14:modId xmlns:p14="http://schemas.microsoft.com/office/powerpoint/2010/main" val="19702543"/>
              </p:ext>
            </p:extLst>
          </p:nvPr>
        </p:nvGraphicFramePr>
        <p:xfrm>
          <a:off x="402651" y="1500170"/>
          <a:ext cx="10691446" cy="4610969"/>
        </p:xfrm>
        <a:graphic>
          <a:graphicData uri="http://schemas.openxmlformats.org/drawingml/2006/table">
            <a:tbl>
              <a:tblPr rtl="1" firstRow="1" firstCol="1" bandRow="1"/>
              <a:tblGrid>
                <a:gridCol w="162560">
                  <a:extLst>
                    <a:ext uri="{9D8B030D-6E8A-4147-A177-3AD203B41FA5}">
                      <a16:colId xmlns:a16="http://schemas.microsoft.com/office/drawing/2014/main" val="784879461"/>
                    </a:ext>
                  </a:extLst>
                </a:gridCol>
                <a:gridCol w="635939">
                  <a:extLst>
                    <a:ext uri="{9D8B030D-6E8A-4147-A177-3AD203B41FA5}">
                      <a16:colId xmlns:a16="http://schemas.microsoft.com/office/drawing/2014/main" val="1239610081"/>
                    </a:ext>
                  </a:extLst>
                </a:gridCol>
                <a:gridCol w="975042">
                  <a:extLst>
                    <a:ext uri="{9D8B030D-6E8A-4147-A177-3AD203B41FA5}">
                      <a16:colId xmlns:a16="http://schemas.microsoft.com/office/drawing/2014/main" val="2509261018"/>
                    </a:ext>
                  </a:extLst>
                </a:gridCol>
                <a:gridCol w="8917905">
                  <a:extLst>
                    <a:ext uri="{9D8B030D-6E8A-4147-A177-3AD203B41FA5}">
                      <a16:colId xmlns:a16="http://schemas.microsoft.com/office/drawing/2014/main" val="668407030"/>
                    </a:ext>
                  </a:extLst>
                </a:gridCol>
              </a:tblGrid>
              <a:tr h="471663">
                <a:tc>
                  <a:txBody>
                    <a:bodyPr/>
                    <a:lstStyle/>
                    <a:p>
                      <a:pPr algn="r" rtl="1">
                        <a:lnSpc>
                          <a:spcPct val="115000"/>
                        </a:lnSpc>
                      </a:pPr>
                      <a:br>
                        <a:rPr lang="ar-SA" sz="1800" b="1">
                          <a:effectLst/>
                          <a:latin typeface="Calibri" panose="020F0502020204030204" pitchFamily="34" charset="0"/>
                          <a:ea typeface="Calibri" panose="020F0502020204030204" pitchFamily="34" charset="0"/>
                          <a:cs typeface="Times New Roman" panose="02020603050405020304" pitchFamily="18" charset="0"/>
                        </a:rPr>
                      </a:b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9050" cap="flat" cmpd="dbl"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r" rtl="1">
                        <a:lnSpc>
                          <a:spcPct val="115000"/>
                        </a:lnSpc>
                      </a:pPr>
                      <a:r>
                        <a:rPr lang="ar-SA" sz="18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6</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a:txBody>
                    <a:bodyPr/>
                    <a:lstStyle/>
                    <a:p>
                      <a:pPr algn="r" rtl="1">
                        <a:lnSpc>
                          <a:spcPct val="115000"/>
                        </a:lnSpc>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الشرعية</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a:txBody>
                    <a:bodyPr/>
                    <a:lstStyle/>
                    <a:p>
                      <a:pPr algn="r" rtl="1">
                        <a:lnSpc>
                          <a:spcPct val="115000"/>
                        </a:lnSpc>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يجب أن يتم التغيير والتطوير التنظيمي ضمن القوانين والأنظمة والاخلاقيات والمسؤوليات الاجتماعية للمنظمة تجاه المجتمع الذي تعمل فيه</a:t>
                      </a:r>
                      <a:r>
                        <a:rPr lang="en-US" sz="1800" b="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tcPr>
                </a:tc>
                <a:extLst>
                  <a:ext uri="{0D108BD9-81ED-4DB2-BD59-A6C34878D82A}">
                    <a16:rowId xmlns:a16="http://schemas.microsoft.com/office/drawing/2014/main" val="2261031762"/>
                  </a:ext>
                </a:extLst>
              </a:tr>
              <a:tr h="227567">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9050" cap="flat" cmpd="dbl"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41717467"/>
                  </a:ext>
                </a:extLst>
              </a:tr>
              <a:tr h="227567">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9050" cap="flat" cmpd="dbl"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ctr" rtl="1">
                        <a:lnSpc>
                          <a:spcPct val="115000"/>
                        </a:lnSpc>
                      </a:pPr>
                      <a:r>
                        <a:rPr lang="ar-SA" sz="18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7</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a:txBody>
                    <a:bodyPr/>
                    <a:lstStyle/>
                    <a:p>
                      <a:pPr algn="ctr" rtl="1">
                        <a:lnSpc>
                          <a:spcPct val="115000"/>
                        </a:lnSpc>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الإصلاح</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rowSpan="2">
                  <a:txBody>
                    <a:bodyPr/>
                    <a:lstStyle/>
                    <a:p>
                      <a:pPr algn="r" rtl="1">
                        <a:lnSpc>
                          <a:spcPct val="115000"/>
                        </a:lnSpc>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إن التغيير والتطوير التنظيمي يجب أن يسعى نحو إصلاح ما هو قائم من عيوب، ومعالجة أي اختلالات في المنظمة</a:t>
                      </a:r>
                      <a:r>
                        <a:rPr lang="en-US" sz="1800" b="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tcPr>
                </a:tc>
                <a:extLst>
                  <a:ext uri="{0D108BD9-81ED-4DB2-BD59-A6C34878D82A}">
                    <a16:rowId xmlns:a16="http://schemas.microsoft.com/office/drawing/2014/main" val="4219631822"/>
                  </a:ext>
                </a:extLst>
              </a:tr>
              <a:tr h="242972">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33577379"/>
                  </a:ext>
                </a:extLst>
              </a:tr>
              <a:tr h="713266">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ctr" rtl="1">
                        <a:lnSpc>
                          <a:spcPct val="115000"/>
                        </a:lnSpc>
                      </a:pPr>
                      <a:r>
                        <a:rPr lang="ar-SA" sz="18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8</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31849B"/>
                      </a:solidFill>
                      <a:prstDash val="solid"/>
                      <a:round/>
                      <a:headEnd type="none" w="med" len="med"/>
                      <a:tailEnd type="none" w="med" len="med"/>
                    </a:lnB>
                    <a:solidFill>
                      <a:srgbClr val="B6DDE8"/>
                    </a:solidFill>
                  </a:tcPr>
                </a:tc>
                <a:tc>
                  <a:txBody>
                    <a:bodyPr/>
                    <a:lstStyle/>
                    <a:p>
                      <a:pPr algn="ctr" rtl="1">
                        <a:lnSpc>
                          <a:spcPct val="115000"/>
                        </a:lnSpc>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الرشد</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31849B"/>
                      </a:solidFill>
                      <a:prstDash val="solid"/>
                      <a:round/>
                      <a:headEnd type="none" w="med" len="med"/>
                      <a:tailEnd type="none" w="med" len="med"/>
                    </a:lnB>
                    <a:solidFill>
                      <a:srgbClr val="B6DDE8"/>
                    </a:solidFill>
                  </a:tcPr>
                </a:tc>
                <a:tc>
                  <a:txBody>
                    <a:bodyPr/>
                    <a:lstStyle/>
                    <a:p>
                      <a:pPr algn="r" rtl="1">
                        <a:lnSpc>
                          <a:spcPct val="115000"/>
                        </a:lnSpc>
                        <a:spcAft>
                          <a:spcPts val="1000"/>
                        </a:spcAft>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أي استخدام العقل الراشد في مقارنة تكاليف التغيير والتطوير بالفوائد والمنافع المترتبة عليه، بحيث تكون التكاليف أقل من الفوائد والعوائد المترتبة على التطوير التنظيمي للمنظمة</a:t>
                      </a:r>
                      <a:r>
                        <a:rPr lang="en-US" sz="1800" b="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r>
                        <a:rPr lang="ar-SA" sz="1800" b="1">
                          <a:effectLst/>
                          <a:latin typeface="Calibri" panose="020F0502020204030204" pitchFamily="34" charset="0"/>
                          <a:ea typeface="Calibri" panose="020F0502020204030204" pitchFamily="34" charset="0"/>
                          <a:cs typeface="Arial" panose="020B0604020202020204" pitchFamily="34" charset="0"/>
                        </a:rPr>
                        <a:t> بمعنى ( أي أن يكون ثمن التغيير أقل من ثمن العائد</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9050" cap="flat" cmpd="dbl" algn="ctr">
                      <a:solidFill>
                        <a:srgbClr val="31849B"/>
                      </a:solidFill>
                      <a:prstDash val="solid"/>
                      <a:round/>
                      <a:headEnd type="none" w="med" len="med"/>
                      <a:tailEnd type="none" w="med" len="med"/>
                    </a:lnT>
                    <a:lnB w="12700" cap="flat" cmpd="sng" algn="ctr">
                      <a:solidFill>
                        <a:srgbClr val="31849B"/>
                      </a:solidFill>
                      <a:prstDash val="solid"/>
                      <a:round/>
                      <a:headEnd type="none" w="med" len="med"/>
                      <a:tailEnd type="none" w="med" len="med"/>
                    </a:lnB>
                  </a:tcPr>
                </a:tc>
                <a:extLst>
                  <a:ext uri="{0D108BD9-81ED-4DB2-BD59-A6C34878D82A}">
                    <a16:rowId xmlns:a16="http://schemas.microsoft.com/office/drawing/2014/main" val="3047277827"/>
                  </a:ext>
                </a:extLst>
              </a:tr>
              <a:tr h="956483">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ctr" rtl="1">
                        <a:lnSpc>
                          <a:spcPct val="115000"/>
                        </a:lnSpc>
                      </a:pPr>
                      <a:r>
                        <a:rPr lang="ar-SA" sz="18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9</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2700" cap="flat" cmpd="sng" algn="ctr">
                      <a:solidFill>
                        <a:srgbClr val="31849B"/>
                      </a:solidFill>
                      <a:prstDash val="solid"/>
                      <a:round/>
                      <a:headEnd type="none" w="med" len="med"/>
                      <a:tailEnd type="none" w="med" len="med"/>
                    </a:lnB>
                    <a:solidFill>
                      <a:srgbClr val="B6DDE8"/>
                    </a:solidFill>
                  </a:tcPr>
                </a:tc>
                <a:tc>
                  <a:txBody>
                    <a:bodyPr/>
                    <a:lstStyle/>
                    <a:p>
                      <a:pPr algn="ctr" rtl="1">
                        <a:lnSpc>
                          <a:spcPct val="115000"/>
                        </a:lnSpc>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القدرة على التطوير والابتكار</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2700" cap="flat" cmpd="sng" algn="ctr">
                      <a:solidFill>
                        <a:srgbClr val="31849B"/>
                      </a:solidFill>
                      <a:prstDash val="solid"/>
                      <a:round/>
                      <a:headEnd type="none" w="med" len="med"/>
                      <a:tailEnd type="none" w="med" len="med"/>
                    </a:lnB>
                    <a:solidFill>
                      <a:srgbClr val="B6DDE8"/>
                    </a:solidFill>
                  </a:tcPr>
                </a:tc>
                <a:tc>
                  <a:txBody>
                    <a:bodyPr/>
                    <a:lstStyle/>
                    <a:p>
                      <a:pPr algn="r" rtl="1" fontAlgn="base">
                        <a:lnSpc>
                          <a:spcPts val="1650"/>
                        </a:lnSpc>
                        <a:spcAft>
                          <a:spcPts val="1000"/>
                        </a:spcAft>
                      </a:pPr>
                      <a:r>
                        <a:rPr lang="ar-SA"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أي أن يسعى التغيير والتطوير التنظيمي للمنظمة إلى الوصول إلى وضع مستقبلي أفضل من الوضع الحالي للمنظمة،</a:t>
                      </a:r>
                      <a:endParaRPr lang="ar-EG"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r" rtl="1" fontAlgn="base">
                        <a:lnSpc>
                          <a:spcPts val="1650"/>
                        </a:lnSpc>
                        <a:spcAft>
                          <a:spcPts val="1000"/>
                        </a:spcAft>
                      </a:pPr>
                      <a:r>
                        <a:rPr lang="ar-SA"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ويحقق الإبداع والابتكار الإداري في المنظمة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2700" cap="flat" cmpd="sng" algn="ctr">
                      <a:solidFill>
                        <a:srgbClr val="31849B"/>
                      </a:solidFill>
                      <a:prstDash val="solid"/>
                      <a:round/>
                      <a:headEnd type="none" w="med" len="med"/>
                      <a:tailEnd type="none" w="med" len="med"/>
                    </a:lnB>
                  </a:tcPr>
                </a:tc>
                <a:extLst>
                  <a:ext uri="{0D108BD9-81ED-4DB2-BD59-A6C34878D82A}">
                    <a16:rowId xmlns:a16="http://schemas.microsoft.com/office/drawing/2014/main" val="3517764341"/>
                  </a:ext>
                </a:extLst>
              </a:tr>
              <a:tr h="1442428">
                <a:tc>
                  <a:txBody>
                    <a:bodyPr/>
                    <a:lstStyle/>
                    <a:p>
                      <a:pPr algn="ctr" rtl="1">
                        <a:lnSpc>
                          <a:spcPct val="115000"/>
                        </a:lnSpc>
                      </a:pPr>
                      <a:r>
                        <a:rPr lang="ar-SA" sz="1800" b="1">
                          <a:effectLst/>
                          <a:latin typeface="Calibri" panose="020F0502020204030204" pitchFamily="34"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ctr" rtl="1">
                        <a:lnSpc>
                          <a:spcPct val="115000"/>
                        </a:lnSpc>
                      </a:pPr>
                      <a:r>
                        <a:rPr lang="ar-SA" sz="1800" b="1">
                          <a:solidFill>
                            <a:srgbClr val="215868"/>
                          </a:solidFill>
                          <a:effectLst/>
                          <a:latin typeface="Calibri" panose="020F0502020204030204" pitchFamily="34" charset="0"/>
                          <a:ea typeface="Calibri" panose="020F0502020204030204" pitchFamily="34" charset="0"/>
                          <a:cs typeface="Times New Roman" panose="02020603050405020304" pitchFamily="18" charset="0"/>
                        </a:rPr>
                        <a:t>10</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9050" cap="flat" cmpd="dbl" algn="ctr">
                      <a:solidFill>
                        <a:srgbClr val="31849B"/>
                      </a:solidFill>
                      <a:prstDash val="solid"/>
                      <a:round/>
                      <a:headEnd type="none" w="med" len="med"/>
                      <a:tailEnd type="none" w="med" len="med"/>
                    </a:lnB>
                    <a:solidFill>
                      <a:srgbClr val="B6DDE8"/>
                    </a:solidFill>
                  </a:tcPr>
                </a:tc>
                <a:tc>
                  <a:txBody>
                    <a:bodyPr/>
                    <a:lstStyle/>
                    <a:p>
                      <a:pPr algn="ctr" rtl="1">
                        <a:lnSpc>
                          <a:spcPct val="115000"/>
                        </a:lnSpc>
                      </a:pPr>
                      <a:r>
                        <a:rPr lang="ar-SA" sz="18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القدرة على التكيف السريع مع الأحداث</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9050" cap="flat" cmpd="dbl" algn="ctr">
                      <a:solidFill>
                        <a:srgbClr val="92CDDC"/>
                      </a:solidFill>
                      <a:prstDash val="solid"/>
                      <a:round/>
                      <a:headEnd type="none" w="med" len="med"/>
                      <a:tailEnd type="none" w="med" len="med"/>
                    </a:lnB>
                    <a:solidFill>
                      <a:srgbClr val="B6DDE8"/>
                    </a:solidFill>
                  </a:tcPr>
                </a:tc>
                <a:tc>
                  <a:txBody>
                    <a:bodyPr/>
                    <a:lstStyle/>
                    <a:p>
                      <a:pPr algn="r" rtl="1" fontAlgn="base">
                        <a:lnSpc>
                          <a:spcPts val="1650"/>
                        </a:lnSpc>
                        <a:spcAft>
                          <a:spcPts val="1000"/>
                        </a:spcAft>
                      </a:pPr>
                      <a:r>
                        <a:rPr lang="ar-SA"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أي أن التغيير والتطوير التنظيمي يسعى إلى التأقلم والتكيف مع المتغيرات البيئية المحيطة بالمنظمة بهدف البقاء والاستمرار والنمو في أعمال المنظمة</a:t>
                      </a:r>
                      <a:r>
                        <a:rPr lang="en-US" sz="18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fontAlgn="base">
                        <a:lnSpc>
                          <a:spcPts val="1650"/>
                        </a:lnSpc>
                        <a:spcAft>
                          <a:spcPts val="1000"/>
                        </a:spcAft>
                      </a:pPr>
                      <a:r>
                        <a:rPr lang="ar-SA"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31849B"/>
                      </a:solidFill>
                      <a:prstDash val="solid"/>
                      <a:round/>
                      <a:headEnd type="none" w="med" len="med"/>
                      <a:tailEnd type="none" w="med" len="med"/>
                    </a:lnL>
                    <a:lnR w="12700" cap="flat" cmpd="sng" algn="ctr">
                      <a:solidFill>
                        <a:srgbClr val="31849B"/>
                      </a:solidFill>
                      <a:prstDash val="solid"/>
                      <a:round/>
                      <a:headEnd type="none" w="med" len="med"/>
                      <a:tailEnd type="none" w="med" len="med"/>
                    </a:lnR>
                    <a:lnT w="12700" cap="flat" cmpd="sng" algn="ctr">
                      <a:solidFill>
                        <a:srgbClr val="31849B"/>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8850000"/>
                  </a:ext>
                </a:extLst>
              </a:tr>
            </a:tbl>
          </a:graphicData>
        </a:graphic>
      </p:graphicFrame>
      <p:sp>
        <p:nvSpPr>
          <p:cNvPr id="9" name="Rectangle 2">
            <a:extLst>
              <a:ext uri="{FF2B5EF4-FFF2-40B4-BE49-F238E27FC236}">
                <a16:creationId xmlns:a16="http://schemas.microsoft.com/office/drawing/2014/main" id="{482F1CF1-9BAD-CE07-8A7A-E76DFE6E02B0}"/>
              </a:ext>
            </a:extLst>
          </p:cNvPr>
          <p:cNvSpPr>
            <a:spLocks noChangeArrowheads="1"/>
          </p:cNvSpPr>
          <p:nvPr/>
        </p:nvSpPr>
        <p:spPr bwMode="auto">
          <a:xfrm>
            <a:off x="3336925" y="21685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88375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2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fontAlgn="base">
              <a:lnSpc>
                <a:spcPct val="115000"/>
              </a:lnSpc>
              <a:spcBef>
                <a:spcPts val="600"/>
              </a:spcBef>
              <a:spcAft>
                <a:spcPts val="600"/>
              </a:spcAft>
            </a:pPr>
            <a:r>
              <a:rPr lang="ar-EG" sz="2400" b="1" u="sng"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أسباب التغيير والتطوير التنظيمي:</a:t>
            </a:r>
          </a:p>
          <a:p>
            <a:pPr algn="just" rtl="1" fontAlgn="base">
              <a:lnSpc>
                <a:spcPct val="115000"/>
              </a:lnSpc>
              <a:spcBef>
                <a:spcPts val="600"/>
              </a:spcBef>
              <a:spcAft>
                <a:spcPts val="600"/>
              </a:spcAft>
            </a:pPr>
            <a:r>
              <a:rPr lang="ar-EG" sz="2400" b="1"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a:t>
            </a:r>
            <a:r>
              <a:rPr lang="ar-SA" sz="2400" b="1" u="sng"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.التطور التكنولوجي:</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r>
              <a:rPr lang="ar-SA" sz="2400" b="1" u="sng" dirty="0">
                <a:solidFill>
                  <a:srgbClr val="FF0000"/>
                </a:solidFill>
                <a:effectLst/>
                <a:ea typeface="Times New Roman" panose="02020603050405020304" pitchFamily="18" charset="0"/>
                <a:cs typeface="Times New Roman" panose="02020603050405020304" pitchFamily="18" charset="0"/>
              </a:rPr>
              <a:t> </a:t>
            </a:r>
            <a:r>
              <a:rPr lang="ar-SA" sz="2400" b="1" dirty="0">
                <a:solidFill>
                  <a:srgbClr val="000000"/>
                </a:solidFill>
                <a:effectLst/>
                <a:ea typeface="Times New Roman" panose="02020603050405020304" pitchFamily="18" charset="0"/>
                <a:cs typeface="Times New Roman" panose="02020603050405020304" pitchFamily="18" charset="0"/>
              </a:rPr>
              <a:t>لقد أصبح التطور التكنولوجي سريعاً جداً فمنذ ثلاثين عاماً كانت الآلة الكاتبة هي وسيلة إعداد المكاتبات الرسمية ومع بداية التسعينات أصبح الحاسوب هو الوسيلة الوحيدة واختفت الآلة الكاتبة ، منذ عشر سنوات كان الانترنت (الشبكة الدولية) محدودة الاستخدام والآن أصبحت تشكل جزءاً من حياتنا بسبب تطور البرامج وتكنولوجيا الحاسوب والاتصالات. وهكذا في كل مجال تجد هناك تطور في التكنولوجيا من ناحية التحكم(الأتمتة) ومن ناحية الجودة ومن ناحية الحجم واستهلاك الطاقة وغير ذلك. ما الذي يحدث إن تجاهلنا هذه التغيرات وتمسكنا بأسلوب العمل الحالي؟ إننا لن نقدر على المنافسة لأن منافسينا في الداخل والخارج سيكون لهم مزايا تنافسية لأنهم يستخدمون هذه التكنولوجيا الحديثة. إن ما نقوم به في يوم سيقوم به غيرنا في بضع دقائق وإن جودة منتجاتنا لن تصل إلى جودتهم وتكلفة انتاجنا ستكون أكثر من تكلفتهم وهكذا، لذلك فإن التطور التكنولوجي هو أحد أسباب التغيير</a:t>
            </a:r>
            <a:r>
              <a:rPr lang="ar-EG" sz="2400" b="1" dirty="0">
                <a:solidFill>
                  <a:srgbClr val="000000"/>
                </a:solidFill>
                <a:effectLst/>
                <a:ea typeface="Times New Roman" panose="02020603050405020304" pitchFamily="18"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EA7BDB-CD03-5167-14B2-92479A1D7E91}"/>
              </a:ext>
            </a:extLst>
          </p:cNvPr>
          <p:cNvSpPr/>
          <p:nvPr/>
        </p:nvSpPr>
        <p:spPr>
          <a:xfrm>
            <a:off x="108156" y="1433562"/>
            <a:ext cx="11937363" cy="1225464"/>
          </a:xfrm>
          <a:prstGeom prst="rect">
            <a:avLst/>
          </a:prstGeom>
        </p:spPr>
        <p:txBody>
          <a:bodyPr wrap="square">
            <a:spAutoFit/>
          </a:bodyPr>
          <a:lstStyle/>
          <a:p>
            <a:pPr algn="r">
              <a:lnSpc>
                <a:spcPct val="107000"/>
              </a:lnSpc>
              <a:spcAft>
                <a:spcPts val="800"/>
              </a:spcAft>
              <a:buClr>
                <a:srgbClr val="000000"/>
              </a:buClr>
              <a:buFont typeface="Arial"/>
              <a:buNone/>
            </a:pPr>
            <a:endParaRPr lang="ar-EG" sz="3200" kern="100" dirty="0">
              <a:solidFill>
                <a:srgbClr val="151515"/>
              </a:solidFill>
              <a:latin typeface="Georgia" panose="02040502050405020303" pitchFamily="18" charset="0"/>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720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BB6BA66-2810-3542-4710-F5FECAD5D606}"/>
              </a:ext>
            </a:extLst>
          </p:cNvPr>
          <p:cNvSpPr/>
          <p:nvPr/>
        </p:nvSpPr>
        <p:spPr>
          <a:xfrm>
            <a:off x="702504" y="1685952"/>
            <a:ext cx="10826318" cy="4674485"/>
          </a:xfrm>
          <a:prstGeom prst="rect">
            <a:avLst/>
          </a:prstGeom>
        </p:spPr>
        <p:txBody>
          <a:bodyPr wrap="square">
            <a:spAutoFit/>
          </a:bodyPr>
          <a:lstStyle/>
          <a:p>
            <a:pPr indent="21590" algn="just" rtl="1" fontAlgn="base">
              <a:lnSpc>
                <a:spcPct val="115000"/>
              </a:lnSpc>
              <a:spcBef>
                <a:spcPts val="600"/>
              </a:spcBef>
              <a:spcAft>
                <a:spcPts val="600"/>
              </a:spcAft>
            </a:pPr>
            <a:r>
              <a:rPr lang="ar-SA" sz="2800" b="1" u="sng"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2.العولمة :</a:t>
            </a:r>
            <a:r>
              <a:rPr lang="ar-SA" sz="2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indent="21590" algn="just" rtl="1" fontAlgn="base">
              <a:lnSpc>
                <a:spcPct val="115000"/>
              </a:lnSpc>
              <a:spcBef>
                <a:spcPts val="600"/>
              </a:spcBef>
              <a:spcAft>
                <a:spcPts val="600"/>
              </a:spcAft>
            </a:pPr>
            <a:r>
              <a:rPr lang="ar-SA" sz="2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في هذا العصر أصبحت شركة صغيرة في بلدة لا تكاد تظهر على خريطة العالم تتنافس مع شركة متعددة الجنسيات. فقد أصبحت وسائل النقل متاحة وميسرة وقلت الجمارك وفتحت الأبواب للمستثمرين الأجانب في معظم البلاد. ولذلك فإن الشركة المحلية تفاجئ بين عشية وضحاها بأنها تتنافس مع شركات تفوقها بمراحل عديدة، وتجد مطعماً صغيراً يفاجأ بأنه يتنافس مع </a:t>
            </a:r>
            <a:r>
              <a:rPr lang="ar-EG" sz="2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مطاعم عالمية</a:t>
            </a:r>
            <a:r>
              <a:rPr lang="ar-SA" sz="2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هذه المؤسسات الصغيرة إن لم تقم بتغييرات وتطوير مناسب فأنها تنهار تماماً ولا يصبح لها وجود. هذا التغيير قد يشمل تغييرات استراتيجية أو تكنولوجية أو تنظيمية وقد يشمل عمليات اندماج مع شركات أخرى، فالعولمة تجعلنا مضطرين للقيام بتغييرات كبيرة.</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2915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7702" y="1313504"/>
            <a:ext cx="11336594"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4" name="Table 3">
            <a:extLst>
              <a:ext uri="{FF2B5EF4-FFF2-40B4-BE49-F238E27FC236}">
                <a16:creationId xmlns:a16="http://schemas.microsoft.com/office/drawing/2014/main" id="{2D0E41F3-A518-1338-11DC-A0B990F0E310}"/>
              </a:ext>
            </a:extLst>
          </p:cNvPr>
          <p:cNvGraphicFramePr>
            <a:graphicFrameLocks noGrp="1"/>
          </p:cNvGraphicFramePr>
          <p:nvPr>
            <p:extLst>
              <p:ext uri="{D42A27DB-BD31-4B8C-83A1-F6EECF244321}">
                <p14:modId xmlns:p14="http://schemas.microsoft.com/office/powerpoint/2010/main" val="2997910349"/>
              </p:ext>
            </p:extLst>
          </p:nvPr>
        </p:nvGraphicFramePr>
        <p:xfrm>
          <a:off x="1128410" y="1525647"/>
          <a:ext cx="10116764" cy="4654070"/>
        </p:xfrm>
        <a:graphic>
          <a:graphicData uri="http://schemas.openxmlformats.org/drawingml/2006/table">
            <a:tbl>
              <a:tblPr rtl="1" firstRow="1" firstCol="1" bandRow="1">
                <a:tableStyleId>{5C22544A-7EE6-4342-B048-85BDC9FD1C3A}</a:tableStyleId>
              </a:tblPr>
              <a:tblGrid>
                <a:gridCol w="10116764">
                  <a:extLst>
                    <a:ext uri="{9D8B030D-6E8A-4147-A177-3AD203B41FA5}">
                      <a16:colId xmlns:a16="http://schemas.microsoft.com/office/drawing/2014/main" val="1739391753"/>
                    </a:ext>
                  </a:extLst>
                </a:gridCol>
              </a:tblGrid>
              <a:tr h="2545315">
                <a:tc>
                  <a:txBody>
                    <a:bodyPr/>
                    <a:lstStyle/>
                    <a:p>
                      <a:pPr indent="89535" algn="just" rtl="1" fontAlgn="base">
                        <a:lnSpc>
                          <a:spcPct val="115000"/>
                        </a:lnSpc>
                        <a:spcBef>
                          <a:spcPts val="600"/>
                        </a:spcBef>
                        <a:spcAft>
                          <a:spcPts val="600"/>
                        </a:spcAft>
                      </a:pPr>
                      <a:r>
                        <a:rPr lang="ar-SA" sz="2800" u="sng" dirty="0">
                          <a:solidFill>
                            <a:srgbClr val="FF0000"/>
                          </a:solidFill>
                          <a:effectLst/>
                          <a:highlight>
                            <a:srgbClr val="FFFF00"/>
                          </a:highlight>
                        </a:rPr>
                        <a:t>3.ضعف الأداء </a:t>
                      </a:r>
                      <a:r>
                        <a:rPr lang="ar-SA" sz="2800" u="sng" dirty="0">
                          <a:effectLst/>
                        </a:rPr>
                        <a:t>:</a:t>
                      </a:r>
                      <a:r>
                        <a:rPr lang="ar-SA" sz="2800" dirty="0">
                          <a:effectLst/>
                        </a:rPr>
                        <a:t>يحدث أحيانا أن تتبادل مؤسسة الزيارات مع أخرى مثيلة لها ثم يكتشف العاملون في إحدى المؤسستين أن مستوى أدائهم يقل كثيراً عن الشركة الأخرى فيبدؤون في التفكير في التغيير. واحيانا يتأخر التغير حتى تبدأ ظواهر أخرى مثل فقد الحصة السوقية أو بداية الخسائر في قائمة الدخل. في هذه الحالات فأن ضعف الأداء يجعلنا نضطر للتغيير.</a:t>
                      </a:r>
                      <a:endParaRPr lang="en-GB" sz="2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84566460"/>
                  </a:ext>
                </a:extLst>
              </a:tr>
              <a:tr h="2108755">
                <a:tc>
                  <a:txBody>
                    <a:bodyPr/>
                    <a:lstStyle/>
                    <a:p>
                      <a:pPr algn="r" rtl="1" fontAlgn="base">
                        <a:lnSpc>
                          <a:spcPct val="115000"/>
                        </a:lnSpc>
                        <a:spcBef>
                          <a:spcPts val="600"/>
                        </a:spcBef>
                        <a:spcAft>
                          <a:spcPts val="600"/>
                        </a:spcAft>
                      </a:pPr>
                      <a:r>
                        <a:rPr lang="ar-EG" sz="2800" u="sng" dirty="0">
                          <a:solidFill>
                            <a:srgbClr val="FF0000"/>
                          </a:solidFill>
                          <a:effectLst/>
                          <a:highlight>
                            <a:srgbClr val="FFFF00"/>
                          </a:highlight>
                        </a:rPr>
                        <a:t>4</a:t>
                      </a:r>
                      <a:r>
                        <a:rPr lang="ar-SA" sz="2800" u="sng" dirty="0">
                          <a:solidFill>
                            <a:srgbClr val="FF0000"/>
                          </a:solidFill>
                          <a:effectLst/>
                          <a:highlight>
                            <a:srgbClr val="FFFF00"/>
                          </a:highlight>
                        </a:rPr>
                        <a:t>.العمالة</a:t>
                      </a:r>
                      <a:r>
                        <a:rPr lang="ar-SA" sz="2800" u="sng" dirty="0">
                          <a:effectLst/>
                        </a:rPr>
                        <a:t>:</a:t>
                      </a:r>
                      <a:r>
                        <a:rPr lang="ar-SA" sz="2800" dirty="0">
                          <a:effectLst/>
                        </a:rPr>
                        <a:t>تغير ثقافة وصفات العمالة هو أمر يتكرر كثيراً فالعمالة الشابة الآن لها رغبات وأسلوب حياة يختلف عن هؤلاء الذين في منتصف العمر. وفي بعض البلدان يتم استقدام عمالة من بلاد مختلفة ويتم كذلك استبدال عمالة أجنبية بعمالة محلية. كل هذا يحدث تغييرا في هذه المؤسسات ويستلزم تغييرات أخرى.</a:t>
                      </a:r>
                      <a:endParaRPr lang="en-GB" sz="2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42513869"/>
                  </a:ext>
                </a:extLst>
              </a:tr>
            </a:tbl>
          </a:graphicData>
        </a:graphic>
      </p:graphicFrame>
    </p:spTree>
    <p:extLst>
      <p:ext uri="{BB962C8B-B14F-4D97-AF65-F5344CB8AC3E}">
        <p14:creationId xmlns:p14="http://schemas.microsoft.com/office/powerpoint/2010/main" val="142148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52F6CCBC-CE04-1890-745D-585BDF00748E}"/>
              </a:ext>
            </a:extLst>
          </p:cNvPr>
          <p:cNvGraphicFramePr>
            <a:graphicFrameLocks noGrp="1"/>
          </p:cNvGraphicFramePr>
          <p:nvPr>
            <p:extLst>
              <p:ext uri="{D42A27DB-BD31-4B8C-83A1-F6EECF244321}">
                <p14:modId xmlns:p14="http://schemas.microsoft.com/office/powerpoint/2010/main" val="2948134817"/>
              </p:ext>
            </p:extLst>
          </p:nvPr>
        </p:nvGraphicFramePr>
        <p:xfrm>
          <a:off x="875489" y="1500170"/>
          <a:ext cx="10505872" cy="4696350"/>
        </p:xfrm>
        <a:graphic>
          <a:graphicData uri="http://schemas.openxmlformats.org/drawingml/2006/table">
            <a:tbl>
              <a:tblPr rtl="1" firstRow="1" firstCol="1" bandRow="1">
                <a:tableStyleId>{5C22544A-7EE6-4342-B048-85BDC9FD1C3A}</a:tableStyleId>
              </a:tblPr>
              <a:tblGrid>
                <a:gridCol w="10505872">
                  <a:extLst>
                    <a:ext uri="{9D8B030D-6E8A-4147-A177-3AD203B41FA5}">
                      <a16:colId xmlns:a16="http://schemas.microsoft.com/office/drawing/2014/main" val="4246620429"/>
                    </a:ext>
                  </a:extLst>
                </a:gridCol>
              </a:tblGrid>
              <a:tr h="2595547">
                <a:tc>
                  <a:txBody>
                    <a:bodyPr/>
                    <a:lstStyle/>
                    <a:p>
                      <a:pPr algn="just" rtl="1" fontAlgn="base">
                        <a:lnSpc>
                          <a:spcPct val="115000"/>
                        </a:lnSpc>
                        <a:spcBef>
                          <a:spcPts val="600"/>
                        </a:spcBef>
                        <a:spcAft>
                          <a:spcPts val="600"/>
                        </a:spcAft>
                      </a:pPr>
                      <a:r>
                        <a:rPr lang="ar-EG" sz="2800" u="sng" dirty="0">
                          <a:solidFill>
                            <a:srgbClr val="FF0000"/>
                          </a:solidFill>
                          <a:effectLst/>
                          <a:highlight>
                            <a:srgbClr val="FFFF00"/>
                          </a:highlight>
                        </a:rPr>
                        <a:t>5</a:t>
                      </a:r>
                      <a:r>
                        <a:rPr lang="ar-SA" sz="2800" u="sng" dirty="0">
                          <a:solidFill>
                            <a:srgbClr val="FF0000"/>
                          </a:solidFill>
                          <a:effectLst/>
                          <a:highlight>
                            <a:srgbClr val="FFFF00"/>
                          </a:highlight>
                        </a:rPr>
                        <a:t>.القوانين والأنظمة</a:t>
                      </a:r>
                      <a:r>
                        <a:rPr lang="ar-SA" sz="2800" u="sng" dirty="0">
                          <a:effectLst/>
                        </a:rPr>
                        <a:t>: </a:t>
                      </a:r>
                      <a:r>
                        <a:rPr lang="ar-SA" sz="2800" dirty="0">
                          <a:effectLst/>
                        </a:rPr>
                        <a:t>التغيير قد يحدث نتيجة لتغير القوانين والأنظمة. على سبيل المثال فإن تغيرات عديدة حدثت في الشركات العربية حديثاً نتيجة لقوانين البيئة فتم إضافة بعض معدات معالجة المخلفات وتم استحداث إدارات للبيئة وتم تغيير ثقافة العاملين تجاه شؤون البيئة.</a:t>
                      </a:r>
                      <a:endParaRPr lang="en-GB" sz="2800" dirty="0">
                        <a:effectLst/>
                      </a:endParaRPr>
                    </a:p>
                    <a:p>
                      <a:pPr indent="21590" algn="just" rtl="1" fontAlgn="base">
                        <a:lnSpc>
                          <a:spcPct val="115000"/>
                        </a:lnSpc>
                        <a:spcBef>
                          <a:spcPts val="600"/>
                        </a:spcBef>
                        <a:spcAft>
                          <a:spcPts val="600"/>
                        </a:spcAft>
                      </a:pPr>
                      <a:r>
                        <a:rPr lang="ar-SA" sz="2800" u="none" strike="noStrike" dirty="0">
                          <a:effectLst/>
                        </a:rPr>
                        <a:t>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435521775"/>
                  </a:ext>
                </a:extLst>
              </a:tr>
              <a:tr h="2100803">
                <a:tc>
                  <a:txBody>
                    <a:bodyPr/>
                    <a:lstStyle/>
                    <a:p>
                      <a:pPr algn="r" rtl="1" fontAlgn="base">
                        <a:lnSpc>
                          <a:spcPct val="115000"/>
                        </a:lnSpc>
                        <a:spcBef>
                          <a:spcPts val="600"/>
                        </a:spcBef>
                        <a:spcAft>
                          <a:spcPts val="600"/>
                        </a:spcAft>
                      </a:pPr>
                      <a:r>
                        <a:rPr lang="ar-SA" sz="2800" u="sng" dirty="0">
                          <a:solidFill>
                            <a:srgbClr val="FF0000"/>
                          </a:solidFill>
                          <a:effectLst/>
                          <a:highlight>
                            <a:srgbClr val="FFFF00"/>
                          </a:highlight>
                        </a:rPr>
                        <a:t>6.قصور العقل البشري</a:t>
                      </a:r>
                      <a:r>
                        <a:rPr lang="ar-SA" sz="2800" u="sng" dirty="0">
                          <a:effectLst/>
                        </a:rPr>
                        <a:t>:</a:t>
                      </a:r>
                      <a:r>
                        <a:rPr lang="ar-EG" sz="2800" u="sng" dirty="0">
                          <a:effectLst/>
                        </a:rPr>
                        <a:t> </a:t>
                      </a:r>
                      <a:r>
                        <a:rPr lang="ar-SA" sz="2800" dirty="0">
                          <a:effectLst/>
                        </a:rPr>
                        <a:t>مهما قمنا بتحسين العمل فإننا بعد وقت نكتشف أن هناك أشياء أخرى يمكن تحسينها أو أن نفس الأمور التي عالجناها يمكن معالجتها بطرق أفضل. هذا يجعل عملية التغيير لا تتوقف لأن هناك دائماً مجالاً للتحسين وكل تحسين يعني تغييراً.</a:t>
                      </a:r>
                      <a:endParaRPr lang="en-GB" sz="2800" dirty="0">
                        <a:effectLst/>
                      </a:endParaRPr>
                    </a:p>
                    <a:p>
                      <a:pPr algn="just" rtl="1" fontAlgn="base">
                        <a:lnSpc>
                          <a:spcPct val="115000"/>
                        </a:lnSpc>
                        <a:spcBef>
                          <a:spcPts val="600"/>
                        </a:spcBef>
                        <a:spcAft>
                          <a:spcPts val="600"/>
                        </a:spcAft>
                      </a:pPr>
                      <a:r>
                        <a:rPr lang="ar-SA" sz="2800" u="none" strike="noStrike" dirty="0">
                          <a:effectLst/>
                        </a:rPr>
                        <a:t>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08577159"/>
                  </a:ext>
                </a:extLst>
              </a:tr>
            </a:tbl>
          </a:graphicData>
        </a:graphic>
      </p:graphicFrame>
    </p:spTree>
    <p:extLst>
      <p:ext uri="{BB962C8B-B14F-4D97-AF65-F5344CB8AC3E}">
        <p14:creationId xmlns:p14="http://schemas.microsoft.com/office/powerpoint/2010/main" val="250052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610" y="1444670"/>
            <a:ext cx="11770215"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69AB792-9944-5814-597E-D2A561D9C6E7}"/>
              </a:ext>
            </a:extLst>
          </p:cNvPr>
          <p:cNvSpPr/>
          <p:nvPr/>
        </p:nvSpPr>
        <p:spPr>
          <a:xfrm>
            <a:off x="768096" y="1643793"/>
            <a:ext cx="10834971" cy="523220"/>
          </a:xfrm>
          <a:prstGeom prst="rect">
            <a:avLst/>
          </a:prstGeom>
        </p:spPr>
        <p:txBody>
          <a:bodyPr wrap="square">
            <a:spAutoFit/>
          </a:bodyPr>
          <a:lstStyle/>
          <a:p>
            <a:pPr marL="354013" indent="-354013" algn="just" rtl="1">
              <a:defRPr/>
            </a:pPr>
            <a:r>
              <a:rPr lang="ar-EG" sz="2800" b="1" i="0" dirty="0">
                <a:effectLst/>
                <a:latin typeface="-apple-system"/>
              </a:rPr>
              <a:t>  </a:t>
            </a:r>
            <a:endParaRPr lang="en-US" sz="2800" dirty="0">
              <a:cs typeface="AL-Mohanad" pitchFamily="2" charset="-78"/>
            </a:endParaRPr>
          </a:p>
        </p:txBody>
      </p:sp>
      <p:graphicFrame>
        <p:nvGraphicFramePr>
          <p:cNvPr id="5" name="Table 4">
            <a:extLst>
              <a:ext uri="{FF2B5EF4-FFF2-40B4-BE49-F238E27FC236}">
                <a16:creationId xmlns:a16="http://schemas.microsoft.com/office/drawing/2014/main" id="{02301AF0-9D1A-E70B-3727-72142B5A22EB}"/>
              </a:ext>
            </a:extLst>
          </p:cNvPr>
          <p:cNvGraphicFramePr>
            <a:graphicFrameLocks noGrp="1"/>
          </p:cNvGraphicFramePr>
          <p:nvPr>
            <p:extLst>
              <p:ext uri="{D42A27DB-BD31-4B8C-83A1-F6EECF244321}">
                <p14:modId xmlns:p14="http://schemas.microsoft.com/office/powerpoint/2010/main" val="2828023879"/>
              </p:ext>
            </p:extLst>
          </p:nvPr>
        </p:nvGraphicFramePr>
        <p:xfrm>
          <a:off x="588934" y="1760706"/>
          <a:ext cx="11014134" cy="4625759"/>
        </p:xfrm>
        <a:graphic>
          <a:graphicData uri="http://schemas.openxmlformats.org/drawingml/2006/table">
            <a:tbl>
              <a:tblPr rtl="1" firstRow="1" firstCol="1" bandRow="1">
                <a:tableStyleId>{5C22544A-7EE6-4342-B048-85BDC9FD1C3A}</a:tableStyleId>
              </a:tblPr>
              <a:tblGrid>
                <a:gridCol w="5651735">
                  <a:extLst>
                    <a:ext uri="{9D8B030D-6E8A-4147-A177-3AD203B41FA5}">
                      <a16:colId xmlns:a16="http://schemas.microsoft.com/office/drawing/2014/main" val="3093816650"/>
                    </a:ext>
                  </a:extLst>
                </a:gridCol>
                <a:gridCol w="5362399">
                  <a:extLst>
                    <a:ext uri="{9D8B030D-6E8A-4147-A177-3AD203B41FA5}">
                      <a16:colId xmlns:a16="http://schemas.microsoft.com/office/drawing/2014/main" val="3114904571"/>
                    </a:ext>
                  </a:extLst>
                </a:gridCol>
              </a:tblGrid>
              <a:tr h="2591263">
                <a:tc>
                  <a:txBody>
                    <a:bodyPr/>
                    <a:lstStyle/>
                    <a:p>
                      <a:pPr algn="ctr" rtl="1" fontAlgn="base">
                        <a:lnSpc>
                          <a:spcPct val="115000"/>
                        </a:lnSpc>
                        <a:spcBef>
                          <a:spcPts val="600"/>
                        </a:spcBef>
                        <a:spcAft>
                          <a:spcPts val="600"/>
                        </a:spcAft>
                      </a:pPr>
                      <a:r>
                        <a:rPr lang="ar-SA" sz="2000" u="sng" dirty="0">
                          <a:solidFill>
                            <a:srgbClr val="FF0000"/>
                          </a:solidFill>
                          <a:effectLst/>
                          <a:highlight>
                            <a:srgbClr val="FFFF00"/>
                          </a:highlight>
                        </a:rPr>
                        <a:t>7.تغير احتياجات العملاء</a:t>
                      </a:r>
                      <a:r>
                        <a:rPr lang="ar-SA" sz="2000" u="sng" dirty="0">
                          <a:effectLst/>
                        </a:rPr>
                        <a:t>:</a:t>
                      </a:r>
                      <a:r>
                        <a:rPr lang="ar-EG" sz="2000" u="sng" dirty="0">
                          <a:effectLst/>
                        </a:rPr>
                        <a:t> </a:t>
                      </a:r>
                      <a:r>
                        <a:rPr lang="ar-SA" sz="2000" dirty="0">
                          <a:effectLst/>
                        </a:rPr>
                        <a:t>إن احتياجات العملاء تختلف من آن لآخر وما كانوا يحبونه بالأمس قد لا ينظرون إليه في الغد القريب. فالذوق الذي يحبه الناس في ملابسهم يختلف من وقت لآخر والسيارات التي يرغبون في اقتنائها تختلف. ولذلك فإن المنظمات يجب أن تقوم بتغييرات لكي توائم هذا التغيير في احتياجات العملاء وإلا فأنها تخسر هؤلاء العملاء.</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fontAlgn="base">
                        <a:lnSpc>
                          <a:spcPct val="115000"/>
                        </a:lnSpc>
                        <a:spcBef>
                          <a:spcPts val="600"/>
                        </a:spcBef>
                        <a:spcAft>
                          <a:spcPts val="600"/>
                        </a:spcAft>
                      </a:pPr>
                      <a:r>
                        <a:rPr lang="ar-SA" sz="2000" u="sng" dirty="0">
                          <a:solidFill>
                            <a:srgbClr val="FF0000"/>
                          </a:solidFill>
                          <a:effectLst/>
                          <a:highlight>
                            <a:srgbClr val="FFFF00"/>
                          </a:highlight>
                        </a:rPr>
                        <a:t>8.تغير إدارة المنظمة</a:t>
                      </a:r>
                      <a:r>
                        <a:rPr lang="ar-SA" sz="2000" u="sng" dirty="0">
                          <a:effectLst/>
                        </a:rPr>
                        <a:t>: </a:t>
                      </a:r>
                      <a:r>
                        <a:rPr lang="ar-SA" sz="2000" dirty="0">
                          <a:effectLst/>
                        </a:rPr>
                        <a:t>قد تتغير الإدارة بسبب تغير الملاك أو بسبب تقاعد الإدارة السابقة وتولي إدارة جديدة بفكر جديد.</a:t>
                      </a:r>
                      <a:endParaRPr lang="en-GB" sz="2000" dirty="0">
                        <a:effectLst/>
                      </a:endParaRPr>
                    </a:p>
                    <a:p>
                      <a:pPr algn="r" rtl="1" fontAlgn="base">
                        <a:lnSpc>
                          <a:spcPct val="115000"/>
                        </a:lnSpc>
                        <a:spcBef>
                          <a:spcPts val="600"/>
                        </a:spcBef>
                        <a:spcAft>
                          <a:spcPts val="600"/>
                        </a:spcAft>
                      </a:pPr>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43892530"/>
                  </a:ext>
                </a:extLst>
              </a:tr>
              <a:tr h="2034496">
                <a:tc>
                  <a:txBody>
                    <a:bodyPr/>
                    <a:lstStyle/>
                    <a:p>
                      <a:pPr algn="r" rtl="1" fontAlgn="base">
                        <a:lnSpc>
                          <a:spcPct val="115000"/>
                        </a:lnSpc>
                        <a:spcBef>
                          <a:spcPts val="600"/>
                        </a:spcBef>
                        <a:spcAft>
                          <a:spcPts val="600"/>
                        </a:spcAft>
                      </a:pPr>
                      <a:r>
                        <a:rPr lang="ar-SA" sz="2000" u="sng" dirty="0">
                          <a:solidFill>
                            <a:srgbClr val="FF0000"/>
                          </a:solidFill>
                          <a:effectLst/>
                          <a:highlight>
                            <a:srgbClr val="FFFF00"/>
                          </a:highlight>
                        </a:rPr>
                        <a:t>9.النمو </a:t>
                      </a:r>
                      <a:r>
                        <a:rPr lang="en-US" sz="2000" u="sng" dirty="0">
                          <a:effectLst/>
                        </a:rPr>
                        <a:t>Growth</a:t>
                      </a:r>
                      <a:r>
                        <a:rPr lang="ar-SA" sz="2000" u="sng" dirty="0">
                          <a:effectLst/>
                        </a:rPr>
                        <a:t>:</a:t>
                      </a:r>
                      <a:r>
                        <a:rPr lang="ar-SA" sz="2000" dirty="0">
                          <a:effectLst/>
                        </a:rPr>
                        <a:t> نمو المنظمة يعني تحولها من منظمة صغيرة إلى منظمة كبيرة أو من مركز واحد إلى مراكز متعددة أو من شركة محلية إلى شركة متعددة الجنسيات. هذا النمو يستتبعه الكثير من التغيير في الاستراتيجية والهيكل التنظيمي وأسلوب العمل والأولويات</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fontAlgn="base">
                        <a:lnSpc>
                          <a:spcPct val="115000"/>
                        </a:lnSpc>
                        <a:spcBef>
                          <a:spcPts val="600"/>
                        </a:spcBef>
                        <a:spcAft>
                          <a:spcPts val="600"/>
                        </a:spcAft>
                      </a:pPr>
                      <a:r>
                        <a:rPr lang="ar-SA" sz="2000" u="sng" dirty="0">
                          <a:solidFill>
                            <a:srgbClr val="FF0000"/>
                          </a:solidFill>
                          <a:effectLst/>
                          <a:highlight>
                            <a:srgbClr val="FFFF00"/>
                          </a:highlight>
                        </a:rPr>
                        <a:t>10. المحافظة على الحيوية الفاعلة</a:t>
                      </a:r>
                      <a:r>
                        <a:rPr lang="ar-SA" sz="2000" u="sng" dirty="0">
                          <a:effectLst/>
                        </a:rPr>
                        <a:t>: </a:t>
                      </a:r>
                      <a:r>
                        <a:rPr lang="ar-SA" sz="2000" dirty="0">
                          <a:effectLst/>
                        </a:rPr>
                        <a:t>يعمل التغيير والتطوير التنظيمي على تجديد الحيوية داخل المنظمة، وسيادة روح التفاؤل والتعاون بين العاملين في المنظمة.</a:t>
                      </a:r>
                      <a:endParaRPr lang="en-GB" sz="2000" dirty="0">
                        <a:effectLst/>
                      </a:endParaRPr>
                    </a:p>
                    <a:p>
                      <a:pPr algn="r" rtl="1" fontAlgn="base">
                        <a:lnSpc>
                          <a:spcPct val="115000"/>
                        </a:lnSpc>
                        <a:spcBef>
                          <a:spcPts val="600"/>
                        </a:spcBef>
                        <a:spcAft>
                          <a:spcPts val="600"/>
                        </a:spcAft>
                      </a:pPr>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56095139"/>
                  </a:ext>
                </a:extLst>
              </a:tr>
            </a:tbl>
          </a:graphicData>
        </a:graphic>
      </p:graphicFrame>
    </p:spTree>
    <p:extLst>
      <p:ext uri="{BB962C8B-B14F-4D97-AF65-F5344CB8AC3E}">
        <p14:creationId xmlns:p14="http://schemas.microsoft.com/office/powerpoint/2010/main" val="2515996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1443" y="1298263"/>
            <a:ext cx="11189110"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90170" algn="r" rtl="1" fontAlgn="base">
              <a:spcBef>
                <a:spcPts val="600"/>
              </a:spcBef>
              <a:spcAft>
                <a:spcPts val="600"/>
              </a:spcAft>
            </a:pPr>
            <a:r>
              <a:rPr lang="ar-SA" sz="2400" dirty="0">
                <a:solidFill>
                  <a:srgbClr val="C00000"/>
                </a:solidFill>
                <a:effectLst/>
                <a:latin typeface="Times New Roman" panose="02020603050405020304" pitchFamily="18" charset="0"/>
                <a:ea typeface="Times New Roman" panose="02020603050405020304" pitchFamily="18" charset="0"/>
              </a:rPr>
              <a:t> </a:t>
            </a:r>
            <a:r>
              <a:rPr lang="ar-SA" sz="2400" b="1" dirty="0">
                <a:solidFill>
                  <a:srgbClr val="C00000"/>
                </a:solidFill>
                <a:effectLst/>
                <a:latin typeface="Times New Roman" panose="02020603050405020304" pitchFamily="18" charset="0"/>
                <a:ea typeface="Times New Roman" panose="02020603050405020304" pitchFamily="18" charset="0"/>
              </a:rPr>
              <a:t>عوامل نجاح برامج التغيير والتطوير التنظيمي:</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dirty="0">
                <a:solidFill>
                  <a:srgbClr val="000000"/>
                </a:solidFill>
                <a:effectLst/>
                <a:latin typeface="Times New Roman" panose="02020603050405020304" pitchFamily="18" charset="0"/>
                <a:ea typeface="Times New Roman" panose="02020603050405020304" pitchFamily="18" charset="0"/>
              </a:rPr>
              <a:t>1</a:t>
            </a:r>
            <a:r>
              <a:rPr lang="ar-SA" sz="2400" b="1" dirty="0">
                <a:solidFill>
                  <a:srgbClr val="000000"/>
                </a:solidFill>
                <a:effectLst/>
                <a:latin typeface="Times New Roman" panose="02020603050405020304" pitchFamily="18" charset="0"/>
                <a:ea typeface="Times New Roman" panose="02020603050405020304" pitchFamily="18" charset="0"/>
              </a:rPr>
              <a:t>. دعم وتأييد القادة الإداريين</a:t>
            </a:r>
            <a:r>
              <a:rPr lang="ar-SA" sz="2400" dirty="0">
                <a:solidFill>
                  <a:srgbClr val="000000"/>
                </a:solidFill>
                <a:effectLst/>
                <a:latin typeface="Times New Roman" panose="02020603050405020304" pitchFamily="18" charset="0"/>
                <a:ea typeface="Times New Roman" panose="02020603050405020304" pitchFamily="18" charset="0"/>
              </a:rPr>
              <a:t> لجهود التغيير مما يضمن له الاستمرارية وتحقيق النتائج.</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dirty="0">
                <a:solidFill>
                  <a:srgbClr val="000000"/>
                </a:solidFill>
                <a:effectLst/>
                <a:latin typeface="Times New Roman" panose="02020603050405020304" pitchFamily="18" charset="0"/>
                <a:ea typeface="Times New Roman" panose="02020603050405020304" pitchFamily="18" charset="0"/>
              </a:rPr>
              <a:t>2</a:t>
            </a:r>
            <a:r>
              <a:rPr lang="ar-SA" sz="2400" b="1" dirty="0">
                <a:solidFill>
                  <a:srgbClr val="000000"/>
                </a:solidFill>
                <a:effectLst/>
                <a:latin typeface="Times New Roman" panose="02020603050405020304" pitchFamily="18" charset="0"/>
                <a:ea typeface="Times New Roman" panose="02020603050405020304" pitchFamily="18" charset="0"/>
              </a:rPr>
              <a:t>. توافر المناخ العام</a:t>
            </a:r>
            <a:r>
              <a:rPr lang="ar-SA" sz="2400" dirty="0">
                <a:solidFill>
                  <a:srgbClr val="000000"/>
                </a:solidFill>
                <a:effectLst/>
                <a:latin typeface="Times New Roman" panose="02020603050405020304" pitchFamily="18" charset="0"/>
                <a:ea typeface="Times New Roman" panose="02020603050405020304" pitchFamily="18" charset="0"/>
              </a:rPr>
              <a:t> الذي يقبل التغيير ولا يعارضه.</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rPr>
              <a:t>3. وجود خبراء أو وكلاء تغيير</a:t>
            </a:r>
            <a:r>
              <a:rPr lang="ar-SA" sz="2400" dirty="0">
                <a:solidFill>
                  <a:srgbClr val="000000"/>
                </a:solidFill>
                <a:effectLst/>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Change Agents</a:t>
            </a:r>
            <a:r>
              <a:rPr lang="ar-SA" sz="2400" dirty="0">
                <a:solidFill>
                  <a:srgbClr val="000000"/>
                </a:solidFill>
                <a:effectLst/>
                <a:latin typeface="Times New Roman" panose="02020603050405020304" pitchFamily="18" charset="0"/>
                <a:ea typeface="Times New Roman" panose="02020603050405020304" pitchFamily="18" charset="0"/>
              </a:rPr>
              <a:t> يمتلكون مهارات فكرية وإنسانية وفنية ترتبط بالتغيير. وقد يكون خبراء التغيير من داخل المنظمة أو خارجها.</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rPr>
              <a:t>4. اشراك الأفراد والجماعات</a:t>
            </a:r>
            <a:r>
              <a:rPr lang="ar-SA" sz="2400" dirty="0">
                <a:solidFill>
                  <a:srgbClr val="000000"/>
                </a:solidFill>
                <a:effectLst/>
                <a:latin typeface="Times New Roman" panose="02020603050405020304" pitchFamily="18" charset="0"/>
                <a:ea typeface="Times New Roman" panose="02020603050405020304" pitchFamily="18" charset="0"/>
              </a:rPr>
              <a:t> الذين سيتأثرون بالتغيير في رسم أهدافه والتخطيط له وتنفيذه.</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rPr>
              <a:t>5. شرح وتوضيح</a:t>
            </a:r>
            <a:r>
              <a:rPr lang="ar-SA" sz="2400" dirty="0">
                <a:solidFill>
                  <a:srgbClr val="000000"/>
                </a:solidFill>
                <a:effectLst/>
                <a:latin typeface="Times New Roman" panose="02020603050405020304" pitchFamily="18" charset="0"/>
                <a:ea typeface="Times New Roman" panose="02020603050405020304" pitchFamily="18" charset="0"/>
              </a:rPr>
              <a:t> دوافع وأسباب التغيير للأفراد العاملين.</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rPr>
              <a:t>6. بيان الفوائد المادية والمعنوية</a:t>
            </a:r>
            <a:r>
              <a:rPr lang="ar-SA" sz="2400" dirty="0">
                <a:solidFill>
                  <a:srgbClr val="000000"/>
                </a:solidFill>
                <a:effectLst/>
                <a:latin typeface="Times New Roman" panose="02020603050405020304" pitchFamily="18" charset="0"/>
                <a:ea typeface="Times New Roman" panose="02020603050405020304" pitchFamily="18" charset="0"/>
              </a:rPr>
              <a:t> التي ستترتب على عملية التغيير للأفراد العاملين .</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rPr>
              <a:t>7. عدم إغفال دور التنظيمات غير الرسمية</a:t>
            </a:r>
            <a:r>
              <a:rPr lang="ar-SA" sz="2400" dirty="0">
                <a:solidFill>
                  <a:srgbClr val="000000"/>
                </a:solidFill>
                <a:effectLst/>
                <a:latin typeface="Times New Roman" panose="02020603050405020304" pitchFamily="18" charset="0"/>
                <a:ea typeface="Times New Roman" panose="02020603050405020304" pitchFamily="18" charset="0"/>
              </a:rPr>
              <a:t> لما لها من تأثير على سلوك الأفراد.</a:t>
            </a:r>
            <a:endParaRPr lang="en-GB" sz="240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059299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6257" y="1362635"/>
            <a:ext cx="10913020" cy="54953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effectLst/>
                <a:latin typeface="-apple-system"/>
              </a:rPr>
              <a:t>ابتكار</a:t>
            </a:r>
            <a:endParaRPr lang="ar-EG" sz="3200" b="1" i="0" dirty="0">
              <a:effectLst/>
              <a:latin typeface="-apple-system"/>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indent="90170" algn="r" rtl="1" fontAlgn="base">
              <a:spcBef>
                <a:spcPts val="600"/>
              </a:spcBef>
              <a:spcAft>
                <a:spcPts val="600"/>
              </a:spcAft>
            </a:pPr>
            <a:r>
              <a:rPr lang="ar-SA" sz="3200" dirty="0">
                <a:solidFill>
                  <a:srgbClr val="C00000"/>
                </a:solidFill>
                <a:effectLst/>
                <a:latin typeface="Times New Roman" panose="02020603050405020304" pitchFamily="18" charset="0"/>
                <a:ea typeface="Times New Roman" panose="02020603050405020304" pitchFamily="18" charset="0"/>
              </a:rPr>
              <a:t> </a:t>
            </a:r>
            <a:r>
              <a:rPr lang="ar-EG" sz="3200" dirty="0">
                <a:solidFill>
                  <a:srgbClr val="C00000"/>
                </a:solidFill>
                <a:effectLst/>
                <a:latin typeface="Times New Roman" panose="02020603050405020304" pitchFamily="18" charset="0"/>
                <a:ea typeface="Times New Roman" panose="02020603050405020304" pitchFamily="18" charset="0"/>
              </a:rPr>
              <a:t>تابع:" </a:t>
            </a:r>
            <a:r>
              <a:rPr lang="ar-SA" sz="3200" b="1" dirty="0">
                <a:solidFill>
                  <a:srgbClr val="C00000"/>
                </a:solidFill>
                <a:effectLst/>
                <a:latin typeface="Times New Roman" panose="02020603050405020304" pitchFamily="18" charset="0"/>
                <a:ea typeface="Times New Roman" panose="02020603050405020304" pitchFamily="18" charset="0"/>
              </a:rPr>
              <a:t>عوامل نجاح برامج التغيير والتطوير التنظيمي:</a:t>
            </a:r>
            <a:endParaRPr lang="ar-EG" sz="3200" b="1" dirty="0">
              <a:solidFill>
                <a:srgbClr val="C00000"/>
              </a:solidFill>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 معرفة مصادر التغيير</a:t>
            </a: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وتشخيص المشاكل التنظيمية بأسلوب علمي.</a:t>
            </a:r>
            <a:endParaRPr lang="en-GB" sz="32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 </a:t>
            </a:r>
            <a:r>
              <a:rPr lang="ar-SA"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تشخيص عوامل مقاومة</a:t>
            </a: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التغيير ومراكزه.</a:t>
            </a:r>
            <a:endParaRPr lang="en-GB" sz="32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 توفر الموارد البشرية والمادية</a:t>
            </a: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والفنية التي تهيء للتغيير وتساعد على تنفيذه.</a:t>
            </a:r>
            <a:endParaRPr lang="en-GB" sz="32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11. تحديد هدف التطوير</a:t>
            </a: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بأن يكون الهدف واضح ومحدد وقابل للقياس.</a:t>
            </a:r>
            <a:endParaRPr lang="en-GB" sz="32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 </a:t>
            </a:r>
            <a:r>
              <a:rPr lang="ar-SA"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التجديد المستمر</a:t>
            </a: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للتنظيم.</a:t>
            </a:r>
            <a:endParaRPr lang="en-GB" sz="32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 </a:t>
            </a:r>
            <a:r>
              <a:rPr lang="ar-SA"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الاهتمام بالبعد الإنساني</a:t>
            </a:r>
            <a:r>
              <a:rPr lang="ar-SA"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للعاملين بالمنظمة</a:t>
            </a:r>
            <a:r>
              <a:rPr lang="ar-SA" sz="32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r>
              <a:rPr lang="ar-EG" sz="3200" dirty="0">
                <a:solidFill>
                  <a:srgbClr val="151515"/>
                </a:solidFill>
                <a:latin typeface="var(--font-serif)"/>
              </a:rPr>
              <a:t> </a:t>
            </a:r>
          </a:p>
          <a:p>
            <a:pPr algn="r"/>
            <a:endParaRPr lang="ar-EG" sz="3200" dirty="0">
              <a:solidFill>
                <a:srgbClr val="151515"/>
              </a:solidFill>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67220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813" y="1246139"/>
            <a:ext cx="11818374" cy="4909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115000"/>
              </a:lnSpc>
              <a:spcBef>
                <a:spcPts val="1000"/>
              </a:spcBef>
              <a:spcAft>
                <a:spcPts val="0"/>
              </a:spcAft>
            </a:pPr>
            <a:endParaRPr lang="ar-EG" sz="2400" b="1" dirty="0">
              <a:solidFill>
                <a:srgbClr val="C00000"/>
              </a:solidFill>
              <a:effectLst/>
              <a:latin typeface="Cambria" panose="02040503050406030204" pitchFamily="18" charset="0"/>
              <a:ea typeface="Times New Roman" panose="02020603050405020304" pitchFamily="18" charset="0"/>
              <a:cs typeface="Times New Roman" panose="02020603050405020304" pitchFamily="18" charset="0"/>
            </a:endParaRPr>
          </a:p>
          <a:p>
            <a:pPr algn="ctr" rtl="1" fontAlgn="base">
              <a:lnSpc>
                <a:spcPct val="115000"/>
              </a:lnSpc>
              <a:spcBef>
                <a:spcPts val="1000"/>
              </a:spcBef>
              <a:spcAft>
                <a:spcPts val="0"/>
              </a:spcAft>
            </a:pPr>
            <a:endParaRPr lang="ar-EG" sz="2400" b="1" dirty="0">
              <a:solidFill>
                <a:srgbClr val="C00000"/>
              </a:solidFill>
              <a:latin typeface="Cambria" panose="02040503050406030204" pitchFamily="18" charset="0"/>
              <a:ea typeface="Times New Roman" panose="02020603050405020304" pitchFamily="18" charset="0"/>
              <a:cs typeface="Times New Roman" panose="02020603050405020304" pitchFamily="18" charset="0"/>
            </a:endParaRPr>
          </a:p>
          <a:p>
            <a:pPr algn="ctr" rtl="1" fontAlgn="base">
              <a:lnSpc>
                <a:spcPct val="115000"/>
              </a:lnSpc>
              <a:spcBef>
                <a:spcPts val="1000"/>
              </a:spcBef>
              <a:spcAft>
                <a:spcPts val="0"/>
              </a:spcAft>
            </a:pPr>
            <a:r>
              <a:rPr lang="ar-SA" sz="2400" b="1" dirty="0">
                <a:solidFill>
                  <a:srgbClr val="C00000"/>
                </a:solidFill>
                <a:effectLst/>
                <a:latin typeface="Cambria" panose="02040503050406030204" pitchFamily="18" charset="0"/>
                <a:ea typeface="Times New Roman" panose="02020603050405020304" pitchFamily="18" charset="0"/>
                <a:cs typeface="Times New Roman" panose="02020603050405020304" pitchFamily="18" charset="0"/>
              </a:rPr>
              <a:t>أهداف برامج التغيير والتطوير التنظيمي:</a:t>
            </a:r>
            <a:endParaRPr lang="en-GB" sz="24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إن عملية التغيير والتطوير التنظيمي لا تأتي بطريقة عفوية وارتجالية، وإنما تكون </a:t>
            </a:r>
            <a:r>
              <a:rPr lang="ar-SA" sz="2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عملية هادفة ومدروسة ومخططة</a:t>
            </a:r>
            <a:r>
              <a:rPr lang="ar-S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 ومن أهداف برامج التغيير والتطوير التنظيمي ما</a:t>
            </a:r>
            <a:r>
              <a:rPr lang="ar-EG" sz="24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ar-SA" sz="24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يلي:</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 زيادة مقدرة المنظمة على التعامل والتكيف مع البيئة المحيطة بها وتحسين قدرتها على البقاء والنمو.</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زيادة مقدرة المنظمة على التعاون بين مختلف المجموعات المتخصصة من أجل إنجاز الأهداف العامة للمنظمة.</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3.مساعدة الأفراد على تشخيص مشكلاتهم وحفزهم لأحداث التغيير والتطوير المطلوب.</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تشجيع الأفراد العاملين على تحقيق الأهداف التنظيمية وتحقيق الرضا الوظيفي لهم.</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5.الكشف عن الصراع بهدف إدارته وتوجيهه بشكل يخدم المنظمة.</a:t>
            </a:r>
            <a:endParaRPr lang="en-GB" sz="2400" dirty="0">
              <a:effectLst/>
              <a:latin typeface="Times New Roman" panose="02020603050405020304" pitchFamily="18" charset="0"/>
              <a:ea typeface="Times New Roman" panose="02020603050405020304" pitchFamily="18" charset="0"/>
            </a:endParaRPr>
          </a:p>
          <a:p>
            <a:pPr algn="r"/>
            <a:r>
              <a:rPr lang="ar-SA" sz="2400" b="1" dirty="0">
                <a:solidFill>
                  <a:srgbClr val="000000"/>
                </a:solidFill>
                <a:effectLst/>
                <a:ea typeface="Calibri" panose="020F0502020204030204" pitchFamily="34" charset="0"/>
                <a:cs typeface="Times New Roman" panose="02020603050405020304" pitchFamily="18" charset="0"/>
              </a:rPr>
              <a:t>6.بناء جو من الثقة والانفتاح بين الأفراد العاملين والمجموعات في المنظمة</a:t>
            </a:r>
            <a:br>
              <a:rPr lang="ar-EG" sz="3200" dirty="0"/>
            </a:br>
            <a:br>
              <a:rPr lang="ar-EG" sz="3200" dirty="0"/>
            </a:br>
            <a:endParaRPr lang="ar-SA" sz="3200" dirty="0">
              <a:solidFill>
                <a:schemeClr val="accent1">
                  <a:lumMod val="75000"/>
                </a:schemeClr>
              </a:solidFill>
              <a:cs typeface="AL-Mohanad" pitchFamily="2"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8515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12844"/>
            <a:ext cx="11770215" cy="5256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89F28D4-A276-8BA2-F0E3-E05ED4E7ACBC}"/>
              </a:ext>
            </a:extLst>
          </p:cNvPr>
          <p:cNvSpPr/>
          <p:nvPr/>
        </p:nvSpPr>
        <p:spPr>
          <a:xfrm>
            <a:off x="786384" y="1378686"/>
            <a:ext cx="10964166" cy="5955476"/>
          </a:xfrm>
          <a:prstGeom prst="rect">
            <a:avLst/>
          </a:prstGeom>
        </p:spPr>
        <p:txBody>
          <a:bodyPr wrap="square">
            <a:spAutoFit/>
          </a:bodyPr>
          <a:lstStyle/>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8.مساعدة المنظمة على حل المشاكل التي تواجهها من خلال تزويدها بالمعلومات عن عمليات المنظمة المختلفة ونتائجها.</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9.إرساء قواعد الثقة بين الأفراد المكونين للجماعات وبين الجماعات المتفرعة في جميع أرجاء المنظمة وعلى جميع مستوياتها التنظيمية.</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10.خلق مناخ مفتوح لحل المشكلات في جميع أرجاء المنظمة.</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11. تحديد مسؤولية اتخاذ القرارات وحل المشكلات.</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12.زيادة درجة الانتماء للمنظمة ولأهدافها.</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13.زيادة درجة التعاون بين الأفراد والجماعات.</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14.زيادة درجة الإحساس بديناميكية (حركية) الجماعة ونتائجها المحتملة على الأداء.</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15.زيادة إحساس العاملين بالملكية والأهداف التنظيمية.</a:t>
            </a:r>
            <a:endParaRPr lang="en-GB" sz="20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16.زيادة قدرات الأفراد على الرقابة الذاتية والتوجيه الذاتي داخل إطار المنظمة.</a:t>
            </a:r>
            <a:endParaRPr lang="en-GB" sz="2000" dirty="0">
              <a:effectLst/>
              <a:latin typeface="Times New Roman" panose="02020603050405020304" pitchFamily="18" charset="0"/>
              <a:ea typeface="Times New Roman" panose="02020603050405020304" pitchFamily="18" charset="0"/>
            </a:endParaRPr>
          </a:p>
          <a:p>
            <a:pPr algn="r" rtl="1">
              <a:buClr>
                <a:srgbClr val="000000"/>
              </a:buClr>
              <a:defRPr/>
            </a:pPr>
            <a:br>
              <a:rPr lang="ar-EG" sz="2400" dirty="0"/>
            </a:br>
            <a:br>
              <a:rPr lang="ar-EG" sz="2400" dirty="0"/>
            </a:br>
            <a:br>
              <a:rPr lang="ar-EG" sz="2400" dirty="0"/>
            </a:b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166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B10DACE-62A3-C066-B241-642318C763AA}"/>
              </a:ext>
            </a:extLst>
          </p:cNvPr>
          <p:cNvSpPr/>
          <p:nvPr/>
        </p:nvSpPr>
        <p:spPr>
          <a:xfrm>
            <a:off x="408562" y="1212844"/>
            <a:ext cx="11350820" cy="6600653"/>
          </a:xfrm>
          <a:prstGeom prst="rect">
            <a:avLst/>
          </a:prstGeom>
        </p:spPr>
        <p:txBody>
          <a:bodyPr wrap="square">
            <a:spAutoFit/>
          </a:bodyPr>
          <a:lstStyle/>
          <a:p>
            <a:pPr algn="ctr" rtl="1" fontAlgn="base">
              <a:spcBef>
                <a:spcPts val="600"/>
              </a:spcBef>
              <a:spcAft>
                <a:spcPts val="600"/>
              </a:spcAft>
            </a:pPr>
            <a:endParaRPr lang="ar-EG"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rtl="1" fontAlgn="base">
              <a:spcBef>
                <a:spcPts val="600"/>
              </a:spcBef>
              <a:spcAft>
                <a:spcPts val="600"/>
              </a:spcAft>
            </a:pPr>
            <a:r>
              <a:rPr lang="ar-SA" sz="2000" b="1" dirty="0">
                <a:solidFill>
                  <a:srgbClr val="C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تصنيف معوقات التغيير والتطوير التنظيمي إلى عدة أنواع </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أولاً: المعوقات البشرية:</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ويندرج تحت هذا العامل ما يلي:</a:t>
            </a:r>
            <a:endParaRPr lang="en-GB"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أ‌. مقاومة الأفراد للتطوير والتغيير يعود لجهلهم بالأغراض والناتج المترتبة على ذلك.</a:t>
            </a:r>
            <a:endParaRPr lang="en-GB"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ب‌. النقص في القدرات والكفاءات المتخصصة وضعف نوعية الأفراد الذين يشغلون الوظائف القيادية العليا.</a:t>
            </a:r>
            <a:endParaRPr lang="en-GB"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ثانياً: المعوقات البيئية:</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وتتعلق</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بالبيئة القانونية وكذلك </a:t>
            </a:r>
            <a:r>
              <a:rPr lang="ar-SA"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دوام التطوير والتغيير في الأوضاع</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السياسية، وظهور الأزمات الاقتصادية، </a:t>
            </a:r>
            <a:r>
              <a:rPr lang="ar-SA"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وغيرها من العوامل البيئية المتغيرة باستمرار والتي تحيط بالمنظمة.</a:t>
            </a:r>
            <a:endParaRPr lang="en-GB" dirty="0">
              <a:effectLst/>
              <a:latin typeface="Times New Roman" panose="02020603050405020304" pitchFamily="18" charset="0"/>
              <a:ea typeface="Times New Roman" panose="02020603050405020304" pitchFamily="18" charset="0"/>
            </a:endParaRPr>
          </a:p>
          <a:p>
            <a:pPr algn="just" rtl="1" fontAlgn="base">
              <a:spcBef>
                <a:spcPts val="600"/>
              </a:spcBef>
              <a:spcAft>
                <a:spcPts val="600"/>
              </a:spcAft>
            </a:pPr>
            <a:r>
              <a:rPr lang="ar-SA"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ثالثاً: المعوقات الفنية والمادية:</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وتشمل ضعف الامكانيات المادية والفنية اللازمة </a:t>
            </a:r>
            <a:r>
              <a:rPr lang="ar-SA"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لإجراء عملية التغيير والتطوير التنظيمي مثال على ذلك عدم إدخال المكننة، وعدم الاهتمام بتهيئة القوى العاملة وتدريبها على التقنيات الحديثة قبل إدخالها إلى العمل في المنظمة</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رابعاً: المعوقات الاجتماعية:</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حيث تؤثر فلسفة المجتمعات والعادات الاجتماعية السيئة سلباً ضعف التفاعل الاجتماعي بين الزملاء والرؤساء والمرؤوسين في المنظمة.</a:t>
            </a:r>
            <a:endParaRPr lang="en-GB"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خامساً: المعوقات التقنية:</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وتشمل الآتي:</a:t>
            </a:r>
            <a:endParaRPr lang="en-GB"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أ‌. عدم الاهتمام بتزويد المنظمة بالتقنيات الحديثة.</a:t>
            </a:r>
            <a:r>
              <a:rPr lang="ar-EG"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ب‌. تراجع مهارات العاملين التقنية ومقاومتهم لاستخدام التقنيات الحديثة.</a:t>
            </a:r>
            <a:endParaRPr lang="en-GB" dirty="0">
              <a:effectLst/>
              <a:latin typeface="Times New Roman" panose="02020603050405020304" pitchFamily="18" charset="0"/>
              <a:ea typeface="Times New Roman" panose="02020603050405020304" pitchFamily="18" charset="0"/>
            </a:endParaRPr>
          </a:p>
          <a:p>
            <a:pPr algn="r" rtl="1">
              <a:lnSpc>
                <a:spcPct val="107000"/>
              </a:lnSpc>
              <a:spcAft>
                <a:spcPts val="80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buClr>
                <a:srgbClr val="000000"/>
              </a:buClr>
              <a:defRPr/>
            </a:pPr>
            <a:br>
              <a:rPr lang="ar-EG" sz="2400" dirty="0"/>
            </a:br>
            <a:br>
              <a:rPr lang="ar-EG" sz="2400" dirty="0"/>
            </a:br>
            <a:endParaRPr lang="ar-EG" sz="2400" b="0" i="0" dirty="0">
              <a:solidFill>
                <a:srgbClr val="333333"/>
              </a:solidFill>
              <a:effectLst/>
              <a:latin typeface="DroidArabicKufi-Regular"/>
            </a:endParaRPr>
          </a:p>
        </p:txBody>
      </p:sp>
    </p:spTree>
    <p:extLst>
      <p:ext uri="{BB962C8B-B14F-4D97-AF65-F5344CB8AC3E}">
        <p14:creationId xmlns:p14="http://schemas.microsoft.com/office/powerpoint/2010/main" val="276439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مستطيل 4">
            <a:extLst>
              <a:ext uri="{FF2B5EF4-FFF2-40B4-BE49-F238E27FC236}">
                <a16:creationId xmlns:a16="http://schemas.microsoft.com/office/drawing/2014/main" id="{BAE05A08-111F-7672-CC10-B2FA22F5495A}"/>
              </a:ext>
            </a:extLst>
          </p:cNvPr>
          <p:cNvSpPr/>
          <p:nvPr/>
        </p:nvSpPr>
        <p:spPr>
          <a:xfrm>
            <a:off x="585217" y="1380744"/>
            <a:ext cx="10673722" cy="6145785"/>
          </a:xfrm>
          <a:prstGeom prst="rect">
            <a:avLst/>
          </a:prstGeom>
        </p:spPr>
        <p:txBody>
          <a:bodyPr wrap="square">
            <a:spAutoFit/>
          </a:bodyPr>
          <a:lstStyle/>
          <a:p>
            <a:pPr algn="r" rtl="1">
              <a:lnSpc>
                <a:spcPct val="107000"/>
              </a:lnSpc>
              <a:spcAft>
                <a:spcPts val="800"/>
              </a:spcAft>
            </a:pPr>
            <a:r>
              <a:rPr lang="ar-EG" sz="32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قيادة التغيير:</a:t>
            </a:r>
          </a:p>
          <a:p>
            <a:pPr algn="r" rtl="1" fontAlgn="base">
              <a:spcBef>
                <a:spcPts val="600"/>
              </a:spcBef>
              <a:spcAft>
                <a:spcPts val="600"/>
              </a:spcAft>
            </a:pPr>
            <a:r>
              <a:rPr lang="ar-SA" sz="2400" b="1" dirty="0">
                <a:solidFill>
                  <a:srgbClr val="C00000"/>
                </a:solidFill>
                <a:effectLst/>
                <a:highlight>
                  <a:srgbClr val="FFFF00"/>
                </a:highlight>
                <a:latin typeface="Arial" panose="020B0604020202020204" pitchFamily="34" charset="0"/>
                <a:ea typeface="Times New Roman" panose="02020603050405020304" pitchFamily="18" charset="0"/>
              </a:rPr>
              <a:t>تعريف القيادة</a:t>
            </a:r>
            <a:r>
              <a:rPr lang="ar-SA" sz="2400" b="1" dirty="0">
                <a:solidFill>
                  <a:srgbClr val="C00000"/>
                </a:solidFill>
                <a:effectLst/>
                <a:latin typeface="Arial" panose="020B0604020202020204" pitchFamily="34" charset="0"/>
                <a:ea typeface="Times New Roman" panose="02020603050405020304" pitchFamily="18" charset="0"/>
              </a:rPr>
              <a:t>:</a:t>
            </a:r>
            <a:r>
              <a:rPr lang="ar-EG" sz="2400" b="1" dirty="0">
                <a:solidFill>
                  <a:srgbClr val="C00000"/>
                </a:solidFill>
                <a:effectLst/>
                <a:latin typeface="Arial" panose="020B0604020202020204" pitchFamily="34" charset="0"/>
                <a:ea typeface="Times New Roman" panose="02020603050405020304" pitchFamily="18" charset="0"/>
              </a:rPr>
              <a:t> </a:t>
            </a:r>
            <a:r>
              <a:rPr lang="ar-SA" sz="2400" dirty="0">
                <a:solidFill>
                  <a:srgbClr val="403152"/>
                </a:solidFill>
                <a:effectLst/>
                <a:latin typeface="Times New Roman" panose="02020603050405020304" pitchFamily="18" charset="0"/>
                <a:ea typeface="Times New Roman" panose="02020603050405020304" pitchFamily="18" charset="0"/>
                <a:cs typeface="Arial" panose="020B0604020202020204" pitchFamily="34" charset="0"/>
              </a:rPr>
              <a:t>هي العملية التي يتم من خلالها التأثير </a:t>
            </a:r>
            <a:r>
              <a:rPr lang="ar-SA" sz="2400" b="1" dirty="0">
                <a:solidFill>
                  <a:srgbClr val="403152"/>
                </a:solidFill>
                <a:effectLst/>
                <a:latin typeface="Times New Roman" panose="02020603050405020304" pitchFamily="18" charset="0"/>
                <a:ea typeface="Times New Roman" panose="02020603050405020304" pitchFamily="18" charset="0"/>
                <a:cs typeface="Arial" panose="020B0604020202020204" pitchFamily="34" charset="0"/>
              </a:rPr>
              <a:t>على سلوك الأفراد والجماعات</a:t>
            </a:r>
            <a:r>
              <a:rPr lang="ar-SA" sz="2400" dirty="0">
                <a:solidFill>
                  <a:srgbClr val="403152"/>
                </a:solidFill>
                <a:effectLst/>
                <a:latin typeface="Times New Roman" panose="02020603050405020304" pitchFamily="18" charset="0"/>
                <a:ea typeface="Times New Roman" panose="02020603050405020304" pitchFamily="18" charset="0"/>
                <a:cs typeface="Arial" panose="020B0604020202020204" pitchFamily="34" charset="0"/>
              </a:rPr>
              <a:t> وذلك من أجل </a:t>
            </a:r>
            <a:r>
              <a:rPr lang="ar-SA" sz="2400" b="1" dirty="0">
                <a:solidFill>
                  <a:srgbClr val="403152"/>
                </a:solidFill>
                <a:effectLst/>
                <a:latin typeface="Times New Roman" panose="02020603050405020304" pitchFamily="18" charset="0"/>
                <a:ea typeface="Times New Roman" panose="02020603050405020304" pitchFamily="18" charset="0"/>
                <a:cs typeface="Arial" panose="020B0604020202020204" pitchFamily="34" charset="0"/>
              </a:rPr>
              <a:t>دفعهم للعمل برغبة</a:t>
            </a:r>
            <a:r>
              <a:rPr lang="ar-SA" sz="2400" dirty="0">
                <a:solidFill>
                  <a:srgbClr val="403152"/>
                </a:solidFill>
                <a:effectLst/>
                <a:latin typeface="Times New Roman" panose="02020603050405020304" pitchFamily="18" charset="0"/>
                <a:ea typeface="Times New Roman" panose="02020603050405020304" pitchFamily="18" charset="0"/>
                <a:cs typeface="Arial" panose="020B0604020202020204" pitchFamily="34" charset="0"/>
              </a:rPr>
              <a:t> واضحة لتحقيق أهدافها المحددة، بما في ذلك تحقيق أهداف التغيير والتطوير في المنظمة.</a:t>
            </a:r>
            <a:endParaRPr lang="en-GB" sz="2400"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C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خصائص قائد التغيير والتطوير</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b="1"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تتطلب قيادة التطوير والتغيير توافر عدة خصائص لابد أن يتسم بها قائد التطوير والتغيير الفعّال وهي:</a:t>
            </a:r>
            <a:endParaRPr lang="en-GB" b="1"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ar-SA"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ar-SA" b="1" u="sng"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توافر إرادة جادة وقادرة</a:t>
            </a:r>
            <a:r>
              <a:rPr lang="ar-SA"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تسعى إلى أحداث التغيير والتطوير من منطلق استيعابها لمعطيات الحاضر، واقتناعها بضرورة التغيير ومسوغاته.</a:t>
            </a:r>
            <a:endParaRPr lang="en-GB" b="1"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ar-SA"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ar-SA" b="1" u="sng"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امتلاك القدرة على المبادأة والمبادرة والإبداع والابتكار</a:t>
            </a:r>
            <a:r>
              <a:rPr lang="ar-SA"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لإحداث التحسين والتغيير والتطوير في عناصر المنظمة وفي فعالياتها جميعاً.</a:t>
            </a:r>
            <a:endParaRPr lang="en-GB" b="1"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3</a:t>
            </a:r>
            <a:r>
              <a:rPr lang="ar-SA" b="1" u="sng"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توفير المناخ المناسب للتغيير، ووضع الاستراتيجيات الفاعلة</a:t>
            </a:r>
            <a:r>
              <a:rPr lang="ar-SA"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لإحداثه وتطبيقها، ومتابعة تنفيذها، من خلال الاستثمار الأمثل لكافة الموارد البشرية والمادية والفنية المتوافرة بهدف الارتقاء بأداء المنظمة.</a:t>
            </a:r>
            <a:endParaRPr lang="en-GB" b="1" dirty="0">
              <a:effectLst/>
              <a:latin typeface="Times New Roman" panose="02020603050405020304" pitchFamily="18" charset="0"/>
              <a:ea typeface="Times New Roman" panose="02020603050405020304" pitchFamily="18" charset="0"/>
            </a:endParaRPr>
          </a:p>
          <a:p>
            <a:pPr algn="r" rtl="1" fontAlgn="base">
              <a:spcBef>
                <a:spcPts val="600"/>
              </a:spcBef>
              <a:spcAft>
                <a:spcPts val="600"/>
              </a:spcAft>
            </a:pP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ar-SA" b="1" u="sng"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الارتقاء بقدرات المنظمة</a:t>
            </a:r>
            <a:r>
              <a:rPr lang="ar-SA"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ar-SA"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لتكون قادرة على مواجهة المستجدات المتلاحقة واستيعاب متطلباتها والتعامل معها بإيجابية.</a:t>
            </a:r>
            <a:endParaRPr lang="en-GB" b="1" dirty="0">
              <a:effectLst/>
              <a:latin typeface="Times New Roman" panose="02020603050405020304" pitchFamily="18" charset="0"/>
              <a:ea typeface="Times New Roman" panose="02020603050405020304" pitchFamily="18" charset="0"/>
            </a:endParaRPr>
          </a:p>
          <a:p>
            <a:pPr algn="r" rtl="1">
              <a:lnSpc>
                <a:spcPct val="107000"/>
              </a:lnSpc>
              <a:spcAft>
                <a:spcPts val="800"/>
              </a:spcAft>
            </a:pP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buClr>
                <a:srgbClr val="000000"/>
              </a:buClr>
              <a:buFont typeface="Arial"/>
              <a:buNone/>
            </a:pPr>
            <a:br>
              <a:rPr lang="ar-EG" sz="2400" dirty="0"/>
            </a:br>
            <a:endParaRPr lang="en-US" sz="24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84613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4524315"/>
          </a:xfrm>
          <a:prstGeom prst="rect">
            <a:avLst/>
          </a:prstGeom>
        </p:spPr>
        <p:txBody>
          <a:bodyPr wrap="square">
            <a:spAutoFit/>
          </a:bodyPr>
          <a:lstStyle/>
          <a:p>
            <a:pPr algn="r" rtl="1" fontAlgn="base">
              <a:spcBef>
                <a:spcPts val="600"/>
              </a:spcBef>
              <a:spcAft>
                <a:spcPts val="600"/>
              </a:spcAft>
            </a:pPr>
            <a:r>
              <a:rPr lang="ar-SA" sz="1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قيادة التغيير والتطوير التنظيمي في المنظمة :</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السؤال الذي يطرح نفسه هنا هو:  من الذي يقوم بالتغيير والتطوير في المنظمة؟    هناك بدائل عديدة للإجابة، وأبسط هذه الإجابات هي:</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أولاً</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ar-SA"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إما أن </a:t>
            </a:r>
            <a:r>
              <a:rPr lang="ar-SA" sz="18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تقوم الإدارة بنفسها</a:t>
            </a:r>
            <a:r>
              <a:rPr lang="ar-SA"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بعملية التغيير والتطوير .</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ثانياً:</a:t>
            </a:r>
            <a:r>
              <a:rPr lang="ar-SA"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أن تعتمد الإدارة على </a:t>
            </a:r>
            <a:r>
              <a:rPr lang="ar-SA" sz="18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مستشار خارجي</a:t>
            </a:r>
            <a:r>
              <a:rPr lang="ar-SA" sz="18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 ي</a:t>
            </a:r>
            <a:r>
              <a:rPr lang="ar-SA"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حرك ويدير التغيير والتطوير في المنظمة.</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ثالثاً</a:t>
            </a:r>
            <a:r>
              <a:rPr lang="ar-SA"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البديل الثالث هو </a:t>
            </a:r>
            <a:r>
              <a:rPr lang="ar-SA" sz="18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الاعتماد على الجمع بين البديلين السابقين</a:t>
            </a:r>
            <a:r>
              <a:rPr lang="ar-SA"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وهنا على المنظمة أن تحدد دورها في التغيير والتطوير، وتحدد أيضاً مدى تدخل المستشار الخارجي ودوره في هذا التغيير والتطوير في المنظمة.</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س/ هل من الممكن أن تتم خطة التغيير والتطوير التنظيمي بدون اصدار قرارات من الادارة العليا :</a:t>
            </a:r>
            <a:endParaRPr lang="en-GB" sz="1800" dirty="0">
              <a:effectLst/>
              <a:latin typeface="Times New Roman" panose="02020603050405020304" pitchFamily="18" charset="0"/>
              <a:ea typeface="Times New Roman" panose="02020603050405020304" pitchFamily="18" charset="0"/>
            </a:endParaRPr>
          </a:p>
          <a:p>
            <a:pPr marL="342900" lvl="0" indent="-342900" algn="r" rtl="1" fontAlgn="base">
              <a:spcBef>
                <a:spcPts val="600"/>
              </a:spcBef>
              <a:spcAft>
                <a:spcPts val="600"/>
              </a:spcAft>
              <a:buFont typeface="+mj-cs"/>
              <a:buAutoNum type="arabic1Minus"/>
            </a:pP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صح          ب</a:t>
            </a:r>
            <a:r>
              <a:rPr lang="ar-SA" sz="18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خطا</a:t>
            </a: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من له سلطة التغيير والتطوير داخل المنظمة؟</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أولاً: تقوم الإدارة العليا في المنظمة بتحديد من له سلطة التغيير والتطوير داخل المنظمة</a:t>
            </a: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ar-SA" sz="1800" b="1" dirty="0">
                <a:solidFill>
                  <a:srgbClr val="0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وهناك ثلاث بدائل في هذا الصدد وهي</a:t>
            </a: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indent="90170" algn="r" rtl="1" fontAlgn="base">
              <a:spcBef>
                <a:spcPts val="600"/>
              </a:spcBef>
              <a:spcAft>
                <a:spcPts val="600"/>
              </a:spcAft>
            </a:pP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1.مستوى الإدارة العليا في المنظمة.</a:t>
            </a:r>
            <a:r>
              <a:rPr lang="ar-EG"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المشاركة.</a:t>
            </a:r>
            <a:r>
              <a:rPr lang="ar-EG"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ar-S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التفويض.</a:t>
            </a:r>
            <a:r>
              <a:rPr lang="ar-EG"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748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0D28DF77-8375-7CE1-E216-56A53C19A621}"/>
              </a:ext>
            </a:extLst>
          </p:cNvPr>
          <p:cNvGraphicFramePr>
            <a:graphicFrameLocks noGrp="1"/>
          </p:cNvGraphicFramePr>
          <p:nvPr>
            <p:extLst>
              <p:ext uri="{D42A27DB-BD31-4B8C-83A1-F6EECF244321}">
                <p14:modId xmlns:p14="http://schemas.microsoft.com/office/powerpoint/2010/main" val="2333874934"/>
              </p:ext>
            </p:extLst>
          </p:nvPr>
        </p:nvGraphicFramePr>
        <p:xfrm>
          <a:off x="1004406" y="1621625"/>
          <a:ext cx="10308861" cy="4445541"/>
        </p:xfrm>
        <a:graphic>
          <a:graphicData uri="http://schemas.openxmlformats.org/drawingml/2006/table">
            <a:tbl>
              <a:tblPr rtl="1" firstRow="1" firstCol="1" bandRow="1">
                <a:tableStyleId>{5C22544A-7EE6-4342-B048-85BDC9FD1C3A}</a:tableStyleId>
              </a:tblPr>
              <a:tblGrid>
                <a:gridCol w="10308861">
                  <a:extLst>
                    <a:ext uri="{9D8B030D-6E8A-4147-A177-3AD203B41FA5}">
                      <a16:colId xmlns:a16="http://schemas.microsoft.com/office/drawing/2014/main" val="204295466"/>
                    </a:ext>
                  </a:extLst>
                </a:gridCol>
              </a:tblGrid>
              <a:tr h="1025894">
                <a:tc>
                  <a:txBody>
                    <a:bodyPr/>
                    <a:lstStyle/>
                    <a:p>
                      <a:pPr algn="ctr" rtl="1"/>
                      <a:r>
                        <a:rPr lang="ar-SA" sz="2000" dirty="0">
                          <a:effectLst/>
                        </a:rPr>
                        <a:t> </a:t>
                      </a:r>
                      <a:endParaRPr lang="en-GB" sz="2000" dirty="0">
                        <a:effectLst/>
                      </a:endParaRPr>
                    </a:p>
                    <a:p>
                      <a:pPr algn="ctr" rtl="1"/>
                      <a:r>
                        <a:rPr lang="ar-SA" sz="2000" dirty="0">
                          <a:effectLst/>
                        </a:rPr>
                        <a:t> </a:t>
                      </a:r>
                      <a:endParaRPr lang="en-GB" sz="2000" dirty="0">
                        <a:effectLst/>
                      </a:endParaRPr>
                    </a:p>
                    <a:p>
                      <a:pPr algn="ctr" rtl="1"/>
                      <a:r>
                        <a:rPr lang="ar-SA" sz="2000" dirty="0">
                          <a:effectLst/>
                        </a:rPr>
                        <a:t>متطلبات قيادة التطوير والتغيير التنظيمي</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3705231"/>
                  </a:ext>
                </a:extLst>
              </a:tr>
              <a:tr h="3419647">
                <a:tc>
                  <a:txBody>
                    <a:bodyPr/>
                    <a:lstStyle/>
                    <a:p>
                      <a:pPr algn="r" rtl="1"/>
                      <a:r>
                        <a:rPr lang="ar-SA" sz="2000" dirty="0">
                          <a:effectLst/>
                        </a:rPr>
                        <a:t> 1. </a:t>
                      </a:r>
                      <a:r>
                        <a:rPr lang="ar-SA" sz="2000" u="sng" dirty="0">
                          <a:effectLst/>
                        </a:rPr>
                        <a:t>اقتناع قائد التغيير والتطوير في المنظمة بعملية التغيير والتطوير</a:t>
                      </a:r>
                      <a:r>
                        <a:rPr lang="ar-SA" sz="2000" dirty="0">
                          <a:effectLst/>
                        </a:rPr>
                        <a:t> الهادف، بحيث يكون قائد للتغيير وموجهاً له، لكي يُهي أبواب الابتكار، و يكافئ عليه.</a:t>
                      </a:r>
                      <a:endParaRPr lang="en-GB" sz="2000" dirty="0">
                        <a:effectLst/>
                      </a:endParaRPr>
                    </a:p>
                    <a:p>
                      <a:pPr algn="r" rtl="1"/>
                      <a:r>
                        <a:rPr lang="ar-SA" sz="2000" dirty="0">
                          <a:effectLst/>
                        </a:rPr>
                        <a:t>2. </a:t>
                      </a:r>
                      <a:r>
                        <a:rPr lang="ar-SA" sz="2000" u="sng" dirty="0">
                          <a:effectLst/>
                        </a:rPr>
                        <a:t>اقناع القائد للعامليين في المنظمة بأهمية التغيير الإيجابي</a:t>
                      </a:r>
                      <a:r>
                        <a:rPr lang="ar-SA" sz="2000" dirty="0">
                          <a:effectLst/>
                        </a:rPr>
                        <a:t>، وضرورته لمواكبة متطلبات الانفجار المعرفي والتكنولوجي، وبث روح الرغبة والتجديد والابداع في فريق التطوير والتغيير التنظيمي.</a:t>
                      </a:r>
                      <a:endParaRPr lang="en-GB" sz="2000" dirty="0">
                        <a:effectLst/>
                      </a:endParaRPr>
                    </a:p>
                    <a:p>
                      <a:pPr algn="r" rtl="1"/>
                      <a:r>
                        <a:rPr lang="ar-SA" sz="2000" dirty="0">
                          <a:effectLst/>
                        </a:rPr>
                        <a:t>3. </a:t>
                      </a:r>
                      <a:r>
                        <a:rPr lang="ar-SA" sz="2000" u="sng" dirty="0">
                          <a:effectLst/>
                        </a:rPr>
                        <a:t>اشراك أفراد المنظمة في عملية التغيير </a:t>
                      </a:r>
                      <a:r>
                        <a:rPr lang="ar-EG" sz="2000" u="sng" dirty="0">
                          <a:effectLst/>
                        </a:rPr>
                        <a:t> </a:t>
                      </a:r>
                      <a:r>
                        <a:rPr lang="ar-SA" sz="2000" u="sng" dirty="0">
                          <a:effectLst/>
                        </a:rPr>
                        <a:t>والتطوير</a:t>
                      </a:r>
                      <a:r>
                        <a:rPr lang="ar-SA" sz="2000" dirty="0">
                          <a:effectLst/>
                        </a:rPr>
                        <a:t>،</a:t>
                      </a:r>
                      <a:r>
                        <a:rPr lang="ar-EG" sz="2000" dirty="0">
                          <a:effectLst/>
                        </a:rPr>
                        <a:t> </a:t>
                      </a:r>
                      <a:r>
                        <a:rPr lang="ar-SA" sz="2000" dirty="0">
                          <a:effectLst/>
                        </a:rPr>
                        <a:t>وكل من له علاقة بالتغيير، حتى تتحقق أهداف عملية التغيير والتطوير.</a:t>
                      </a:r>
                      <a:endParaRPr lang="en-GB" sz="2000" dirty="0">
                        <a:effectLst/>
                      </a:endParaRPr>
                    </a:p>
                    <a:p>
                      <a:pPr algn="r" rtl="1"/>
                      <a:r>
                        <a:rPr lang="ar-SA" sz="2000" dirty="0">
                          <a:effectLst/>
                        </a:rPr>
                        <a:t>4. </a:t>
                      </a:r>
                      <a:r>
                        <a:rPr lang="ar-SA" sz="2000" u="sng" dirty="0">
                          <a:effectLst/>
                        </a:rPr>
                        <a:t>اختيار النمط القيادي المناسب لعملية التغيير</a:t>
                      </a:r>
                      <a:r>
                        <a:rPr lang="ar-SA" sz="2000" dirty="0">
                          <a:effectLst/>
                        </a:rPr>
                        <a:t> والتطوير التنظيمي في المنظمة.</a:t>
                      </a:r>
                      <a:endParaRPr lang="en-GB" sz="2000" dirty="0">
                        <a:effectLst/>
                      </a:endParaRPr>
                    </a:p>
                    <a:p>
                      <a:pPr algn="r" rtl="1"/>
                      <a:r>
                        <a:rPr lang="ar-SA" sz="2000" dirty="0">
                          <a:effectLst/>
                        </a:rPr>
                        <a:t>5. </a:t>
                      </a:r>
                      <a:r>
                        <a:rPr lang="ar-SA" sz="2000" u="sng" dirty="0">
                          <a:effectLst/>
                        </a:rPr>
                        <a:t>اعتماد التغيير والتطوير المخطط له في قيادة المنظمة لمواجهة تحديات العولمة</a:t>
                      </a:r>
                      <a:r>
                        <a:rPr lang="ar-SA" sz="2000" dirty="0">
                          <a:effectLst/>
                        </a:rPr>
                        <a:t>، لأن التغيير الحقيقي في العمل الإداري، </a:t>
                      </a:r>
                      <a:r>
                        <a:rPr lang="ar-SA" sz="2000" dirty="0">
                          <a:solidFill>
                            <a:srgbClr val="FF0000"/>
                          </a:solidFill>
                          <a:effectLst/>
                          <a:highlight>
                            <a:srgbClr val="FFFF00"/>
                          </a:highlight>
                        </a:rPr>
                        <a:t>يهدف إلى تطوير وتحسين فاعلية وكفاءة</a:t>
                      </a:r>
                      <a:r>
                        <a:rPr lang="ar-SA" sz="2000" dirty="0">
                          <a:solidFill>
                            <a:srgbClr val="FF0000"/>
                          </a:solidFill>
                          <a:effectLst/>
                        </a:rPr>
                        <a:t> </a:t>
                      </a:r>
                      <a:r>
                        <a:rPr lang="ar-SA" sz="2000" dirty="0">
                          <a:effectLst/>
                        </a:rPr>
                        <a:t>عمل قيادة المنظمة، عن طريق مساعدتها في اختيار أفضل الطرق لحل المشكلات وتذليل العقبات والصعوبات، وفي تجديدها.</a:t>
                      </a:r>
                      <a:endParaRPr lang="en-GB" sz="2000" dirty="0">
                        <a:effectLst/>
                      </a:endParaRPr>
                    </a:p>
                    <a:p>
                      <a:pPr algn="r" rtl="1"/>
                      <a:r>
                        <a:rPr lang="ar-SA" sz="2000" dirty="0">
                          <a:effectLst/>
                        </a:rPr>
                        <a:t>6</a:t>
                      </a:r>
                      <a:r>
                        <a:rPr lang="ar-SA" sz="2000" u="sng" dirty="0">
                          <a:effectLst/>
                        </a:rPr>
                        <a:t>. استخدام أفضل الأساليب والطرق بصورة أكثر فعالية لإحداث التغيير والتطوير المنشود من أجل تحقيق الأهداف المنشودة</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49272243"/>
                  </a:ext>
                </a:extLst>
              </a:tr>
            </a:tbl>
          </a:graphicData>
        </a:graphic>
      </p:graphicFrame>
    </p:spTree>
    <p:extLst>
      <p:ext uri="{BB962C8B-B14F-4D97-AF65-F5344CB8AC3E}">
        <p14:creationId xmlns:p14="http://schemas.microsoft.com/office/powerpoint/2010/main" val="30239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496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en-GB" sz="1800" kern="100" dirty="0">
                <a:effectLst/>
                <a:latin typeface="Calibri" panose="020F0502020204030204" pitchFamily="34" charset="0"/>
                <a:ea typeface="Calibri" panose="020F0502020204030204" pitchFamily="34" charset="0"/>
                <a:cs typeface="Arial" panose="020B0604020202020204" pitchFamily="34" charset="0"/>
              </a:rPr>
              <a:t>.</a:t>
            </a: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4" name="Table 3">
            <a:extLst>
              <a:ext uri="{FF2B5EF4-FFF2-40B4-BE49-F238E27FC236}">
                <a16:creationId xmlns:a16="http://schemas.microsoft.com/office/drawing/2014/main" id="{4A7F8DA1-F4A1-EC2D-EED8-4E540E4FD780}"/>
              </a:ext>
            </a:extLst>
          </p:cNvPr>
          <p:cNvGraphicFramePr>
            <a:graphicFrameLocks noGrp="1"/>
          </p:cNvGraphicFramePr>
          <p:nvPr>
            <p:extLst>
              <p:ext uri="{D42A27DB-BD31-4B8C-83A1-F6EECF244321}">
                <p14:modId xmlns:p14="http://schemas.microsoft.com/office/powerpoint/2010/main" val="2318147124"/>
              </p:ext>
            </p:extLst>
          </p:nvPr>
        </p:nvGraphicFramePr>
        <p:xfrm>
          <a:off x="496111" y="1360295"/>
          <a:ext cx="11313268" cy="4768132"/>
        </p:xfrm>
        <a:graphic>
          <a:graphicData uri="http://schemas.openxmlformats.org/drawingml/2006/table">
            <a:tbl>
              <a:tblPr>
                <a:tableStyleId>{5C22544A-7EE6-4342-B048-85BDC9FD1C3A}</a:tableStyleId>
              </a:tblPr>
              <a:tblGrid>
                <a:gridCol w="11313268">
                  <a:extLst>
                    <a:ext uri="{9D8B030D-6E8A-4147-A177-3AD203B41FA5}">
                      <a16:colId xmlns:a16="http://schemas.microsoft.com/office/drawing/2014/main" val="3302499581"/>
                    </a:ext>
                  </a:extLst>
                </a:gridCol>
              </a:tblGrid>
              <a:tr h="4768132">
                <a:tc>
                  <a:txBody>
                    <a:bodyPr/>
                    <a:lstStyle/>
                    <a:p>
                      <a:pPr algn="r" rtl="1"/>
                      <a:r>
                        <a:rPr lang="ar-SA" sz="1800" u="sng" dirty="0">
                          <a:solidFill>
                            <a:schemeClr val="tx1"/>
                          </a:solidFill>
                          <a:effectLst/>
                        </a:rPr>
                        <a:t>وتميل قرارات مستوى الإدارة العليا بشأن التغيير والتطوير إلى اتخاذ التغييرات التالية في المنظمة وهي:</a:t>
                      </a:r>
                      <a:endParaRPr lang="en-GB" sz="1800" dirty="0">
                        <a:solidFill>
                          <a:schemeClr val="tx1"/>
                        </a:solidFill>
                        <a:effectLst/>
                      </a:endParaRPr>
                    </a:p>
                    <a:p>
                      <a:pPr algn="r" rtl="1"/>
                      <a:r>
                        <a:rPr lang="ar-SA" sz="1800" dirty="0">
                          <a:solidFill>
                            <a:schemeClr val="tx1"/>
                          </a:solidFill>
                          <a:effectLst/>
                        </a:rPr>
                        <a:t>أ‌. تغيير الأفراد.. ب‌. تغيير الجماعات</a:t>
                      </a:r>
                      <a:r>
                        <a:rPr lang="ar-EG" sz="1800" dirty="0">
                          <a:solidFill>
                            <a:schemeClr val="tx1"/>
                          </a:solidFill>
                          <a:effectLst/>
                        </a:rPr>
                        <a:t>   </a:t>
                      </a:r>
                      <a:r>
                        <a:rPr lang="ar-SA" sz="1800" dirty="0">
                          <a:solidFill>
                            <a:schemeClr val="tx1"/>
                          </a:solidFill>
                          <a:effectLst/>
                        </a:rPr>
                        <a:t> </a:t>
                      </a:r>
                      <a:r>
                        <a:rPr lang="ar-EG" sz="1800" dirty="0">
                          <a:solidFill>
                            <a:schemeClr val="tx1"/>
                          </a:solidFill>
                          <a:effectLst/>
                        </a:rPr>
                        <a:t>ج</a:t>
                      </a:r>
                      <a:r>
                        <a:rPr lang="ar-SA" sz="1800" dirty="0">
                          <a:solidFill>
                            <a:schemeClr val="tx1"/>
                          </a:solidFill>
                          <a:effectLst/>
                        </a:rPr>
                        <a:t>‌. تغيير هياكل التنظيم</a:t>
                      </a:r>
                      <a:endParaRPr lang="en-GB" sz="1800" dirty="0">
                        <a:solidFill>
                          <a:schemeClr val="tx1"/>
                        </a:solidFill>
                        <a:effectLst/>
                      </a:endParaRPr>
                    </a:p>
                    <a:p>
                      <a:pPr algn="r" rtl="1"/>
                      <a:r>
                        <a:rPr lang="ar-SA" sz="1800" dirty="0">
                          <a:solidFill>
                            <a:schemeClr val="tx1"/>
                          </a:solidFill>
                          <a:effectLst/>
                        </a:rPr>
                        <a:t>2.المشاركة: تقوم الإدارة العليا هنا بإشراك باقي المستويات التنظيمية والعاملين بها و تتم مشاركة العاملين في المنظمة </a:t>
                      </a:r>
                      <a:r>
                        <a:rPr lang="ar-SA" sz="1800" u="sng" dirty="0">
                          <a:solidFill>
                            <a:schemeClr val="tx1"/>
                          </a:solidFill>
                          <a:effectLst/>
                          <a:highlight>
                            <a:srgbClr val="FFFF00"/>
                          </a:highlight>
                        </a:rPr>
                        <a:t>بأحد الشكلين التاليين:</a:t>
                      </a:r>
                      <a:endParaRPr lang="en-GB" sz="1800" dirty="0">
                        <a:solidFill>
                          <a:schemeClr val="tx1"/>
                        </a:solidFill>
                        <a:effectLst/>
                      </a:endParaRPr>
                    </a:p>
                    <a:p>
                      <a:pPr algn="r" rtl="1"/>
                      <a:r>
                        <a:rPr lang="ar-EG" sz="1800" dirty="0">
                          <a:solidFill>
                            <a:schemeClr val="tx1"/>
                          </a:solidFill>
                          <a:effectLst/>
                        </a:rPr>
                        <a:t>أ- </a:t>
                      </a:r>
                      <a:r>
                        <a:rPr lang="ar-SA" sz="1800" dirty="0">
                          <a:solidFill>
                            <a:schemeClr val="tx1"/>
                          </a:solidFill>
                          <a:effectLst/>
                        </a:rPr>
                        <a:t>اتخاذ القرار الجماعي</a:t>
                      </a:r>
                      <a:endParaRPr lang="en-GB" sz="1800" dirty="0">
                        <a:solidFill>
                          <a:schemeClr val="tx1"/>
                        </a:solidFill>
                        <a:effectLst/>
                      </a:endParaRPr>
                    </a:p>
                    <a:p>
                      <a:pPr algn="r" rtl="1"/>
                      <a:r>
                        <a:rPr lang="ar-SA" sz="1800" dirty="0">
                          <a:solidFill>
                            <a:schemeClr val="tx1"/>
                          </a:solidFill>
                          <a:effectLst/>
                        </a:rPr>
                        <a:t>ب.</a:t>
                      </a:r>
                      <a:r>
                        <a:rPr lang="ar-EG" sz="1800" dirty="0">
                          <a:solidFill>
                            <a:schemeClr val="tx1"/>
                          </a:solidFill>
                          <a:effectLst/>
                        </a:rPr>
                        <a:t> </a:t>
                      </a:r>
                      <a:r>
                        <a:rPr lang="ar-SA" sz="1800" dirty="0">
                          <a:solidFill>
                            <a:schemeClr val="tx1"/>
                          </a:solidFill>
                          <a:effectLst/>
                        </a:rPr>
                        <a:t>حل المشاكل الجماعية</a:t>
                      </a:r>
                      <a:endParaRPr lang="en-GB" sz="1800" dirty="0">
                        <a:solidFill>
                          <a:schemeClr val="tx1"/>
                        </a:solidFill>
                        <a:effectLst/>
                      </a:endParaRPr>
                    </a:p>
                    <a:p>
                      <a:pPr algn="r" rtl="1"/>
                      <a:r>
                        <a:rPr lang="ar-SA" sz="1800" dirty="0">
                          <a:solidFill>
                            <a:schemeClr val="tx1"/>
                          </a:solidFill>
                          <a:effectLst/>
                        </a:rPr>
                        <a:t>3.التفويض : </a:t>
                      </a:r>
                      <a:r>
                        <a:rPr lang="ar-SA" sz="1800" u="sng" dirty="0">
                          <a:solidFill>
                            <a:schemeClr val="tx1"/>
                          </a:solidFill>
                          <a:effectLst/>
                        </a:rPr>
                        <a:t>تقوم الإدارة العليا هنا بإعطاء اليد العليا لباقي المستويات التنظيمية</a:t>
                      </a:r>
                      <a:r>
                        <a:rPr lang="ar-SA" sz="1800" dirty="0">
                          <a:solidFill>
                            <a:schemeClr val="tx1"/>
                          </a:solidFill>
                          <a:effectLst/>
                        </a:rPr>
                        <a:t> والعاملين بالمنظمة في تحديد معالم التغيير والتطوير المناسبة في المنظمة.</a:t>
                      </a:r>
                      <a:endParaRPr lang="en-GB" sz="1800" dirty="0">
                        <a:solidFill>
                          <a:schemeClr val="tx1"/>
                        </a:solidFill>
                        <a:effectLst/>
                      </a:endParaRPr>
                    </a:p>
                    <a:p>
                      <a:pPr algn="r" rtl="1"/>
                      <a:r>
                        <a:rPr lang="ar-SA" sz="1800" u="sng" dirty="0">
                          <a:solidFill>
                            <a:schemeClr val="tx1"/>
                          </a:solidFill>
                          <a:effectLst/>
                        </a:rPr>
                        <a:t>ويتم التفويض للمستويات التنظيمية في المنظمة والعاملين بأحد الأسلوبيين التاليين:</a:t>
                      </a:r>
                      <a:endParaRPr lang="en-GB" sz="1800" dirty="0">
                        <a:solidFill>
                          <a:schemeClr val="tx1"/>
                        </a:solidFill>
                        <a:effectLst/>
                      </a:endParaRPr>
                    </a:p>
                    <a:p>
                      <a:pPr algn="r" rtl="1"/>
                      <a:r>
                        <a:rPr lang="ar-SA" sz="1800" dirty="0">
                          <a:solidFill>
                            <a:schemeClr val="tx1"/>
                          </a:solidFill>
                          <a:effectLst/>
                        </a:rPr>
                        <a:t>أ‌. مناقشة الحالة</a:t>
                      </a:r>
                      <a:endParaRPr lang="en-GB" sz="1800" dirty="0">
                        <a:solidFill>
                          <a:schemeClr val="tx1"/>
                        </a:solidFill>
                        <a:effectLst/>
                      </a:endParaRPr>
                    </a:p>
                    <a:p>
                      <a:pPr algn="r" rtl="1"/>
                      <a:r>
                        <a:rPr lang="ar-SA" sz="1800" dirty="0">
                          <a:solidFill>
                            <a:schemeClr val="tx1"/>
                          </a:solidFill>
                          <a:effectLst/>
                        </a:rPr>
                        <a:t>ب‌. تدريب</a:t>
                      </a:r>
                      <a:r>
                        <a:rPr lang="ar-EG" sz="1800" dirty="0">
                          <a:solidFill>
                            <a:schemeClr val="tx1"/>
                          </a:solidFill>
                          <a:effectLst/>
                        </a:rPr>
                        <a:t> تدريب العاملين</a:t>
                      </a:r>
                      <a:endParaRPr lang="en-GB" sz="1800" dirty="0">
                        <a:solidFill>
                          <a:schemeClr val="tx1"/>
                        </a:solidFill>
                        <a:effectLst/>
                      </a:endParaRPr>
                    </a:p>
                    <a:p>
                      <a:pPr algn="r" rtl="1"/>
                      <a:r>
                        <a:rPr lang="ar-SA" sz="1800" u="sng" dirty="0">
                          <a:solidFill>
                            <a:schemeClr val="tx1"/>
                          </a:solidFill>
                          <a:effectLst/>
                        </a:rPr>
                        <a:t>كيف يمكن لنا أن نحكم على أفضلية الطرق المتبعة؟ ولكن لن تتم الإجابة على هذا السؤال الا وفقاً لمعايير معينة مثل:</a:t>
                      </a:r>
                      <a:endParaRPr lang="en-GB" sz="1800" dirty="0">
                        <a:solidFill>
                          <a:schemeClr val="tx1"/>
                        </a:solidFill>
                        <a:effectLst/>
                      </a:endParaRPr>
                    </a:p>
                    <a:p>
                      <a:pPr algn="r" rtl="1"/>
                      <a:r>
                        <a:rPr lang="ar-SA" sz="1800" dirty="0">
                          <a:solidFill>
                            <a:schemeClr val="tx1"/>
                          </a:solidFill>
                          <a:effectLst/>
                        </a:rPr>
                        <a:t>- رضا العامليين المتأثرين بالتغيير. - سرعة التغيير. - النتائج المباشرة والقصيرة المدى.</a:t>
                      </a:r>
                      <a:endParaRPr lang="en-GB" sz="1800" dirty="0">
                        <a:solidFill>
                          <a:schemeClr val="tx1"/>
                        </a:solidFill>
                        <a:effectLst/>
                      </a:endParaRPr>
                    </a:p>
                    <a:p>
                      <a:pPr algn="r" rtl="1"/>
                      <a:r>
                        <a:rPr lang="ar-SA" sz="1800" dirty="0">
                          <a:solidFill>
                            <a:schemeClr val="tx1"/>
                          </a:solidFill>
                          <a:effectLst/>
                        </a:rPr>
                        <a:t>- النتائج طويلة المدى. - مقاومة التغيير. - الالتزام بالتغيير. - التجديد والإبداع المستمر.</a:t>
                      </a:r>
                      <a:endParaRPr lang="en-GB" sz="1800" dirty="0">
                        <a:solidFill>
                          <a:schemeClr val="tx1"/>
                        </a:solidFill>
                        <a:effectLst/>
                      </a:endParaRPr>
                    </a:p>
                    <a:p>
                      <a:pPr algn="r" rtl="1"/>
                      <a:r>
                        <a:rPr lang="ar-SA" sz="1800" u="sng" dirty="0">
                          <a:solidFill>
                            <a:schemeClr val="tx1"/>
                          </a:solidFill>
                          <a:effectLst/>
                        </a:rPr>
                        <a:t>ثانياً: الاستشاريون من خارج المنظمة:</a:t>
                      </a:r>
                      <a:endParaRPr lang="en-GB" sz="1800" dirty="0">
                        <a:solidFill>
                          <a:schemeClr val="tx1"/>
                        </a:solidFill>
                        <a:effectLst/>
                      </a:endParaRPr>
                    </a:p>
                    <a:p>
                      <a:pPr algn="r" rtl="1"/>
                      <a:r>
                        <a:rPr lang="ar-SA" sz="1800" dirty="0">
                          <a:solidFill>
                            <a:schemeClr val="tx1"/>
                          </a:solidFill>
                          <a:effectLst/>
                        </a:rPr>
                        <a:t>تعتمد كل محاولات التغيير والتطوير التنظيمي في المنظمة، في ضرورة الحصول على مساعدة خارجية من أحد الاستشاريين ويختلف دور الاستشاري في تحريك ودفع عملية التغيير والتطوير وذلك بحسب الفلسفة أو السبب الذي من أجله تقوم المنظمة بالاستعانة بخبرات الاستشاري الخارجي، وعلى كل منظمة والوظائف التي يجب التركيز عليها في عمل الاستشاري ما</a:t>
                      </a:r>
                      <a:r>
                        <a:rPr lang="ar-EG" sz="1800" dirty="0">
                          <a:solidFill>
                            <a:schemeClr val="tx1"/>
                          </a:solidFill>
                          <a:effectLst/>
                        </a:rPr>
                        <a:t> </a:t>
                      </a:r>
                      <a:r>
                        <a:rPr lang="ar-SA" sz="1800" dirty="0">
                          <a:solidFill>
                            <a:schemeClr val="tx1"/>
                          </a:solidFill>
                          <a:effectLst/>
                        </a:rPr>
                        <a:t>يلي:</a:t>
                      </a:r>
                      <a:endParaRPr lang="en-GB" sz="1800" dirty="0">
                        <a:solidFill>
                          <a:schemeClr val="tx1"/>
                        </a:solidFill>
                        <a:effectLst/>
                      </a:endParaRPr>
                    </a:p>
                    <a:p>
                      <a:pPr algn="r" rtl="1"/>
                      <a:r>
                        <a:rPr lang="ar-EG" sz="1800" dirty="0">
                          <a:solidFill>
                            <a:schemeClr val="tx1"/>
                          </a:solidFill>
                          <a:effectLst/>
                        </a:rPr>
                        <a:t>أ- </a:t>
                      </a:r>
                      <a:r>
                        <a:rPr lang="ar-SA" sz="1800" dirty="0">
                          <a:solidFill>
                            <a:schemeClr val="tx1"/>
                          </a:solidFill>
                          <a:effectLst/>
                        </a:rPr>
                        <a:t>المبادأة</a:t>
                      </a:r>
                      <a:r>
                        <a:rPr lang="ar-EG" sz="1800" dirty="0">
                          <a:solidFill>
                            <a:schemeClr val="tx1"/>
                          </a:solidFill>
                          <a:effectLst/>
                        </a:rPr>
                        <a:t> </a:t>
                      </a:r>
                      <a:r>
                        <a:rPr lang="ar-SA" sz="1800" dirty="0">
                          <a:solidFill>
                            <a:schemeClr val="tx1"/>
                          </a:solidFill>
                          <a:effectLst/>
                        </a:rPr>
                        <a:t>.ب تشخيص المشاكل ج. وضع الحلول وتصميم أنظمة التدخل د. تقييم ومتابعة التطوير</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tc>
                <a:extLst>
                  <a:ext uri="{0D108BD9-81ED-4DB2-BD59-A6C34878D82A}">
                    <a16:rowId xmlns:a16="http://schemas.microsoft.com/office/drawing/2014/main" val="4032786815"/>
                  </a:ext>
                </a:extLst>
              </a:tr>
            </a:tbl>
          </a:graphicData>
        </a:graphic>
      </p:graphicFrame>
    </p:spTree>
    <p:extLst>
      <p:ext uri="{BB962C8B-B14F-4D97-AF65-F5344CB8AC3E}">
        <p14:creationId xmlns:p14="http://schemas.microsoft.com/office/powerpoint/2010/main" val="98617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9596" y="1671839"/>
            <a:ext cx="1149736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ar-SA" sz="18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a:t>
            </a:r>
            <a:r>
              <a:rPr lang="ar-EG" sz="24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a:t>
            </a:r>
            <a:r>
              <a:rPr lang="ar-SA" sz="24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رقابة والمتابعة لعملية التغيير والتطوير التنظيمي في المنظمة</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ctr" rtl="1">
              <a:buFont typeface="Georgia" panose="02040502050405020303" pitchFamily="18" charset="0"/>
              <a:buChar char="•"/>
            </a:pPr>
            <a:r>
              <a:rPr lang="ar-SA" sz="2400" b="1" dirty="0">
                <a:solidFill>
                  <a:srgbClr val="00B050"/>
                </a:solidFill>
                <a:effectLst/>
                <a:latin typeface="Calibri" panose="020F0502020204030204" pitchFamily="34" charset="0"/>
                <a:ea typeface="Calibri" panose="020F0502020204030204" pitchFamily="34" charset="0"/>
                <a:cs typeface="Arial" panose="020B0604020202020204" pitchFamily="34" charset="0"/>
              </a:rPr>
              <a:t>تقوم الرقابة كوظيفة مهمة وعنصر أساسي من العناصر التي تتألف منها العملية الإدارية، على أساس فحص نتائج الأداء الفعلي ومقارنتها أولاً بأول مع الأهداف المتوخاة من عملية التغيير والتطوير، والتي حددتها المنظمة بالخطة المعمول بها.</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Georgia" panose="02040502050405020303" pitchFamily="18" charset="0"/>
              <a:buChar char="•"/>
            </a:pPr>
            <a:r>
              <a:rPr lang="ar-SA" sz="24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تستوجب عملية رقابة التغيير والتطوير التنظيمي أن يكون هناك معايير معينة ومحددة</a:t>
            </a:r>
            <a:r>
              <a:rPr lang="ar-SA" sz="2400" b="1" dirty="0">
                <a:effectLst/>
                <a:latin typeface="Calibri" panose="020F0502020204030204" pitchFamily="34" charset="0"/>
                <a:ea typeface="Calibri" panose="020F0502020204030204" pitchFamily="34" charset="0"/>
                <a:cs typeface="Arial" panose="020B0604020202020204" pitchFamily="34" charset="0"/>
              </a:rPr>
              <a:t>، </a:t>
            </a:r>
            <a:r>
              <a:rPr lang="ar-SA" sz="24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ليتم مقارنة النتائج بها.</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Georgia" panose="02040502050405020303" pitchFamily="18" charset="0"/>
              <a:buChar char="•"/>
            </a:pPr>
            <a:r>
              <a:rPr lang="ar-SA" sz="2400" b="1" u="sng" dirty="0">
                <a:solidFill>
                  <a:srgbClr val="0070C0"/>
                </a:solidFill>
                <a:effectLst/>
                <a:latin typeface="Calibri" panose="020F0502020204030204" pitchFamily="34" charset="0"/>
                <a:ea typeface="Calibri" panose="020F0502020204030204" pitchFamily="34" charset="0"/>
                <a:cs typeface="Arial" panose="020B0604020202020204" pitchFamily="34" charset="0"/>
              </a:rPr>
              <a:t>تكون الأهداف من التغيير(كمية أو نوعية) المنصوص عليها في الخطة هي المعايير الواجب القياس عليها في أحيان كثيرة</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Georgia" panose="02040502050405020303" pitchFamily="18" charset="0"/>
              <a:buChar char="•"/>
            </a:pPr>
            <a:r>
              <a:rPr lang="ar-SA"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يكمن في قياس الأداء للتأكد من مطابقته للخطط</a:t>
            </a:r>
            <a:r>
              <a:rPr lang="ar-EG"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SA"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المرسومة وتصحيحه إذا ثبت أنه ينحرف عن الخطة الموضوعة</a:t>
            </a:r>
            <a:r>
              <a:rPr lang="ar-SA" sz="2400" b="1" dirty="0">
                <a:effectLst/>
                <a:latin typeface="Calibri" panose="020F0502020204030204" pitchFamily="34" charset="0"/>
                <a:ea typeface="Calibri" panose="020F0502020204030204" pitchFamily="34" charset="0"/>
                <a:cs typeface="Arial" panose="020B0604020202020204" pitchFamily="34" charset="0"/>
              </a:rPr>
              <a:t> لعملية التغيير </a:t>
            </a:r>
            <a:r>
              <a:rPr lang="ar-SA" sz="24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GB" sz="2400"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ctr" rtl="1">
              <a:buFont typeface="Georgia" panose="02040502050405020303" pitchFamily="18" charset="0"/>
              <a:buChar char="•"/>
            </a:pPr>
            <a:r>
              <a:rPr lang="ar-SA" sz="24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الرقابة هي عملية شاملة بمعنى أنها تنصبُّ على جميع النشاطات في المنظمة، وأهمها الأفراد والجماعات، والمواد، وكيفية أداء العمل، والأموال، والهيكل التنظيمي.</a:t>
            </a:r>
            <a:endParaRPr lang="en-GB" sz="2400"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5309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u="sng" dirty="0">
                <a:solidFill>
                  <a:srgbClr val="00B050"/>
                </a:solidFill>
                <a:effectLst/>
                <a:latin typeface="Calibri" panose="020F0502020204030204" pitchFamily="34" charset="0"/>
                <a:ea typeface="Calibri" panose="020F0502020204030204" pitchFamily="34" charset="0"/>
                <a:cs typeface="Arial" panose="020B0604020202020204" pitchFamily="34" charset="0"/>
              </a:rPr>
              <a:t>عرف هنري </a:t>
            </a:r>
            <a:r>
              <a:rPr lang="ar-SA" sz="2800" b="1" u="sng" dirty="0" err="1">
                <a:solidFill>
                  <a:srgbClr val="00B050"/>
                </a:solidFill>
                <a:effectLst/>
                <a:latin typeface="Calibri" panose="020F0502020204030204" pitchFamily="34" charset="0"/>
                <a:ea typeface="Calibri" panose="020F0502020204030204" pitchFamily="34" charset="0"/>
                <a:cs typeface="Arial" panose="020B0604020202020204" pitchFamily="34" charset="0"/>
              </a:rPr>
              <a:t>فايول</a:t>
            </a:r>
            <a:r>
              <a:rPr lang="ar-SA" sz="2800" b="1" dirty="0">
                <a:solidFill>
                  <a:srgbClr val="00B050"/>
                </a:solidFill>
                <a:effectLst/>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Calibri" panose="020F0502020204030204" pitchFamily="34" charset="0"/>
                <a:ea typeface="Calibri" panose="020F0502020204030204" pitchFamily="34" charset="0"/>
                <a:cs typeface="Arial" panose="020B0604020202020204" pitchFamily="34" charset="0"/>
              </a:rPr>
              <a:t>: </a:t>
            </a:r>
            <a:r>
              <a:rPr lang="ar-SA" sz="28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الرقابة بمفهوم الاشراف الدائم كما يلي:</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الرقابة هي الاشراف والمراجعة من سلطة أعلى، بقصد معرفة كيفية سير الأعمال ، والتأكد من أن الموارد المتاحة تستخدم وفقاً للخطة الموضوعة.</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rgbClr val="BF8F00"/>
                </a:solidFill>
                <a:effectLst/>
                <a:latin typeface="Calibri" panose="020F0502020204030204" pitchFamily="34" charset="0"/>
                <a:ea typeface="Calibri" panose="020F0502020204030204" pitchFamily="34" charset="0"/>
                <a:cs typeface="Arial" panose="020B0604020202020204" pitchFamily="34" charset="0"/>
              </a:rPr>
              <a:t>ومعنى هذا التعريف هو أن الرقابة على التغيير والتطوير التنظيمي تعبير يشمل ما يلي:</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rgbClr val="BF8F00"/>
                </a:solidFill>
                <a:effectLst/>
                <a:latin typeface="Calibri" panose="020F0502020204030204" pitchFamily="34" charset="0"/>
                <a:ea typeface="Calibri" panose="020F0502020204030204" pitchFamily="34" charset="0"/>
                <a:cs typeface="Arial" panose="020B0604020202020204" pitchFamily="34" charset="0"/>
              </a:rPr>
              <a:t>1. الاشراف.2. المتابعة.3 . تحديد المعايير أو المؤشرات الملائمة للقياس عليها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rgbClr val="BF8F00"/>
                </a:solidFill>
                <a:effectLst/>
                <a:latin typeface="Calibri" panose="020F0502020204030204" pitchFamily="34" charset="0"/>
                <a:ea typeface="Calibri" panose="020F0502020204030204" pitchFamily="34" charset="0"/>
                <a:cs typeface="Arial" panose="020B0604020202020204" pitchFamily="34" charset="0"/>
              </a:rPr>
              <a:t>4. قياس الأداء.5. تحديد مدى انحراف الأداء عن المعيار.</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rgbClr val="BF8F00"/>
                </a:solidFill>
                <a:effectLst/>
                <a:latin typeface="Calibri" panose="020F0502020204030204" pitchFamily="34" charset="0"/>
                <a:ea typeface="Calibri" panose="020F0502020204030204" pitchFamily="34" charset="0"/>
                <a:cs typeface="Arial" panose="020B0604020202020204" pitchFamily="34" charset="0"/>
              </a:rPr>
              <a:t>6. معرفة الأسباب التي أدت إلى الانحراف.</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rgbClr val="BF8F00"/>
                </a:solidFill>
                <a:effectLst/>
                <a:latin typeface="Calibri" panose="020F0502020204030204" pitchFamily="34" charset="0"/>
                <a:ea typeface="Calibri" panose="020F0502020204030204" pitchFamily="34" charset="0"/>
                <a:cs typeface="Arial" panose="020B0604020202020204" pitchFamily="34" charset="0"/>
              </a:rPr>
              <a:t>7. اتخاذ الأجراء التصحيحي اللازم.</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rgbClr val="BF8F00"/>
                </a:solidFill>
                <a:effectLst/>
                <a:latin typeface="Calibri" panose="020F0502020204030204" pitchFamily="34" charset="0"/>
                <a:ea typeface="Calibri" panose="020F0502020204030204" pitchFamily="34" charset="0"/>
                <a:cs typeface="Arial" panose="020B0604020202020204" pitchFamily="34" charset="0"/>
              </a:rPr>
              <a:t>8. متابعة مدى فاعلية الإجراء المتخذ في منع حدوث الانحراف.</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87010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6645" y="1000701"/>
            <a:ext cx="11418709" cy="521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7" name="قوس كبير أيسر 6">
            <a:extLst>
              <a:ext uri="{FF2B5EF4-FFF2-40B4-BE49-F238E27FC236}">
                <a16:creationId xmlns:a16="http://schemas.microsoft.com/office/drawing/2014/main" id="{80FBB91E-BEAA-8D96-7037-086BD19D73D4}"/>
              </a:ext>
            </a:extLst>
          </p:cNvPr>
          <p:cNvSpPr>
            <a:spLocks/>
          </p:cNvSpPr>
          <p:nvPr/>
        </p:nvSpPr>
        <p:spPr bwMode="auto">
          <a:xfrm flipH="1" flipV="1">
            <a:off x="2640772" y="-3257647"/>
            <a:ext cx="490266" cy="3146466"/>
          </a:xfrm>
          <a:prstGeom prst="leftBrace">
            <a:avLst>
              <a:gd name="adj1" fmla="val 8327"/>
              <a:gd name="adj2" fmla="val 50000"/>
            </a:avLst>
          </a:prstGeom>
          <a:noFill/>
          <a:ln w="6350">
            <a:solidFill>
              <a:srgbClr val="ED7D3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graphicFrame>
        <p:nvGraphicFramePr>
          <p:cNvPr id="4" name="Table 3">
            <a:extLst>
              <a:ext uri="{FF2B5EF4-FFF2-40B4-BE49-F238E27FC236}">
                <a16:creationId xmlns:a16="http://schemas.microsoft.com/office/drawing/2014/main" id="{8D21284B-4D4D-6003-7996-1F6CE001A46F}"/>
              </a:ext>
            </a:extLst>
          </p:cNvPr>
          <p:cNvGraphicFramePr>
            <a:graphicFrameLocks noGrp="1"/>
          </p:cNvGraphicFramePr>
          <p:nvPr>
            <p:extLst>
              <p:ext uri="{D42A27DB-BD31-4B8C-83A1-F6EECF244321}">
                <p14:modId xmlns:p14="http://schemas.microsoft.com/office/powerpoint/2010/main" val="2592858262"/>
              </p:ext>
            </p:extLst>
          </p:nvPr>
        </p:nvGraphicFramePr>
        <p:xfrm>
          <a:off x="1789889" y="1322962"/>
          <a:ext cx="8492247" cy="4498819"/>
        </p:xfrm>
        <a:graphic>
          <a:graphicData uri="http://schemas.openxmlformats.org/drawingml/2006/table">
            <a:tbl>
              <a:tblPr firstRow="1" firstCol="1" bandRow="1">
                <a:tableStyleId>{5C22544A-7EE6-4342-B048-85BDC9FD1C3A}</a:tableStyleId>
              </a:tblPr>
              <a:tblGrid>
                <a:gridCol w="8492247">
                  <a:extLst>
                    <a:ext uri="{9D8B030D-6E8A-4147-A177-3AD203B41FA5}">
                      <a16:colId xmlns:a16="http://schemas.microsoft.com/office/drawing/2014/main" val="2624071045"/>
                    </a:ext>
                  </a:extLst>
                </a:gridCol>
              </a:tblGrid>
              <a:tr h="586330">
                <a:tc>
                  <a:txBody>
                    <a:bodyPr/>
                    <a:lstStyle/>
                    <a:p>
                      <a:pPr algn="ctr">
                        <a:lnSpc>
                          <a:spcPct val="107000"/>
                        </a:lnSpc>
                        <a:spcAft>
                          <a:spcPts val="800"/>
                        </a:spcAft>
                      </a:pPr>
                      <a:r>
                        <a:rPr lang="ar-SA" sz="3200">
                          <a:effectLst/>
                        </a:rPr>
                        <a:t>مراحل الرقابة على التغيير والتطوير التنظيمي</a:t>
                      </a:r>
                      <a:endParaRPr lang="en-GB" sz="3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98278824"/>
                  </a:ext>
                </a:extLst>
              </a:tr>
              <a:tr h="3528470">
                <a:tc>
                  <a:txBody>
                    <a:bodyPr/>
                    <a:lstStyle/>
                    <a:p>
                      <a:pPr algn="r" rtl="1"/>
                      <a:r>
                        <a:rPr lang="ar-SA" sz="3200" dirty="0">
                          <a:effectLst/>
                        </a:rPr>
                        <a:t> </a:t>
                      </a:r>
                      <a:endParaRPr lang="en-GB" sz="3200" dirty="0">
                        <a:effectLst/>
                      </a:endParaRPr>
                    </a:p>
                    <a:p>
                      <a:pPr algn="r" rtl="1"/>
                      <a:r>
                        <a:rPr lang="ar-SA" sz="3200" u="sng" dirty="0">
                          <a:effectLst/>
                        </a:rPr>
                        <a:t>ثلاث مراحل وهي:</a:t>
                      </a:r>
                      <a:endParaRPr lang="en-GB" sz="3200" dirty="0">
                        <a:effectLst/>
                      </a:endParaRPr>
                    </a:p>
                    <a:p>
                      <a:pPr algn="r" rtl="1"/>
                      <a:r>
                        <a:rPr lang="ar-SA" sz="3200" dirty="0">
                          <a:effectLst/>
                        </a:rPr>
                        <a:t>أ‌. مرحلة قياس الإنجاز الفعلي للتغيير والتطوير .</a:t>
                      </a:r>
                      <a:endParaRPr lang="en-GB" sz="3200" dirty="0">
                        <a:effectLst/>
                      </a:endParaRPr>
                    </a:p>
                    <a:p>
                      <a:pPr algn="r" rtl="1"/>
                      <a:r>
                        <a:rPr lang="ar-SA" sz="3200" dirty="0">
                          <a:effectLst/>
                        </a:rPr>
                        <a:t>ب‌. مرحلة مقارنة الانجاز الفعلي للتغيير والتطوير مع المعايير والمؤشرات الخاصة بالتغيير والتطوير.</a:t>
                      </a:r>
                      <a:endParaRPr lang="en-GB" sz="3200" dirty="0">
                        <a:effectLst/>
                      </a:endParaRPr>
                    </a:p>
                    <a:p>
                      <a:pPr algn="r" rtl="1"/>
                      <a:r>
                        <a:rPr lang="ar-SA" sz="3200" dirty="0">
                          <a:effectLst/>
                        </a:rPr>
                        <a:t>ت‌. مرحلة اتخاذ القرار التصحيحي اللازم لإزالة أسباب الانحرافات بعد اكتشافها.</a:t>
                      </a:r>
                      <a:endParaRPr lang="en-GB" sz="3200" dirty="0">
                        <a:effectLst/>
                      </a:endParaRPr>
                    </a:p>
                    <a:p>
                      <a:pPr algn="ctr">
                        <a:lnSpc>
                          <a:spcPct val="107000"/>
                        </a:lnSpc>
                        <a:spcAft>
                          <a:spcPts val="800"/>
                        </a:spcAft>
                      </a:pPr>
                      <a:r>
                        <a:rPr lang="en-US" sz="3200" u="none" strike="noStrike" dirty="0">
                          <a:effectLst/>
                        </a:rPr>
                        <a:t> </a:t>
                      </a:r>
                      <a:endParaRPr lang="en-GB" sz="3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03783838"/>
                  </a:ext>
                </a:extLst>
              </a:tr>
            </a:tbl>
          </a:graphicData>
        </a:graphic>
      </p:graphicFrame>
    </p:spTree>
    <p:extLst>
      <p:ext uri="{BB962C8B-B14F-4D97-AF65-F5344CB8AC3E}">
        <p14:creationId xmlns:p14="http://schemas.microsoft.com/office/powerpoint/2010/main" val="3753183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572568"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800" b="1" u="sng"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فالرقابة على التغيير والتطوير هي لتحقيق الأهداف التالية:</a:t>
            </a:r>
            <a:endParaRPr lang="en-GB" sz="2800"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1.اكتشاف الانحراف عن المعيار ثم تصحيحه بعد تحديد اسبابه الفعلية.</a:t>
            </a:r>
            <a:endParaRPr lang="en-GB" sz="2800"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2. تستعمل نتائج الرقابة كتغذية عكسية لتعديل الخطط وتطويرها بحيث تكون أكثر واقعية وأكثر دقة.</a:t>
            </a:r>
            <a:endParaRPr lang="en-GB" sz="2800"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3.تقييم الإنجاز أو الأداء في ناحية ما، لغايات المكافآت ووضع الحوافز لتشجيع الأفراد العاملين في المنظمة.</a:t>
            </a:r>
            <a:endParaRPr lang="en-GB" sz="2800"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4.تقييم كفاءة المنظمة بشكل عام للحكم على مدى نجاح أساليب إدارتها وسياستها.</a:t>
            </a:r>
            <a:endParaRPr lang="en-GB" sz="2800"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5</a:t>
            </a:r>
            <a:r>
              <a:rPr lang="ar-SA" sz="2800" b="1" u="sng"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.والهدف العام من الرقابة هو معرفة الخطأ قبل وقوعه والعمل على تحاشيه (وهو ما يسمى بالرقابة الوقائية)</a:t>
            </a:r>
            <a:r>
              <a:rPr lang="ar-SA"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 أو معرفة الخطأ عند وقوعه واصلاحه فوراً قبل استفحاله (وهو ما يسمى بالرقابة العلاجية).</a:t>
            </a:r>
            <a:r>
              <a:rPr lang="ar-EG"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800" b="1" u="sng"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وإن الرقابة الوقائية هي أفضل من الرقابة العلاجية</a:t>
            </a:r>
            <a:r>
              <a:rPr lang="ar-EG" sz="2800" b="1" dirty="0">
                <a:solidFill>
                  <a:schemeClr val="tx1">
                    <a:lumMod val="85000"/>
                    <a:lumOff val="15000"/>
                  </a:schemeClr>
                </a:solidFill>
                <a:effectLst/>
                <a:latin typeface="Calibri" panose="020F0502020204030204" pitchFamily="34" charset="0"/>
                <a:ea typeface="Calibri" panose="020F0502020204030204" pitchFamily="34" charset="0"/>
                <a:cs typeface="Arial" panose="020B0604020202020204" pitchFamily="34" charset="0"/>
              </a:rPr>
              <a:t>.</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7E7AADA-8D15-0C6C-90B0-8982AB8EF2F7}"/>
              </a:ext>
            </a:extLst>
          </p:cNvPr>
          <p:cNvSpPr/>
          <p:nvPr/>
        </p:nvSpPr>
        <p:spPr>
          <a:xfrm>
            <a:off x="-207479" y="1500169"/>
            <a:ext cx="11937363" cy="473206"/>
          </a:xfrm>
          <a:prstGeom prst="rect">
            <a:avLst/>
          </a:prstGeom>
        </p:spPr>
        <p:txBody>
          <a:bodyPr wrap="square">
            <a:spAutoFit/>
          </a:bodyPr>
          <a:lstStyle/>
          <a:p>
            <a:pPr algn="r" rtl="1">
              <a:lnSpc>
                <a:spcPct val="150000"/>
              </a:lnSpc>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288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449896"/>
            <a:ext cx="11475247" cy="492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6-</a:t>
            </a:r>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lang="ar-SA" sz="20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والهدف المهم من الرقابة </a:t>
            </a:r>
            <a:r>
              <a:rPr lang="ar-SA" sz="2000" b="1" u="sng"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على التغيير والتطوير التنظيمي هو تقويم النتائج </a:t>
            </a:r>
            <a:r>
              <a:rPr lang="ar-SA" sz="20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ويتم ذلك من خلال التحقق من الآتي:</a:t>
            </a:r>
            <a:endParaRPr lang="en-GB" sz="20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أ. التأكد والتحقق من زيادة فعالية وكفاءة المنظمة.</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ب. التحقق والتأكد من مستوى الرضا الوظيفي وذلك بالتركيز على رضا الأفراد والجماعات في المنظمة.</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ج. التأكد والتحقق من مستوى الالتزام الوظيفي</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د. التأكد والتحقق من مدى التكيف والتأقلم مع العناصر البيئية الداخلية للمنظمة والعناصر البيئية الخارجية للمنظمة، لأهمية ذلك في اقتناص الفرص، والتأقلم من المخاطر والتهديدات وكذلك لمعرفة نقاط القوة في المنظمة والعمل على تعظيمها، وأيضا ًلمعرفة نقاط الضعف والعمل على معالجتها.</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هـ. التحقق والتأكد وقياس مؤشرات الربحية لدى المنظمة</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والتحقق والتأكد وقياس حجم المبيعات لدى المنظمة</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ز. </a:t>
            </a:r>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التحقق والتأكد من التكاليف لدى المنظمة</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ح. التحقق والتأكد من معدل دوران العمل، ودرجة الروح المعنوية لدى العاملين في المنظمة </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ط. التحقق والتأكد من الهياكل التنظيمية في المنظمة </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ك</a:t>
            </a:r>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التحقق والتأكد من تبسيط الإجراءات في المنظمة،</a:t>
            </a:r>
            <a:endPar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EG"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ل</a:t>
            </a:r>
            <a:r>
              <a:rPr lang="ar-SA"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التحقق والتأكد من مستوى التقدم التكنولوجي في المنظمة، وهل يتم مكننه وأتمتة العمل، وهل يتم إدخال التحسينات على الأساليب والمعدات المستخدمة في العمل، وذلك لتسهيل العمل وسرعة انجازه وتحقيق الجودة العالية لمنتجات المنظمة.</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425547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3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3AA68E7-B94A-86C5-84D6-5BF130A00AB5}"/>
              </a:ext>
            </a:extLst>
          </p:cNvPr>
          <p:cNvSpPr/>
          <p:nvPr/>
        </p:nvSpPr>
        <p:spPr>
          <a:xfrm>
            <a:off x="540774" y="1111079"/>
            <a:ext cx="11189111" cy="954107"/>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algn="r" rtl="1">
              <a:buClr>
                <a:srgbClr val="000000"/>
              </a:buClr>
              <a:defRPr/>
            </a:pPr>
            <a:endParaRPr lang="ar-SA" sz="2800" kern="0" dirty="0">
              <a:solidFill>
                <a:srgbClr val="000000"/>
              </a:solidFill>
              <a:latin typeface="Arial"/>
              <a:cs typeface="AL-Mohanad" pitchFamily="2" charset="-78"/>
              <a:sym typeface="Arial"/>
            </a:endParaRPr>
          </a:p>
        </p:txBody>
      </p:sp>
      <p:graphicFrame>
        <p:nvGraphicFramePr>
          <p:cNvPr id="5" name="Table 4">
            <a:extLst>
              <a:ext uri="{FF2B5EF4-FFF2-40B4-BE49-F238E27FC236}">
                <a16:creationId xmlns:a16="http://schemas.microsoft.com/office/drawing/2014/main" id="{612913F3-3CED-1AB3-DB0F-F53954C93D44}"/>
              </a:ext>
            </a:extLst>
          </p:cNvPr>
          <p:cNvGraphicFramePr>
            <a:graphicFrameLocks noGrp="1"/>
          </p:cNvGraphicFramePr>
          <p:nvPr>
            <p:extLst>
              <p:ext uri="{D42A27DB-BD31-4B8C-83A1-F6EECF244321}">
                <p14:modId xmlns:p14="http://schemas.microsoft.com/office/powerpoint/2010/main" val="4007430422"/>
              </p:ext>
            </p:extLst>
          </p:nvPr>
        </p:nvGraphicFramePr>
        <p:xfrm>
          <a:off x="894945" y="1323224"/>
          <a:ext cx="10756282" cy="4687735"/>
        </p:xfrm>
        <a:graphic>
          <a:graphicData uri="http://schemas.openxmlformats.org/drawingml/2006/table">
            <a:tbl>
              <a:tblPr rtl="1" firstRow="1" firstCol="1" bandRow="1">
                <a:tableStyleId>{5C22544A-7EE6-4342-B048-85BDC9FD1C3A}</a:tableStyleId>
              </a:tblPr>
              <a:tblGrid>
                <a:gridCol w="10756282">
                  <a:extLst>
                    <a:ext uri="{9D8B030D-6E8A-4147-A177-3AD203B41FA5}">
                      <a16:colId xmlns:a16="http://schemas.microsoft.com/office/drawing/2014/main" val="4142856893"/>
                    </a:ext>
                  </a:extLst>
                </a:gridCol>
              </a:tblGrid>
              <a:tr h="683617">
                <a:tc>
                  <a:txBody>
                    <a:bodyPr/>
                    <a:lstStyle/>
                    <a:p>
                      <a:pPr algn="ctr" rtl="1"/>
                      <a:r>
                        <a:rPr lang="ar-SA" sz="2400">
                          <a:effectLst/>
                        </a:rPr>
                        <a:t>العوامل الواجب مراعاتها لنجاح التغيير والتطوير التنظيمي في المنظمة.</a:t>
                      </a:r>
                      <a:endParaRPr lang="en-GB" sz="2400">
                        <a:effectLst/>
                      </a:endParaRPr>
                    </a:p>
                    <a:p>
                      <a:pPr algn="ctr" rtl="1"/>
                      <a:r>
                        <a:rPr lang="ar-SA" sz="2400" u="none" strike="noStrike">
                          <a:effectLst/>
                        </a:rPr>
                        <a:t> </a:t>
                      </a:r>
                      <a:endParaRPr lang="en-GB"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30117951"/>
                  </a:ext>
                </a:extLst>
              </a:tr>
              <a:tr h="3956215">
                <a:tc>
                  <a:txBody>
                    <a:bodyPr/>
                    <a:lstStyle/>
                    <a:p>
                      <a:pPr algn="r" rtl="1"/>
                      <a:r>
                        <a:rPr lang="ar-SA" sz="2400" dirty="0">
                          <a:effectLst/>
                        </a:rPr>
                        <a:t>هناك مجموعة أيضاً من العوامل الواجب اتباعها ومراعاتها لنجاح التغيير والتطوير التنظيمي في المنظمة وهي:</a:t>
                      </a:r>
                      <a:endParaRPr lang="en-GB" sz="2400" dirty="0">
                        <a:effectLst/>
                      </a:endParaRPr>
                    </a:p>
                    <a:p>
                      <a:pPr algn="r" rtl="1"/>
                      <a:r>
                        <a:rPr lang="ar-SA" sz="2400" dirty="0">
                          <a:effectLst/>
                        </a:rPr>
                        <a:t>1</a:t>
                      </a:r>
                      <a:r>
                        <a:rPr lang="ar-SA" sz="2400" u="sng" dirty="0">
                          <a:effectLst/>
                        </a:rPr>
                        <a:t>. مراعاة أن يتم التغيير والتطوير على هيئة مراحل، وأن لا يتم بصورة كاملة دفعة واحدة</a:t>
                      </a:r>
                      <a:r>
                        <a:rPr lang="ar-SA" sz="2400" dirty="0">
                          <a:effectLst/>
                        </a:rPr>
                        <a:t>، وبشرط أن يتم التخطيط للتغيير والتطوير كلياً، بينما التنفيذ يكون على مراحل.</a:t>
                      </a:r>
                      <a:endParaRPr lang="en-GB" sz="2400" dirty="0">
                        <a:effectLst/>
                      </a:endParaRPr>
                    </a:p>
                    <a:p>
                      <a:pPr algn="r" rtl="1"/>
                      <a:r>
                        <a:rPr lang="ar-SA" sz="2400" dirty="0">
                          <a:effectLst/>
                        </a:rPr>
                        <a:t>2</a:t>
                      </a:r>
                      <a:r>
                        <a:rPr lang="ar-SA" sz="2400" u="sng" dirty="0">
                          <a:effectLst/>
                        </a:rPr>
                        <a:t>. تدريب القائمين على التغيير والتطوير ومدهم بكافة وسائل الدعم والمعاونة </a:t>
                      </a:r>
                      <a:r>
                        <a:rPr lang="ar-SA" sz="2400" dirty="0">
                          <a:effectLst/>
                        </a:rPr>
                        <a:t>ليتمكنوا من تسيير أعمال التغيير والتطوير المطلوبة بكفاءة وفاعلية.</a:t>
                      </a:r>
                      <a:endParaRPr lang="en-GB" sz="2400" dirty="0">
                        <a:effectLst/>
                      </a:endParaRPr>
                    </a:p>
                    <a:p>
                      <a:pPr algn="r" rtl="1"/>
                      <a:r>
                        <a:rPr lang="ar-SA" sz="2400" dirty="0">
                          <a:effectLst/>
                        </a:rPr>
                        <a:t>3. </a:t>
                      </a:r>
                      <a:r>
                        <a:rPr lang="ar-SA" sz="2400" u="sng" dirty="0">
                          <a:effectLst/>
                        </a:rPr>
                        <a:t>يجب أن تكون أهداف التغيير واضحة ومحددة، وقابلة للقياس</a:t>
                      </a:r>
                      <a:r>
                        <a:rPr lang="ar-SA" sz="2400" dirty="0">
                          <a:effectLst/>
                        </a:rPr>
                        <a:t>، </a:t>
                      </a:r>
                      <a:r>
                        <a:rPr lang="ar-SA" sz="2400" u="sng" dirty="0">
                          <a:effectLst/>
                        </a:rPr>
                        <a:t>ولها آثار ونتائج ملموسة</a:t>
                      </a:r>
                      <a:r>
                        <a:rPr lang="ar-SA" sz="2400" dirty="0">
                          <a:effectLst/>
                        </a:rPr>
                        <a:t>، وتكون ضمن إطار زمني محدد. ويجب تناسب الأهداف مع الإمكانيات المتاحة.</a:t>
                      </a:r>
                      <a:endParaRPr lang="en-GB" sz="2400" dirty="0">
                        <a:effectLst/>
                      </a:endParaRPr>
                    </a:p>
                    <a:p>
                      <a:pPr algn="r" rtl="1"/>
                      <a:r>
                        <a:rPr lang="ar-SA" sz="2400" dirty="0">
                          <a:effectLst/>
                        </a:rPr>
                        <a:t>4. استمرار القياس والتقييم خلال مراحل التغيير والتطوير للتأكد من تحركه وتنفيذه بصورة ناجحة.</a:t>
                      </a:r>
                      <a:endParaRPr lang="en-GB" sz="2400" dirty="0">
                        <a:effectLst/>
                      </a:endParaRPr>
                    </a:p>
                    <a:p>
                      <a:pPr algn="r" rtl="1"/>
                      <a:endParaRPr lang="en-GB"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49410331"/>
                  </a:ext>
                </a:extLst>
              </a:tr>
            </a:tbl>
          </a:graphicData>
        </a:graphic>
      </p:graphicFrame>
    </p:spTree>
    <p:extLst>
      <p:ext uri="{BB962C8B-B14F-4D97-AF65-F5344CB8AC3E}">
        <p14:creationId xmlns:p14="http://schemas.microsoft.com/office/powerpoint/2010/main" val="16312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0047" y="145339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 </a:t>
            </a:r>
            <a:r>
              <a:rPr lang="ar-SA" sz="2800" b="1" dirty="0">
                <a:effectLst/>
                <a:latin typeface="Calibri" panose="020F0502020204030204" pitchFamily="34" charset="0"/>
                <a:ea typeface="Calibri" panose="020F0502020204030204" pitchFamily="34" charset="0"/>
                <a:cs typeface="Arial" panose="020B0604020202020204" pitchFamily="34" charset="0"/>
              </a:rPr>
              <a:t> </a:t>
            </a:r>
            <a:r>
              <a:rPr lang="ar-SA" sz="2800" b="1" u="sng"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الاهتمام بتحفيز الأفراد والجماعات والاهتمام أيضاً بالنواحي التكنولوجية</a:t>
            </a:r>
            <a:r>
              <a:rPr lang="ar-SA"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عند تنفيذ عملية التغيير والتطوير التنظيمي في المنظمة، </a:t>
            </a:r>
            <a:r>
              <a:rPr lang="ar-SA" sz="2800" b="1" u="sng" dirty="0">
                <a:solidFill>
                  <a:schemeClr val="tx1"/>
                </a:solidFill>
                <a:effectLst/>
                <a:latin typeface="Calibri" panose="020F0502020204030204" pitchFamily="34" charset="0"/>
                <a:ea typeface="Calibri" panose="020F0502020204030204" pitchFamily="34" charset="0"/>
                <a:cs typeface="Arial" panose="020B0604020202020204" pitchFamily="34" charset="0"/>
              </a:rPr>
              <a:t>مع ضرورة اشراكهم في هذا التغيير والتطوير باستمرار</a:t>
            </a:r>
            <a:r>
              <a:rPr lang="ar-SA"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وأن يكون هناك مجهود تعاوني بين الأفراد والإداريين في المنظمة. بمعنى آخر يجب التركيز على العاملين في المنظمة لتحقيق رضاهم والتزامهم الوظيفي</a:t>
            </a: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EG"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6</a:t>
            </a:r>
            <a:r>
              <a:rPr lang="ar-SA"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.الاصغاء للبيئة (اليقظة المستمرة )</a:t>
            </a: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EG"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7</a:t>
            </a:r>
            <a:r>
              <a:rPr lang="ar-SA"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التركيز على العملاء الذين يتعاملون مع المنظمة</a:t>
            </a:r>
            <a:endParaRPr lang="ar-EG" sz="28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EG" sz="2800" b="1" dirty="0">
                <a:solidFill>
                  <a:schemeClr val="tx1"/>
                </a:solidFill>
                <a:highlight>
                  <a:srgbClr val="FFFF00"/>
                </a:highlight>
                <a:latin typeface="Calibri" panose="020F0502020204030204" pitchFamily="34" charset="0"/>
                <a:ea typeface="Calibri" panose="020F0502020204030204" pitchFamily="34" charset="0"/>
                <a:cs typeface="Arial" panose="020B0604020202020204" pitchFamily="34" charset="0"/>
              </a:rPr>
              <a:t>ومن أسباب ومداخل التغيير والتطوير التنظيمي ما يلي</a:t>
            </a:r>
            <a:r>
              <a:rPr lang="ar-EG" sz="2800" b="1" dirty="0">
                <a:solidFill>
                  <a:schemeClr val="tx1"/>
                </a:solidFill>
                <a:latin typeface="Calibri" panose="020F0502020204030204" pitchFamily="34" charset="0"/>
                <a:ea typeface="Calibri" panose="020F0502020204030204" pitchFamily="34" charset="0"/>
                <a:cs typeface="Arial" panose="020B0604020202020204" pitchFamily="34" charset="0"/>
              </a:rPr>
              <a:t>:</a:t>
            </a: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70486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88026"/>
            <a:ext cx="11857703" cy="5181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7" name="Table 6">
            <a:extLst>
              <a:ext uri="{FF2B5EF4-FFF2-40B4-BE49-F238E27FC236}">
                <a16:creationId xmlns:a16="http://schemas.microsoft.com/office/drawing/2014/main" id="{F9A61611-0D0A-5BA2-5CEE-BF318C4B2B0D}"/>
              </a:ext>
            </a:extLst>
          </p:cNvPr>
          <p:cNvGraphicFramePr>
            <a:graphicFrameLocks noGrp="1"/>
          </p:cNvGraphicFramePr>
          <p:nvPr>
            <p:extLst>
              <p:ext uri="{D42A27DB-BD31-4B8C-83A1-F6EECF244321}">
                <p14:modId xmlns:p14="http://schemas.microsoft.com/office/powerpoint/2010/main" val="3398991669"/>
              </p:ext>
            </p:extLst>
          </p:nvPr>
        </p:nvGraphicFramePr>
        <p:xfrm>
          <a:off x="486383" y="1500169"/>
          <a:ext cx="11394441" cy="4754715"/>
        </p:xfrm>
        <a:graphic>
          <a:graphicData uri="http://schemas.openxmlformats.org/drawingml/2006/table">
            <a:tbl>
              <a:tblPr rtl="1" firstRow="1" firstCol="1" bandRow="1">
                <a:tableStyleId>{5C22544A-7EE6-4342-B048-85BDC9FD1C3A}</a:tableStyleId>
              </a:tblPr>
              <a:tblGrid>
                <a:gridCol w="1226243">
                  <a:extLst>
                    <a:ext uri="{9D8B030D-6E8A-4147-A177-3AD203B41FA5}">
                      <a16:colId xmlns:a16="http://schemas.microsoft.com/office/drawing/2014/main" val="1889340772"/>
                    </a:ext>
                  </a:extLst>
                </a:gridCol>
                <a:gridCol w="1130410">
                  <a:extLst>
                    <a:ext uri="{9D8B030D-6E8A-4147-A177-3AD203B41FA5}">
                      <a16:colId xmlns:a16="http://schemas.microsoft.com/office/drawing/2014/main" val="2012358238"/>
                    </a:ext>
                  </a:extLst>
                </a:gridCol>
                <a:gridCol w="970041">
                  <a:extLst>
                    <a:ext uri="{9D8B030D-6E8A-4147-A177-3AD203B41FA5}">
                      <a16:colId xmlns:a16="http://schemas.microsoft.com/office/drawing/2014/main" val="2740733272"/>
                    </a:ext>
                  </a:extLst>
                </a:gridCol>
                <a:gridCol w="1524490">
                  <a:extLst>
                    <a:ext uri="{9D8B030D-6E8A-4147-A177-3AD203B41FA5}">
                      <a16:colId xmlns:a16="http://schemas.microsoft.com/office/drawing/2014/main" val="2924694994"/>
                    </a:ext>
                  </a:extLst>
                </a:gridCol>
                <a:gridCol w="1386612">
                  <a:extLst>
                    <a:ext uri="{9D8B030D-6E8A-4147-A177-3AD203B41FA5}">
                      <a16:colId xmlns:a16="http://schemas.microsoft.com/office/drawing/2014/main" val="96465141"/>
                    </a:ext>
                  </a:extLst>
                </a:gridCol>
                <a:gridCol w="1325982">
                  <a:extLst>
                    <a:ext uri="{9D8B030D-6E8A-4147-A177-3AD203B41FA5}">
                      <a16:colId xmlns:a16="http://schemas.microsoft.com/office/drawing/2014/main" val="166009074"/>
                    </a:ext>
                  </a:extLst>
                </a:gridCol>
                <a:gridCol w="1097191">
                  <a:extLst>
                    <a:ext uri="{9D8B030D-6E8A-4147-A177-3AD203B41FA5}">
                      <a16:colId xmlns:a16="http://schemas.microsoft.com/office/drawing/2014/main" val="2686919344"/>
                    </a:ext>
                  </a:extLst>
                </a:gridCol>
                <a:gridCol w="2733472">
                  <a:extLst>
                    <a:ext uri="{9D8B030D-6E8A-4147-A177-3AD203B41FA5}">
                      <a16:colId xmlns:a16="http://schemas.microsoft.com/office/drawing/2014/main" val="3717587467"/>
                    </a:ext>
                  </a:extLst>
                </a:gridCol>
              </a:tblGrid>
              <a:tr h="679246">
                <a:tc>
                  <a:txBody>
                    <a:bodyPr/>
                    <a:lstStyle/>
                    <a:p>
                      <a:pPr algn="ctr" rtl="1"/>
                      <a:r>
                        <a:rPr lang="ar-SA" sz="1600">
                          <a:effectLst/>
                        </a:rPr>
                        <a:t>التأهيل والتدريب</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الاختيار والتعيين</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الأجور والمكافآت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مدخل النظم الشاملة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توصيف وتصنيف الوظائف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 </a:t>
                      </a:r>
                      <a:endParaRPr lang="en-GB" sz="1600">
                        <a:effectLst/>
                      </a:endParaRPr>
                    </a:p>
                    <a:p>
                      <a:pPr algn="ctr" rtl="1"/>
                      <a:r>
                        <a:rPr lang="ar-SA" sz="1600">
                          <a:effectLst/>
                        </a:rPr>
                        <a:t>تبسيط الإجراءات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القوانين والأنظمة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 </a:t>
                      </a:r>
                      <a:endParaRPr lang="en-GB" sz="1600">
                        <a:effectLst/>
                      </a:endParaRPr>
                    </a:p>
                    <a:p>
                      <a:pPr algn="ctr" rtl="1"/>
                      <a:r>
                        <a:rPr lang="ar-SA" sz="1600">
                          <a:effectLst/>
                        </a:rPr>
                        <a:t>الأبحاث والدراسات الميدانية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3075550"/>
                  </a:ext>
                </a:extLst>
              </a:tr>
              <a:tr h="4075469">
                <a:tc>
                  <a:txBody>
                    <a:bodyPr/>
                    <a:lstStyle/>
                    <a:p>
                      <a:pPr algn="r" rtl="1"/>
                      <a:r>
                        <a:rPr lang="ar-SA" sz="1600">
                          <a:effectLst/>
                        </a:rPr>
                        <a:t>وهو مدخل يركز على تدريب الفرد وتنمية مداركه، ليواكب التطورات التي تحدث، ويتطلب الأمر كذلك إعادة النظر في السلوك ليتفق مع اتجاهات العمل.</a:t>
                      </a:r>
                      <a:endParaRPr lang="en-GB" sz="1600">
                        <a:effectLst/>
                      </a:endParaRPr>
                    </a:p>
                    <a:p>
                      <a:pPr algn="ctr" rtl="1"/>
                      <a:r>
                        <a:rPr lang="ar-SA" sz="1600" u="none" strike="noStrike">
                          <a:effectLst/>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r>
                        <a:rPr lang="ar-SA" sz="1600">
                          <a:effectLst/>
                        </a:rPr>
                        <a:t> </a:t>
                      </a:r>
                      <a:endParaRPr lang="en-GB" sz="1600">
                        <a:effectLst/>
                      </a:endParaRPr>
                    </a:p>
                    <a:p>
                      <a:pPr algn="ctr" rtl="1"/>
                      <a:r>
                        <a:rPr lang="ar-SA" sz="1600">
                          <a:effectLst/>
                        </a:rPr>
                        <a:t>وهو مدخل يهتم باختيار أفضل المؤهلات والخبرات، و استقطاب الكفاءات التي لديها قدرات تطويرية للعمل في المنظمة.</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600">
                          <a:effectLst/>
                        </a:rPr>
                        <a:t> </a:t>
                      </a:r>
                      <a:endParaRPr lang="en-GB" sz="1600">
                        <a:effectLst/>
                      </a:endParaRPr>
                    </a:p>
                    <a:p>
                      <a:pPr algn="r" rtl="1"/>
                      <a:r>
                        <a:rPr lang="ar-SA" sz="1600">
                          <a:effectLst/>
                        </a:rPr>
                        <a:t>ويتم هنا تطوير أنظمة الأجور والحوافز لزيادة انتاجية العنصر البشري، وتحسين نوعيتها</a:t>
                      </a:r>
                      <a:endParaRPr lang="en-GB" sz="1600">
                        <a:effectLst/>
                      </a:endParaRPr>
                    </a:p>
                    <a:p>
                      <a:pPr algn="ctr" rtl="1"/>
                      <a:r>
                        <a:rPr lang="ar-SA" sz="1600" u="none" strike="noStrike">
                          <a:effectLst/>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600">
                          <a:effectLst/>
                        </a:rPr>
                        <a:t> </a:t>
                      </a:r>
                      <a:endParaRPr lang="en-GB" sz="1600">
                        <a:effectLst/>
                      </a:endParaRPr>
                    </a:p>
                    <a:p>
                      <a:pPr algn="r" rtl="1"/>
                      <a:r>
                        <a:rPr lang="ar-SA" sz="1600">
                          <a:effectLst/>
                        </a:rPr>
                        <a:t>ويتم هذا المدخل بدراسة المشكلات العماليه الفردية والجماعية، بالإضافة إلى نظم العمل وأساليبه وأهدافه بشكل مخطط وشامل لغايات التطوير والتغيير التنظيمي في المنظمة .</a:t>
                      </a:r>
                      <a:endParaRPr lang="en-GB" sz="1600">
                        <a:effectLst/>
                      </a:endParaRPr>
                    </a:p>
                    <a:p>
                      <a:pPr algn="ctr" rtl="1"/>
                      <a:r>
                        <a:rPr lang="ar-SA" sz="1600" u="none" strike="noStrike">
                          <a:effectLst/>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600">
                          <a:effectLst/>
                        </a:rPr>
                        <a:t>ويتم هذا المدخل من خلال تحديد المهارات والمؤهلات والواجبات الملحقة بكل وظيفة، وهذا الأمر يساعد على اختيار أنسب الكفاءات في إطار تطوير الكفاءات البشرية.</a:t>
                      </a:r>
                      <a:endParaRPr lang="en-GB" sz="1600">
                        <a:effectLst/>
                      </a:endParaRPr>
                    </a:p>
                    <a:p>
                      <a:pPr algn="ctr" rtl="1"/>
                      <a:r>
                        <a:rPr lang="ar-SA" sz="1600" u="none" strike="noStrike">
                          <a:effectLst/>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600">
                          <a:effectLst/>
                        </a:rPr>
                        <a:t>ويتم ذلك لغرض التاكد من سلامة الاجراءات وتطابقها مع الأهداف، وتعديلها بما يتناسب مع التطورات في البيئة المحيطة بالمنظمة، واختصار الوقت الذي تحتاجه، والتخلص من الخطوات غير الضرورية فيها.</a:t>
                      </a:r>
                      <a:endParaRPr lang="en-GB" sz="1600">
                        <a:effectLst/>
                      </a:endParaRPr>
                    </a:p>
                    <a:p>
                      <a:pPr algn="ctr" rtl="1"/>
                      <a:r>
                        <a:rPr lang="ar-SA" sz="1600" u="none" strike="noStrike">
                          <a:effectLst/>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600">
                          <a:effectLst/>
                        </a:rPr>
                        <a:t> </a:t>
                      </a:r>
                      <a:endParaRPr lang="en-GB" sz="1600">
                        <a:effectLst/>
                      </a:endParaRPr>
                    </a:p>
                    <a:p>
                      <a:pPr algn="r" rtl="1"/>
                      <a:r>
                        <a:rPr lang="ar-SA" sz="1600">
                          <a:effectLst/>
                        </a:rPr>
                        <a:t>ويهتم هذا المدخل باصدار قوانين جديدة، أو تعديل القوانين القديمة لتدعم حركة التطوير والتغيير التنظيمي.</a:t>
                      </a:r>
                      <a:endParaRPr lang="en-GB" sz="1600">
                        <a:effectLst/>
                      </a:endParaRPr>
                    </a:p>
                    <a:p>
                      <a:pPr algn="ctr" rtl="1"/>
                      <a:r>
                        <a:rPr lang="ar-SA" sz="1600" u="none" strike="noStrike">
                          <a:effectLst/>
                        </a:rPr>
                        <a:t> </a:t>
                      </a:r>
                      <a:endParaRPr lang="en-GB"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600" dirty="0">
                          <a:effectLst/>
                        </a:rPr>
                        <a:t> </a:t>
                      </a:r>
                      <a:endParaRPr lang="en-GB" sz="1600" dirty="0">
                        <a:effectLst/>
                      </a:endParaRPr>
                    </a:p>
                    <a:p>
                      <a:pPr algn="r" rtl="1"/>
                      <a:r>
                        <a:rPr lang="ar-SA" sz="1600" dirty="0">
                          <a:effectLst/>
                        </a:rPr>
                        <a:t>وتتخذ الأسلوب العلمي منهجاً لها، وتعتمد على الدراسات الميدانية، وتقوم بها عادة مراكز ووحدات مختصة بالتطوير والتغيير والاستشارات. وهو مدخل بدأ بالاعتماد على خبرات أجنبية ثم محلية، ويُقصد بهذا المدخل دفع عمليات التطوير والتغيير للاستفادة من خبرات الآخرين وتجاربهم.</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78503029"/>
                  </a:ext>
                </a:extLst>
              </a:tr>
            </a:tbl>
          </a:graphicData>
        </a:graphic>
      </p:graphicFrame>
    </p:spTree>
    <p:extLst>
      <p:ext uri="{BB962C8B-B14F-4D97-AF65-F5344CB8AC3E}">
        <p14:creationId xmlns:p14="http://schemas.microsoft.com/office/powerpoint/2010/main" val="262909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rot="10800000" flipV="1">
            <a:off x="2694332" y="62779902"/>
            <a:ext cx="8448614" cy="592677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Rectangle 1">
            <a:extLst>
              <a:ext uri="{FF2B5EF4-FFF2-40B4-BE49-F238E27FC236}">
                <a16:creationId xmlns:a16="http://schemas.microsoft.com/office/drawing/2014/main" id="{3D396F7C-AE93-470F-697B-93E6D83107DF}"/>
              </a:ext>
            </a:extLst>
          </p:cNvPr>
          <p:cNvSpPr>
            <a:spLocks noChangeArrowheads="1"/>
          </p:cNvSpPr>
          <p:nvPr/>
        </p:nvSpPr>
        <p:spPr bwMode="auto">
          <a:xfrm rot="10800000" flipV="1">
            <a:off x="564203" y="1540128"/>
            <a:ext cx="11316621" cy="41549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444444"/>
                </a:solidFill>
                <a:effectLst/>
                <a:highlight>
                  <a:srgbClr val="FFFF00"/>
                </a:highlight>
                <a:latin typeface="Traditional Arabic" panose="02020603050405020304" pitchFamily="18" charset="-78"/>
                <a:cs typeface="Traditional Arabic" panose="02020603050405020304" pitchFamily="18" charset="-78"/>
              </a:rPr>
              <a:t>السلوك التنظيمي</a:t>
            </a:r>
            <a:endParaRPr kumimoji="0" lang="en-US" altLang="en-US" sz="2400" b="0" i="0" u="none" strike="noStrike" cap="none" normalizeH="0" baseline="0" dirty="0">
              <a:ln>
                <a:noFill/>
              </a:ln>
              <a:solidFill>
                <a:schemeClr val="tx1"/>
              </a:solidFill>
              <a:effectLst/>
              <a:highlight>
                <a:srgbClr val="FFFF00"/>
              </a:highligh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نحن نستخدم كلمة السلوك التنظيمي للدلالة على كل أشكال وأنماط الحركة التنظيمية ,فالأفعال والتصرفات والتعبيرات ومحاولات التأثير وغيرها من الأنشطة التي يمارسها عضو التنظيم خلال حياته التنظيمية كلها تدخل جميعا في نطاق ما تشير إليها بكلمة السلوك التنظيمي .</a:t>
            </a:r>
            <a:endParaRPr kumimoji="0" lang="en-US" altLang="en-US" sz="24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فالسلوك التنظيمي : هو سلوك الأفراد داخل المنظمة .</a:t>
            </a:r>
            <a:endParaRPr kumimoji="0" lang="en-US" altLang="en-US" sz="24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444444"/>
                </a:solidFill>
                <a:effectLst/>
                <a:highlight>
                  <a:srgbClr val="00FF00"/>
                </a:highlight>
                <a:latin typeface="Traditional Arabic" panose="02020603050405020304" pitchFamily="18" charset="-78"/>
                <a:cs typeface="Traditional Arabic" panose="02020603050405020304" pitchFamily="18" charset="-78"/>
              </a:rPr>
              <a:t>ويقصد بالسلوك : الاستجابات التي تصدر عن الفرد نتيجة لاحتكاكه بغيره من الأفراد أو نتيجة لاتصاله بالبيئة الخارجية .</a:t>
            </a:r>
            <a:endParaRPr kumimoji="0" lang="en-US" altLang="en-US" sz="2400" b="1" i="0" u="none" strike="noStrike" cap="none" normalizeH="0" baseline="0" dirty="0">
              <a:ln>
                <a:noFill/>
              </a:ln>
              <a:solidFill>
                <a:schemeClr val="tx1"/>
              </a:solidFill>
              <a:effectLst/>
              <a:highlight>
                <a:srgbClr val="00FF00"/>
              </a:highligh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444444"/>
                </a:solidFill>
                <a:effectLst/>
                <a:highlight>
                  <a:srgbClr val="00FF00"/>
                </a:highlight>
                <a:latin typeface="Traditional Arabic" panose="02020603050405020304" pitchFamily="18" charset="-78"/>
                <a:cs typeface="Traditional Arabic" panose="02020603050405020304" pitchFamily="18" charset="-78"/>
              </a:rPr>
              <a:t>ويتضمن السلوك بهذا المعنى كل ما يصدر عن الأفراد من عمل حركي أو تفكير أو كلام أو مشاعر أو انفعالات .</a:t>
            </a:r>
            <a:endParaRPr kumimoji="0" lang="en-US" altLang="en-US" sz="2400" b="1" i="0" u="none" strike="noStrike" cap="none" normalizeH="0" baseline="0" dirty="0">
              <a:ln>
                <a:noFill/>
              </a:ln>
              <a:solidFill>
                <a:schemeClr val="tx1"/>
              </a:solidFill>
              <a:effectLst/>
              <a:highlight>
                <a:srgbClr val="00FF00"/>
              </a:highligh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444444"/>
                </a:solidFill>
                <a:effectLst/>
                <a:highlight>
                  <a:srgbClr val="00FF00"/>
                </a:highlight>
                <a:latin typeface="Traditional Arabic" panose="02020603050405020304" pitchFamily="18" charset="-78"/>
                <a:cs typeface="Traditional Arabic" panose="02020603050405020304" pitchFamily="18" charset="-78"/>
              </a:rPr>
              <a:t>ويقصد بالمنظمات : تلك المؤسسات التي ينتمي الفرد إليها وتهدف إلى تقديم نفع وقيمة جديدة كالمصانع والبنوك والشركات والمصالح </a:t>
            </a:r>
            <a:r>
              <a:rPr kumimoji="0" lang="ar-SA" altLang="en-US" sz="24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الحكومية والمدارس والنوادي و المستشفيات وغيرها ويمكن التمييز بين نوعين من سلوك الفرد هما السلوك الفردي والسلوك الجماعي .</a:t>
            </a:r>
            <a:endParaRPr kumimoji="0" lang="en-US" altLang="en-US" sz="24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والسلوك الفردي هو السلوك الخاص بفرد معين ,أما السلوك الجماعي فهو السلوك الذي يتمثل في علاقة الفرد مع غيره من الجماعة ,ويهتم علم النفس بالسلوك الفردي بينما يهتم علم الاجتماع بالسلوك الاجتماعي . لذلك فالسلوك التنظيمي هو تفاعل علمي النفس مع علوم أخرى أهمها علوم الإدارة والاقتصاد والسياسة .</a:t>
            </a:r>
            <a:endParaRPr kumimoji="0" lang="ar-SA"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831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9757" y="1425502"/>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569757" y="400033"/>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10" name="Rectangle 5">
            <a:extLst>
              <a:ext uri="{FF2B5EF4-FFF2-40B4-BE49-F238E27FC236}">
                <a16:creationId xmlns:a16="http://schemas.microsoft.com/office/drawing/2014/main" id="{E680BD78-ECB6-6016-5194-F4A7F1207E67}"/>
              </a:ext>
            </a:extLst>
          </p:cNvPr>
          <p:cNvSpPr>
            <a:spLocks noChangeArrowheads="1"/>
          </p:cNvSpPr>
          <p:nvPr/>
        </p:nvSpPr>
        <p:spPr bwMode="auto">
          <a:xfrm>
            <a:off x="1245140" y="2021820"/>
            <a:ext cx="10000034" cy="34778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ولابد أن ندرس أثر التنظيم على الفرد وعلى الجماعة كما يجب علينا أن ندرس أثر البيئة الخارجية على المنظمة ولذلك وصف </a:t>
            </a:r>
            <a:r>
              <a:rPr lang="ar-EG" altLang="en-US" sz="2000" b="1" dirty="0">
                <a:solidFill>
                  <a:srgbClr val="444444"/>
                </a:solidFill>
                <a:latin typeface="Traditional Arabic" panose="02020603050405020304" pitchFamily="18" charset="-78"/>
                <a:cs typeface="Traditional Arabic" panose="02020603050405020304" pitchFamily="18" charset="-78"/>
              </a:rPr>
              <a:t>علماء </a:t>
            </a: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مجال السلوك التنظيمي بقولهم "السلوك التنظيمي يتعلق بدراسة سلوك واتجاهات وأداء العاملين وتأثيرات البيئة على المنظمة ومواردها البشرية وأهدافها وكذلك تأثيرات العاملين على المنظمة وفاعليتها" إذا نستخلص مما سبق ما يلي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1</a:t>
            </a: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 السلوك التنظيمي هو دراسة سلوك الأفراد داخل المنظمة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2- السلوك التنظيمي هو تفاعل علمي النفس والاجتماع مع علوم أخرى أهمها علوم الإدارة والاقتصاد والسياسة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-3</a:t>
            </a: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والهدف الثالث من دراسة السلوك التنظيمي هو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 التعرف على مسببات السلوك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 التنبؤ بالسلوك وذلك من خلال معرفة مسببات السلوك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 التوجيه والسيطرة والتحكم في السلوك من خلال التأثير في المسببات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 حتى تكون دراسة السلوك الإنساني في المنظمات صحيحة متكاملة تتم الدراسة على ثلاثة مستويات وهي الفرد والجماعة والتنظيم .</a:t>
            </a:r>
            <a:endParaRPr kumimoji="0" lang="en-US" altLang="en-US" sz="20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           - للبيئة الخارجية تأثير على السلوك داخل المنظمة .</a:t>
            </a:r>
            <a:endParaRPr kumimoji="0" lang="ar-SA" altLang="en-US" sz="20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063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2DBCB3-6E85-2FBA-01D5-DBE1D7719883}"/>
              </a:ext>
            </a:extLst>
          </p:cNvPr>
          <p:cNvSpPr/>
          <p:nvPr/>
        </p:nvSpPr>
        <p:spPr>
          <a:xfrm>
            <a:off x="599768" y="1312606"/>
            <a:ext cx="11166598" cy="374077"/>
          </a:xfrm>
          <a:prstGeom prst="rect">
            <a:avLst/>
          </a:prstGeom>
        </p:spPr>
        <p:txBody>
          <a:bodyPr wrap="square">
            <a:spAutoFit/>
          </a:bodyPr>
          <a:lstStyle/>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
        <p:nvSpPr>
          <p:cNvPr id="6" name="Rectangle 1">
            <a:extLst>
              <a:ext uri="{FF2B5EF4-FFF2-40B4-BE49-F238E27FC236}">
                <a16:creationId xmlns:a16="http://schemas.microsoft.com/office/drawing/2014/main" id="{FD7ECCDA-6ECB-5364-9860-3CB834921945}"/>
              </a:ext>
            </a:extLst>
          </p:cNvPr>
          <p:cNvSpPr>
            <a:spLocks noChangeArrowheads="1"/>
          </p:cNvSpPr>
          <p:nvPr/>
        </p:nvSpPr>
        <p:spPr bwMode="auto">
          <a:xfrm rot="10800000" flipV="1">
            <a:off x="425634" y="1233768"/>
            <a:ext cx="11340732" cy="440120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sng"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أهداف إدارة السلوك التنظيمي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1- توجيه السلوك التنظيمي ليؤدي المهام والواجبات المسندة إلى أعضاء المنظمة وفق القواعد والنظم التي تحددها الإدارة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2- ضمان التزام السلوك التنظيمي بمواصفات الأداء المحددة من حيث الكم والجودة والتوقيت والتكلفة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3- توجيه أعضاء المنظمة للعمل في تعاون وتكامل يحقق للمنظمة التفوق على المنافسين والتميز فيما تقدمه من منتجات وخدمات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4- توجيه السلوك التنظيمي للعمل على إرضاء العملاء وإشباع رغباتهم وتطلعاتهم باعتبارهم الهدف الأكبر للمنظمة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5- حث أعضاء المنظمة على مواجهة ما يصادفها من مشكلات وأزمات بإيجابية والسعي لعلاجها بأنسب الأساليب وأسرعها</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6- تشجيع أعضاء المنظمة على الاستزادة من المعرفة واكتساب المهارات والقدرات وتوظيفها في ما يساعدها على تطوير أعمالها وتحسين خدماتها للعملاء</a:t>
            </a:r>
            <a:r>
              <a:rPr kumimoji="0" lang="ar-SA" altLang="en-US" sz="14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a:t>
            </a:r>
            <a:endParaRPr kumimoji="0" lang="ar-SA"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14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431461"/>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6" name="Rectangle 2">
            <a:extLst>
              <a:ext uri="{FF2B5EF4-FFF2-40B4-BE49-F238E27FC236}">
                <a16:creationId xmlns:a16="http://schemas.microsoft.com/office/drawing/2014/main" id="{B0268DC0-1496-801D-A49B-0C67E30067A1}"/>
              </a:ext>
            </a:extLst>
          </p:cNvPr>
          <p:cNvSpPr>
            <a:spLocks noChangeArrowheads="1"/>
          </p:cNvSpPr>
          <p:nvPr/>
        </p:nvSpPr>
        <p:spPr bwMode="auto">
          <a:xfrm>
            <a:off x="944544" y="1628154"/>
            <a:ext cx="10128739" cy="353943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7- حس أعضاء المنظمة على الابتكار والإبداع وتطوير منتجات وتقنيات تحقق للمنظمة مزايا تنافسية وقدرات تسويقية تتفوق بها على منافسيها وتضمن لها مركزا متميزا في الأسواق التي تتعامل فيها.</a:t>
            </a:r>
            <a:endParaRPr kumimoji="0" lang="en-US" altLang="en-US" sz="28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8- دفع أعضاء المنظمة للحرص على موارد المنظمة والمحافظة عليها وكأنها ملكية خاصة لكل فرد .</a:t>
            </a:r>
            <a:endParaRPr kumimoji="0" lang="en-US" altLang="en-US" sz="28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9- حس أعضاء المنظمة على الاحتفاظ بأسرار المنظمة وعدم إفشائها للغير .</a:t>
            </a:r>
            <a:endParaRPr kumimoji="0" lang="en-US" altLang="en-US" sz="2800" b="1"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وتتبلور هذه الأهداف في تنمية مشاعر الولاء والانتماء للمنظمة والحرص على مصالحها والسعي المستمر لتحقيق أهدافها ومن ثم تحقيق التوحد بين المنظمة وأعضائها وبذلك تنعكس تلك الأهداف في مجموعة من الأنماط السلوكية التي تتصف جميعها بكونها إيجابية التوجه في نفس المسار الذي تريده الغدارة وتراه واصلا إلى ما تريده من أهداف وغايات </a:t>
            </a:r>
            <a:endParaRPr kumimoji="0" lang="ar-SA" alt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104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173" y="30556409"/>
            <a:ext cx="10642906" cy="57124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Rectangle 1">
            <a:extLst>
              <a:ext uri="{FF2B5EF4-FFF2-40B4-BE49-F238E27FC236}">
                <a16:creationId xmlns:a16="http://schemas.microsoft.com/office/drawing/2014/main" id="{517A4EEF-E9F9-C95E-0FD9-796F04E12F54}"/>
              </a:ext>
            </a:extLst>
          </p:cNvPr>
          <p:cNvSpPr>
            <a:spLocks noChangeArrowheads="1"/>
          </p:cNvSpPr>
          <p:nvPr/>
        </p:nvSpPr>
        <p:spPr bwMode="auto">
          <a:xfrm>
            <a:off x="306677" y="1340043"/>
            <a:ext cx="11648617" cy="483209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sng"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عناصر السلوك المستهدف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تتعامل الإدارة مع عناصر السلوك التنظيمي المختلفة ذات التأثير على نتائج الأداء وما يمكن أن يتحقق للمنظمة من أهداف وغايات وتشمل أبعاد السلوك التنظيمي ما يلي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1-نوع السلوك ومدى ارتباطه بغايات المنظمة ومتطلبات أداء المهام المسندة للفرد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2- جودة السلوك ومدى اقترابه من المواصفات والسمات المميزة لنوع الأداء الذي ترغبه الإدارة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3- القيم والمفاهيم والأسس الأخلاقية و الاجتماعية التي يستند إليها السلوك التنظيمي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4- المعلومات عن العمل والمنظمة والإدارة والني تساهم في تشكيل السلوك التنظيمي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5- ناتج السلوك من حيث كمية الأداء وما يترتب عليها من منتجات او مخرجات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6- تكلفة وزمن السلوك وكذلك سرعة السلوك متمثلة في الوقت المستغرق لإنجاز نتائج السلوك مقارنة بالوقت المخطط أو المستهدف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7- الآثار الاجتماعية والحضارية الناشئة عن السلوك وتأثيراته على ثقافة المنظمة .</a:t>
            </a:r>
            <a:endParaRPr kumimoji="0" lang="ar-SA" altLang="en-US" sz="2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92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932498" y="1500169"/>
            <a:ext cx="8221948" cy="584775"/>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a:t>
            </a:r>
            <a:endParaRPr lang="ar-EG" sz="2400" kern="0" dirty="0">
              <a:solidFill>
                <a:srgbClr val="000000"/>
              </a:solidFill>
              <a:highlight>
                <a:srgbClr val="FFFF00"/>
              </a:highlight>
              <a:latin typeface="Arial"/>
              <a:cs typeface="AL-Mohanad Bold" pitchFamily="2" charset="-78"/>
              <a:sym typeface="Arial"/>
            </a:endParaRPr>
          </a:p>
        </p:txBody>
      </p:sp>
      <p:sp>
        <p:nvSpPr>
          <p:cNvPr id="5" name="Rectangle 1">
            <a:extLst>
              <a:ext uri="{FF2B5EF4-FFF2-40B4-BE49-F238E27FC236}">
                <a16:creationId xmlns:a16="http://schemas.microsoft.com/office/drawing/2014/main" id="{0FCB791B-C887-B516-867D-7438CB7EDB76}"/>
              </a:ext>
            </a:extLst>
          </p:cNvPr>
          <p:cNvSpPr>
            <a:spLocks noChangeArrowheads="1"/>
          </p:cNvSpPr>
          <p:nvPr/>
        </p:nvSpPr>
        <p:spPr bwMode="auto">
          <a:xfrm>
            <a:off x="1186773" y="1996285"/>
            <a:ext cx="10379414" cy="353943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EG" altLang="en-US" sz="2800" b="1" i="0" u="sng" strike="noStrike" cap="none" normalizeH="0" baseline="0" dirty="0">
                <a:ln>
                  <a:noFill/>
                </a:ln>
                <a:solidFill>
                  <a:srgbClr val="444444"/>
                </a:solidFill>
                <a:effectLst/>
                <a:highlight>
                  <a:srgbClr val="00FF00"/>
                </a:highlight>
                <a:latin typeface="Traditional Arabic" panose="02020603050405020304" pitchFamily="18" charset="-78"/>
                <a:cs typeface="Traditional Arabic" panose="02020603050405020304" pitchFamily="18" charset="-78"/>
              </a:rPr>
              <a:t>نتائج</a:t>
            </a:r>
            <a:r>
              <a:rPr kumimoji="0" lang="ar-SA" altLang="en-US" sz="2800" b="1" i="0" u="sng" strike="noStrike" cap="none" normalizeH="0" baseline="0" dirty="0">
                <a:ln>
                  <a:noFill/>
                </a:ln>
                <a:solidFill>
                  <a:srgbClr val="444444"/>
                </a:solidFill>
                <a:effectLst/>
                <a:highlight>
                  <a:srgbClr val="00FF00"/>
                </a:highlight>
                <a:latin typeface="Traditional Arabic" panose="02020603050405020304" pitchFamily="18" charset="-78"/>
                <a:cs typeface="Traditional Arabic" panose="02020603050405020304" pitchFamily="18" charset="-78"/>
              </a:rPr>
              <a:t> السوك التنظيمي المتوافق مع أهداف الإدارة :</a:t>
            </a:r>
            <a:endParaRPr kumimoji="0" lang="en-US" altLang="en-US" sz="2800" b="0" i="0" u="none" strike="noStrike" cap="none" normalizeH="0" baseline="0" dirty="0">
              <a:ln>
                <a:noFill/>
              </a:ln>
              <a:solidFill>
                <a:schemeClr val="tx1"/>
              </a:solidFill>
              <a:effectLst/>
              <a:highlight>
                <a:srgbClr val="00FF00"/>
              </a:highligh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في حالة نجاح برامج إدارة السلوك التنظيمي وتحقيق توافقه مع متطلبات المنظمات تتوقع الإدارة الحصول على النتائج التالية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1-تحسين الإنتاجية ورفع كفاءة الأداء طبقا للمواصفات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2- تحسين جودة العمليات والمنتجات وحسن استخدام وسائل الإنتاج وتخفيض أو منع العيوب والأخطاء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3- تخفيض تكاليف الإنتاج وترشيد تكلفة الصيانة والإصلاح وتخفيض معدلات إعادة تشغيل المنتجات المعيبة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4- تطوير المنتجات وتنويع مجالات استخدامها وتخفيض تكلفة تشغيلها .</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5- تزايد معدلات ابتكار منتجات جديدة وتطوير وسائل الإنتاج والتوزيع .</a:t>
            </a:r>
            <a:endParaRPr kumimoji="0" lang="ar-SA" altLang="en-US" sz="2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779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932498" y="1500169"/>
            <a:ext cx="8221948" cy="584775"/>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a:t>
            </a:r>
            <a:endParaRPr lang="ar-EG" sz="2400" kern="0" dirty="0">
              <a:solidFill>
                <a:srgbClr val="000000"/>
              </a:solidFill>
              <a:highlight>
                <a:srgbClr val="FFFF00"/>
              </a:highlight>
              <a:latin typeface="Arial"/>
              <a:cs typeface="AL-Mohanad Bold" pitchFamily="2" charset="-78"/>
              <a:sym typeface="Arial"/>
            </a:endParaRPr>
          </a:p>
        </p:txBody>
      </p:sp>
      <p:sp>
        <p:nvSpPr>
          <p:cNvPr id="7" name="Rectangle 2">
            <a:extLst>
              <a:ext uri="{FF2B5EF4-FFF2-40B4-BE49-F238E27FC236}">
                <a16:creationId xmlns:a16="http://schemas.microsoft.com/office/drawing/2014/main" id="{C3361FA3-A3F4-887C-42EC-8F9EC01E4438}"/>
              </a:ext>
            </a:extLst>
          </p:cNvPr>
          <p:cNvSpPr>
            <a:spLocks noChangeArrowheads="1"/>
          </p:cNvSpPr>
          <p:nvPr/>
        </p:nvSpPr>
        <p:spPr bwMode="auto">
          <a:xfrm>
            <a:off x="753626" y="1327748"/>
            <a:ext cx="10832123" cy="478284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EG" altLang="en-US" sz="3600" b="1" i="0" u="sng" strike="noStrike" cap="none" normalizeH="0" baseline="0" dirty="0">
                <a:ln>
                  <a:noFill/>
                </a:ln>
                <a:solidFill>
                  <a:srgbClr val="444444"/>
                </a:solidFill>
                <a:effectLst/>
                <a:highlight>
                  <a:srgbClr val="FFFF00"/>
                </a:highlight>
                <a:latin typeface="Traditional Arabic" panose="02020603050405020304" pitchFamily="18" charset="-78"/>
                <a:cs typeface="Traditional Arabic" panose="02020603050405020304" pitchFamily="18" charset="-78"/>
              </a:rPr>
              <a:t>ملخص المحاضرة: تناولنا الموضوعات التالية بالشرح والتحليل :  </a:t>
            </a:r>
            <a:endParaRPr kumimoji="0" lang="en-US" altLang="en-US" sz="3600" b="0" i="0" u="none" strike="noStrike" cap="none" normalizeH="0" baseline="0" dirty="0">
              <a:ln>
                <a:noFill/>
              </a:ln>
              <a:solidFill>
                <a:schemeClr val="tx1"/>
              </a:solidFill>
              <a:effectLst/>
              <a:highlight>
                <a:srgbClr val="FFFF00"/>
              </a:highlight>
            </a:endParaRP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1- مفاهيم التغيير التنظيمي.</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2- الفرق بين التغيير التنظيمي والتغيير الإداري .</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3- خصائص التغيير التنظيمي .</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4- أسباب التغيير التنظيمي.</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5- أهداف برامج التغيير التنظيمي ومعوقاته.</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6- قيادة التغيير التنظيمي </a:t>
            </a:r>
          </a:p>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7- مدخل عن السلوك </a:t>
            </a:r>
            <a:r>
              <a:rPr lang="ar-EG" sz="2800" b="1" kern="0" dirty="0" err="1">
                <a:highlight>
                  <a:srgbClr val="00FF00"/>
                </a:highlight>
                <a:latin typeface="Arial"/>
                <a:ea typeface="Calibri" panose="020F0502020204030204" pitchFamily="34" charset="0"/>
                <a:cs typeface="Times New Roman" panose="02020603050405020304" pitchFamily="18" charset="0"/>
                <a:sym typeface="Arial"/>
              </a:rPr>
              <a:t>النظيمي</a:t>
            </a:r>
            <a:r>
              <a:rPr lang="ar-EG" sz="2800" b="1" kern="0" dirty="0">
                <a:highlight>
                  <a:srgbClr val="00FF00"/>
                </a:highlight>
                <a:latin typeface="Arial"/>
                <a:ea typeface="Calibri" panose="020F0502020204030204" pitchFamily="34" charset="0"/>
                <a:cs typeface="Times New Roman" panose="02020603050405020304" pitchFamily="18" charset="0"/>
                <a:sym typeface="Arial"/>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4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a:t>
            </a:r>
            <a:endParaRPr kumimoji="0" lang="ar-SA"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580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الثامنة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3539430"/>
          </a:xfrm>
          <a:prstGeom prst="rect">
            <a:avLst/>
          </a:prstGeom>
          <a:noFill/>
        </p:spPr>
        <p:txBody>
          <a:bodyPr wrap="square">
            <a:spAutoFit/>
          </a:bodyPr>
          <a:lstStyle/>
          <a:p>
            <a:pPr algn="r" fontAlgn="base">
              <a:buClr>
                <a:srgbClr val="000000"/>
              </a:buClr>
              <a:buFont typeface="Arial"/>
              <a:buNone/>
            </a:pPr>
            <a:endParaRPr lang="ar-SA" sz="32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200" kern="0" dirty="0">
                <a:solidFill>
                  <a:srgbClr val="000000"/>
                </a:solidFill>
                <a:latin typeface="Arial"/>
                <a:cs typeface="Arial"/>
                <a:sym typeface="Arial"/>
              </a:rPr>
              <a:t> </a:t>
            </a:r>
            <a:r>
              <a:rPr lang="ar-EG" sz="3200" kern="0" dirty="0">
                <a:solidFill>
                  <a:srgbClr val="000000"/>
                </a:solidFill>
                <a:latin typeface="Arial"/>
                <a:sym typeface="Arial"/>
              </a:rPr>
              <a:t>- </a:t>
            </a:r>
            <a:r>
              <a:rPr lang="ar-JO" sz="3200" kern="0" dirty="0">
                <a:solidFill>
                  <a:srgbClr val="000000"/>
                </a:solidFill>
                <a:latin typeface="Arial"/>
                <a:sym typeface="Arial"/>
              </a:rPr>
              <a:t>الحريري, رافده(2011 ). إ</a:t>
            </a:r>
            <a:r>
              <a:rPr lang="ar-SA" sz="3200" kern="0" dirty="0">
                <a:solidFill>
                  <a:srgbClr val="000000"/>
                </a:solidFill>
                <a:latin typeface="Arial"/>
                <a:sym typeface="Arial"/>
              </a:rPr>
              <a:t>دارة التغيير في المؤسسات التربوية. عمان: دار الثقافة للنشر والتوزيع.</a:t>
            </a:r>
            <a:r>
              <a:rPr lang="ar-EG" sz="3200" kern="0" dirty="0">
                <a:solidFill>
                  <a:srgbClr val="000000"/>
                </a:solidFill>
                <a:latin typeface="Arial"/>
                <a:sym typeface="Arial"/>
              </a:rPr>
              <a:t>                                            </a:t>
            </a:r>
          </a:p>
          <a:p>
            <a:pPr algn="just" fontAlgn="base">
              <a:buClr>
                <a:srgbClr val="000000"/>
              </a:buClr>
              <a:buFont typeface="Arial"/>
              <a:buNone/>
            </a:pPr>
            <a:endParaRPr lang="en-GB" sz="32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200" kern="0" dirty="0">
                <a:solidFill>
                  <a:srgbClr val="333333"/>
                </a:solidFill>
                <a:latin typeface="Tahoma" panose="020B0604030504040204" pitchFamily="34" charset="0"/>
                <a:sym typeface="Arial"/>
              </a:rPr>
              <a:t> </a:t>
            </a:r>
            <a:r>
              <a:rPr lang="ar-EG" sz="32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2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7506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196731" y="1396057"/>
            <a:ext cx="9947930" cy="43262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1141</TotalTime>
  <Words>5304</Words>
  <Application>Microsoft Office PowerPoint</Application>
  <PresentationFormat>Widescreen</PresentationFormat>
  <Paragraphs>493</Paragraphs>
  <Slides>40</Slides>
  <Notes>7</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40</vt:i4>
      </vt:variant>
    </vt:vector>
  </HeadingPairs>
  <TitlesOfParts>
    <vt:vector size="56" baseType="lpstr">
      <vt:lpstr>-apple-system</vt:lpstr>
      <vt:lpstr>Arial</vt:lpstr>
      <vt:lpstr>Calibri</vt:lpstr>
      <vt:lpstr>Calibri Light</vt:lpstr>
      <vt:lpstr>Cambria</vt:lpstr>
      <vt:lpstr>Droid Arabic Kufi</vt:lpstr>
      <vt:lpstr>DroidArabicKufi-Regular</vt:lpstr>
      <vt:lpstr>Georgia</vt:lpstr>
      <vt:lpstr>Sakkal Majalla</vt:lpstr>
      <vt:lpstr>Simplified Arabic</vt:lpstr>
      <vt:lpstr>Tahoma</vt:lpstr>
      <vt:lpstr>Tajawal Medium</vt:lpstr>
      <vt:lpstr>Times New Roman</vt:lpstr>
      <vt:lpstr>Traditional Arabic</vt:lpstr>
      <vt:lpstr>var(--font-serif)</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Dr.Rehab El-shafie</cp:lastModifiedBy>
  <cp:revision>41</cp:revision>
  <dcterms:created xsi:type="dcterms:W3CDTF">2023-09-14T23:46:14Z</dcterms:created>
  <dcterms:modified xsi:type="dcterms:W3CDTF">2023-11-21T15:18:19Z</dcterms:modified>
</cp:coreProperties>
</file>