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 id="2147483686" r:id="rId2"/>
  </p:sldMasterIdLst>
  <p:notesMasterIdLst>
    <p:notesMasterId r:id="rId41"/>
  </p:notesMasterIdLst>
  <p:sldIdLst>
    <p:sldId id="572" r:id="rId3"/>
    <p:sldId id="534" r:id="rId4"/>
    <p:sldId id="535" r:id="rId5"/>
    <p:sldId id="573" r:id="rId6"/>
    <p:sldId id="536" r:id="rId7"/>
    <p:sldId id="574" r:id="rId8"/>
    <p:sldId id="575" r:id="rId9"/>
    <p:sldId id="577" r:id="rId10"/>
    <p:sldId id="576" r:id="rId11"/>
    <p:sldId id="578" r:id="rId12"/>
    <p:sldId id="579" r:id="rId13"/>
    <p:sldId id="580" r:id="rId14"/>
    <p:sldId id="581" r:id="rId15"/>
    <p:sldId id="582" r:id="rId16"/>
    <p:sldId id="583" r:id="rId17"/>
    <p:sldId id="584" r:id="rId18"/>
    <p:sldId id="585" r:id="rId19"/>
    <p:sldId id="586" r:id="rId20"/>
    <p:sldId id="587" r:id="rId21"/>
    <p:sldId id="588" r:id="rId22"/>
    <p:sldId id="589" r:id="rId23"/>
    <p:sldId id="590" r:id="rId24"/>
    <p:sldId id="591" r:id="rId25"/>
    <p:sldId id="592" r:id="rId26"/>
    <p:sldId id="593" r:id="rId27"/>
    <p:sldId id="594" r:id="rId28"/>
    <p:sldId id="595" r:id="rId29"/>
    <p:sldId id="597" r:id="rId30"/>
    <p:sldId id="596" r:id="rId31"/>
    <p:sldId id="598" r:id="rId32"/>
    <p:sldId id="565" r:id="rId33"/>
    <p:sldId id="566" r:id="rId34"/>
    <p:sldId id="571" r:id="rId35"/>
    <p:sldId id="599" r:id="rId36"/>
    <p:sldId id="600" r:id="rId37"/>
    <p:sldId id="601" r:id="rId38"/>
    <p:sldId id="602" r:id="rId39"/>
    <p:sldId id="537"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72"/>
            <p14:sldId id="534"/>
            <p14:sldId id="535"/>
            <p14:sldId id="573"/>
            <p14:sldId id="536"/>
            <p14:sldId id="574"/>
            <p14:sldId id="575"/>
            <p14:sldId id="577"/>
            <p14:sldId id="576"/>
            <p14:sldId id="578"/>
            <p14:sldId id="579"/>
            <p14:sldId id="580"/>
            <p14:sldId id="581"/>
            <p14:sldId id="582"/>
            <p14:sldId id="583"/>
            <p14:sldId id="584"/>
            <p14:sldId id="585"/>
            <p14:sldId id="586"/>
            <p14:sldId id="587"/>
            <p14:sldId id="588"/>
            <p14:sldId id="589"/>
            <p14:sldId id="590"/>
            <p14:sldId id="591"/>
            <p14:sldId id="592"/>
            <p14:sldId id="593"/>
            <p14:sldId id="594"/>
            <p14:sldId id="595"/>
            <p14:sldId id="597"/>
            <p14:sldId id="596"/>
            <p14:sldId id="598"/>
            <p14:sldId id="565"/>
            <p14:sldId id="566"/>
            <p14:sldId id="571"/>
            <p14:sldId id="599"/>
            <p14:sldId id="600"/>
            <p14:sldId id="601"/>
            <p14:sldId id="602"/>
            <p14:sldId id="53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7" d="100"/>
          <a:sy n="67" d="100"/>
        </p:scale>
        <p:origin x="83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08/01/2024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08/01/2024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96083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08/01/2024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683945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08/01/2024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143575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08/01/2024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33735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08/01/2024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895984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08/01/2024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02063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08/01/2024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26356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08/01/2024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64095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08/01/2024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393392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08/01/2024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95375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08/01/2024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19714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3574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114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10361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799695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53169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04883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08/01/2024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751137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08/01/2024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8213839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08/01/2024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5644049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08/01/2024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8964567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08/01/2024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3864592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08/01/2024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156220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08/01/2024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0099517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08/01/2024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1669343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08/01/2024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8334738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08/01/2024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811522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08/01/2024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2309015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421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63148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32508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image" Target="../media/image3.png"/><Relationship Id="rId2" Type="http://schemas.openxmlformats.org/officeDocument/2006/relationships/slideLayout" Target="../slideLayouts/slideLayout19.xml"/><Relationship Id="rId16" Type="http://schemas.openxmlformats.org/officeDocument/2006/relationships/image" Target="../media/image2.png"/><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theme" Target="../theme/theme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08/01/2024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83426683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08/01/2024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Picture 6">
            <a:extLst>
              <a:ext uri="{FF2B5EF4-FFF2-40B4-BE49-F238E27FC236}">
                <a16:creationId xmlns:a16="http://schemas.microsoft.com/office/drawing/2014/main" id="{93703DED-13B0-6209-4AA4-E73121F6444C}"/>
              </a:ext>
            </a:extLst>
          </p:cNvPr>
          <p:cNvPicPr>
            <a:picLocks noChangeAspect="1"/>
          </p:cNvPicPr>
          <p:nvPr userDrawn="1"/>
        </p:nvPicPr>
        <p:blipFill>
          <a:blip r:embed="rId17">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8" name="TextBox 7">
            <a:extLst>
              <a:ext uri="{FF2B5EF4-FFF2-40B4-BE49-F238E27FC236}">
                <a16:creationId xmlns:a16="http://schemas.microsoft.com/office/drawing/2014/main" id="{184CE85C-7A53-8C16-024E-3AAB502FD410}"/>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2020727"/>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699" r:id="rId13"/>
    <p:sldLayoutId id="2147483700"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9.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6.svg"/><Relationship Id="rId2" Type="http://schemas.openxmlformats.org/officeDocument/2006/relationships/image" Target="../media/image13.jpeg"/><Relationship Id="rId1" Type="http://schemas.openxmlformats.org/officeDocument/2006/relationships/slideLayout" Target="../slideLayouts/slideLayout16.xml"/><Relationship Id="rId6" Type="http://schemas.openxmlformats.org/officeDocument/2006/relationships/image" Target="../media/image5.png"/><Relationship Id="rId5" Type="http://schemas.openxmlformats.org/officeDocument/2006/relationships/image" Target="../media/image9.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07886" y="3209637"/>
            <a:ext cx="5279265"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Project Planning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2</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909497"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PMG202</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Project Initiation</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Lec</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Dina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ElWakkad</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0260849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rPr>
              <a:t>Learning Outcomes</a:t>
            </a:r>
          </a:p>
        </p:txBody>
      </p:sp>
      <p:sp>
        <p:nvSpPr>
          <p:cNvPr id="9" name="Content Placeholder 2">
            <a:extLst>
              <a:ext uri="{FF2B5EF4-FFF2-40B4-BE49-F238E27FC236}">
                <a16:creationId xmlns:a16="http://schemas.microsoft.com/office/drawing/2014/main" id="{BB0EC27F-0EAF-30B9-6A37-4C489525FDDF}"/>
              </a:ext>
            </a:extLst>
          </p:cNvPr>
          <p:cNvSpPr txBox="1">
            <a:spLocks/>
          </p:cNvSpPr>
          <p:nvPr/>
        </p:nvSpPr>
        <p:spPr>
          <a:xfrm>
            <a:off x="3981837" y="2474942"/>
            <a:ext cx="7820957" cy="33107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0">
              <a:spcBef>
                <a:spcPts val="0"/>
              </a:spcBef>
              <a:spcAft>
                <a:spcPts val="800"/>
              </a:spcAft>
              <a:buNone/>
            </a:pPr>
            <a:r>
              <a:rPr lang="en-US" sz="2000" b="1" i="0" u="none" strike="noStrike" dirty="0">
                <a:effectLst/>
                <a:latin typeface="+mj-lt"/>
              </a:rPr>
              <a:t>At the end of this chapter, students should be able to:</a:t>
            </a:r>
            <a:endParaRPr lang="en-US" sz="2000" b="1" dirty="0">
              <a:effectLst/>
              <a:latin typeface="+mj-lt"/>
            </a:endParaRPr>
          </a:p>
          <a:p>
            <a:pPr algn="l">
              <a:buFont typeface="Arial" panose="020B0604020202020204" pitchFamily="34" charset="0"/>
              <a:buChar char="•"/>
            </a:pPr>
            <a:r>
              <a:rPr lang="en-US" sz="2000" b="0" i="0" dirty="0">
                <a:effectLst/>
                <a:latin typeface="+mj-lt"/>
              </a:rPr>
              <a:t>Identify the activities required to initiate a project.</a:t>
            </a:r>
          </a:p>
          <a:p>
            <a:pPr algn="l">
              <a:buFont typeface="Arial" panose="020B0604020202020204" pitchFamily="34" charset="0"/>
              <a:buChar char="•"/>
            </a:pPr>
            <a:r>
              <a:rPr lang="en-US" sz="2000" b="0" i="0" dirty="0">
                <a:effectLst/>
                <a:latin typeface="+mj-lt"/>
              </a:rPr>
              <a:t>Write project objectives – SMART.</a:t>
            </a:r>
          </a:p>
          <a:p>
            <a:pPr algn="l">
              <a:buFont typeface="Arial" panose="020B0604020202020204" pitchFamily="34" charset="0"/>
              <a:buChar char="•"/>
            </a:pPr>
            <a:r>
              <a:rPr lang="en-US" sz="2000" b="0" i="0" dirty="0">
                <a:effectLst/>
                <a:latin typeface="+mj-lt"/>
              </a:rPr>
              <a:t>Discuss the purpose of the project.</a:t>
            </a:r>
          </a:p>
          <a:p>
            <a:pPr algn="l">
              <a:buFont typeface="Arial" panose="020B0604020202020204" pitchFamily="34" charset="0"/>
              <a:buChar char="•"/>
            </a:pPr>
            <a:r>
              <a:rPr lang="en-US" sz="2000" b="0" i="0" dirty="0">
                <a:effectLst/>
                <a:latin typeface="+mj-lt"/>
              </a:rPr>
              <a:t>Design a project proposal.</a:t>
            </a:r>
          </a:p>
          <a:p>
            <a:pPr marL="0" indent="0" algn="just" fontAlgn="base">
              <a:lnSpc>
                <a:spcPct val="150000"/>
              </a:lnSpc>
              <a:spcBef>
                <a:spcPts val="0"/>
              </a:spcBef>
              <a:spcAft>
                <a:spcPts val="800"/>
              </a:spcAft>
              <a:buNone/>
            </a:pPr>
            <a:endParaRPr lang="en-US" sz="2000" dirty="0">
              <a:latin typeface="+mj-lt"/>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Five Project Life Cycle Phases - projectcubicle">
            <a:extLst>
              <a:ext uri="{FF2B5EF4-FFF2-40B4-BE49-F238E27FC236}">
                <a16:creationId xmlns:a16="http://schemas.microsoft.com/office/drawing/2014/main" id="{0CD238DC-60B2-76D8-A1B1-CC375B21EC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5790" y="541270"/>
            <a:ext cx="8217290" cy="5791724"/>
          </a:xfrm>
          <a:prstGeom prst="rect">
            <a:avLst/>
          </a:prstGeom>
          <a:noFill/>
          <a:extLst>
            <a:ext uri="{909E8E84-426E-40DD-AFC4-6F175D3DCCD1}">
              <a14:hiddenFill xmlns:a14="http://schemas.microsoft.com/office/drawing/2010/main">
                <a:solidFill>
                  <a:srgbClr val="FFFFFF"/>
                </a:solidFill>
              </a14:hiddenFill>
            </a:ext>
          </a:extLst>
        </p:spPr>
      </p:pic>
      <p:sp>
        <p:nvSpPr>
          <p:cNvPr id="6" name="Arrow: Right 5">
            <a:extLst>
              <a:ext uri="{FF2B5EF4-FFF2-40B4-BE49-F238E27FC236}">
                <a16:creationId xmlns:a16="http://schemas.microsoft.com/office/drawing/2014/main" id="{7C0E7D1D-053A-0E0B-8903-3D54572967CD}"/>
              </a:ext>
            </a:extLst>
          </p:cNvPr>
          <p:cNvSpPr/>
          <p:nvPr/>
        </p:nvSpPr>
        <p:spPr>
          <a:xfrm rot="19725745">
            <a:off x="329284" y="2011816"/>
            <a:ext cx="1396542" cy="858129"/>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r>
              <a:rPr lang="en-US" sz="2800" b="1" dirty="0">
                <a:solidFill>
                  <a:srgbClr val="002060"/>
                </a:solidFill>
                <a:latin typeface="+mj-lt"/>
              </a:rPr>
              <a:t>The project initiation stage</a:t>
            </a:r>
          </a:p>
        </p:txBody>
      </p:sp>
    </p:spTree>
    <p:extLst>
      <p:ext uri="{BB962C8B-B14F-4D97-AF65-F5344CB8AC3E}">
        <p14:creationId xmlns:p14="http://schemas.microsoft.com/office/powerpoint/2010/main" val="20740717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2" name="Content Placeholder 2">
            <a:extLst>
              <a:ext uri="{FF2B5EF4-FFF2-40B4-BE49-F238E27FC236}">
                <a16:creationId xmlns:a16="http://schemas.microsoft.com/office/drawing/2014/main" id="{7BCB2D5D-EE94-4C72-BD25-115910D83C6E}"/>
              </a:ext>
            </a:extLst>
          </p:cNvPr>
          <p:cNvSpPr txBox="1">
            <a:spLocks/>
          </p:cNvSpPr>
          <p:nvPr/>
        </p:nvSpPr>
        <p:spPr>
          <a:xfrm>
            <a:off x="1892250" y="2520407"/>
            <a:ext cx="8407500" cy="25971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gn="just">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The project initiation stage is situated at the very start of the project management life cycle. This is the stage that </a:t>
            </a:r>
            <a:r>
              <a:rPr lang="en-US" sz="2000" b="1" kern="100" dirty="0">
                <a:effectLst/>
                <a:latin typeface="+mj-lt"/>
                <a:ea typeface="Calibri" panose="020F0502020204030204" pitchFamily="34" charset="0"/>
                <a:cs typeface="Arial" panose="020B0604020202020204" pitchFamily="34" charset="0"/>
              </a:rPr>
              <a:t>precedes the actual start of the project</a:t>
            </a:r>
            <a:r>
              <a:rPr lang="en-US" sz="2000" kern="100" dirty="0">
                <a:effectLst/>
                <a:latin typeface="+mj-lt"/>
                <a:ea typeface="Calibri" panose="020F0502020204030204" pitchFamily="34" charset="0"/>
                <a:cs typeface="Arial" panose="020B0604020202020204" pitchFamily="34" charset="0"/>
              </a:rPr>
              <a:t>.</a:t>
            </a:r>
          </a:p>
        </p:txBody>
      </p:sp>
    </p:spTree>
    <p:extLst>
      <p:ext uri="{BB962C8B-B14F-4D97-AF65-F5344CB8AC3E}">
        <p14:creationId xmlns:p14="http://schemas.microsoft.com/office/powerpoint/2010/main" val="163239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6" name="Content Placeholder 2">
            <a:extLst>
              <a:ext uri="{FF2B5EF4-FFF2-40B4-BE49-F238E27FC236}">
                <a16:creationId xmlns:a16="http://schemas.microsoft.com/office/drawing/2014/main" id="{92397326-C23D-564D-C386-FED2475FF88A}"/>
              </a:ext>
            </a:extLst>
          </p:cNvPr>
          <p:cNvSpPr txBox="1">
            <a:spLocks/>
          </p:cNvSpPr>
          <p:nvPr/>
        </p:nvSpPr>
        <p:spPr>
          <a:xfrm>
            <a:off x="1644536" y="2386798"/>
            <a:ext cx="8572500" cy="380027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The </a:t>
            </a:r>
            <a:r>
              <a:rPr lang="en-US" sz="2000" b="1" kern="100" dirty="0">
                <a:effectLst/>
                <a:latin typeface="+mj-lt"/>
                <a:ea typeface="Calibri" panose="020F0502020204030204" pitchFamily="34" charset="0"/>
                <a:cs typeface="Arial" panose="020B0604020202020204" pitchFamily="34" charset="0"/>
              </a:rPr>
              <a:t>main goal </a:t>
            </a:r>
            <a:r>
              <a:rPr lang="en-US" sz="2000" kern="100" dirty="0">
                <a:effectLst/>
                <a:latin typeface="+mj-lt"/>
                <a:ea typeface="Calibri" panose="020F0502020204030204" pitchFamily="34" charset="0"/>
                <a:cs typeface="Arial" panose="020B0604020202020204" pitchFamily="34" charset="0"/>
              </a:rPr>
              <a:t>of the initiation stage is to </a:t>
            </a:r>
            <a:r>
              <a:rPr lang="en-US" sz="2000" b="1" kern="100" dirty="0">
                <a:solidFill>
                  <a:srgbClr val="0070C0"/>
                </a:solidFill>
                <a:effectLst/>
                <a:latin typeface="+mj-lt"/>
                <a:ea typeface="Calibri" panose="020F0502020204030204" pitchFamily="34" charset="0"/>
                <a:cs typeface="Arial" panose="020B0604020202020204" pitchFamily="34" charset="0"/>
              </a:rPr>
              <a:t>reduce the amount of uncertainty </a:t>
            </a:r>
            <a:r>
              <a:rPr lang="en-US" sz="2000" kern="100" dirty="0">
                <a:effectLst/>
                <a:latin typeface="+mj-lt"/>
                <a:ea typeface="Calibri" panose="020F0502020204030204" pitchFamily="34" charset="0"/>
                <a:cs typeface="Arial" panose="020B0604020202020204" pitchFamily="34" charset="0"/>
              </a:rPr>
              <a:t>to an appropriate level to make a final decision whether to approve the project or not. We need to consider two types of risk:</a:t>
            </a:r>
          </a:p>
          <a:p>
            <a:pPr>
              <a:lnSpc>
                <a:spcPct val="107000"/>
              </a:lnSpc>
              <a:spcBef>
                <a:spcPts val="0"/>
              </a:spcBef>
              <a:spcAft>
                <a:spcPts val="800"/>
              </a:spcAft>
            </a:pPr>
            <a:r>
              <a:rPr lang="en-US" sz="2000" b="1" kern="100" dirty="0">
                <a:solidFill>
                  <a:srgbClr val="002060"/>
                </a:solidFill>
                <a:effectLst/>
                <a:latin typeface="+mj-lt"/>
                <a:ea typeface="Calibri" panose="020F0502020204030204" pitchFamily="34" charset="0"/>
                <a:cs typeface="Arial" panose="020B0604020202020204" pitchFamily="34" charset="0"/>
              </a:rPr>
              <a:t>Business Risk</a:t>
            </a:r>
            <a:r>
              <a:rPr lang="en-US" sz="2000" kern="100" dirty="0">
                <a:effectLst/>
                <a:latin typeface="+mj-lt"/>
                <a:ea typeface="Calibri" panose="020F0502020204030204" pitchFamily="34" charset="0"/>
                <a:cs typeface="Arial" panose="020B0604020202020204" pitchFamily="34" charset="0"/>
              </a:rPr>
              <a:t>: Will the outcome of the project actually create the envisioned value?</a:t>
            </a:r>
          </a:p>
          <a:p>
            <a:pPr>
              <a:lnSpc>
                <a:spcPct val="107000"/>
              </a:lnSpc>
              <a:spcBef>
                <a:spcPts val="0"/>
              </a:spcBef>
              <a:spcAft>
                <a:spcPts val="800"/>
              </a:spcAft>
            </a:pPr>
            <a:r>
              <a:rPr lang="en-US" sz="2000" b="1" kern="100" dirty="0">
                <a:solidFill>
                  <a:srgbClr val="002060"/>
                </a:solidFill>
                <a:effectLst/>
                <a:latin typeface="+mj-lt"/>
                <a:ea typeface="Calibri" panose="020F0502020204030204" pitchFamily="34" charset="0"/>
                <a:cs typeface="Arial" panose="020B0604020202020204" pitchFamily="34" charset="0"/>
              </a:rPr>
              <a:t>Project Risk</a:t>
            </a:r>
            <a:r>
              <a:rPr lang="en-US" sz="2000" kern="100" dirty="0">
                <a:solidFill>
                  <a:srgbClr val="002060"/>
                </a:solidFill>
                <a:effectLst/>
                <a:latin typeface="+mj-lt"/>
                <a:ea typeface="Calibri" panose="020F0502020204030204" pitchFamily="34" charset="0"/>
                <a:cs typeface="Arial" panose="020B0604020202020204" pitchFamily="34" charset="0"/>
              </a:rPr>
              <a:t>: </a:t>
            </a:r>
            <a:r>
              <a:rPr lang="en-US" sz="2000" kern="100" dirty="0">
                <a:effectLst/>
                <a:latin typeface="+mj-lt"/>
                <a:ea typeface="Calibri" panose="020F0502020204030204" pitchFamily="34" charset="0"/>
                <a:cs typeface="Arial" panose="020B0604020202020204" pitchFamily="34" charset="0"/>
              </a:rPr>
              <a:t>Will the project deliver the promised outcome within budget and on time?</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38062915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2" name="Content Placeholder 2">
            <a:extLst>
              <a:ext uri="{FF2B5EF4-FFF2-40B4-BE49-F238E27FC236}">
                <a16:creationId xmlns:a16="http://schemas.microsoft.com/office/drawing/2014/main" id="{32166357-C7AF-D5B1-44B9-CB00D528CA78}"/>
              </a:ext>
            </a:extLst>
          </p:cNvPr>
          <p:cNvSpPr txBox="1">
            <a:spLocks/>
          </p:cNvSpPr>
          <p:nvPr/>
        </p:nvSpPr>
        <p:spPr>
          <a:xfrm>
            <a:off x="1644536" y="2392554"/>
            <a:ext cx="8593237" cy="336395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The project initiation stage consists of:</a:t>
            </a:r>
          </a:p>
          <a:p>
            <a:pPr marL="514350" marR="0" lvl="0" indent="-514350">
              <a:lnSpc>
                <a:spcPct val="107000"/>
              </a:lnSpc>
              <a:spcBef>
                <a:spcPts val="0"/>
              </a:spcBef>
              <a:spcAft>
                <a:spcPts val="0"/>
              </a:spcAft>
              <a:buFont typeface="+mj-lt"/>
              <a:buAutoNum type="arabicPeriod"/>
            </a:pPr>
            <a:r>
              <a:rPr lang="en-US" sz="2000" kern="100" dirty="0">
                <a:effectLst/>
                <a:latin typeface="+mj-lt"/>
                <a:ea typeface="Calibri" panose="020F0502020204030204" pitchFamily="34" charset="0"/>
                <a:cs typeface="Arial" panose="020B0604020202020204" pitchFamily="34" charset="0"/>
              </a:rPr>
              <a:t>Analysis of the problem/opportunity under consideration</a:t>
            </a:r>
          </a:p>
          <a:p>
            <a:pPr marL="514350" marR="0" lvl="0" indent="-514350">
              <a:lnSpc>
                <a:spcPct val="107000"/>
              </a:lnSpc>
              <a:spcBef>
                <a:spcPts val="0"/>
              </a:spcBef>
              <a:spcAft>
                <a:spcPts val="0"/>
              </a:spcAft>
              <a:buFont typeface="+mj-lt"/>
              <a:buAutoNum type="arabicPeriod"/>
            </a:pPr>
            <a:r>
              <a:rPr lang="en-US" sz="2000" kern="100" dirty="0">
                <a:effectLst/>
                <a:latin typeface="+mj-lt"/>
                <a:ea typeface="Calibri" panose="020F0502020204030204" pitchFamily="34" charset="0"/>
                <a:cs typeface="Arial" panose="020B0604020202020204" pitchFamily="34" charset="0"/>
              </a:rPr>
              <a:t>Stakeholder analysis</a:t>
            </a:r>
          </a:p>
          <a:p>
            <a:pPr marL="514350" marR="0" lvl="0" indent="-514350">
              <a:lnSpc>
                <a:spcPct val="107000"/>
              </a:lnSpc>
              <a:spcBef>
                <a:spcPts val="0"/>
              </a:spcBef>
              <a:spcAft>
                <a:spcPts val="0"/>
              </a:spcAft>
              <a:buFont typeface="+mj-lt"/>
              <a:buAutoNum type="arabicPeriod"/>
            </a:pPr>
            <a:r>
              <a:rPr lang="en-US" sz="2000" kern="100" dirty="0">
                <a:effectLst/>
                <a:latin typeface="+mj-lt"/>
                <a:ea typeface="Calibri" panose="020F0502020204030204" pitchFamily="34" charset="0"/>
                <a:cs typeface="Arial" panose="020B0604020202020204" pitchFamily="34" charset="0"/>
              </a:rPr>
              <a:t>Development of a project proposal</a:t>
            </a:r>
          </a:p>
          <a:p>
            <a:pPr marL="514350" marR="0" lvl="0" indent="-514350">
              <a:lnSpc>
                <a:spcPct val="107000"/>
              </a:lnSpc>
              <a:spcBef>
                <a:spcPts val="0"/>
              </a:spcBef>
              <a:spcAft>
                <a:spcPts val="800"/>
              </a:spcAft>
              <a:buFont typeface="+mj-lt"/>
              <a:buAutoNum type="arabicPeriod"/>
            </a:pPr>
            <a:r>
              <a:rPr lang="en-US" sz="2000" kern="100" dirty="0">
                <a:effectLst/>
                <a:latin typeface="+mj-lt"/>
                <a:ea typeface="Calibri" panose="020F0502020204030204" pitchFamily="34" charset="0"/>
                <a:cs typeface="Arial" panose="020B0604020202020204" pitchFamily="34" charset="0"/>
              </a:rPr>
              <a:t>Definition of the project rules</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31307819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954107"/>
          </a:xfrm>
          <a:prstGeom prst="rect">
            <a:avLst/>
          </a:prstGeom>
          <a:noFill/>
        </p:spPr>
        <p:txBody>
          <a:bodyPr wrap="square">
            <a:spAutoFit/>
          </a:bodyPr>
          <a:lstStyle/>
          <a:p>
            <a:pPr algn="ctr"/>
            <a:r>
              <a:rPr lang="en-US" sz="2800" b="1" dirty="0">
                <a:solidFill>
                  <a:srgbClr val="002060"/>
                </a:solidFill>
                <a:latin typeface="+mj-lt"/>
              </a:rPr>
              <a:t>(1)</a:t>
            </a:r>
          </a:p>
          <a:p>
            <a:pPr algn="ctr"/>
            <a:r>
              <a:rPr lang="en-US" sz="2800" b="1" dirty="0">
                <a:solidFill>
                  <a:srgbClr val="002060"/>
                </a:solidFill>
                <a:latin typeface="+mj-lt"/>
              </a:rPr>
              <a:t> Analysis of the problem/opportunity</a:t>
            </a:r>
          </a:p>
        </p:txBody>
      </p:sp>
    </p:spTree>
    <p:extLst>
      <p:ext uri="{BB962C8B-B14F-4D97-AF65-F5344CB8AC3E}">
        <p14:creationId xmlns:p14="http://schemas.microsoft.com/office/powerpoint/2010/main" val="26158183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6" name="Content Placeholder 2">
            <a:extLst>
              <a:ext uri="{FF2B5EF4-FFF2-40B4-BE49-F238E27FC236}">
                <a16:creationId xmlns:a16="http://schemas.microsoft.com/office/drawing/2014/main" id="{B6D63CDC-716A-5639-2901-2F567A6957BD}"/>
              </a:ext>
            </a:extLst>
          </p:cNvPr>
          <p:cNvSpPr txBox="1">
            <a:spLocks/>
          </p:cNvSpPr>
          <p:nvPr/>
        </p:nvSpPr>
        <p:spPr>
          <a:xfrm>
            <a:off x="1430745" y="2177831"/>
            <a:ext cx="9330510" cy="385031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r>
              <a:rPr lang="en-US" sz="2000" b="1" dirty="0">
                <a:solidFill>
                  <a:srgbClr val="0070C0"/>
                </a:solidFill>
                <a:latin typeface="+mj-lt"/>
              </a:rPr>
              <a:t>(1) Analysis of the problem/opportunity</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The project initiation stage typically starts off with a first informal analysis of the problem/opportunity the project tries to tackle. </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It is important to realize that the purpose of a project is to solve a problem or exploit an opportunity.  </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Therefore, it is important to define the problem/opportunity in a clear way. </a:t>
            </a:r>
          </a:p>
          <a:p>
            <a:pPr>
              <a:lnSpc>
                <a:spcPct val="107000"/>
              </a:lnSpc>
              <a:spcBef>
                <a:spcPts val="0"/>
              </a:spcBef>
              <a:spcAft>
                <a:spcPts val="800"/>
              </a:spcAft>
            </a:pPr>
            <a:r>
              <a:rPr lang="en-US" sz="2000" kern="100" dirty="0">
                <a:solidFill>
                  <a:srgbClr val="002060"/>
                </a:solidFill>
                <a:effectLst/>
                <a:latin typeface="+mj-lt"/>
                <a:ea typeface="Calibri" panose="020F0502020204030204" pitchFamily="34" charset="0"/>
                <a:cs typeface="Arial" panose="020B0604020202020204" pitchFamily="34" charset="0"/>
              </a:rPr>
              <a:t>One way to do this is by articulating the problem as </a:t>
            </a:r>
            <a:r>
              <a:rPr lang="en-US" sz="2000" b="1" kern="100" dirty="0">
                <a:solidFill>
                  <a:srgbClr val="002060"/>
                </a:solidFill>
                <a:effectLst/>
                <a:latin typeface="+mj-lt"/>
                <a:ea typeface="Calibri" panose="020F0502020204030204" pitchFamily="34" charset="0"/>
                <a:cs typeface="Arial" panose="020B0604020202020204" pitchFamily="34" charset="0"/>
              </a:rPr>
              <a:t>the gap between the as-is state and the ideal state</a:t>
            </a:r>
            <a:r>
              <a:rPr lang="en-US" sz="2000" kern="100" dirty="0">
                <a:solidFill>
                  <a:srgbClr val="002060"/>
                </a:solidFill>
                <a:effectLst/>
                <a:latin typeface="+mj-lt"/>
                <a:ea typeface="Calibri" panose="020F0502020204030204" pitchFamily="34" charset="0"/>
                <a:cs typeface="Arial" panose="020B0604020202020204" pitchFamily="34" charset="0"/>
              </a:rPr>
              <a:t>. This approach is also known as </a:t>
            </a:r>
            <a:r>
              <a:rPr lang="en-US" sz="2000" b="1" u="sng" kern="100" dirty="0">
                <a:solidFill>
                  <a:srgbClr val="002060"/>
                </a:solidFill>
                <a:effectLst/>
                <a:latin typeface="+mj-lt"/>
                <a:ea typeface="Calibri" panose="020F0502020204030204" pitchFamily="34" charset="0"/>
                <a:cs typeface="Arial" panose="020B0604020202020204" pitchFamily="34" charset="0"/>
              </a:rPr>
              <a:t>gap analysis.</a:t>
            </a: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26113484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2" name="Content Placeholder 2">
            <a:extLst>
              <a:ext uri="{FF2B5EF4-FFF2-40B4-BE49-F238E27FC236}">
                <a16:creationId xmlns:a16="http://schemas.microsoft.com/office/drawing/2014/main" id="{0C9F2CAF-47BB-943E-07AF-8E2A7DCAEB42}"/>
              </a:ext>
            </a:extLst>
          </p:cNvPr>
          <p:cNvSpPr txBox="1">
            <a:spLocks/>
          </p:cNvSpPr>
          <p:nvPr/>
        </p:nvSpPr>
        <p:spPr>
          <a:xfrm>
            <a:off x="1545057" y="2606044"/>
            <a:ext cx="9101885" cy="190416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r>
              <a:rPr lang="en-US" sz="2000" b="1" dirty="0">
                <a:solidFill>
                  <a:srgbClr val="0070C0"/>
                </a:solidFill>
                <a:latin typeface="+mj-lt"/>
              </a:rPr>
              <a:t>(1) Analysis of the problem/opportunity</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To identify and define requirements, the most important perspective is that of </a:t>
            </a:r>
            <a:r>
              <a:rPr lang="en-US" sz="2000" b="1" u="sng" kern="100" dirty="0">
                <a:solidFill>
                  <a:srgbClr val="002060"/>
                </a:solidFill>
                <a:effectLst/>
                <a:latin typeface="+mj-lt"/>
                <a:ea typeface="Calibri" panose="020F0502020204030204" pitchFamily="34" charset="0"/>
                <a:cs typeface="Arial" panose="020B0604020202020204" pitchFamily="34" charset="0"/>
              </a:rPr>
              <a:t>the customer.</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14972155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6" name="Content Placeholder 2">
            <a:extLst>
              <a:ext uri="{FF2B5EF4-FFF2-40B4-BE49-F238E27FC236}">
                <a16:creationId xmlns:a16="http://schemas.microsoft.com/office/drawing/2014/main" id="{5D92E8A6-2A66-D6F4-8C39-3A6C670133B0}"/>
              </a:ext>
            </a:extLst>
          </p:cNvPr>
          <p:cNvSpPr txBox="1">
            <a:spLocks/>
          </p:cNvSpPr>
          <p:nvPr/>
        </p:nvSpPr>
        <p:spPr>
          <a:xfrm>
            <a:off x="1472697" y="2177831"/>
            <a:ext cx="9101885" cy="355186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r>
              <a:rPr lang="en-US" sz="2000" b="1" dirty="0">
                <a:solidFill>
                  <a:srgbClr val="0070C0"/>
                </a:solidFill>
                <a:latin typeface="+mj-lt"/>
              </a:rPr>
              <a:t>(1) Analysis of the problem/opportunity</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Therefore, it is important to:</a:t>
            </a:r>
          </a:p>
          <a:p>
            <a:pPr marL="914400" lvl="1" indent="-457200">
              <a:lnSpc>
                <a:spcPct val="100000"/>
              </a:lnSpc>
              <a:spcBef>
                <a:spcPts val="0"/>
              </a:spcBef>
              <a:spcAft>
                <a:spcPts val="800"/>
              </a:spcAft>
              <a:buFont typeface="+mj-lt"/>
              <a:buAutoNum type="arabicPeriod"/>
            </a:pPr>
            <a:r>
              <a:rPr lang="en-US" sz="2000" kern="100" dirty="0">
                <a:solidFill>
                  <a:srgbClr val="002060"/>
                </a:solidFill>
                <a:effectLst/>
                <a:latin typeface="+mj-lt"/>
                <a:ea typeface="Calibri" panose="020F0502020204030204" pitchFamily="34" charset="0"/>
                <a:cs typeface="Arial" panose="020B0604020202020204" pitchFamily="34" charset="0"/>
              </a:rPr>
              <a:t>Understand who the customers are, what problems they face and any needs they have.</a:t>
            </a:r>
          </a:p>
          <a:p>
            <a:pPr marL="914400" lvl="1" indent="-457200">
              <a:lnSpc>
                <a:spcPct val="100000"/>
              </a:lnSpc>
              <a:spcBef>
                <a:spcPts val="0"/>
              </a:spcBef>
              <a:spcAft>
                <a:spcPts val="800"/>
              </a:spcAft>
              <a:buFont typeface="+mj-lt"/>
              <a:buAutoNum type="arabicPeriod"/>
            </a:pPr>
            <a:r>
              <a:rPr lang="en-US" sz="2000" kern="100" dirty="0">
                <a:solidFill>
                  <a:srgbClr val="002060"/>
                </a:solidFill>
                <a:effectLst/>
                <a:latin typeface="+mj-lt"/>
                <a:ea typeface="Calibri" panose="020F0502020204030204" pitchFamily="34" charset="0"/>
                <a:cs typeface="Arial" panose="020B0604020202020204" pitchFamily="34" charset="0"/>
              </a:rPr>
              <a:t>Work to satisfy customers.</a:t>
            </a:r>
          </a:p>
          <a:p>
            <a:pPr marL="914400" lvl="1" indent="-457200">
              <a:lnSpc>
                <a:spcPct val="100000"/>
              </a:lnSpc>
              <a:spcBef>
                <a:spcPts val="0"/>
              </a:spcBef>
              <a:spcAft>
                <a:spcPts val="800"/>
              </a:spcAft>
              <a:buFont typeface="+mj-lt"/>
              <a:buAutoNum type="arabicPeriod"/>
            </a:pPr>
            <a:r>
              <a:rPr lang="en-US" sz="2000" kern="100" dirty="0">
                <a:solidFill>
                  <a:srgbClr val="002060"/>
                </a:solidFill>
                <a:effectLst/>
                <a:latin typeface="+mj-lt"/>
                <a:ea typeface="Calibri" panose="020F0502020204030204" pitchFamily="34" charset="0"/>
                <a:cs typeface="Arial" panose="020B0604020202020204" pitchFamily="34" charset="0"/>
              </a:rPr>
              <a:t>Work to know the needs of customers.</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37938323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2" name="Content Placeholder 2">
            <a:extLst>
              <a:ext uri="{FF2B5EF4-FFF2-40B4-BE49-F238E27FC236}">
                <a16:creationId xmlns:a16="http://schemas.microsoft.com/office/drawing/2014/main" id="{F4532BD3-DDA7-1DB1-6D36-B4086933A663}"/>
              </a:ext>
            </a:extLst>
          </p:cNvPr>
          <p:cNvSpPr txBox="1">
            <a:spLocks/>
          </p:cNvSpPr>
          <p:nvPr/>
        </p:nvSpPr>
        <p:spPr>
          <a:xfrm>
            <a:off x="1472697" y="2204643"/>
            <a:ext cx="9101885" cy="355186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r>
              <a:rPr lang="en-US" sz="2000" b="1" dirty="0">
                <a:solidFill>
                  <a:srgbClr val="0070C0"/>
                </a:solidFill>
                <a:latin typeface="+mj-lt"/>
              </a:rPr>
              <a:t>(1) Analysis of the problem/opportunity</a:t>
            </a:r>
          </a:p>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(1) Who are the end users of the project's products</a:t>
            </a:r>
            <a:r>
              <a:rPr lang="ar-SA" sz="2000" b="1" kern="100" dirty="0">
                <a:solidFill>
                  <a:srgbClr val="0070C0"/>
                </a:solidFill>
                <a:effectLst/>
                <a:latin typeface="+mj-lt"/>
                <a:ea typeface="Calibri" panose="020F0502020204030204" pitchFamily="34" charset="0"/>
                <a:cs typeface="Arial" panose="020B0604020202020204" pitchFamily="34" charset="0"/>
              </a:rPr>
              <a:t>?</a:t>
            </a:r>
            <a:endParaRPr lang="en-US" sz="2000" kern="100" dirty="0">
              <a:solidFill>
                <a:srgbClr val="0070C0"/>
              </a:solidFill>
              <a:effectLst/>
              <a:latin typeface="+mj-lt"/>
              <a:ea typeface="Calibri" panose="020F0502020204030204" pitchFamily="34" charset="0"/>
              <a:cs typeface="Arial" panose="020B0604020202020204" pitchFamily="34" charset="0"/>
            </a:endParaRPr>
          </a:p>
          <a:p>
            <a:pPr>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You need to assess your communication with the end users or their representative to make sure you understand their needs and interests to determine how they will use the results. </a:t>
            </a:r>
          </a:p>
          <a:p>
            <a:pPr>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End users are the group of people who use the results of the project on a daily basis.</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9475246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6" name="Content Placeholder 2">
            <a:extLst>
              <a:ext uri="{FF2B5EF4-FFF2-40B4-BE49-F238E27FC236}">
                <a16:creationId xmlns:a16="http://schemas.microsoft.com/office/drawing/2014/main" id="{86BA2C62-016A-7BFF-2BBE-DD3A8B529A2B}"/>
              </a:ext>
            </a:extLst>
          </p:cNvPr>
          <p:cNvSpPr txBox="1">
            <a:spLocks/>
          </p:cNvSpPr>
          <p:nvPr/>
        </p:nvSpPr>
        <p:spPr>
          <a:xfrm>
            <a:off x="1470840" y="2223738"/>
            <a:ext cx="9101885" cy="355186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r>
              <a:rPr lang="en-US" sz="2000" b="1" dirty="0">
                <a:solidFill>
                  <a:srgbClr val="0070C0"/>
                </a:solidFill>
                <a:latin typeface="+mj-lt"/>
              </a:rPr>
              <a:t>(1) Analysis of the problem/opportunity</a:t>
            </a:r>
          </a:p>
          <a:p>
            <a:pPr marL="0" marR="0" indent="0" algn="just">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(2) How do you satisfy the customer</a:t>
            </a:r>
            <a:r>
              <a:rPr lang="ar-SA" sz="2000" b="1" kern="100" dirty="0">
                <a:solidFill>
                  <a:srgbClr val="0070C0"/>
                </a:solidFill>
                <a:effectLst/>
                <a:latin typeface="+mj-lt"/>
                <a:ea typeface="Calibri" panose="020F0502020204030204" pitchFamily="34" charset="0"/>
                <a:cs typeface="Arial" panose="020B0604020202020204" pitchFamily="34" charset="0"/>
              </a:rPr>
              <a:t>?</a:t>
            </a:r>
            <a:endParaRPr lang="en-US" sz="2000" kern="100" dirty="0">
              <a:solidFill>
                <a:srgbClr val="0070C0"/>
              </a:solidFill>
              <a:effectLst/>
              <a:latin typeface="+mj-lt"/>
              <a:ea typeface="Calibri" panose="020F0502020204030204" pitchFamily="34" charset="0"/>
              <a:cs typeface="Arial" panose="020B0604020202020204" pitchFamily="34" charset="0"/>
            </a:endParaRPr>
          </a:p>
          <a:p>
            <a:pPr algn="just">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Try to realize that the customer's expectations are directly related to his satisfaction.</a:t>
            </a:r>
          </a:p>
          <a:p>
            <a:pPr algn="just">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Unfortunately, there are degrees of satisfaction that are related to the extent to which the customer believes that you have understood his expectations, and most importantly, that you fulfill those expectations in the results you reach</a:t>
            </a:r>
            <a:r>
              <a:rPr lang="ar-SA" sz="2000" kern="100" dirty="0">
                <a:effectLst/>
                <a:latin typeface="+mj-lt"/>
                <a:ea typeface="Calibri" panose="020F0502020204030204" pitchFamily="34" charset="0"/>
                <a:cs typeface="Arial" panose="020B0604020202020204" pitchFamily="34" charset="0"/>
              </a:rPr>
              <a:t>.</a:t>
            </a: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21611591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2" name="Content Placeholder 2">
            <a:extLst>
              <a:ext uri="{FF2B5EF4-FFF2-40B4-BE49-F238E27FC236}">
                <a16:creationId xmlns:a16="http://schemas.microsoft.com/office/drawing/2014/main" id="{6A746536-769F-3FA2-3D40-4B8079538895}"/>
              </a:ext>
            </a:extLst>
          </p:cNvPr>
          <p:cNvSpPr txBox="1">
            <a:spLocks/>
          </p:cNvSpPr>
          <p:nvPr/>
        </p:nvSpPr>
        <p:spPr>
          <a:xfrm>
            <a:off x="1545057" y="2204643"/>
            <a:ext cx="9101885" cy="355186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r>
              <a:rPr lang="en-US" sz="2000" b="1" dirty="0">
                <a:solidFill>
                  <a:srgbClr val="0070C0"/>
                </a:solidFill>
                <a:latin typeface="+mj-lt"/>
              </a:rPr>
              <a:t>(1) Analysis of the problem/opportunity</a:t>
            </a:r>
          </a:p>
          <a:p>
            <a:pPr marL="0" marR="0" indent="0" algn="just">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(2) How do you satisfy the customer</a:t>
            </a:r>
            <a:r>
              <a:rPr lang="ar-SA" sz="2000" b="1" kern="100" dirty="0">
                <a:solidFill>
                  <a:srgbClr val="0070C0"/>
                </a:solidFill>
                <a:effectLst/>
                <a:latin typeface="+mj-lt"/>
                <a:ea typeface="Calibri" panose="020F0502020204030204" pitchFamily="34" charset="0"/>
                <a:cs typeface="Arial" panose="020B0604020202020204" pitchFamily="34" charset="0"/>
              </a:rPr>
              <a:t>?</a:t>
            </a:r>
            <a:endParaRPr lang="en-US" sz="2000" kern="100" dirty="0">
              <a:solidFill>
                <a:srgbClr val="0070C0"/>
              </a:solidFill>
              <a:effectLst/>
              <a:latin typeface="+mj-lt"/>
              <a:ea typeface="Calibri" panose="020F0502020204030204" pitchFamily="34" charset="0"/>
              <a:cs typeface="Arial" panose="020B0604020202020204" pitchFamily="34" charset="0"/>
            </a:endParaRPr>
          </a:p>
          <a:p>
            <a:pPr>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But if you are below the level of customer expectations (dissatisfaction of the customer), you will face a disgruntled and dissatisfied customer, and if you are also below the level of quality or expected performance standards, you will get a complaining customer, especially if</a:t>
            </a:r>
            <a:r>
              <a:rPr lang="ar-SA" sz="2000" kern="100" dirty="0">
                <a:effectLst/>
                <a:latin typeface="+mj-lt"/>
                <a:ea typeface="Calibri" panose="020F0502020204030204" pitchFamily="34" charset="0"/>
                <a:cs typeface="Arial" panose="020B0604020202020204" pitchFamily="34" charset="0"/>
              </a:rPr>
              <a:t>:</a:t>
            </a:r>
            <a:endParaRPr lang="en-US" sz="2000" kern="100" dirty="0">
              <a:effectLst/>
              <a:latin typeface="+mj-lt"/>
              <a:ea typeface="Calibri" panose="020F0502020204030204" pitchFamily="34" charset="0"/>
              <a:cs typeface="Arial" panose="020B0604020202020204" pitchFamily="34" charset="0"/>
            </a:endParaRPr>
          </a:p>
          <a:p>
            <a:pPr lvl="1">
              <a:lnSpc>
                <a:spcPct val="107000"/>
              </a:lnSpc>
              <a:spcBef>
                <a:spcPts val="0"/>
              </a:spcBef>
            </a:pPr>
            <a:r>
              <a:rPr lang="en-US" sz="2000" kern="100" dirty="0">
                <a:solidFill>
                  <a:srgbClr val="002060"/>
                </a:solidFill>
                <a:effectLst/>
                <a:latin typeface="+mj-lt"/>
                <a:ea typeface="Calibri" panose="020F0502020204030204" pitchFamily="34" charset="0"/>
                <a:cs typeface="Arial" panose="020B0604020202020204" pitchFamily="34" charset="0"/>
              </a:rPr>
              <a:t>You did not receive the product on time according to the delivery schedule.</a:t>
            </a:r>
          </a:p>
          <a:p>
            <a:pPr lvl="1">
              <a:lnSpc>
                <a:spcPct val="107000"/>
              </a:lnSpc>
              <a:spcBef>
                <a:spcPts val="0"/>
              </a:spcBef>
              <a:spcAft>
                <a:spcPts val="800"/>
              </a:spcAft>
            </a:pPr>
            <a:r>
              <a:rPr lang="en-US" sz="2000" kern="100" dirty="0">
                <a:solidFill>
                  <a:srgbClr val="002060"/>
                </a:solidFill>
                <a:effectLst/>
                <a:latin typeface="+mj-lt"/>
                <a:ea typeface="Calibri" panose="020F0502020204030204" pitchFamily="34" charset="0"/>
                <a:cs typeface="Arial" panose="020B0604020202020204" pitchFamily="34" charset="0"/>
              </a:rPr>
              <a:t>Increased project cost</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24771804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6" name="Content Placeholder 2">
            <a:extLst>
              <a:ext uri="{FF2B5EF4-FFF2-40B4-BE49-F238E27FC236}">
                <a16:creationId xmlns:a16="http://schemas.microsoft.com/office/drawing/2014/main" id="{2B658C30-5F4C-9A0F-7818-041847C0985A}"/>
              </a:ext>
            </a:extLst>
          </p:cNvPr>
          <p:cNvSpPr txBox="1">
            <a:spLocks/>
          </p:cNvSpPr>
          <p:nvPr/>
        </p:nvSpPr>
        <p:spPr>
          <a:xfrm>
            <a:off x="1470840" y="2223738"/>
            <a:ext cx="9101885" cy="355186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r>
              <a:rPr lang="en-US" sz="2000" b="1" dirty="0">
                <a:solidFill>
                  <a:srgbClr val="0070C0"/>
                </a:solidFill>
                <a:latin typeface="+mj-lt"/>
              </a:rPr>
              <a:t>(1) Analysis of the problem/opportunity</a:t>
            </a:r>
          </a:p>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(3) Do you know the customers’ needs</a:t>
            </a:r>
            <a:r>
              <a:rPr lang="ar-SA" sz="2000" b="1" kern="100" dirty="0">
                <a:solidFill>
                  <a:srgbClr val="0070C0"/>
                </a:solidFill>
                <a:effectLst/>
                <a:latin typeface="+mj-lt"/>
                <a:ea typeface="Calibri" panose="020F0502020204030204" pitchFamily="34" charset="0"/>
                <a:cs typeface="Arial" panose="020B0604020202020204" pitchFamily="34" charset="0"/>
              </a:rPr>
              <a:t>?</a:t>
            </a:r>
            <a:endParaRPr lang="en-US" sz="2000" kern="100" dirty="0">
              <a:solidFill>
                <a:srgbClr val="0070C0"/>
              </a:solidFill>
              <a:effectLst/>
              <a:latin typeface="+mj-lt"/>
              <a:ea typeface="Calibri" panose="020F0502020204030204" pitchFamily="34" charset="0"/>
              <a:cs typeface="Arial" panose="020B0604020202020204" pitchFamily="34" charset="0"/>
            </a:endParaRPr>
          </a:p>
          <a:p>
            <a:pPr>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Knowing the customers’ needs allows you to define the project to meet the customers’ expectations</a:t>
            </a:r>
            <a:r>
              <a:rPr lang="ar-SA" sz="2000" kern="100" dirty="0">
                <a:effectLst/>
                <a:latin typeface="+mj-lt"/>
                <a:ea typeface="Calibri" panose="020F0502020204030204" pitchFamily="34" charset="0"/>
                <a:cs typeface="Arial" panose="020B0604020202020204" pitchFamily="34" charset="0"/>
              </a:rPr>
              <a:t>.</a:t>
            </a:r>
            <a:endParaRPr lang="en-US" sz="2000" kern="100" dirty="0">
              <a:effectLst/>
              <a:latin typeface="+mj-lt"/>
              <a:ea typeface="Calibri" panose="020F0502020204030204" pitchFamily="34" charset="0"/>
              <a:cs typeface="Arial" panose="020B0604020202020204" pitchFamily="34" charset="0"/>
            </a:endParaRPr>
          </a:p>
          <a:p>
            <a:pPr>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These are the customers’ demands that drive the planning process in the sense that this forms the solid foundation on which your project is based</a:t>
            </a:r>
            <a:r>
              <a:rPr lang="ar-SA" sz="2000" kern="100" dirty="0">
                <a:effectLst/>
                <a:latin typeface="+mj-lt"/>
                <a:ea typeface="Calibri" panose="020F0502020204030204" pitchFamily="34" charset="0"/>
                <a:cs typeface="Arial" panose="020B0604020202020204" pitchFamily="34" charset="0"/>
              </a:rPr>
              <a:t>.</a:t>
            </a:r>
            <a:endParaRPr lang="en-US" sz="2000" kern="100" dirty="0">
              <a:effectLst/>
              <a:latin typeface="+mj-lt"/>
              <a:ea typeface="Calibri" panose="020F0502020204030204" pitchFamily="34" charset="0"/>
              <a:cs typeface="Arial" panose="020B0604020202020204" pitchFamily="34" charset="0"/>
            </a:endParaRPr>
          </a:p>
          <a:p>
            <a:pPr>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If you fail to give these demands and expectations the appropriate time and effort, this will affect the project's work continuously in all its stages</a:t>
            </a:r>
            <a:r>
              <a:rPr lang="ar-SA" sz="2000" kern="100" dirty="0">
                <a:effectLst/>
                <a:latin typeface="+mj-lt"/>
                <a:ea typeface="Calibri" panose="020F0502020204030204" pitchFamily="34" charset="0"/>
                <a:cs typeface="Arial" panose="020B0604020202020204" pitchFamily="34" charset="0"/>
              </a:rPr>
              <a:t>.</a:t>
            </a: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36525763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954107"/>
          </a:xfrm>
          <a:prstGeom prst="rect">
            <a:avLst/>
          </a:prstGeom>
          <a:noFill/>
        </p:spPr>
        <p:txBody>
          <a:bodyPr wrap="square">
            <a:spAutoFit/>
          </a:bodyPr>
          <a:lstStyle/>
          <a:p>
            <a:pPr algn="ctr"/>
            <a:r>
              <a:rPr lang="en-US" sz="2800" b="1" dirty="0">
                <a:solidFill>
                  <a:srgbClr val="002060"/>
                </a:solidFill>
                <a:latin typeface="+mj-lt"/>
              </a:rPr>
              <a:t>(2)</a:t>
            </a:r>
          </a:p>
          <a:p>
            <a:pPr algn="ctr"/>
            <a:r>
              <a:rPr lang="en-US" sz="2800" b="1" dirty="0">
                <a:solidFill>
                  <a:srgbClr val="002060"/>
                </a:solidFill>
                <a:latin typeface="+mj-lt"/>
              </a:rPr>
              <a:t> Stakeholder Analysis</a:t>
            </a:r>
          </a:p>
        </p:txBody>
      </p:sp>
    </p:spTree>
    <p:extLst>
      <p:ext uri="{BB962C8B-B14F-4D97-AF65-F5344CB8AC3E}">
        <p14:creationId xmlns:p14="http://schemas.microsoft.com/office/powerpoint/2010/main" val="2700686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8" name="TextBox 7">
            <a:extLst>
              <a:ext uri="{FF2B5EF4-FFF2-40B4-BE49-F238E27FC236}">
                <a16:creationId xmlns:a16="http://schemas.microsoft.com/office/drawing/2014/main" id="{8224A2BB-C643-9E30-D01B-99D9FDDF7870}"/>
              </a:ext>
            </a:extLst>
          </p:cNvPr>
          <p:cNvSpPr txBox="1"/>
          <p:nvPr/>
        </p:nvSpPr>
        <p:spPr>
          <a:xfrm>
            <a:off x="2965998" y="1703287"/>
            <a:ext cx="6093618" cy="400110"/>
          </a:xfrm>
          <a:prstGeom prst="rect">
            <a:avLst/>
          </a:prstGeom>
          <a:noFill/>
        </p:spPr>
        <p:txBody>
          <a:bodyPr wrap="square">
            <a:spAutoFit/>
          </a:bodyPr>
          <a:lstStyle/>
          <a:p>
            <a:pPr marL="0" indent="0" algn="ctr">
              <a:buNone/>
            </a:pPr>
            <a:r>
              <a:rPr lang="en-US" sz="2000" b="1" dirty="0">
                <a:solidFill>
                  <a:srgbClr val="0070C0"/>
                </a:solidFill>
                <a:latin typeface="+mj-lt"/>
              </a:rPr>
              <a:t>(2) Stakeholder Analysis</a:t>
            </a:r>
          </a:p>
        </p:txBody>
      </p:sp>
      <p:pic>
        <p:nvPicPr>
          <p:cNvPr id="9" name="Picture 2" descr="Types Of Stakeholders In Project Management | Unichrone">
            <a:extLst>
              <a:ext uri="{FF2B5EF4-FFF2-40B4-BE49-F238E27FC236}">
                <a16:creationId xmlns:a16="http://schemas.microsoft.com/office/drawing/2014/main" id="{CE629B01-1C45-1300-89BE-36C9877BC30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23125" y="2199365"/>
            <a:ext cx="9345750" cy="37565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05410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2" name="Content Placeholder 2">
            <a:extLst>
              <a:ext uri="{FF2B5EF4-FFF2-40B4-BE49-F238E27FC236}">
                <a16:creationId xmlns:a16="http://schemas.microsoft.com/office/drawing/2014/main" id="{F3E06C5B-418D-6865-DE1A-D28EC49F5A8A}"/>
              </a:ext>
            </a:extLst>
          </p:cNvPr>
          <p:cNvSpPr txBox="1">
            <a:spLocks/>
          </p:cNvSpPr>
          <p:nvPr/>
        </p:nvSpPr>
        <p:spPr>
          <a:xfrm>
            <a:off x="1357313" y="2238439"/>
            <a:ext cx="8918954" cy="32645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b="1" dirty="0">
                <a:solidFill>
                  <a:srgbClr val="002060"/>
                </a:solidFill>
                <a:latin typeface="+mj-lt"/>
              </a:rPr>
              <a:t>(2)Stakeholder Analysis</a:t>
            </a:r>
          </a:p>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Typical roles of engaged stakeholders</a:t>
            </a:r>
            <a:endParaRPr lang="en-US" sz="2000" kern="100" dirty="0">
              <a:solidFill>
                <a:srgbClr val="0070C0"/>
              </a:solidFill>
              <a:effectLst/>
              <a:latin typeface="+mj-lt"/>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Symbol" panose="05050102010706020507" pitchFamily="18" charset="2"/>
              <a:buChar char=""/>
            </a:pPr>
            <a:r>
              <a:rPr lang="en-US" sz="2000" b="1" kern="100" dirty="0">
                <a:solidFill>
                  <a:srgbClr val="002060"/>
                </a:solidFill>
                <a:effectLst/>
                <a:latin typeface="+mj-lt"/>
                <a:ea typeface="Calibri" panose="020F0502020204030204" pitchFamily="34" charset="0"/>
                <a:cs typeface="Arial" panose="020B0604020202020204" pitchFamily="34" charset="0"/>
              </a:rPr>
              <a:t>The project manager</a:t>
            </a:r>
          </a:p>
          <a:p>
            <a:pPr marL="742950" marR="0" lvl="1" indent="-285750">
              <a:lnSpc>
                <a:spcPct val="107000"/>
              </a:lnSpc>
              <a:spcBef>
                <a:spcPts val="0"/>
              </a:spcBef>
              <a:spcAft>
                <a:spcPts val="0"/>
              </a:spcAft>
              <a:buFont typeface="Courier New" panose="02070309020205020404" pitchFamily="49" charset="0"/>
              <a:buChar char="o"/>
            </a:pPr>
            <a:r>
              <a:rPr lang="en-US" sz="2000" kern="100" dirty="0">
                <a:effectLst/>
                <a:latin typeface="+mj-lt"/>
                <a:ea typeface="Calibri" panose="020F0502020204030204" pitchFamily="34" charset="0"/>
                <a:cs typeface="Arial" panose="020B0604020202020204" pitchFamily="34" charset="0"/>
              </a:rPr>
              <a:t>Obviously, this is the person who has to manage the project and make sure the project delivers what is required on time and within budget.</a:t>
            </a:r>
          </a:p>
          <a:p>
            <a:pPr marL="742950" marR="0" lvl="1" indent="-285750">
              <a:lnSpc>
                <a:spcPct val="107000"/>
              </a:lnSpc>
              <a:spcBef>
                <a:spcPts val="0"/>
              </a:spcBef>
              <a:spcAft>
                <a:spcPts val="800"/>
              </a:spcAft>
              <a:buFont typeface="Courier New" panose="02070309020205020404" pitchFamily="49" charset="0"/>
              <a:buChar char="o"/>
            </a:pPr>
            <a:r>
              <a:rPr lang="en-US" sz="2000" kern="100" dirty="0">
                <a:effectLst/>
                <a:latin typeface="+mj-lt"/>
                <a:ea typeface="Calibri" panose="020F0502020204030204" pitchFamily="34" charset="0"/>
                <a:cs typeface="Arial" panose="020B0604020202020204" pitchFamily="34" charset="0"/>
              </a:rPr>
              <a:t>Identifying stakeholders should be one of the first tasks (typically done by the project manager) because all the important decisions during the definition and planning stage are made by these stakeholders.</a:t>
            </a:r>
          </a:p>
          <a:p>
            <a:pPr marL="0" indent="0" algn="ctr">
              <a:buNone/>
            </a:pPr>
            <a:endParaRPr lang="en-US" sz="2000" b="1" dirty="0">
              <a:solidFill>
                <a:srgbClr val="FF0000"/>
              </a:solidFill>
              <a:latin typeface="+mj-lt"/>
            </a:endParaRP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6906875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6" name="Content Placeholder 2">
            <a:extLst>
              <a:ext uri="{FF2B5EF4-FFF2-40B4-BE49-F238E27FC236}">
                <a16:creationId xmlns:a16="http://schemas.microsoft.com/office/drawing/2014/main" id="{39681216-1DEB-4921-720A-990A38D628DA}"/>
              </a:ext>
            </a:extLst>
          </p:cNvPr>
          <p:cNvSpPr txBox="1">
            <a:spLocks/>
          </p:cNvSpPr>
          <p:nvPr/>
        </p:nvSpPr>
        <p:spPr>
          <a:xfrm>
            <a:off x="1564163" y="2173826"/>
            <a:ext cx="8918954" cy="40044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b="1" dirty="0">
                <a:solidFill>
                  <a:srgbClr val="002060"/>
                </a:solidFill>
                <a:latin typeface="+mj-lt"/>
              </a:rPr>
              <a:t>(2)Stakeholder Analysis</a:t>
            </a:r>
          </a:p>
          <a:p>
            <a:pPr marL="0" indent="0" algn="ctr">
              <a:buNone/>
            </a:pPr>
            <a:endParaRPr lang="en-US" sz="2000" b="1" dirty="0">
              <a:solidFill>
                <a:srgbClr val="002060"/>
              </a:solidFill>
              <a:latin typeface="+mj-lt"/>
            </a:endParaRPr>
          </a:p>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Typical roles of engaged stakeholders</a:t>
            </a:r>
            <a:endParaRPr lang="en-US" sz="2000" kern="100" dirty="0">
              <a:solidFill>
                <a:srgbClr val="0070C0"/>
              </a:solidFill>
              <a:effectLst/>
              <a:latin typeface="+mj-lt"/>
              <a:ea typeface="Calibri" panose="020F0502020204030204" pitchFamily="34" charset="0"/>
              <a:cs typeface="Arial" panose="020B0604020202020204" pitchFamily="34" charset="0"/>
            </a:endParaRPr>
          </a:p>
          <a:p>
            <a:pPr marL="342900" marR="0" lvl="0" indent="-342900" rtl="0">
              <a:lnSpc>
                <a:spcPct val="107000"/>
              </a:lnSpc>
              <a:spcBef>
                <a:spcPts val="0"/>
              </a:spcBef>
              <a:spcAft>
                <a:spcPts val="0"/>
              </a:spcAft>
              <a:buFont typeface="Symbol" panose="05050102010706020507" pitchFamily="18" charset="2"/>
              <a:buChar char=""/>
            </a:pPr>
            <a:r>
              <a:rPr lang="en-US" sz="2000" b="1" kern="100" dirty="0">
                <a:solidFill>
                  <a:srgbClr val="002060"/>
                </a:solidFill>
                <a:effectLst/>
                <a:latin typeface="+mj-lt"/>
                <a:ea typeface="Calibri" panose="020F0502020204030204" pitchFamily="34" charset="0"/>
                <a:cs typeface="Arial" panose="020B0604020202020204" pitchFamily="34" charset="0"/>
              </a:rPr>
              <a:t>The project team</a:t>
            </a:r>
          </a:p>
          <a:p>
            <a:pPr marL="742950" marR="0" lvl="1" indent="-285750">
              <a:lnSpc>
                <a:spcPct val="107000"/>
              </a:lnSpc>
              <a:spcBef>
                <a:spcPts val="0"/>
              </a:spcBef>
              <a:spcAft>
                <a:spcPts val="0"/>
              </a:spcAft>
              <a:buFont typeface="Courier New" panose="02070309020205020404" pitchFamily="49" charset="0"/>
              <a:buChar char="o"/>
            </a:pPr>
            <a:r>
              <a:rPr lang="en-US" sz="2000" kern="100" dirty="0">
                <a:effectLst/>
                <a:latin typeface="+mj-lt"/>
                <a:ea typeface="Calibri" panose="020F0502020204030204" pitchFamily="34" charset="0"/>
                <a:cs typeface="Arial" panose="020B0604020202020204" pitchFamily="34" charset="0"/>
              </a:rPr>
              <a:t>These are the people who are actually going to do the work, and this should be considered in the broadest sense.</a:t>
            </a:r>
          </a:p>
          <a:p>
            <a:pPr marL="742950" marR="0" lvl="1" indent="-285750">
              <a:lnSpc>
                <a:spcPct val="107000"/>
              </a:lnSpc>
              <a:spcBef>
                <a:spcPts val="0"/>
              </a:spcBef>
              <a:spcAft>
                <a:spcPts val="0"/>
              </a:spcAft>
              <a:buFont typeface="Courier New" panose="02070309020205020404" pitchFamily="49" charset="0"/>
              <a:buChar char="o"/>
            </a:pPr>
            <a:r>
              <a:rPr lang="en-US" sz="2000" kern="100" dirty="0">
                <a:effectLst/>
                <a:latin typeface="+mj-lt"/>
                <a:ea typeface="Calibri" panose="020F0502020204030204" pitchFamily="34" charset="0"/>
                <a:cs typeface="Arial" panose="020B0604020202020204" pitchFamily="34" charset="0"/>
              </a:rPr>
              <a:t>People who contribute time, skills, and effort to the project..</a:t>
            </a:r>
          </a:p>
          <a:p>
            <a:pPr marL="0" indent="0" algn="ctr">
              <a:buNone/>
            </a:pPr>
            <a:endParaRPr lang="en-US" sz="2000" b="1" dirty="0">
              <a:solidFill>
                <a:srgbClr val="FF0000"/>
              </a:solidFill>
              <a:latin typeface="+mj-lt"/>
            </a:endParaRP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4225486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2" name="Content Placeholder 2">
            <a:extLst>
              <a:ext uri="{FF2B5EF4-FFF2-40B4-BE49-F238E27FC236}">
                <a16:creationId xmlns:a16="http://schemas.microsoft.com/office/drawing/2014/main" id="{24AA64EC-5C28-9937-6935-AB1C40013954}"/>
              </a:ext>
            </a:extLst>
          </p:cNvPr>
          <p:cNvSpPr txBox="1">
            <a:spLocks/>
          </p:cNvSpPr>
          <p:nvPr/>
        </p:nvSpPr>
        <p:spPr>
          <a:xfrm>
            <a:off x="1414463" y="2243841"/>
            <a:ext cx="8918954" cy="40044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b="1" dirty="0">
                <a:solidFill>
                  <a:srgbClr val="002060"/>
                </a:solidFill>
                <a:latin typeface="+mj-lt"/>
              </a:rPr>
              <a:t>(2)Stakeholder Analysis</a:t>
            </a:r>
          </a:p>
          <a:p>
            <a:pPr marL="0" indent="0" algn="ctr">
              <a:buNone/>
            </a:pPr>
            <a:endParaRPr lang="en-US" sz="2000" b="1" dirty="0">
              <a:solidFill>
                <a:srgbClr val="FF0000"/>
              </a:solidFill>
              <a:latin typeface="+mj-lt"/>
            </a:endParaRPr>
          </a:p>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Typical roles of engaged stakeholders</a:t>
            </a:r>
            <a:endParaRPr lang="en-US" sz="2000" kern="100" dirty="0">
              <a:solidFill>
                <a:srgbClr val="0070C0"/>
              </a:solidFill>
              <a:effectLst/>
              <a:latin typeface="+mj-lt"/>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Symbol" panose="05050102010706020507" pitchFamily="18" charset="2"/>
              <a:buChar char=""/>
            </a:pPr>
            <a:r>
              <a:rPr lang="en-US" sz="2000" b="1" kern="100" dirty="0">
                <a:solidFill>
                  <a:srgbClr val="002060"/>
                </a:solidFill>
                <a:effectLst/>
                <a:latin typeface="+mj-lt"/>
                <a:ea typeface="Calibri" panose="020F0502020204030204" pitchFamily="34" charset="0"/>
                <a:cs typeface="Arial" panose="020B0604020202020204" pitchFamily="34" charset="0"/>
              </a:rPr>
              <a:t>The customer</a:t>
            </a:r>
          </a:p>
          <a:p>
            <a:pPr marL="742950" marR="0" lvl="1" indent="-285750">
              <a:lnSpc>
                <a:spcPct val="107000"/>
              </a:lnSpc>
              <a:spcBef>
                <a:spcPts val="0"/>
              </a:spcBef>
              <a:spcAft>
                <a:spcPts val="800"/>
              </a:spcAft>
              <a:buFont typeface="Courier New" panose="02070309020205020404" pitchFamily="49" charset="0"/>
              <a:buChar char="o"/>
            </a:pPr>
            <a:r>
              <a:rPr lang="en-US" sz="2000" kern="100" dirty="0">
                <a:effectLst/>
                <a:latin typeface="+mj-lt"/>
                <a:ea typeface="Calibri" panose="020F0502020204030204" pitchFamily="34" charset="0"/>
                <a:cs typeface="Arial" panose="020B0604020202020204" pitchFamily="34" charset="0"/>
              </a:rPr>
              <a:t>The customer is the person who is typically paying for the project and therefore has final control over the requirements, budget, and time constraints</a:t>
            </a:r>
            <a:endParaRPr lang="en-US" sz="2000" b="1" dirty="0">
              <a:solidFill>
                <a:srgbClr val="FF0000"/>
              </a:solidFill>
              <a:latin typeface="+mj-lt"/>
            </a:endParaRP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14191824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6" name="Content Placeholder 2">
            <a:extLst>
              <a:ext uri="{FF2B5EF4-FFF2-40B4-BE49-F238E27FC236}">
                <a16:creationId xmlns:a16="http://schemas.microsoft.com/office/drawing/2014/main" id="{CA843CFF-5573-8E04-13A3-B7F670AE3483}"/>
              </a:ext>
            </a:extLst>
          </p:cNvPr>
          <p:cNvSpPr txBox="1">
            <a:spLocks/>
          </p:cNvSpPr>
          <p:nvPr/>
        </p:nvSpPr>
        <p:spPr>
          <a:xfrm>
            <a:off x="1285876" y="2294023"/>
            <a:ext cx="8918954" cy="40044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b="1" dirty="0">
                <a:solidFill>
                  <a:srgbClr val="002060"/>
                </a:solidFill>
                <a:latin typeface="+mj-lt"/>
              </a:rPr>
              <a:t>(2)Stakeholder Analysis</a:t>
            </a:r>
          </a:p>
          <a:p>
            <a:pPr marL="0" marR="0" indent="0">
              <a:lnSpc>
                <a:spcPct val="107000"/>
              </a:lnSpc>
              <a:spcBef>
                <a:spcPts val="0"/>
              </a:spcBef>
              <a:spcAft>
                <a:spcPts val="800"/>
              </a:spcAft>
              <a:buNone/>
            </a:pPr>
            <a:r>
              <a:rPr lang="en-US" sz="2000" kern="100" dirty="0">
                <a:solidFill>
                  <a:srgbClr val="0070C0"/>
                </a:solidFill>
                <a:effectLst/>
                <a:latin typeface="+mj-lt"/>
                <a:ea typeface="Calibri" panose="020F0502020204030204" pitchFamily="34" charset="0"/>
                <a:cs typeface="Arial" panose="020B0604020202020204" pitchFamily="34" charset="0"/>
              </a:rPr>
              <a:t>Involving stakeholders in the project initiation stage is very important but also relatively difficult.</a:t>
            </a:r>
          </a:p>
          <a:p>
            <a:pPr marL="342900" marR="0" lvl="0" indent="-342900">
              <a:lnSpc>
                <a:spcPct val="107000"/>
              </a:lnSpc>
              <a:spcBef>
                <a:spcPts val="0"/>
              </a:spcBef>
              <a:spcAft>
                <a:spcPts val="0"/>
              </a:spcAft>
              <a:buFont typeface="Symbol" panose="05050102010706020507" pitchFamily="18" charset="2"/>
              <a:buChar char=""/>
            </a:pPr>
            <a:r>
              <a:rPr lang="en-US" sz="2000" kern="100" dirty="0">
                <a:effectLst/>
                <a:latin typeface="+mj-lt"/>
                <a:ea typeface="Calibri" panose="020F0502020204030204" pitchFamily="34" charset="0"/>
                <a:cs typeface="Arial" panose="020B0604020202020204" pitchFamily="34" charset="0"/>
              </a:rPr>
              <a:t>It is </a:t>
            </a:r>
            <a:r>
              <a:rPr lang="en-US" sz="2000" b="1" kern="100" dirty="0">
                <a:effectLst/>
                <a:latin typeface="+mj-lt"/>
                <a:ea typeface="Calibri" panose="020F0502020204030204" pitchFamily="34" charset="0"/>
                <a:cs typeface="Arial" panose="020B0604020202020204" pitchFamily="34" charset="0"/>
              </a:rPr>
              <a:t>very important </a:t>
            </a:r>
            <a:r>
              <a:rPr lang="en-US" sz="2000" kern="100" dirty="0">
                <a:effectLst/>
                <a:latin typeface="+mj-lt"/>
                <a:ea typeface="Calibri" panose="020F0502020204030204" pitchFamily="34" charset="0"/>
                <a:cs typeface="Arial" panose="020B0604020202020204" pitchFamily="34" charset="0"/>
              </a:rPr>
              <a:t>as this is the </a:t>
            </a:r>
            <a:r>
              <a:rPr lang="en-US" sz="2000" b="1" kern="100" dirty="0">
                <a:effectLst/>
                <a:latin typeface="+mj-lt"/>
                <a:ea typeface="Calibri" panose="020F0502020204030204" pitchFamily="34" charset="0"/>
                <a:cs typeface="Arial" panose="020B0604020202020204" pitchFamily="34" charset="0"/>
              </a:rPr>
              <a:t>stage where the goals and direction of the project are determined.</a:t>
            </a:r>
          </a:p>
          <a:p>
            <a:pPr marL="0" marR="0" lvl="0" indent="0">
              <a:lnSpc>
                <a:spcPct val="107000"/>
              </a:lnSpc>
              <a:spcBef>
                <a:spcPts val="0"/>
              </a:spcBef>
              <a:spcAft>
                <a:spcPts val="0"/>
              </a:spcAft>
              <a:buNone/>
            </a:pPr>
            <a:endParaRPr lang="en-US" sz="2000" b="1" kern="100" dirty="0">
              <a:effectLst/>
              <a:latin typeface="+mj-lt"/>
              <a:ea typeface="Calibri" panose="020F0502020204030204" pitchFamily="34" charset="0"/>
              <a:cs typeface="Arial" panose="020B0604020202020204" pitchFamily="34" charset="0"/>
            </a:endParaRPr>
          </a:p>
          <a:p>
            <a:pPr marL="342900" marR="0" lvl="0" indent="-342900">
              <a:lnSpc>
                <a:spcPct val="107000"/>
              </a:lnSpc>
              <a:spcBef>
                <a:spcPts val="0"/>
              </a:spcBef>
              <a:spcAft>
                <a:spcPts val="800"/>
              </a:spcAft>
              <a:buFont typeface="Symbol" panose="05050102010706020507" pitchFamily="18" charset="2"/>
              <a:buChar char=""/>
            </a:pPr>
            <a:r>
              <a:rPr lang="en-US" sz="2000" kern="100" dirty="0">
                <a:effectLst/>
                <a:latin typeface="+mj-lt"/>
                <a:ea typeface="Calibri" panose="020F0502020204030204" pitchFamily="34" charset="0"/>
                <a:cs typeface="Arial" panose="020B0604020202020204" pitchFamily="34" charset="0"/>
              </a:rPr>
              <a:t>It is </a:t>
            </a:r>
            <a:r>
              <a:rPr lang="en-US" sz="2000" b="1" kern="100" dirty="0">
                <a:effectLst/>
                <a:latin typeface="+mj-lt"/>
                <a:ea typeface="Calibri" panose="020F0502020204030204" pitchFamily="34" charset="0"/>
                <a:cs typeface="Arial" panose="020B0604020202020204" pitchFamily="34" charset="0"/>
              </a:rPr>
              <a:t>relatively difficult </a:t>
            </a:r>
            <a:r>
              <a:rPr lang="en-US" sz="2000" kern="100" dirty="0">
                <a:effectLst/>
                <a:latin typeface="+mj-lt"/>
                <a:ea typeface="Calibri" panose="020F0502020204030204" pitchFamily="34" charset="0"/>
                <a:cs typeface="Arial" panose="020B0604020202020204" pitchFamily="34" charset="0"/>
              </a:rPr>
              <a:t>during this stage as </a:t>
            </a:r>
            <a:r>
              <a:rPr lang="en-US" sz="2000" b="1" kern="100" dirty="0">
                <a:effectLst/>
                <a:latin typeface="+mj-lt"/>
                <a:ea typeface="Calibri" panose="020F0502020204030204" pitchFamily="34" charset="0"/>
                <a:cs typeface="Arial" panose="020B0604020202020204" pitchFamily="34" charset="0"/>
              </a:rPr>
              <a:t>the group of potential stakeholders is still very broad </a:t>
            </a:r>
            <a:r>
              <a:rPr lang="en-US" sz="2000" kern="100" dirty="0">
                <a:effectLst/>
                <a:latin typeface="+mj-lt"/>
                <a:ea typeface="Calibri" panose="020F0502020204030204" pitchFamily="34" charset="0"/>
                <a:cs typeface="Arial" panose="020B0604020202020204" pitchFamily="34" charset="0"/>
              </a:rPr>
              <a:t>which makes it more complex to correctly analyze the problem and propose a solution.</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15070385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2" name="Content Placeholder 2">
            <a:extLst>
              <a:ext uri="{FF2B5EF4-FFF2-40B4-BE49-F238E27FC236}">
                <a16:creationId xmlns:a16="http://schemas.microsoft.com/office/drawing/2014/main" id="{32EE3C40-AC96-7B85-2670-3CB898381250}"/>
              </a:ext>
            </a:extLst>
          </p:cNvPr>
          <p:cNvSpPr txBox="1">
            <a:spLocks/>
          </p:cNvSpPr>
          <p:nvPr/>
        </p:nvSpPr>
        <p:spPr>
          <a:xfrm>
            <a:off x="1564163" y="2395678"/>
            <a:ext cx="8918954" cy="28787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b="1" dirty="0">
                <a:solidFill>
                  <a:srgbClr val="002060"/>
                </a:solidFill>
                <a:latin typeface="+mj-lt"/>
              </a:rPr>
              <a:t>(2)Stakeholder Analysis</a:t>
            </a:r>
          </a:p>
          <a:p>
            <a:pPr marL="0" indent="0" algn="ctr">
              <a:buNone/>
            </a:pPr>
            <a:endParaRPr lang="en-US" sz="2000" b="1" dirty="0">
              <a:solidFill>
                <a:srgbClr val="002060"/>
              </a:solidFill>
              <a:latin typeface="+mj-lt"/>
            </a:endParaRPr>
          </a:p>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Stakeholders can be involved in the following activities:</a:t>
            </a:r>
            <a:endParaRPr lang="en-US" sz="2000" kern="100" dirty="0">
              <a:solidFill>
                <a:srgbClr val="0070C0"/>
              </a:solidFill>
              <a:effectLst/>
              <a:latin typeface="+mj-lt"/>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Symbol" panose="05050102010706020507" pitchFamily="18" charset="2"/>
              <a:buChar char=""/>
            </a:pPr>
            <a:r>
              <a:rPr lang="en-US" sz="2000" kern="100" dirty="0">
                <a:effectLst/>
                <a:latin typeface="+mj-lt"/>
                <a:ea typeface="Calibri" panose="020F0502020204030204" pitchFamily="34" charset="0"/>
                <a:cs typeface="Arial" panose="020B0604020202020204" pitchFamily="34" charset="0"/>
              </a:rPr>
              <a:t>Establish agreements on the goals and constraints.</a:t>
            </a:r>
          </a:p>
          <a:p>
            <a:pPr marL="342900" marR="0" lvl="0" indent="-342900">
              <a:lnSpc>
                <a:spcPct val="107000"/>
              </a:lnSpc>
              <a:spcBef>
                <a:spcPts val="0"/>
              </a:spcBef>
              <a:spcAft>
                <a:spcPts val="0"/>
              </a:spcAft>
              <a:buFont typeface="Symbol" panose="05050102010706020507" pitchFamily="18" charset="2"/>
              <a:buChar char=""/>
            </a:pPr>
            <a:r>
              <a:rPr lang="en-US" sz="2000" kern="100" dirty="0">
                <a:effectLst/>
                <a:latin typeface="+mj-lt"/>
                <a:ea typeface="Calibri" panose="020F0502020204030204" pitchFamily="34" charset="0"/>
                <a:cs typeface="Arial" panose="020B0604020202020204" pitchFamily="34" charset="0"/>
              </a:rPr>
              <a:t>Construct strategies and schedules.</a:t>
            </a:r>
          </a:p>
          <a:p>
            <a:pPr marL="342900" marR="0" lvl="0" indent="-342900">
              <a:lnSpc>
                <a:spcPct val="107000"/>
              </a:lnSpc>
              <a:spcBef>
                <a:spcPts val="0"/>
              </a:spcBef>
              <a:spcAft>
                <a:spcPts val="0"/>
              </a:spcAft>
              <a:buFont typeface="Symbol" panose="05050102010706020507" pitchFamily="18" charset="2"/>
              <a:buChar char=""/>
            </a:pPr>
            <a:r>
              <a:rPr lang="en-US" sz="2000" kern="100" dirty="0">
                <a:effectLst/>
                <a:latin typeface="+mj-lt"/>
                <a:ea typeface="Calibri" panose="020F0502020204030204" pitchFamily="34" charset="0"/>
                <a:cs typeface="Arial" panose="020B0604020202020204" pitchFamily="34" charset="0"/>
              </a:rPr>
              <a:t>Approve the budget.</a:t>
            </a:r>
          </a:p>
          <a:p>
            <a:pPr marL="342900" marR="0" lvl="0" indent="-342900">
              <a:lnSpc>
                <a:spcPct val="107000"/>
              </a:lnSpc>
              <a:spcBef>
                <a:spcPts val="0"/>
              </a:spcBef>
              <a:spcAft>
                <a:spcPts val="800"/>
              </a:spcAft>
              <a:buFont typeface="Symbol" panose="05050102010706020507" pitchFamily="18" charset="2"/>
              <a:buChar char=""/>
            </a:pPr>
            <a:r>
              <a:rPr lang="en-US" sz="2000" kern="100" dirty="0">
                <a:effectLst/>
                <a:latin typeface="+mj-lt"/>
                <a:ea typeface="Calibri" panose="020F0502020204030204" pitchFamily="34" charset="0"/>
                <a:cs typeface="Arial" panose="020B0604020202020204" pitchFamily="34" charset="0"/>
              </a:rPr>
              <a:t>Ultimately judge the success of the project.</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12144697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954107"/>
          </a:xfrm>
          <a:prstGeom prst="rect">
            <a:avLst/>
          </a:prstGeom>
          <a:noFill/>
        </p:spPr>
        <p:txBody>
          <a:bodyPr wrap="square">
            <a:spAutoFit/>
          </a:bodyPr>
          <a:lstStyle/>
          <a:p>
            <a:pPr algn="ctr"/>
            <a:r>
              <a:rPr lang="en-US" sz="2800" b="1" dirty="0">
                <a:solidFill>
                  <a:srgbClr val="002060"/>
                </a:solidFill>
                <a:latin typeface="+mj-lt"/>
              </a:rPr>
              <a:t>(3)</a:t>
            </a:r>
          </a:p>
          <a:p>
            <a:pPr algn="ctr"/>
            <a:r>
              <a:rPr lang="en-US" sz="2800" b="1" dirty="0">
                <a:solidFill>
                  <a:srgbClr val="002060"/>
                </a:solidFill>
                <a:latin typeface="+mj-lt"/>
              </a:rPr>
              <a:t> A project proposal </a:t>
            </a:r>
          </a:p>
        </p:txBody>
      </p:sp>
    </p:spTree>
    <p:extLst>
      <p:ext uri="{BB962C8B-B14F-4D97-AF65-F5344CB8AC3E}">
        <p14:creationId xmlns:p14="http://schemas.microsoft.com/office/powerpoint/2010/main" val="32690181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6" name="Content Placeholder 2">
            <a:extLst>
              <a:ext uri="{FF2B5EF4-FFF2-40B4-BE49-F238E27FC236}">
                <a16:creationId xmlns:a16="http://schemas.microsoft.com/office/drawing/2014/main" id="{02AE1A5B-0759-2D29-7AE9-2F2AC88EF045}"/>
              </a:ext>
            </a:extLst>
          </p:cNvPr>
          <p:cNvSpPr txBox="1">
            <a:spLocks/>
          </p:cNvSpPr>
          <p:nvPr/>
        </p:nvSpPr>
        <p:spPr>
          <a:xfrm>
            <a:off x="1394459" y="2257433"/>
            <a:ext cx="8918954" cy="165003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b="1" dirty="0">
                <a:solidFill>
                  <a:srgbClr val="002060"/>
                </a:solidFill>
                <a:latin typeface="+mj-lt"/>
              </a:rPr>
              <a:t>(3) A project proposal </a:t>
            </a:r>
          </a:p>
          <a:p>
            <a:pPr marL="0" indent="0" algn="ctr">
              <a:buNone/>
            </a:pPr>
            <a:r>
              <a:rPr lang="en-US" sz="2000" b="1" kern="100" dirty="0">
                <a:solidFill>
                  <a:srgbClr val="0070C0"/>
                </a:solidFill>
                <a:effectLst/>
                <a:latin typeface="+mj-lt"/>
                <a:ea typeface="Calibri" panose="020F0502020204030204" pitchFamily="34" charset="0"/>
                <a:cs typeface="Arial" panose="020B0604020202020204" pitchFamily="34" charset="0"/>
              </a:rPr>
              <a:t>A project proposal </a:t>
            </a:r>
            <a:r>
              <a:rPr lang="en-US" sz="2000" kern="100" dirty="0">
                <a:effectLst/>
                <a:latin typeface="+mj-lt"/>
                <a:ea typeface="Calibri" panose="020F0502020204030204" pitchFamily="34" charset="0"/>
                <a:cs typeface="Arial" panose="020B0604020202020204" pitchFamily="34" charset="0"/>
              </a:rPr>
              <a:t>articulates the benefits of the project in contrast to the costs that need to be made. </a:t>
            </a:r>
          </a:p>
          <a:p>
            <a:pPr marL="0" indent="0" algn="ctr">
              <a:buNone/>
            </a:pPr>
            <a:endParaRPr lang="en-US" sz="2000" dirty="0">
              <a:latin typeface="+mj-lt"/>
            </a:endParaRPr>
          </a:p>
        </p:txBody>
      </p:sp>
    </p:spTree>
    <p:extLst>
      <p:ext uri="{BB962C8B-B14F-4D97-AF65-F5344CB8AC3E}">
        <p14:creationId xmlns:p14="http://schemas.microsoft.com/office/powerpoint/2010/main" val="29569818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2" name="Content Placeholder 2">
            <a:extLst>
              <a:ext uri="{FF2B5EF4-FFF2-40B4-BE49-F238E27FC236}">
                <a16:creationId xmlns:a16="http://schemas.microsoft.com/office/drawing/2014/main" id="{1A3E60E2-BCC6-EE2E-16A9-47B54F5B5AEB}"/>
              </a:ext>
            </a:extLst>
          </p:cNvPr>
          <p:cNvSpPr txBox="1">
            <a:spLocks/>
          </p:cNvSpPr>
          <p:nvPr/>
        </p:nvSpPr>
        <p:spPr>
          <a:xfrm>
            <a:off x="1458252" y="2226019"/>
            <a:ext cx="8918954" cy="390185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b="1" dirty="0">
                <a:solidFill>
                  <a:srgbClr val="002060"/>
                </a:solidFill>
                <a:latin typeface="+mj-lt"/>
              </a:rPr>
              <a:t>(3) A project proposal </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The proposal must convince the reader of </a:t>
            </a:r>
            <a:r>
              <a:rPr lang="en-US" sz="2000" b="1" u="sng" kern="100" dirty="0">
                <a:effectLst/>
                <a:latin typeface="+mj-lt"/>
                <a:ea typeface="Calibri" panose="020F0502020204030204" pitchFamily="34" charset="0"/>
                <a:cs typeface="Arial" panose="020B0604020202020204" pitchFamily="34" charset="0"/>
              </a:rPr>
              <a:t>the project’s value</a:t>
            </a:r>
            <a:r>
              <a:rPr lang="en-US" sz="2000" kern="100" dirty="0">
                <a:effectLst/>
                <a:latin typeface="+mj-lt"/>
                <a:ea typeface="Calibri" panose="020F0502020204030204" pitchFamily="34" charset="0"/>
                <a:cs typeface="Arial" panose="020B0604020202020204" pitchFamily="34" charset="0"/>
              </a:rPr>
              <a:t>, which can be judged on the following 3 criteria:</a:t>
            </a:r>
          </a:p>
          <a:p>
            <a:pPr marL="342900" marR="0" lvl="0" indent="-342900">
              <a:lnSpc>
                <a:spcPct val="107000"/>
              </a:lnSpc>
              <a:spcBef>
                <a:spcPts val="0"/>
              </a:spcBef>
              <a:spcAft>
                <a:spcPts val="0"/>
              </a:spcAft>
              <a:buFont typeface="+mj-lt"/>
              <a:buAutoNum type="arabicPeriod"/>
            </a:pPr>
            <a:r>
              <a:rPr lang="en-US" sz="2000" b="1" kern="100" dirty="0">
                <a:solidFill>
                  <a:srgbClr val="0070C0"/>
                </a:solidFill>
                <a:effectLst/>
                <a:latin typeface="+mj-lt"/>
                <a:ea typeface="Calibri" panose="020F0502020204030204" pitchFamily="34" charset="0"/>
                <a:cs typeface="Arial" panose="020B0604020202020204" pitchFamily="34" charset="0"/>
              </a:rPr>
              <a:t>Desirability: </a:t>
            </a:r>
            <a:r>
              <a:rPr lang="en-US" sz="2000" kern="100" dirty="0">
                <a:effectLst/>
                <a:latin typeface="+mj-lt"/>
                <a:ea typeface="Calibri" panose="020F0502020204030204" pitchFamily="34" charset="0"/>
                <a:cs typeface="Arial" panose="020B0604020202020204" pitchFamily="34" charset="0"/>
              </a:rPr>
              <a:t>The outcome of the project is something the stakeholders want. </a:t>
            </a:r>
            <a:r>
              <a:rPr lang="en-US" sz="2000" u="sng" kern="100" dirty="0">
                <a:solidFill>
                  <a:srgbClr val="0070C0"/>
                </a:solidFill>
                <a:effectLst/>
                <a:latin typeface="+mj-lt"/>
                <a:ea typeface="Calibri" panose="020F0502020204030204" pitchFamily="34" charset="0"/>
                <a:cs typeface="Arial" panose="020B0604020202020204" pitchFamily="34" charset="0"/>
              </a:rPr>
              <a:t>(Customer perspective)</a:t>
            </a:r>
          </a:p>
          <a:p>
            <a:pPr marL="342900" indent="-342900">
              <a:lnSpc>
                <a:spcPct val="107000"/>
              </a:lnSpc>
              <a:spcBef>
                <a:spcPts val="0"/>
              </a:spcBef>
              <a:buFont typeface="+mj-lt"/>
              <a:buAutoNum type="arabicPeriod"/>
            </a:pPr>
            <a:r>
              <a:rPr lang="en-US" sz="2000" b="1" kern="100" dirty="0">
                <a:solidFill>
                  <a:srgbClr val="0070C0"/>
                </a:solidFill>
                <a:latin typeface="+mj-lt"/>
                <a:cs typeface="Arial" panose="020B0604020202020204" pitchFamily="34" charset="0"/>
              </a:rPr>
              <a:t>Viability: </a:t>
            </a:r>
            <a:r>
              <a:rPr lang="en-US" sz="2000" kern="100" dirty="0">
                <a:effectLst/>
                <a:latin typeface="+mj-lt"/>
                <a:ea typeface="Calibri" panose="020F0502020204030204" pitchFamily="34" charset="0"/>
                <a:cs typeface="Arial" panose="020B0604020202020204" pitchFamily="34" charset="0"/>
              </a:rPr>
              <a:t>The lifetime cost of the project and its outcome are outweighed by the benefits. </a:t>
            </a:r>
            <a:r>
              <a:rPr lang="en-US" sz="2000" u="sng" kern="100" dirty="0">
                <a:solidFill>
                  <a:srgbClr val="0070C0"/>
                </a:solidFill>
                <a:latin typeface="+mj-lt"/>
                <a:cs typeface="Arial" panose="020B0604020202020204" pitchFamily="34" charset="0"/>
              </a:rPr>
              <a:t>(Business perspective)</a:t>
            </a:r>
          </a:p>
          <a:p>
            <a:pPr marL="342900" marR="0" lvl="0" indent="-342900">
              <a:lnSpc>
                <a:spcPct val="107000"/>
              </a:lnSpc>
              <a:spcBef>
                <a:spcPts val="0"/>
              </a:spcBef>
              <a:spcAft>
                <a:spcPts val="800"/>
              </a:spcAft>
              <a:buFont typeface="+mj-lt"/>
              <a:buAutoNum type="arabicPeriod"/>
            </a:pPr>
            <a:r>
              <a:rPr lang="en-US" sz="2000" b="1" kern="100" dirty="0">
                <a:solidFill>
                  <a:srgbClr val="0070C0"/>
                </a:solidFill>
                <a:latin typeface="+mj-lt"/>
                <a:cs typeface="Arial" panose="020B0604020202020204" pitchFamily="34" charset="0"/>
              </a:rPr>
              <a:t>Feasibility: </a:t>
            </a:r>
            <a:r>
              <a:rPr lang="en-US" sz="2000" kern="100" dirty="0">
                <a:effectLst/>
                <a:latin typeface="+mj-lt"/>
                <a:ea typeface="Calibri" panose="020F0502020204030204" pitchFamily="34" charset="0"/>
                <a:cs typeface="Arial" panose="020B0604020202020204" pitchFamily="34" charset="0"/>
              </a:rPr>
              <a:t>The proposed solution by the project is (technically) feasible to realize. </a:t>
            </a:r>
            <a:r>
              <a:rPr lang="en-US" sz="2000" u="sng" kern="100" dirty="0">
                <a:solidFill>
                  <a:srgbClr val="0070C0"/>
                </a:solidFill>
                <a:latin typeface="+mj-lt"/>
                <a:cs typeface="Arial" panose="020B0604020202020204" pitchFamily="34" charset="0"/>
              </a:rPr>
              <a:t>(Technological perspective)</a:t>
            </a:r>
          </a:p>
          <a:p>
            <a:pPr marL="0" indent="0" algn="ctr">
              <a:buNone/>
            </a:pPr>
            <a:endParaRPr lang="en-US" sz="2000" dirty="0">
              <a:latin typeface="+mj-lt"/>
            </a:endParaRPr>
          </a:p>
        </p:txBody>
      </p:sp>
    </p:spTree>
    <p:extLst>
      <p:ext uri="{BB962C8B-B14F-4D97-AF65-F5344CB8AC3E}">
        <p14:creationId xmlns:p14="http://schemas.microsoft.com/office/powerpoint/2010/main" val="3564006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6" name="Content Placeholder 2">
            <a:extLst>
              <a:ext uri="{FF2B5EF4-FFF2-40B4-BE49-F238E27FC236}">
                <a16:creationId xmlns:a16="http://schemas.microsoft.com/office/drawing/2014/main" id="{53E45C72-2D42-9A02-A501-C866E1CF4347}"/>
              </a:ext>
            </a:extLst>
          </p:cNvPr>
          <p:cNvSpPr txBox="1">
            <a:spLocks/>
          </p:cNvSpPr>
          <p:nvPr/>
        </p:nvSpPr>
        <p:spPr>
          <a:xfrm>
            <a:off x="1429677" y="2010261"/>
            <a:ext cx="8918954" cy="417026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b="1" dirty="0">
                <a:solidFill>
                  <a:srgbClr val="002060"/>
                </a:solidFill>
                <a:latin typeface="+mj-lt"/>
              </a:rPr>
              <a:t>(3) A project proposal </a:t>
            </a:r>
          </a:p>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Project Proposal Template</a:t>
            </a:r>
            <a:endParaRPr lang="en-US" sz="2000" kern="100" dirty="0">
              <a:solidFill>
                <a:srgbClr val="0070C0"/>
              </a:solidFill>
              <a:effectLst/>
              <a:latin typeface="+mj-lt"/>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mj-lt"/>
              <a:buAutoNum type="arabicPeriod"/>
            </a:pPr>
            <a:r>
              <a:rPr lang="en-US" sz="2000" kern="100" dirty="0">
                <a:effectLst/>
                <a:latin typeface="+mj-lt"/>
                <a:ea typeface="Calibri" panose="020F0502020204030204" pitchFamily="34" charset="0"/>
                <a:cs typeface="Arial" panose="020B0604020202020204" pitchFamily="34" charset="0"/>
              </a:rPr>
              <a:t>Project goal</a:t>
            </a:r>
          </a:p>
          <a:p>
            <a:pPr marL="342900" marR="0" lvl="0" indent="-342900">
              <a:lnSpc>
                <a:spcPct val="107000"/>
              </a:lnSpc>
              <a:spcBef>
                <a:spcPts val="0"/>
              </a:spcBef>
              <a:spcAft>
                <a:spcPts val="0"/>
              </a:spcAft>
              <a:buFont typeface="+mj-lt"/>
              <a:buAutoNum type="arabicPeriod"/>
            </a:pPr>
            <a:r>
              <a:rPr lang="en-US" sz="2000" kern="100" dirty="0">
                <a:effectLst/>
                <a:latin typeface="+mj-lt"/>
                <a:ea typeface="Calibri" panose="020F0502020204030204" pitchFamily="34" charset="0"/>
                <a:cs typeface="Arial" panose="020B0604020202020204" pitchFamily="34" charset="0"/>
              </a:rPr>
              <a:t>Problem/Opportunity definition.</a:t>
            </a:r>
          </a:p>
          <a:p>
            <a:pPr marL="342900" marR="0" lvl="0" indent="-342900">
              <a:lnSpc>
                <a:spcPct val="107000"/>
              </a:lnSpc>
              <a:spcBef>
                <a:spcPts val="0"/>
              </a:spcBef>
              <a:spcAft>
                <a:spcPts val="0"/>
              </a:spcAft>
              <a:buFont typeface="+mj-lt"/>
              <a:buAutoNum type="arabicPeriod"/>
            </a:pPr>
            <a:r>
              <a:rPr lang="en-US" sz="2000" kern="100" dirty="0">
                <a:effectLst/>
                <a:latin typeface="+mj-lt"/>
                <a:ea typeface="Calibri" panose="020F0502020204030204" pitchFamily="34" charset="0"/>
                <a:cs typeface="Arial" panose="020B0604020202020204" pitchFamily="34" charset="0"/>
              </a:rPr>
              <a:t>Proposed solution.</a:t>
            </a:r>
          </a:p>
          <a:p>
            <a:pPr marL="342900" marR="0" lvl="0" indent="-342900">
              <a:lnSpc>
                <a:spcPct val="107000"/>
              </a:lnSpc>
              <a:spcBef>
                <a:spcPts val="0"/>
              </a:spcBef>
              <a:spcAft>
                <a:spcPts val="0"/>
              </a:spcAft>
              <a:buFont typeface="+mj-lt"/>
              <a:buAutoNum type="arabicPeriod"/>
            </a:pPr>
            <a:r>
              <a:rPr lang="en-US" sz="2000" kern="100" dirty="0">
                <a:effectLst/>
                <a:latin typeface="+mj-lt"/>
                <a:ea typeface="Calibri" panose="020F0502020204030204" pitchFamily="34" charset="0"/>
                <a:cs typeface="Arial" panose="020B0604020202020204" pitchFamily="34" charset="0"/>
              </a:rPr>
              <a:t>Cost-benefit analysis</a:t>
            </a:r>
            <a:r>
              <a:rPr lang="ar-SA" sz="2000" kern="100" dirty="0">
                <a:effectLst/>
                <a:latin typeface="+mj-lt"/>
                <a:ea typeface="Calibri" panose="020F0502020204030204" pitchFamily="34" charset="0"/>
                <a:cs typeface="Arial" panose="020B0604020202020204" pitchFamily="34" charset="0"/>
              </a:rPr>
              <a:t>: </a:t>
            </a:r>
            <a:r>
              <a:rPr lang="en-US" sz="2000" kern="100" dirty="0">
                <a:effectLst/>
                <a:latin typeface="+mj-lt"/>
                <a:ea typeface="Calibri" panose="020F0502020204030204" pitchFamily="34" charset="0"/>
                <a:cs typeface="Arial" panose="020B0604020202020204" pitchFamily="34" charset="0"/>
              </a:rPr>
              <a:t>It should focus on 4 elements: </a:t>
            </a:r>
          </a:p>
          <a:p>
            <a:pPr lvl="1">
              <a:lnSpc>
                <a:spcPct val="107000"/>
              </a:lnSpc>
              <a:spcBef>
                <a:spcPts val="0"/>
              </a:spcBef>
            </a:pPr>
            <a:r>
              <a:rPr lang="en-US" sz="2000" kern="100" dirty="0">
                <a:solidFill>
                  <a:srgbClr val="002060"/>
                </a:solidFill>
                <a:effectLst/>
                <a:latin typeface="+mj-lt"/>
                <a:ea typeface="Calibri" panose="020F0502020204030204" pitchFamily="34" charset="0"/>
                <a:cs typeface="Arial" panose="020B0604020202020204" pitchFamily="34" charset="0"/>
              </a:rPr>
              <a:t>tangible benefits, </a:t>
            </a:r>
          </a:p>
          <a:p>
            <a:pPr lvl="1">
              <a:lnSpc>
                <a:spcPct val="107000"/>
              </a:lnSpc>
              <a:spcBef>
                <a:spcPts val="0"/>
              </a:spcBef>
            </a:pPr>
            <a:r>
              <a:rPr lang="en-US" sz="2000" kern="100" dirty="0">
                <a:solidFill>
                  <a:srgbClr val="002060"/>
                </a:solidFill>
                <a:effectLst/>
                <a:latin typeface="+mj-lt"/>
                <a:ea typeface="Calibri" panose="020F0502020204030204" pitchFamily="34" charset="0"/>
                <a:cs typeface="Arial" panose="020B0604020202020204" pitchFamily="34" charset="0"/>
              </a:rPr>
              <a:t>intangible benefits, </a:t>
            </a:r>
          </a:p>
          <a:p>
            <a:pPr lvl="1">
              <a:lnSpc>
                <a:spcPct val="107000"/>
              </a:lnSpc>
              <a:spcBef>
                <a:spcPts val="0"/>
              </a:spcBef>
            </a:pPr>
            <a:r>
              <a:rPr lang="en-US" sz="2000" kern="100" dirty="0">
                <a:solidFill>
                  <a:srgbClr val="002060"/>
                </a:solidFill>
                <a:effectLst/>
                <a:latin typeface="+mj-lt"/>
                <a:ea typeface="Calibri" panose="020F0502020204030204" pitchFamily="34" charset="0"/>
                <a:cs typeface="Arial" panose="020B0604020202020204" pitchFamily="34" charset="0"/>
              </a:rPr>
              <a:t>required resources (cost), </a:t>
            </a:r>
          </a:p>
          <a:p>
            <a:pPr lvl="1">
              <a:lnSpc>
                <a:spcPct val="107000"/>
              </a:lnSpc>
              <a:spcBef>
                <a:spcPts val="0"/>
              </a:spcBef>
            </a:pPr>
            <a:r>
              <a:rPr lang="en-US" sz="2000" kern="100" dirty="0">
                <a:solidFill>
                  <a:srgbClr val="002060"/>
                </a:solidFill>
                <a:effectLst/>
                <a:latin typeface="+mj-lt"/>
                <a:ea typeface="Calibri" panose="020F0502020204030204" pitchFamily="34" charset="0"/>
                <a:cs typeface="Arial" panose="020B0604020202020204" pitchFamily="34" charset="0"/>
              </a:rPr>
              <a:t> financial return</a:t>
            </a:r>
            <a:r>
              <a:rPr lang="en-US" sz="2000" kern="100" dirty="0">
                <a:effectLst/>
                <a:latin typeface="+mj-lt"/>
                <a:ea typeface="Calibri" panose="020F0502020204030204" pitchFamily="34" charset="0"/>
                <a:cs typeface="Arial" panose="020B0604020202020204" pitchFamily="34" charset="0"/>
              </a:rPr>
              <a:t>.</a:t>
            </a:r>
          </a:p>
          <a:p>
            <a:pPr marL="0" indent="0" algn="ctr">
              <a:buNone/>
            </a:pPr>
            <a:endParaRPr lang="en-US" sz="2000" dirty="0">
              <a:latin typeface="+mj-lt"/>
            </a:endParaRPr>
          </a:p>
        </p:txBody>
      </p:sp>
    </p:spTree>
    <p:extLst>
      <p:ext uri="{BB962C8B-B14F-4D97-AF65-F5344CB8AC3E}">
        <p14:creationId xmlns:p14="http://schemas.microsoft.com/office/powerpoint/2010/main" val="16317147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2" name="Content Placeholder 2">
            <a:extLst>
              <a:ext uri="{FF2B5EF4-FFF2-40B4-BE49-F238E27FC236}">
                <a16:creationId xmlns:a16="http://schemas.microsoft.com/office/drawing/2014/main" id="{CFA0F87E-BA0D-B1BE-1E6E-13D3F57614CC}"/>
              </a:ext>
            </a:extLst>
          </p:cNvPr>
          <p:cNvSpPr txBox="1">
            <a:spLocks/>
          </p:cNvSpPr>
          <p:nvPr/>
        </p:nvSpPr>
        <p:spPr>
          <a:xfrm>
            <a:off x="1372527" y="2271052"/>
            <a:ext cx="8918954" cy="417026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b="1" dirty="0">
                <a:solidFill>
                  <a:srgbClr val="002060"/>
                </a:solidFill>
                <a:latin typeface="+mj-lt"/>
              </a:rPr>
              <a:t>(3) A project proposal </a:t>
            </a:r>
          </a:p>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Project Proposal Template</a:t>
            </a:r>
            <a:endParaRPr lang="en-US" sz="2000" kern="100" dirty="0">
              <a:solidFill>
                <a:srgbClr val="0070C0"/>
              </a:solidFill>
              <a:effectLst/>
              <a:latin typeface="+mj-lt"/>
              <a:ea typeface="Calibri" panose="020F0502020204030204" pitchFamily="34" charset="0"/>
              <a:cs typeface="Arial" panose="020B0604020202020204" pitchFamily="34" charset="0"/>
            </a:endParaRPr>
          </a:p>
          <a:p>
            <a:pPr marL="514350" marR="0" lvl="0" indent="-514350" rtl="0">
              <a:lnSpc>
                <a:spcPct val="107000"/>
              </a:lnSpc>
              <a:spcBef>
                <a:spcPts val="0"/>
              </a:spcBef>
              <a:spcAft>
                <a:spcPts val="0"/>
              </a:spcAft>
              <a:buFont typeface="+mj-lt"/>
              <a:buAutoNum type="arabicPeriod" startAt="5"/>
            </a:pPr>
            <a:r>
              <a:rPr lang="en-US" sz="2000" kern="100" dirty="0">
                <a:effectLst/>
                <a:latin typeface="+mj-lt"/>
                <a:ea typeface="Calibri" panose="020F0502020204030204" pitchFamily="34" charset="0"/>
                <a:cs typeface="Arial" panose="020B0604020202020204" pitchFamily="34" charset="0"/>
              </a:rPr>
              <a:t>Business requirements: These are the requirements that must be fulfilled in order for the project to have a chance of being successful.</a:t>
            </a:r>
          </a:p>
          <a:p>
            <a:pPr marL="514350" marR="0" lvl="0" indent="-514350">
              <a:lnSpc>
                <a:spcPct val="107000"/>
              </a:lnSpc>
              <a:spcBef>
                <a:spcPts val="0"/>
              </a:spcBef>
              <a:spcAft>
                <a:spcPts val="0"/>
              </a:spcAft>
              <a:buFont typeface="+mj-lt"/>
              <a:buAutoNum type="arabicPeriod" startAt="5"/>
            </a:pPr>
            <a:r>
              <a:rPr lang="en-US" sz="2000" kern="100" dirty="0">
                <a:effectLst/>
                <a:latin typeface="+mj-lt"/>
                <a:ea typeface="Calibri" panose="020F0502020204030204" pitchFamily="34" charset="0"/>
                <a:cs typeface="Arial" panose="020B0604020202020204" pitchFamily="34" charset="0"/>
              </a:rPr>
              <a:t>Scope: Describe the major accomplishments the project tries to realize.</a:t>
            </a:r>
          </a:p>
          <a:p>
            <a:pPr marL="514350" marR="0" lvl="0" indent="-514350">
              <a:lnSpc>
                <a:spcPct val="107000"/>
              </a:lnSpc>
              <a:spcBef>
                <a:spcPts val="0"/>
              </a:spcBef>
              <a:spcAft>
                <a:spcPts val="0"/>
              </a:spcAft>
              <a:buFont typeface="+mj-lt"/>
              <a:buAutoNum type="arabicPeriod" startAt="5"/>
            </a:pPr>
            <a:r>
              <a:rPr lang="en-US" sz="2000" kern="100" dirty="0">
                <a:effectLst/>
                <a:latin typeface="+mj-lt"/>
                <a:ea typeface="Calibri" panose="020F0502020204030204" pitchFamily="34" charset="0"/>
                <a:cs typeface="Arial" panose="020B0604020202020204" pitchFamily="34" charset="0"/>
              </a:rPr>
              <a:t>Obstacles and Risks.</a:t>
            </a:r>
          </a:p>
          <a:p>
            <a:pPr marL="514350" marR="0" lvl="0" indent="-514350">
              <a:lnSpc>
                <a:spcPct val="107000"/>
              </a:lnSpc>
              <a:spcBef>
                <a:spcPts val="0"/>
              </a:spcBef>
              <a:spcAft>
                <a:spcPts val="800"/>
              </a:spcAft>
              <a:buFont typeface="+mj-lt"/>
              <a:buAutoNum type="arabicPeriod" startAt="5"/>
            </a:pPr>
            <a:r>
              <a:rPr lang="en-US" sz="2000" kern="100" dirty="0">
                <a:effectLst/>
                <a:latin typeface="+mj-lt"/>
                <a:ea typeface="Calibri" panose="020F0502020204030204" pitchFamily="34" charset="0"/>
                <a:cs typeface="Arial" panose="020B0604020202020204" pitchFamily="34" charset="0"/>
              </a:rPr>
              <a:t>Schedule Overview.</a:t>
            </a:r>
          </a:p>
          <a:p>
            <a:pPr marL="0" indent="0" algn="ctr">
              <a:buNone/>
            </a:pPr>
            <a:endParaRPr lang="en-US" sz="2000" dirty="0">
              <a:latin typeface="+mj-lt"/>
            </a:endParaRPr>
          </a:p>
        </p:txBody>
      </p:sp>
    </p:spTree>
    <p:extLst>
      <p:ext uri="{BB962C8B-B14F-4D97-AF65-F5344CB8AC3E}">
        <p14:creationId xmlns:p14="http://schemas.microsoft.com/office/powerpoint/2010/main" val="1680751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954107"/>
          </a:xfrm>
          <a:prstGeom prst="rect">
            <a:avLst/>
          </a:prstGeom>
          <a:noFill/>
        </p:spPr>
        <p:txBody>
          <a:bodyPr wrap="square">
            <a:spAutoFit/>
          </a:bodyPr>
          <a:lstStyle/>
          <a:p>
            <a:pPr algn="ctr"/>
            <a:r>
              <a:rPr lang="en-US" sz="2800" b="1" dirty="0">
                <a:solidFill>
                  <a:srgbClr val="002060"/>
                </a:solidFill>
                <a:latin typeface="+mj-lt"/>
              </a:rPr>
              <a:t>(4)</a:t>
            </a:r>
          </a:p>
          <a:p>
            <a:pPr algn="ctr"/>
            <a:r>
              <a:rPr lang="en-US" sz="2800" b="1" dirty="0">
                <a:solidFill>
                  <a:srgbClr val="002060"/>
                </a:solidFill>
                <a:latin typeface="+mj-lt"/>
              </a:rPr>
              <a:t> Project Rules</a:t>
            </a:r>
          </a:p>
        </p:txBody>
      </p:sp>
    </p:spTree>
    <p:extLst>
      <p:ext uri="{BB962C8B-B14F-4D97-AF65-F5344CB8AC3E}">
        <p14:creationId xmlns:p14="http://schemas.microsoft.com/office/powerpoint/2010/main" val="2292279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6" name="Content Placeholder 2">
            <a:extLst>
              <a:ext uri="{FF2B5EF4-FFF2-40B4-BE49-F238E27FC236}">
                <a16:creationId xmlns:a16="http://schemas.microsoft.com/office/drawing/2014/main" id="{48AFF799-4B06-475B-1F35-A84D8471F0F6}"/>
              </a:ext>
            </a:extLst>
          </p:cNvPr>
          <p:cNvSpPr txBox="1">
            <a:spLocks/>
          </p:cNvSpPr>
          <p:nvPr/>
        </p:nvSpPr>
        <p:spPr>
          <a:xfrm>
            <a:off x="1564163" y="2223738"/>
            <a:ext cx="8918954" cy="36504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7000"/>
              </a:lnSpc>
              <a:spcBef>
                <a:spcPts val="0"/>
              </a:spcBef>
              <a:spcAft>
                <a:spcPts val="800"/>
              </a:spcAft>
              <a:buNone/>
            </a:pPr>
            <a:r>
              <a:rPr lang="en-US" sz="2400" b="1" dirty="0">
                <a:solidFill>
                  <a:srgbClr val="002060"/>
                </a:solidFill>
              </a:rPr>
              <a:t>(4) Project rules </a:t>
            </a:r>
          </a:p>
          <a:p>
            <a:pPr marL="0" marR="0" indent="0">
              <a:lnSpc>
                <a:spcPct val="107000"/>
              </a:lnSpc>
              <a:spcBef>
                <a:spcPts val="0"/>
              </a:spcBef>
              <a:spcAft>
                <a:spcPts val="800"/>
              </a:spcAft>
              <a:buNone/>
            </a:pPr>
            <a:r>
              <a:rPr lang="en-US" sz="2000" b="1" kern="100" dirty="0">
                <a:effectLst/>
                <a:latin typeface="Calibri" panose="020F0502020204030204" pitchFamily="34" charset="0"/>
                <a:ea typeface="Calibri" panose="020F0502020204030204" pitchFamily="34" charset="0"/>
                <a:cs typeface="Arial" panose="020B0604020202020204" pitchFamily="34" charset="0"/>
              </a:rPr>
              <a:t>Properly setting the project rules before the project starts is an important step to prevent difficult discussions during the project execution stage.</a:t>
            </a:r>
          </a:p>
          <a:p>
            <a:pPr marL="342900" marR="0" lvl="0" indent="-342900">
              <a:lnSpc>
                <a:spcPct val="107000"/>
              </a:lnSpc>
              <a:spcBef>
                <a:spcPts val="0"/>
              </a:spcBef>
              <a:spcAft>
                <a:spcPts val="0"/>
              </a:spcAft>
              <a:buFont typeface="Symbol" panose="05050102010706020507" pitchFamily="18" charset="2"/>
              <a:buChar char=""/>
            </a:pPr>
            <a:r>
              <a:rPr lang="en-US" sz="2000" kern="100" dirty="0">
                <a:effectLst/>
                <a:latin typeface="Calibri" panose="020F0502020204030204" pitchFamily="34" charset="0"/>
                <a:ea typeface="Calibri" panose="020F0502020204030204" pitchFamily="34" charset="0"/>
                <a:cs typeface="Arial" panose="020B0604020202020204" pitchFamily="34" charset="0"/>
              </a:rPr>
              <a:t>Clear project rules make sure </a:t>
            </a:r>
            <a:r>
              <a:rPr lang="en-US" sz="2000"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all stakeholders agree up front on the goals </a:t>
            </a:r>
            <a:r>
              <a:rPr lang="en-US" sz="2000" kern="100" dirty="0">
                <a:effectLst/>
                <a:latin typeface="Calibri" panose="020F0502020204030204" pitchFamily="34" charset="0"/>
                <a:ea typeface="Calibri" panose="020F0502020204030204" pitchFamily="34" charset="0"/>
                <a:cs typeface="Arial" panose="020B0604020202020204" pitchFamily="34" charset="0"/>
              </a:rPr>
              <a:t>of the project and expectations are properly managed.</a:t>
            </a:r>
          </a:p>
          <a:p>
            <a:pPr marL="342900" marR="0" lvl="0" indent="-342900">
              <a:lnSpc>
                <a:spcPct val="107000"/>
              </a:lnSpc>
              <a:spcBef>
                <a:spcPts val="0"/>
              </a:spcBef>
              <a:spcAft>
                <a:spcPts val="0"/>
              </a:spcAft>
              <a:buFont typeface="Symbol" panose="05050102010706020507" pitchFamily="18" charset="2"/>
              <a:buChar char=""/>
            </a:pPr>
            <a:r>
              <a:rPr lang="en-US" sz="2000" kern="100" dirty="0">
                <a:effectLst/>
                <a:latin typeface="Calibri" panose="020F0502020204030204" pitchFamily="34" charset="0"/>
                <a:ea typeface="Calibri" panose="020F0502020204030204" pitchFamily="34" charset="0"/>
                <a:cs typeface="Arial" panose="020B0604020202020204" pitchFamily="34" charset="0"/>
              </a:rPr>
              <a:t>Clear project rules make it explicit </a:t>
            </a:r>
            <a:r>
              <a:rPr lang="en-US" sz="2000" b="1" kern="100" dirty="0">
                <a:solidFill>
                  <a:srgbClr val="0070C0"/>
                </a:solidFill>
                <a:latin typeface="Calibri" panose="020F0502020204030204" pitchFamily="34" charset="0"/>
                <a:cs typeface="Arial" panose="020B0604020202020204" pitchFamily="34" charset="0"/>
              </a:rPr>
              <a:t>who, when, and how the scope of the project can (be) changed.</a:t>
            </a:r>
          </a:p>
          <a:p>
            <a:pPr marL="342900" marR="0" lvl="0" indent="-342900">
              <a:lnSpc>
                <a:spcPct val="107000"/>
              </a:lnSpc>
              <a:spcBef>
                <a:spcPts val="0"/>
              </a:spcBef>
              <a:spcAft>
                <a:spcPts val="800"/>
              </a:spcAft>
              <a:buFont typeface="Symbol" panose="05050102010706020507" pitchFamily="18" charset="2"/>
              <a:buChar char=""/>
            </a:pPr>
            <a:r>
              <a:rPr lang="en-US" sz="2000" kern="100" dirty="0">
                <a:effectLst/>
                <a:latin typeface="Calibri" panose="020F0502020204030204" pitchFamily="34" charset="0"/>
                <a:ea typeface="Calibri" panose="020F0502020204030204" pitchFamily="34" charset="0"/>
                <a:cs typeface="Arial" panose="020B0604020202020204" pitchFamily="34" charset="0"/>
              </a:rPr>
              <a:t>Clear project rules ensure </a:t>
            </a:r>
            <a:r>
              <a:rPr lang="en-US" sz="2000"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that </a:t>
            </a:r>
            <a:r>
              <a:rPr lang="en-US" sz="2000" b="1" kern="100" dirty="0">
                <a:solidFill>
                  <a:srgbClr val="0070C0"/>
                </a:solidFill>
                <a:latin typeface="Calibri" panose="020F0502020204030204" pitchFamily="34" charset="0"/>
                <a:cs typeface="Arial" panose="020B0604020202020204" pitchFamily="34" charset="0"/>
              </a:rPr>
              <a:t>the project managers get the appropriate authority</a:t>
            </a:r>
            <a:r>
              <a:rPr lang="en-US" sz="2000" b="1" kern="100" dirty="0">
                <a:solidFill>
                  <a:srgbClr val="FF9518"/>
                </a:solidFill>
                <a:latin typeface="Calibri" panose="020F0502020204030204" pitchFamily="34" charset="0"/>
                <a:cs typeface="Arial" panose="020B0604020202020204" pitchFamily="34" charset="0"/>
              </a:rPr>
              <a:t> </a:t>
            </a:r>
            <a:r>
              <a:rPr lang="en-US" sz="2000" kern="100" dirty="0">
                <a:effectLst/>
                <a:latin typeface="Calibri" panose="020F0502020204030204" pitchFamily="34" charset="0"/>
                <a:ea typeface="Calibri" panose="020F0502020204030204" pitchFamily="34" charset="0"/>
                <a:cs typeface="Arial" panose="020B0604020202020204" pitchFamily="34" charset="0"/>
              </a:rPr>
              <a:t>from management to properly manage the project</a:t>
            </a:r>
          </a:p>
        </p:txBody>
      </p:sp>
    </p:spTree>
    <p:extLst>
      <p:ext uri="{BB962C8B-B14F-4D97-AF65-F5344CB8AC3E}">
        <p14:creationId xmlns:p14="http://schemas.microsoft.com/office/powerpoint/2010/main" val="38010103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Summary</a:t>
            </a:r>
          </a:p>
        </p:txBody>
      </p:sp>
      <p:sp>
        <p:nvSpPr>
          <p:cNvPr id="2" name="Content Placeholder 2">
            <a:extLst>
              <a:ext uri="{FF2B5EF4-FFF2-40B4-BE49-F238E27FC236}">
                <a16:creationId xmlns:a16="http://schemas.microsoft.com/office/drawing/2014/main" id="{EA55DC7B-F333-A1DD-4D16-95680D00DB69}"/>
              </a:ext>
            </a:extLst>
          </p:cNvPr>
          <p:cNvSpPr txBox="1">
            <a:spLocks/>
          </p:cNvSpPr>
          <p:nvPr/>
        </p:nvSpPr>
        <p:spPr>
          <a:xfrm>
            <a:off x="1906517" y="2223738"/>
            <a:ext cx="8378965" cy="361866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fontAlgn="base">
              <a:lnSpc>
                <a:spcPct val="150000"/>
              </a:lnSpc>
              <a:spcBef>
                <a:spcPts val="0"/>
              </a:spcBef>
              <a:spcAft>
                <a:spcPts val="800"/>
              </a:spcAft>
              <a:buNone/>
            </a:pPr>
            <a:r>
              <a:rPr lang="en-US" sz="2000" b="1" dirty="0">
                <a:solidFill>
                  <a:srgbClr val="0070C0"/>
                </a:solidFill>
                <a:latin typeface="+mj-lt"/>
              </a:rPr>
              <a:t>The project initiation stage</a:t>
            </a:r>
          </a:p>
          <a:p>
            <a:pPr marL="914400" lvl="1" indent="-457200" algn="just" fontAlgn="base">
              <a:lnSpc>
                <a:spcPct val="150000"/>
              </a:lnSpc>
              <a:spcBef>
                <a:spcPts val="0"/>
              </a:spcBef>
              <a:spcAft>
                <a:spcPts val="800"/>
              </a:spcAft>
              <a:buFont typeface="+mj-lt"/>
              <a:buAutoNum type="arabicPeriod"/>
            </a:pPr>
            <a:r>
              <a:rPr lang="en-US" sz="2000" b="1" dirty="0">
                <a:solidFill>
                  <a:srgbClr val="000000"/>
                </a:solidFill>
                <a:latin typeface="+mj-lt"/>
              </a:rPr>
              <a:t>Analysis of the problem/opportunity under consideration</a:t>
            </a:r>
          </a:p>
          <a:p>
            <a:pPr marL="914400" lvl="1" indent="-457200" algn="just" fontAlgn="base">
              <a:lnSpc>
                <a:spcPct val="150000"/>
              </a:lnSpc>
              <a:spcBef>
                <a:spcPts val="0"/>
              </a:spcBef>
              <a:spcAft>
                <a:spcPts val="800"/>
              </a:spcAft>
              <a:buFont typeface="+mj-lt"/>
              <a:buAutoNum type="arabicPeriod"/>
            </a:pPr>
            <a:r>
              <a:rPr lang="en-US" sz="2000" b="1" dirty="0">
                <a:solidFill>
                  <a:srgbClr val="000000"/>
                </a:solidFill>
                <a:latin typeface="+mj-lt"/>
              </a:rPr>
              <a:t>Stakeholder analysis</a:t>
            </a:r>
          </a:p>
          <a:p>
            <a:pPr marL="914400" lvl="1" indent="-457200" algn="just" fontAlgn="base">
              <a:lnSpc>
                <a:spcPct val="150000"/>
              </a:lnSpc>
              <a:spcBef>
                <a:spcPts val="0"/>
              </a:spcBef>
              <a:spcAft>
                <a:spcPts val="800"/>
              </a:spcAft>
              <a:buFont typeface="+mj-lt"/>
              <a:buAutoNum type="arabicPeriod"/>
            </a:pPr>
            <a:r>
              <a:rPr lang="en-US" sz="2000" b="1" dirty="0">
                <a:solidFill>
                  <a:srgbClr val="000000"/>
                </a:solidFill>
                <a:latin typeface="+mj-lt"/>
              </a:rPr>
              <a:t>Development of a project proposal</a:t>
            </a:r>
          </a:p>
          <a:p>
            <a:pPr marL="914400" lvl="1" indent="-457200" algn="just" fontAlgn="base">
              <a:lnSpc>
                <a:spcPct val="150000"/>
              </a:lnSpc>
              <a:spcBef>
                <a:spcPts val="0"/>
              </a:spcBef>
              <a:spcAft>
                <a:spcPts val="800"/>
              </a:spcAft>
              <a:buFont typeface="+mj-lt"/>
              <a:buAutoNum type="arabicPeriod"/>
            </a:pPr>
            <a:r>
              <a:rPr lang="en-US" sz="2000" b="1" dirty="0">
                <a:solidFill>
                  <a:srgbClr val="000000"/>
                </a:solidFill>
                <a:latin typeface="+mj-lt"/>
              </a:rPr>
              <a:t>Definition of the project rules</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30453267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How to Use Open-Ended Survey Questions +25 Examples | SurveyLegend">
            <a:extLst>
              <a:ext uri="{FF2B5EF4-FFF2-40B4-BE49-F238E27FC236}">
                <a16:creationId xmlns:a16="http://schemas.microsoft.com/office/drawing/2014/main" id="{09F193E0-8FD7-908D-5431-A7ECBAA77DD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537885" y="1903342"/>
            <a:ext cx="6726740" cy="40325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0591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6" name="Table 5">
            <a:extLst>
              <a:ext uri="{FF2B5EF4-FFF2-40B4-BE49-F238E27FC236}">
                <a16:creationId xmlns:a16="http://schemas.microsoft.com/office/drawing/2014/main" id="{01DA8301-5FDA-0B05-A4C3-AA8BC53E5BBD}"/>
              </a:ext>
            </a:extLst>
          </p:cNvPr>
          <p:cNvGraphicFramePr>
            <a:graphicFrameLocks noGrp="1"/>
          </p:cNvGraphicFramePr>
          <p:nvPr>
            <p:extLst>
              <p:ext uri="{D42A27DB-BD31-4B8C-83A1-F6EECF244321}">
                <p14:modId xmlns:p14="http://schemas.microsoft.com/office/powerpoint/2010/main" val="715113758"/>
              </p:ext>
            </p:extLst>
          </p:nvPr>
        </p:nvGraphicFramePr>
        <p:xfrm>
          <a:off x="1825058" y="2265963"/>
          <a:ext cx="8541883" cy="3048000"/>
        </p:xfrm>
        <a:graphic>
          <a:graphicData uri="http://schemas.openxmlformats.org/drawingml/2006/table">
            <a:tbl>
              <a:tblPr firstRow="1" firstCol="1" bandRow="1"/>
              <a:tblGrid>
                <a:gridCol w="8541883">
                  <a:extLst>
                    <a:ext uri="{9D8B030D-6E8A-4147-A177-3AD203B41FA5}">
                      <a16:colId xmlns:a16="http://schemas.microsoft.com/office/drawing/2014/main" val="260991252"/>
                    </a:ext>
                  </a:extLst>
                </a:gridCol>
              </a:tblGrid>
              <a:tr h="0">
                <a:tc>
                  <a:txBody>
                    <a:bodyPr/>
                    <a:lstStyle/>
                    <a:p>
                      <a:pPr marL="0" marR="0">
                        <a:spcBef>
                          <a:spcPts val="0"/>
                        </a:spcBef>
                        <a:spcAft>
                          <a:spcPts val="0"/>
                        </a:spcAft>
                      </a:pPr>
                      <a:r>
                        <a:rPr lang="en-US" sz="2000" b="1" dirty="0">
                          <a:solidFill>
                            <a:srgbClr val="002060"/>
                          </a:solidFill>
                          <a:effectLst/>
                          <a:latin typeface="Alexandria (Headings)"/>
                          <a:ea typeface="Times New Roman" panose="02020603050405020304" pitchFamily="18" charset="0"/>
                          <a:cs typeface="Arial" panose="020B0604020202020204" pitchFamily="34" charset="0"/>
                        </a:rPr>
                        <a:t>The initiation phase of the project is located at -------</a:t>
                      </a:r>
                      <a:endParaRPr lang="en-US" sz="2000" dirty="0">
                        <a:solidFill>
                          <a:srgbClr val="002060"/>
                        </a:solidFill>
                        <a:effectLst/>
                        <a:latin typeface="Alexandria (Headings)"/>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The beginning of the project management life cycle</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The end of the project management life cycle </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Mid-life project management lifecycle</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It is not a phase of the project management life cycle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96936508"/>
                  </a:ext>
                </a:extLst>
              </a:tr>
              <a:tr h="0">
                <a:tc>
                  <a:txBody>
                    <a:bodyPr/>
                    <a:lstStyle/>
                    <a:p>
                      <a:pPr marL="0" marR="0">
                        <a:spcBef>
                          <a:spcPts val="0"/>
                        </a:spcBef>
                        <a:spcAft>
                          <a:spcPts val="0"/>
                        </a:spcAft>
                      </a:pPr>
                      <a:r>
                        <a:rPr lang="en-US" sz="2000" b="1" dirty="0">
                          <a:solidFill>
                            <a:srgbClr val="002060"/>
                          </a:solidFill>
                          <a:effectLst/>
                          <a:latin typeface="Alexandria (Headings)"/>
                          <a:ea typeface="Times New Roman" panose="02020603050405020304" pitchFamily="18" charset="0"/>
                          <a:cs typeface="Arial" panose="020B0604020202020204" pitchFamily="34" charset="0"/>
                        </a:rPr>
                        <a:t>The initiation phase of the project consists of-----</a:t>
                      </a:r>
                      <a:endParaRPr lang="en-US" sz="2000" dirty="0">
                        <a:solidFill>
                          <a:srgbClr val="002060"/>
                        </a:solidFill>
                        <a:effectLst/>
                        <a:latin typeface="Alexandria (Headings)"/>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Analyze the problem/opportunity. </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Development of a project proposal</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Definition of the project rules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24650480"/>
                  </a:ext>
                </a:extLst>
              </a:tr>
            </a:tbl>
          </a:graphicData>
        </a:graphic>
      </p:graphicFrame>
    </p:spTree>
    <p:extLst>
      <p:ext uri="{BB962C8B-B14F-4D97-AF65-F5344CB8AC3E}">
        <p14:creationId xmlns:p14="http://schemas.microsoft.com/office/powerpoint/2010/main" val="24523129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6" name="Table 5">
            <a:extLst>
              <a:ext uri="{FF2B5EF4-FFF2-40B4-BE49-F238E27FC236}">
                <a16:creationId xmlns:a16="http://schemas.microsoft.com/office/drawing/2014/main" id="{98F7D776-0EFA-3EF7-1043-D8DA525F707C}"/>
              </a:ext>
            </a:extLst>
          </p:cNvPr>
          <p:cNvGraphicFramePr>
            <a:graphicFrameLocks noGrp="1"/>
          </p:cNvGraphicFramePr>
          <p:nvPr>
            <p:extLst>
              <p:ext uri="{D42A27DB-BD31-4B8C-83A1-F6EECF244321}">
                <p14:modId xmlns:p14="http://schemas.microsoft.com/office/powerpoint/2010/main" val="796786900"/>
              </p:ext>
            </p:extLst>
          </p:nvPr>
        </p:nvGraphicFramePr>
        <p:xfrm>
          <a:off x="1720454" y="2223738"/>
          <a:ext cx="8090227" cy="3048000"/>
        </p:xfrm>
        <a:graphic>
          <a:graphicData uri="http://schemas.openxmlformats.org/drawingml/2006/table">
            <a:tbl>
              <a:tblPr firstRow="1" firstCol="1" bandRow="1"/>
              <a:tblGrid>
                <a:gridCol w="8090227">
                  <a:extLst>
                    <a:ext uri="{9D8B030D-6E8A-4147-A177-3AD203B41FA5}">
                      <a16:colId xmlns:a16="http://schemas.microsoft.com/office/drawing/2014/main" val="1758849723"/>
                    </a:ext>
                  </a:extLst>
                </a:gridCol>
              </a:tblGrid>
              <a:tr h="0">
                <a:tc>
                  <a:txBody>
                    <a:bodyPr/>
                    <a:lstStyle/>
                    <a:p>
                      <a:pPr marL="0" marR="0">
                        <a:spcBef>
                          <a:spcPts val="0"/>
                        </a:spcBef>
                        <a:spcAft>
                          <a:spcPts val="0"/>
                        </a:spcAft>
                      </a:pPr>
                      <a:r>
                        <a:rPr lang="en-US" sz="2000" b="1" dirty="0">
                          <a:solidFill>
                            <a:srgbClr val="002060"/>
                          </a:solidFill>
                          <a:effectLst/>
                          <a:latin typeface="Alexandria (Headings)"/>
                          <a:ea typeface="Times New Roman" panose="02020603050405020304" pitchFamily="18" charset="0"/>
                          <a:cs typeface="Arial" panose="020B0604020202020204" pitchFamily="34" charset="0"/>
                        </a:rPr>
                        <a:t>Gap analysis is--------</a:t>
                      </a:r>
                      <a:endParaRPr lang="en-US" sz="2000" dirty="0">
                        <a:solidFill>
                          <a:srgbClr val="002060"/>
                        </a:solidFill>
                        <a:effectLst/>
                        <a:latin typeface="Alexandria (Headings)"/>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The gap between the current state and the ideal state</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The gap between a recession and a boom</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The gap between profit and loss</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All answers are wrong</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51516315"/>
                  </a:ext>
                </a:extLst>
              </a:tr>
              <a:tr h="0">
                <a:tc>
                  <a:txBody>
                    <a:bodyPr/>
                    <a:lstStyle/>
                    <a:p>
                      <a:pPr marL="0" marR="0">
                        <a:spcBef>
                          <a:spcPts val="0"/>
                        </a:spcBef>
                        <a:spcAft>
                          <a:spcPts val="0"/>
                        </a:spcAft>
                      </a:pPr>
                      <a:r>
                        <a:rPr lang="en-US" sz="2000" b="1" dirty="0">
                          <a:solidFill>
                            <a:srgbClr val="002060"/>
                          </a:solidFill>
                          <a:effectLst/>
                          <a:latin typeface="Alexandria (Headings)"/>
                          <a:ea typeface="Times New Roman" panose="02020603050405020304" pitchFamily="18" charset="0"/>
                          <a:cs typeface="Arial" panose="020B0604020202020204" pitchFamily="34" charset="0"/>
                        </a:rPr>
                        <a:t>To define requirements, the most important perspective is-----</a:t>
                      </a:r>
                      <a:endParaRPr lang="en-US" sz="2000" dirty="0">
                        <a:solidFill>
                          <a:srgbClr val="002060"/>
                        </a:solidFill>
                        <a:effectLst/>
                        <a:latin typeface="Alexandria (Headings)"/>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 Customer perspective</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Product perspective</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stakeholder perspective</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All answers are 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66704089"/>
                  </a:ext>
                </a:extLst>
              </a:tr>
            </a:tbl>
          </a:graphicData>
        </a:graphic>
      </p:graphicFrame>
    </p:spTree>
    <p:extLst>
      <p:ext uri="{BB962C8B-B14F-4D97-AF65-F5344CB8AC3E}">
        <p14:creationId xmlns:p14="http://schemas.microsoft.com/office/powerpoint/2010/main" val="20436364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1B697493-4633-BAC0-BDE4-0AF7B97EB4F9}"/>
              </a:ext>
            </a:extLst>
          </p:cNvPr>
          <p:cNvGraphicFramePr>
            <a:graphicFrameLocks noGrp="1"/>
          </p:cNvGraphicFramePr>
          <p:nvPr>
            <p:extLst>
              <p:ext uri="{D42A27DB-BD31-4B8C-83A1-F6EECF244321}">
                <p14:modId xmlns:p14="http://schemas.microsoft.com/office/powerpoint/2010/main" val="42603054"/>
              </p:ext>
            </p:extLst>
          </p:nvPr>
        </p:nvGraphicFramePr>
        <p:xfrm>
          <a:off x="1349435" y="2223738"/>
          <a:ext cx="9223290" cy="3352800"/>
        </p:xfrm>
        <a:graphic>
          <a:graphicData uri="http://schemas.openxmlformats.org/drawingml/2006/table">
            <a:tbl>
              <a:tblPr firstRow="1" firstCol="1" bandRow="1"/>
              <a:tblGrid>
                <a:gridCol w="9223290">
                  <a:extLst>
                    <a:ext uri="{9D8B030D-6E8A-4147-A177-3AD203B41FA5}">
                      <a16:colId xmlns:a16="http://schemas.microsoft.com/office/drawing/2014/main" val="2692682462"/>
                    </a:ext>
                  </a:extLst>
                </a:gridCol>
              </a:tblGrid>
              <a:tr h="0">
                <a:tc>
                  <a:txBody>
                    <a:bodyPr/>
                    <a:lstStyle/>
                    <a:p>
                      <a:pPr marL="0" marR="0">
                        <a:spcBef>
                          <a:spcPts val="0"/>
                        </a:spcBef>
                        <a:spcAft>
                          <a:spcPts val="0"/>
                        </a:spcAft>
                      </a:pPr>
                      <a:r>
                        <a:rPr lang="en-US" sz="2000" b="1" dirty="0">
                          <a:solidFill>
                            <a:srgbClr val="002060"/>
                          </a:solidFill>
                          <a:effectLst/>
                          <a:latin typeface="Alexandria (Headings)"/>
                          <a:ea typeface="Times New Roman" panose="02020603050405020304" pitchFamily="18" charset="0"/>
                          <a:cs typeface="Arial" panose="020B0604020202020204" pitchFamily="34" charset="0"/>
                        </a:rPr>
                        <a:t>The stakeholders are-----</a:t>
                      </a:r>
                      <a:endParaRPr lang="en-US" sz="2000" dirty="0">
                        <a:solidFill>
                          <a:srgbClr val="002060"/>
                        </a:solidFill>
                        <a:effectLst/>
                        <a:latin typeface="Alexandria (Headings)"/>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project manager</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project team</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customers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7181095"/>
                  </a:ext>
                </a:extLst>
              </a:tr>
              <a:tr h="0">
                <a:tc>
                  <a:txBody>
                    <a:bodyPr/>
                    <a:lstStyle/>
                    <a:p>
                      <a:pPr marL="0" marR="0">
                        <a:spcBef>
                          <a:spcPts val="0"/>
                        </a:spcBef>
                        <a:spcAft>
                          <a:spcPts val="0"/>
                        </a:spcAft>
                      </a:pPr>
                      <a:r>
                        <a:rPr lang="en-US" sz="2000" b="1" dirty="0">
                          <a:solidFill>
                            <a:srgbClr val="002060"/>
                          </a:solidFill>
                          <a:effectLst/>
                          <a:latin typeface="Alexandria (Headings)"/>
                          <a:ea typeface="Times New Roman" panose="02020603050405020304" pitchFamily="18" charset="0"/>
                          <a:cs typeface="Arial" panose="020B0604020202020204" pitchFamily="34" charset="0"/>
                        </a:rPr>
                        <a:t>The person who has to manage the project and ensure that the project delivers what is needed on time and within budget is he/they----</a:t>
                      </a:r>
                      <a:endParaRPr lang="en-US" sz="2000" dirty="0">
                        <a:solidFill>
                          <a:srgbClr val="002060"/>
                        </a:solidFill>
                        <a:effectLst/>
                        <a:latin typeface="Alexandria (Headings)"/>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project manager</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project team</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customers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53964430"/>
                  </a:ext>
                </a:extLst>
              </a:tr>
            </a:tbl>
          </a:graphicData>
        </a:graphic>
      </p:graphicFrame>
    </p:spTree>
    <p:extLst>
      <p:ext uri="{BB962C8B-B14F-4D97-AF65-F5344CB8AC3E}">
        <p14:creationId xmlns:p14="http://schemas.microsoft.com/office/powerpoint/2010/main" val="9028712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A7345B7F-DA2E-9F25-E037-B740B187F60E}"/>
              </a:ext>
            </a:extLst>
          </p:cNvPr>
          <p:cNvGraphicFramePr>
            <a:graphicFrameLocks noGrp="1"/>
          </p:cNvGraphicFramePr>
          <p:nvPr>
            <p:extLst>
              <p:ext uri="{D42A27DB-BD31-4B8C-83A1-F6EECF244321}">
                <p14:modId xmlns:p14="http://schemas.microsoft.com/office/powerpoint/2010/main" val="4163423453"/>
              </p:ext>
            </p:extLst>
          </p:nvPr>
        </p:nvGraphicFramePr>
        <p:xfrm>
          <a:off x="1644536" y="2223738"/>
          <a:ext cx="8480149" cy="3352800"/>
        </p:xfrm>
        <a:graphic>
          <a:graphicData uri="http://schemas.openxmlformats.org/drawingml/2006/table">
            <a:tbl>
              <a:tblPr firstRow="1" firstCol="1" bandRow="1"/>
              <a:tblGrid>
                <a:gridCol w="8480149">
                  <a:extLst>
                    <a:ext uri="{9D8B030D-6E8A-4147-A177-3AD203B41FA5}">
                      <a16:colId xmlns:a16="http://schemas.microsoft.com/office/drawing/2014/main" val="2883611232"/>
                    </a:ext>
                  </a:extLst>
                </a:gridCol>
              </a:tblGrid>
              <a:tr h="0">
                <a:tc>
                  <a:txBody>
                    <a:bodyPr/>
                    <a:lstStyle/>
                    <a:p>
                      <a:pPr marL="0" marR="0">
                        <a:spcBef>
                          <a:spcPts val="0"/>
                        </a:spcBef>
                        <a:spcAft>
                          <a:spcPts val="0"/>
                        </a:spcAft>
                      </a:pPr>
                      <a:r>
                        <a:rPr lang="en-US" sz="2000" b="1" dirty="0">
                          <a:solidFill>
                            <a:srgbClr val="002060"/>
                          </a:solidFill>
                          <a:effectLst/>
                          <a:latin typeface="Alexandria (Headings)"/>
                          <a:ea typeface="Times New Roman" panose="02020603050405020304" pitchFamily="18" charset="0"/>
                          <a:cs typeface="Arial" panose="020B0604020202020204" pitchFamily="34" charset="0"/>
                        </a:rPr>
                        <a:t>The people who contribute time, skills, and effort to the project is/they----</a:t>
                      </a:r>
                      <a:endParaRPr lang="en-US" sz="2000" dirty="0">
                        <a:solidFill>
                          <a:srgbClr val="002060"/>
                        </a:solidFill>
                        <a:effectLst/>
                        <a:latin typeface="Alexandria (Headings)"/>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project team</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customers</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project manager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7805333"/>
                  </a:ext>
                </a:extLst>
              </a:tr>
              <a:tr h="0">
                <a:tc>
                  <a:txBody>
                    <a:bodyPr/>
                    <a:lstStyle/>
                    <a:p>
                      <a:pPr marL="0" marR="0">
                        <a:spcBef>
                          <a:spcPts val="0"/>
                        </a:spcBef>
                        <a:spcAft>
                          <a:spcPts val="0"/>
                        </a:spcAft>
                      </a:pPr>
                      <a:r>
                        <a:rPr lang="en-US" sz="2000" b="1" dirty="0">
                          <a:solidFill>
                            <a:srgbClr val="002060"/>
                          </a:solidFill>
                          <a:effectLst/>
                          <a:latin typeface="Alexandria (Headings)"/>
                          <a:ea typeface="Times New Roman" panose="02020603050405020304" pitchFamily="18" charset="0"/>
                          <a:cs typeface="Arial" panose="020B0604020202020204" pitchFamily="34" charset="0"/>
                        </a:rPr>
                        <a:t>The project proposal can be judged by---</a:t>
                      </a:r>
                      <a:endParaRPr lang="en-US" sz="2000" dirty="0">
                        <a:solidFill>
                          <a:srgbClr val="002060"/>
                        </a:solidFill>
                        <a:effectLst/>
                        <a:latin typeface="Alexandria (Headings)"/>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desirability </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viability</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feasibility</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74499321"/>
                  </a:ext>
                </a:extLst>
              </a:tr>
            </a:tbl>
          </a:graphicData>
        </a:graphic>
      </p:graphicFrame>
    </p:spTree>
    <p:extLst>
      <p:ext uri="{BB962C8B-B14F-4D97-AF65-F5344CB8AC3E}">
        <p14:creationId xmlns:p14="http://schemas.microsoft.com/office/powerpoint/2010/main" val="17218777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7DC7F868-F091-2FAF-7A01-E76C50D38B71}"/>
              </a:ext>
            </a:extLst>
          </p:cNvPr>
          <p:cNvGraphicFramePr>
            <a:graphicFrameLocks noGrp="1"/>
          </p:cNvGraphicFramePr>
          <p:nvPr>
            <p:extLst>
              <p:ext uri="{D42A27DB-BD31-4B8C-83A1-F6EECF244321}">
                <p14:modId xmlns:p14="http://schemas.microsoft.com/office/powerpoint/2010/main" val="1610167366"/>
              </p:ext>
            </p:extLst>
          </p:nvPr>
        </p:nvGraphicFramePr>
        <p:xfrm>
          <a:off x="1955223" y="2338120"/>
          <a:ext cx="8136834" cy="3352800"/>
        </p:xfrm>
        <a:graphic>
          <a:graphicData uri="http://schemas.openxmlformats.org/drawingml/2006/table">
            <a:tbl>
              <a:tblPr firstRow="1" firstCol="1" bandRow="1"/>
              <a:tblGrid>
                <a:gridCol w="8136834">
                  <a:extLst>
                    <a:ext uri="{9D8B030D-6E8A-4147-A177-3AD203B41FA5}">
                      <a16:colId xmlns:a16="http://schemas.microsoft.com/office/drawing/2014/main" val="3526154932"/>
                    </a:ext>
                  </a:extLst>
                </a:gridCol>
              </a:tblGrid>
              <a:tr h="0">
                <a:tc>
                  <a:txBody>
                    <a:bodyPr/>
                    <a:lstStyle/>
                    <a:p>
                      <a:pPr marL="0" marR="0">
                        <a:spcBef>
                          <a:spcPts val="0"/>
                        </a:spcBef>
                        <a:spcAft>
                          <a:spcPts val="0"/>
                        </a:spcAft>
                      </a:pPr>
                      <a:r>
                        <a:rPr lang="en-US" sz="2000" b="1" dirty="0">
                          <a:solidFill>
                            <a:srgbClr val="002060"/>
                          </a:solidFill>
                          <a:effectLst/>
                          <a:latin typeface="Alexandria (Headings)"/>
                          <a:ea typeface="Times New Roman" panose="02020603050405020304" pitchFamily="18" charset="0"/>
                          <a:cs typeface="Arial" panose="020B0604020202020204" pitchFamily="34" charset="0"/>
                        </a:rPr>
                        <a:t>The project proposal includes----</a:t>
                      </a:r>
                      <a:endParaRPr lang="en-US" sz="2000" dirty="0">
                        <a:solidFill>
                          <a:srgbClr val="002060"/>
                        </a:solidFill>
                        <a:effectLst/>
                        <a:latin typeface="Alexandria (Headings)"/>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Project goal</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Define the problem/opportunity</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the scope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56214664"/>
                  </a:ext>
                </a:extLst>
              </a:tr>
              <a:tr h="0">
                <a:tc>
                  <a:txBody>
                    <a:bodyPr/>
                    <a:lstStyle/>
                    <a:p>
                      <a:pPr marL="0" marR="0">
                        <a:spcBef>
                          <a:spcPts val="0"/>
                        </a:spcBef>
                        <a:spcAft>
                          <a:spcPts val="0"/>
                        </a:spcAft>
                      </a:pPr>
                      <a:r>
                        <a:rPr lang="en-US" sz="2000" b="1" dirty="0">
                          <a:solidFill>
                            <a:srgbClr val="002060"/>
                          </a:solidFill>
                          <a:effectLst/>
                          <a:latin typeface="Alexandria (Headings)"/>
                          <a:ea typeface="Times New Roman" panose="02020603050405020304" pitchFamily="18" charset="0"/>
                          <a:cs typeface="Arial" panose="020B0604020202020204" pitchFamily="34" charset="0"/>
                        </a:rPr>
                        <a:t>At problem analysis, we should---</a:t>
                      </a:r>
                      <a:endParaRPr lang="en-US" sz="2000" dirty="0">
                        <a:solidFill>
                          <a:srgbClr val="002060"/>
                        </a:solidFill>
                        <a:effectLst/>
                        <a:latin typeface="Alexandria (Headings)"/>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All answers are correct</a:t>
                      </a:r>
                      <a:r>
                        <a:rPr lang="ar-SA" sz="2000" dirty="0">
                          <a:effectLst/>
                          <a:latin typeface="Alexandria (Headings)"/>
                          <a:ea typeface="Times New Roman" panose="02020603050405020304" pitchFamily="18" charset="0"/>
                          <a:cs typeface="Arial" panose="020B0604020202020204" pitchFamily="34" charset="0"/>
                        </a:rPr>
                        <a:t>.</a:t>
                      </a:r>
                      <a:endParaRPr lang="en-US" sz="2000" dirty="0">
                        <a:effectLst/>
                        <a:latin typeface="Alexandria (Headings)"/>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Understand who the customers are, what problems they face, and any needs they have.</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Work to satisfy customers.</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Work to know the needs of customers.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6123833"/>
                  </a:ext>
                </a:extLst>
              </a:tr>
            </a:tbl>
          </a:graphicData>
        </a:graphic>
      </p:graphicFrame>
    </p:spTree>
    <p:extLst>
      <p:ext uri="{BB962C8B-B14F-4D97-AF65-F5344CB8AC3E}">
        <p14:creationId xmlns:p14="http://schemas.microsoft.com/office/powerpoint/2010/main" val="22419744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7AC86F33-4B84-AC5E-E4AD-BD0BD8BFD7A6}"/>
              </a:ext>
            </a:extLst>
          </p:cNvPr>
          <p:cNvGraphicFramePr>
            <a:graphicFrameLocks noGrp="1"/>
          </p:cNvGraphicFramePr>
          <p:nvPr>
            <p:extLst>
              <p:ext uri="{D42A27DB-BD31-4B8C-83A1-F6EECF244321}">
                <p14:modId xmlns:p14="http://schemas.microsoft.com/office/powerpoint/2010/main" val="3706415075"/>
              </p:ext>
            </p:extLst>
          </p:nvPr>
        </p:nvGraphicFramePr>
        <p:xfrm>
          <a:off x="1392618" y="2313252"/>
          <a:ext cx="9011478" cy="3352800"/>
        </p:xfrm>
        <a:graphic>
          <a:graphicData uri="http://schemas.openxmlformats.org/drawingml/2006/table">
            <a:tbl>
              <a:tblPr firstRow="1" firstCol="1" bandRow="1"/>
              <a:tblGrid>
                <a:gridCol w="9011478">
                  <a:extLst>
                    <a:ext uri="{9D8B030D-6E8A-4147-A177-3AD203B41FA5}">
                      <a16:colId xmlns:a16="http://schemas.microsoft.com/office/drawing/2014/main" val="35332412"/>
                    </a:ext>
                  </a:extLst>
                </a:gridCol>
              </a:tblGrid>
              <a:tr h="0">
                <a:tc>
                  <a:txBody>
                    <a:bodyPr/>
                    <a:lstStyle/>
                    <a:p>
                      <a:pPr marL="0" marR="0">
                        <a:spcBef>
                          <a:spcPts val="0"/>
                        </a:spcBef>
                        <a:spcAft>
                          <a:spcPts val="0"/>
                        </a:spcAft>
                      </a:pPr>
                      <a:r>
                        <a:rPr lang="en-US" sz="2000" b="1" dirty="0">
                          <a:solidFill>
                            <a:srgbClr val="002060"/>
                          </a:solidFill>
                          <a:effectLst/>
                          <a:latin typeface="Alexandria (Headings)"/>
                          <a:ea typeface="Times New Roman" panose="02020603050405020304" pitchFamily="18" charset="0"/>
                          <a:cs typeface="Arial" panose="020B0604020202020204" pitchFamily="34" charset="0"/>
                        </a:rPr>
                        <a:t>Cost benefit analysis focuses on---</a:t>
                      </a:r>
                      <a:endParaRPr lang="en-US" sz="2000" dirty="0">
                        <a:solidFill>
                          <a:srgbClr val="002060"/>
                        </a:solidFill>
                        <a:effectLst/>
                        <a:latin typeface="Alexandria (Headings)"/>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Tangible benefits</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Intangible benefits</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financial return</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84219785"/>
                  </a:ext>
                </a:extLst>
              </a:tr>
              <a:tr h="0">
                <a:tc>
                  <a:txBody>
                    <a:bodyPr/>
                    <a:lstStyle/>
                    <a:p>
                      <a:pPr marL="0" marR="0">
                        <a:spcBef>
                          <a:spcPts val="0"/>
                        </a:spcBef>
                        <a:spcAft>
                          <a:spcPts val="0"/>
                        </a:spcAft>
                      </a:pPr>
                      <a:r>
                        <a:rPr lang="en-US" sz="2000" b="1" dirty="0">
                          <a:solidFill>
                            <a:srgbClr val="002060"/>
                          </a:solidFill>
                          <a:effectLst/>
                          <a:latin typeface="Alexandria (Headings)"/>
                          <a:ea typeface="Times New Roman" panose="02020603050405020304" pitchFamily="18" charset="0"/>
                          <a:cs typeface="Arial" panose="020B0604020202020204" pitchFamily="34" charset="0"/>
                        </a:rPr>
                        <a:t>Which of the following activities stakeholders engage in ----</a:t>
                      </a:r>
                      <a:endParaRPr lang="en-US" sz="2000" dirty="0">
                        <a:solidFill>
                          <a:srgbClr val="002060"/>
                        </a:solidFill>
                        <a:effectLst/>
                        <a:latin typeface="Alexandria (Headings)"/>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Establish agreements on the goals and constraints.</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Construct strategies and schedules.</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Approve the budget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08280990"/>
                  </a:ext>
                </a:extLst>
              </a:tr>
            </a:tbl>
          </a:graphicData>
        </a:graphic>
      </p:graphicFrame>
    </p:spTree>
    <p:extLst>
      <p:ext uri="{BB962C8B-B14F-4D97-AF65-F5344CB8AC3E}">
        <p14:creationId xmlns:p14="http://schemas.microsoft.com/office/powerpoint/2010/main" val="16003584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640</TotalTime>
  <Words>1911</Words>
  <Application>Microsoft Office PowerPoint</Application>
  <PresentationFormat>Widescreen</PresentationFormat>
  <Paragraphs>252</Paragraphs>
  <Slides>38</Slides>
  <Notes>2</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38</vt:i4>
      </vt:variant>
    </vt:vector>
  </HeadingPairs>
  <TitlesOfParts>
    <vt:vector size="48" baseType="lpstr">
      <vt:lpstr>Alexandria</vt:lpstr>
      <vt:lpstr>Alexandria (Headings)</vt:lpstr>
      <vt:lpstr>Arial</vt:lpstr>
      <vt:lpstr>Calibri</vt:lpstr>
      <vt:lpstr>Calibri Light</vt:lpstr>
      <vt:lpstr>Courier New</vt:lpstr>
      <vt:lpstr>Symbol</vt:lpstr>
      <vt:lpstr>Times New Roman</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ASFER Journal</cp:lastModifiedBy>
  <cp:revision>26</cp:revision>
  <dcterms:created xsi:type="dcterms:W3CDTF">2023-04-29T09:08:23Z</dcterms:created>
  <dcterms:modified xsi:type="dcterms:W3CDTF">2024-01-08T20:41:42Z</dcterms:modified>
</cp:coreProperties>
</file>