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8" r:id="rId6"/>
    <p:sldId id="303" r:id="rId7"/>
    <p:sldId id="261" r:id="rId8"/>
    <p:sldId id="262" r:id="rId9"/>
    <p:sldId id="263" r:id="rId10"/>
    <p:sldId id="264" r:id="rId11"/>
    <p:sldId id="266" r:id="rId12"/>
    <p:sldId id="267" r:id="rId13"/>
    <p:sldId id="268" r:id="rId14"/>
    <p:sldId id="271" r:id="rId15"/>
    <p:sldId id="272" r:id="rId16"/>
    <p:sldId id="273" r:id="rId17"/>
    <p:sldId id="279" r:id="rId18"/>
    <p:sldId id="282" r:id="rId19"/>
    <p:sldId id="283" r:id="rId20"/>
    <p:sldId id="284" r:id="rId21"/>
    <p:sldId id="295" r:id="rId22"/>
    <p:sldId id="296" r:id="rId23"/>
    <p:sldId id="297" r:id="rId24"/>
    <p:sldId id="304" r:id="rId25"/>
    <p:sldId id="285" r:id="rId26"/>
    <p:sldId id="305" r:id="rId27"/>
    <p:sldId id="274" r:id="rId28"/>
    <p:sldId id="276" r:id="rId29"/>
    <p:sldId id="278" r:id="rId30"/>
    <p:sldId id="294" r:id="rId31"/>
    <p:sldId id="307" r:id="rId32"/>
    <p:sldId id="287" r:id="rId33"/>
    <p:sldId id="291" r:id="rId34"/>
    <p:sldId id="289" r:id="rId35"/>
    <p:sldId id="298" r:id="rId36"/>
    <p:sldId id="299" r:id="rId37"/>
    <p:sldId id="293" r:id="rId38"/>
    <p:sldId id="300" r:id="rId39"/>
    <p:sldId id="306" r:id="rId40"/>
    <p:sldId id="309" r:id="rId41"/>
    <p:sldId id="310" r:id="rId42"/>
    <p:sldId id="311"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64" d="100"/>
          <a:sy n="64" d="100"/>
        </p:scale>
        <p:origin x="73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3B3EC-78BD-4F28-BE82-872057D87BCF}" type="datetimeFigureOut">
              <a:rPr lang="en-GB" smtClean="0"/>
              <a:t>03/07/2024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27CA7-CA7D-43EF-B658-D9D9C55E6949}" type="slidenum">
              <a:rPr lang="en-GB" smtClean="0"/>
              <a:t>‹#›</a:t>
            </a:fld>
            <a:endParaRPr lang="en-GB"/>
          </a:p>
        </p:txBody>
      </p:sp>
    </p:spTree>
    <p:extLst>
      <p:ext uri="{BB962C8B-B14F-4D97-AF65-F5344CB8AC3E}">
        <p14:creationId xmlns:p14="http://schemas.microsoft.com/office/powerpoint/2010/main" val="2791898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78078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549981" y="3069957"/>
            <a:ext cx="5422331"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Composition: Getting the Right People on the Bus</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4A9234B-4464-99FB-F0D5-E0CF4CFCFF08}"/>
              </a:ext>
            </a:extLst>
          </p:cNvPr>
          <p:cNvSpPr txBox="1"/>
          <p:nvPr/>
        </p:nvSpPr>
        <p:spPr>
          <a:xfrm>
            <a:off x="549981" y="2600589"/>
            <a:ext cx="6096000" cy="369332"/>
          </a:xfrm>
          <a:prstGeom prst="rect">
            <a:avLst/>
          </a:prstGeom>
          <a:noFill/>
        </p:spPr>
        <p:txBody>
          <a:bodyPr wrap="square">
            <a:spAutoFit/>
          </a:bodyPr>
          <a:lstStyle/>
          <a:p>
            <a:r>
              <a:rPr lang="en-US" sz="1800" b="1" dirty="0"/>
              <a:t>Project Team and Stakeholder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b="1" dirty="0">
                <a:solidFill>
                  <a:srgbClr val="00B050"/>
                </a:solidFill>
              </a:rPr>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p:txBody>
      </p:sp>
      <p:sp>
        <p:nvSpPr>
          <p:cNvPr id="6" name="Rectangle 5"/>
          <p:cNvSpPr/>
          <p:nvPr/>
        </p:nvSpPr>
        <p:spPr>
          <a:xfrm>
            <a:off x="3853543" y="664496"/>
            <a:ext cx="4519748" cy="707886"/>
          </a:xfrm>
          <a:prstGeom prst="rect">
            <a:avLst/>
          </a:prstGeom>
        </p:spPr>
        <p:txBody>
          <a:bodyPr wrap="square">
            <a:spAutoFit/>
          </a:bodyPr>
          <a:lstStyle/>
          <a:p>
            <a:r>
              <a:rPr lang="en-US" sz="4000" dirty="0"/>
              <a:t>Course Outline </a:t>
            </a:r>
          </a:p>
        </p:txBody>
      </p:sp>
      <p:pic>
        <p:nvPicPr>
          <p:cNvPr id="2" name="Picture 1">
            <a:extLst>
              <a:ext uri="{FF2B5EF4-FFF2-40B4-BE49-F238E27FC236}">
                <a16:creationId xmlns:a16="http://schemas.microsoft.com/office/drawing/2014/main" id="{5A240BBE-180B-91C1-7D8A-2FA32BE617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Team Composition and Performance.</a:t>
            </a:r>
          </a:p>
          <a:p>
            <a:pPr marL="0" indent="0">
              <a:buNone/>
            </a:pPr>
            <a:r>
              <a:rPr lang="en-US" dirty="0"/>
              <a:t>2. Team Size.</a:t>
            </a:r>
          </a:p>
          <a:p>
            <a:pPr marL="0" indent="0">
              <a:buNone/>
            </a:pPr>
            <a:r>
              <a:rPr lang="en-US" dirty="0"/>
              <a:t>3. Creating the Context and Composition for Team Performance.</a:t>
            </a:r>
          </a:p>
          <a:p>
            <a:pPr marL="0" indent="0">
              <a:buNone/>
            </a:pPr>
            <a:r>
              <a:rPr lang="en-US" dirty="0"/>
              <a:t>4. High Priority on Personal Development.</a:t>
            </a:r>
          </a:p>
          <a:p>
            <a:pPr marL="0" indent="0">
              <a:buNone/>
            </a:pPr>
            <a:r>
              <a:rPr lang="en-US" dirty="0"/>
              <a:t>5. Creating the Context and Composition for Team Performance.</a:t>
            </a:r>
          </a:p>
          <a:p>
            <a:pPr marL="0" indent="0">
              <a:buNone/>
            </a:pPr>
            <a:r>
              <a:rPr lang="en-US" dirty="0"/>
              <a:t>  </a:t>
            </a:r>
          </a:p>
        </p:txBody>
      </p:sp>
      <p:sp>
        <p:nvSpPr>
          <p:cNvPr id="5" name="Rectangle 4"/>
          <p:cNvSpPr/>
          <p:nvPr/>
        </p:nvSpPr>
        <p:spPr>
          <a:xfrm>
            <a:off x="3853543" y="664496"/>
            <a:ext cx="4519748" cy="707886"/>
          </a:xfrm>
          <a:prstGeom prst="rect">
            <a:avLst/>
          </a:prstGeom>
        </p:spPr>
        <p:txBody>
          <a:bodyPr wrap="square">
            <a:spAutoFit/>
          </a:bodyPr>
          <a:lstStyle/>
          <a:p>
            <a:r>
              <a:rPr lang="en-US" sz="4000" dirty="0"/>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2D7B3299-0B1B-D539-638C-5A8512CD09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158363"/>
          </a:xfrm>
        </p:spPr>
        <p:txBody>
          <a:bodyPr>
            <a:normAutofit/>
          </a:bodyPr>
          <a:lstStyle/>
          <a:p>
            <a:pPr marL="0" indent="0" algn="just">
              <a:buNone/>
            </a:pPr>
            <a:r>
              <a:rPr lang="en-US" b="1" dirty="0">
                <a:solidFill>
                  <a:srgbClr val="FF0000"/>
                </a:solidFill>
              </a:rPr>
              <a:t>1. Team Composition and Performance:</a:t>
            </a:r>
          </a:p>
          <a:p>
            <a:pPr marL="0" indent="0" algn="just">
              <a:lnSpc>
                <a:spcPct val="150000"/>
              </a:lnSpc>
              <a:buNone/>
            </a:pPr>
            <a:r>
              <a:rPr lang="en-US" dirty="0"/>
              <a:t>For a team to succeed, its members need </a:t>
            </a:r>
            <a:r>
              <a:rPr lang="en-US" b="1" dirty="0"/>
              <a:t>two things: </a:t>
            </a:r>
            <a:r>
              <a:rPr lang="en-US" dirty="0"/>
              <a:t>the </a:t>
            </a:r>
            <a:r>
              <a:rPr lang="en-US" b="1" dirty="0">
                <a:solidFill>
                  <a:srgbClr val="FF0000"/>
                </a:solidFill>
              </a:rPr>
              <a:t>skills</a:t>
            </a:r>
            <a:r>
              <a:rPr lang="en-US" dirty="0"/>
              <a:t> and </a:t>
            </a:r>
            <a:r>
              <a:rPr lang="en-US" b="1" dirty="0">
                <a:solidFill>
                  <a:srgbClr val="FF0000"/>
                </a:solidFill>
              </a:rPr>
              <a:t>experience</a:t>
            </a:r>
            <a:r>
              <a:rPr lang="en-US" dirty="0"/>
              <a:t> to accomplish the task and “fire in the belly,” that is, the motivation to succeed. Team leaders play a critical role in identifying and attracting people with those attributes to the team. </a:t>
            </a:r>
            <a:endParaRPr lang="en-US" b="1" dirty="0"/>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F40E1238-D9C0-AF51-2641-009A779FC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347" y="1808922"/>
            <a:ext cx="10872841" cy="4484023"/>
          </a:xfrm>
        </p:spPr>
        <p:txBody>
          <a:bodyPr>
            <a:normAutofit fontScale="85000" lnSpcReduction="20000"/>
          </a:bodyPr>
          <a:lstStyle/>
          <a:p>
            <a:pPr marL="0" indent="0" algn="just">
              <a:lnSpc>
                <a:spcPct val="150000"/>
              </a:lnSpc>
              <a:buNone/>
            </a:pPr>
            <a:r>
              <a:rPr lang="en-US" b="1" dirty="0"/>
              <a:t>Beyond that, we have found that effective team leaders have the following characteristics: </a:t>
            </a:r>
          </a:p>
          <a:p>
            <a:pPr marL="0" indent="0" algn="just">
              <a:lnSpc>
                <a:spcPct val="150000"/>
              </a:lnSpc>
              <a:buNone/>
            </a:pPr>
            <a:r>
              <a:rPr lang="en-US" dirty="0"/>
              <a:t>• Clear vision of the team’s goals and the metrics that will accurately measure team performance.</a:t>
            </a:r>
          </a:p>
          <a:p>
            <a:pPr marL="0" indent="0" algn="just">
              <a:lnSpc>
                <a:spcPct val="150000"/>
              </a:lnSpc>
              <a:buNone/>
            </a:pPr>
            <a:r>
              <a:rPr lang="en-US" dirty="0"/>
              <a:t>• Ability to set clear direction for the team with regard to how to achieve team goals.</a:t>
            </a:r>
          </a:p>
          <a:p>
            <a:pPr marL="0" indent="0" algn="just">
              <a:lnSpc>
                <a:spcPct val="150000"/>
              </a:lnSpc>
              <a:buNone/>
            </a:pPr>
            <a:r>
              <a:rPr lang="en-US" dirty="0"/>
              <a:t>• Ability to motivate and inspire team members as they pursue team goals.</a:t>
            </a:r>
          </a:p>
          <a:p>
            <a:pPr marL="0" indent="0" algn="just">
              <a:lnSpc>
                <a:spcPct val="150000"/>
              </a:lnSpc>
              <a:buNone/>
            </a:pPr>
            <a:r>
              <a:rPr lang="en-US" dirty="0"/>
              <a:t>• Ability to teach and coach team members in developing the skills necessary to complete team tasks.</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818B09F0-ED70-51C2-AE8F-B6F7894A2E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5"/>
            <a:ext cx="10831286" cy="4351338"/>
          </a:xfrm>
        </p:spPr>
        <p:txBody>
          <a:bodyPr>
            <a:normAutofit/>
          </a:bodyPr>
          <a:lstStyle/>
          <a:p>
            <a:pPr marL="0" indent="0" algn="just">
              <a:buNone/>
            </a:pPr>
            <a:r>
              <a:rPr lang="en-US" dirty="0"/>
              <a:t>• Ability to make each team member feel that she or he is valued and an important contributor to the team.</a:t>
            </a:r>
          </a:p>
          <a:p>
            <a:pPr marL="0" indent="0" algn="just">
              <a:buNone/>
            </a:pPr>
            <a:r>
              <a:rPr lang="en-US" dirty="0"/>
              <a:t>• Ability to hold team members accountable for their contributions to team performance.</a:t>
            </a:r>
          </a:p>
          <a:p>
            <a:pPr marL="0" indent="0" algn="just">
              <a:buNone/>
            </a:pPr>
            <a:r>
              <a:rPr lang="en-US" dirty="0"/>
              <a:t>• Ability to include and listen to team members when making decisions that affect the team.</a:t>
            </a:r>
          </a:p>
          <a:p>
            <a:pPr marL="0" indent="0" algn="just">
              <a:buNone/>
            </a:pPr>
            <a:r>
              <a:rPr lang="en-US" dirty="0"/>
              <a:t>• Ability to manage conflict and solve team problems effectively.</a:t>
            </a:r>
          </a:p>
          <a:p>
            <a:pPr marL="0" indent="0" algn="just">
              <a:buNone/>
            </a:pPr>
            <a:r>
              <a:rPr lang="en-US" dirty="0"/>
              <a:t>• Ability to gain support and resources for the team from key executives and other constituencies.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BA8F55F-96D1-DF14-037E-D3397634D1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70534"/>
            <a:ext cx="10515600" cy="4090632"/>
          </a:xfrm>
        </p:spPr>
        <p:txBody>
          <a:bodyPr>
            <a:normAutofit fontScale="92500" lnSpcReduction="20000"/>
          </a:bodyPr>
          <a:lstStyle/>
          <a:p>
            <a:pPr marL="0" indent="0" algn="just">
              <a:lnSpc>
                <a:spcPct val="150000"/>
              </a:lnSpc>
              <a:buNone/>
            </a:pPr>
            <a:r>
              <a:rPr lang="en-US" dirty="0"/>
              <a:t>We often find that team leaders do not receive adequate training and as a result are ill equipped to lead the team. </a:t>
            </a:r>
          </a:p>
          <a:p>
            <a:pPr marL="0" indent="0" algn="just">
              <a:lnSpc>
                <a:spcPct val="150000"/>
              </a:lnSpc>
              <a:buNone/>
            </a:pPr>
            <a:r>
              <a:rPr lang="en-US" b="1" dirty="0"/>
              <a:t>In addition to effective leaders, successful teams need members who have the following characteristics:</a:t>
            </a:r>
          </a:p>
          <a:p>
            <a:pPr marL="0" indent="0" algn="just">
              <a:lnSpc>
                <a:spcPct val="150000"/>
              </a:lnSpc>
              <a:buNone/>
            </a:pPr>
            <a:r>
              <a:rPr lang="en-US" dirty="0"/>
              <a:t>• Strong technical skills, knowledge, or experience related to accomplishing the team’s tasks.</a:t>
            </a:r>
          </a:p>
          <a:p>
            <a:pPr marL="0" indent="0" algn="just">
              <a:lnSpc>
                <a:spcPct val="150000"/>
              </a:lnSpc>
              <a:buNone/>
            </a:pPr>
            <a:r>
              <a:rPr lang="en-US" dirty="0"/>
              <a:t>• High motivation to be an effective contributor to the team effort.</a:t>
            </a:r>
          </a:p>
          <a:p>
            <a:pPr marL="0" indent="0" algn="just">
              <a:buNone/>
            </a:pPr>
            <a:endParaRPr lang="en-US" b="1" dirty="0"/>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01D0A828-BEA8-E1A4-69C4-EBDFA0EA0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9147"/>
            <a:ext cx="10515600" cy="4351338"/>
          </a:xfrm>
        </p:spPr>
        <p:txBody>
          <a:bodyPr>
            <a:noAutofit/>
          </a:bodyPr>
          <a:lstStyle/>
          <a:p>
            <a:pPr marL="0" indent="0" algn="just">
              <a:buNone/>
            </a:pPr>
            <a:r>
              <a:rPr lang="en-US" dirty="0"/>
              <a:t>• Effective interpersonal and communication skills.</a:t>
            </a:r>
          </a:p>
          <a:p>
            <a:pPr marL="0" indent="0" algn="just">
              <a:buNone/>
            </a:pPr>
            <a:r>
              <a:rPr lang="en-US" dirty="0"/>
              <a:t>• A willingness to help and support other team members in their efforts to achieve team goals.</a:t>
            </a:r>
          </a:p>
          <a:p>
            <a:pPr marL="0" indent="0" algn="just">
              <a:buNone/>
            </a:pPr>
            <a:r>
              <a:rPr lang="en-US" dirty="0"/>
              <a:t>• Good conflict management skills (i.e., they are capable of working through disagreements).</a:t>
            </a:r>
          </a:p>
          <a:p>
            <a:pPr marL="0" indent="0" algn="just">
              <a:buNone/>
            </a:pPr>
            <a:r>
              <a:rPr lang="en-US" dirty="0"/>
              <a:t>• Ability to adapt to new situations.</a:t>
            </a:r>
          </a:p>
          <a:p>
            <a:pPr marL="0" indent="0" algn="just">
              <a:buNone/>
            </a:pPr>
            <a:r>
              <a:rPr lang="en-US" dirty="0"/>
              <a:t>• Dependability and ability to take initiative to help the team achieve its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8036020-32C3-7328-AF65-0EE9996404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8569" y="1916576"/>
            <a:ext cx="10515600" cy="3864307"/>
          </a:xfrm>
        </p:spPr>
        <p:txBody>
          <a:bodyPr>
            <a:normAutofit/>
          </a:bodyPr>
          <a:lstStyle/>
          <a:p>
            <a:pPr marL="0" indent="0" algn="just">
              <a:lnSpc>
                <a:spcPct val="150000"/>
              </a:lnSpc>
              <a:buNone/>
            </a:pPr>
            <a:r>
              <a:rPr lang="en-US" dirty="0"/>
              <a:t>Effective team leaders understand that the way they manage the team and individual team members is strongly influenced by the degree to which team members are skilled and motivated (see figure 3.1).</a:t>
            </a:r>
          </a:p>
          <a:p>
            <a:pPr marL="0" indent="0" algn="just">
              <a:lnSpc>
                <a:spcPct val="150000"/>
              </a:lnSpc>
              <a:buNone/>
            </a:pPr>
            <a:r>
              <a:rPr lang="en-US" dirty="0"/>
              <a:t> In some instances, team members may not have the necessary skills or may not be properly motivated to work on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8C0C449-BF2F-F4D4-0C2A-D0E4F590E5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854926" y="1823540"/>
            <a:ext cx="7837714" cy="4498332"/>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3" name="Picture 2">
            <a:extLst>
              <a:ext uri="{FF2B5EF4-FFF2-40B4-BE49-F238E27FC236}">
                <a16:creationId xmlns:a16="http://schemas.microsoft.com/office/drawing/2014/main" id="{C1BAF5F5-BF37-1C49-8FA9-6A63DC6CD8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lnSpc>
                <a:spcPct val="150000"/>
              </a:lnSpc>
              <a:buNone/>
            </a:pPr>
            <a:r>
              <a:rPr lang="en-US" dirty="0"/>
              <a:t>When </a:t>
            </a:r>
            <a:r>
              <a:rPr lang="en-US" dirty="0">
                <a:solidFill>
                  <a:srgbClr val="FF0000"/>
                </a:solidFill>
              </a:rPr>
              <a:t>team members </a:t>
            </a:r>
            <a:r>
              <a:rPr lang="en-US" dirty="0"/>
              <a:t>are neither skilled nor motivated, team leaders may be wise to drop them from the team because the challenge of building their skills and motivating them is simply too daunting. When team members are skilled but not motivated, the team leader’s role is largely a motivational one.</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F4F1154-354E-8D9F-48F1-B355A7F086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105419"/>
            <a:ext cx="11207931" cy="4230067"/>
          </a:xfrm>
        </p:spPr>
        <p:txBody>
          <a:bodyPr>
            <a:normAutofit/>
          </a:bodyPr>
          <a:lstStyle/>
          <a:p>
            <a:pPr marL="0" indent="0" algn="just">
              <a:lnSpc>
                <a:spcPct val="150000"/>
              </a:lnSpc>
              <a:buNone/>
            </a:pPr>
            <a:r>
              <a:rPr lang="en-US" dirty="0"/>
              <a:t>Naturally, it is preferable if team members are intrinsically rather than extrinsically motivated. In fact, when selecting someone for the team, try to determine to what extent the person has a passion and love for this kind of work and to what extent she or he is committed to the team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E330C4C-41F4-FC3D-4D0F-9F305AE5BD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351338"/>
          </a:xfrm>
        </p:spPr>
        <p:txBody>
          <a:bodyPr>
            <a:normAutofit lnSpcReduction="10000"/>
          </a:bodyPr>
          <a:lstStyle/>
          <a:p>
            <a:pPr marL="0" indent="0" algn="just">
              <a:lnSpc>
                <a:spcPct val="150000"/>
              </a:lnSpc>
              <a:buNone/>
            </a:pPr>
            <a:r>
              <a:rPr lang="en-US" dirty="0"/>
              <a:t>Finding people who are </a:t>
            </a:r>
            <a:r>
              <a:rPr lang="en-US" dirty="0">
                <a:solidFill>
                  <a:srgbClr val="FF0000"/>
                </a:solidFill>
              </a:rPr>
              <a:t>passionate </a:t>
            </a:r>
            <a:r>
              <a:rPr lang="en-US" dirty="0"/>
              <a:t>about the work and internally committed to the organization’s goals can save team leaders headaches down the road.</a:t>
            </a:r>
          </a:p>
          <a:p>
            <a:pPr marL="0" indent="0" algn="just">
              <a:lnSpc>
                <a:spcPct val="150000"/>
              </a:lnSpc>
              <a:buNone/>
            </a:pPr>
            <a:r>
              <a:rPr lang="en-US" dirty="0"/>
              <a:t> However, in some cases, it may be necessary and desirable to motivate through increased </a:t>
            </a:r>
            <a:r>
              <a:rPr lang="en-US" dirty="0">
                <a:solidFill>
                  <a:srgbClr val="FF0000"/>
                </a:solidFill>
              </a:rPr>
              <a:t>pay, rank, or other perks</a:t>
            </a:r>
            <a:r>
              <a:rPr lang="en-US" dirty="0"/>
              <a:t>. The key, of course, is to understand what motivates the particular team member to give his or her best effort for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0D77C90-D2BD-BD75-3351-8BC73B952D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13074"/>
            <a:ext cx="11403874" cy="4101765"/>
          </a:xfrm>
        </p:spPr>
        <p:txBody>
          <a:bodyPr>
            <a:normAutofit fontScale="92500" lnSpcReduction="10000"/>
          </a:bodyPr>
          <a:lstStyle/>
          <a:p>
            <a:pPr marL="0" indent="0" algn="just">
              <a:lnSpc>
                <a:spcPct val="150000"/>
              </a:lnSpc>
              <a:buNone/>
            </a:pPr>
            <a:r>
              <a:rPr lang="en-US" dirty="0">
                <a:solidFill>
                  <a:srgbClr val="FF0000"/>
                </a:solidFill>
              </a:rPr>
              <a:t>In contrast, </a:t>
            </a:r>
            <a:r>
              <a:rPr lang="en-US" dirty="0"/>
              <a:t>when team members are motivated but not skilled, the leader’s task is largely one of </a:t>
            </a:r>
            <a:r>
              <a:rPr lang="en-US" b="1" dirty="0">
                <a:solidFill>
                  <a:srgbClr val="FF0000"/>
                </a:solidFill>
              </a:rPr>
              <a:t>coaching</a:t>
            </a:r>
            <a:r>
              <a:rPr lang="en-US" dirty="0">
                <a:solidFill>
                  <a:srgbClr val="FF0000"/>
                </a:solidFill>
              </a:rPr>
              <a:t> and </a:t>
            </a:r>
            <a:r>
              <a:rPr lang="en-US" b="1" dirty="0">
                <a:solidFill>
                  <a:srgbClr val="FF0000"/>
                </a:solidFill>
              </a:rPr>
              <a:t>skill building</a:t>
            </a:r>
            <a:r>
              <a:rPr lang="en-US" dirty="0">
                <a:solidFill>
                  <a:srgbClr val="FF0000"/>
                </a:solidFill>
              </a:rPr>
              <a:t>. </a:t>
            </a:r>
          </a:p>
          <a:p>
            <a:pPr marL="0" indent="0" algn="just">
              <a:lnSpc>
                <a:spcPct val="150000"/>
              </a:lnSpc>
              <a:buNone/>
            </a:pPr>
            <a:r>
              <a:rPr lang="en-US" dirty="0"/>
              <a:t>This requires that the leader play the roles of </a:t>
            </a:r>
            <a:r>
              <a:rPr lang="en-US" dirty="0">
                <a:solidFill>
                  <a:srgbClr val="FF0000"/>
                </a:solidFill>
              </a:rPr>
              <a:t>educator and coach</a:t>
            </a:r>
            <a:r>
              <a:rPr lang="en-US" dirty="0"/>
              <a:t>. It also means that assessments of skill deficiencies are necessary so that an individual </a:t>
            </a:r>
            <a:r>
              <a:rPr lang="en-US" dirty="0">
                <a:solidFill>
                  <a:srgbClr val="FF0000"/>
                </a:solidFill>
              </a:rPr>
              <a:t>development and training program </a:t>
            </a:r>
            <a:r>
              <a:rPr lang="en-US" dirty="0"/>
              <a:t>can be established to ensure that the person develops the </a:t>
            </a:r>
            <a:r>
              <a:rPr lang="en-US" dirty="0">
                <a:solidFill>
                  <a:srgbClr val="FF0000"/>
                </a:solidFill>
              </a:rPr>
              <a:t>technical skills </a:t>
            </a:r>
            <a:r>
              <a:rPr lang="en-US" dirty="0"/>
              <a:t>necessary to be effective in completing the team’s tasks.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E34C1BD5-482B-C8E1-5E34-7F900556E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b="1" dirty="0"/>
              <a:t>Finally, </a:t>
            </a:r>
            <a:r>
              <a:rPr lang="en-US" dirty="0"/>
              <a:t>when team members are </a:t>
            </a:r>
            <a:r>
              <a:rPr lang="en-US" dirty="0">
                <a:solidFill>
                  <a:srgbClr val="FF0000"/>
                </a:solidFill>
              </a:rPr>
              <a:t>both skilled and motivated</a:t>
            </a:r>
            <a:r>
              <a:rPr lang="en-US" dirty="0"/>
              <a:t>, the wise team leader will share </a:t>
            </a:r>
            <a:r>
              <a:rPr lang="en-US" dirty="0">
                <a:solidFill>
                  <a:srgbClr val="FF0000"/>
                </a:solidFill>
              </a:rPr>
              <a:t>power and responsibility </a:t>
            </a:r>
            <a:r>
              <a:rPr lang="en-US" dirty="0"/>
              <a:t>with the members, since they are capable of assisting the leader in developing team competencies and motivated to achieve the team’s goals.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D9E4FFB-BCC9-9CDA-F600-7BD4FDBF1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745" y="2044947"/>
            <a:ext cx="10515600" cy="4067618"/>
          </a:xfrm>
        </p:spPr>
        <p:txBody>
          <a:bodyPr>
            <a:normAutofit/>
          </a:bodyPr>
          <a:lstStyle/>
          <a:p>
            <a:pPr marL="0" indent="0" algn="just">
              <a:lnSpc>
                <a:spcPct val="150000"/>
              </a:lnSpc>
              <a:buNone/>
            </a:pPr>
            <a:r>
              <a:rPr lang="en-US" dirty="0"/>
              <a:t>As teams are formed, team leaders should meet with potential team members before selection to ascertain their ability to contribute to the accomplishment of the team’s goals as well as their motivation to be part of the team. </a:t>
            </a:r>
          </a:p>
          <a:p>
            <a:pPr marL="0" indent="0" algn="just">
              <a:lnSpc>
                <a:spcPct val="150000"/>
              </a:lnSpc>
              <a:buNone/>
            </a:pPr>
            <a:r>
              <a:rPr lang="en-US" dirty="0"/>
              <a:t>Offering a meaningful team goal or significant performance challenge generally can rally individuals to a team and motivate them. </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E9E8B17-4540-7A72-3549-82F35DA047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lnSpc>
                <a:spcPct val="150000"/>
              </a:lnSpc>
              <a:buNone/>
            </a:pPr>
            <a:r>
              <a:rPr lang="en-US" dirty="0"/>
              <a:t>When team members believe they are being asked to contribute to something important—something that counts, that has vision—</a:t>
            </a:r>
          </a:p>
          <a:p>
            <a:pPr marL="0" indent="0" algn="just">
              <a:lnSpc>
                <a:spcPct val="150000"/>
              </a:lnSpc>
              <a:buNone/>
            </a:pPr>
            <a:r>
              <a:rPr lang="en-US" dirty="0"/>
              <a:t>they are more likely to give their best effort than will people who are asked to serve on another team or committee that seems to serve little purpose.</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5D927172-7035-0188-DC2D-75BA3AEE6D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b="1" dirty="0">
                <a:solidFill>
                  <a:srgbClr val="FF0000"/>
                </a:solidFill>
              </a:rPr>
              <a:t>2. Team Size:</a:t>
            </a:r>
          </a:p>
          <a:p>
            <a:pPr marL="0" indent="0" algn="just">
              <a:lnSpc>
                <a:spcPct val="150000"/>
              </a:lnSpc>
              <a:buNone/>
            </a:pPr>
            <a:r>
              <a:rPr lang="en-US" dirty="0"/>
              <a:t>There is </a:t>
            </a:r>
            <a:r>
              <a:rPr lang="en-US" dirty="0">
                <a:solidFill>
                  <a:srgbClr val="FF0000"/>
                </a:solidFill>
              </a:rPr>
              <a:t>no clear answer </a:t>
            </a:r>
            <a:r>
              <a:rPr lang="en-US" dirty="0"/>
              <a:t>as to the size of an optimal team because size is determined in part by the </a:t>
            </a:r>
            <a:r>
              <a:rPr lang="en-US" dirty="0">
                <a:solidFill>
                  <a:srgbClr val="FF0000"/>
                </a:solidFill>
              </a:rPr>
              <a:t>nature of the task. </a:t>
            </a:r>
          </a:p>
          <a:p>
            <a:pPr marL="0" indent="0" algn="just">
              <a:lnSpc>
                <a:spcPct val="150000"/>
              </a:lnSpc>
              <a:buNone/>
            </a:pPr>
            <a:r>
              <a:rPr lang="en-US" dirty="0"/>
              <a:t>Some managers like large teams because they believe that these teams generate more ideas and call attention to the importance of a project or functional area. </a:t>
            </a: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4725155D-01E6-DC14-EFAF-1328A8A34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70534"/>
            <a:ext cx="10920548" cy="3306860"/>
          </a:xfrm>
        </p:spPr>
        <p:txBody>
          <a:bodyPr>
            <a:normAutofit/>
          </a:bodyPr>
          <a:lstStyle/>
          <a:p>
            <a:pPr marL="0" indent="0" algn="just">
              <a:lnSpc>
                <a:spcPct val="150000"/>
              </a:lnSpc>
              <a:buNone/>
            </a:pPr>
            <a:r>
              <a:rPr lang="en-US" b="1" dirty="0"/>
              <a:t>Moreover, </a:t>
            </a:r>
            <a:r>
              <a:rPr lang="en-US" dirty="0"/>
              <a:t>some managers think that putting people on a team is a good experience, and they don’t want to leave anyone out. </a:t>
            </a:r>
          </a:p>
          <a:p>
            <a:pPr marL="0" indent="0" algn="just">
              <a:lnSpc>
                <a:spcPct val="150000"/>
              </a:lnSpc>
              <a:buNone/>
            </a:pPr>
            <a:r>
              <a:rPr lang="en-US" dirty="0"/>
              <a:t>However, in general, </a:t>
            </a:r>
            <a:r>
              <a:rPr lang="en-US" dirty="0">
                <a:solidFill>
                  <a:srgbClr val="FF0000"/>
                </a:solidFill>
              </a:rPr>
              <a:t>small teams </a:t>
            </a:r>
            <a:r>
              <a:rPr lang="en-US" dirty="0"/>
              <a:t>are preferable to large teams, and there are rules of thumb and certain pitfalls to avoid in determining team size.</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3C176CB2-CF88-7A14-0FAE-4F8515903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1999504"/>
            <a:ext cx="10737669" cy="3944096"/>
          </a:xfrm>
        </p:spPr>
        <p:txBody>
          <a:bodyPr>
            <a:normAutofit lnSpcReduction="10000"/>
          </a:bodyPr>
          <a:lstStyle/>
          <a:p>
            <a:pPr marL="0" indent="0" algn="just">
              <a:lnSpc>
                <a:spcPct val="150000"/>
              </a:lnSpc>
              <a:buNone/>
            </a:pPr>
            <a:r>
              <a:rPr lang="en-US" dirty="0"/>
              <a:t>We find that large teams </a:t>
            </a:r>
            <a:r>
              <a:rPr lang="en-US" b="1" dirty="0"/>
              <a:t>(typically over ten people) </a:t>
            </a:r>
            <a:r>
              <a:rPr lang="en-US" dirty="0"/>
              <a:t>have lower productivity than smaller teams. Research reported by </a:t>
            </a:r>
            <a:r>
              <a:rPr lang="en-US" b="1" dirty="0">
                <a:solidFill>
                  <a:srgbClr val="FF0000"/>
                </a:solidFill>
              </a:rPr>
              <a:t>Katzenbach</a:t>
            </a:r>
            <a:r>
              <a:rPr lang="en-US" dirty="0">
                <a:solidFill>
                  <a:srgbClr val="FF0000"/>
                </a:solidFill>
              </a:rPr>
              <a:t> </a:t>
            </a:r>
            <a:r>
              <a:rPr lang="en-US" b="1" dirty="0">
                <a:solidFill>
                  <a:srgbClr val="FF0000"/>
                </a:solidFill>
              </a:rPr>
              <a:t>and Smith </a:t>
            </a:r>
            <a:r>
              <a:rPr lang="en-US" dirty="0"/>
              <a:t>in their book The </a:t>
            </a:r>
            <a:r>
              <a:rPr lang="en-US" b="1" dirty="0"/>
              <a:t>Wisdom of Teams </a:t>
            </a:r>
            <a:r>
              <a:rPr lang="en-US" dirty="0"/>
              <a:t>suggests that </a:t>
            </a:r>
          </a:p>
          <a:p>
            <a:pPr marL="0" indent="0" algn="just">
              <a:lnSpc>
                <a:spcPct val="150000"/>
              </a:lnSpc>
              <a:buNone/>
            </a:pPr>
            <a:r>
              <a:rPr lang="en-US" dirty="0"/>
              <a:t>“serious deterioration in the quality and productivity of team interactions sets in when there are </a:t>
            </a:r>
            <a:r>
              <a:rPr lang="en-US" dirty="0">
                <a:solidFill>
                  <a:srgbClr val="FF0000"/>
                </a:solidFill>
              </a:rPr>
              <a:t>more than 12 to 14 members </a:t>
            </a:r>
            <a:r>
              <a:rPr lang="en-US" dirty="0"/>
              <a:t>of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67164A-4AC5-3E97-5AD7-AF8303989A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lnSpc>
                <a:spcPct val="150000"/>
              </a:lnSpc>
              <a:buNone/>
            </a:pPr>
            <a:r>
              <a:rPr lang="en-US" dirty="0"/>
              <a:t>The greater the number of team members, the more difficult it is to achieve a common understanding and agreement about team goals and team processes. Large teams lead to less involvement on the part of team members and hence lower commitment and participation, which leads to lower levels of trust.</a:t>
            </a:r>
            <a:endParaRPr lang="en-US" dirty="0">
              <a:solidFill>
                <a:srgbClr val="FF0000"/>
              </a:solidFill>
            </a:endParaRPr>
          </a:p>
        </p:txBody>
      </p:sp>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F32EB7C-FD33-8B2C-CB3E-3A513F4AF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65273"/>
            <a:ext cx="10515600" cy="3817990"/>
          </a:xfrm>
        </p:spPr>
        <p:txBody>
          <a:bodyPr>
            <a:normAutofit fontScale="92500" lnSpcReduction="20000"/>
          </a:bodyPr>
          <a:lstStyle/>
          <a:p>
            <a:pPr marL="0" indent="0" algn="just">
              <a:lnSpc>
                <a:spcPct val="150000"/>
              </a:lnSpc>
              <a:buNone/>
            </a:pPr>
            <a:r>
              <a:rPr lang="en-US" dirty="0">
                <a:solidFill>
                  <a:srgbClr val="FF0000"/>
                </a:solidFill>
              </a:rPr>
              <a:t>Although team size </a:t>
            </a:r>
            <a:r>
              <a:rPr lang="en-US" dirty="0"/>
              <a:t>clearly should be determined by the nature of the task, much of the research suggests that the most productive teams have </a:t>
            </a:r>
            <a:r>
              <a:rPr lang="en-US" b="1" dirty="0"/>
              <a:t>four to ten members</a:t>
            </a:r>
            <a:r>
              <a:rPr lang="en-US" dirty="0"/>
              <a:t>. </a:t>
            </a:r>
          </a:p>
          <a:p>
            <a:pPr marL="0" indent="0" algn="just">
              <a:lnSpc>
                <a:spcPct val="150000"/>
              </a:lnSpc>
              <a:buNone/>
            </a:pPr>
            <a:r>
              <a:rPr lang="en-US" dirty="0"/>
              <a:t>In summarizing research on team size, researcher </a:t>
            </a:r>
            <a:r>
              <a:rPr lang="en-US" b="1" dirty="0">
                <a:solidFill>
                  <a:srgbClr val="FF0000"/>
                </a:solidFill>
              </a:rPr>
              <a:t>Glenn Parker </a:t>
            </a:r>
            <a:r>
              <a:rPr lang="en-US" dirty="0"/>
              <a:t>notes, “Although optimal size depends on the specific team mission, in general, the optimal team size is </a:t>
            </a:r>
            <a:r>
              <a:rPr lang="en-US" b="1" dirty="0"/>
              <a:t>four to six members,</a:t>
            </a:r>
            <a:r>
              <a:rPr lang="en-US" dirty="0"/>
              <a:t> with </a:t>
            </a:r>
            <a:r>
              <a:rPr lang="en-US" b="1" dirty="0"/>
              <a:t>ten</a:t>
            </a:r>
            <a:r>
              <a:rPr lang="en-US" dirty="0"/>
              <a:t> being the maximum for effectiveness.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CA8D1AC-77A3-9AA0-7146-25B678D502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09410"/>
          </a:xfrm>
        </p:spPr>
        <p:txBody>
          <a:bodyPr>
            <a:normAutofit/>
          </a:bodyPr>
          <a:lstStyle/>
          <a:p>
            <a:pPr marL="0" indent="0" algn="just">
              <a:lnSpc>
                <a:spcPct val="150000"/>
              </a:lnSpc>
              <a:buNone/>
            </a:pPr>
            <a:r>
              <a:rPr lang="en-US" dirty="0"/>
              <a:t>It is important to remember that many team tools in decision making, problem solving, and communicating were created to take advantage of small-group dynamics. </a:t>
            </a:r>
          </a:p>
          <a:p>
            <a:pPr marL="0" indent="0" algn="just">
              <a:lnSpc>
                <a:spcPct val="150000"/>
              </a:lnSpc>
              <a:buNone/>
            </a:pPr>
            <a:r>
              <a:rPr lang="en-US" b="1" dirty="0"/>
              <a:t>Consensus,</a:t>
            </a:r>
            <a:r>
              <a:rPr lang="en-US" dirty="0"/>
              <a:t> </a:t>
            </a:r>
            <a:r>
              <a:rPr lang="en-US" b="1" dirty="0">
                <a:solidFill>
                  <a:srgbClr val="FF0000"/>
                </a:solidFill>
              </a:rPr>
              <a:t>for example</a:t>
            </a:r>
            <a:r>
              <a:rPr lang="en-US" dirty="0"/>
              <a:t>, just does not work as a decision-making method in a team of </a:t>
            </a:r>
            <a:r>
              <a:rPr lang="en-US" b="1" dirty="0"/>
              <a:t>twenty members.”</a:t>
            </a:r>
          </a:p>
        </p:txBody>
      </p:sp>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0F7ADA7-8F67-C387-B49C-BBAA49089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534"/>
            <a:ext cx="11155679" cy="4351338"/>
          </a:xfrm>
        </p:spPr>
        <p:txBody>
          <a:bodyPr>
            <a:normAutofit fontScale="92500" lnSpcReduction="20000"/>
          </a:bodyPr>
          <a:lstStyle/>
          <a:p>
            <a:pPr marL="0" indent="0" algn="just">
              <a:buNone/>
            </a:pPr>
            <a:r>
              <a:rPr lang="en-US" b="1" dirty="0">
                <a:solidFill>
                  <a:srgbClr val="FF0000"/>
                </a:solidFill>
              </a:rPr>
              <a:t>3. Effective Team Context and Composition: The Case of Bain &amp; Company</a:t>
            </a:r>
          </a:p>
          <a:p>
            <a:pPr marL="0" indent="0" algn="just">
              <a:lnSpc>
                <a:spcPct val="150000"/>
              </a:lnSpc>
              <a:buNone/>
            </a:pPr>
            <a:r>
              <a:rPr lang="en-US" dirty="0"/>
              <a:t>Bain &amp; Company, a top-tier global consulting firm, has made team development a high priority. Although the company and its teams certainly have their problems, most organizations can learn some valuable lessons from Bain’s team development efforts. (Jeff Dyer experienced the impact of Bain’s team culture personally as a Bain consultant for several years.)</a:t>
            </a:r>
          </a:p>
          <a:p>
            <a:pPr marL="0" indent="0" algn="just">
              <a:lnSpc>
                <a:spcPct val="150000"/>
              </a:lnSpc>
              <a:buNone/>
            </a:pPr>
            <a:r>
              <a:rPr lang="en-US" b="1" dirty="0"/>
              <a:t>Bain’s ability to develop productive teams hinges largely on a program that includes the following key elements: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08DA568-A02E-D5E2-7647-60636A7019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69760"/>
            <a:ext cx="11051177" cy="4351338"/>
          </a:xfrm>
        </p:spPr>
        <p:txBody>
          <a:bodyPr>
            <a:normAutofit lnSpcReduction="10000"/>
          </a:bodyPr>
          <a:lstStyle/>
          <a:p>
            <a:pPr marL="0" indent="0" algn="just">
              <a:lnSpc>
                <a:spcPct val="150000"/>
              </a:lnSpc>
              <a:buNone/>
            </a:pPr>
            <a:r>
              <a:rPr lang="en-US" dirty="0">
                <a:solidFill>
                  <a:srgbClr val="FF0000"/>
                </a:solidFill>
              </a:rPr>
              <a:t>•</a:t>
            </a:r>
            <a:r>
              <a:rPr lang="en-US" b="1" dirty="0"/>
              <a:t>Bain’s ability to develop productive teams hinges largely on a program that includes the following key elements:</a:t>
            </a:r>
          </a:p>
          <a:p>
            <a:pPr marL="0" indent="0" algn="just">
              <a:lnSpc>
                <a:spcPct val="150000"/>
              </a:lnSpc>
              <a:buNone/>
            </a:pPr>
            <a:r>
              <a:rPr lang="en-US" dirty="0">
                <a:solidFill>
                  <a:srgbClr val="FF0000"/>
                </a:solidFill>
              </a:rPr>
              <a:t> A strong team culture that features:</a:t>
            </a:r>
          </a:p>
          <a:p>
            <a:pPr marL="0" indent="0" algn="just">
              <a:lnSpc>
                <a:spcPct val="150000"/>
              </a:lnSpc>
              <a:buNone/>
            </a:pPr>
            <a:r>
              <a:rPr lang="en-US" dirty="0"/>
              <a:t>- A team orientation explicitly stated in the company’s mission statement</a:t>
            </a:r>
          </a:p>
          <a:p>
            <a:pPr marL="0" indent="0" algn="just">
              <a:lnSpc>
                <a:spcPct val="150000"/>
              </a:lnSpc>
              <a:buNone/>
            </a:pPr>
            <a:r>
              <a:rPr lang="en-US" dirty="0"/>
              <a:t>- Promotion and rewards for those who demonstrate team leadership skills</a:t>
            </a:r>
          </a:p>
          <a:p>
            <a:pPr marL="0" indent="0" algn="just">
              <a:lnSpc>
                <a:spcPct val="150000"/>
              </a:lnSpc>
              <a:buNone/>
            </a:pPr>
            <a:r>
              <a:rPr lang="en-US" dirty="0"/>
              <a:t>- Team processes that emphasize interdependency.</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E60B37-7071-9517-69D8-B64E475388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7" y="2069760"/>
            <a:ext cx="10735048" cy="4351338"/>
          </a:xfrm>
        </p:spPr>
        <p:txBody>
          <a:bodyPr>
            <a:normAutofit lnSpcReduction="10000"/>
          </a:bodyPr>
          <a:lstStyle/>
          <a:p>
            <a:pPr marL="0" indent="0">
              <a:lnSpc>
                <a:spcPct val="150000"/>
              </a:lnSpc>
              <a:buNone/>
            </a:pPr>
            <a:r>
              <a:rPr lang="en-US" dirty="0">
                <a:solidFill>
                  <a:srgbClr val="FF0000"/>
                </a:solidFill>
              </a:rPr>
              <a:t>• Attention to team dynamics and structure, including:</a:t>
            </a:r>
          </a:p>
          <a:p>
            <a:pPr marL="0" indent="0">
              <a:lnSpc>
                <a:spcPct val="150000"/>
              </a:lnSpc>
              <a:buNone/>
            </a:pPr>
            <a:r>
              <a:rPr lang="en-US" dirty="0"/>
              <a:t>- Lean and flat semiautonomous teams with high responsibility.</a:t>
            </a:r>
          </a:p>
          <a:p>
            <a:pPr marL="0" indent="0">
              <a:lnSpc>
                <a:spcPct val="150000"/>
              </a:lnSpc>
              <a:buNone/>
            </a:pPr>
            <a:r>
              <a:rPr lang="en-US" dirty="0"/>
              <a:t>- Attention to complementary team skills and team chemistry.</a:t>
            </a:r>
          </a:p>
          <a:p>
            <a:pPr marL="0" indent="0">
              <a:lnSpc>
                <a:spcPct val="150000"/>
              </a:lnSpc>
              <a:buNone/>
            </a:pPr>
            <a:r>
              <a:rPr lang="en-US" dirty="0"/>
              <a:t>- High priority on personal and leadership skill development.</a:t>
            </a:r>
          </a:p>
          <a:p>
            <a:pPr marL="0" indent="0">
              <a:lnSpc>
                <a:spcPct val="150000"/>
              </a:lnSpc>
              <a:buNone/>
            </a:pPr>
            <a:r>
              <a:rPr lang="en-US" dirty="0">
                <a:solidFill>
                  <a:srgbClr val="FF0000"/>
                </a:solidFill>
              </a:rPr>
              <a:t>• Systems that measure team satisfaction and performance on a monthly basis.</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A63AADA-287A-3CBD-7609-69801630F7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lnSpc>
                <a:spcPct val="150000"/>
              </a:lnSpc>
              <a:buNone/>
            </a:pPr>
            <a:r>
              <a:rPr lang="en-US" b="1" dirty="0">
                <a:solidFill>
                  <a:srgbClr val="FF0000"/>
                </a:solidFill>
              </a:rPr>
              <a:t>4. High Priority on Personal Development:</a:t>
            </a:r>
          </a:p>
          <a:p>
            <a:pPr marL="0" indent="0" algn="just">
              <a:lnSpc>
                <a:spcPct val="150000"/>
              </a:lnSpc>
              <a:buNone/>
            </a:pPr>
            <a:r>
              <a:rPr lang="en-US" dirty="0"/>
              <a:t> To ensure that individual needs are considered, professional development is a company priority. Managers and team members jointly develop skill plans to outline the skills that the team member needs to develop in order to advance in the organization.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74951D0-3D7A-8DC2-6C2D-6675D90A6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069760"/>
            <a:ext cx="11038114" cy="4351338"/>
          </a:xfrm>
        </p:spPr>
        <p:txBody>
          <a:bodyPr>
            <a:normAutofit fontScale="92500"/>
          </a:bodyPr>
          <a:lstStyle/>
          <a:p>
            <a:pPr marL="0" indent="0" algn="just">
              <a:lnSpc>
                <a:spcPct val="150000"/>
              </a:lnSpc>
              <a:buNone/>
            </a:pPr>
            <a:r>
              <a:rPr lang="en-US" dirty="0"/>
              <a:t>Skill plans are prepared every </a:t>
            </a:r>
            <a:r>
              <a:rPr lang="en-US" dirty="0">
                <a:solidFill>
                  <a:srgbClr val="FF0000"/>
                </a:solidFill>
              </a:rPr>
              <a:t>six months</a:t>
            </a:r>
            <a:r>
              <a:rPr lang="en-US" dirty="0"/>
              <a:t>, with the manager providing coaching and feedback. Most managers also conduct a monthly or bimonthly lunch with each member to discuss professional development needs. </a:t>
            </a:r>
          </a:p>
          <a:p>
            <a:pPr marL="0" indent="0" algn="just">
              <a:lnSpc>
                <a:spcPct val="150000"/>
              </a:lnSpc>
              <a:buNone/>
            </a:pPr>
            <a:r>
              <a:rPr lang="en-US" dirty="0"/>
              <a:t>The system is supported by a professional development department whose primary responsibility is to help employees with their </a:t>
            </a:r>
            <a:r>
              <a:rPr lang="en-US" dirty="0">
                <a:solidFill>
                  <a:srgbClr val="FF0000"/>
                </a:solidFill>
              </a:rPr>
              <a:t>personal growth and development</a:t>
            </a:r>
            <a:r>
              <a:rPr lang="en-US" dirty="0"/>
              <a:t>. Team “buddies,” or colleagues, are assigned when a new member joins the company to ensure that he or she is properly integrated into the team.</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4915B67-72C6-14DF-510E-8F656A0083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373"/>
            <a:ext cx="10515600" cy="4351338"/>
          </a:xfrm>
        </p:spPr>
        <p:txBody>
          <a:bodyPr>
            <a:normAutofit/>
          </a:bodyPr>
          <a:lstStyle/>
          <a:p>
            <a:pPr marL="0" indent="0" algn="just">
              <a:lnSpc>
                <a:spcPct val="150000"/>
              </a:lnSpc>
              <a:buNone/>
            </a:pPr>
            <a:r>
              <a:rPr lang="en-US" dirty="0">
                <a:solidFill>
                  <a:srgbClr val="FF0000"/>
                </a:solidFill>
              </a:rPr>
              <a:t>- Monthly Measurement of Team Satisfaction and Performance</a:t>
            </a:r>
          </a:p>
          <a:p>
            <a:pPr marL="0" indent="0" algn="just">
              <a:lnSpc>
                <a:spcPct val="150000"/>
              </a:lnSpc>
              <a:buNone/>
            </a:pPr>
            <a:r>
              <a:rPr lang="en-US" dirty="0"/>
              <a:t>Overall team satisfaction and team leadership effectiveness are evaluated every month through a formal review process.</a:t>
            </a:r>
          </a:p>
          <a:p>
            <a:pPr marL="0" indent="0" algn="just">
              <a:lnSpc>
                <a:spcPct val="150000"/>
              </a:lnSpc>
              <a:buNone/>
            </a:pPr>
            <a:r>
              <a:rPr lang="en-US" dirty="0"/>
              <a:t> </a:t>
            </a:r>
            <a:r>
              <a:rPr lang="en-US" b="1" dirty="0"/>
              <a:t>Members fill out a survey and rate their satisfaction on such issues as these:</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74B18F8-32D9-0D31-A5A8-A73B9739B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lnSpcReduction="10000"/>
          </a:bodyPr>
          <a:lstStyle/>
          <a:p>
            <a:pPr marL="0" indent="0" algn="just">
              <a:lnSpc>
                <a:spcPct val="150000"/>
              </a:lnSpc>
              <a:buNone/>
            </a:pPr>
            <a:r>
              <a:rPr lang="en-US" dirty="0"/>
              <a:t>• Value addition and impact of work.</a:t>
            </a:r>
          </a:p>
          <a:p>
            <a:pPr marL="0" indent="0" algn="just">
              <a:lnSpc>
                <a:spcPct val="150000"/>
              </a:lnSpc>
              <a:buNone/>
            </a:pPr>
            <a:r>
              <a:rPr lang="en-US" dirty="0"/>
              <a:t>• Ability of team leaders to motivate and inspire team members.</a:t>
            </a:r>
          </a:p>
          <a:p>
            <a:pPr marL="0" indent="0" algn="just">
              <a:lnSpc>
                <a:spcPct val="150000"/>
              </a:lnSpc>
              <a:buNone/>
            </a:pPr>
            <a:r>
              <a:rPr lang="en-US" dirty="0"/>
              <a:t>• Clear and prompt downward communication.</a:t>
            </a:r>
          </a:p>
          <a:p>
            <a:pPr marL="0" indent="0" algn="just">
              <a:lnSpc>
                <a:spcPct val="150000"/>
              </a:lnSpc>
              <a:buNone/>
            </a:pPr>
            <a:r>
              <a:rPr lang="en-US" dirty="0"/>
              <a:t>• Reasonable time demands.</a:t>
            </a:r>
          </a:p>
          <a:p>
            <a:pPr marL="0" indent="0" algn="just">
              <a:lnSpc>
                <a:spcPct val="150000"/>
              </a:lnSpc>
              <a:buNone/>
            </a:pPr>
            <a:r>
              <a:rPr lang="en-US" dirty="0"/>
              <a:t>• Upfront planning and organization.</a:t>
            </a:r>
          </a:p>
          <a:p>
            <a:pPr marL="0" indent="0" algn="just">
              <a:lnSpc>
                <a:spcPct val="150000"/>
              </a:lnSpc>
              <a:buNone/>
            </a:pPr>
            <a:r>
              <a:rPr lang="en-US" dirty="0"/>
              <a:t>• Fun, motivation, and a sense of teamwork.</a:t>
            </a:r>
          </a:p>
          <a:p>
            <a:pPr marL="0" indent="0" algn="just">
              <a:buNone/>
            </a:pPr>
            <a:endParaRPr lang="en-US" b="1"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0A6CDA6-A729-7C11-B729-317F63A800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50000"/>
              </a:lnSpc>
              <a:buNone/>
            </a:pPr>
            <a:r>
              <a:rPr lang="en-US" dirty="0"/>
              <a:t>• Interest level of work.</a:t>
            </a:r>
          </a:p>
          <a:p>
            <a:pPr marL="0" indent="0" algn="just">
              <a:lnSpc>
                <a:spcPct val="150000"/>
              </a:lnSpc>
              <a:buNone/>
            </a:pPr>
            <a:r>
              <a:rPr lang="en-US" dirty="0"/>
              <a:t>• Clear performance expectations.</a:t>
            </a:r>
          </a:p>
          <a:p>
            <a:pPr marL="0" indent="0" algn="just">
              <a:lnSpc>
                <a:spcPct val="150000"/>
              </a:lnSpc>
              <a:buNone/>
            </a:pPr>
            <a:r>
              <a:rPr lang="en-US" dirty="0"/>
              <a:t>• Level of responsibility.</a:t>
            </a:r>
          </a:p>
          <a:p>
            <a:pPr marL="0" indent="0" algn="just">
              <a:lnSpc>
                <a:spcPct val="150000"/>
              </a:lnSpc>
              <a:buNone/>
            </a:pPr>
            <a:r>
              <a:rPr lang="en-US" dirty="0"/>
              <a:t>• Opportunities for professional growth and development.</a:t>
            </a:r>
          </a:p>
          <a:p>
            <a:pPr marL="0" indent="0" algn="just">
              <a:lnSpc>
                <a:spcPct val="150000"/>
              </a:lnSpc>
              <a:buNone/>
            </a:pPr>
            <a:r>
              <a:rPr lang="en-US" dirty="0"/>
              <a:t>• General level of respect for each person.</a:t>
            </a:r>
          </a:p>
          <a:p>
            <a:pPr marL="0" indent="0" algn="just">
              <a:buNone/>
            </a:pPr>
            <a:endParaRPr lang="en-US" dirty="0">
              <a:solidFill>
                <a:srgbClr val="FF0000"/>
              </a:solidFill>
            </a:endParaRP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DB03042-A081-398D-0754-C5B379D71F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5909" y="2105419"/>
            <a:ext cx="11260182" cy="4351338"/>
          </a:xfrm>
        </p:spPr>
        <p:txBody>
          <a:bodyPr>
            <a:normAutofit lnSpcReduction="10000"/>
          </a:bodyPr>
          <a:lstStyle/>
          <a:p>
            <a:pPr marL="0" indent="0" algn="just">
              <a:buNone/>
            </a:pPr>
            <a:r>
              <a:rPr lang="en-US" b="1" dirty="0">
                <a:solidFill>
                  <a:srgbClr val="FF0000"/>
                </a:solidFill>
              </a:rPr>
              <a:t>5. Creating the Context and Composition for Team Performance:</a:t>
            </a:r>
          </a:p>
          <a:p>
            <a:pPr marL="0" indent="0" algn="just">
              <a:lnSpc>
                <a:spcPct val="150000"/>
              </a:lnSpc>
              <a:buNone/>
            </a:pPr>
            <a:r>
              <a:rPr lang="en-US" dirty="0"/>
              <a:t>Almost all organizations and teams will likely be deficient in some way related to providing the right context and composition to create a high-performing team. In summarizing,</a:t>
            </a:r>
          </a:p>
          <a:p>
            <a:pPr marL="0" indent="0" algn="just">
              <a:lnSpc>
                <a:spcPct val="150000"/>
              </a:lnSpc>
              <a:buNone/>
            </a:pPr>
            <a:r>
              <a:rPr lang="en-US" dirty="0"/>
              <a:t> </a:t>
            </a:r>
            <a:r>
              <a:rPr lang="en-US" b="1" dirty="0"/>
              <a:t>we suggest the following ideas and actions that we have found useful for managers in creating the appropriate context and composition for teamwork:</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8E44B03-C330-48B3-4BAA-1087445106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normAutofit lnSpcReduction="10000"/>
          </a:bodyPr>
          <a:lstStyle/>
          <a:p>
            <a:pPr marL="0" indent="0" algn="just">
              <a:buNone/>
            </a:pPr>
            <a:r>
              <a:rPr lang="en-US" dirty="0">
                <a:solidFill>
                  <a:srgbClr val="FF0000"/>
                </a:solidFill>
              </a:rPr>
              <a:t>1. Provide Clear Top Management Support for Team Development</a:t>
            </a:r>
          </a:p>
          <a:p>
            <a:pPr marL="0" indent="0" algn="just">
              <a:lnSpc>
                <a:spcPct val="150000"/>
              </a:lnSpc>
              <a:buNone/>
            </a:pPr>
            <a:r>
              <a:rPr lang="en-US" dirty="0"/>
              <a:t>In any organization, people at lower levels respond to cues from upper management about what is truly important to the organization. </a:t>
            </a:r>
          </a:p>
          <a:p>
            <a:pPr marL="0" indent="0" algn="just">
              <a:lnSpc>
                <a:spcPct val="150000"/>
              </a:lnSpc>
              <a:buNone/>
            </a:pPr>
            <a:r>
              <a:rPr lang="en-US" dirty="0"/>
              <a:t>A key role for leaders is to create a vision for others of what is possible for the organization to achieve. </a:t>
            </a:r>
          </a:p>
          <a:p>
            <a:pPr marL="0" indent="0" algn="just">
              <a:lnSpc>
                <a:spcPct val="150000"/>
              </a:lnSpc>
              <a:buNone/>
            </a:pPr>
            <a:r>
              <a:rPr lang="en-US" dirty="0"/>
              <a:t>A company with a clear team-related mission statement will assign a top corporate officer or group to monitor how well teams are functioning.</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BE201CC-B815-2CC4-4667-DBF55092A4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711" y="2045933"/>
            <a:ext cx="10823867" cy="3812055"/>
          </a:xfrm>
        </p:spPr>
        <p:txBody>
          <a:bodyPr>
            <a:normAutofit/>
          </a:bodyPr>
          <a:lstStyle/>
          <a:p>
            <a:pPr marL="0" indent="0" algn="just">
              <a:lnSpc>
                <a:spcPct val="150000"/>
              </a:lnSpc>
              <a:buNone/>
            </a:pPr>
            <a:r>
              <a:rPr lang="en-US" dirty="0"/>
              <a:t>This sends a clear signal that teams are fundamentally important and that to succeed, everyone must learn to contribute to the team effort. </a:t>
            </a:r>
          </a:p>
          <a:p>
            <a:pPr marL="0" indent="0" algn="just">
              <a:lnSpc>
                <a:spcPct val="150000"/>
              </a:lnSpc>
              <a:buNone/>
            </a:pPr>
            <a:r>
              <a:rPr lang="en-US" dirty="0"/>
              <a:t>Too many organizations give some emphasis to team building in a middle management seminar or training program, but there is little evidence that upper management takes any of this seriously. </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583F7E5-BF1E-EE5B-2489-2D95B967E0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2" name="Content Placeholder 1"/>
          <p:cNvSpPr>
            <a:spLocks noGrp="1"/>
          </p:cNvSpPr>
          <p:nvPr>
            <p:ph idx="1"/>
          </p:nvPr>
        </p:nvSpPr>
        <p:spPr>
          <a:xfrm>
            <a:off x="658263" y="1991399"/>
            <a:ext cx="10810925" cy="4148144"/>
          </a:xfrm>
        </p:spPr>
        <p:txBody>
          <a:bodyPr>
            <a:normAutofit fontScale="92500" lnSpcReduction="10000"/>
          </a:bodyPr>
          <a:lstStyle/>
          <a:p>
            <a:pPr marL="0" indent="0" algn="just">
              <a:buNone/>
            </a:pPr>
            <a:r>
              <a:rPr lang="en-US" dirty="0">
                <a:solidFill>
                  <a:srgbClr val="FF0000"/>
                </a:solidFill>
              </a:rPr>
              <a:t>2. Create Organizational Rewards to Support Teamwork</a:t>
            </a:r>
          </a:p>
          <a:p>
            <a:pPr marL="0" indent="0" algn="just">
              <a:lnSpc>
                <a:spcPct val="150000"/>
              </a:lnSpc>
              <a:buNone/>
            </a:pPr>
            <a:r>
              <a:rPr lang="en-US" dirty="0"/>
              <a:t>Managers must be able to see that if they develop a successful team, their efforts will be rewarded. This means having some criteria of team effectiveness and having those criteria emphasized in the performance review system. </a:t>
            </a:r>
          </a:p>
          <a:p>
            <a:pPr marL="0" indent="0" algn="just">
              <a:lnSpc>
                <a:spcPct val="150000"/>
              </a:lnSpc>
              <a:buNone/>
            </a:pPr>
            <a:r>
              <a:rPr lang="en-US" dirty="0"/>
              <a:t>Managers at all levels should monitor and be monitored on what is being done to build effective teams, and organizational resources need to be made available to support such action.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3" name="Picture 2">
            <a:extLst>
              <a:ext uri="{FF2B5EF4-FFF2-40B4-BE49-F238E27FC236}">
                <a16:creationId xmlns:a16="http://schemas.microsoft.com/office/drawing/2014/main" id="{0E9AB33A-65FE-5A12-54C4-B1E86B79D8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solidFill>
                  <a:srgbClr val="FF0000"/>
                </a:solidFill>
              </a:rPr>
              <a:t>3. Make Time Available for Team Development</a:t>
            </a:r>
          </a:p>
          <a:p>
            <a:pPr marL="0" indent="0" algn="just">
              <a:lnSpc>
                <a:spcPct val="150000"/>
              </a:lnSpc>
              <a:buNone/>
            </a:pPr>
            <a:r>
              <a:rPr lang="en-US" dirty="0"/>
              <a:t>Managers must feel that team development is a high-priority activity and that the organization supports time spent in team-building activities.</a:t>
            </a:r>
          </a:p>
          <a:p>
            <a:pPr marL="0" indent="0" algn="just">
              <a:lnSpc>
                <a:spcPct val="150000"/>
              </a:lnSpc>
              <a:buNone/>
            </a:pPr>
            <a:r>
              <a:rPr lang="en-US" dirty="0"/>
              <a:t> If managers believe that upper-level management views team development as a frill that prevents people from getting work done, few will be inclined to spend time in this area.</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0AB97C09-A126-B5AB-C78A-493C6B9F1D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8117"/>
            <a:ext cx="10515600" cy="4351338"/>
          </a:xfrm>
        </p:spPr>
        <p:txBody>
          <a:bodyPr/>
          <a:lstStyle/>
          <a:p>
            <a:pPr marL="0" indent="0" algn="just">
              <a:buNone/>
            </a:pPr>
            <a:r>
              <a:rPr lang="en-US" dirty="0">
                <a:solidFill>
                  <a:srgbClr val="FF0000"/>
                </a:solidFill>
              </a:rPr>
              <a:t>4. Regularly Assess Whether the Organization’s Culture, Structure, and Systems Support Teamwork.</a:t>
            </a:r>
          </a:p>
          <a:p>
            <a:pPr marL="0" indent="0" algn="just">
              <a:lnSpc>
                <a:spcPct val="150000"/>
              </a:lnSpc>
              <a:buNone/>
            </a:pPr>
            <a:r>
              <a:rPr lang="en-US" dirty="0"/>
              <a:t>One reason for poor team performance is the lack of congruence between an organization’s culture, structure, and systems and team development. </a:t>
            </a:r>
          </a:p>
          <a:p>
            <a:pPr marL="0" indent="0" algn="just">
              <a:lnSpc>
                <a:spcPct val="150000"/>
              </a:lnSpc>
              <a:buNone/>
            </a:pPr>
            <a:r>
              <a:rPr lang="en-US" dirty="0"/>
              <a:t>To avoid this problem, an organization should periodically assess how these three factors are affecting teamwork in the organization.</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C1B4BEAB-B962-0F98-0352-5740AE6095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5351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194" y="1917065"/>
            <a:ext cx="11258006" cy="4351338"/>
          </a:xfrm>
        </p:spPr>
        <p:txBody>
          <a:bodyPr>
            <a:normAutofit/>
          </a:bodyPr>
          <a:lstStyle/>
          <a:p>
            <a:pPr marL="0" indent="0" algn="just">
              <a:buNone/>
            </a:pPr>
            <a:r>
              <a:rPr lang="en-US" dirty="0">
                <a:solidFill>
                  <a:srgbClr val="FF0000"/>
                </a:solidFill>
              </a:rPr>
              <a:t>5. Develop a Systematic Process for Making Team Assignments</a:t>
            </a:r>
          </a:p>
          <a:p>
            <a:pPr marL="0" indent="0" algn="just">
              <a:lnSpc>
                <a:spcPct val="150000"/>
              </a:lnSpc>
              <a:buNone/>
            </a:pPr>
            <a:r>
              <a:rPr lang="en-US" dirty="0"/>
              <a:t>Without the right players (those who are motivated and have the right skills), a team is unlikely to succeed. Thus, organizations need to develop clear methods and criteria for making team assignments.</a:t>
            </a:r>
          </a:p>
          <a:p>
            <a:pPr marL="0" indent="0" algn="just">
              <a:lnSpc>
                <a:spcPct val="150000"/>
              </a:lnSpc>
              <a:buNone/>
            </a:pPr>
            <a:r>
              <a:rPr lang="en-US" dirty="0"/>
              <a:t> </a:t>
            </a:r>
            <a:r>
              <a:rPr lang="en-US" b="1" dirty="0"/>
              <a:t>In this process, the organization should identify:</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08219754-E3AD-6BB1-BFC8-7FC5258E4A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22255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10" y="2105419"/>
            <a:ext cx="10902507" cy="4138627"/>
          </a:xfrm>
        </p:spPr>
        <p:txBody>
          <a:bodyPr/>
          <a:lstStyle/>
          <a:p>
            <a:pPr marL="0" indent="0" algn="just">
              <a:lnSpc>
                <a:spcPct val="150000"/>
              </a:lnSpc>
              <a:buNone/>
            </a:pPr>
            <a:r>
              <a:rPr lang="en-US" dirty="0"/>
              <a:t> 1. The goals for the team.</a:t>
            </a:r>
          </a:p>
          <a:p>
            <a:pPr marL="0" indent="0" algn="just">
              <a:lnSpc>
                <a:spcPct val="150000"/>
              </a:lnSpc>
              <a:buNone/>
            </a:pPr>
            <a:r>
              <a:rPr lang="en-US" dirty="0"/>
              <a:t>2. The knowledge, skills, and experience that the team leader and team members need for the team to achieve its goals.</a:t>
            </a:r>
          </a:p>
          <a:p>
            <a:pPr marL="0" indent="0" algn="just">
              <a:lnSpc>
                <a:spcPct val="150000"/>
              </a:lnSpc>
              <a:buNone/>
            </a:pPr>
            <a:r>
              <a:rPr lang="en-US" dirty="0"/>
              <a:t>3. The optimal number of members needed for the team to achieve its goal.</a:t>
            </a:r>
          </a:p>
          <a:p>
            <a:pPr marL="0" indent="0">
              <a:buNone/>
            </a:pPr>
            <a:endParaRPr lang="en-US" dirty="0"/>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035561" y="602940"/>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FCCC8CF2-418E-94B6-A7E6-9DE7CE20FC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5698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3</a:t>
            </a:r>
            <a:endParaRPr lang="ar-EG" b="1" dirty="0"/>
          </a:p>
          <a:p>
            <a:pPr marL="0" indent="0">
              <a:buNone/>
            </a:pPr>
            <a:endParaRPr lang="en-US" dirty="0"/>
          </a:p>
        </p:txBody>
      </p:sp>
      <p:sp>
        <p:nvSpPr>
          <p:cNvPr id="5" name="Rectangle 4"/>
          <p:cNvSpPr/>
          <p:nvPr/>
        </p:nvSpPr>
        <p:spPr>
          <a:xfrm>
            <a:off x="3579223" y="664496"/>
            <a:ext cx="6467442" cy="707886"/>
          </a:xfrm>
          <a:prstGeom prst="rect">
            <a:avLst/>
          </a:prstGeom>
        </p:spPr>
        <p:txBody>
          <a:bodyPr wrap="square">
            <a:spAutoFit/>
          </a:bodyPr>
          <a:lstStyle/>
          <a:p>
            <a:endParaRPr lang="en-US" sz="4000" dirty="0"/>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11" name="Picture 10"/>
          <p:cNvPicPr>
            <a:picLocks noChangeAspect="1"/>
          </p:cNvPicPr>
          <p:nvPr/>
        </p:nvPicPr>
        <p:blipFill>
          <a:blip r:embed="rId2"/>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554A822B-A59B-6E25-1F88-FC700CEAEE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A2F9D4-505A-4746-B5E7-B6EA94764DF4}">
  <ds:schemaRefs>
    <ds:schemaRef ds:uri="49100919-8a76-4266-be0c-7dc583902cb4"/>
    <ds:schemaRef ds:uri="http://purl.org/dc/dcmitype/"/>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elements/1.1/"/>
    <ds:schemaRef ds:uri="d13aca44-ef33-4cf4-9980-7f0b00e6eeb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95BD58DC-E6C0-4EB2-9FAA-2955F3EA073D}"/>
</file>

<file path=customXml/itemProps3.xml><?xml version="1.0" encoding="utf-8"?>
<ds:datastoreItem xmlns:ds="http://schemas.openxmlformats.org/officeDocument/2006/customXml" ds:itemID="{4E1D9DB2-7A0D-4758-83C7-C285B58C6A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5476</TotalTime>
  <Words>2770</Words>
  <Application>Microsoft Office PowerPoint</Application>
  <PresentationFormat>Widescreen</PresentationFormat>
  <Paragraphs>209</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217</cp:revision>
  <dcterms:created xsi:type="dcterms:W3CDTF">2021-08-03T13:03:26Z</dcterms:created>
  <dcterms:modified xsi:type="dcterms:W3CDTF">2024-07-05T07:00:28Z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