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3.xml" ContentType="application/vnd.openxmlformats-officedocument.presentationml.notesSlide+xml"/>
  <Override PartName="/ppt/slideLayouts/slideLayout18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8" r:id="rId2"/>
  </p:sldMasterIdLst>
  <p:notesMasterIdLst>
    <p:notesMasterId r:id="rId47"/>
  </p:notesMasterIdLst>
  <p:sldIdLst>
    <p:sldId id="656" r:id="rId3"/>
    <p:sldId id="657" r:id="rId4"/>
    <p:sldId id="313" r:id="rId5"/>
    <p:sldId id="670" r:id="rId6"/>
    <p:sldId id="589" r:id="rId7"/>
    <p:sldId id="659" r:id="rId8"/>
    <p:sldId id="661" r:id="rId9"/>
    <p:sldId id="591" r:id="rId10"/>
    <p:sldId id="645" r:id="rId11"/>
    <p:sldId id="664" r:id="rId12"/>
    <p:sldId id="666" r:id="rId13"/>
    <p:sldId id="668" r:id="rId14"/>
    <p:sldId id="674" r:id="rId15"/>
    <p:sldId id="676" r:id="rId16"/>
    <p:sldId id="678" r:id="rId17"/>
    <p:sldId id="680" r:id="rId18"/>
    <p:sldId id="663" r:id="rId19"/>
    <p:sldId id="672" r:id="rId20"/>
    <p:sldId id="646" r:id="rId21"/>
    <p:sldId id="686" r:id="rId22"/>
    <p:sldId id="685" r:id="rId23"/>
    <p:sldId id="684" r:id="rId24"/>
    <p:sldId id="683" r:id="rId25"/>
    <p:sldId id="682" r:id="rId26"/>
    <p:sldId id="688" r:id="rId27"/>
    <p:sldId id="595" r:id="rId28"/>
    <p:sldId id="690" r:id="rId29"/>
    <p:sldId id="692" r:id="rId30"/>
    <p:sldId id="596" r:id="rId31"/>
    <p:sldId id="694" r:id="rId32"/>
    <p:sldId id="597" r:id="rId33"/>
    <p:sldId id="598" r:id="rId34"/>
    <p:sldId id="599" r:id="rId35"/>
    <p:sldId id="600" r:id="rId36"/>
    <p:sldId id="604" r:id="rId37"/>
    <p:sldId id="606" r:id="rId38"/>
    <p:sldId id="608" r:id="rId39"/>
    <p:sldId id="609" r:id="rId40"/>
    <p:sldId id="642" r:id="rId41"/>
    <p:sldId id="643" r:id="rId42"/>
    <p:sldId id="612" r:id="rId43"/>
    <p:sldId id="539" r:id="rId44"/>
    <p:sldId id="555" r:id="rId45"/>
    <p:sldId id="349" r:id="rId4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656"/>
            <p14:sldId id="657"/>
            <p14:sldId id="313"/>
            <p14:sldId id="670"/>
            <p14:sldId id="589"/>
            <p14:sldId id="659"/>
            <p14:sldId id="661"/>
            <p14:sldId id="591"/>
            <p14:sldId id="645"/>
            <p14:sldId id="664"/>
            <p14:sldId id="666"/>
            <p14:sldId id="668"/>
            <p14:sldId id="674"/>
            <p14:sldId id="676"/>
            <p14:sldId id="678"/>
            <p14:sldId id="680"/>
            <p14:sldId id="663"/>
            <p14:sldId id="672"/>
            <p14:sldId id="646"/>
            <p14:sldId id="686"/>
            <p14:sldId id="685"/>
            <p14:sldId id="684"/>
            <p14:sldId id="683"/>
            <p14:sldId id="682"/>
            <p14:sldId id="688"/>
            <p14:sldId id="595"/>
            <p14:sldId id="690"/>
            <p14:sldId id="692"/>
            <p14:sldId id="596"/>
            <p14:sldId id="694"/>
            <p14:sldId id="597"/>
            <p14:sldId id="598"/>
            <p14:sldId id="599"/>
            <p14:sldId id="600"/>
            <p14:sldId id="604"/>
            <p14:sldId id="606"/>
            <p14:sldId id="608"/>
            <p14:sldId id="609"/>
            <p14:sldId id="642"/>
            <p14:sldId id="643"/>
            <p14:sldId id="612"/>
            <p14:sldId id="539"/>
            <p14:sldId id="555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343" autoAdjust="0"/>
  </p:normalViewPr>
  <p:slideViewPr>
    <p:cSldViewPr snapToGrid="0">
      <p:cViewPr varScale="1">
        <p:scale>
          <a:sx n="63" d="100"/>
          <a:sy n="63" d="100"/>
        </p:scale>
        <p:origin x="780" y="1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customXml" Target="../customXml/item2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customXml" Target="../customXml/item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7/13/2026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53373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52502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8612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867170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123127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23878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016384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679240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565732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343923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540381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895952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541623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864693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89997811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01479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3767282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546983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20858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060593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8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8.xml"/><Relationship Id="rId7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7.xml"/><Relationship Id="rId17" Type="http://schemas.openxmlformats.org/officeDocument/2006/relationships/slideLayout" Target="../slideLayouts/slideLayout32.xml"/><Relationship Id="rId2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31.xml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0.xml"/><Relationship Id="rId15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25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4.xml"/><Relationship Id="rId14" Type="http://schemas.openxmlformats.org/officeDocument/2006/relationships/slideLayout" Target="../slideLayouts/slideLayout2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7" r:id="rId1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73881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  <p:sldLayoutId id="2147483680" r:id="rId12"/>
    <p:sldLayoutId id="2147483681" r:id="rId13"/>
    <p:sldLayoutId id="2147483682" r:id="rId14"/>
    <p:sldLayoutId id="2147483683" r:id="rId15"/>
    <p:sldLayoutId id="2147483684" r:id="rId16"/>
    <p:sldLayoutId id="2147483685" r:id="rId17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400800" y="-720725"/>
            <a:ext cx="7435986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97186" y="3950992"/>
            <a:ext cx="54300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Tarek Mohamed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274008" y="1756559"/>
            <a:ext cx="4995663" cy="11387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Procurement and </a:t>
            </a:r>
          </a:p>
          <a:p>
            <a:r>
              <a:rPr lang="en-US" sz="3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Supply Chain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279125" y="5752217"/>
            <a:ext cx="1968137" cy="529167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7</a:t>
            </a:r>
            <a:endParaRPr lang="en-US" sz="2800" dirty="0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1649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sz="2800" b="1" dirty="0">
                <a:latin typeface="Times New Roman"/>
                <a:ea typeface="Times New Roman"/>
                <a:cs typeface="Times New Roman"/>
                <a:sym typeface="Times New Roman"/>
              </a:rPr>
              <a:t>PMG 433</a:t>
            </a:r>
            <a:endParaRPr lang="en-US" sz="2800" dirty="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831873" y="-320675"/>
            <a:ext cx="6778919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89655" y="37651"/>
            <a:ext cx="2623065" cy="1192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33738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-59992" y="-58058"/>
            <a:ext cx="6814372" cy="5404131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3464224" y="3744631"/>
            <a:ext cx="8727774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Times New Roman" panose="02020603050405020304" pitchFamily="18" charset="0"/>
              </a:rPr>
              <a:t>  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Times New Roman" panose="02020603050405020304" pitchFamily="18" charset="0"/>
              </a:rPr>
              <a:t>Procurement systems in Project Management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3779340" y="4319395"/>
            <a:ext cx="2120614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7</a:t>
            </a:r>
            <a:endParaRPr lang="en-US" sz="28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3811308" y="4905174"/>
            <a:ext cx="1649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sz="2800" b="1" dirty="0">
                <a:latin typeface="Times New Roman"/>
                <a:ea typeface="Times New Roman"/>
                <a:cs typeface="Times New Roman"/>
                <a:sym typeface="Times New Roman"/>
              </a:rPr>
              <a:t>PMG 433</a:t>
            </a:r>
            <a:endParaRPr lang="en-US" sz="28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Tarek Mohamed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97123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-629919" y="59789"/>
            <a:ext cx="4528442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5880545" flipV="1">
            <a:off x="-2081799" y="3806687"/>
            <a:ext cx="5573486" cy="3078779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039051" y="469762"/>
            <a:ext cx="41138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Course Agenda</a:t>
            </a:r>
            <a:endParaRPr lang="en-US" sz="3200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2316480" y="1686292"/>
            <a:ext cx="9771660" cy="52168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 the end of this session, participants will be able to: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Define project procurement systems. 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Explain the procurement management process. 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Identify procurement methods. 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Understand procurement documentation. 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Describe e-procurement systems. 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Evaluate procurement performance.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Apply AI in project procurement</a:t>
            </a:r>
          </a:p>
          <a:p>
            <a:pPr marR="0" lvl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endParaRPr kumimoji="0" lang="en-US" sz="2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endParaRPr kumimoji="0" lang="en-US" sz="2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1C5A1D-2303-73F2-521E-CFFF92BCFD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>
            <a:extLst>
              <a:ext uri="{FF2B5EF4-FFF2-40B4-BE49-F238E27FC236}">
                <a16:creationId xmlns:a16="http://schemas.microsoft.com/office/drawing/2014/main" id="{AA2CDF2F-565D-0B47-2596-A49F5524176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43100" y="-125142"/>
            <a:ext cx="8305800" cy="1080183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3200" b="1" dirty="0">
                <a:solidFill>
                  <a:srgbClr val="00B0F0"/>
                </a:solidFill>
              </a:rPr>
              <a:t>What is Procurement?</a:t>
            </a:r>
          </a:p>
        </p:txBody>
      </p:sp>
      <p:sp>
        <p:nvSpPr>
          <p:cNvPr id="13315" name="Rectangle 3">
            <a:extLst>
              <a:ext uri="{FF2B5EF4-FFF2-40B4-BE49-F238E27FC236}">
                <a16:creationId xmlns:a16="http://schemas.microsoft.com/office/drawing/2014/main" id="{E8750CAC-9EAD-A500-1609-FBB9108CB2FF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37178" y="1080183"/>
            <a:ext cx="12224928" cy="5740400"/>
          </a:xfrm>
        </p:spPr>
        <p:txBody>
          <a:bodyPr rtlCol="0">
            <a:noAutofit/>
          </a:bodyPr>
          <a:lstStyle/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Definition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Procurement is the process of obtaining goods, services, and works from</a:t>
            </a:r>
          </a:p>
          <a:p>
            <a:pPr>
              <a:buNone/>
            </a:pPr>
            <a:r>
              <a:rPr lang="en-US" dirty="0"/>
              <a:t>   external sources to meet project requirements.</a:t>
            </a:r>
          </a:p>
          <a:p>
            <a:pPr marL="0" marR="0">
              <a:buNone/>
            </a:pPr>
            <a:endParaRPr lang="en-US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>
              <a:buFont typeface="Wingdings" panose="05000000000000000000" pitchFamily="2" charset="2"/>
              <a:buChar char="§"/>
            </a:pPr>
            <a:r>
              <a:rPr lang="en-US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Procurement management is performed throughout the project life cycle</a:t>
            </a:r>
            <a:endParaRPr lang="en-US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>
              <a:buNone/>
            </a:pPr>
            <a:r>
              <a:rPr lang="en-US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 </a:t>
            </a:r>
            <a:r>
              <a:rPr lang="en-US" b="1" dirty="0">
                <a:solidFill>
                  <a:srgbClr val="00B0F0"/>
                </a:solidFill>
              </a:rPr>
              <a:t>Objectives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Obtain required resources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Minimize costs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Ensure quality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Reduce risks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Meet project schedule</a:t>
            </a:r>
          </a:p>
          <a:p>
            <a:pPr marL="457200" indent="-457200" algn="just">
              <a:spcBef>
                <a:spcPct val="60000"/>
              </a:spcBef>
              <a:defRPr/>
            </a:pP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74A985-3F5A-3950-3C8D-0C52076626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47F1CBF-526C-4E03-AC85-FF034A0BA9AF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5F7AC795-CDBA-1975-9DC9-9F8BBAB6D258}"/>
              </a:ext>
            </a:extLst>
          </p:cNvPr>
          <p:cNvSpPr/>
          <p:nvPr/>
        </p:nvSpPr>
        <p:spPr>
          <a:xfrm>
            <a:off x="11582401" y="1050878"/>
            <a:ext cx="1759410" cy="541282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D666E5EC-376E-5CE3-4720-B3FF5B8D8E8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7"/>
            <a:ext cx="2305141" cy="875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5644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>
          <a:xfrm>
            <a:off x="2402840" y="274271"/>
            <a:ext cx="8305800" cy="639762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rgbClr val="00B0F0"/>
                </a:solidFill>
              </a:rPr>
              <a:t>Procurement Management in PMBOK</a:t>
            </a:r>
          </a:p>
        </p:txBody>
      </p:sp>
      <p:sp>
        <p:nvSpPr>
          <p:cNvPr id="17411" name="Content Placeholder 2"/>
          <p:cNvSpPr>
            <a:spLocks noGrp="1"/>
          </p:cNvSpPr>
          <p:nvPr>
            <p:ph idx="1"/>
          </p:nvPr>
        </p:nvSpPr>
        <p:spPr>
          <a:xfrm>
            <a:off x="180431" y="1350614"/>
            <a:ext cx="12011569" cy="5247572"/>
          </a:xfrm>
        </p:spPr>
        <p:txBody>
          <a:bodyPr rtlCol="0">
            <a:noAutofit/>
          </a:bodyPr>
          <a:lstStyle/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Definition</a:t>
            </a:r>
          </a:p>
          <a:p>
            <a:pPr>
              <a:buNone/>
            </a:pPr>
            <a:endParaRPr lang="en-US" b="1" dirty="0">
              <a:solidFill>
                <a:srgbClr val="00B0F0"/>
              </a:solidFill>
            </a:endParaRPr>
          </a:p>
          <a:p>
            <a:r>
              <a:rPr lang="en-US" dirty="0"/>
              <a:t> </a:t>
            </a:r>
            <a:r>
              <a:rPr lang="en-US" sz="2700" dirty="0"/>
              <a:t>According to the </a:t>
            </a:r>
            <a:r>
              <a:rPr lang="en-US" sz="2600" b="1" dirty="0"/>
              <a:t>PMBOK® Guide (Project Management Body of Knowledge)</a:t>
            </a:r>
            <a:r>
              <a:rPr lang="en-US" sz="2600" dirty="0"/>
              <a:t>,</a:t>
            </a:r>
          </a:p>
          <a:p>
            <a:pPr marL="0" indent="0">
              <a:buNone/>
            </a:pPr>
            <a:endParaRPr lang="en-US" sz="2700" dirty="0"/>
          </a:p>
          <a:p>
            <a:r>
              <a:rPr lang="en-US" sz="2700" b="1" dirty="0">
                <a:solidFill>
                  <a:srgbClr val="00B0F0"/>
                </a:solidFill>
              </a:rPr>
              <a:t>Project Procurement Management</a:t>
            </a:r>
            <a:r>
              <a:rPr lang="en-US" sz="2700" dirty="0">
                <a:solidFill>
                  <a:srgbClr val="00B0F0"/>
                </a:solidFill>
              </a:rPr>
              <a:t> </a:t>
            </a:r>
            <a:r>
              <a:rPr lang="en-US" sz="2700" dirty="0"/>
              <a:t>includes the processes required to </a:t>
            </a:r>
            <a:r>
              <a:rPr lang="en-US" sz="2700" b="1" dirty="0"/>
              <a:t>purchase or acquire products, services, or results needed from outside the project team</a:t>
            </a:r>
            <a:r>
              <a:rPr lang="en-US" sz="2700" dirty="0"/>
              <a:t>. </a:t>
            </a:r>
          </a:p>
          <a:p>
            <a:endParaRPr lang="en-US" dirty="0"/>
          </a:p>
          <a:p>
            <a:r>
              <a:rPr lang="en-US" dirty="0"/>
              <a:t>It also involves managing contracts and relationships with suppliers, contractors, consultants, and vendors throughout the project life cycle.</a:t>
            </a:r>
          </a:p>
          <a:p>
            <a:pPr algn="just">
              <a:defRPr/>
            </a:pP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833352-24EC-4C41-9DF3-389C7D542E0E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75BCC39D-8354-5869-128A-937B9446B8C6}"/>
              </a:ext>
            </a:extLst>
          </p:cNvPr>
          <p:cNvSpPr/>
          <p:nvPr/>
        </p:nvSpPr>
        <p:spPr>
          <a:xfrm>
            <a:off x="12354560" y="1050878"/>
            <a:ext cx="1066800" cy="5305472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E905E103-8F56-5633-EFB8-CC5FD27D2EC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87676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44F1F4-607A-CBA3-D649-55B34A17C8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>
            <a:extLst>
              <a:ext uri="{FF2B5EF4-FFF2-40B4-BE49-F238E27FC236}">
                <a16:creationId xmlns:a16="http://schemas.microsoft.com/office/drawing/2014/main" id="{F4EE08D3-8921-8803-1614-87A07C4592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2840" y="274271"/>
            <a:ext cx="8305800" cy="639762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rgbClr val="00B0F0"/>
                </a:solidFill>
              </a:rPr>
              <a:t>Procurement Management in PMBOK</a:t>
            </a:r>
          </a:p>
        </p:txBody>
      </p:sp>
      <p:sp>
        <p:nvSpPr>
          <p:cNvPr id="17411" name="Content Placeholder 2">
            <a:extLst>
              <a:ext uri="{FF2B5EF4-FFF2-40B4-BE49-F238E27FC236}">
                <a16:creationId xmlns:a16="http://schemas.microsoft.com/office/drawing/2014/main" id="{E5A818B0-B41C-B94C-4C34-3E2AA5DF8B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4480" y="1645186"/>
            <a:ext cx="11176000" cy="4953000"/>
          </a:xfrm>
        </p:spPr>
        <p:txBody>
          <a:bodyPr rtlCol="0">
            <a:noAutofit/>
          </a:bodyPr>
          <a:lstStyle/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Project Procurement Management includes</a:t>
            </a:r>
          </a:p>
          <a:p>
            <a:pPr>
              <a:buNone/>
            </a:pPr>
            <a:endParaRPr lang="en-US" sz="3000" b="1" dirty="0"/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Plan Procurement Management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Conduct Procurement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Control Procurement</a:t>
            </a:r>
          </a:p>
          <a:p>
            <a:pPr algn="just">
              <a:defRPr/>
            </a:pP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AD7D024-803C-C76C-36BE-85FAC53208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833352-24EC-4C41-9DF3-389C7D542E0E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E5BA2734-E81F-D848-B4C5-F121C405CBE6}"/>
              </a:ext>
            </a:extLst>
          </p:cNvPr>
          <p:cNvSpPr/>
          <p:nvPr/>
        </p:nvSpPr>
        <p:spPr>
          <a:xfrm>
            <a:off x="11460480" y="1050878"/>
            <a:ext cx="1513840" cy="5441362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E194DD69-35CF-5CCE-59F0-92A32CAFED1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84531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06AAAC-F2E6-84ED-D47E-F0BFF5B1A8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>
            <a:extLst>
              <a:ext uri="{FF2B5EF4-FFF2-40B4-BE49-F238E27FC236}">
                <a16:creationId xmlns:a16="http://schemas.microsoft.com/office/drawing/2014/main" id="{EB6C145B-A3C3-9257-18B1-DCF0B634A4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31159" y="0"/>
            <a:ext cx="8305800" cy="639762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rgbClr val="00B0F0"/>
                </a:solidFill>
              </a:rPr>
              <a:t>PMBOK Procurement Management Processes</a:t>
            </a:r>
          </a:p>
        </p:txBody>
      </p:sp>
      <p:sp>
        <p:nvSpPr>
          <p:cNvPr id="17411" name="Content Placeholder 2">
            <a:extLst>
              <a:ext uri="{FF2B5EF4-FFF2-40B4-BE49-F238E27FC236}">
                <a16:creationId xmlns:a16="http://schemas.microsoft.com/office/drawing/2014/main" id="{69C0A831-29F8-66FE-ED8F-9763DDDEC1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0431" y="538480"/>
            <a:ext cx="11723233" cy="5584984"/>
          </a:xfrm>
        </p:spPr>
        <p:txBody>
          <a:bodyPr rtlCol="0">
            <a:noAutofit/>
          </a:bodyPr>
          <a:lstStyle/>
          <a:p>
            <a:pPr>
              <a:buNone/>
            </a:pPr>
            <a:r>
              <a:rPr lang="en-US" sz="2400" b="1" dirty="0">
                <a:solidFill>
                  <a:srgbClr val="C00000"/>
                </a:solidFill>
              </a:rPr>
              <a:t>1. Plan Procurement Management</a:t>
            </a:r>
          </a:p>
          <a:p>
            <a:pPr>
              <a:buNone/>
            </a:pPr>
            <a:r>
              <a:rPr lang="en-US" sz="2600" b="1" dirty="0">
                <a:solidFill>
                  <a:srgbClr val="00B0F0"/>
                </a:solidFill>
              </a:rPr>
              <a:t>Purpose</a:t>
            </a:r>
            <a:r>
              <a:rPr lang="en-US" sz="2400" b="1" dirty="0"/>
              <a:t>:</a:t>
            </a:r>
            <a:r>
              <a:rPr lang="en-US" sz="2400" dirty="0"/>
              <a:t> Determine what to procure, when to procure it, and how to procure it.</a:t>
            </a:r>
          </a:p>
          <a:p>
            <a:pPr>
              <a:buNone/>
            </a:pPr>
            <a:r>
              <a:rPr lang="en-US" sz="2600" b="1" dirty="0">
                <a:solidFill>
                  <a:srgbClr val="00B0F0"/>
                </a:solidFill>
              </a:rPr>
              <a:t>Key Activities:</a:t>
            </a:r>
            <a:endParaRPr lang="en-US" sz="2600" dirty="0">
              <a:solidFill>
                <a:srgbClr val="00B0F0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Make-or-Buy Analysis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Procurement strategy development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Defining procurement requirements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Preparing procurement documents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Selecting contract types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Developing the Procurement Management Plan</a:t>
            </a:r>
          </a:p>
          <a:p>
            <a:pPr>
              <a:buNone/>
            </a:pPr>
            <a:r>
              <a:rPr lang="en-US" sz="2600" b="1" dirty="0">
                <a:solidFill>
                  <a:srgbClr val="00B0F0"/>
                </a:solidFill>
              </a:rPr>
              <a:t>Key Outputs: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Procurement Management Plan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Procurement Statement of Work (SOW)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Bid documents (RFI, RFQ, RFP)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Source selection criteria</a:t>
            </a:r>
          </a:p>
          <a:p>
            <a:pPr algn="just">
              <a:defRPr/>
            </a:pP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3712D7C-E397-CE41-8E29-5ACB2EC3DB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833352-24EC-4C41-9DF3-389C7D542E0E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5BBC6CAD-F9C8-6F95-9138-7E53D8086109}"/>
              </a:ext>
            </a:extLst>
          </p:cNvPr>
          <p:cNvSpPr/>
          <p:nvPr/>
        </p:nvSpPr>
        <p:spPr>
          <a:xfrm>
            <a:off x="11353800" y="1050878"/>
            <a:ext cx="1681480" cy="5410882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EC1130DA-D122-A846-23D5-5A62ADF96AB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81281" y="1"/>
            <a:ext cx="2404292" cy="639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22646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1D46DF-7936-9207-4CD6-ECFA138017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>
            <a:extLst>
              <a:ext uri="{FF2B5EF4-FFF2-40B4-BE49-F238E27FC236}">
                <a16:creationId xmlns:a16="http://schemas.microsoft.com/office/drawing/2014/main" id="{D74CEB65-0723-488C-6482-604151DA30E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50440" y="136525"/>
            <a:ext cx="8305800" cy="916675"/>
          </a:xfrm>
        </p:spPr>
        <p:txBody>
          <a:bodyPr rtlCol="0">
            <a:no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rgbClr val="00B0F0"/>
                </a:solidFill>
              </a:rPr>
              <a:t>Make-or-Buy Analysis</a:t>
            </a:r>
          </a:p>
        </p:txBody>
      </p:sp>
      <p:sp>
        <p:nvSpPr>
          <p:cNvPr id="19459" name="Rectangle 3">
            <a:extLst>
              <a:ext uri="{FF2B5EF4-FFF2-40B4-BE49-F238E27FC236}">
                <a16:creationId xmlns:a16="http://schemas.microsoft.com/office/drawing/2014/main" id="{524C327B-E348-9FFA-FB3F-C6CD362FD580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21334" y="1355978"/>
            <a:ext cx="11322025" cy="4876800"/>
          </a:xfrm>
        </p:spPr>
        <p:txBody>
          <a:bodyPr rtlCol="0">
            <a:normAutofit/>
          </a:bodyPr>
          <a:lstStyle/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Factors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Cost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Time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Expertise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Risk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Quality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Strategic importance </a:t>
            </a:r>
          </a:p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Example</a:t>
            </a:r>
          </a:p>
          <a:p>
            <a:pPr>
              <a:buNone/>
            </a:pPr>
            <a:r>
              <a:rPr lang="en-US" dirty="0"/>
              <a:t>Should a company build software internally or outsource development?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B95EE8-3BB6-3204-9C97-5F2C22DBED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91803F7-8938-4B29-AB4C-4A793AEC9709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3A94550D-0005-BA7B-9FB6-FAB6D9D874E8}"/>
              </a:ext>
            </a:extLst>
          </p:cNvPr>
          <p:cNvSpPr/>
          <p:nvPr/>
        </p:nvSpPr>
        <p:spPr>
          <a:xfrm>
            <a:off x="11242041" y="1156896"/>
            <a:ext cx="1661160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227B870E-5B3A-3070-B058-5DD85C43905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916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74201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528FE3-E928-2EE9-1D32-F3BB278509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>
            <a:extLst>
              <a:ext uri="{FF2B5EF4-FFF2-40B4-BE49-F238E27FC236}">
                <a16:creationId xmlns:a16="http://schemas.microsoft.com/office/drawing/2014/main" id="{46C9E82C-DD28-C935-F49D-85D664D48FF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756384" y="0"/>
            <a:ext cx="8458200" cy="1143000"/>
          </a:xfrm>
        </p:spPr>
        <p:txBody>
          <a:bodyPr>
            <a:normAutofit/>
          </a:bodyPr>
          <a:lstStyle/>
          <a:p>
            <a:pPr algn="ctr"/>
            <a:r>
              <a:rPr lang="en-US" altLang="en-US" sz="3000" b="1" dirty="0">
                <a:solidFill>
                  <a:srgbClr val="00B0F0"/>
                </a:solidFill>
              </a:rPr>
              <a:t>Procurement Documents</a:t>
            </a:r>
            <a:endParaRPr lang="en-US" altLang="en-US" sz="3000" dirty="0">
              <a:solidFill>
                <a:srgbClr val="00B0F0"/>
              </a:solidFill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6A8D5D27-6C93-9620-6957-8BF7AABBE962}"/>
              </a:ext>
            </a:extLst>
          </p:cNvPr>
          <p:cNvSpPr/>
          <p:nvPr/>
        </p:nvSpPr>
        <p:spPr>
          <a:xfrm>
            <a:off x="12011569" y="1050878"/>
            <a:ext cx="1084671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90EB02BC-76BD-D2F8-1BCD-2A457C2EFE2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4C7C159C-366C-B618-3005-9A3DABC427C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0529704"/>
              </p:ext>
            </p:extLst>
          </p:nvPr>
        </p:nvGraphicFramePr>
        <p:xfrm>
          <a:off x="101600" y="1432698"/>
          <a:ext cx="12669520" cy="5059542"/>
        </p:xfrm>
        <a:graphic>
          <a:graphicData uri="http://schemas.openxmlformats.org/drawingml/2006/table">
            <a:tbl>
              <a:tblPr/>
              <a:tblGrid>
                <a:gridCol w="2529840">
                  <a:extLst>
                    <a:ext uri="{9D8B030D-6E8A-4147-A177-3AD203B41FA5}">
                      <a16:colId xmlns:a16="http://schemas.microsoft.com/office/drawing/2014/main" val="859985946"/>
                    </a:ext>
                  </a:extLst>
                </a:gridCol>
                <a:gridCol w="10139680">
                  <a:extLst>
                    <a:ext uri="{9D8B030D-6E8A-4147-A177-3AD203B41FA5}">
                      <a16:colId xmlns:a16="http://schemas.microsoft.com/office/drawing/2014/main" val="457537973"/>
                    </a:ext>
                  </a:extLst>
                </a:gridCol>
              </a:tblGrid>
              <a:tr h="56217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500" b="1"/>
                        <a:t>Document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500" b="1" dirty="0"/>
                        <a:t>Purpose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40775525"/>
                  </a:ext>
                </a:extLst>
              </a:tr>
              <a:tr h="9838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100" b="1" dirty="0"/>
                        <a:t>RFI (Request for Information)</a:t>
                      </a:r>
                      <a:endParaRPr lang="en-US" sz="21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200" dirty="0"/>
                        <a:t>Gather information about potential suppliers and available solutions.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56682976"/>
                  </a:ext>
                </a:extLst>
              </a:tr>
              <a:tr h="9838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100" b="1" dirty="0"/>
                        <a:t>RFQ (Request for Quotation)</a:t>
                      </a:r>
                      <a:endParaRPr lang="en-US" sz="21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200" dirty="0"/>
                        <a:t>Obtain price quotations for clearly defined goods or services.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63833388"/>
                  </a:ext>
                </a:extLst>
              </a:tr>
              <a:tr h="9838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100" b="1" dirty="0"/>
                        <a:t>RFP (Request for Proposal)</a:t>
                      </a:r>
                      <a:endParaRPr lang="en-US" sz="21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200" dirty="0"/>
                        <a:t>Request detailed technical and commercial proposals for complex procurements.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72773227"/>
                  </a:ext>
                </a:extLst>
              </a:tr>
              <a:tr h="9838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100" b="1" dirty="0"/>
                        <a:t>ITB (Invitation to Bid)</a:t>
                      </a:r>
                      <a:endParaRPr lang="en-US" sz="21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200" dirty="0"/>
                        <a:t>Invite suppliers to submit competitive bids for well-defined requirements.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48546604"/>
                  </a:ext>
                </a:extLst>
              </a:tr>
              <a:tr h="56217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100" b="1" dirty="0"/>
                        <a:t>Contract</a:t>
                      </a:r>
                      <a:endParaRPr lang="en-US" sz="21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200" dirty="0"/>
                        <a:t>Legally binding agreement between buyer and seller.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3266421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241236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06F3EE-5AAB-56E3-0C67-FA4BB2C217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>
            <a:extLst>
              <a:ext uri="{FF2B5EF4-FFF2-40B4-BE49-F238E27FC236}">
                <a16:creationId xmlns:a16="http://schemas.microsoft.com/office/drawing/2014/main" id="{844F650B-0369-D470-9210-0EA4061D7A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31159" y="0"/>
            <a:ext cx="8305800" cy="639762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rgbClr val="00B0F0"/>
                </a:solidFill>
              </a:rPr>
              <a:t>PMBOK Procurement Management Processes</a:t>
            </a:r>
          </a:p>
        </p:txBody>
      </p:sp>
      <p:sp>
        <p:nvSpPr>
          <p:cNvPr id="17411" name="Content Placeholder 2">
            <a:extLst>
              <a:ext uri="{FF2B5EF4-FFF2-40B4-BE49-F238E27FC236}">
                <a16:creationId xmlns:a16="http://schemas.microsoft.com/office/drawing/2014/main" id="{8F64CB7B-E49E-46BD-86BC-781FE030B1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2400" y="511651"/>
            <a:ext cx="11859169" cy="5584984"/>
          </a:xfrm>
        </p:spPr>
        <p:txBody>
          <a:bodyPr rtlCol="0">
            <a:noAutofit/>
          </a:bodyPr>
          <a:lstStyle/>
          <a:p>
            <a:r>
              <a:rPr lang="en-US" sz="2400" b="1" dirty="0">
                <a:solidFill>
                  <a:srgbClr val="C00000"/>
                </a:solidFill>
              </a:rPr>
              <a:t>2. Conduct Procurements</a:t>
            </a:r>
          </a:p>
          <a:p>
            <a:r>
              <a:rPr lang="en-US" sz="2400" b="1" dirty="0">
                <a:solidFill>
                  <a:srgbClr val="00B0F0"/>
                </a:solidFill>
              </a:rPr>
              <a:t>Purpose</a:t>
            </a:r>
            <a:r>
              <a:rPr lang="en-US" sz="2400" b="1" dirty="0"/>
              <a:t>:</a:t>
            </a:r>
            <a:r>
              <a:rPr lang="en-US" sz="2400" dirty="0"/>
              <a:t> </a:t>
            </a:r>
            <a:r>
              <a:rPr lang="en-US" sz="2200" dirty="0"/>
              <a:t>Obtain seller responses, evaluate proposals, select suppliers, negotiate contracts, and award contracts.</a:t>
            </a:r>
          </a:p>
          <a:p>
            <a:r>
              <a:rPr lang="en-US" sz="2400" b="1" dirty="0">
                <a:solidFill>
                  <a:srgbClr val="00B0F0"/>
                </a:solidFill>
              </a:rPr>
              <a:t>Key Activities:</a:t>
            </a:r>
          </a:p>
          <a:p>
            <a:r>
              <a:rPr lang="en-US" sz="2200" dirty="0"/>
              <a:t>Advertise procurement opportunities </a:t>
            </a:r>
          </a:p>
          <a:p>
            <a:r>
              <a:rPr lang="en-US" sz="2200" dirty="0"/>
              <a:t>Receive supplier proposals </a:t>
            </a:r>
          </a:p>
          <a:p>
            <a:r>
              <a:rPr lang="en-US" sz="2200" dirty="0"/>
              <a:t>Evaluate bids </a:t>
            </a:r>
          </a:p>
          <a:p>
            <a:r>
              <a:rPr lang="en-US" sz="2200" dirty="0"/>
              <a:t>Conduct negotiations </a:t>
            </a:r>
          </a:p>
          <a:p>
            <a:r>
              <a:rPr lang="en-US" sz="2200" dirty="0"/>
              <a:t>Select suppliers </a:t>
            </a:r>
          </a:p>
          <a:p>
            <a:r>
              <a:rPr lang="en-US" sz="2200" dirty="0"/>
              <a:t>Award contracts </a:t>
            </a:r>
          </a:p>
          <a:p>
            <a:r>
              <a:rPr lang="en-US" sz="2400" b="1" dirty="0">
                <a:solidFill>
                  <a:srgbClr val="00B0F0"/>
                </a:solidFill>
              </a:rPr>
              <a:t>Key Outputs:</a:t>
            </a:r>
          </a:p>
          <a:p>
            <a:r>
              <a:rPr lang="en-US" sz="2200" dirty="0"/>
              <a:t>Selected sellers </a:t>
            </a:r>
          </a:p>
          <a:p>
            <a:r>
              <a:rPr lang="en-US" sz="2200" dirty="0"/>
              <a:t>Signed contracts </a:t>
            </a:r>
          </a:p>
          <a:p>
            <a:r>
              <a:rPr lang="en-US" sz="2200" dirty="0"/>
              <a:t>Resource calendars </a:t>
            </a:r>
          </a:p>
          <a:p>
            <a:r>
              <a:rPr lang="en-US" sz="2200" dirty="0"/>
              <a:t>Change requests (if needed)</a:t>
            </a:r>
          </a:p>
          <a:p>
            <a:pPr algn="just">
              <a:defRPr/>
            </a:pP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7A323A7-BC63-E263-CB07-477EA0ABAE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833352-24EC-4C41-9DF3-389C7D542E0E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B2DFCC40-9E58-F80D-1A3B-41B2A08D4510}"/>
              </a:ext>
            </a:extLst>
          </p:cNvPr>
          <p:cNvSpPr/>
          <p:nvPr/>
        </p:nvSpPr>
        <p:spPr>
          <a:xfrm>
            <a:off x="12011569" y="945468"/>
            <a:ext cx="1097280" cy="5410882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D97E4E33-A261-2646-7EA4-3C445A339BC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" y="79527"/>
            <a:ext cx="2485572" cy="560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72914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41765A-411E-2874-4BB2-4293B13E13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>
            <a:extLst>
              <a:ext uri="{FF2B5EF4-FFF2-40B4-BE49-F238E27FC236}">
                <a16:creationId xmlns:a16="http://schemas.microsoft.com/office/drawing/2014/main" id="{5096A1E4-B6D5-2D84-1CF3-7BFD6CFC8B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31159" y="0"/>
            <a:ext cx="8305800" cy="639762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rgbClr val="00B0F0"/>
                </a:solidFill>
              </a:rPr>
              <a:t>PMBOK Procurement Management Processes</a:t>
            </a:r>
          </a:p>
        </p:txBody>
      </p:sp>
      <p:sp>
        <p:nvSpPr>
          <p:cNvPr id="17411" name="Content Placeholder 2">
            <a:extLst>
              <a:ext uri="{FF2B5EF4-FFF2-40B4-BE49-F238E27FC236}">
                <a16:creationId xmlns:a16="http://schemas.microsoft.com/office/drawing/2014/main" id="{0AC96485-7DAE-E2AE-BFED-F28B0676FE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9261" y="541813"/>
            <a:ext cx="11831138" cy="5584984"/>
          </a:xfrm>
        </p:spPr>
        <p:txBody>
          <a:bodyPr rtlCol="0">
            <a:noAutofit/>
          </a:bodyPr>
          <a:lstStyle/>
          <a:p>
            <a:r>
              <a:rPr lang="en-US" sz="2400" b="1" dirty="0">
                <a:solidFill>
                  <a:srgbClr val="C00000"/>
                </a:solidFill>
              </a:rPr>
              <a:t>3. Control Procurements</a:t>
            </a:r>
          </a:p>
          <a:p>
            <a:r>
              <a:rPr lang="en-US" sz="2400" b="1" dirty="0">
                <a:solidFill>
                  <a:srgbClr val="00B0F0"/>
                </a:solidFill>
              </a:rPr>
              <a:t>Purpose:</a:t>
            </a:r>
            <a:r>
              <a:rPr lang="en-US" sz="2400" dirty="0"/>
              <a:t> Monitor contract performance, manage relationships with suppliers, and ensure both parties fulfill contractual obligations.</a:t>
            </a:r>
          </a:p>
          <a:p>
            <a:r>
              <a:rPr lang="en-US" sz="2400" b="1" dirty="0">
                <a:solidFill>
                  <a:srgbClr val="00B0F0"/>
                </a:solidFill>
              </a:rPr>
              <a:t>Key Activities:</a:t>
            </a:r>
            <a:endParaRPr lang="en-US" sz="2400" dirty="0">
              <a:solidFill>
                <a:srgbClr val="00B0F0"/>
              </a:solidFill>
            </a:endParaRPr>
          </a:p>
          <a:p>
            <a:r>
              <a:rPr lang="en-US" sz="2200" dirty="0"/>
              <a:t>Monitor supplier performance </a:t>
            </a:r>
          </a:p>
          <a:p>
            <a:r>
              <a:rPr lang="en-US" sz="2200" dirty="0"/>
              <a:t>Inspect deliverables </a:t>
            </a:r>
          </a:p>
          <a:p>
            <a:r>
              <a:rPr lang="en-US" sz="2200" dirty="0"/>
              <a:t>Manage contract changes </a:t>
            </a:r>
          </a:p>
          <a:p>
            <a:r>
              <a:rPr lang="en-US" sz="2200" dirty="0"/>
              <a:t>Resolve disputes </a:t>
            </a:r>
          </a:p>
          <a:p>
            <a:r>
              <a:rPr lang="en-US" sz="2200" dirty="0"/>
              <a:t>Process payments </a:t>
            </a:r>
          </a:p>
          <a:p>
            <a:r>
              <a:rPr lang="en-US" sz="2200" dirty="0"/>
              <a:t>Close procurement contracts </a:t>
            </a:r>
          </a:p>
          <a:p>
            <a:r>
              <a:rPr lang="en-US" sz="2400" b="1" dirty="0">
                <a:solidFill>
                  <a:srgbClr val="00B0F0"/>
                </a:solidFill>
              </a:rPr>
              <a:t>Key Outputs:</a:t>
            </a:r>
            <a:endParaRPr lang="en-US" sz="2400" dirty="0">
              <a:solidFill>
                <a:srgbClr val="00B0F0"/>
              </a:solidFill>
            </a:endParaRPr>
          </a:p>
          <a:p>
            <a:r>
              <a:rPr lang="en-US" sz="2200" dirty="0"/>
              <a:t>Work performance information </a:t>
            </a:r>
          </a:p>
          <a:p>
            <a:r>
              <a:rPr lang="en-US" sz="2200" dirty="0"/>
              <a:t>Procurement documentation updates </a:t>
            </a:r>
          </a:p>
          <a:p>
            <a:r>
              <a:rPr lang="en-US" sz="2200" dirty="0"/>
              <a:t>Closed contracts </a:t>
            </a:r>
          </a:p>
          <a:p>
            <a:r>
              <a:rPr lang="en-US" sz="2200" dirty="0"/>
              <a:t>Lessons learned</a:t>
            </a:r>
          </a:p>
          <a:p>
            <a:pPr algn="just">
              <a:defRPr/>
            </a:pP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941B6E8-0E35-CA2E-B00D-919D1F7BD2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833352-24EC-4C41-9DF3-389C7D542E0E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3F69972B-FE18-83FF-CF99-D02BD5F05418}"/>
              </a:ext>
            </a:extLst>
          </p:cNvPr>
          <p:cNvSpPr/>
          <p:nvPr/>
        </p:nvSpPr>
        <p:spPr>
          <a:xfrm>
            <a:off x="11562080" y="1050878"/>
            <a:ext cx="1351280" cy="5410882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2BEEDCC9-D01A-F570-1A6F-C23378784D2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1601" y="79527"/>
            <a:ext cx="2383972" cy="560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388163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AC52B8-AD71-064A-B8F4-C4002F4304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>
            <a:extLst>
              <a:ext uri="{FF2B5EF4-FFF2-40B4-BE49-F238E27FC236}">
                <a16:creationId xmlns:a16="http://schemas.microsoft.com/office/drawing/2014/main" id="{233C4173-C5BE-427D-C685-6558ED4719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55026" y="0"/>
            <a:ext cx="8305800" cy="639762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rgbClr val="00B0F0"/>
                </a:solidFill>
              </a:rPr>
              <a:t>PMBOK Procurement Management Flow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CC0CF9B-2DB8-90E4-21C9-44B168B145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833352-24EC-4C41-9DF3-389C7D542E0E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BF0AE576-A4CF-BAC4-7FDE-3A47E1103E71}"/>
              </a:ext>
            </a:extLst>
          </p:cNvPr>
          <p:cNvSpPr/>
          <p:nvPr/>
        </p:nvSpPr>
        <p:spPr>
          <a:xfrm>
            <a:off x="11587480" y="1128030"/>
            <a:ext cx="1264920" cy="5410882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CFB9133F-FEB5-73A8-87BE-57146B8754E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66746" y="0"/>
            <a:ext cx="2196374" cy="105087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DFD2F8D-F588-7C3B-8938-F7019B478477}"/>
              </a:ext>
            </a:extLst>
          </p:cNvPr>
          <p:cNvSpPr txBox="1"/>
          <p:nvPr/>
        </p:nvSpPr>
        <p:spPr>
          <a:xfrm>
            <a:off x="416560" y="-64264"/>
            <a:ext cx="3860800" cy="69865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b="1" dirty="0"/>
              <a:t>Plan Procurement Management</a:t>
            </a:r>
          </a:p>
          <a:p>
            <a:r>
              <a:rPr lang="en-US" sz="1600" b="1" dirty="0"/>
              <a:t>           │</a:t>
            </a:r>
          </a:p>
          <a:p>
            <a:r>
              <a:rPr lang="en-US" sz="1600" b="1" dirty="0"/>
              <a:t>           ▼</a:t>
            </a:r>
          </a:p>
          <a:p>
            <a:r>
              <a:rPr lang="en-US" sz="1600" b="1" dirty="0"/>
              <a:t>Determine procurement requirements</a:t>
            </a:r>
          </a:p>
          <a:p>
            <a:r>
              <a:rPr lang="en-US" sz="1600" b="1" dirty="0"/>
              <a:t>           │</a:t>
            </a:r>
          </a:p>
          <a:p>
            <a:r>
              <a:rPr lang="en-US" sz="1600" b="1" dirty="0"/>
              <a:t>           ▼</a:t>
            </a:r>
          </a:p>
          <a:p>
            <a:r>
              <a:rPr lang="en-US" sz="1600" b="1" dirty="0"/>
              <a:t>Prepare procurement documents</a:t>
            </a:r>
          </a:p>
          <a:p>
            <a:r>
              <a:rPr lang="en-US" sz="1600" b="1" dirty="0"/>
              <a:t>           │</a:t>
            </a:r>
          </a:p>
          <a:p>
            <a:r>
              <a:rPr lang="en-US" sz="1600" b="1" dirty="0"/>
              <a:t>           ▼</a:t>
            </a:r>
          </a:p>
          <a:p>
            <a:r>
              <a:rPr lang="en-US" sz="1600" b="1" dirty="0"/>
              <a:t>Conduct Procurements</a:t>
            </a:r>
          </a:p>
          <a:p>
            <a:r>
              <a:rPr lang="en-US" sz="1600" b="1" dirty="0"/>
              <a:t>           │</a:t>
            </a:r>
          </a:p>
          <a:p>
            <a:r>
              <a:rPr lang="en-US" sz="1600" b="1" dirty="0"/>
              <a:t>           ▼</a:t>
            </a:r>
          </a:p>
          <a:p>
            <a:r>
              <a:rPr lang="en-US" sz="1600" b="1" dirty="0"/>
              <a:t>Evaluate proposals</a:t>
            </a:r>
          </a:p>
          <a:p>
            <a:r>
              <a:rPr lang="en-US" sz="1600" b="1" dirty="0"/>
              <a:t>           │</a:t>
            </a:r>
          </a:p>
          <a:p>
            <a:r>
              <a:rPr lang="en-US" sz="1600" b="1" dirty="0"/>
              <a:t>           ▼</a:t>
            </a:r>
          </a:p>
          <a:p>
            <a:r>
              <a:rPr lang="en-US" sz="1600" b="1" dirty="0"/>
              <a:t>Negotiate contracts</a:t>
            </a:r>
          </a:p>
          <a:p>
            <a:r>
              <a:rPr lang="en-US" sz="1600" b="1" dirty="0"/>
              <a:t>           │</a:t>
            </a:r>
          </a:p>
          <a:p>
            <a:r>
              <a:rPr lang="en-US" sz="1600" b="1" dirty="0"/>
              <a:t>           ▼</a:t>
            </a:r>
          </a:p>
          <a:p>
            <a:r>
              <a:rPr lang="en-US" sz="1600" b="1" dirty="0"/>
              <a:t>Award contracts</a:t>
            </a:r>
          </a:p>
          <a:p>
            <a:r>
              <a:rPr lang="en-US" sz="1600" b="1" dirty="0"/>
              <a:t>           │</a:t>
            </a:r>
          </a:p>
          <a:p>
            <a:r>
              <a:rPr lang="en-US" sz="1600" b="1" dirty="0"/>
              <a:t>           ▼</a:t>
            </a:r>
          </a:p>
          <a:p>
            <a:r>
              <a:rPr lang="en-US" sz="1600" b="1" dirty="0"/>
              <a:t>Control Procurements</a:t>
            </a:r>
          </a:p>
          <a:p>
            <a:r>
              <a:rPr lang="en-US" sz="1600" b="1" dirty="0"/>
              <a:t>           │</a:t>
            </a:r>
          </a:p>
          <a:p>
            <a:r>
              <a:rPr lang="en-US" sz="1600" b="1" dirty="0"/>
              <a:t>           ▼</a:t>
            </a:r>
          </a:p>
          <a:p>
            <a:r>
              <a:rPr lang="en-US" sz="1600" b="1" dirty="0"/>
              <a:t>Monitor supplier performance</a:t>
            </a:r>
          </a:p>
          <a:p>
            <a:r>
              <a:rPr lang="en-US" sz="1600" b="1" dirty="0"/>
              <a:t>           │</a:t>
            </a:r>
          </a:p>
          <a:p>
            <a:r>
              <a:rPr lang="en-US" sz="1600" b="1" dirty="0"/>
              <a:t>           ▼</a:t>
            </a:r>
          </a:p>
          <a:p>
            <a:r>
              <a:rPr lang="en-US" sz="1600" b="1" dirty="0"/>
              <a:t>Contract closure</a:t>
            </a:r>
          </a:p>
        </p:txBody>
      </p:sp>
    </p:spTree>
    <p:extLst>
      <p:ext uri="{BB962C8B-B14F-4D97-AF65-F5344CB8AC3E}">
        <p14:creationId xmlns:p14="http://schemas.microsoft.com/office/powerpoint/2010/main" val="23391376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F827DD-1581-2AC9-E33B-EF87295C34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>
            <a:extLst>
              <a:ext uri="{FF2B5EF4-FFF2-40B4-BE49-F238E27FC236}">
                <a16:creationId xmlns:a16="http://schemas.microsoft.com/office/drawing/2014/main" id="{3EC60409-C087-5B06-DEC3-70294B2D62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27959" y="136525"/>
            <a:ext cx="8305800" cy="639762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rgbClr val="00B0F0"/>
                </a:solidFill>
              </a:rPr>
              <a:t>Procurement Approaches (PMBOK Perspective)</a:t>
            </a:r>
          </a:p>
        </p:txBody>
      </p:sp>
      <p:sp>
        <p:nvSpPr>
          <p:cNvPr id="17411" name="Content Placeholder 2">
            <a:extLst>
              <a:ext uri="{FF2B5EF4-FFF2-40B4-BE49-F238E27FC236}">
                <a16:creationId xmlns:a16="http://schemas.microsoft.com/office/drawing/2014/main" id="{DC12D7AE-3368-6DB7-D768-C71F29F7CC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0432" y="1239521"/>
            <a:ext cx="12420598" cy="5481954"/>
          </a:xfrm>
        </p:spPr>
        <p:txBody>
          <a:bodyPr rtlCol="0">
            <a:noAutofit/>
          </a:bodyPr>
          <a:lstStyle/>
          <a:p>
            <a:pPr marL="0" indent="0">
              <a:buNone/>
            </a:pPr>
            <a:r>
              <a:rPr lang="en-US" b="1" dirty="0">
                <a:solidFill>
                  <a:srgbClr val="00B0F0"/>
                </a:solidFill>
              </a:rPr>
              <a:t>1. Competitive Procurement</a:t>
            </a:r>
          </a:p>
          <a:p>
            <a:r>
              <a:rPr lang="en-US" sz="2600" dirty="0"/>
              <a:t>The buyer solicits bids or proposals from multiple qualified sellers.</a:t>
            </a:r>
          </a:p>
          <a:p>
            <a:r>
              <a:rPr lang="en-US" b="1" dirty="0">
                <a:solidFill>
                  <a:srgbClr val="00B0F0"/>
                </a:solidFill>
              </a:rPr>
              <a:t>Examples</a:t>
            </a:r>
            <a:endParaRPr lang="en-US" dirty="0">
              <a:solidFill>
                <a:srgbClr val="00B0F0"/>
              </a:solidFill>
            </a:endParaRPr>
          </a:p>
          <a:p>
            <a:r>
              <a:rPr lang="en-US" sz="2600" dirty="0"/>
              <a:t>Request for Proposal (RFP) </a:t>
            </a:r>
          </a:p>
          <a:p>
            <a:r>
              <a:rPr lang="en-US" sz="2600" dirty="0"/>
              <a:t>Request for Quotation (RFQ) </a:t>
            </a:r>
          </a:p>
          <a:p>
            <a:r>
              <a:rPr lang="en-US" sz="2600" dirty="0"/>
              <a:t>Invitation for Bid (IFB/ITB) </a:t>
            </a:r>
          </a:p>
          <a:p>
            <a:r>
              <a:rPr lang="en-US" b="1" dirty="0">
                <a:solidFill>
                  <a:srgbClr val="00B0F0"/>
                </a:solidFill>
              </a:rPr>
              <a:t>Advantages</a:t>
            </a:r>
            <a:endParaRPr lang="en-US" dirty="0">
              <a:solidFill>
                <a:srgbClr val="00B0F0"/>
              </a:solidFill>
            </a:endParaRPr>
          </a:p>
          <a:p>
            <a:r>
              <a:rPr lang="en-US" sz="2600" dirty="0"/>
              <a:t>Fair competition </a:t>
            </a:r>
          </a:p>
          <a:p>
            <a:r>
              <a:rPr lang="en-US" sz="2600" dirty="0"/>
              <a:t>Better pricing </a:t>
            </a:r>
          </a:p>
          <a:p>
            <a:r>
              <a:rPr lang="en-US" sz="2600" dirty="0"/>
              <a:t>Greater transparency</a:t>
            </a:r>
          </a:p>
          <a:p>
            <a:pPr marL="0" indent="0" algn="just">
              <a:buNone/>
              <a:defRPr/>
            </a:pP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7AB70CB-0649-BDFF-A70A-2AFC91FA30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833352-24EC-4C41-9DF3-389C7D542E0E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AA447A82-BAB3-92BE-E46A-DA3CC2376A56}"/>
              </a:ext>
            </a:extLst>
          </p:cNvPr>
          <p:cNvSpPr/>
          <p:nvPr/>
        </p:nvSpPr>
        <p:spPr>
          <a:xfrm>
            <a:off x="11490961" y="899748"/>
            <a:ext cx="1110069" cy="5673772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4357E45A-B01F-46BE-5ED9-4F32E271291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7"/>
            <a:ext cx="2064929" cy="8202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110792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9D6754-BB35-E9E0-F479-70AFD1262F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>
            <a:extLst>
              <a:ext uri="{FF2B5EF4-FFF2-40B4-BE49-F238E27FC236}">
                <a16:creationId xmlns:a16="http://schemas.microsoft.com/office/drawing/2014/main" id="{83EF5E45-7CDB-26BA-CDC8-B81EA88910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27959" y="136525"/>
            <a:ext cx="8305800" cy="639762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rgbClr val="00B0F0"/>
                </a:solidFill>
              </a:rPr>
              <a:t>Procurement Approaches (PMBOK Perspective)</a:t>
            </a:r>
          </a:p>
        </p:txBody>
      </p:sp>
      <p:sp>
        <p:nvSpPr>
          <p:cNvPr id="17411" name="Content Placeholder 2">
            <a:extLst>
              <a:ext uri="{FF2B5EF4-FFF2-40B4-BE49-F238E27FC236}">
                <a16:creationId xmlns:a16="http://schemas.microsoft.com/office/drawing/2014/main" id="{1A1BA406-AFC6-93DC-0587-8B38C14F22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9151" y="1497483"/>
            <a:ext cx="12400278" cy="5223992"/>
          </a:xfrm>
        </p:spPr>
        <p:txBody>
          <a:bodyPr rtlCol="0">
            <a:noAutofit/>
          </a:bodyPr>
          <a:lstStyle/>
          <a:p>
            <a:pPr marL="0" indent="0">
              <a:buNone/>
            </a:pPr>
            <a:r>
              <a:rPr lang="en-US" b="1" dirty="0">
                <a:solidFill>
                  <a:srgbClr val="00B0F0"/>
                </a:solidFill>
              </a:rPr>
              <a:t> 2. Sole-Source Procurement</a:t>
            </a:r>
          </a:p>
          <a:p>
            <a:r>
              <a:rPr lang="en-US" sz="2700" dirty="0"/>
              <a:t>The buyer purchases from only one supplier because no reasonable alternative exists.</a:t>
            </a:r>
          </a:p>
          <a:p>
            <a:endParaRPr lang="en-US" sz="2700" dirty="0"/>
          </a:p>
          <a:p>
            <a:r>
              <a:rPr lang="en-US" b="1" dirty="0">
                <a:solidFill>
                  <a:srgbClr val="00B0F0"/>
                </a:solidFill>
              </a:rPr>
              <a:t>Typical Reasons</a:t>
            </a:r>
            <a:endParaRPr lang="en-US" dirty="0">
              <a:solidFill>
                <a:srgbClr val="00B0F0"/>
              </a:solidFill>
            </a:endParaRPr>
          </a:p>
          <a:p>
            <a:r>
              <a:rPr lang="en-US" sz="2700" dirty="0"/>
              <a:t>Unique expertise </a:t>
            </a:r>
          </a:p>
          <a:p>
            <a:r>
              <a:rPr lang="en-US" sz="2700" dirty="0"/>
              <a:t>Proprietary technology </a:t>
            </a:r>
          </a:p>
          <a:p>
            <a:r>
              <a:rPr lang="en-US" sz="2700" dirty="0"/>
              <a:t>Emergency procurement </a:t>
            </a:r>
          </a:p>
          <a:p>
            <a:r>
              <a:rPr lang="en-US" sz="2700" dirty="0"/>
              <a:t>Compatibility with existing systems</a:t>
            </a:r>
          </a:p>
          <a:p>
            <a:pPr marL="0" indent="0" algn="just">
              <a:buNone/>
              <a:defRPr/>
            </a:pP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AAC9511-6677-8359-C1B3-96F557F569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833352-24EC-4C41-9DF3-389C7D542E0E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C51A47A8-F06A-4797-4350-A9873B1AC43A}"/>
              </a:ext>
            </a:extLst>
          </p:cNvPr>
          <p:cNvSpPr/>
          <p:nvPr/>
        </p:nvSpPr>
        <p:spPr>
          <a:xfrm>
            <a:off x="12092849" y="811847"/>
            <a:ext cx="1069429" cy="5410882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3A28C208-688C-5D8E-E66A-0B4958140B3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7"/>
            <a:ext cx="2064929" cy="8202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257056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630900-76E1-8A13-D0BD-7C8B8D2849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>
            <a:extLst>
              <a:ext uri="{FF2B5EF4-FFF2-40B4-BE49-F238E27FC236}">
                <a16:creationId xmlns:a16="http://schemas.microsoft.com/office/drawing/2014/main" id="{2CD9E46D-5FFA-1882-D4FA-1C406CAC9E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27959" y="136525"/>
            <a:ext cx="8305800" cy="639762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rgbClr val="00B0F0"/>
                </a:solidFill>
              </a:rPr>
              <a:t>Procurement Approaches (PMBOK Perspective)</a:t>
            </a:r>
          </a:p>
        </p:txBody>
      </p:sp>
      <p:sp>
        <p:nvSpPr>
          <p:cNvPr id="17411" name="Content Placeholder 2">
            <a:extLst>
              <a:ext uri="{FF2B5EF4-FFF2-40B4-BE49-F238E27FC236}">
                <a16:creationId xmlns:a16="http://schemas.microsoft.com/office/drawing/2014/main" id="{8209734A-324C-FC89-C43F-F6E4AA819F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0431" y="1497483"/>
            <a:ext cx="12400278" cy="5223992"/>
          </a:xfrm>
        </p:spPr>
        <p:txBody>
          <a:bodyPr rtlCol="0">
            <a:noAutofit/>
          </a:bodyPr>
          <a:lstStyle/>
          <a:p>
            <a:pPr marL="0" indent="0">
              <a:buNone/>
            </a:pPr>
            <a:r>
              <a:rPr lang="en-US" b="1" dirty="0">
                <a:solidFill>
                  <a:srgbClr val="00B0F0"/>
                </a:solidFill>
              </a:rPr>
              <a:t>3. Single-Source Procurement</a:t>
            </a:r>
          </a:p>
          <a:p>
            <a:endParaRPr lang="en-US" b="1" dirty="0"/>
          </a:p>
          <a:p>
            <a:r>
              <a:rPr lang="en-US" dirty="0"/>
              <a:t>The buyer chooses one supplier from several available suppliers.</a:t>
            </a:r>
          </a:p>
          <a:p>
            <a:r>
              <a:rPr lang="en-US" dirty="0"/>
              <a:t>Unlike sole-source procurement, alternatives exist, but one supplier is selected based on strategic or business reasons.</a:t>
            </a:r>
          </a:p>
          <a:p>
            <a:pPr marL="0" indent="0" algn="just">
              <a:buNone/>
              <a:defRPr/>
            </a:pP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1067DFD-E8BC-D9E3-7C1C-D69E04FDCE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833352-24EC-4C41-9DF3-389C7D542E0E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112E19EC-D4F6-F757-6BE0-F54494F92525}"/>
              </a:ext>
            </a:extLst>
          </p:cNvPr>
          <p:cNvSpPr/>
          <p:nvPr/>
        </p:nvSpPr>
        <p:spPr>
          <a:xfrm>
            <a:off x="11795760" y="899748"/>
            <a:ext cx="1069429" cy="5410882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5DBA3C08-2E5C-5153-E27C-8FF82AA6081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7"/>
            <a:ext cx="2064929" cy="8202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854579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189B2F-AD4E-B61C-88F2-BB4FF716F3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>
            <a:extLst>
              <a:ext uri="{FF2B5EF4-FFF2-40B4-BE49-F238E27FC236}">
                <a16:creationId xmlns:a16="http://schemas.microsoft.com/office/drawing/2014/main" id="{DF2DE8CD-5D47-347C-7692-F90587F8C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27959" y="136525"/>
            <a:ext cx="8305800" cy="639762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rgbClr val="00B0F0"/>
                </a:solidFill>
              </a:rPr>
              <a:t>Procurement Approaches (PMBOK Perspective)</a:t>
            </a:r>
          </a:p>
        </p:txBody>
      </p:sp>
      <p:sp>
        <p:nvSpPr>
          <p:cNvPr id="17411" name="Content Placeholder 2">
            <a:extLst>
              <a:ext uri="{FF2B5EF4-FFF2-40B4-BE49-F238E27FC236}">
                <a16:creationId xmlns:a16="http://schemas.microsoft.com/office/drawing/2014/main" id="{831ACAA7-2D2A-7413-FB87-E69B0B4183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0431" y="1412240"/>
            <a:ext cx="12400278" cy="5309235"/>
          </a:xfrm>
        </p:spPr>
        <p:txBody>
          <a:bodyPr rtlCol="0">
            <a:noAutofit/>
          </a:bodyPr>
          <a:lstStyle/>
          <a:p>
            <a:pPr marL="0" indent="0">
              <a:buNone/>
            </a:pPr>
            <a:r>
              <a:rPr lang="en-US" b="1" dirty="0">
                <a:solidFill>
                  <a:srgbClr val="00B0F0"/>
                </a:solidFill>
              </a:rPr>
              <a:t>4. Procurement through Framework Agreements</a:t>
            </a:r>
          </a:p>
          <a:p>
            <a:r>
              <a:rPr lang="en-US" dirty="0"/>
              <a:t>The buyer establishes long-term agreements with one or more suppliers for      future purchases.</a:t>
            </a:r>
          </a:p>
          <a:p>
            <a:endParaRPr lang="en-US" b="1" dirty="0"/>
          </a:p>
          <a:p>
            <a:r>
              <a:rPr lang="en-US" b="1" dirty="0">
                <a:solidFill>
                  <a:srgbClr val="00B0F0"/>
                </a:solidFill>
              </a:rPr>
              <a:t>Benefits</a:t>
            </a:r>
            <a:endParaRPr lang="en-US" dirty="0">
              <a:solidFill>
                <a:srgbClr val="00B0F0"/>
              </a:solidFill>
            </a:endParaRPr>
          </a:p>
          <a:p>
            <a:r>
              <a:rPr lang="en-US" dirty="0"/>
              <a:t>Reduced procurement time </a:t>
            </a:r>
          </a:p>
          <a:p>
            <a:r>
              <a:rPr lang="en-US" dirty="0"/>
              <a:t>Lower administrative effort </a:t>
            </a:r>
          </a:p>
          <a:p>
            <a:r>
              <a:rPr lang="en-US" dirty="0"/>
              <a:t>Stable supplier relationships</a:t>
            </a:r>
          </a:p>
          <a:p>
            <a:pPr marL="0" indent="0" algn="just">
              <a:buNone/>
              <a:defRPr/>
            </a:pP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5D89995-2F2D-77F5-62C7-D434CD1EBF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833352-24EC-4C41-9DF3-389C7D542E0E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CBF24CCD-8DC9-8DC1-60A3-8C1DF8761103}"/>
              </a:ext>
            </a:extLst>
          </p:cNvPr>
          <p:cNvSpPr/>
          <p:nvPr/>
        </p:nvSpPr>
        <p:spPr>
          <a:xfrm>
            <a:off x="11592560" y="899748"/>
            <a:ext cx="1272629" cy="5410882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C8507F63-2032-706E-1F8C-F7AB02156AA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7"/>
            <a:ext cx="2064929" cy="8202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626903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C136BF-7A79-3B68-D912-064AF4A3DC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>
            <a:extLst>
              <a:ext uri="{FF2B5EF4-FFF2-40B4-BE49-F238E27FC236}">
                <a16:creationId xmlns:a16="http://schemas.microsoft.com/office/drawing/2014/main" id="{656FCFC6-44E5-3C75-0CF3-1E08CEB87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38119" y="259986"/>
            <a:ext cx="8305800" cy="639762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rgbClr val="00B0F0"/>
                </a:solidFill>
              </a:rPr>
              <a:t>Procurement Management Knowledge Areas</a:t>
            </a:r>
          </a:p>
        </p:txBody>
      </p:sp>
      <p:sp>
        <p:nvSpPr>
          <p:cNvPr id="17411" name="Content Placeholder 2">
            <a:extLst>
              <a:ext uri="{FF2B5EF4-FFF2-40B4-BE49-F238E27FC236}">
                <a16:creationId xmlns:a16="http://schemas.microsoft.com/office/drawing/2014/main" id="{BC74CD4F-967D-8426-BB5B-F0782C4688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121" y="1554481"/>
            <a:ext cx="12443550" cy="5223992"/>
          </a:xfrm>
        </p:spPr>
        <p:txBody>
          <a:bodyPr rtlCol="0">
            <a:noAutofit/>
          </a:bodyPr>
          <a:lstStyle/>
          <a:p>
            <a:pPr>
              <a:buNone/>
            </a:pPr>
            <a:r>
              <a:rPr lang="en-US" sz="2700" b="1" dirty="0">
                <a:solidFill>
                  <a:srgbClr val="00B0F0"/>
                </a:solidFill>
              </a:rPr>
              <a:t>Project procurement management is closely integrated with:</a:t>
            </a:r>
          </a:p>
          <a:p>
            <a:pPr>
              <a:buNone/>
            </a:pPr>
            <a:endParaRPr lang="en-US" sz="2700" b="1" dirty="0"/>
          </a:p>
          <a:p>
            <a:pPr>
              <a:buFont typeface="Arial" panose="020B0604020202020204" pitchFamily="34" charset="0"/>
              <a:buChar char="•"/>
            </a:pPr>
            <a:r>
              <a:rPr lang="en-US" sz="2500" b="1" dirty="0"/>
              <a:t>Project Scope Management</a:t>
            </a:r>
            <a:r>
              <a:rPr lang="en-US" sz="2500" dirty="0"/>
              <a:t> –Defines what must be procured.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500" b="1" dirty="0"/>
              <a:t>Project Schedule Management</a:t>
            </a:r>
            <a:r>
              <a:rPr lang="en-US" sz="2500" dirty="0"/>
              <a:t> –Ensures timely procurement.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500" b="1" dirty="0"/>
              <a:t>Project Cost Management</a:t>
            </a:r>
            <a:r>
              <a:rPr lang="en-US" sz="2500" dirty="0"/>
              <a:t> –Controls procurement costs.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500" b="1" dirty="0"/>
              <a:t>Project Risk Management</a:t>
            </a:r>
            <a:r>
              <a:rPr lang="en-US" sz="2500" dirty="0"/>
              <a:t> –Identifies and mitigates supplier and contract risks.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500" b="1" dirty="0"/>
              <a:t>Project Quality Management</a:t>
            </a:r>
            <a:r>
              <a:rPr lang="en-US" sz="2500" dirty="0"/>
              <a:t> –Ensures procured deliverables meet quality standards.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500" b="1" dirty="0"/>
              <a:t>Project Stakeholder Management</a:t>
            </a:r>
            <a:r>
              <a:rPr lang="en-US" sz="2500" dirty="0"/>
              <a:t> –Coordinates with suppliers, contractors, and clients</a:t>
            </a:r>
            <a:r>
              <a:rPr lang="en-US" sz="2600" dirty="0"/>
              <a:t>.</a:t>
            </a:r>
          </a:p>
          <a:p>
            <a:pPr algn="just">
              <a:defRPr/>
            </a:pP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1AD66B3-2B5B-F200-0706-DF00A9D68E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833352-24EC-4C41-9DF3-389C7D542E0E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3B4A07FA-DC98-F2F5-6E1F-1BC6516AB666}"/>
              </a:ext>
            </a:extLst>
          </p:cNvPr>
          <p:cNvSpPr/>
          <p:nvPr/>
        </p:nvSpPr>
        <p:spPr>
          <a:xfrm>
            <a:off x="11841478" y="899748"/>
            <a:ext cx="1023711" cy="5410882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BA42F09A-7279-34E1-B1FE-F0103C15728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7"/>
            <a:ext cx="2064929" cy="8202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812489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616875-15F7-6CC2-F4ED-A3076A8AA7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>
            <a:extLst>
              <a:ext uri="{FF2B5EF4-FFF2-40B4-BE49-F238E27FC236}">
                <a16:creationId xmlns:a16="http://schemas.microsoft.com/office/drawing/2014/main" id="{0852EB6D-DC54-E4DE-83EA-567342E2C91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17869" y="207222"/>
            <a:ext cx="8305800" cy="715962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3600" b="1" dirty="0">
                <a:solidFill>
                  <a:srgbClr val="0070C0"/>
                </a:solidFill>
              </a:rPr>
              <a:t>    </a:t>
            </a:r>
            <a:r>
              <a:rPr lang="en-US" sz="3000" b="1" dirty="0">
                <a:solidFill>
                  <a:srgbClr val="00B0F0"/>
                </a:solidFill>
              </a:rPr>
              <a:t>What is a Procurement System?</a:t>
            </a:r>
          </a:p>
        </p:txBody>
      </p:sp>
      <p:sp>
        <p:nvSpPr>
          <p:cNvPr id="11267" name="Rectangle 3">
            <a:extLst>
              <a:ext uri="{FF2B5EF4-FFF2-40B4-BE49-F238E27FC236}">
                <a16:creationId xmlns:a16="http://schemas.microsoft.com/office/drawing/2014/main" id="{33BE8FED-964F-A4A1-0848-17A4F395E6A9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80431" y="1595646"/>
            <a:ext cx="11849009" cy="4952309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A Procurement System is</a:t>
            </a:r>
          </a:p>
          <a:p>
            <a:pPr>
              <a:buNone/>
            </a:pPr>
            <a:endParaRPr lang="en-US" b="1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An integrated framework of policies, procedures, technologies, people, and</a:t>
            </a:r>
          </a:p>
          <a:p>
            <a:pPr>
              <a:buNone/>
            </a:pPr>
            <a:r>
              <a:rPr lang="en-US" dirty="0"/>
              <a:t>controls used to plan, execute, monitor, and close procurement activities</a:t>
            </a:r>
          </a:p>
          <a:p>
            <a:pPr>
              <a:buNone/>
            </a:pPr>
            <a:r>
              <a:rPr lang="en-US" dirty="0"/>
              <a:t>throughout the project life cycle.</a:t>
            </a:r>
          </a:p>
          <a:p>
            <a:pPr>
              <a:buNone/>
            </a:pPr>
            <a:endParaRPr lang="en-US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 procurement system provides standardized procedures for acquiring goods and services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0CC557-ADDE-0499-B0F1-BBF2C5EE64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A1734EE-19D9-4B3B-AA95-768ECF03B405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C257E7F9-5746-8EE4-9BB6-A185C5053C3D}"/>
              </a:ext>
            </a:extLst>
          </p:cNvPr>
          <p:cNvSpPr/>
          <p:nvPr/>
        </p:nvSpPr>
        <p:spPr>
          <a:xfrm>
            <a:off x="11917680" y="1050878"/>
            <a:ext cx="1056640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90C1F1D6-3ECB-1619-CCAF-D192BBAC85E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7"/>
            <a:ext cx="2305141" cy="971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858545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8603" y="248338"/>
            <a:ext cx="8458200" cy="693533"/>
          </a:xfrm>
        </p:spPr>
        <p:txBody>
          <a:bodyPr>
            <a:noAutofit/>
          </a:bodyPr>
          <a:lstStyle/>
          <a:p>
            <a:pPr algn="ctr"/>
            <a:r>
              <a:rPr lang="en-US" altLang="en-US" sz="3200" b="1" dirty="0">
                <a:solidFill>
                  <a:srgbClr val="00B0F0"/>
                </a:solidFill>
              </a:rPr>
              <a:t>Components of a Procurement System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80432" y="941871"/>
            <a:ext cx="11351168" cy="5071281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2400" b="1" dirty="0"/>
              <a:t>People</a:t>
            </a:r>
          </a:p>
          <a:p>
            <a:pPr>
              <a:buNone/>
            </a:pPr>
            <a:r>
              <a:rPr lang="en-US" sz="2400" b="1" dirty="0"/>
              <a:t>↓</a:t>
            </a:r>
          </a:p>
          <a:p>
            <a:pPr>
              <a:buNone/>
            </a:pPr>
            <a:r>
              <a:rPr lang="en-US" sz="2400" b="1" dirty="0"/>
              <a:t>Policies</a:t>
            </a:r>
          </a:p>
          <a:p>
            <a:pPr>
              <a:buNone/>
            </a:pPr>
            <a:r>
              <a:rPr lang="en-US" sz="2400" b="1" dirty="0"/>
              <a:t>↓</a:t>
            </a:r>
          </a:p>
          <a:p>
            <a:pPr>
              <a:buNone/>
            </a:pPr>
            <a:r>
              <a:rPr lang="en-US" sz="2400" b="1" dirty="0"/>
              <a:t>Procedures</a:t>
            </a:r>
          </a:p>
          <a:p>
            <a:pPr>
              <a:buNone/>
            </a:pPr>
            <a:r>
              <a:rPr lang="en-US" sz="2400" b="1" dirty="0"/>
              <a:t>↓</a:t>
            </a:r>
          </a:p>
          <a:p>
            <a:pPr>
              <a:buNone/>
            </a:pPr>
            <a:r>
              <a:rPr lang="en-US" sz="2400" b="1" dirty="0"/>
              <a:t>Technology</a:t>
            </a:r>
          </a:p>
          <a:p>
            <a:pPr>
              <a:buNone/>
            </a:pPr>
            <a:r>
              <a:rPr lang="en-US" sz="2400" b="1" dirty="0"/>
              <a:t>↓</a:t>
            </a:r>
          </a:p>
          <a:p>
            <a:pPr>
              <a:buNone/>
            </a:pPr>
            <a:r>
              <a:rPr lang="en-US" sz="2400" b="1" dirty="0"/>
              <a:t>Suppliers</a:t>
            </a:r>
          </a:p>
          <a:p>
            <a:pPr>
              <a:buNone/>
            </a:pPr>
            <a:r>
              <a:rPr lang="en-US" sz="2400" b="1" dirty="0"/>
              <a:t>↓</a:t>
            </a:r>
          </a:p>
          <a:p>
            <a:pPr>
              <a:buNone/>
            </a:pPr>
            <a:r>
              <a:rPr lang="en-US" sz="2400" b="1" dirty="0"/>
              <a:t>Contracts</a:t>
            </a:r>
          </a:p>
          <a:p>
            <a:pPr>
              <a:buNone/>
            </a:pPr>
            <a:r>
              <a:rPr lang="en-US" sz="2400" b="1" dirty="0"/>
              <a:t>↓</a:t>
            </a:r>
          </a:p>
          <a:p>
            <a:pPr>
              <a:buNone/>
            </a:pPr>
            <a:r>
              <a:rPr lang="en-US" sz="2400" b="1" dirty="0"/>
              <a:t>Performance Monitoring</a:t>
            </a:r>
          </a:p>
          <a:p>
            <a:pPr algn="just">
              <a:lnSpc>
                <a:spcPct val="90000"/>
              </a:lnSpc>
            </a:pPr>
            <a:endParaRPr lang="en-US" altLang="en-US" dirty="0"/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02ABC540-64F2-C59B-5D48-12C51F5B394F}"/>
              </a:ext>
            </a:extLst>
          </p:cNvPr>
          <p:cNvSpPr/>
          <p:nvPr/>
        </p:nvSpPr>
        <p:spPr>
          <a:xfrm>
            <a:off x="11531599" y="1050878"/>
            <a:ext cx="1810211" cy="5177202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1A0CA7A4-E59A-68ED-18BE-093DF585DB9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8623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904728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042277-4375-2AB8-6A58-2EEE54645D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>
            <a:extLst>
              <a:ext uri="{FF2B5EF4-FFF2-40B4-BE49-F238E27FC236}">
                <a16:creationId xmlns:a16="http://schemas.microsoft.com/office/drawing/2014/main" id="{B03B6BEE-4737-6A0F-8AB5-6945EC2D400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55695" y="-108453"/>
            <a:ext cx="10515600" cy="746125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2800" b="1" dirty="0">
                <a:solidFill>
                  <a:srgbClr val="00B0F0"/>
                </a:solidFill>
              </a:rPr>
              <a:t>Types of Procurement Systems</a:t>
            </a:r>
          </a:p>
        </p:txBody>
      </p:sp>
      <p:sp>
        <p:nvSpPr>
          <p:cNvPr id="17411" name="Rectangle 3">
            <a:extLst>
              <a:ext uri="{FF2B5EF4-FFF2-40B4-BE49-F238E27FC236}">
                <a16:creationId xmlns:a16="http://schemas.microsoft.com/office/drawing/2014/main" id="{49A62C32-DE63-373B-978B-FBEA2754D257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91816" y="637672"/>
            <a:ext cx="11808368" cy="5359233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r>
              <a:rPr lang="en-US" sz="9600" b="1" dirty="0">
                <a:solidFill>
                  <a:srgbClr val="C00000"/>
                </a:solidFill>
              </a:rPr>
              <a:t>1. Traditional Procurement System (Design–Bid–Build)</a:t>
            </a:r>
          </a:p>
          <a:p>
            <a:pPr>
              <a:buNone/>
            </a:pPr>
            <a:r>
              <a:rPr lang="en-US" sz="8800" b="1" dirty="0">
                <a:solidFill>
                  <a:srgbClr val="00B0F0"/>
                </a:solidFill>
              </a:rPr>
              <a:t>Definition</a:t>
            </a:r>
            <a:r>
              <a:rPr lang="en-US" sz="7200" b="1" dirty="0">
                <a:solidFill>
                  <a:srgbClr val="00B0F0"/>
                </a:solidFill>
              </a:rPr>
              <a:t>:</a:t>
            </a:r>
            <a:br>
              <a:rPr lang="en-US" sz="7200" dirty="0"/>
            </a:br>
            <a:r>
              <a:rPr lang="en-US" sz="8000" dirty="0"/>
              <a:t>The project owner hires a designer to complete the design before selecting a contractor through competitive bidding.</a:t>
            </a:r>
          </a:p>
          <a:p>
            <a:pPr>
              <a:buNone/>
            </a:pPr>
            <a:r>
              <a:rPr lang="en-US" sz="8000" b="1" dirty="0">
                <a:solidFill>
                  <a:srgbClr val="00B0F0"/>
                </a:solidFill>
              </a:rPr>
              <a:t>Characteristics:</a:t>
            </a:r>
            <a:endParaRPr lang="en-US" sz="8000" dirty="0">
              <a:solidFill>
                <a:srgbClr val="00B0F0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sz="8000" dirty="0"/>
              <a:t>Separate contracts for design and construction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8000" dirty="0"/>
              <a:t>Design completed before construction begins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8000" dirty="0"/>
              <a:t>Competitive tendering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8000" dirty="0"/>
              <a:t>Well-defined project scope </a:t>
            </a:r>
          </a:p>
          <a:p>
            <a:pPr>
              <a:buNone/>
            </a:pPr>
            <a:r>
              <a:rPr lang="en-US" sz="8800" b="1" dirty="0">
                <a:solidFill>
                  <a:srgbClr val="00B0F0"/>
                </a:solidFill>
              </a:rPr>
              <a:t>Advantages:</a:t>
            </a:r>
            <a:endParaRPr lang="en-US" sz="8800" dirty="0">
              <a:solidFill>
                <a:srgbClr val="00B0F0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sz="8000" dirty="0"/>
              <a:t>Transparent procurement process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8000" dirty="0"/>
              <a:t>Competitive pricing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8000" dirty="0"/>
              <a:t>High owner control </a:t>
            </a:r>
          </a:p>
          <a:p>
            <a:pPr>
              <a:buNone/>
            </a:pPr>
            <a:r>
              <a:rPr lang="en-US" sz="8800" b="1" dirty="0">
                <a:solidFill>
                  <a:srgbClr val="00B0F0"/>
                </a:solidFill>
              </a:rPr>
              <a:t>Disadvantages:</a:t>
            </a:r>
            <a:endParaRPr lang="en-US" sz="8800" dirty="0">
              <a:solidFill>
                <a:srgbClr val="00B0F0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sz="8000" dirty="0"/>
              <a:t>Longer project duration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8000" dirty="0"/>
              <a:t>Limited contractor involvement during design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8000" dirty="0"/>
              <a:t>Changes can be costly </a:t>
            </a:r>
          </a:p>
          <a:p>
            <a:pPr>
              <a:buNone/>
            </a:pPr>
            <a:r>
              <a:rPr lang="en-US" sz="8800" b="1" dirty="0">
                <a:solidFill>
                  <a:srgbClr val="00B0F0"/>
                </a:solidFill>
              </a:rPr>
              <a:t>Best for</a:t>
            </a:r>
            <a:r>
              <a:rPr lang="en-US" sz="7200" b="1" dirty="0">
                <a:solidFill>
                  <a:srgbClr val="00B0F0"/>
                </a:solidFill>
              </a:rPr>
              <a:t>:</a:t>
            </a:r>
            <a:br>
              <a:rPr lang="en-US" sz="7200" dirty="0"/>
            </a:br>
            <a:r>
              <a:rPr lang="en-US" sz="8000" dirty="0"/>
              <a:t>Projects with clearly defined requirements</a:t>
            </a:r>
          </a:p>
          <a:p>
            <a:pPr>
              <a:buFont typeface="Wingdings" panose="05000000000000000000" pitchFamily="2" charset="2"/>
              <a:buChar char="§"/>
            </a:pP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67EFB2-7F6D-2B6C-B28B-AB7545F474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B855E41-05E1-4530-86A4-B9A04F273E42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3280D636-9C69-ED21-7181-9CEABA9AED05}"/>
              </a:ext>
            </a:extLst>
          </p:cNvPr>
          <p:cNvSpPr/>
          <p:nvPr/>
        </p:nvSpPr>
        <p:spPr>
          <a:xfrm>
            <a:off x="11623040" y="1050878"/>
            <a:ext cx="1432560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8DBB6D19-39DA-0632-28BB-5D342BAA6E6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936481" y="42021"/>
            <a:ext cx="2255520" cy="955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787307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903DAC-EE70-D9CD-8375-55F48281B6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>
            <a:extLst>
              <a:ext uri="{FF2B5EF4-FFF2-40B4-BE49-F238E27FC236}">
                <a16:creationId xmlns:a16="http://schemas.microsoft.com/office/drawing/2014/main" id="{44D483C5-E8E7-2A78-FC41-6044BD339C4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056639" y="-48410"/>
            <a:ext cx="10515600" cy="746125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2800" b="1" dirty="0">
                <a:solidFill>
                  <a:srgbClr val="00B0F0"/>
                </a:solidFill>
              </a:rPr>
              <a:t>Types of Procurement Systems</a:t>
            </a:r>
          </a:p>
        </p:txBody>
      </p:sp>
      <p:sp>
        <p:nvSpPr>
          <p:cNvPr id="17411" name="Rectangle 3">
            <a:extLst>
              <a:ext uri="{FF2B5EF4-FFF2-40B4-BE49-F238E27FC236}">
                <a16:creationId xmlns:a16="http://schemas.microsoft.com/office/drawing/2014/main" id="{30ECDDBA-A76C-D1EC-FD9B-F039DA05848F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74749" y="507532"/>
            <a:ext cx="11688082" cy="51488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2400" b="1" dirty="0">
                <a:solidFill>
                  <a:srgbClr val="C00000"/>
                </a:solidFill>
              </a:rPr>
              <a:t>2. Design–Build Procurement System</a:t>
            </a:r>
          </a:p>
          <a:p>
            <a:pPr>
              <a:buNone/>
            </a:pPr>
            <a:r>
              <a:rPr lang="en-US" sz="2200" b="1" dirty="0">
                <a:solidFill>
                  <a:srgbClr val="00B0F0"/>
                </a:solidFill>
              </a:rPr>
              <a:t>Definition:</a:t>
            </a:r>
            <a:br>
              <a:rPr lang="en-US" sz="2200" dirty="0"/>
            </a:br>
            <a:r>
              <a:rPr lang="en-US" sz="2200" dirty="0"/>
              <a:t>A single contractor is responsible for both the design and construction of the project.</a:t>
            </a:r>
          </a:p>
          <a:p>
            <a:pPr>
              <a:buNone/>
            </a:pPr>
            <a:r>
              <a:rPr lang="en-US" sz="2200" b="1" dirty="0">
                <a:solidFill>
                  <a:srgbClr val="00B0F0"/>
                </a:solidFill>
              </a:rPr>
              <a:t>Characteristics:</a:t>
            </a:r>
            <a:endParaRPr lang="en-US" sz="2200" dirty="0">
              <a:solidFill>
                <a:srgbClr val="00B0F0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sz="2000" dirty="0"/>
              <a:t>One contract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dirty="0"/>
              <a:t>Single point of responsibility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dirty="0"/>
              <a:t>Overlapping design and construction phases </a:t>
            </a:r>
          </a:p>
          <a:p>
            <a:pPr>
              <a:buNone/>
            </a:pPr>
            <a:r>
              <a:rPr lang="en-US" sz="2200" b="1" dirty="0">
                <a:solidFill>
                  <a:srgbClr val="00B0F0"/>
                </a:solidFill>
              </a:rPr>
              <a:t>Advantages:</a:t>
            </a:r>
            <a:endParaRPr lang="en-US" sz="2200" dirty="0">
              <a:solidFill>
                <a:srgbClr val="00B0F0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sz="2000" dirty="0"/>
              <a:t>Faster project completion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dirty="0"/>
              <a:t>Better coordination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dirty="0"/>
              <a:t>Reduced disputes</a:t>
            </a:r>
            <a:r>
              <a:rPr lang="en-US" sz="2200" dirty="0"/>
              <a:t> </a:t>
            </a:r>
          </a:p>
          <a:p>
            <a:pPr>
              <a:buNone/>
            </a:pPr>
            <a:r>
              <a:rPr lang="en-US" sz="2200" b="1" dirty="0">
                <a:solidFill>
                  <a:srgbClr val="00B0F0"/>
                </a:solidFill>
              </a:rPr>
              <a:t>Disadvantages:</a:t>
            </a:r>
            <a:endParaRPr lang="en-US" sz="2200" dirty="0">
              <a:solidFill>
                <a:srgbClr val="00B0F0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sz="2000" dirty="0"/>
              <a:t>Less owner control over design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dirty="0"/>
              <a:t>Difficult to compare proposals </a:t>
            </a:r>
          </a:p>
          <a:p>
            <a:pPr>
              <a:buNone/>
            </a:pPr>
            <a:r>
              <a:rPr lang="en-US" sz="2200" b="1" dirty="0">
                <a:solidFill>
                  <a:srgbClr val="00B0F0"/>
                </a:solidFill>
              </a:rPr>
              <a:t>Best for</a:t>
            </a:r>
            <a:r>
              <a:rPr lang="en-US" sz="2200" b="1" dirty="0"/>
              <a:t>:</a:t>
            </a:r>
            <a:br>
              <a:rPr lang="en-US" sz="2200" dirty="0"/>
            </a:br>
            <a:r>
              <a:rPr lang="en-US" sz="2200" dirty="0"/>
              <a:t>Fast-track and complex projects.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0D9434-1565-FCD6-9A32-D00D4464CA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B855E41-05E1-4530-86A4-B9A04F273E42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3113D8D1-248A-6EA1-5F33-B4362D7B09A6}"/>
              </a:ext>
            </a:extLst>
          </p:cNvPr>
          <p:cNvSpPr/>
          <p:nvPr/>
        </p:nvSpPr>
        <p:spPr>
          <a:xfrm>
            <a:off x="11663680" y="1050878"/>
            <a:ext cx="1158240" cy="5553122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DB4E9AD8-95DA-4252-B3DC-6C2AB3317E3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812111" y="0"/>
            <a:ext cx="2305141" cy="96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475108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05ABE3-ABB8-91FA-CE6F-E6F4EAF053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>
            <a:extLst>
              <a:ext uri="{FF2B5EF4-FFF2-40B4-BE49-F238E27FC236}">
                <a16:creationId xmlns:a16="http://schemas.microsoft.com/office/drawing/2014/main" id="{0327639A-74E5-D81F-9B57-07DA27DCCA0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066799" y="-48410"/>
            <a:ext cx="10515600" cy="746125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2800" b="1" dirty="0">
                <a:solidFill>
                  <a:srgbClr val="00B0F0"/>
                </a:solidFill>
              </a:rPr>
              <a:t>Types of Procurement Systems</a:t>
            </a:r>
          </a:p>
        </p:txBody>
      </p:sp>
      <p:sp>
        <p:nvSpPr>
          <p:cNvPr id="17411" name="Rectangle 3">
            <a:extLst>
              <a:ext uri="{FF2B5EF4-FFF2-40B4-BE49-F238E27FC236}">
                <a16:creationId xmlns:a16="http://schemas.microsoft.com/office/drawing/2014/main" id="{886D819E-52DF-6F74-253C-AA4F9078182C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80431" y="697715"/>
            <a:ext cx="11625489" cy="45720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b="1" dirty="0">
                <a:solidFill>
                  <a:srgbClr val="C00000"/>
                </a:solidFill>
              </a:rPr>
              <a:t>3. Construction Management Procurement System</a:t>
            </a:r>
          </a:p>
          <a:p>
            <a:r>
              <a:rPr lang="en-US" sz="2200" b="1" dirty="0">
                <a:solidFill>
                  <a:srgbClr val="00B0F0"/>
                </a:solidFill>
              </a:rPr>
              <a:t>Definition:</a:t>
            </a:r>
            <a:br>
              <a:rPr lang="en-US" sz="2200" dirty="0"/>
            </a:br>
            <a:r>
              <a:rPr lang="en-US" sz="2200" dirty="0"/>
              <a:t>A Construction Manager (CM) is appointed to manage planning, coordination, and execution while multiple contractors perform the work.</a:t>
            </a:r>
          </a:p>
          <a:p>
            <a:r>
              <a:rPr lang="en-US" sz="2200" b="1" dirty="0">
                <a:solidFill>
                  <a:srgbClr val="00B0F0"/>
                </a:solidFill>
              </a:rPr>
              <a:t>Characteristics:</a:t>
            </a:r>
            <a:endParaRPr lang="en-US" sz="2200" dirty="0">
              <a:solidFill>
                <a:srgbClr val="00B0F0"/>
              </a:solidFill>
            </a:endParaRPr>
          </a:p>
          <a:p>
            <a:r>
              <a:rPr lang="en-US" sz="2200" dirty="0"/>
              <a:t>Professional management </a:t>
            </a:r>
          </a:p>
          <a:p>
            <a:r>
              <a:rPr lang="en-US" sz="2200" dirty="0"/>
              <a:t>Multiple trade contracts </a:t>
            </a:r>
          </a:p>
          <a:p>
            <a:r>
              <a:rPr lang="en-US" sz="2200" dirty="0"/>
              <a:t>Early contractor involvement </a:t>
            </a:r>
          </a:p>
          <a:p>
            <a:r>
              <a:rPr lang="en-US" sz="2200" b="1" dirty="0">
                <a:solidFill>
                  <a:srgbClr val="00B0F0"/>
                </a:solidFill>
              </a:rPr>
              <a:t>Advantages:</a:t>
            </a:r>
            <a:endParaRPr lang="en-US" sz="2200" dirty="0">
              <a:solidFill>
                <a:srgbClr val="00B0F0"/>
              </a:solidFill>
            </a:endParaRPr>
          </a:p>
          <a:p>
            <a:r>
              <a:rPr lang="en-US" sz="2200" dirty="0"/>
              <a:t>Flexible project execution </a:t>
            </a:r>
          </a:p>
          <a:p>
            <a:r>
              <a:rPr lang="en-US" sz="2200" dirty="0"/>
              <a:t>Better cost control </a:t>
            </a:r>
          </a:p>
          <a:p>
            <a:r>
              <a:rPr lang="en-US" sz="2200" dirty="0"/>
              <a:t>Faster delivery </a:t>
            </a:r>
          </a:p>
          <a:p>
            <a:r>
              <a:rPr lang="en-US" sz="2200" b="1" dirty="0">
                <a:solidFill>
                  <a:srgbClr val="00B0F0"/>
                </a:solidFill>
              </a:rPr>
              <a:t>Disadvantages:</a:t>
            </a:r>
            <a:endParaRPr lang="en-US" sz="2200" dirty="0">
              <a:solidFill>
                <a:srgbClr val="00B0F0"/>
              </a:solidFill>
            </a:endParaRPr>
          </a:p>
          <a:p>
            <a:r>
              <a:rPr lang="en-US" sz="2200" dirty="0"/>
              <a:t>Complex coordination </a:t>
            </a:r>
          </a:p>
          <a:p>
            <a:r>
              <a:rPr lang="en-US" sz="2200" dirty="0"/>
              <a:t>Higher management effort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1E081A-0704-4A93-8991-DF193E4AFB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B855E41-05E1-4530-86A4-B9A04F273E42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5DBA4FC7-821E-BF73-25BC-EB535E3CB963}"/>
              </a:ext>
            </a:extLst>
          </p:cNvPr>
          <p:cNvSpPr/>
          <p:nvPr/>
        </p:nvSpPr>
        <p:spPr>
          <a:xfrm>
            <a:off x="11805920" y="1050878"/>
            <a:ext cx="1290320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1DDE7A6F-5417-442D-A374-3FB6B8FA1B5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7"/>
            <a:ext cx="2305141" cy="746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513869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7F2437-64BF-520B-03AD-7BA25BE1CB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>
            <a:extLst>
              <a:ext uri="{FF2B5EF4-FFF2-40B4-BE49-F238E27FC236}">
                <a16:creationId xmlns:a16="http://schemas.microsoft.com/office/drawing/2014/main" id="{0D0EC8EE-2B91-C452-A4F5-01F28CA8640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90879" y="165259"/>
            <a:ext cx="10515600" cy="746125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2800" b="1" dirty="0">
                <a:solidFill>
                  <a:srgbClr val="00B0F0"/>
                </a:solidFill>
              </a:rPr>
              <a:t>Types of Procurement Systems</a:t>
            </a:r>
          </a:p>
        </p:txBody>
      </p:sp>
      <p:sp>
        <p:nvSpPr>
          <p:cNvPr id="17411" name="Rectangle 3">
            <a:extLst>
              <a:ext uri="{FF2B5EF4-FFF2-40B4-BE49-F238E27FC236}">
                <a16:creationId xmlns:a16="http://schemas.microsoft.com/office/drawing/2014/main" id="{546DACDF-5E77-C582-E2F4-BB9555DCCE18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74320" y="1155869"/>
            <a:ext cx="11079480" cy="5444966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b="1" dirty="0">
                <a:solidFill>
                  <a:srgbClr val="C00000"/>
                </a:solidFill>
              </a:rPr>
              <a:t>4. Management Contracting System</a:t>
            </a:r>
          </a:p>
          <a:p>
            <a:endParaRPr lang="en-US" b="1" dirty="0">
              <a:solidFill>
                <a:srgbClr val="00B0F0"/>
              </a:solidFill>
            </a:endParaRPr>
          </a:p>
          <a:p>
            <a:r>
              <a:rPr lang="en-US" b="1" dirty="0">
                <a:solidFill>
                  <a:srgbClr val="00B0F0"/>
                </a:solidFill>
              </a:rPr>
              <a:t>Definition:</a:t>
            </a:r>
            <a:br>
              <a:rPr lang="en-US" dirty="0"/>
            </a:br>
            <a:endParaRPr lang="en-US" dirty="0"/>
          </a:p>
          <a:p>
            <a:r>
              <a:rPr lang="en-US" dirty="0"/>
              <a:t>A management contractor oversees subcontractors and coordinates project execution on behalf of the owner.</a:t>
            </a:r>
          </a:p>
          <a:p>
            <a:r>
              <a:rPr lang="en-US" b="1" dirty="0">
                <a:solidFill>
                  <a:srgbClr val="00B0F0"/>
                </a:solidFill>
              </a:rPr>
              <a:t>Advantages:</a:t>
            </a:r>
            <a:endParaRPr lang="en-US" dirty="0">
              <a:solidFill>
                <a:srgbClr val="00B0F0"/>
              </a:solidFill>
            </a:endParaRPr>
          </a:p>
          <a:p>
            <a:r>
              <a:rPr lang="en-US" dirty="0"/>
              <a:t>Early project start </a:t>
            </a:r>
          </a:p>
          <a:p>
            <a:r>
              <a:rPr lang="en-US" dirty="0"/>
              <a:t>Flexibility </a:t>
            </a:r>
          </a:p>
          <a:p>
            <a:r>
              <a:rPr lang="en-US" dirty="0"/>
              <a:t>Efficient coordination </a:t>
            </a:r>
          </a:p>
          <a:p>
            <a:r>
              <a:rPr lang="en-US" b="1" dirty="0">
                <a:solidFill>
                  <a:srgbClr val="00B0F0"/>
                </a:solidFill>
              </a:rPr>
              <a:t>Disadvantages:</a:t>
            </a:r>
            <a:endParaRPr lang="en-US" dirty="0">
              <a:solidFill>
                <a:srgbClr val="00B0F0"/>
              </a:solidFill>
            </a:endParaRPr>
          </a:p>
          <a:p>
            <a:r>
              <a:rPr lang="en-US" dirty="0"/>
              <a:t>Increased management costs </a:t>
            </a:r>
          </a:p>
          <a:p>
            <a:r>
              <a:rPr lang="en-US" dirty="0"/>
              <a:t>Greater contractual complexity</a:t>
            </a:r>
          </a:p>
          <a:p>
            <a:pPr>
              <a:buFont typeface="Wingdings" panose="05000000000000000000" pitchFamily="2" charset="2"/>
              <a:buChar char="§"/>
            </a:pP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5E48C7-BA63-4C18-7B63-CB0A591E37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B855E41-05E1-4530-86A4-B9A04F273E42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C62EA607-B272-03A1-90B7-72409913EDDD}"/>
              </a:ext>
            </a:extLst>
          </p:cNvPr>
          <p:cNvSpPr/>
          <p:nvPr/>
        </p:nvSpPr>
        <p:spPr>
          <a:xfrm>
            <a:off x="11447689" y="1050878"/>
            <a:ext cx="1404711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8BE4E171-19EF-763C-2956-55C06FE1AD3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280489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D444D6-1FED-4F77-24EB-E4E26E6763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>
            <a:extLst>
              <a:ext uri="{FF2B5EF4-FFF2-40B4-BE49-F238E27FC236}">
                <a16:creationId xmlns:a16="http://schemas.microsoft.com/office/drawing/2014/main" id="{AB7AFC9B-AA39-CA23-4027-AD1932FFA5B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85519" y="-62548"/>
            <a:ext cx="10515600" cy="746125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2800" b="1" dirty="0">
                <a:solidFill>
                  <a:srgbClr val="00B0F0"/>
                </a:solidFill>
              </a:rPr>
              <a:t>Types of Procurement Systems</a:t>
            </a:r>
          </a:p>
        </p:txBody>
      </p:sp>
      <p:sp>
        <p:nvSpPr>
          <p:cNvPr id="17411" name="Rectangle 3">
            <a:extLst>
              <a:ext uri="{FF2B5EF4-FFF2-40B4-BE49-F238E27FC236}">
                <a16:creationId xmlns:a16="http://schemas.microsoft.com/office/drawing/2014/main" id="{8B536B07-10F9-542F-2326-A4F5F976AADF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74321" y="782320"/>
            <a:ext cx="11737248" cy="6410960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b="1" dirty="0">
                <a:solidFill>
                  <a:srgbClr val="C00000"/>
                </a:solidFill>
              </a:rPr>
              <a:t>5. Engineering, Procurement, and Construction (EPC)</a:t>
            </a:r>
          </a:p>
          <a:p>
            <a:r>
              <a:rPr lang="en-US" b="1" dirty="0">
                <a:solidFill>
                  <a:srgbClr val="00B0F0"/>
                </a:solidFill>
              </a:rPr>
              <a:t>Definition:</a:t>
            </a:r>
            <a:br>
              <a:rPr lang="en-US" dirty="0"/>
            </a:br>
            <a:r>
              <a:rPr lang="en-US" dirty="0"/>
              <a:t>A single contractor is responsible for engineering, procurement, construction, and project delivery.</a:t>
            </a:r>
          </a:p>
          <a:p>
            <a:r>
              <a:rPr lang="en-US" b="1" dirty="0">
                <a:solidFill>
                  <a:srgbClr val="00B0F0"/>
                </a:solidFill>
              </a:rPr>
              <a:t>Characteristics:</a:t>
            </a:r>
            <a:endParaRPr lang="en-US" dirty="0">
              <a:solidFill>
                <a:srgbClr val="00B0F0"/>
              </a:solidFill>
            </a:endParaRPr>
          </a:p>
          <a:p>
            <a:r>
              <a:rPr lang="en-US" dirty="0"/>
              <a:t>Turnkey approach </a:t>
            </a:r>
          </a:p>
          <a:p>
            <a:r>
              <a:rPr lang="en-US" dirty="0"/>
              <a:t>Single point of accountability </a:t>
            </a:r>
          </a:p>
          <a:p>
            <a:r>
              <a:rPr lang="en-US" dirty="0"/>
              <a:t>Fixed completion targets </a:t>
            </a:r>
          </a:p>
          <a:p>
            <a:r>
              <a:rPr lang="en-US" b="1" dirty="0">
                <a:solidFill>
                  <a:srgbClr val="00B0F0"/>
                </a:solidFill>
              </a:rPr>
              <a:t>Advantages:</a:t>
            </a:r>
            <a:endParaRPr lang="en-US" dirty="0">
              <a:solidFill>
                <a:srgbClr val="00B0F0"/>
              </a:solidFill>
            </a:endParaRPr>
          </a:p>
          <a:p>
            <a:r>
              <a:rPr lang="en-US" dirty="0"/>
              <a:t>Simplified contract management </a:t>
            </a:r>
          </a:p>
          <a:p>
            <a:r>
              <a:rPr lang="en-US" dirty="0"/>
              <a:t>Cost and schedule certainty </a:t>
            </a:r>
          </a:p>
          <a:p>
            <a:r>
              <a:rPr lang="en-US" dirty="0"/>
              <a:t>Reduced owner involvement </a:t>
            </a:r>
          </a:p>
          <a:p>
            <a:r>
              <a:rPr lang="en-US" b="1" dirty="0">
                <a:solidFill>
                  <a:srgbClr val="00B0F0"/>
                </a:solidFill>
              </a:rPr>
              <a:t>Disadvantages:</a:t>
            </a:r>
            <a:endParaRPr lang="en-US" dirty="0">
              <a:solidFill>
                <a:srgbClr val="00B0F0"/>
              </a:solidFill>
            </a:endParaRPr>
          </a:p>
          <a:p>
            <a:r>
              <a:rPr lang="en-US" dirty="0"/>
              <a:t>Higher initial contract value </a:t>
            </a:r>
          </a:p>
          <a:p>
            <a:r>
              <a:rPr lang="en-US" dirty="0"/>
              <a:t>Less flexibility after contract award </a:t>
            </a:r>
          </a:p>
          <a:p>
            <a:r>
              <a:rPr lang="en-US" b="1" dirty="0">
                <a:solidFill>
                  <a:srgbClr val="00B0F0"/>
                </a:solidFill>
              </a:rPr>
              <a:t>Best for:</a:t>
            </a:r>
            <a:br>
              <a:rPr lang="en-US" dirty="0"/>
            </a:br>
            <a:r>
              <a:rPr lang="en-US" dirty="0"/>
              <a:t>Large industrial, energy, and infrastructure projects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EADAB9-C036-83BA-9EA4-13C06A0926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B855E41-05E1-4530-86A4-B9A04F273E42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C09AA045-7348-A0E3-D2A8-09D9F7ADD905}"/>
              </a:ext>
            </a:extLst>
          </p:cNvPr>
          <p:cNvSpPr/>
          <p:nvPr/>
        </p:nvSpPr>
        <p:spPr>
          <a:xfrm>
            <a:off x="11663680" y="1050878"/>
            <a:ext cx="1320800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CD5A254E-2CEA-0FD0-3D7F-3B78366FE25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702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965368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7E1ED3-3805-1656-D32F-64F88F8B16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>
            <a:extLst>
              <a:ext uri="{FF2B5EF4-FFF2-40B4-BE49-F238E27FC236}">
                <a16:creationId xmlns:a16="http://schemas.microsoft.com/office/drawing/2014/main" id="{E53221A3-9A1F-4858-F1BD-E4DEE9CE290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85519" y="-62548"/>
            <a:ext cx="10515600" cy="746125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2800" b="1" dirty="0">
                <a:solidFill>
                  <a:srgbClr val="00B0F0"/>
                </a:solidFill>
              </a:rPr>
              <a:t>Types of Procurement Systems</a:t>
            </a:r>
          </a:p>
        </p:txBody>
      </p:sp>
      <p:sp>
        <p:nvSpPr>
          <p:cNvPr id="17411" name="Rectangle 3">
            <a:extLst>
              <a:ext uri="{FF2B5EF4-FFF2-40B4-BE49-F238E27FC236}">
                <a16:creationId xmlns:a16="http://schemas.microsoft.com/office/drawing/2014/main" id="{6F606F79-03CA-0443-FD2D-2E158F4D69BD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91440" y="782320"/>
            <a:ext cx="11920129" cy="641096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b="1" dirty="0">
                <a:solidFill>
                  <a:srgbClr val="C00000"/>
                </a:solidFill>
              </a:rPr>
              <a:t>6. Electronic Procurement (E-Procurement)</a:t>
            </a:r>
          </a:p>
          <a:p>
            <a:r>
              <a:rPr lang="en-US" b="1" dirty="0">
                <a:solidFill>
                  <a:srgbClr val="00B0F0"/>
                </a:solidFill>
              </a:rPr>
              <a:t>Definition:</a:t>
            </a:r>
            <a:br>
              <a:rPr lang="en-US" dirty="0"/>
            </a:br>
            <a:r>
              <a:rPr lang="en-US" sz="2600" dirty="0"/>
              <a:t>A digital procurement system that uses information technology to manage purchasing activities electronically.</a:t>
            </a:r>
          </a:p>
          <a:p>
            <a:r>
              <a:rPr lang="en-US" b="1" dirty="0">
                <a:solidFill>
                  <a:srgbClr val="00B0F0"/>
                </a:solidFill>
              </a:rPr>
              <a:t>Features:</a:t>
            </a:r>
            <a:endParaRPr lang="en-US" dirty="0">
              <a:solidFill>
                <a:srgbClr val="00B0F0"/>
              </a:solidFill>
            </a:endParaRPr>
          </a:p>
          <a:p>
            <a:r>
              <a:rPr lang="en-US" sz="2600" dirty="0"/>
              <a:t>Electronic tendering </a:t>
            </a:r>
          </a:p>
          <a:p>
            <a:r>
              <a:rPr lang="en-US" sz="2600" dirty="0"/>
              <a:t>Online supplier portals </a:t>
            </a:r>
          </a:p>
          <a:p>
            <a:r>
              <a:rPr lang="en-US" sz="2600" dirty="0"/>
              <a:t>Electronic purchase orders </a:t>
            </a:r>
          </a:p>
          <a:p>
            <a:r>
              <a:rPr lang="en-US" sz="2600" dirty="0"/>
              <a:t>Digital contract management </a:t>
            </a:r>
          </a:p>
          <a:p>
            <a:r>
              <a:rPr lang="en-US" sz="2600" dirty="0"/>
              <a:t>Electronic invoicing </a:t>
            </a:r>
          </a:p>
          <a:p>
            <a:r>
              <a:rPr lang="en-US" b="1" dirty="0">
                <a:solidFill>
                  <a:srgbClr val="00B0F0"/>
                </a:solidFill>
              </a:rPr>
              <a:t>Advantages:</a:t>
            </a:r>
            <a:endParaRPr lang="en-US" dirty="0">
              <a:solidFill>
                <a:srgbClr val="00B0F0"/>
              </a:solidFill>
            </a:endParaRPr>
          </a:p>
          <a:p>
            <a:r>
              <a:rPr lang="en-US" sz="2600" dirty="0"/>
              <a:t>Faster procurement </a:t>
            </a:r>
          </a:p>
          <a:p>
            <a:r>
              <a:rPr lang="en-US" sz="2600" dirty="0"/>
              <a:t>Lower administrative costs </a:t>
            </a:r>
          </a:p>
          <a:p>
            <a:r>
              <a:rPr lang="en-US" sz="2600" dirty="0"/>
              <a:t>Improved transparency </a:t>
            </a:r>
          </a:p>
          <a:p>
            <a:r>
              <a:rPr lang="en-US" sz="2600" dirty="0"/>
              <a:t>Better supplier communication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0AD248-2DA5-5083-DC9A-F2B83B3E3C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B855E41-05E1-4530-86A4-B9A04F273E42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607600EB-9217-36D3-993B-E2AA3DED6DCA}"/>
              </a:ext>
            </a:extLst>
          </p:cNvPr>
          <p:cNvSpPr/>
          <p:nvPr/>
        </p:nvSpPr>
        <p:spPr>
          <a:xfrm>
            <a:off x="11663680" y="1050878"/>
            <a:ext cx="1320800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B2BC5BCC-AA15-6A59-F3DF-C257C9E4D9B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7"/>
            <a:ext cx="2305141" cy="746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166663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2322366" y="-160439"/>
            <a:ext cx="8305800" cy="1143000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rgbClr val="00B0F0"/>
                </a:solidFill>
              </a:rPr>
              <a:t>Comparison of Procurement Systems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6ECC28F-88DF-46A0-8F0C-ED645DE7C924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CB28D2C8-8B66-8EC4-F164-A92443BC6E71}"/>
              </a:ext>
            </a:extLst>
          </p:cNvPr>
          <p:cNvSpPr/>
          <p:nvPr/>
        </p:nvSpPr>
        <p:spPr>
          <a:xfrm>
            <a:off x="11846560" y="1111838"/>
            <a:ext cx="1506129" cy="5390562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0565A8D6-D4FE-DA4E-CBF3-A7B3ACA7FE8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064929" cy="903035"/>
          </a:xfrm>
          <a:prstGeom prst="rect">
            <a:avLst/>
          </a:prstGeom>
        </p:spPr>
      </p:pic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FD6CE234-B9AD-9277-04A2-18426D2C35A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5804409"/>
              </p:ext>
            </p:extLst>
          </p:nvPr>
        </p:nvGraphicFramePr>
        <p:xfrm>
          <a:off x="180431" y="878781"/>
          <a:ext cx="11831137" cy="5839735"/>
        </p:xfrm>
        <a:graphic>
          <a:graphicData uri="http://schemas.openxmlformats.org/drawingml/2006/table">
            <a:tbl>
              <a:tblPr/>
              <a:tblGrid>
                <a:gridCol w="2951956">
                  <a:extLst>
                    <a:ext uri="{9D8B030D-6E8A-4147-A177-3AD203B41FA5}">
                      <a16:colId xmlns:a16="http://schemas.microsoft.com/office/drawing/2014/main" val="623322080"/>
                    </a:ext>
                  </a:extLst>
                </a:gridCol>
                <a:gridCol w="3277206">
                  <a:extLst>
                    <a:ext uri="{9D8B030D-6E8A-4147-A177-3AD203B41FA5}">
                      <a16:colId xmlns:a16="http://schemas.microsoft.com/office/drawing/2014/main" val="3863553858"/>
                    </a:ext>
                  </a:extLst>
                </a:gridCol>
                <a:gridCol w="2672972">
                  <a:extLst>
                    <a:ext uri="{9D8B030D-6E8A-4147-A177-3AD203B41FA5}">
                      <a16:colId xmlns:a16="http://schemas.microsoft.com/office/drawing/2014/main" val="1202107624"/>
                    </a:ext>
                  </a:extLst>
                </a:gridCol>
                <a:gridCol w="2929003">
                  <a:extLst>
                    <a:ext uri="{9D8B030D-6E8A-4147-A177-3AD203B41FA5}">
                      <a16:colId xmlns:a16="http://schemas.microsoft.com/office/drawing/2014/main" val="2275202794"/>
                    </a:ext>
                  </a:extLst>
                </a:gridCol>
              </a:tblGrid>
              <a:tr h="69251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100" b="1"/>
                        <a:t>Procurement System</a:t>
                      </a:r>
                    </a:p>
                  </a:txBody>
                  <a:tcPr marL="77702" marR="77702" marT="38851" marB="3885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100" b="1" dirty="0"/>
                        <a:t>Number of Main Contracts</a:t>
                      </a:r>
                    </a:p>
                  </a:txBody>
                  <a:tcPr marL="77702" marR="77702" marT="38851" marB="3885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100" b="1"/>
                        <a:t>Main Advantage</a:t>
                      </a:r>
                    </a:p>
                  </a:txBody>
                  <a:tcPr marL="77702" marR="77702" marT="38851" marB="3885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100" b="1" dirty="0"/>
                        <a:t>Best Suited For</a:t>
                      </a:r>
                    </a:p>
                  </a:txBody>
                  <a:tcPr marL="77702" marR="77702" marT="38851" marB="3885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32507415"/>
                  </a:ext>
                </a:extLst>
              </a:tr>
              <a:tr h="69251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b="0"/>
                        <a:t>Traditional (Design–Bid–Build)</a:t>
                      </a:r>
                    </a:p>
                  </a:txBody>
                  <a:tcPr marL="77702" marR="77702" marT="38851" marB="3885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b="0"/>
                        <a:t>Two (Design &amp; Construction)</a:t>
                      </a:r>
                    </a:p>
                  </a:txBody>
                  <a:tcPr marL="77702" marR="77702" marT="38851" marB="3885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b="0"/>
                        <a:t>Competitive pricing and owner control</a:t>
                      </a:r>
                    </a:p>
                  </a:txBody>
                  <a:tcPr marL="77702" marR="77702" marT="38851" marB="3885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b="0" dirty="0"/>
                        <a:t>Well-defined projects</a:t>
                      </a:r>
                    </a:p>
                  </a:txBody>
                  <a:tcPr marL="77702" marR="77702" marT="38851" marB="3885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95398117"/>
                  </a:ext>
                </a:extLst>
              </a:tr>
              <a:tr h="69251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b="0" dirty="0"/>
                        <a:t>Design–Build</a:t>
                      </a:r>
                    </a:p>
                  </a:txBody>
                  <a:tcPr marL="77702" marR="77702" marT="38851" marB="3885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b="0" dirty="0"/>
                        <a:t>One</a:t>
                      </a:r>
                    </a:p>
                  </a:txBody>
                  <a:tcPr marL="77702" marR="77702" marT="38851" marB="3885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b="0"/>
                        <a:t>Faster delivery and single responsibility</a:t>
                      </a:r>
                    </a:p>
                  </a:txBody>
                  <a:tcPr marL="77702" marR="77702" marT="38851" marB="3885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b="0" dirty="0"/>
                        <a:t>Fast-track projects</a:t>
                      </a:r>
                    </a:p>
                  </a:txBody>
                  <a:tcPr marL="77702" marR="77702" marT="38851" marB="3885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73750305"/>
                  </a:ext>
                </a:extLst>
              </a:tr>
              <a:tr h="69251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b="0" dirty="0"/>
                        <a:t>Construction Management</a:t>
                      </a:r>
                    </a:p>
                  </a:txBody>
                  <a:tcPr marL="77702" marR="77702" marT="38851" marB="3885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b="0" dirty="0"/>
                        <a:t>Multiple</a:t>
                      </a:r>
                    </a:p>
                  </a:txBody>
                  <a:tcPr marL="77702" marR="77702" marT="38851" marB="3885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b="0" dirty="0"/>
                        <a:t>Flexibility and professional management</a:t>
                      </a:r>
                    </a:p>
                  </a:txBody>
                  <a:tcPr marL="77702" marR="77702" marT="38851" marB="3885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b="0" dirty="0"/>
                        <a:t>Large, complex projects</a:t>
                      </a:r>
                    </a:p>
                  </a:txBody>
                  <a:tcPr marL="77702" marR="77702" marT="38851" marB="3885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43172534"/>
                  </a:ext>
                </a:extLst>
              </a:tr>
              <a:tr h="69251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b="0"/>
                        <a:t>Management Contracting</a:t>
                      </a:r>
                    </a:p>
                  </a:txBody>
                  <a:tcPr marL="77702" marR="77702" marT="38851" marB="3885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b="0"/>
                        <a:t>Multiple</a:t>
                      </a:r>
                    </a:p>
                  </a:txBody>
                  <a:tcPr marL="77702" marR="77702" marT="38851" marB="3885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b="0"/>
                        <a:t>Early project start</a:t>
                      </a:r>
                    </a:p>
                  </a:txBody>
                  <a:tcPr marL="77702" marR="77702" marT="38851" marB="3885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b="0" dirty="0"/>
                        <a:t>Complex projects with phased work</a:t>
                      </a:r>
                    </a:p>
                  </a:txBody>
                  <a:tcPr marL="77702" marR="77702" marT="38851" marB="3885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09140193"/>
                  </a:ext>
                </a:extLst>
              </a:tr>
              <a:tr h="69251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b="0"/>
                        <a:t>Public–Private Partnership (PPP)</a:t>
                      </a:r>
                    </a:p>
                  </a:txBody>
                  <a:tcPr marL="77702" marR="77702" marT="38851" marB="3885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b="0"/>
                        <a:t>Long-term partnership</a:t>
                      </a:r>
                    </a:p>
                  </a:txBody>
                  <a:tcPr marL="77702" marR="77702" marT="38851" marB="3885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b="0"/>
                        <a:t>Risk sharing and private financing</a:t>
                      </a:r>
                    </a:p>
                  </a:txBody>
                  <a:tcPr marL="77702" marR="77702" marT="38851" marB="3885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b="0" dirty="0"/>
                        <a:t>Public infrastructure</a:t>
                      </a:r>
                    </a:p>
                  </a:txBody>
                  <a:tcPr marL="77702" marR="77702" marT="38851" marB="3885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93123320"/>
                  </a:ext>
                </a:extLst>
              </a:tr>
              <a:tr h="69251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b="0"/>
                        <a:t>Engineering, Procurement &amp; Construction (EPC)</a:t>
                      </a:r>
                    </a:p>
                  </a:txBody>
                  <a:tcPr marL="77702" marR="77702" marT="38851" marB="3885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b="0"/>
                        <a:t>One</a:t>
                      </a:r>
                    </a:p>
                  </a:txBody>
                  <a:tcPr marL="77702" marR="77702" marT="38851" marB="3885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b="0"/>
                        <a:t>Turnkey delivery</a:t>
                      </a:r>
                    </a:p>
                  </a:txBody>
                  <a:tcPr marL="77702" marR="77702" marT="38851" marB="3885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b="0" dirty="0"/>
                        <a:t>Industrial and infrastructure projects</a:t>
                      </a:r>
                    </a:p>
                  </a:txBody>
                  <a:tcPr marL="77702" marR="77702" marT="38851" marB="3885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4998848"/>
                  </a:ext>
                </a:extLst>
              </a:tr>
              <a:tr h="69251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b="0"/>
                        <a:t>E-Procurement</a:t>
                      </a:r>
                    </a:p>
                  </a:txBody>
                  <a:tcPr marL="77702" marR="77702" marT="38851" marB="3885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b="0"/>
                        <a:t>Digital platform</a:t>
                      </a:r>
                    </a:p>
                  </a:txBody>
                  <a:tcPr marL="77702" marR="77702" marT="38851" marB="3885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b="0"/>
                        <a:t>Speed, transparency, and automation</a:t>
                      </a:r>
                    </a:p>
                  </a:txBody>
                  <a:tcPr marL="77702" marR="77702" marT="38851" marB="3885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b="0" dirty="0"/>
                        <a:t>Organizations adopting digital procurement</a:t>
                      </a:r>
                    </a:p>
                  </a:txBody>
                  <a:tcPr marL="77702" marR="77702" marT="38851" marB="3885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1850737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2302298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ADD042-DAD0-D99B-A82B-D5D02BF56D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>
            <a:extLst>
              <a:ext uri="{FF2B5EF4-FFF2-40B4-BE49-F238E27FC236}">
                <a16:creationId xmlns:a16="http://schemas.microsoft.com/office/drawing/2014/main" id="{05DF0D71-401F-C6D1-E97C-DEF9DFDA701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855006" y="79526"/>
            <a:ext cx="8305800" cy="1143000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3000" b="1" dirty="0">
                <a:solidFill>
                  <a:srgbClr val="00B0F0"/>
                </a:solidFill>
              </a:rPr>
              <a:t>Procurement Methods</a:t>
            </a:r>
          </a:p>
        </p:txBody>
      </p:sp>
      <p:sp>
        <p:nvSpPr>
          <p:cNvPr id="23555" name="Rectangle 3">
            <a:extLst>
              <a:ext uri="{FF2B5EF4-FFF2-40B4-BE49-F238E27FC236}">
                <a16:creationId xmlns:a16="http://schemas.microsoft.com/office/drawing/2014/main" id="{76FD7E3E-5FEE-B71B-7C9C-60EB0F145E1D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86080" y="1730642"/>
            <a:ext cx="11440160" cy="4962099"/>
          </a:xfrm>
        </p:spPr>
        <p:txBody>
          <a:bodyPr rtlCol="0"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Competitive Bidding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Open Tender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Restricted Tender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Single Source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Direct Procurement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Framework Agreements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Competitive Negotiation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D3951B-2FEB-8FD0-0086-90D6DAD1D2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6ECC28F-88DF-46A0-8F0C-ED645DE7C924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50634098-7CC7-B19D-89AC-C84AE0ABEDA9}"/>
              </a:ext>
            </a:extLst>
          </p:cNvPr>
          <p:cNvSpPr/>
          <p:nvPr/>
        </p:nvSpPr>
        <p:spPr>
          <a:xfrm>
            <a:off x="11541760" y="1050878"/>
            <a:ext cx="1351280" cy="5197522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28A933D5-B152-AB5E-1523-005EFEBF2D0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777231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ED7953-AFF8-E6D3-A055-4A1248429F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>
            <a:extLst>
              <a:ext uri="{FF2B5EF4-FFF2-40B4-BE49-F238E27FC236}">
                <a16:creationId xmlns:a16="http://schemas.microsoft.com/office/drawing/2014/main" id="{FD8523ED-BFBF-26C9-6251-9639F31E761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485572" y="-92122"/>
            <a:ext cx="8305800" cy="1143000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rgbClr val="00B0F0"/>
                </a:solidFill>
              </a:rPr>
              <a:t>Comparison of Procurement Methods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C39987-BAE2-62CA-A0F5-3C7A22D678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6ECC28F-88DF-46A0-8F0C-ED645DE7C924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8E06B731-E819-B1F6-4320-70FB4701EA2B}"/>
              </a:ext>
            </a:extLst>
          </p:cNvPr>
          <p:cNvSpPr/>
          <p:nvPr/>
        </p:nvSpPr>
        <p:spPr>
          <a:xfrm>
            <a:off x="11765280" y="1050876"/>
            <a:ext cx="1310640" cy="5482003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9E577EF5-7A2A-E7ED-BC80-CEB3BD721D1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7"/>
            <a:ext cx="2176689" cy="971352"/>
          </a:xfrm>
          <a:prstGeom prst="rect">
            <a:avLst/>
          </a:prstGeom>
        </p:spPr>
      </p:pic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637E311E-3DE5-05CB-40DD-EB4305EAA7C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13229220"/>
              </p:ext>
            </p:extLst>
          </p:nvPr>
        </p:nvGraphicFramePr>
        <p:xfrm>
          <a:off x="180431" y="1024794"/>
          <a:ext cx="11831137" cy="5969635"/>
        </p:xfrm>
        <a:graphic>
          <a:graphicData uri="http://schemas.openxmlformats.org/drawingml/2006/table">
            <a:tbl>
              <a:tblPr/>
              <a:tblGrid>
                <a:gridCol w="2912075">
                  <a:extLst>
                    <a:ext uri="{9D8B030D-6E8A-4147-A177-3AD203B41FA5}">
                      <a16:colId xmlns:a16="http://schemas.microsoft.com/office/drawing/2014/main" val="2353402419"/>
                    </a:ext>
                  </a:extLst>
                </a:gridCol>
                <a:gridCol w="1886112">
                  <a:extLst>
                    <a:ext uri="{9D8B030D-6E8A-4147-A177-3AD203B41FA5}">
                      <a16:colId xmlns:a16="http://schemas.microsoft.com/office/drawing/2014/main" val="2859483273"/>
                    </a:ext>
                  </a:extLst>
                </a:gridCol>
                <a:gridCol w="3327067">
                  <a:extLst>
                    <a:ext uri="{9D8B030D-6E8A-4147-A177-3AD203B41FA5}">
                      <a16:colId xmlns:a16="http://schemas.microsoft.com/office/drawing/2014/main" val="832959790"/>
                    </a:ext>
                  </a:extLst>
                </a:gridCol>
                <a:gridCol w="3705883">
                  <a:extLst>
                    <a:ext uri="{9D8B030D-6E8A-4147-A177-3AD203B41FA5}">
                      <a16:colId xmlns:a16="http://schemas.microsoft.com/office/drawing/2014/main" val="3794372356"/>
                    </a:ext>
                  </a:extLst>
                </a:gridCol>
              </a:tblGrid>
              <a:tr h="44058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300" b="1"/>
                        <a:t>Procurement Method</a:t>
                      </a:r>
                    </a:p>
                  </a:txBody>
                  <a:tcPr marL="83680" marR="83680" marT="41840" marB="418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300" b="1"/>
                        <a:t>Competition</a:t>
                      </a:r>
                    </a:p>
                  </a:txBody>
                  <a:tcPr marL="83680" marR="83680" marT="41840" marB="418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300" b="1"/>
                        <a:t>Best Used For</a:t>
                      </a:r>
                    </a:p>
                  </a:txBody>
                  <a:tcPr marL="83680" marR="83680" marT="41840" marB="418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300" b="1" dirty="0"/>
                        <a:t>Main Advantage</a:t>
                      </a:r>
                    </a:p>
                  </a:txBody>
                  <a:tcPr marL="83680" marR="83680" marT="41840" marB="418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37551823"/>
                  </a:ext>
                </a:extLst>
              </a:tr>
              <a:tr h="44058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b="0"/>
                        <a:t>Open Tendering</a:t>
                      </a:r>
                    </a:p>
                  </a:txBody>
                  <a:tcPr marL="83680" marR="83680" marT="41840" marB="418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b="0"/>
                        <a:t>High</a:t>
                      </a:r>
                    </a:p>
                  </a:txBody>
                  <a:tcPr marL="83680" marR="83680" marT="41840" marB="418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b="0"/>
                        <a:t>Public projects</a:t>
                      </a:r>
                    </a:p>
                  </a:txBody>
                  <a:tcPr marL="83680" marR="83680" marT="41840" marB="418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b="0" dirty="0"/>
                        <a:t>Transparency</a:t>
                      </a:r>
                    </a:p>
                  </a:txBody>
                  <a:tcPr marL="83680" marR="83680" marT="41840" marB="418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59856354"/>
                  </a:ext>
                </a:extLst>
              </a:tr>
              <a:tr h="61941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b="0" dirty="0"/>
                        <a:t>Selective Tendering</a:t>
                      </a:r>
                    </a:p>
                  </a:txBody>
                  <a:tcPr marL="83680" marR="83680" marT="41840" marB="418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b="0"/>
                        <a:t>Medium</a:t>
                      </a:r>
                    </a:p>
                  </a:txBody>
                  <a:tcPr marL="83680" marR="83680" marT="41840" marB="418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b="0"/>
                        <a:t>Specialized projects</a:t>
                      </a:r>
                    </a:p>
                  </a:txBody>
                  <a:tcPr marL="83680" marR="83680" marT="41840" marB="418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b="0" dirty="0"/>
                        <a:t>Better-qualified suppliers</a:t>
                      </a:r>
                    </a:p>
                  </a:txBody>
                  <a:tcPr marL="83680" marR="83680" marT="41840" marB="418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59333318"/>
                  </a:ext>
                </a:extLst>
              </a:tr>
              <a:tr h="77102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b="0"/>
                        <a:t>RFQ</a:t>
                      </a:r>
                    </a:p>
                  </a:txBody>
                  <a:tcPr marL="83680" marR="83680" marT="41840" marB="418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b="0" dirty="0"/>
                        <a:t>Medium</a:t>
                      </a:r>
                    </a:p>
                  </a:txBody>
                  <a:tcPr marL="83680" marR="83680" marT="41840" marB="418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b="0" dirty="0"/>
                        <a:t>Standard goods and services</a:t>
                      </a:r>
                    </a:p>
                  </a:txBody>
                  <a:tcPr marL="83680" marR="83680" marT="41840" marB="418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b="0" dirty="0"/>
                        <a:t>Price comparison</a:t>
                      </a:r>
                    </a:p>
                  </a:txBody>
                  <a:tcPr marL="83680" marR="83680" marT="41840" marB="418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52610296"/>
                  </a:ext>
                </a:extLst>
              </a:tr>
              <a:tr h="50378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b="0"/>
                        <a:t>RFP</a:t>
                      </a:r>
                    </a:p>
                  </a:txBody>
                  <a:tcPr marL="83680" marR="83680" marT="41840" marB="418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b="0"/>
                        <a:t>Medium</a:t>
                      </a:r>
                    </a:p>
                  </a:txBody>
                  <a:tcPr marL="83680" marR="83680" marT="41840" marB="418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b="0"/>
                        <a:t>Complex projects</a:t>
                      </a:r>
                    </a:p>
                  </a:txBody>
                  <a:tcPr marL="83680" marR="83680" marT="41840" marB="418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b="0" dirty="0"/>
                        <a:t>Best overall value</a:t>
                      </a:r>
                    </a:p>
                  </a:txBody>
                  <a:tcPr marL="83680" marR="83680" marT="41840" marB="418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35964290"/>
                  </a:ext>
                </a:extLst>
              </a:tr>
              <a:tr h="77102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b="0"/>
                        <a:t>RFI</a:t>
                      </a:r>
                    </a:p>
                  </a:txBody>
                  <a:tcPr marL="83680" marR="83680" marT="41840" marB="418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b="0" dirty="0"/>
                        <a:t>None</a:t>
                      </a:r>
                    </a:p>
                  </a:txBody>
                  <a:tcPr marL="83680" marR="83680" marT="41840" marB="418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b="0" dirty="0"/>
                        <a:t>Market research</a:t>
                      </a:r>
                    </a:p>
                  </a:txBody>
                  <a:tcPr marL="83680" marR="83680" marT="41840" marB="418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b="0" dirty="0"/>
                        <a:t>Supplier information gathering</a:t>
                      </a:r>
                    </a:p>
                  </a:txBody>
                  <a:tcPr marL="83680" marR="83680" marT="41840" marB="418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62905271"/>
                  </a:ext>
                </a:extLst>
              </a:tr>
              <a:tr h="44058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b="0"/>
                        <a:t>Single-Source</a:t>
                      </a:r>
                    </a:p>
                  </a:txBody>
                  <a:tcPr marL="83680" marR="83680" marT="41840" marB="418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b="0"/>
                        <a:t>Low</a:t>
                      </a:r>
                    </a:p>
                  </a:txBody>
                  <a:tcPr marL="83680" marR="83680" marT="41840" marB="418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b="0"/>
                        <a:t>Strategic suppliers</a:t>
                      </a:r>
                    </a:p>
                  </a:txBody>
                  <a:tcPr marL="83680" marR="83680" marT="41840" marB="418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b="0" dirty="0"/>
                        <a:t>Speed and continuity</a:t>
                      </a:r>
                    </a:p>
                  </a:txBody>
                  <a:tcPr marL="83680" marR="83680" marT="41840" marB="418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81200394"/>
                  </a:ext>
                </a:extLst>
              </a:tr>
              <a:tr h="77102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b="0"/>
                        <a:t>Sole-Source</a:t>
                      </a:r>
                    </a:p>
                  </a:txBody>
                  <a:tcPr marL="83680" marR="83680" marT="41840" marB="418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b="0"/>
                        <a:t>None</a:t>
                      </a:r>
                    </a:p>
                  </a:txBody>
                  <a:tcPr marL="83680" marR="83680" marT="41840" marB="418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b="0"/>
                        <a:t>Unique products or services</a:t>
                      </a:r>
                    </a:p>
                  </a:txBody>
                  <a:tcPr marL="83680" marR="83680" marT="41840" marB="418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b="0" dirty="0"/>
                        <a:t>Only feasible option</a:t>
                      </a:r>
                    </a:p>
                  </a:txBody>
                  <a:tcPr marL="83680" marR="83680" marT="41840" marB="418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0868019"/>
                  </a:ext>
                </a:extLst>
              </a:tr>
              <a:tr h="44058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b="0"/>
                        <a:t>Direct Procurement</a:t>
                      </a:r>
                    </a:p>
                  </a:txBody>
                  <a:tcPr marL="83680" marR="83680" marT="41840" marB="418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b="0"/>
                        <a:t>None</a:t>
                      </a:r>
                    </a:p>
                  </a:txBody>
                  <a:tcPr marL="83680" marR="83680" marT="41840" marB="418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b="0"/>
                        <a:t>Small or urgent purchases</a:t>
                      </a:r>
                    </a:p>
                  </a:txBody>
                  <a:tcPr marL="83680" marR="83680" marT="41840" marB="418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b="0" dirty="0"/>
                        <a:t>Simplicity</a:t>
                      </a:r>
                    </a:p>
                  </a:txBody>
                  <a:tcPr marL="83680" marR="83680" marT="41840" marB="418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2436049"/>
                  </a:ext>
                </a:extLst>
              </a:tr>
              <a:tr h="77102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b="0"/>
                        <a:t>Framework Agreement</a:t>
                      </a:r>
                    </a:p>
                  </a:txBody>
                  <a:tcPr marL="83680" marR="83680" marT="41840" marB="418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b="0"/>
                        <a:t>Limited</a:t>
                      </a:r>
                    </a:p>
                  </a:txBody>
                  <a:tcPr marL="83680" marR="83680" marT="41840" marB="418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b="0" dirty="0"/>
                        <a:t>Recurring purchases</a:t>
                      </a:r>
                    </a:p>
                  </a:txBody>
                  <a:tcPr marL="83680" marR="83680" marT="41840" marB="418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b="0" dirty="0"/>
                        <a:t>Efficiency and consistency</a:t>
                      </a:r>
                    </a:p>
                  </a:txBody>
                  <a:tcPr marL="83680" marR="83680" marT="41840" marB="418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0472437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2984262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1228364" y="229126"/>
            <a:ext cx="8933597" cy="672485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600" b="1" dirty="0">
                <a:solidFill>
                  <a:srgbClr val="0070C0"/>
                </a:solidFill>
              </a:rPr>
              <a:t>        </a:t>
            </a:r>
            <a:r>
              <a:rPr lang="en-US" altLang="en-US" sz="2800" b="1" dirty="0">
                <a:solidFill>
                  <a:srgbClr val="00B0F0"/>
                </a:solidFill>
              </a:rPr>
              <a:t>Procurement Contract Types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>
          <a:xfrm>
            <a:off x="311175" y="1755616"/>
            <a:ext cx="11403305" cy="4572000"/>
          </a:xfrm>
        </p:spPr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Fixed Price Contract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Cost Reimbursable Contract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Time and Material Contract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Unit Price Contract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Comparison table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FA66510-CAE2-4905-9A63-4AD25B1B3A3B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827D8E65-8659-1010-F4DC-1255649F6341}"/>
              </a:ext>
            </a:extLst>
          </p:cNvPr>
          <p:cNvSpPr/>
          <p:nvPr/>
        </p:nvSpPr>
        <p:spPr>
          <a:xfrm>
            <a:off x="11633200" y="1050878"/>
            <a:ext cx="1708610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E0DFD8EF-D2D5-8098-6174-00F8399FC9E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540205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0B0F4D-C0ED-6418-7C40-93C13F2739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>
            <a:extLst>
              <a:ext uri="{FF2B5EF4-FFF2-40B4-BE49-F238E27FC236}">
                <a16:creationId xmlns:a16="http://schemas.microsoft.com/office/drawing/2014/main" id="{B72CA4E2-FCA4-ECE4-2A53-828F5930000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09084" y="248106"/>
            <a:ext cx="8933597" cy="672485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600" b="1" dirty="0">
                <a:solidFill>
                  <a:srgbClr val="0070C0"/>
                </a:solidFill>
              </a:rPr>
              <a:t>        </a:t>
            </a:r>
            <a:r>
              <a:rPr lang="en-US" altLang="en-US" sz="2800" b="1" dirty="0">
                <a:solidFill>
                  <a:srgbClr val="00B0F0"/>
                </a:solidFill>
              </a:rPr>
              <a:t>Comparison of Procurement Contract Types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412EF4A-B337-2931-89F7-799815EED0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FA66510-CAE2-4905-9A63-4AD25B1B3A3B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AE7DB32C-7E2D-611D-A127-6C414F123053}"/>
              </a:ext>
            </a:extLst>
          </p:cNvPr>
          <p:cNvSpPr/>
          <p:nvPr/>
        </p:nvSpPr>
        <p:spPr>
          <a:xfrm>
            <a:off x="11805919" y="1050878"/>
            <a:ext cx="1148081" cy="5421042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EBE0F2B2-3561-A338-1E58-15DDA91B016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85C4FF2D-F3B3-EC64-921D-05040265AED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2477720"/>
              </p:ext>
            </p:extLst>
          </p:nvPr>
        </p:nvGraphicFramePr>
        <p:xfrm>
          <a:off x="180431" y="1357797"/>
          <a:ext cx="11523888" cy="5041957"/>
        </p:xfrm>
        <a:graphic>
          <a:graphicData uri="http://schemas.openxmlformats.org/drawingml/2006/table">
            <a:tbl>
              <a:tblPr/>
              <a:tblGrid>
                <a:gridCol w="2044609">
                  <a:extLst>
                    <a:ext uri="{9D8B030D-6E8A-4147-A177-3AD203B41FA5}">
                      <a16:colId xmlns:a16="http://schemas.microsoft.com/office/drawing/2014/main" val="1972083496"/>
                    </a:ext>
                  </a:extLst>
                </a:gridCol>
                <a:gridCol w="3017520">
                  <a:extLst>
                    <a:ext uri="{9D8B030D-6E8A-4147-A177-3AD203B41FA5}">
                      <a16:colId xmlns:a16="http://schemas.microsoft.com/office/drawing/2014/main" val="986501064"/>
                    </a:ext>
                  </a:extLst>
                </a:gridCol>
                <a:gridCol w="3251200">
                  <a:extLst>
                    <a:ext uri="{9D8B030D-6E8A-4147-A177-3AD203B41FA5}">
                      <a16:colId xmlns:a16="http://schemas.microsoft.com/office/drawing/2014/main" val="411663412"/>
                    </a:ext>
                  </a:extLst>
                </a:gridCol>
                <a:gridCol w="3210559">
                  <a:extLst>
                    <a:ext uri="{9D8B030D-6E8A-4147-A177-3AD203B41FA5}">
                      <a16:colId xmlns:a16="http://schemas.microsoft.com/office/drawing/2014/main" val="2942180232"/>
                    </a:ext>
                  </a:extLst>
                </a:gridCol>
              </a:tblGrid>
              <a:tr h="80152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200" b="1"/>
                        <a:t>Feature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200" b="1"/>
                        <a:t>Fixed-Price (FP)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200" b="1" dirty="0"/>
                        <a:t>Cost-Reimbursable (CR)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200" b="1" dirty="0"/>
                        <a:t>Time &amp; Material (T&amp;M)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04687871"/>
                  </a:ext>
                </a:extLst>
              </a:tr>
              <a:tr h="60247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100" b="1" dirty="0"/>
                        <a:t>Cost certainty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100" b="0"/>
                        <a:t>High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100" b="0" dirty="0"/>
                        <a:t>Low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100" b="0" dirty="0"/>
                        <a:t>Medium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05383970"/>
                  </a:ext>
                </a:extLst>
              </a:tr>
              <a:tr h="60247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100" b="1" dirty="0"/>
                        <a:t>Scope definition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100" b="0" dirty="0"/>
                        <a:t>Well defined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100" b="0"/>
                        <a:t>Uncertain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100" b="0" dirty="0"/>
                        <a:t>Partially defined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71216055"/>
                  </a:ext>
                </a:extLst>
              </a:tr>
              <a:tr h="60247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100" b="1" dirty="0"/>
                        <a:t>Buyer risk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100" b="0"/>
                        <a:t>Low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100" b="0"/>
                        <a:t>High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100" b="0" dirty="0"/>
                        <a:t>Medium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313595"/>
                  </a:ext>
                </a:extLst>
              </a:tr>
              <a:tr h="62556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100" b="1" dirty="0"/>
                        <a:t>Seller risk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100" b="0"/>
                        <a:t>High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100" b="0"/>
                        <a:t>Low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100" b="0" dirty="0"/>
                        <a:t>Medium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5484455"/>
                  </a:ext>
                </a:extLst>
              </a:tr>
              <a:tr h="60247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100" b="1" dirty="0"/>
                        <a:t>Flexibility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100" b="0"/>
                        <a:t>Low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100" b="0"/>
                        <a:t>High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100" b="0" dirty="0"/>
                        <a:t>Medium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58358693"/>
                  </a:ext>
                </a:extLst>
              </a:tr>
              <a:tr h="60247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100" b="1" dirty="0"/>
                        <a:t>Administration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100" b="0"/>
                        <a:t>Simple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100" b="0"/>
                        <a:t>Complex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100" b="0" dirty="0"/>
                        <a:t>Moderate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06779716"/>
                  </a:ext>
                </a:extLst>
              </a:tr>
              <a:tr h="60247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100" b="1" dirty="0"/>
                        <a:t>Best for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100" b="0"/>
                        <a:t>Construction, equipment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100" b="0"/>
                        <a:t>R&amp;D, innovation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100" b="0" dirty="0"/>
                        <a:t>Consulting, maintenance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895383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3001476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1897063" y="219774"/>
            <a:ext cx="8382000" cy="893762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000" b="1" dirty="0">
                <a:solidFill>
                  <a:srgbClr val="00B0F0"/>
                </a:solidFill>
              </a:rPr>
              <a:t>Supplier Selection Criteria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idx="1"/>
          </p:nvPr>
        </p:nvSpPr>
        <p:spPr>
          <a:xfrm>
            <a:off x="294640" y="1579570"/>
            <a:ext cx="10785067" cy="4419600"/>
          </a:xfrm>
        </p:spPr>
        <p:txBody>
          <a:bodyPr rtlCol="0">
            <a:no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Price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Quality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Experience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Capacity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Financial Stability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Risk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Past Performance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Sustainability</a:t>
            </a:r>
          </a:p>
          <a:p>
            <a:pPr algn="just"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1A01BF1-8E8A-40BB-A0EC-E953BA7292E5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7D6D3019-E6EA-26CF-C78F-5AEB12C98C63}"/>
              </a:ext>
            </a:extLst>
          </p:cNvPr>
          <p:cNvSpPr/>
          <p:nvPr/>
        </p:nvSpPr>
        <p:spPr>
          <a:xfrm>
            <a:off x="11206479" y="1050878"/>
            <a:ext cx="2135331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BF7FFB4B-E070-FFD0-E9F3-BCF5A8D859D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883730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1897063" y="182563"/>
            <a:ext cx="8305800" cy="639762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3200" b="1" dirty="0">
                <a:solidFill>
                  <a:srgbClr val="00B0F0"/>
                </a:solidFill>
              </a:rPr>
              <a:t>Supplier Evaluation Matrix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B320ED0A-F033-8155-50BF-10AD76E33BA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0558386"/>
              </p:ext>
            </p:extLst>
          </p:nvPr>
        </p:nvGraphicFramePr>
        <p:xfrm>
          <a:off x="180431" y="2222429"/>
          <a:ext cx="10497730" cy="3100848"/>
        </p:xfrm>
        <a:graphic>
          <a:graphicData uri="http://schemas.openxmlformats.org/drawingml/2006/table">
            <a:tbl>
              <a:tblPr/>
              <a:tblGrid>
                <a:gridCol w="5248865">
                  <a:extLst>
                    <a:ext uri="{9D8B030D-6E8A-4147-A177-3AD203B41FA5}">
                      <a16:colId xmlns:a16="http://schemas.microsoft.com/office/drawing/2014/main" val="3419079440"/>
                    </a:ext>
                  </a:extLst>
                </a:gridCol>
                <a:gridCol w="5248865">
                  <a:extLst>
                    <a:ext uri="{9D8B030D-6E8A-4147-A177-3AD203B41FA5}">
                      <a16:colId xmlns:a16="http://schemas.microsoft.com/office/drawing/2014/main" val="1471657190"/>
                    </a:ext>
                  </a:extLst>
                </a:gridCol>
              </a:tblGrid>
              <a:tr h="36034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b="1"/>
                        <a:t>Criteria</a:t>
                      </a:r>
                    </a:p>
                  </a:txBody>
                  <a:tcPr marL="90087" marR="90087" marT="45044" marB="450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b="1" dirty="0"/>
                        <a:t>Weight</a:t>
                      </a:r>
                    </a:p>
                  </a:txBody>
                  <a:tcPr marL="90087" marR="90087" marT="45044" marB="450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70786021"/>
                  </a:ext>
                </a:extLst>
              </a:tr>
              <a:tr h="36034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b="0" dirty="0"/>
                        <a:t>Price</a:t>
                      </a:r>
                    </a:p>
                  </a:txBody>
                  <a:tcPr marL="90087" marR="90087" marT="45044" marB="450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b="0" dirty="0"/>
                        <a:t>30%</a:t>
                      </a:r>
                    </a:p>
                  </a:txBody>
                  <a:tcPr marL="90087" marR="90087" marT="45044" marB="450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05773546"/>
                  </a:ext>
                </a:extLst>
              </a:tr>
              <a:tr h="36034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b="0" dirty="0"/>
                        <a:t>Quality</a:t>
                      </a:r>
                    </a:p>
                  </a:txBody>
                  <a:tcPr marL="90087" marR="90087" marT="45044" marB="450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b="0" dirty="0"/>
                        <a:t>25%</a:t>
                      </a:r>
                    </a:p>
                  </a:txBody>
                  <a:tcPr marL="90087" marR="90087" marT="45044" marB="450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08454164"/>
                  </a:ext>
                </a:extLst>
              </a:tr>
              <a:tr h="36034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b="0" dirty="0"/>
                        <a:t>Delivery</a:t>
                      </a:r>
                    </a:p>
                  </a:txBody>
                  <a:tcPr marL="90087" marR="90087" marT="45044" marB="450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b="0" dirty="0"/>
                        <a:t>20%</a:t>
                      </a:r>
                    </a:p>
                  </a:txBody>
                  <a:tcPr marL="90087" marR="90087" marT="45044" marB="450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36672483"/>
                  </a:ext>
                </a:extLst>
              </a:tr>
              <a:tr h="36034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b="0" dirty="0"/>
                        <a:t>Technical Capability</a:t>
                      </a:r>
                    </a:p>
                  </a:txBody>
                  <a:tcPr marL="90087" marR="90087" marT="45044" marB="450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b="0" dirty="0"/>
                        <a:t>15%</a:t>
                      </a:r>
                    </a:p>
                  </a:txBody>
                  <a:tcPr marL="90087" marR="90087" marT="45044" marB="450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12254168"/>
                  </a:ext>
                </a:extLst>
              </a:tr>
              <a:tr h="36034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b="0" dirty="0"/>
                        <a:t>Financial Strength</a:t>
                      </a:r>
                    </a:p>
                  </a:txBody>
                  <a:tcPr marL="90087" marR="90087" marT="45044" marB="450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b="0" dirty="0"/>
                        <a:t>10%</a:t>
                      </a:r>
                    </a:p>
                  </a:txBody>
                  <a:tcPr marL="90087" marR="90087" marT="45044" marB="450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04180262"/>
                  </a:ext>
                </a:extLst>
              </a:tr>
            </a:tbl>
          </a:graphicData>
        </a:graphic>
      </p:graphicFrame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A98A9A4-D899-446B-9D13-9E796304741A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A5B0344A-6C38-C7D3-6BAE-EDB246CFE573}"/>
              </a:ext>
            </a:extLst>
          </p:cNvPr>
          <p:cNvSpPr/>
          <p:nvPr/>
        </p:nvSpPr>
        <p:spPr>
          <a:xfrm>
            <a:off x="11206479" y="1050878"/>
            <a:ext cx="2135331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21B98200-50F7-6128-039B-9BEDA0432A1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185700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/>
          </p:nvPr>
        </p:nvSpPr>
        <p:spPr>
          <a:xfrm>
            <a:off x="2353492" y="79527"/>
            <a:ext cx="8305800" cy="809010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>
                <a:solidFill>
                  <a:srgbClr val="00B0F0"/>
                </a:solidFill>
              </a:rPr>
              <a:t>Digital Procurement Systems</a:t>
            </a:r>
          </a:p>
        </p:txBody>
      </p:sp>
      <p:sp>
        <p:nvSpPr>
          <p:cNvPr id="27651" name="Content Placeholder 2"/>
          <p:cNvSpPr>
            <a:spLocks noGrp="1"/>
          </p:cNvSpPr>
          <p:nvPr>
            <p:ph idx="1"/>
          </p:nvPr>
        </p:nvSpPr>
        <p:spPr>
          <a:xfrm>
            <a:off x="218440" y="972035"/>
            <a:ext cx="11755120" cy="4572000"/>
          </a:xfrm>
        </p:spPr>
        <p:txBody>
          <a:bodyPr rtlCol="0">
            <a:noAutofit/>
          </a:bodyPr>
          <a:lstStyle/>
          <a:p>
            <a:pPr marL="0" indent="0" algn="just">
              <a:buNone/>
              <a:defRPr/>
            </a:pPr>
            <a:r>
              <a:rPr lang="en-US" b="1" dirty="0">
                <a:solidFill>
                  <a:srgbClr val="00B0F0"/>
                </a:solidFill>
              </a:rPr>
              <a:t>E-Procurement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600" dirty="0"/>
              <a:t>Characteristics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600" dirty="0"/>
              <a:t>Electronic catalogs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600" dirty="0"/>
              <a:t>Electronic bidding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600" dirty="0"/>
              <a:t>Supplier portals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600" dirty="0"/>
              <a:t>Online approvals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600" dirty="0"/>
              <a:t>Electronic payments</a:t>
            </a:r>
          </a:p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Benefits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600" dirty="0"/>
              <a:t>Faster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600" dirty="0"/>
              <a:t>Transparent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600" dirty="0"/>
              <a:t>Lower cost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600" dirty="0"/>
              <a:t>Reduced paperwork</a:t>
            </a:r>
          </a:p>
          <a:p>
            <a:pPr algn="just">
              <a:defRPr/>
            </a:pP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BDCB1B-A373-4236-A0BB-21A60D3A2633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0C38D6AE-73FF-B36D-E83C-CF26BADE3BDB}"/>
              </a:ext>
            </a:extLst>
          </p:cNvPr>
          <p:cNvSpPr/>
          <p:nvPr/>
        </p:nvSpPr>
        <p:spPr>
          <a:xfrm>
            <a:off x="11206479" y="1050878"/>
            <a:ext cx="2135331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86B8E33F-C2ED-40B3-5313-1F587035D2D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7"/>
            <a:ext cx="2305141" cy="7231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09728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1171367" y="129223"/>
            <a:ext cx="10515600" cy="869118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>
                <a:solidFill>
                  <a:srgbClr val="00B0F0"/>
                </a:solidFill>
              </a:rPr>
              <a:t>ERP Procurement Systems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idx="1"/>
          </p:nvPr>
        </p:nvSpPr>
        <p:spPr>
          <a:xfrm>
            <a:off x="180431" y="1205566"/>
            <a:ext cx="11351169" cy="5572907"/>
          </a:xfrm>
        </p:spPr>
        <p:txBody>
          <a:bodyPr rtlCol="0">
            <a:normAutofit fontScale="92500" lnSpcReduction="10000"/>
          </a:bodyPr>
          <a:lstStyle/>
          <a:p>
            <a:pPr>
              <a:buNone/>
            </a:pPr>
            <a:r>
              <a:rPr lang="en-US" sz="3000" b="1" dirty="0">
                <a:solidFill>
                  <a:srgbClr val="00B0F0"/>
                </a:solidFill>
              </a:rPr>
              <a:t>Examples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000" dirty="0"/>
              <a:t>SAP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000" dirty="0"/>
              <a:t>Oracle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000" dirty="0"/>
              <a:t>Microsoft Dynamics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000" dirty="0"/>
              <a:t>Odoo </a:t>
            </a:r>
          </a:p>
          <a:p>
            <a:pPr>
              <a:buNone/>
            </a:pPr>
            <a:r>
              <a:rPr lang="en-US" sz="3000" b="1" dirty="0">
                <a:solidFill>
                  <a:srgbClr val="00B0F0"/>
                </a:solidFill>
              </a:rPr>
              <a:t>Functions</a:t>
            </a:r>
          </a:p>
          <a:p>
            <a:r>
              <a:rPr lang="en-US" sz="3000" dirty="0"/>
              <a:t>Purchase Orders</a:t>
            </a:r>
          </a:p>
          <a:p>
            <a:r>
              <a:rPr lang="en-US" sz="3000" dirty="0"/>
              <a:t>Inventory</a:t>
            </a:r>
          </a:p>
          <a:p>
            <a:r>
              <a:rPr lang="en-US" sz="3000" dirty="0"/>
              <a:t>Contracts</a:t>
            </a:r>
          </a:p>
          <a:p>
            <a:r>
              <a:rPr lang="en-US" sz="3000" dirty="0"/>
              <a:t>Finance</a:t>
            </a:r>
          </a:p>
          <a:p>
            <a:r>
              <a:rPr lang="en-US" sz="3000" dirty="0"/>
              <a:t>Supplier Database</a:t>
            </a:r>
          </a:p>
          <a:p>
            <a:pPr marL="457200" indent="-457200" algn="just"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421B447-DC46-4502-884F-F7626EADBAC2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E7B4B966-8361-E177-4BEE-86D8FE845D98}"/>
              </a:ext>
            </a:extLst>
          </p:cNvPr>
          <p:cNvSpPr/>
          <p:nvPr/>
        </p:nvSpPr>
        <p:spPr>
          <a:xfrm>
            <a:off x="11686967" y="1050878"/>
            <a:ext cx="1378793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02E41B36-AC5A-25EE-1F66-954073A5BB0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884937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xfrm>
            <a:off x="2354263" y="78342"/>
            <a:ext cx="8305800" cy="1143000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2800" b="1" dirty="0">
                <a:solidFill>
                  <a:srgbClr val="00B0F0"/>
                </a:solidFill>
              </a:rPr>
              <a:t>Artificial Intelligence in Procurement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idx="1"/>
          </p:nvPr>
        </p:nvSpPr>
        <p:spPr>
          <a:xfrm>
            <a:off x="313736" y="1221342"/>
            <a:ext cx="11564528" cy="4952308"/>
          </a:xfrm>
        </p:spPr>
        <p:txBody>
          <a:bodyPr rtlCol="0">
            <a:noAutofit/>
          </a:bodyPr>
          <a:lstStyle/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Applications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Supplier selection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Spend analytics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Contract review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Predictive procurement </a:t>
            </a:r>
          </a:p>
          <a:p>
            <a:pPr>
              <a:buFont typeface="Arial" panose="020B0604020202020204" pitchFamily="34" charset="0"/>
              <a:buChar char="•"/>
            </a:pPr>
            <a:endParaRPr lang="en-US" b="1" dirty="0">
              <a:solidFill>
                <a:srgbClr val="00B0F0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00B0F0"/>
                </a:solidFill>
              </a:rPr>
              <a:t>Risk prediction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Supplier performance analysis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Negotiation support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Chatbots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Fraud detection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07B2869-CBE2-4E90-B31E-5A03989D2722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DC786397-EAFD-16B5-D190-8C7083B179F7}"/>
              </a:ext>
            </a:extLst>
          </p:cNvPr>
          <p:cNvSpPr/>
          <p:nvPr/>
        </p:nvSpPr>
        <p:spPr>
          <a:xfrm>
            <a:off x="11744959" y="1040718"/>
            <a:ext cx="1879601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97F5335F-604F-3B78-AC80-B55C9C27AD9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7"/>
            <a:ext cx="2305141" cy="9591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420392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2069783" y="136683"/>
            <a:ext cx="8382000" cy="838200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>
                <a:solidFill>
                  <a:srgbClr val="00B0F0"/>
                </a:solidFill>
              </a:rPr>
              <a:t>Procurement Risks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idx="1"/>
          </p:nvPr>
        </p:nvSpPr>
        <p:spPr>
          <a:xfrm>
            <a:off x="282031" y="1585595"/>
            <a:ext cx="11412129" cy="5410200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Supplier failure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Schedule delays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Cost escalation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Poor quality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Legal disputes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Currency fluctuations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Political risks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Cybersecurity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FD197E3-8FC2-430A-B5E6-EA945094758D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CA24B027-2687-81E9-B956-0C12CD0E59B6}"/>
              </a:ext>
            </a:extLst>
          </p:cNvPr>
          <p:cNvSpPr/>
          <p:nvPr/>
        </p:nvSpPr>
        <p:spPr>
          <a:xfrm>
            <a:off x="11592560" y="1061038"/>
            <a:ext cx="2135331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24CC9BBB-71AD-C345-A6C9-0D8A1CF269C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540448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184565"/>
            <a:ext cx="10515600" cy="689731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>
                <a:solidFill>
                  <a:srgbClr val="00B0F0"/>
                </a:solidFill>
              </a:rPr>
              <a:t>Risk Mitigation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idx="1"/>
          </p:nvPr>
        </p:nvSpPr>
        <p:spPr>
          <a:xfrm>
            <a:off x="180432" y="1651849"/>
            <a:ext cx="11173368" cy="4351338"/>
          </a:xfrm>
        </p:spPr>
        <p:txBody>
          <a:bodyPr rtlCol="0">
            <a:normAutofit/>
          </a:bodyPr>
          <a:lstStyle/>
          <a:p>
            <a:r>
              <a:rPr lang="en-US" dirty="0"/>
              <a:t>Multiple suppliers</a:t>
            </a:r>
          </a:p>
          <a:p>
            <a:r>
              <a:rPr lang="en-US" dirty="0"/>
              <a:t>Performance bonds</a:t>
            </a:r>
          </a:p>
          <a:p>
            <a:r>
              <a:rPr lang="en-US" dirty="0"/>
              <a:t>Insurance</a:t>
            </a:r>
          </a:p>
          <a:p>
            <a:r>
              <a:rPr lang="en-US" dirty="0"/>
              <a:t>Contract clauses</a:t>
            </a:r>
          </a:p>
          <a:p>
            <a:r>
              <a:rPr lang="en-US" dirty="0"/>
              <a:t>Supplier audits</a:t>
            </a:r>
          </a:p>
          <a:p>
            <a:r>
              <a:rPr lang="en-US" dirty="0"/>
              <a:t>Continuous monitoring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19FD89-1210-4033-BF41-171FB5CEB35F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8E45873F-D9A7-AB76-53C3-FB9E474A6C95}"/>
              </a:ext>
            </a:extLst>
          </p:cNvPr>
          <p:cNvSpPr/>
          <p:nvPr/>
        </p:nvSpPr>
        <p:spPr>
          <a:xfrm>
            <a:off x="11490959" y="1107309"/>
            <a:ext cx="2135331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94CBAE91-D8BF-0EFC-7670-38DA9117FB5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943729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1012317" y="-91320"/>
            <a:ext cx="10515600" cy="1325563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>
                <a:solidFill>
                  <a:srgbClr val="00B0F0"/>
                </a:solidFill>
              </a:rPr>
              <a:t>Procurement Performance</a:t>
            </a:r>
          </a:p>
        </p:txBody>
      </p:sp>
      <p:sp>
        <p:nvSpPr>
          <p:cNvPr id="35843" name="Rectangle 3"/>
          <p:cNvSpPr>
            <a:spLocks noGrp="1" noChangeArrowheads="1"/>
          </p:cNvSpPr>
          <p:nvPr>
            <p:ph idx="1"/>
          </p:nvPr>
        </p:nvSpPr>
        <p:spPr>
          <a:xfrm>
            <a:off x="233681" y="1509032"/>
            <a:ext cx="11582399" cy="4847317"/>
          </a:xfrm>
        </p:spPr>
        <p:txBody>
          <a:bodyPr rtlCol="0">
            <a:noAutofit/>
          </a:bodyPr>
          <a:lstStyle/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Procurement KPIs</a:t>
            </a:r>
          </a:p>
          <a:p>
            <a:pPr>
              <a:buNone/>
            </a:pPr>
            <a:endParaRPr lang="en-US" b="1" dirty="0">
              <a:solidFill>
                <a:srgbClr val="00B0F0"/>
              </a:solidFill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Procurement Cycle Time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Cost Savings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Supplier Quality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On-Time Delivery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Contract Compliance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Purchase Price Variance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Supplier Performance Index</a:t>
            </a:r>
          </a:p>
          <a:p>
            <a:pPr marL="457200" indent="-457200">
              <a:buNone/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9EC3BA1-3687-4A47-982F-9FC9AF8BBDA1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38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E32422BE-A010-5178-7A2F-B8A34B3F71D4}"/>
              </a:ext>
            </a:extLst>
          </p:cNvPr>
          <p:cNvSpPr/>
          <p:nvPr/>
        </p:nvSpPr>
        <p:spPr>
          <a:xfrm>
            <a:off x="11206479" y="1050878"/>
            <a:ext cx="2135331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C94C12B7-B9ED-888D-FA15-D5233D23F03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761091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1866900" y="-111579"/>
            <a:ext cx="8458200" cy="729276"/>
          </a:xfrm>
        </p:spPr>
        <p:txBody>
          <a:bodyPr>
            <a:noAutofit/>
          </a:bodyPr>
          <a:lstStyle/>
          <a:p>
            <a:pPr algn="ctr"/>
            <a:br>
              <a:rPr lang="en-US" altLang="en-US" sz="3600" b="1" dirty="0">
                <a:solidFill>
                  <a:srgbClr val="0070C0"/>
                </a:solidFill>
              </a:rPr>
            </a:br>
            <a:r>
              <a:rPr lang="en-US" altLang="en-US" sz="3200" b="1" dirty="0">
                <a:solidFill>
                  <a:srgbClr val="00B0F0"/>
                </a:solidFill>
              </a:rPr>
              <a:t>Procurement Ethics</a:t>
            </a:r>
            <a:endParaRPr lang="en-US" altLang="en-US" sz="3200" dirty="0">
              <a:solidFill>
                <a:srgbClr val="00B0F0"/>
              </a:solidFill>
            </a:endParaRP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90855" y="1725711"/>
            <a:ext cx="11342345" cy="4648200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Transparency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Fair Competition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Confidentiality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Conflict of Interest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Compliance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Anti-Corruption</a:t>
            </a:r>
          </a:p>
          <a:p>
            <a:pPr algn="just">
              <a:lnSpc>
                <a:spcPct val="90000"/>
              </a:lnSpc>
              <a:buFont typeface="Monotype Sorts" pitchFamily="2" charset="2"/>
              <a:buNone/>
            </a:pPr>
            <a:endParaRPr lang="en-US" altLang="en-US" dirty="0"/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9D5630B4-3CF9-D2F4-706F-2020EC52DFCF}"/>
              </a:ext>
            </a:extLst>
          </p:cNvPr>
          <p:cNvSpPr/>
          <p:nvPr/>
        </p:nvSpPr>
        <p:spPr>
          <a:xfrm>
            <a:off x="11714480" y="1061038"/>
            <a:ext cx="1921970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1AD09024-EB6C-DA4B-5F25-95FCF45DE68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068776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1816870" y="0"/>
            <a:ext cx="8458200" cy="798675"/>
          </a:xfrm>
        </p:spPr>
        <p:txBody>
          <a:bodyPr>
            <a:noAutofit/>
          </a:bodyPr>
          <a:lstStyle/>
          <a:p>
            <a:pPr algn="ctr"/>
            <a:br>
              <a:rPr lang="en-US" altLang="en-US" sz="3600" b="1" dirty="0">
                <a:solidFill>
                  <a:srgbClr val="0070C0"/>
                </a:solidFill>
              </a:rPr>
            </a:br>
            <a:r>
              <a:rPr lang="en-US" altLang="en-US" sz="3200" b="1" dirty="0">
                <a:solidFill>
                  <a:srgbClr val="00B0F0"/>
                </a:solidFill>
              </a:rPr>
              <a:t>Future Procurement Systems</a:t>
            </a:r>
            <a:endParaRPr lang="en-US" altLang="en-US" sz="3200" dirty="0">
              <a:solidFill>
                <a:srgbClr val="00B0F0"/>
              </a:solidFill>
            </a:endParaRP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1176" y="1644431"/>
            <a:ext cx="11047704" cy="4648200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Emerging Technologies</a:t>
            </a:r>
          </a:p>
          <a:p>
            <a:pPr>
              <a:buNone/>
            </a:pPr>
            <a:endParaRPr lang="en-US" b="1" dirty="0">
              <a:solidFill>
                <a:srgbClr val="00B0F0"/>
              </a:solidFill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Artificial Intelligence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Blockchain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Smart Contracts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IoT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Digital Twins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Robotic Process Automation (RPA)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Predictive Analytics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Cloud Procurement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5CBF38C3-B271-DCEE-89D3-7EDECF2ECDBE}"/>
              </a:ext>
            </a:extLst>
          </p:cNvPr>
          <p:cNvSpPr/>
          <p:nvPr/>
        </p:nvSpPr>
        <p:spPr>
          <a:xfrm>
            <a:off x="11460479" y="1155869"/>
            <a:ext cx="2135331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04F614AA-AAE7-9CF8-630C-415620C870E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804532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>
          <a:xfrm>
            <a:off x="1779245" y="136525"/>
            <a:ext cx="8305800" cy="601639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>
                <a:solidFill>
                  <a:srgbClr val="00B0F0"/>
                </a:solidFill>
              </a:rPr>
              <a:t>Summary</a:t>
            </a:r>
          </a:p>
        </p:txBody>
      </p:sp>
      <p:sp>
        <p:nvSpPr>
          <p:cNvPr id="38915" name="Rectangle 3"/>
          <p:cNvSpPr>
            <a:spLocks noGrp="1" noChangeArrowheads="1"/>
          </p:cNvSpPr>
          <p:nvPr>
            <p:ph idx="1"/>
          </p:nvPr>
        </p:nvSpPr>
        <p:spPr>
          <a:xfrm>
            <a:off x="180430" y="1402546"/>
            <a:ext cx="11645810" cy="5181831"/>
          </a:xfrm>
        </p:spPr>
        <p:txBody>
          <a:bodyPr rtlCol="0">
            <a:normAutofit/>
          </a:bodyPr>
          <a:lstStyle/>
          <a:p>
            <a:pPr>
              <a:buNone/>
            </a:pPr>
            <a:endParaRPr lang="en-US" b="1" dirty="0">
              <a:solidFill>
                <a:srgbClr val="00B0F0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Procurement systems are critical to project success.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Effective procurement aligns cost, quality, time, and risk objectives.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Digital platforms and AI improve procurement efficiency, transparency, and decision-making.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Supplier selection, contract management, and performance monitoring are continuous processes throughout the project life cycle.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91EE94-F87D-45A5-9C3A-925F828BC48B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41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9857BD59-24A0-E844-1A96-3A859B2728B0}"/>
              </a:ext>
            </a:extLst>
          </p:cNvPr>
          <p:cNvSpPr/>
          <p:nvPr/>
        </p:nvSpPr>
        <p:spPr>
          <a:xfrm>
            <a:off x="11734800" y="1050878"/>
            <a:ext cx="1452880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FEDBE219-EB76-0CEA-39EC-222D7C7B98D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46464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0" y="304800"/>
            <a:ext cx="4175760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1413704" y="4263815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3413224" y="1126882"/>
            <a:ext cx="608279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Summary of Learning Objectives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2856704" y="2443173"/>
            <a:ext cx="8993641" cy="43550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Define project procurement systems. 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Explain the procurement management process. 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Identify procurement methods. 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Understand procurement documentation. 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Describe e-procurement systems. 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Evaluate procurement performance.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Apply AI in project procurement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endParaRPr kumimoji="0" lang="en-US" sz="2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FFF24284-B38F-2C56-60F8-2FF269644330}"/>
              </a:ext>
            </a:extLst>
          </p:cNvPr>
          <p:cNvSpPr/>
          <p:nvPr/>
        </p:nvSpPr>
        <p:spPr>
          <a:xfrm>
            <a:off x="11744960" y="1340322"/>
            <a:ext cx="1737957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165133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55869"/>
            <a:ext cx="4128422" cy="519313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54000" y="1163211"/>
            <a:ext cx="11470640" cy="533891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Font typeface="Wingdings" panose="05000000000000000000" pitchFamily="2" charset="2"/>
              <a:buChar char="Ø"/>
              <a:defRPr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Morris, P. W., &amp; Pinto, J. K. (Eds.). (2007). The Wiley guide to project technology, supply chain, and procurement management (Vol. 4). John Wiley &amp; Sons.</a:t>
            </a:r>
          </a:p>
          <a:p>
            <a:pPr marL="457200" lvl="0" indent="-457200" algn="just">
              <a:buFont typeface="Wingdings" panose="05000000000000000000" pitchFamily="2" charset="2"/>
              <a:buChar char="Ø"/>
              <a:defRPr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Schwalbe, K. (2015). Information technology project management. Cengage Learning.</a:t>
            </a:r>
          </a:p>
          <a:p>
            <a:pPr marL="457200" lvl="0" indent="-457200" algn="just">
              <a:buFont typeface="Wingdings" panose="05000000000000000000" pitchFamily="2" charset="2"/>
              <a:buChar char="Ø"/>
              <a:defRPr/>
            </a:pPr>
            <a:r>
              <a:rPr lang="en-US" sz="2800" b="0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Baily, P., Farmer, D., Crocker, B., Jessop, D., &amp; Jones, D. (2008). </a:t>
            </a:r>
            <a:r>
              <a:rPr lang="en-US" sz="2800" b="0" i="1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Procurement principles and management</a:t>
            </a:r>
            <a:r>
              <a:rPr lang="en-US" sz="2800" b="0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Pearson Education.</a:t>
            </a: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lvl="0" algn="just">
              <a:defRPr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 algn="just">
              <a:buFont typeface="Wingdings" panose="05000000000000000000" pitchFamily="2" charset="2"/>
              <a:buChar char="Ø"/>
              <a:defRPr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Supply Chain Council</a:t>
            </a:r>
          </a:p>
          <a:p>
            <a:pPr marL="457200" lvl="0" indent="-457200" algn="just">
              <a:buFont typeface="Wingdings" panose="05000000000000000000" pitchFamily="2" charset="2"/>
              <a:buChar char="Ø"/>
              <a:defRPr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 algn="just">
              <a:buFont typeface="Wingdings" panose="05000000000000000000" pitchFamily="2" charset="2"/>
              <a:buChar char="Ø"/>
              <a:defRPr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PMBOK® Guide (Project Management Body of Knowledge),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963092" y="216604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Essential Reference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818090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1195344" y="3719266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2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ABE87128-D5B8-4666-B18F-60042E438325}"/>
</file>

<file path=customXml/itemProps2.xml><?xml version="1.0" encoding="utf-8"?>
<ds:datastoreItem xmlns:ds="http://schemas.openxmlformats.org/officeDocument/2006/customXml" ds:itemID="{00012628-D37C-4221-B0CF-19653B203AB6}"/>
</file>

<file path=customXml/itemProps3.xml><?xml version="1.0" encoding="utf-8"?>
<ds:datastoreItem xmlns:ds="http://schemas.openxmlformats.org/officeDocument/2006/customXml" ds:itemID="{951ED879-416B-4E87-86DE-5D0456F035B3}"/>
</file>

<file path=docProps/app.xml><?xml version="1.0" encoding="utf-8"?>
<Properties xmlns="http://schemas.openxmlformats.org/officeDocument/2006/extended-properties" xmlns:vt="http://schemas.openxmlformats.org/officeDocument/2006/docPropsVTypes">
  <TotalTime>7697</TotalTime>
  <Words>1978</Words>
  <Application>Microsoft Office PowerPoint</Application>
  <PresentationFormat>Widescreen</PresentationFormat>
  <Paragraphs>583</Paragraphs>
  <Slides>44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44</vt:i4>
      </vt:variant>
    </vt:vector>
  </HeadingPairs>
  <TitlesOfParts>
    <vt:vector size="54" baseType="lpstr">
      <vt:lpstr>Arial</vt:lpstr>
      <vt:lpstr>Arial Black</vt:lpstr>
      <vt:lpstr>Calibri</vt:lpstr>
      <vt:lpstr>Calibri Light</vt:lpstr>
      <vt:lpstr>Monotype Sorts</vt:lpstr>
      <vt:lpstr>Palatino Linotype</vt:lpstr>
      <vt:lpstr>Times New Roman</vt:lpstr>
      <vt:lpstr>Wingdings</vt:lpstr>
      <vt:lpstr>Office Theme</vt:lpstr>
      <vt:lpstr>1_Office Theme</vt:lpstr>
      <vt:lpstr>PowerPoint Presentation</vt:lpstr>
      <vt:lpstr>PowerPoint Presentation</vt:lpstr>
      <vt:lpstr>PowerPoint Presentation</vt:lpstr>
      <vt:lpstr>What is Procurement?</vt:lpstr>
      <vt:lpstr>Procurement Management in PMBOK</vt:lpstr>
      <vt:lpstr>Procurement Management in PMBOK</vt:lpstr>
      <vt:lpstr>PMBOK Procurement Management Processes</vt:lpstr>
      <vt:lpstr>Make-or-Buy Analysis</vt:lpstr>
      <vt:lpstr>Procurement Documents</vt:lpstr>
      <vt:lpstr>PMBOK Procurement Management Processes</vt:lpstr>
      <vt:lpstr>PMBOK Procurement Management Processes</vt:lpstr>
      <vt:lpstr>PMBOK Procurement Management Flow</vt:lpstr>
      <vt:lpstr>Procurement Approaches (PMBOK Perspective)</vt:lpstr>
      <vt:lpstr>Procurement Approaches (PMBOK Perspective)</vt:lpstr>
      <vt:lpstr>Procurement Approaches (PMBOK Perspective)</vt:lpstr>
      <vt:lpstr>Procurement Approaches (PMBOK Perspective)</vt:lpstr>
      <vt:lpstr>Procurement Management Knowledge Areas</vt:lpstr>
      <vt:lpstr>    What is a Procurement System?</vt:lpstr>
      <vt:lpstr>Components of a Procurement System</vt:lpstr>
      <vt:lpstr>Types of Procurement Systems</vt:lpstr>
      <vt:lpstr>Types of Procurement Systems</vt:lpstr>
      <vt:lpstr>Types of Procurement Systems</vt:lpstr>
      <vt:lpstr>Types of Procurement Systems</vt:lpstr>
      <vt:lpstr>Types of Procurement Systems</vt:lpstr>
      <vt:lpstr>Types of Procurement Systems</vt:lpstr>
      <vt:lpstr>Comparison of Procurement Systems</vt:lpstr>
      <vt:lpstr>Procurement Methods</vt:lpstr>
      <vt:lpstr>Comparison of Procurement Methods</vt:lpstr>
      <vt:lpstr>        Procurement Contract Types</vt:lpstr>
      <vt:lpstr>        Comparison of Procurement Contract Types</vt:lpstr>
      <vt:lpstr>Supplier Selection Criteria</vt:lpstr>
      <vt:lpstr>Supplier Evaluation Matrix</vt:lpstr>
      <vt:lpstr>Digital Procurement Systems</vt:lpstr>
      <vt:lpstr>ERP Procurement Systems</vt:lpstr>
      <vt:lpstr>Artificial Intelligence in Procurement</vt:lpstr>
      <vt:lpstr>Procurement Risks</vt:lpstr>
      <vt:lpstr>Risk Mitigation</vt:lpstr>
      <vt:lpstr>Procurement Performance</vt:lpstr>
      <vt:lpstr> Procurement Ethics</vt:lpstr>
      <vt:lpstr> Future Procurement Systems</vt:lpstr>
      <vt:lpstr>Summary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Dr.Tarek Mohamed</cp:lastModifiedBy>
  <cp:revision>212</cp:revision>
  <dcterms:created xsi:type="dcterms:W3CDTF">2023-04-29T09:08:23Z</dcterms:created>
  <dcterms:modified xsi:type="dcterms:W3CDTF">2026-07-13T16:36:37Z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