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481" r:id="rId2"/>
    <p:sldId id="303" r:id="rId3"/>
    <p:sldId id="313" r:id="rId4"/>
    <p:sldId id="276" r:id="rId5"/>
    <p:sldId id="256" r:id="rId6"/>
    <p:sldId id="515" r:id="rId7"/>
    <p:sldId id="482" r:id="rId8"/>
    <p:sldId id="572" r:id="rId9"/>
    <p:sldId id="527" r:id="rId10"/>
    <p:sldId id="571" r:id="rId11"/>
    <p:sldId id="516" r:id="rId12"/>
    <p:sldId id="483" r:id="rId13"/>
    <p:sldId id="484" r:id="rId14"/>
    <p:sldId id="485" r:id="rId15"/>
    <p:sldId id="528" r:id="rId16"/>
    <p:sldId id="486" r:id="rId17"/>
    <p:sldId id="529" r:id="rId18"/>
    <p:sldId id="495" r:id="rId19"/>
    <p:sldId id="537" r:id="rId20"/>
    <p:sldId id="565" r:id="rId21"/>
    <p:sldId id="566" r:id="rId22"/>
    <p:sldId id="539" r:id="rId23"/>
    <p:sldId id="575" r:id="rId24"/>
    <p:sldId id="542" r:id="rId25"/>
    <p:sldId id="543" r:id="rId26"/>
    <p:sldId id="544" r:id="rId27"/>
    <p:sldId id="545" r:id="rId28"/>
    <p:sldId id="546" r:id="rId29"/>
    <p:sldId id="541" r:id="rId30"/>
    <p:sldId id="540" r:id="rId31"/>
    <p:sldId id="496" r:id="rId32"/>
    <p:sldId id="550" r:id="rId33"/>
    <p:sldId id="573" r:id="rId34"/>
    <p:sldId id="551" r:id="rId35"/>
    <p:sldId id="552" r:id="rId36"/>
    <p:sldId id="553" r:id="rId37"/>
    <p:sldId id="554" r:id="rId38"/>
    <p:sldId id="574" r:id="rId39"/>
    <p:sldId id="555" r:id="rId40"/>
    <p:sldId id="556" r:id="rId41"/>
    <p:sldId id="557" r:id="rId42"/>
    <p:sldId id="576" r:id="rId43"/>
    <p:sldId id="558" r:id="rId44"/>
    <p:sldId id="559" r:id="rId45"/>
    <p:sldId id="560" r:id="rId46"/>
    <p:sldId id="561" r:id="rId47"/>
    <p:sldId id="562" r:id="rId48"/>
    <p:sldId id="563" r:id="rId49"/>
    <p:sldId id="564" r:id="rId50"/>
    <p:sldId id="567" r:id="rId51"/>
    <p:sldId id="577" r:id="rId52"/>
    <p:sldId id="568" r:id="rId53"/>
    <p:sldId id="578" r:id="rId54"/>
    <p:sldId id="579" r:id="rId55"/>
    <p:sldId id="569" r:id="rId56"/>
    <p:sldId id="581" r:id="rId57"/>
    <p:sldId id="580" r:id="rId58"/>
    <p:sldId id="570"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256"/>
            <p14:sldId id="515"/>
            <p14:sldId id="482"/>
            <p14:sldId id="572"/>
            <p14:sldId id="527"/>
            <p14:sldId id="571"/>
            <p14:sldId id="516"/>
            <p14:sldId id="483"/>
            <p14:sldId id="484"/>
            <p14:sldId id="485"/>
            <p14:sldId id="528"/>
            <p14:sldId id="486"/>
            <p14:sldId id="529"/>
            <p14:sldId id="495"/>
            <p14:sldId id="537"/>
            <p14:sldId id="565"/>
            <p14:sldId id="566"/>
            <p14:sldId id="539"/>
            <p14:sldId id="575"/>
            <p14:sldId id="542"/>
            <p14:sldId id="543"/>
            <p14:sldId id="544"/>
            <p14:sldId id="545"/>
            <p14:sldId id="546"/>
            <p14:sldId id="541"/>
            <p14:sldId id="540"/>
            <p14:sldId id="496"/>
            <p14:sldId id="550"/>
            <p14:sldId id="573"/>
            <p14:sldId id="551"/>
            <p14:sldId id="552"/>
            <p14:sldId id="553"/>
            <p14:sldId id="554"/>
            <p14:sldId id="574"/>
            <p14:sldId id="555"/>
            <p14:sldId id="556"/>
            <p14:sldId id="557"/>
            <p14:sldId id="576"/>
            <p14:sldId id="558"/>
            <p14:sldId id="559"/>
            <p14:sldId id="560"/>
            <p14:sldId id="561"/>
            <p14:sldId id="562"/>
            <p14:sldId id="563"/>
            <p14:sldId id="564"/>
            <p14:sldId id="567"/>
            <p14:sldId id="577"/>
            <p14:sldId id="568"/>
            <p14:sldId id="578"/>
            <p14:sldId id="579"/>
            <p14:sldId id="569"/>
            <p14:sldId id="581"/>
            <p14:sldId id="580"/>
            <p14:sldId id="57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AC243B-6E09-4877-9E8C-60C68358653A}" type="doc">
      <dgm:prSet loTypeId="urn:microsoft.com/office/officeart/2005/8/layout/radial1" loCatId="relationship" qsTypeId="urn:microsoft.com/office/officeart/2005/8/quickstyle/simple1" qsCatId="simple" csTypeId="urn:microsoft.com/office/officeart/2005/8/colors/accent1_2" csCatId="accent1" phldr="1"/>
      <dgm:spPr/>
      <dgm:t>
        <a:bodyPr/>
        <a:lstStyle/>
        <a:p>
          <a:pPr rtl="1"/>
          <a:endParaRPr lang="ar-SA"/>
        </a:p>
      </dgm:t>
    </dgm:pt>
    <dgm:pt modelId="{A143233C-D43C-4B2F-8D2C-17EFE5087C7B}">
      <dgm:prSet phldrT="[نص]" custT="1"/>
      <dgm:spPr>
        <a:solidFill>
          <a:schemeClr val="bg1"/>
        </a:solidFill>
      </dgm:spPr>
      <dgm:t>
        <a:bodyPr/>
        <a:lstStyle/>
        <a:p>
          <a:pPr rtl="1"/>
          <a:r>
            <a:rPr lang="ar-JO" sz="1800" dirty="0" smtClean="0">
              <a:solidFill>
                <a:schemeClr val="tx1"/>
              </a:solidFill>
            </a:rPr>
            <a:t>الأهداف</a:t>
          </a:r>
          <a:endParaRPr lang="ar-SA" sz="1800" dirty="0">
            <a:solidFill>
              <a:schemeClr val="tx1"/>
            </a:solidFill>
          </a:endParaRPr>
        </a:p>
      </dgm:t>
    </dgm:pt>
    <dgm:pt modelId="{F2318AF9-1CBD-4683-8781-C623066397E0}" type="parTrans" cxnId="{EFAC5A40-8E87-4554-8012-01D20605A9F4}">
      <dgm:prSet/>
      <dgm:spPr/>
      <dgm:t>
        <a:bodyPr/>
        <a:lstStyle/>
        <a:p>
          <a:pPr rtl="1"/>
          <a:endParaRPr lang="ar-SA"/>
        </a:p>
      </dgm:t>
    </dgm:pt>
    <dgm:pt modelId="{5F7E96ED-EF3F-4873-AC9B-7FCF7C54ADA5}" type="sibTrans" cxnId="{EFAC5A40-8E87-4554-8012-01D20605A9F4}">
      <dgm:prSet/>
      <dgm:spPr/>
      <dgm:t>
        <a:bodyPr/>
        <a:lstStyle/>
        <a:p>
          <a:pPr rtl="1"/>
          <a:endParaRPr lang="ar-SA"/>
        </a:p>
      </dgm:t>
    </dgm:pt>
    <dgm:pt modelId="{C4D691D9-E557-4863-8997-677F32E71A8E}">
      <dgm:prSet phldrT="[نص]" custT="1"/>
      <dgm:spPr>
        <a:solidFill>
          <a:schemeClr val="bg1"/>
        </a:solidFill>
      </dgm:spPr>
      <dgm:t>
        <a:bodyPr/>
        <a:lstStyle/>
        <a:p>
          <a:pPr rtl="1"/>
          <a:r>
            <a:rPr lang="ar-SA" sz="1800" dirty="0" smtClean="0">
              <a:solidFill>
                <a:schemeClr val="tx1"/>
              </a:solidFill>
            </a:rPr>
            <a:t>اكتشاف شيء جديد أو فكرة جديدة، لم يسبق إليها</a:t>
          </a:r>
          <a:r>
            <a:rPr lang="en-US" sz="1800" dirty="0" smtClean="0">
              <a:solidFill>
                <a:schemeClr val="tx1"/>
              </a:solidFill>
            </a:rPr>
            <a:t>.</a:t>
          </a:r>
          <a:endParaRPr lang="ar-SA" sz="1800" dirty="0">
            <a:solidFill>
              <a:schemeClr val="tx1"/>
            </a:solidFill>
          </a:endParaRPr>
        </a:p>
      </dgm:t>
    </dgm:pt>
    <dgm:pt modelId="{C1EA48E0-AEC4-4415-9AF6-0610572C5EDA}" type="parTrans" cxnId="{D4A995D8-571A-43DD-AC33-D243F19F78B5}">
      <dgm:prSet/>
      <dgm:spPr/>
      <dgm:t>
        <a:bodyPr/>
        <a:lstStyle/>
        <a:p>
          <a:pPr rtl="1"/>
          <a:endParaRPr lang="ar-SA"/>
        </a:p>
      </dgm:t>
    </dgm:pt>
    <dgm:pt modelId="{60320E2B-5637-444D-9AA3-552242FAD33C}" type="sibTrans" cxnId="{D4A995D8-571A-43DD-AC33-D243F19F78B5}">
      <dgm:prSet/>
      <dgm:spPr/>
      <dgm:t>
        <a:bodyPr/>
        <a:lstStyle/>
        <a:p>
          <a:pPr rtl="1"/>
          <a:endParaRPr lang="ar-SA"/>
        </a:p>
      </dgm:t>
    </dgm:pt>
    <dgm:pt modelId="{59281D41-7AAA-4BD0-8A61-7C83FE1C7D71}">
      <dgm:prSet custT="1"/>
      <dgm:spPr>
        <a:solidFill>
          <a:schemeClr val="bg1"/>
        </a:solidFill>
      </dgm:spPr>
      <dgm:t>
        <a:bodyPr/>
        <a:lstStyle/>
        <a:p>
          <a:pPr rtl="1"/>
          <a:r>
            <a:rPr lang="ar-SA" sz="1800" dirty="0" smtClean="0">
              <a:solidFill>
                <a:schemeClr val="tx1"/>
              </a:solidFill>
            </a:rPr>
            <a:t>إثبات صحة بعض المعتقدات أو الأفكار</a:t>
          </a:r>
          <a:r>
            <a:rPr lang="en-US" sz="1800" dirty="0" smtClean="0">
              <a:solidFill>
                <a:schemeClr val="tx1"/>
              </a:solidFill>
            </a:rPr>
            <a:t>.</a:t>
          </a:r>
          <a:endParaRPr lang="en-US" sz="1800" dirty="0">
            <a:solidFill>
              <a:schemeClr val="tx1"/>
            </a:solidFill>
          </a:endParaRPr>
        </a:p>
      </dgm:t>
    </dgm:pt>
    <dgm:pt modelId="{9D3CF768-0BEA-45BD-A6F8-948D56AA7BF2}" type="parTrans" cxnId="{9E1424D1-EDC9-4E62-AE5B-FA62E0582874}">
      <dgm:prSet/>
      <dgm:spPr/>
      <dgm:t>
        <a:bodyPr/>
        <a:lstStyle/>
        <a:p>
          <a:pPr rtl="1"/>
          <a:endParaRPr lang="ar-SA"/>
        </a:p>
      </dgm:t>
    </dgm:pt>
    <dgm:pt modelId="{DFF9920E-C5BA-4923-84B8-3908D227C1E5}" type="sibTrans" cxnId="{9E1424D1-EDC9-4E62-AE5B-FA62E0582874}">
      <dgm:prSet/>
      <dgm:spPr/>
      <dgm:t>
        <a:bodyPr/>
        <a:lstStyle/>
        <a:p>
          <a:pPr rtl="1"/>
          <a:endParaRPr lang="ar-SA"/>
        </a:p>
      </dgm:t>
    </dgm:pt>
    <dgm:pt modelId="{3AA90D10-3E67-4CDF-9D95-2A6FD7BB1BE2}">
      <dgm:prSet custT="1"/>
      <dgm:spPr>
        <a:solidFill>
          <a:schemeClr val="bg1"/>
        </a:solidFill>
      </dgm:spPr>
      <dgm:t>
        <a:bodyPr/>
        <a:lstStyle/>
        <a:p>
          <a:pPr rtl="1"/>
          <a:r>
            <a:rPr lang="ar-SA" sz="1800" dirty="0" smtClean="0">
              <a:solidFill>
                <a:schemeClr val="tx1"/>
              </a:solidFill>
            </a:rPr>
            <a:t>إبطال بعض النظريات أو الآراء</a:t>
          </a:r>
          <a:r>
            <a:rPr lang="en-US" sz="1800" dirty="0" smtClean="0">
              <a:solidFill>
                <a:schemeClr val="tx1"/>
              </a:solidFill>
            </a:rPr>
            <a:t>.</a:t>
          </a:r>
          <a:endParaRPr lang="en-US" sz="1800" dirty="0">
            <a:solidFill>
              <a:schemeClr val="tx1"/>
            </a:solidFill>
          </a:endParaRPr>
        </a:p>
      </dgm:t>
    </dgm:pt>
    <dgm:pt modelId="{18445E46-236B-4458-9621-F12E192474A5}" type="parTrans" cxnId="{170AC6F6-4E67-441C-9D7E-43694F368DAD}">
      <dgm:prSet/>
      <dgm:spPr/>
      <dgm:t>
        <a:bodyPr/>
        <a:lstStyle/>
        <a:p>
          <a:pPr rtl="1"/>
          <a:endParaRPr lang="ar-SA"/>
        </a:p>
      </dgm:t>
    </dgm:pt>
    <dgm:pt modelId="{6BACFB7D-B6C8-4D55-BA8C-1879A2C5E475}" type="sibTrans" cxnId="{170AC6F6-4E67-441C-9D7E-43694F368DAD}">
      <dgm:prSet/>
      <dgm:spPr/>
      <dgm:t>
        <a:bodyPr/>
        <a:lstStyle/>
        <a:p>
          <a:pPr rtl="1"/>
          <a:endParaRPr lang="ar-SA"/>
        </a:p>
      </dgm:t>
    </dgm:pt>
    <dgm:pt modelId="{A3821CCC-E1B1-4774-AE8D-73D416C2D3CE}">
      <dgm:prSet custT="1"/>
      <dgm:spPr>
        <a:solidFill>
          <a:schemeClr val="bg1"/>
        </a:solidFill>
      </dgm:spPr>
      <dgm:t>
        <a:bodyPr/>
        <a:lstStyle/>
        <a:p>
          <a:pPr rtl="1"/>
          <a:r>
            <a:rPr lang="ar-SA" sz="1800" dirty="0" smtClean="0">
              <a:solidFill>
                <a:schemeClr val="tx1"/>
              </a:solidFill>
            </a:rPr>
            <a:t>تصحيح بعض المفاهيم والأفكار</a:t>
          </a:r>
          <a:r>
            <a:rPr lang="en-US" sz="1800" dirty="0" smtClean="0">
              <a:solidFill>
                <a:schemeClr val="tx1"/>
              </a:solidFill>
            </a:rPr>
            <a:t>.</a:t>
          </a:r>
          <a:endParaRPr lang="en-US" sz="1800" dirty="0">
            <a:solidFill>
              <a:schemeClr val="tx1"/>
            </a:solidFill>
          </a:endParaRPr>
        </a:p>
      </dgm:t>
    </dgm:pt>
    <dgm:pt modelId="{500E702C-092C-4B86-8764-6F4FA8032807}" type="parTrans" cxnId="{B530CF46-F018-43FF-B12C-451B7E82163F}">
      <dgm:prSet/>
      <dgm:spPr/>
      <dgm:t>
        <a:bodyPr/>
        <a:lstStyle/>
        <a:p>
          <a:pPr rtl="1"/>
          <a:endParaRPr lang="ar-SA"/>
        </a:p>
      </dgm:t>
    </dgm:pt>
    <dgm:pt modelId="{F8470BB0-F521-424B-A523-89E757F58557}" type="sibTrans" cxnId="{B530CF46-F018-43FF-B12C-451B7E82163F}">
      <dgm:prSet/>
      <dgm:spPr/>
      <dgm:t>
        <a:bodyPr/>
        <a:lstStyle/>
        <a:p>
          <a:pPr rtl="1"/>
          <a:endParaRPr lang="ar-SA"/>
        </a:p>
      </dgm:t>
    </dgm:pt>
    <dgm:pt modelId="{0AF5CB40-3A87-41AB-8A12-BB0FDF0EA611}">
      <dgm:prSet custT="1"/>
      <dgm:spPr>
        <a:solidFill>
          <a:schemeClr val="bg1"/>
        </a:solidFill>
      </dgm:spPr>
      <dgm:t>
        <a:bodyPr/>
        <a:lstStyle/>
        <a:p>
          <a:pPr rtl="1"/>
          <a:r>
            <a:rPr lang="ar-SA" sz="1800" smtClean="0">
              <a:solidFill>
                <a:schemeClr val="tx1"/>
              </a:solidFill>
            </a:rPr>
            <a:t>إضافة بعض المعارف التي تؤدي إلى تقدم المعرفة</a:t>
          </a:r>
          <a:r>
            <a:rPr lang="en-US" sz="1800" smtClean="0">
              <a:solidFill>
                <a:schemeClr val="tx1"/>
              </a:solidFill>
            </a:rPr>
            <a:t>.</a:t>
          </a:r>
          <a:endParaRPr lang="en-US" sz="1800">
            <a:solidFill>
              <a:schemeClr val="tx1"/>
            </a:solidFill>
          </a:endParaRPr>
        </a:p>
      </dgm:t>
    </dgm:pt>
    <dgm:pt modelId="{CDFF3EF6-C394-46A6-ABB1-3DC74C0A1852}" type="parTrans" cxnId="{C87B20E3-A2B6-442E-9A91-90026BCFFBB8}">
      <dgm:prSet/>
      <dgm:spPr/>
      <dgm:t>
        <a:bodyPr/>
        <a:lstStyle/>
        <a:p>
          <a:pPr rtl="1"/>
          <a:endParaRPr lang="ar-SA"/>
        </a:p>
      </dgm:t>
    </dgm:pt>
    <dgm:pt modelId="{776A21B9-8B52-47FA-96FC-7A00ABF1D14B}" type="sibTrans" cxnId="{C87B20E3-A2B6-442E-9A91-90026BCFFBB8}">
      <dgm:prSet/>
      <dgm:spPr/>
      <dgm:t>
        <a:bodyPr/>
        <a:lstStyle/>
        <a:p>
          <a:pPr rtl="1"/>
          <a:endParaRPr lang="ar-SA"/>
        </a:p>
      </dgm:t>
    </dgm:pt>
    <dgm:pt modelId="{76707588-0FFD-41DA-8AF7-827B2B4E448D}">
      <dgm:prSet custT="1"/>
      <dgm:spPr>
        <a:solidFill>
          <a:schemeClr val="bg1"/>
        </a:solidFill>
      </dgm:spPr>
      <dgm:t>
        <a:bodyPr/>
        <a:lstStyle/>
        <a:p>
          <a:pPr rtl="1"/>
          <a:r>
            <a:rPr lang="ar-SA" sz="1800" dirty="0" smtClean="0">
              <a:solidFill>
                <a:schemeClr val="tx1"/>
              </a:solidFill>
            </a:rPr>
            <a:t>شرح بعض القضايا الصعبة أو الغامضة وتحليلها</a:t>
          </a:r>
          <a:r>
            <a:rPr lang="en-US" sz="1800" dirty="0" smtClean="0">
              <a:solidFill>
                <a:schemeClr val="tx1"/>
              </a:solidFill>
            </a:rPr>
            <a:t>.</a:t>
          </a:r>
          <a:endParaRPr lang="en-US" sz="1800" dirty="0">
            <a:solidFill>
              <a:schemeClr val="tx1"/>
            </a:solidFill>
          </a:endParaRPr>
        </a:p>
      </dgm:t>
    </dgm:pt>
    <dgm:pt modelId="{B34792F7-5F23-4D84-9C3A-94422918A7CC}" type="parTrans" cxnId="{6BB9E1E4-B88B-4AC6-AB9E-F26D49D7A634}">
      <dgm:prSet/>
      <dgm:spPr/>
      <dgm:t>
        <a:bodyPr/>
        <a:lstStyle/>
        <a:p>
          <a:pPr rtl="1"/>
          <a:endParaRPr lang="ar-SA"/>
        </a:p>
      </dgm:t>
    </dgm:pt>
    <dgm:pt modelId="{30755F38-E225-40B5-BDDA-EFA6C7825D6A}" type="sibTrans" cxnId="{6BB9E1E4-B88B-4AC6-AB9E-F26D49D7A634}">
      <dgm:prSet/>
      <dgm:spPr/>
      <dgm:t>
        <a:bodyPr/>
        <a:lstStyle/>
        <a:p>
          <a:pPr rtl="1"/>
          <a:endParaRPr lang="ar-SA"/>
        </a:p>
      </dgm:t>
    </dgm:pt>
    <dgm:pt modelId="{54A12994-17B3-4A75-B0E2-DF0E8EF332DB}">
      <dgm:prSet custT="1"/>
      <dgm:spPr>
        <a:solidFill>
          <a:schemeClr val="bg1"/>
        </a:solidFill>
      </dgm:spPr>
      <dgm:t>
        <a:bodyPr/>
        <a:lstStyle/>
        <a:p>
          <a:pPr rtl="1"/>
          <a:r>
            <a:rPr lang="ar-SA" sz="1800" dirty="0" smtClean="0">
              <a:solidFill>
                <a:schemeClr val="tx1"/>
              </a:solidFill>
            </a:rPr>
            <a:t>تنظيم بعض المسائل الشائكة وتبويبها، بحيث يسهل الاستفادة منها</a:t>
          </a:r>
          <a:r>
            <a:rPr lang="en-US" sz="1800" dirty="0" smtClean="0">
              <a:solidFill>
                <a:schemeClr val="tx1"/>
              </a:solidFill>
            </a:rPr>
            <a:t>.</a:t>
          </a:r>
          <a:endParaRPr lang="en-US" sz="1800" dirty="0">
            <a:solidFill>
              <a:schemeClr val="tx1"/>
            </a:solidFill>
          </a:endParaRPr>
        </a:p>
      </dgm:t>
    </dgm:pt>
    <dgm:pt modelId="{31992F5A-8AC9-4F9D-930B-32284B30199A}" type="parTrans" cxnId="{B276B395-BB49-4D96-9DEA-3EFBFB841431}">
      <dgm:prSet/>
      <dgm:spPr/>
      <dgm:t>
        <a:bodyPr/>
        <a:lstStyle/>
        <a:p>
          <a:pPr rtl="1"/>
          <a:endParaRPr lang="ar-SA"/>
        </a:p>
      </dgm:t>
    </dgm:pt>
    <dgm:pt modelId="{1B318963-082E-4C40-93AF-92C471B8AB7A}" type="sibTrans" cxnId="{B276B395-BB49-4D96-9DEA-3EFBFB841431}">
      <dgm:prSet/>
      <dgm:spPr/>
      <dgm:t>
        <a:bodyPr/>
        <a:lstStyle/>
        <a:p>
          <a:pPr rtl="1"/>
          <a:endParaRPr lang="ar-SA"/>
        </a:p>
      </dgm:t>
    </dgm:pt>
    <dgm:pt modelId="{EE5298EE-2968-4DC9-8C4A-4EAD2C8B4E02}">
      <dgm:prSet custT="1"/>
      <dgm:spPr>
        <a:solidFill>
          <a:schemeClr val="bg1"/>
        </a:solidFill>
      </dgm:spPr>
      <dgm:t>
        <a:bodyPr/>
        <a:lstStyle/>
        <a:p>
          <a:pPr rtl="1"/>
          <a:r>
            <a:rPr lang="ar-SA" sz="1800" dirty="0" smtClean="0">
              <a:solidFill>
                <a:schemeClr val="tx1"/>
              </a:solidFill>
            </a:rPr>
            <a:t>حل مشكلات يعاني منها الناس</a:t>
          </a:r>
          <a:r>
            <a:rPr lang="en-US" sz="1800" dirty="0" smtClean="0">
              <a:solidFill>
                <a:schemeClr val="tx1"/>
              </a:solidFill>
            </a:rPr>
            <a:t>.</a:t>
          </a:r>
          <a:endParaRPr lang="en-US" sz="1800" dirty="0">
            <a:solidFill>
              <a:schemeClr val="tx1"/>
            </a:solidFill>
          </a:endParaRPr>
        </a:p>
      </dgm:t>
    </dgm:pt>
    <dgm:pt modelId="{2C079BA2-9AB4-44F7-8E2B-C077B4CB2977}" type="parTrans" cxnId="{461E29F7-20C5-4F1A-89A8-FC08DD8E5D59}">
      <dgm:prSet/>
      <dgm:spPr/>
      <dgm:t>
        <a:bodyPr/>
        <a:lstStyle/>
        <a:p>
          <a:pPr rtl="1"/>
          <a:endParaRPr lang="ar-SA"/>
        </a:p>
      </dgm:t>
    </dgm:pt>
    <dgm:pt modelId="{5FFEFA43-7D89-43DC-B9D2-CF8959EF01EA}" type="sibTrans" cxnId="{461E29F7-20C5-4F1A-89A8-FC08DD8E5D59}">
      <dgm:prSet/>
      <dgm:spPr/>
      <dgm:t>
        <a:bodyPr/>
        <a:lstStyle/>
        <a:p>
          <a:pPr rtl="1"/>
          <a:endParaRPr lang="ar-SA"/>
        </a:p>
      </dgm:t>
    </dgm:pt>
    <dgm:pt modelId="{5C094A14-459C-4CDD-98FA-0F5813006975}">
      <dgm:prSet custT="1"/>
      <dgm:spPr>
        <a:solidFill>
          <a:schemeClr val="bg1"/>
        </a:solidFill>
      </dgm:spPr>
      <dgm:t>
        <a:bodyPr/>
        <a:lstStyle/>
        <a:p>
          <a:pPr rtl="1"/>
          <a:r>
            <a:rPr lang="ar-SA" sz="1800" dirty="0" smtClean="0">
              <a:solidFill>
                <a:schemeClr val="tx1"/>
              </a:solidFill>
            </a:rPr>
            <a:t>اختصار بعض الكتابات، التي يمنع إسهاب مؤلفيها من استفادة كثير من الناس منها، مع ضرورة عدم الإخلال في ذلك</a:t>
          </a:r>
          <a:r>
            <a:rPr lang="en-US" sz="1800" dirty="0" smtClean="0">
              <a:solidFill>
                <a:schemeClr val="tx1"/>
              </a:solidFill>
            </a:rPr>
            <a:t>.</a:t>
          </a:r>
          <a:endParaRPr lang="en-US" sz="1800" dirty="0">
            <a:solidFill>
              <a:schemeClr val="tx1"/>
            </a:solidFill>
          </a:endParaRPr>
        </a:p>
      </dgm:t>
    </dgm:pt>
    <dgm:pt modelId="{E8618E32-22BE-4F54-9C9C-BFBDEBA713BB}" type="parTrans" cxnId="{91570BDE-434C-48D2-8E8B-9CAA09A02A66}">
      <dgm:prSet/>
      <dgm:spPr/>
      <dgm:t>
        <a:bodyPr/>
        <a:lstStyle/>
        <a:p>
          <a:pPr rtl="1"/>
          <a:endParaRPr lang="ar-SA"/>
        </a:p>
      </dgm:t>
    </dgm:pt>
    <dgm:pt modelId="{818149FB-BD55-4D51-A462-8A5572CEC058}" type="sibTrans" cxnId="{91570BDE-434C-48D2-8E8B-9CAA09A02A66}">
      <dgm:prSet/>
      <dgm:spPr/>
      <dgm:t>
        <a:bodyPr/>
        <a:lstStyle/>
        <a:p>
          <a:pPr rtl="1"/>
          <a:endParaRPr lang="ar-SA"/>
        </a:p>
      </dgm:t>
    </dgm:pt>
    <dgm:pt modelId="{24008F63-DEAF-42D0-B64A-36A35B635A15}" type="pres">
      <dgm:prSet presAssocID="{1AAC243B-6E09-4877-9E8C-60C68358653A}" presName="cycle" presStyleCnt="0">
        <dgm:presLayoutVars>
          <dgm:chMax val="1"/>
          <dgm:dir/>
          <dgm:animLvl val="ctr"/>
          <dgm:resizeHandles val="exact"/>
        </dgm:presLayoutVars>
      </dgm:prSet>
      <dgm:spPr/>
    </dgm:pt>
    <dgm:pt modelId="{6C8F8972-9F34-46FC-B4CD-982351472A22}" type="pres">
      <dgm:prSet presAssocID="{A143233C-D43C-4B2F-8D2C-17EFE5087C7B}" presName="centerShape" presStyleLbl="node0" presStyleIdx="0" presStyleCnt="1"/>
      <dgm:spPr/>
    </dgm:pt>
    <dgm:pt modelId="{9F9B2C85-5CA0-4CE6-A0CD-93B3A56DC0BB}" type="pres">
      <dgm:prSet presAssocID="{C1EA48E0-AEC4-4415-9AF6-0610572C5EDA}" presName="Name9" presStyleLbl="parChTrans1D2" presStyleIdx="0" presStyleCnt="9"/>
      <dgm:spPr/>
    </dgm:pt>
    <dgm:pt modelId="{D48DE9CC-966E-457B-AF18-2D3877260F9D}" type="pres">
      <dgm:prSet presAssocID="{C1EA48E0-AEC4-4415-9AF6-0610572C5EDA}" presName="connTx" presStyleLbl="parChTrans1D2" presStyleIdx="0" presStyleCnt="9"/>
      <dgm:spPr/>
    </dgm:pt>
    <dgm:pt modelId="{CA80EB90-3E9F-40BE-8914-FE858A99A673}" type="pres">
      <dgm:prSet presAssocID="{C4D691D9-E557-4863-8997-677F32E71A8E}" presName="node" presStyleLbl="node1" presStyleIdx="0" presStyleCnt="9" custScaleX="172550">
        <dgm:presLayoutVars>
          <dgm:bulletEnabled val="1"/>
        </dgm:presLayoutVars>
      </dgm:prSet>
      <dgm:spPr/>
      <dgm:t>
        <a:bodyPr/>
        <a:lstStyle/>
        <a:p>
          <a:pPr rtl="1"/>
          <a:endParaRPr lang="ar-SA"/>
        </a:p>
      </dgm:t>
    </dgm:pt>
    <dgm:pt modelId="{F406CF8A-8F61-41C8-901E-655CC42463E9}" type="pres">
      <dgm:prSet presAssocID="{9D3CF768-0BEA-45BD-A6F8-948D56AA7BF2}" presName="Name9" presStyleLbl="parChTrans1D2" presStyleIdx="1" presStyleCnt="9"/>
      <dgm:spPr/>
    </dgm:pt>
    <dgm:pt modelId="{3520DE19-DC58-4507-A4D4-BE022B6CB106}" type="pres">
      <dgm:prSet presAssocID="{9D3CF768-0BEA-45BD-A6F8-948D56AA7BF2}" presName="connTx" presStyleLbl="parChTrans1D2" presStyleIdx="1" presStyleCnt="9"/>
      <dgm:spPr/>
    </dgm:pt>
    <dgm:pt modelId="{B0B5654A-5847-47D5-8110-450F0274A619}" type="pres">
      <dgm:prSet presAssocID="{59281D41-7AAA-4BD0-8A61-7C83FE1C7D71}" presName="node" presStyleLbl="node1" presStyleIdx="1" presStyleCnt="9" custScaleX="212977" custRadScaleRad="150608" custRadScaleInc="77057">
        <dgm:presLayoutVars>
          <dgm:bulletEnabled val="1"/>
        </dgm:presLayoutVars>
      </dgm:prSet>
      <dgm:spPr/>
    </dgm:pt>
    <dgm:pt modelId="{DFD8E344-302A-410C-B9AE-1C021ECDC8A5}" type="pres">
      <dgm:prSet presAssocID="{18445E46-236B-4458-9621-F12E192474A5}" presName="Name9" presStyleLbl="parChTrans1D2" presStyleIdx="2" presStyleCnt="9"/>
      <dgm:spPr/>
    </dgm:pt>
    <dgm:pt modelId="{4B00CF80-6A24-44AA-B94D-78806CBABC6C}" type="pres">
      <dgm:prSet presAssocID="{18445E46-236B-4458-9621-F12E192474A5}" presName="connTx" presStyleLbl="parChTrans1D2" presStyleIdx="2" presStyleCnt="9"/>
      <dgm:spPr/>
    </dgm:pt>
    <dgm:pt modelId="{FCCFD231-EBCB-4704-9478-5F3A73E1EA2A}" type="pres">
      <dgm:prSet presAssocID="{3AA90D10-3E67-4CDF-9D95-2A6FD7BB1BE2}" presName="node" presStyleLbl="node1" presStyleIdx="2" presStyleCnt="9" custScaleX="203183" custRadScaleRad="122175" custRadScaleInc="16655">
        <dgm:presLayoutVars>
          <dgm:bulletEnabled val="1"/>
        </dgm:presLayoutVars>
      </dgm:prSet>
      <dgm:spPr/>
    </dgm:pt>
    <dgm:pt modelId="{1CC45FA6-97F2-4EC8-9A79-0F64B73EC550}" type="pres">
      <dgm:prSet presAssocID="{500E702C-092C-4B86-8764-6F4FA8032807}" presName="Name9" presStyleLbl="parChTrans1D2" presStyleIdx="3" presStyleCnt="9"/>
      <dgm:spPr/>
    </dgm:pt>
    <dgm:pt modelId="{103BE270-9591-470A-9156-89A74BDFEF48}" type="pres">
      <dgm:prSet presAssocID="{500E702C-092C-4B86-8764-6F4FA8032807}" presName="connTx" presStyleLbl="parChTrans1D2" presStyleIdx="3" presStyleCnt="9"/>
      <dgm:spPr/>
    </dgm:pt>
    <dgm:pt modelId="{EF0EF314-E680-4AC9-8471-8190EF0B3973}" type="pres">
      <dgm:prSet presAssocID="{A3821CCC-E1B1-4774-AE8D-73D416C2D3CE}" presName="node" presStyleLbl="node1" presStyleIdx="3" presStyleCnt="9" custScaleX="189833" custRadScaleRad="152608" custRadScaleInc="-59406">
        <dgm:presLayoutVars>
          <dgm:bulletEnabled val="1"/>
        </dgm:presLayoutVars>
      </dgm:prSet>
      <dgm:spPr/>
    </dgm:pt>
    <dgm:pt modelId="{F748C8DC-CADC-46A1-87F5-90358FF8D809}" type="pres">
      <dgm:prSet presAssocID="{CDFF3EF6-C394-46A6-ABB1-3DC74C0A1852}" presName="Name9" presStyleLbl="parChTrans1D2" presStyleIdx="4" presStyleCnt="9"/>
      <dgm:spPr/>
    </dgm:pt>
    <dgm:pt modelId="{DDDCD614-C4DA-4955-93BF-C812C0947849}" type="pres">
      <dgm:prSet presAssocID="{CDFF3EF6-C394-46A6-ABB1-3DC74C0A1852}" presName="connTx" presStyleLbl="parChTrans1D2" presStyleIdx="4" presStyleCnt="9"/>
      <dgm:spPr/>
    </dgm:pt>
    <dgm:pt modelId="{11AFF270-2AD4-424E-8610-F9F9E29CA796}" type="pres">
      <dgm:prSet presAssocID="{0AF5CB40-3A87-41AB-8A12-BB0FDF0EA611}" presName="node" presStyleLbl="node1" presStyleIdx="4" presStyleCnt="9" custScaleX="176514" custRadScaleRad="105755" custRadScaleInc="-55192">
        <dgm:presLayoutVars>
          <dgm:bulletEnabled val="1"/>
        </dgm:presLayoutVars>
      </dgm:prSet>
      <dgm:spPr/>
    </dgm:pt>
    <dgm:pt modelId="{7C748BB7-BCC6-447F-BBBC-0D61A732F6AF}" type="pres">
      <dgm:prSet presAssocID="{B34792F7-5F23-4D84-9C3A-94422918A7CC}" presName="Name9" presStyleLbl="parChTrans1D2" presStyleIdx="5" presStyleCnt="9"/>
      <dgm:spPr/>
    </dgm:pt>
    <dgm:pt modelId="{F737A78A-A6FC-4D5D-B16E-A48C355D8520}" type="pres">
      <dgm:prSet presAssocID="{B34792F7-5F23-4D84-9C3A-94422918A7CC}" presName="connTx" presStyleLbl="parChTrans1D2" presStyleIdx="5" presStyleCnt="9"/>
      <dgm:spPr/>
    </dgm:pt>
    <dgm:pt modelId="{4933170D-742C-4B26-801F-D68909E62467}" type="pres">
      <dgm:prSet presAssocID="{76707588-0FFD-41DA-8AF7-827B2B4E448D}" presName="node" presStyleLbl="node1" presStyleIdx="5" presStyleCnt="9" custScaleX="153208">
        <dgm:presLayoutVars>
          <dgm:bulletEnabled val="1"/>
        </dgm:presLayoutVars>
      </dgm:prSet>
      <dgm:spPr/>
    </dgm:pt>
    <dgm:pt modelId="{B229314A-6A47-487F-89A9-EEC7934D2353}" type="pres">
      <dgm:prSet presAssocID="{31992F5A-8AC9-4F9D-930B-32284B30199A}" presName="Name9" presStyleLbl="parChTrans1D2" presStyleIdx="6" presStyleCnt="9"/>
      <dgm:spPr/>
    </dgm:pt>
    <dgm:pt modelId="{693BA2E8-B589-419B-8E98-6FAEC6752811}" type="pres">
      <dgm:prSet presAssocID="{31992F5A-8AC9-4F9D-930B-32284B30199A}" presName="connTx" presStyleLbl="parChTrans1D2" presStyleIdx="6" presStyleCnt="9"/>
      <dgm:spPr/>
    </dgm:pt>
    <dgm:pt modelId="{C9566C9B-D7CD-49E6-AA6D-1ADD42CB885C}" type="pres">
      <dgm:prSet presAssocID="{54A12994-17B3-4A75-B0E2-DF0E8EF332DB}" presName="node" presStyleLbl="node1" presStyleIdx="6" presStyleCnt="9" custScaleX="259612" custRadScaleRad="188719" custRadScaleInc="30495">
        <dgm:presLayoutVars>
          <dgm:bulletEnabled val="1"/>
        </dgm:presLayoutVars>
      </dgm:prSet>
      <dgm:spPr/>
    </dgm:pt>
    <dgm:pt modelId="{5E3385E1-543E-46AF-9BBF-DFDBC041C3D3}" type="pres">
      <dgm:prSet presAssocID="{2C079BA2-9AB4-44F7-8E2B-C077B4CB2977}" presName="Name9" presStyleLbl="parChTrans1D2" presStyleIdx="7" presStyleCnt="9"/>
      <dgm:spPr/>
    </dgm:pt>
    <dgm:pt modelId="{99576B6E-9C29-4825-A98B-9F65F26ACD16}" type="pres">
      <dgm:prSet presAssocID="{2C079BA2-9AB4-44F7-8E2B-C077B4CB2977}" presName="connTx" presStyleLbl="parChTrans1D2" presStyleIdx="7" presStyleCnt="9"/>
      <dgm:spPr/>
    </dgm:pt>
    <dgm:pt modelId="{886534AA-E4D6-466C-870C-D12228C1F4BE}" type="pres">
      <dgm:prSet presAssocID="{EE5298EE-2968-4DC9-8C4A-4EAD2C8B4E02}" presName="node" presStyleLbl="node1" presStyleIdx="7" presStyleCnt="9" custScaleX="195484" custRadScaleRad="109560" custRadScaleInc="-29491">
        <dgm:presLayoutVars>
          <dgm:bulletEnabled val="1"/>
        </dgm:presLayoutVars>
      </dgm:prSet>
      <dgm:spPr/>
    </dgm:pt>
    <dgm:pt modelId="{08F68E47-FBAE-4D93-AFEB-9B395123F29D}" type="pres">
      <dgm:prSet presAssocID="{E8618E32-22BE-4F54-9C9C-BFBDEBA713BB}" presName="Name9" presStyleLbl="parChTrans1D2" presStyleIdx="8" presStyleCnt="9"/>
      <dgm:spPr/>
    </dgm:pt>
    <dgm:pt modelId="{DE154544-7BEB-4182-816F-90EE6391F6BF}" type="pres">
      <dgm:prSet presAssocID="{E8618E32-22BE-4F54-9C9C-BFBDEBA713BB}" presName="connTx" presStyleLbl="parChTrans1D2" presStyleIdx="8" presStyleCnt="9"/>
      <dgm:spPr/>
    </dgm:pt>
    <dgm:pt modelId="{82538799-ACAF-4FAA-B057-A3A43BA15252}" type="pres">
      <dgm:prSet presAssocID="{5C094A14-459C-4CDD-98FA-0F5813006975}" presName="node" presStyleLbl="node1" presStyleIdx="8" presStyleCnt="9" custScaleX="293742" custRadScaleRad="197233" custRadScaleInc="-116421">
        <dgm:presLayoutVars>
          <dgm:bulletEnabled val="1"/>
        </dgm:presLayoutVars>
      </dgm:prSet>
      <dgm:spPr/>
    </dgm:pt>
  </dgm:ptLst>
  <dgm:cxnLst>
    <dgm:cxn modelId="{69DAC1E7-6813-43EB-8F51-B9C14A0E06F7}" type="presOf" srcId="{2C079BA2-9AB4-44F7-8E2B-C077B4CB2977}" destId="{99576B6E-9C29-4825-A98B-9F65F26ACD16}" srcOrd="1" destOrd="0" presId="urn:microsoft.com/office/officeart/2005/8/layout/radial1"/>
    <dgm:cxn modelId="{CB3DA0EB-8647-4443-8203-1FEE9D4E082A}" type="presOf" srcId="{1AAC243B-6E09-4877-9E8C-60C68358653A}" destId="{24008F63-DEAF-42D0-B64A-36A35B635A15}" srcOrd="0" destOrd="0" presId="urn:microsoft.com/office/officeart/2005/8/layout/radial1"/>
    <dgm:cxn modelId="{71D3A163-C26D-4EB9-9DF5-93245A5E9A75}" type="presOf" srcId="{A3821CCC-E1B1-4774-AE8D-73D416C2D3CE}" destId="{EF0EF314-E680-4AC9-8471-8190EF0B3973}" srcOrd="0" destOrd="0" presId="urn:microsoft.com/office/officeart/2005/8/layout/radial1"/>
    <dgm:cxn modelId="{8971890D-7A3C-4A80-9F8D-E06A44658FE8}" type="presOf" srcId="{3AA90D10-3E67-4CDF-9D95-2A6FD7BB1BE2}" destId="{FCCFD231-EBCB-4704-9478-5F3A73E1EA2A}" srcOrd="0" destOrd="0" presId="urn:microsoft.com/office/officeart/2005/8/layout/radial1"/>
    <dgm:cxn modelId="{0B4B3D1A-8683-4FCB-AA22-5C84F83D32E7}" type="presOf" srcId="{B34792F7-5F23-4D84-9C3A-94422918A7CC}" destId="{7C748BB7-BCC6-447F-BBBC-0D61A732F6AF}" srcOrd="0" destOrd="0" presId="urn:microsoft.com/office/officeart/2005/8/layout/radial1"/>
    <dgm:cxn modelId="{B276B395-BB49-4D96-9DEA-3EFBFB841431}" srcId="{A143233C-D43C-4B2F-8D2C-17EFE5087C7B}" destId="{54A12994-17B3-4A75-B0E2-DF0E8EF332DB}" srcOrd="6" destOrd="0" parTransId="{31992F5A-8AC9-4F9D-930B-32284B30199A}" sibTransId="{1B318963-082E-4C40-93AF-92C471B8AB7A}"/>
    <dgm:cxn modelId="{C655F950-5763-4A70-B8DA-37543C94BD4D}" type="presOf" srcId="{0AF5CB40-3A87-41AB-8A12-BB0FDF0EA611}" destId="{11AFF270-2AD4-424E-8610-F9F9E29CA796}" srcOrd="0" destOrd="0" presId="urn:microsoft.com/office/officeart/2005/8/layout/radial1"/>
    <dgm:cxn modelId="{DF14E779-DD19-4537-BCF3-804349D267E8}" type="presOf" srcId="{CDFF3EF6-C394-46A6-ABB1-3DC74C0A1852}" destId="{F748C8DC-CADC-46A1-87F5-90358FF8D809}" srcOrd="0" destOrd="0" presId="urn:microsoft.com/office/officeart/2005/8/layout/radial1"/>
    <dgm:cxn modelId="{91570BDE-434C-48D2-8E8B-9CAA09A02A66}" srcId="{A143233C-D43C-4B2F-8D2C-17EFE5087C7B}" destId="{5C094A14-459C-4CDD-98FA-0F5813006975}" srcOrd="8" destOrd="0" parTransId="{E8618E32-22BE-4F54-9C9C-BFBDEBA713BB}" sibTransId="{818149FB-BD55-4D51-A462-8A5572CEC058}"/>
    <dgm:cxn modelId="{8C5676AD-3B10-4FA0-BD0A-322686CB2ABE}" type="presOf" srcId="{500E702C-092C-4B86-8764-6F4FA8032807}" destId="{103BE270-9591-470A-9156-89A74BDFEF48}" srcOrd="1" destOrd="0" presId="urn:microsoft.com/office/officeart/2005/8/layout/radial1"/>
    <dgm:cxn modelId="{170AC6F6-4E67-441C-9D7E-43694F368DAD}" srcId="{A143233C-D43C-4B2F-8D2C-17EFE5087C7B}" destId="{3AA90D10-3E67-4CDF-9D95-2A6FD7BB1BE2}" srcOrd="2" destOrd="0" parTransId="{18445E46-236B-4458-9621-F12E192474A5}" sibTransId="{6BACFB7D-B6C8-4D55-BA8C-1879A2C5E475}"/>
    <dgm:cxn modelId="{C2A0817E-771F-4967-99AF-0B3D7DF65003}" type="presOf" srcId="{C1EA48E0-AEC4-4415-9AF6-0610572C5EDA}" destId="{D48DE9CC-966E-457B-AF18-2D3877260F9D}" srcOrd="1" destOrd="0" presId="urn:microsoft.com/office/officeart/2005/8/layout/radial1"/>
    <dgm:cxn modelId="{6BB9E1E4-B88B-4AC6-AB9E-F26D49D7A634}" srcId="{A143233C-D43C-4B2F-8D2C-17EFE5087C7B}" destId="{76707588-0FFD-41DA-8AF7-827B2B4E448D}" srcOrd="5" destOrd="0" parTransId="{B34792F7-5F23-4D84-9C3A-94422918A7CC}" sibTransId="{30755F38-E225-40B5-BDDA-EFA6C7825D6A}"/>
    <dgm:cxn modelId="{76C077C3-EE46-43A2-BCB3-ECC46D0E950B}" type="presOf" srcId="{C4D691D9-E557-4863-8997-677F32E71A8E}" destId="{CA80EB90-3E9F-40BE-8914-FE858A99A673}" srcOrd="0" destOrd="0" presId="urn:microsoft.com/office/officeart/2005/8/layout/radial1"/>
    <dgm:cxn modelId="{0A83EF59-A668-4478-A0FE-668A29B44005}" type="presOf" srcId="{18445E46-236B-4458-9621-F12E192474A5}" destId="{4B00CF80-6A24-44AA-B94D-78806CBABC6C}" srcOrd="1" destOrd="0" presId="urn:microsoft.com/office/officeart/2005/8/layout/radial1"/>
    <dgm:cxn modelId="{CE5EEBC8-5F0F-4B10-99B9-4EBF8D694FBD}" type="presOf" srcId="{31992F5A-8AC9-4F9D-930B-32284B30199A}" destId="{B229314A-6A47-487F-89A9-EEC7934D2353}" srcOrd="0" destOrd="0" presId="urn:microsoft.com/office/officeart/2005/8/layout/radial1"/>
    <dgm:cxn modelId="{2D05206E-2BF4-4076-80E8-B86BB42D3267}" type="presOf" srcId="{A143233C-D43C-4B2F-8D2C-17EFE5087C7B}" destId="{6C8F8972-9F34-46FC-B4CD-982351472A22}" srcOrd="0" destOrd="0" presId="urn:microsoft.com/office/officeart/2005/8/layout/radial1"/>
    <dgm:cxn modelId="{267EA1A3-311C-4111-A425-08903514F671}" type="presOf" srcId="{9D3CF768-0BEA-45BD-A6F8-948D56AA7BF2}" destId="{F406CF8A-8F61-41C8-901E-655CC42463E9}" srcOrd="0" destOrd="0" presId="urn:microsoft.com/office/officeart/2005/8/layout/radial1"/>
    <dgm:cxn modelId="{8B37D005-BBEC-4A75-90ED-5E6DCB877A94}" type="presOf" srcId="{C1EA48E0-AEC4-4415-9AF6-0610572C5EDA}" destId="{9F9B2C85-5CA0-4CE6-A0CD-93B3A56DC0BB}" srcOrd="0" destOrd="0" presId="urn:microsoft.com/office/officeart/2005/8/layout/radial1"/>
    <dgm:cxn modelId="{A5411E2C-B77F-49CD-9A0C-58BB44F6BBA2}" type="presOf" srcId="{2C079BA2-9AB4-44F7-8E2B-C077B4CB2977}" destId="{5E3385E1-543E-46AF-9BBF-DFDBC041C3D3}" srcOrd="0" destOrd="0" presId="urn:microsoft.com/office/officeart/2005/8/layout/radial1"/>
    <dgm:cxn modelId="{B530CF46-F018-43FF-B12C-451B7E82163F}" srcId="{A143233C-D43C-4B2F-8D2C-17EFE5087C7B}" destId="{A3821CCC-E1B1-4774-AE8D-73D416C2D3CE}" srcOrd="3" destOrd="0" parTransId="{500E702C-092C-4B86-8764-6F4FA8032807}" sibTransId="{F8470BB0-F521-424B-A523-89E757F58557}"/>
    <dgm:cxn modelId="{9862DC13-8DBD-4962-996B-E087408AF735}" type="presOf" srcId="{76707588-0FFD-41DA-8AF7-827B2B4E448D}" destId="{4933170D-742C-4B26-801F-D68909E62467}" srcOrd="0" destOrd="0" presId="urn:microsoft.com/office/officeart/2005/8/layout/radial1"/>
    <dgm:cxn modelId="{C87B20E3-A2B6-442E-9A91-90026BCFFBB8}" srcId="{A143233C-D43C-4B2F-8D2C-17EFE5087C7B}" destId="{0AF5CB40-3A87-41AB-8A12-BB0FDF0EA611}" srcOrd="4" destOrd="0" parTransId="{CDFF3EF6-C394-46A6-ABB1-3DC74C0A1852}" sibTransId="{776A21B9-8B52-47FA-96FC-7A00ABF1D14B}"/>
    <dgm:cxn modelId="{48D1C949-5C54-4E4D-B4EC-9FC61A2CE2F4}" type="presOf" srcId="{59281D41-7AAA-4BD0-8A61-7C83FE1C7D71}" destId="{B0B5654A-5847-47D5-8110-450F0274A619}" srcOrd="0" destOrd="0" presId="urn:microsoft.com/office/officeart/2005/8/layout/radial1"/>
    <dgm:cxn modelId="{5474F61F-1267-46A3-808E-1F2D7A0503BE}" type="presOf" srcId="{18445E46-236B-4458-9621-F12E192474A5}" destId="{DFD8E344-302A-410C-B9AE-1C021ECDC8A5}" srcOrd="0" destOrd="0" presId="urn:microsoft.com/office/officeart/2005/8/layout/radial1"/>
    <dgm:cxn modelId="{461E29F7-20C5-4F1A-89A8-FC08DD8E5D59}" srcId="{A143233C-D43C-4B2F-8D2C-17EFE5087C7B}" destId="{EE5298EE-2968-4DC9-8C4A-4EAD2C8B4E02}" srcOrd="7" destOrd="0" parTransId="{2C079BA2-9AB4-44F7-8E2B-C077B4CB2977}" sibTransId="{5FFEFA43-7D89-43DC-B9D2-CF8959EF01EA}"/>
    <dgm:cxn modelId="{9E1424D1-EDC9-4E62-AE5B-FA62E0582874}" srcId="{A143233C-D43C-4B2F-8D2C-17EFE5087C7B}" destId="{59281D41-7AAA-4BD0-8A61-7C83FE1C7D71}" srcOrd="1" destOrd="0" parTransId="{9D3CF768-0BEA-45BD-A6F8-948D56AA7BF2}" sibTransId="{DFF9920E-C5BA-4923-84B8-3908D227C1E5}"/>
    <dgm:cxn modelId="{EFAC5A40-8E87-4554-8012-01D20605A9F4}" srcId="{1AAC243B-6E09-4877-9E8C-60C68358653A}" destId="{A143233C-D43C-4B2F-8D2C-17EFE5087C7B}" srcOrd="0" destOrd="0" parTransId="{F2318AF9-1CBD-4683-8781-C623066397E0}" sibTransId="{5F7E96ED-EF3F-4873-AC9B-7FCF7C54ADA5}"/>
    <dgm:cxn modelId="{D4A995D8-571A-43DD-AC33-D243F19F78B5}" srcId="{A143233C-D43C-4B2F-8D2C-17EFE5087C7B}" destId="{C4D691D9-E557-4863-8997-677F32E71A8E}" srcOrd="0" destOrd="0" parTransId="{C1EA48E0-AEC4-4415-9AF6-0610572C5EDA}" sibTransId="{60320E2B-5637-444D-9AA3-552242FAD33C}"/>
    <dgm:cxn modelId="{1D675C4E-7C5C-4337-B9DB-8AA80A7CA5EF}" type="presOf" srcId="{E8618E32-22BE-4F54-9C9C-BFBDEBA713BB}" destId="{08F68E47-FBAE-4D93-AFEB-9B395123F29D}" srcOrd="0" destOrd="0" presId="urn:microsoft.com/office/officeart/2005/8/layout/radial1"/>
    <dgm:cxn modelId="{2BD202F8-A3BA-4A3B-97CA-5D50B1DCEC5F}" type="presOf" srcId="{31992F5A-8AC9-4F9D-930B-32284B30199A}" destId="{693BA2E8-B589-419B-8E98-6FAEC6752811}" srcOrd="1" destOrd="0" presId="urn:microsoft.com/office/officeart/2005/8/layout/radial1"/>
    <dgm:cxn modelId="{7ACA194C-6AEE-4A90-A172-FD6F12CFCFBD}" type="presOf" srcId="{9D3CF768-0BEA-45BD-A6F8-948D56AA7BF2}" destId="{3520DE19-DC58-4507-A4D4-BE022B6CB106}" srcOrd="1" destOrd="0" presId="urn:microsoft.com/office/officeart/2005/8/layout/radial1"/>
    <dgm:cxn modelId="{96592CB7-C7D1-423F-A1BE-E3892BEF31DE}" type="presOf" srcId="{500E702C-092C-4B86-8764-6F4FA8032807}" destId="{1CC45FA6-97F2-4EC8-9A79-0F64B73EC550}" srcOrd="0" destOrd="0" presId="urn:microsoft.com/office/officeart/2005/8/layout/radial1"/>
    <dgm:cxn modelId="{0944163A-2357-46FD-A055-72C63612D6F1}" type="presOf" srcId="{54A12994-17B3-4A75-B0E2-DF0E8EF332DB}" destId="{C9566C9B-D7CD-49E6-AA6D-1ADD42CB885C}" srcOrd="0" destOrd="0" presId="urn:microsoft.com/office/officeart/2005/8/layout/radial1"/>
    <dgm:cxn modelId="{D73EACC9-46B6-4EFB-A2E2-A458AE46D1B9}" type="presOf" srcId="{B34792F7-5F23-4D84-9C3A-94422918A7CC}" destId="{F737A78A-A6FC-4D5D-B16E-A48C355D8520}" srcOrd="1" destOrd="0" presId="urn:microsoft.com/office/officeart/2005/8/layout/radial1"/>
    <dgm:cxn modelId="{5CAFF70C-A734-4951-A48D-AC3B6A6CD661}" type="presOf" srcId="{EE5298EE-2968-4DC9-8C4A-4EAD2C8B4E02}" destId="{886534AA-E4D6-466C-870C-D12228C1F4BE}" srcOrd="0" destOrd="0" presId="urn:microsoft.com/office/officeart/2005/8/layout/radial1"/>
    <dgm:cxn modelId="{7045955D-3D32-4A03-8A70-EAC8BF51D2DB}" type="presOf" srcId="{5C094A14-459C-4CDD-98FA-0F5813006975}" destId="{82538799-ACAF-4FAA-B057-A3A43BA15252}" srcOrd="0" destOrd="0" presId="urn:microsoft.com/office/officeart/2005/8/layout/radial1"/>
    <dgm:cxn modelId="{FA17742F-45C4-4F03-AF6E-BF28D4C7FECA}" type="presOf" srcId="{E8618E32-22BE-4F54-9C9C-BFBDEBA713BB}" destId="{DE154544-7BEB-4182-816F-90EE6391F6BF}" srcOrd="1" destOrd="0" presId="urn:microsoft.com/office/officeart/2005/8/layout/radial1"/>
    <dgm:cxn modelId="{02C4EE34-B080-4879-B74D-68682BE925D8}" type="presOf" srcId="{CDFF3EF6-C394-46A6-ABB1-3DC74C0A1852}" destId="{DDDCD614-C4DA-4955-93BF-C812C0947849}" srcOrd="1" destOrd="0" presId="urn:microsoft.com/office/officeart/2005/8/layout/radial1"/>
    <dgm:cxn modelId="{D506E7C3-FF41-43B0-9ACA-666F10F8FA50}" type="presParOf" srcId="{24008F63-DEAF-42D0-B64A-36A35B635A15}" destId="{6C8F8972-9F34-46FC-B4CD-982351472A22}" srcOrd="0" destOrd="0" presId="urn:microsoft.com/office/officeart/2005/8/layout/radial1"/>
    <dgm:cxn modelId="{6E725AFB-EF6C-4F9B-A1DD-3002D9189493}" type="presParOf" srcId="{24008F63-DEAF-42D0-B64A-36A35B635A15}" destId="{9F9B2C85-5CA0-4CE6-A0CD-93B3A56DC0BB}" srcOrd="1" destOrd="0" presId="urn:microsoft.com/office/officeart/2005/8/layout/radial1"/>
    <dgm:cxn modelId="{E162A302-D2E4-43AD-B747-63F9EC63F11B}" type="presParOf" srcId="{9F9B2C85-5CA0-4CE6-A0CD-93B3A56DC0BB}" destId="{D48DE9CC-966E-457B-AF18-2D3877260F9D}" srcOrd="0" destOrd="0" presId="urn:microsoft.com/office/officeart/2005/8/layout/radial1"/>
    <dgm:cxn modelId="{4CDED02A-CCD4-424F-9613-FE377C0E772B}" type="presParOf" srcId="{24008F63-DEAF-42D0-B64A-36A35B635A15}" destId="{CA80EB90-3E9F-40BE-8914-FE858A99A673}" srcOrd="2" destOrd="0" presId="urn:microsoft.com/office/officeart/2005/8/layout/radial1"/>
    <dgm:cxn modelId="{E83A0FF0-6DD4-4B7F-A6A8-931B0B4EBD6D}" type="presParOf" srcId="{24008F63-DEAF-42D0-B64A-36A35B635A15}" destId="{F406CF8A-8F61-41C8-901E-655CC42463E9}" srcOrd="3" destOrd="0" presId="urn:microsoft.com/office/officeart/2005/8/layout/radial1"/>
    <dgm:cxn modelId="{5AD6B150-C1D6-4458-9808-D348156AB880}" type="presParOf" srcId="{F406CF8A-8F61-41C8-901E-655CC42463E9}" destId="{3520DE19-DC58-4507-A4D4-BE022B6CB106}" srcOrd="0" destOrd="0" presId="urn:microsoft.com/office/officeart/2005/8/layout/radial1"/>
    <dgm:cxn modelId="{D30215E5-3BF1-468A-BA8F-E94A1EF82012}" type="presParOf" srcId="{24008F63-DEAF-42D0-B64A-36A35B635A15}" destId="{B0B5654A-5847-47D5-8110-450F0274A619}" srcOrd="4" destOrd="0" presId="urn:microsoft.com/office/officeart/2005/8/layout/radial1"/>
    <dgm:cxn modelId="{1065E3EE-4355-46E5-B4BE-45E99759A908}" type="presParOf" srcId="{24008F63-DEAF-42D0-B64A-36A35B635A15}" destId="{DFD8E344-302A-410C-B9AE-1C021ECDC8A5}" srcOrd="5" destOrd="0" presId="urn:microsoft.com/office/officeart/2005/8/layout/radial1"/>
    <dgm:cxn modelId="{D1327ED8-D17A-42A5-AFBE-4BF3022EB6C2}" type="presParOf" srcId="{DFD8E344-302A-410C-B9AE-1C021ECDC8A5}" destId="{4B00CF80-6A24-44AA-B94D-78806CBABC6C}" srcOrd="0" destOrd="0" presId="urn:microsoft.com/office/officeart/2005/8/layout/radial1"/>
    <dgm:cxn modelId="{A7047FC4-6B59-4B7B-BD40-AEABB618C39E}" type="presParOf" srcId="{24008F63-DEAF-42D0-B64A-36A35B635A15}" destId="{FCCFD231-EBCB-4704-9478-5F3A73E1EA2A}" srcOrd="6" destOrd="0" presId="urn:microsoft.com/office/officeart/2005/8/layout/radial1"/>
    <dgm:cxn modelId="{53D801E3-3589-4E43-BD0F-B4BB61981FE1}" type="presParOf" srcId="{24008F63-DEAF-42D0-B64A-36A35B635A15}" destId="{1CC45FA6-97F2-4EC8-9A79-0F64B73EC550}" srcOrd="7" destOrd="0" presId="urn:microsoft.com/office/officeart/2005/8/layout/radial1"/>
    <dgm:cxn modelId="{820DAFD8-76B6-4C13-B30F-5E39CCDCCF93}" type="presParOf" srcId="{1CC45FA6-97F2-4EC8-9A79-0F64B73EC550}" destId="{103BE270-9591-470A-9156-89A74BDFEF48}" srcOrd="0" destOrd="0" presId="urn:microsoft.com/office/officeart/2005/8/layout/radial1"/>
    <dgm:cxn modelId="{4AE04B5F-7F54-4EF2-8C39-BFDC8BB4A5C9}" type="presParOf" srcId="{24008F63-DEAF-42D0-B64A-36A35B635A15}" destId="{EF0EF314-E680-4AC9-8471-8190EF0B3973}" srcOrd="8" destOrd="0" presId="urn:microsoft.com/office/officeart/2005/8/layout/radial1"/>
    <dgm:cxn modelId="{4864FFB8-8027-4138-AA72-ED1169D0034F}" type="presParOf" srcId="{24008F63-DEAF-42D0-B64A-36A35B635A15}" destId="{F748C8DC-CADC-46A1-87F5-90358FF8D809}" srcOrd="9" destOrd="0" presId="urn:microsoft.com/office/officeart/2005/8/layout/radial1"/>
    <dgm:cxn modelId="{7AA4A5B8-F7C3-4F2C-A27D-5C757821433F}" type="presParOf" srcId="{F748C8DC-CADC-46A1-87F5-90358FF8D809}" destId="{DDDCD614-C4DA-4955-93BF-C812C0947849}" srcOrd="0" destOrd="0" presId="urn:microsoft.com/office/officeart/2005/8/layout/radial1"/>
    <dgm:cxn modelId="{E0257E6E-0A75-4671-8774-80608A8FEDCF}" type="presParOf" srcId="{24008F63-DEAF-42D0-B64A-36A35B635A15}" destId="{11AFF270-2AD4-424E-8610-F9F9E29CA796}" srcOrd="10" destOrd="0" presId="urn:microsoft.com/office/officeart/2005/8/layout/radial1"/>
    <dgm:cxn modelId="{14F701C1-1C33-46CE-818A-7C7668C8D73F}" type="presParOf" srcId="{24008F63-DEAF-42D0-B64A-36A35B635A15}" destId="{7C748BB7-BCC6-447F-BBBC-0D61A732F6AF}" srcOrd="11" destOrd="0" presId="urn:microsoft.com/office/officeart/2005/8/layout/radial1"/>
    <dgm:cxn modelId="{99DE5F6B-C740-4688-B0B7-73253C42235F}" type="presParOf" srcId="{7C748BB7-BCC6-447F-BBBC-0D61A732F6AF}" destId="{F737A78A-A6FC-4D5D-B16E-A48C355D8520}" srcOrd="0" destOrd="0" presId="urn:microsoft.com/office/officeart/2005/8/layout/radial1"/>
    <dgm:cxn modelId="{9F100AE4-BDA3-425F-8CB4-9D65DFF357B2}" type="presParOf" srcId="{24008F63-DEAF-42D0-B64A-36A35B635A15}" destId="{4933170D-742C-4B26-801F-D68909E62467}" srcOrd="12" destOrd="0" presId="urn:microsoft.com/office/officeart/2005/8/layout/radial1"/>
    <dgm:cxn modelId="{23E7EC17-8FEF-4F94-9465-783CDAA77BE1}" type="presParOf" srcId="{24008F63-DEAF-42D0-B64A-36A35B635A15}" destId="{B229314A-6A47-487F-89A9-EEC7934D2353}" srcOrd="13" destOrd="0" presId="urn:microsoft.com/office/officeart/2005/8/layout/radial1"/>
    <dgm:cxn modelId="{A0768A31-C1E0-42A3-A92E-779F281995E4}" type="presParOf" srcId="{B229314A-6A47-487F-89A9-EEC7934D2353}" destId="{693BA2E8-B589-419B-8E98-6FAEC6752811}" srcOrd="0" destOrd="0" presId="urn:microsoft.com/office/officeart/2005/8/layout/radial1"/>
    <dgm:cxn modelId="{AEB567D2-07F8-4950-ACFB-6AE56C32BA0B}" type="presParOf" srcId="{24008F63-DEAF-42D0-B64A-36A35B635A15}" destId="{C9566C9B-D7CD-49E6-AA6D-1ADD42CB885C}" srcOrd="14" destOrd="0" presId="urn:microsoft.com/office/officeart/2005/8/layout/radial1"/>
    <dgm:cxn modelId="{F02F4F16-AAC4-4C64-A900-3DE109E7489F}" type="presParOf" srcId="{24008F63-DEAF-42D0-B64A-36A35B635A15}" destId="{5E3385E1-543E-46AF-9BBF-DFDBC041C3D3}" srcOrd="15" destOrd="0" presId="urn:microsoft.com/office/officeart/2005/8/layout/radial1"/>
    <dgm:cxn modelId="{2806C58F-B0AC-4771-A406-782D64E2C4A7}" type="presParOf" srcId="{5E3385E1-543E-46AF-9BBF-DFDBC041C3D3}" destId="{99576B6E-9C29-4825-A98B-9F65F26ACD16}" srcOrd="0" destOrd="0" presId="urn:microsoft.com/office/officeart/2005/8/layout/radial1"/>
    <dgm:cxn modelId="{D3E82416-4531-4858-91E0-DE71F6DA8C71}" type="presParOf" srcId="{24008F63-DEAF-42D0-B64A-36A35B635A15}" destId="{886534AA-E4D6-466C-870C-D12228C1F4BE}" srcOrd="16" destOrd="0" presId="urn:microsoft.com/office/officeart/2005/8/layout/radial1"/>
    <dgm:cxn modelId="{B98D7EF9-9EBC-4EC1-85DD-93B7A9CDA5CC}" type="presParOf" srcId="{24008F63-DEAF-42D0-B64A-36A35B635A15}" destId="{08F68E47-FBAE-4D93-AFEB-9B395123F29D}" srcOrd="17" destOrd="0" presId="urn:microsoft.com/office/officeart/2005/8/layout/radial1"/>
    <dgm:cxn modelId="{6F758233-C123-49C7-9B7B-DC0484C89EED}" type="presParOf" srcId="{08F68E47-FBAE-4D93-AFEB-9B395123F29D}" destId="{DE154544-7BEB-4182-816F-90EE6391F6BF}" srcOrd="0" destOrd="0" presId="urn:microsoft.com/office/officeart/2005/8/layout/radial1"/>
    <dgm:cxn modelId="{B0FDA6E2-E570-4694-B925-EDB5478EEBCE}" type="presParOf" srcId="{24008F63-DEAF-42D0-B64A-36A35B635A15}" destId="{82538799-ACAF-4FAA-B057-A3A43BA15252}" srcOrd="18" destOrd="0" presId="urn:microsoft.com/office/officeart/2005/8/layout/radial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8F8972-9F34-46FC-B4CD-982351472A22}">
      <dsp:nvSpPr>
        <dsp:cNvPr id="0" name=""/>
        <dsp:cNvSpPr/>
      </dsp:nvSpPr>
      <dsp:spPr>
        <a:xfrm>
          <a:off x="4416367" y="2202336"/>
          <a:ext cx="1145532"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JO" sz="1800" kern="1200" dirty="0" smtClean="0">
              <a:solidFill>
                <a:schemeClr val="tx1"/>
              </a:solidFill>
            </a:rPr>
            <a:t>الأهداف</a:t>
          </a:r>
          <a:endParaRPr lang="ar-SA" sz="1800" kern="1200" dirty="0">
            <a:solidFill>
              <a:schemeClr val="tx1"/>
            </a:solidFill>
          </a:endParaRPr>
        </a:p>
      </dsp:txBody>
      <dsp:txXfrm>
        <a:off x="4584126" y="2370095"/>
        <a:ext cx="810014" cy="810014"/>
      </dsp:txXfrm>
    </dsp:sp>
    <dsp:sp modelId="{9F9B2C85-5CA0-4CE6-A0CD-93B3A56DC0BB}">
      <dsp:nvSpPr>
        <dsp:cNvPr id="0" name=""/>
        <dsp:cNvSpPr/>
      </dsp:nvSpPr>
      <dsp:spPr>
        <a:xfrm rot="16200000">
          <a:off x="4471341" y="1674144"/>
          <a:ext cx="1035585" cy="20798"/>
        </a:xfrm>
        <a:custGeom>
          <a:avLst/>
          <a:gdLst/>
          <a:ahLst/>
          <a:cxnLst/>
          <a:rect l="0" t="0" r="0" b="0"/>
          <a:pathLst>
            <a:path>
              <a:moveTo>
                <a:pt x="0" y="10399"/>
              </a:moveTo>
              <a:lnTo>
                <a:pt x="1035585"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SA" sz="500" kern="1200"/>
        </a:p>
      </dsp:txBody>
      <dsp:txXfrm>
        <a:off x="4963244" y="1658653"/>
        <a:ext cx="51779" cy="51779"/>
      </dsp:txXfrm>
    </dsp:sp>
    <dsp:sp modelId="{CA80EB90-3E9F-40BE-8914-FE858A99A673}">
      <dsp:nvSpPr>
        <dsp:cNvPr id="0" name=""/>
        <dsp:cNvSpPr/>
      </dsp:nvSpPr>
      <dsp:spPr>
        <a:xfrm>
          <a:off x="4000826" y="21218"/>
          <a:ext cx="1976615"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اكتشاف شيء جديد أو فكرة جديدة، لم يسبق إليها</a:t>
          </a:r>
          <a:r>
            <a:rPr lang="en-US" sz="1800" kern="1200" dirty="0" smtClean="0">
              <a:solidFill>
                <a:schemeClr val="tx1"/>
              </a:solidFill>
            </a:rPr>
            <a:t>.</a:t>
          </a:r>
          <a:endParaRPr lang="ar-SA" sz="1800" kern="1200" dirty="0">
            <a:solidFill>
              <a:schemeClr val="tx1"/>
            </a:solidFill>
          </a:endParaRPr>
        </a:p>
      </dsp:txBody>
      <dsp:txXfrm>
        <a:off x="4290295" y="188977"/>
        <a:ext cx="1397677" cy="810014"/>
      </dsp:txXfrm>
    </dsp:sp>
    <dsp:sp modelId="{F406CF8A-8F61-41C8-901E-655CC42463E9}">
      <dsp:nvSpPr>
        <dsp:cNvPr id="0" name=""/>
        <dsp:cNvSpPr/>
      </dsp:nvSpPr>
      <dsp:spPr>
        <a:xfrm rot="19524684">
          <a:off x="5294677" y="1906449"/>
          <a:ext cx="1878192" cy="20798"/>
        </a:xfrm>
        <a:custGeom>
          <a:avLst/>
          <a:gdLst/>
          <a:ahLst/>
          <a:cxnLst/>
          <a:rect l="0" t="0" r="0" b="0"/>
          <a:pathLst>
            <a:path>
              <a:moveTo>
                <a:pt x="0" y="10399"/>
              </a:moveTo>
              <a:lnTo>
                <a:pt x="1878192"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rtl="1">
            <a:lnSpc>
              <a:spcPct val="90000"/>
            </a:lnSpc>
            <a:spcBef>
              <a:spcPct val="0"/>
            </a:spcBef>
            <a:spcAft>
              <a:spcPct val="35000"/>
            </a:spcAft>
          </a:pPr>
          <a:endParaRPr lang="ar-SA" sz="700" kern="1200"/>
        </a:p>
      </dsp:txBody>
      <dsp:txXfrm>
        <a:off x="6186818" y="1869893"/>
        <a:ext cx="93909" cy="93909"/>
      </dsp:txXfrm>
    </dsp:sp>
    <dsp:sp modelId="{B0B5654A-5847-47D5-8110-450F0274A619}">
      <dsp:nvSpPr>
        <dsp:cNvPr id="0" name=""/>
        <dsp:cNvSpPr/>
      </dsp:nvSpPr>
      <dsp:spPr>
        <a:xfrm>
          <a:off x="6473596" y="337542"/>
          <a:ext cx="2439719"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إثبات صحة بعض المعتقدات أو الأفكار</a:t>
          </a:r>
          <a:r>
            <a:rPr lang="en-US" sz="1800" kern="1200" dirty="0" smtClean="0">
              <a:solidFill>
                <a:schemeClr val="tx1"/>
              </a:solidFill>
            </a:rPr>
            <a:t>.</a:t>
          </a:r>
          <a:endParaRPr lang="en-US" sz="1800" kern="1200" dirty="0">
            <a:solidFill>
              <a:schemeClr val="tx1"/>
            </a:solidFill>
          </a:endParaRPr>
        </a:p>
      </dsp:txBody>
      <dsp:txXfrm>
        <a:off x="6830885" y="505301"/>
        <a:ext cx="1725141" cy="810014"/>
      </dsp:txXfrm>
    </dsp:sp>
    <dsp:sp modelId="{DFD8E344-302A-410C-B9AE-1C021ECDC8A5}">
      <dsp:nvSpPr>
        <dsp:cNvPr id="0" name=""/>
        <dsp:cNvSpPr/>
      </dsp:nvSpPr>
      <dsp:spPr>
        <a:xfrm rot="21199860">
          <a:off x="5554803" y="2642903"/>
          <a:ext cx="952051" cy="20798"/>
        </a:xfrm>
        <a:custGeom>
          <a:avLst/>
          <a:gdLst/>
          <a:ahLst/>
          <a:cxnLst/>
          <a:rect l="0" t="0" r="0" b="0"/>
          <a:pathLst>
            <a:path>
              <a:moveTo>
                <a:pt x="0" y="10399"/>
              </a:moveTo>
              <a:lnTo>
                <a:pt x="952051"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SA" sz="500" kern="1200"/>
        </a:p>
      </dsp:txBody>
      <dsp:txXfrm>
        <a:off x="6007027" y="2629501"/>
        <a:ext cx="47602" cy="47602"/>
      </dsp:txXfrm>
    </dsp:sp>
    <dsp:sp modelId="{FCCFD231-EBCB-4704-9478-5F3A73E1EA2A}">
      <dsp:nvSpPr>
        <dsp:cNvPr id="0" name=""/>
        <dsp:cNvSpPr/>
      </dsp:nvSpPr>
      <dsp:spPr>
        <a:xfrm>
          <a:off x="6472120" y="1892866"/>
          <a:ext cx="2327526"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إبطال بعض النظريات أو الآراء</a:t>
          </a:r>
          <a:r>
            <a:rPr lang="en-US" sz="1800" kern="1200" dirty="0" smtClean="0">
              <a:solidFill>
                <a:schemeClr val="tx1"/>
              </a:solidFill>
            </a:rPr>
            <a:t>.</a:t>
          </a:r>
          <a:endParaRPr lang="en-US" sz="1800" kern="1200" dirty="0">
            <a:solidFill>
              <a:schemeClr val="tx1"/>
            </a:solidFill>
          </a:endParaRPr>
        </a:p>
      </dsp:txBody>
      <dsp:txXfrm>
        <a:off x="6812978" y="2060625"/>
        <a:ext cx="1645810" cy="810014"/>
      </dsp:txXfrm>
    </dsp:sp>
    <dsp:sp modelId="{1CC45FA6-97F2-4EC8-9A79-0F64B73EC550}">
      <dsp:nvSpPr>
        <dsp:cNvPr id="0" name=""/>
        <dsp:cNvSpPr/>
      </dsp:nvSpPr>
      <dsp:spPr>
        <a:xfrm rot="1087128">
          <a:off x="5489267" y="3220226"/>
          <a:ext cx="1783987" cy="20798"/>
        </a:xfrm>
        <a:custGeom>
          <a:avLst/>
          <a:gdLst/>
          <a:ahLst/>
          <a:cxnLst/>
          <a:rect l="0" t="0" r="0" b="0"/>
          <a:pathLst>
            <a:path>
              <a:moveTo>
                <a:pt x="0" y="10399"/>
              </a:moveTo>
              <a:lnTo>
                <a:pt x="1783987"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rtl="1">
            <a:lnSpc>
              <a:spcPct val="90000"/>
            </a:lnSpc>
            <a:spcBef>
              <a:spcPct val="0"/>
            </a:spcBef>
            <a:spcAft>
              <a:spcPct val="35000"/>
            </a:spcAft>
          </a:pPr>
          <a:endParaRPr lang="ar-SA" sz="600" kern="1200"/>
        </a:p>
      </dsp:txBody>
      <dsp:txXfrm>
        <a:off x="6336662" y="3186025"/>
        <a:ext cx="89199" cy="89199"/>
      </dsp:txXfrm>
    </dsp:sp>
    <dsp:sp modelId="{EF0EF314-E680-4AC9-8471-8190EF0B3973}">
      <dsp:nvSpPr>
        <dsp:cNvPr id="0" name=""/>
        <dsp:cNvSpPr/>
      </dsp:nvSpPr>
      <dsp:spPr>
        <a:xfrm>
          <a:off x="7065344" y="3237479"/>
          <a:ext cx="2174597"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تصحيح بعض المفاهيم والأفكار</a:t>
          </a:r>
          <a:r>
            <a:rPr lang="en-US" sz="1800" kern="1200" dirty="0" smtClean="0">
              <a:solidFill>
                <a:schemeClr val="tx1"/>
              </a:solidFill>
            </a:rPr>
            <a:t>.</a:t>
          </a:r>
          <a:endParaRPr lang="en-US" sz="1800" kern="1200" dirty="0">
            <a:solidFill>
              <a:schemeClr val="tx1"/>
            </a:solidFill>
          </a:endParaRPr>
        </a:p>
      </dsp:txBody>
      <dsp:txXfrm>
        <a:off x="7383806" y="3405238"/>
        <a:ext cx="1537673" cy="810014"/>
      </dsp:txXfrm>
    </dsp:sp>
    <dsp:sp modelId="{F748C8DC-CADC-46A1-87F5-90358FF8D809}">
      <dsp:nvSpPr>
        <dsp:cNvPr id="0" name=""/>
        <dsp:cNvSpPr/>
      </dsp:nvSpPr>
      <dsp:spPr>
        <a:xfrm rot="3537696">
          <a:off x="5017765" y="3727209"/>
          <a:ext cx="1101156" cy="20798"/>
        </a:xfrm>
        <a:custGeom>
          <a:avLst/>
          <a:gdLst/>
          <a:ahLst/>
          <a:cxnLst/>
          <a:rect l="0" t="0" r="0" b="0"/>
          <a:pathLst>
            <a:path>
              <a:moveTo>
                <a:pt x="0" y="10399"/>
              </a:moveTo>
              <a:lnTo>
                <a:pt x="1101156"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SA" sz="500" kern="1200"/>
        </a:p>
      </dsp:txBody>
      <dsp:txXfrm>
        <a:off x="5540815" y="3710079"/>
        <a:ext cx="55057" cy="55057"/>
      </dsp:txXfrm>
    </dsp:sp>
    <dsp:sp modelId="{11AFF270-2AD4-424E-8610-F9F9E29CA796}">
      <dsp:nvSpPr>
        <dsp:cNvPr id="0" name=""/>
        <dsp:cNvSpPr/>
      </dsp:nvSpPr>
      <dsp:spPr>
        <a:xfrm>
          <a:off x="5167454" y="4178716"/>
          <a:ext cx="2022024"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smtClean="0">
              <a:solidFill>
                <a:schemeClr val="tx1"/>
              </a:solidFill>
            </a:rPr>
            <a:t>إضافة بعض المعارف التي تؤدي إلى تقدم المعرفة</a:t>
          </a:r>
          <a:r>
            <a:rPr lang="en-US" sz="1800" kern="1200" smtClean="0">
              <a:solidFill>
                <a:schemeClr val="tx1"/>
              </a:solidFill>
            </a:rPr>
            <a:t>.</a:t>
          </a:r>
          <a:endParaRPr lang="en-US" sz="1800" kern="1200">
            <a:solidFill>
              <a:schemeClr val="tx1"/>
            </a:solidFill>
          </a:endParaRPr>
        </a:p>
      </dsp:txBody>
      <dsp:txXfrm>
        <a:off x="5463573" y="4346475"/>
        <a:ext cx="1429786" cy="810014"/>
      </dsp:txXfrm>
    </dsp:sp>
    <dsp:sp modelId="{7C748BB7-BCC6-447F-BBBC-0D61A732F6AF}">
      <dsp:nvSpPr>
        <dsp:cNvPr id="0" name=""/>
        <dsp:cNvSpPr/>
      </dsp:nvSpPr>
      <dsp:spPr>
        <a:xfrm rot="6600000">
          <a:off x="4111938" y="3779976"/>
          <a:ext cx="1015331" cy="20798"/>
        </a:xfrm>
        <a:custGeom>
          <a:avLst/>
          <a:gdLst/>
          <a:ahLst/>
          <a:cxnLst/>
          <a:rect l="0" t="0" r="0" b="0"/>
          <a:pathLst>
            <a:path>
              <a:moveTo>
                <a:pt x="0" y="10399"/>
              </a:moveTo>
              <a:lnTo>
                <a:pt x="1015331"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SA" sz="500" kern="1200"/>
        </a:p>
      </dsp:txBody>
      <dsp:txXfrm rot="10800000">
        <a:off x="4594221" y="3764992"/>
        <a:ext cx="50766" cy="50766"/>
      </dsp:txXfrm>
    </dsp:sp>
    <dsp:sp modelId="{4933170D-742C-4B26-801F-D68909E62467}">
      <dsp:nvSpPr>
        <dsp:cNvPr id="0" name=""/>
        <dsp:cNvSpPr/>
      </dsp:nvSpPr>
      <dsp:spPr>
        <a:xfrm>
          <a:off x="3365624" y="4251916"/>
          <a:ext cx="1755046"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شرح بعض القضايا الصعبة أو الغامضة وتحليلها</a:t>
          </a:r>
          <a:r>
            <a:rPr lang="en-US" sz="1800" kern="1200" dirty="0" smtClean="0">
              <a:solidFill>
                <a:schemeClr val="tx1"/>
              </a:solidFill>
            </a:rPr>
            <a:t>.</a:t>
          </a:r>
          <a:endParaRPr lang="en-US" sz="1800" kern="1200" dirty="0">
            <a:solidFill>
              <a:schemeClr val="tx1"/>
            </a:solidFill>
          </a:endParaRPr>
        </a:p>
      </dsp:txBody>
      <dsp:txXfrm>
        <a:off x="3622645" y="4419675"/>
        <a:ext cx="1241004" cy="810014"/>
      </dsp:txXfrm>
    </dsp:sp>
    <dsp:sp modelId="{B229314A-6A47-487F-89A9-EEC7934D2353}">
      <dsp:nvSpPr>
        <dsp:cNvPr id="0" name=""/>
        <dsp:cNvSpPr/>
      </dsp:nvSpPr>
      <dsp:spPr>
        <a:xfrm rot="9272195">
          <a:off x="2311855" y="3499022"/>
          <a:ext cx="2270425" cy="20798"/>
        </a:xfrm>
        <a:custGeom>
          <a:avLst/>
          <a:gdLst/>
          <a:ahLst/>
          <a:cxnLst/>
          <a:rect l="0" t="0" r="0" b="0"/>
          <a:pathLst>
            <a:path>
              <a:moveTo>
                <a:pt x="0" y="10399"/>
              </a:moveTo>
              <a:lnTo>
                <a:pt x="2270425"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rtl="1">
            <a:lnSpc>
              <a:spcPct val="90000"/>
            </a:lnSpc>
            <a:spcBef>
              <a:spcPct val="0"/>
            </a:spcBef>
            <a:spcAft>
              <a:spcPct val="35000"/>
            </a:spcAft>
          </a:pPr>
          <a:endParaRPr lang="ar-SA" sz="800" kern="1200"/>
        </a:p>
      </dsp:txBody>
      <dsp:txXfrm rot="10800000">
        <a:off x="3390307" y="3452661"/>
        <a:ext cx="113521" cy="113521"/>
      </dsp:txXfrm>
    </dsp:sp>
    <dsp:sp modelId="{C9566C9B-D7CD-49E6-AA6D-1ADD42CB885C}">
      <dsp:nvSpPr>
        <dsp:cNvPr id="0" name=""/>
        <dsp:cNvSpPr/>
      </dsp:nvSpPr>
      <dsp:spPr>
        <a:xfrm>
          <a:off x="0" y="3870039"/>
          <a:ext cx="2973938"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تنظيم بعض المسائل الشائكة وتبويبها، بحيث يسهل الاستفادة منها</a:t>
          </a:r>
          <a:r>
            <a:rPr lang="en-US" sz="1800" kern="1200" dirty="0" smtClean="0">
              <a:solidFill>
                <a:schemeClr val="tx1"/>
              </a:solidFill>
            </a:rPr>
            <a:t>.</a:t>
          </a:r>
          <a:endParaRPr lang="en-US" sz="1800" kern="1200" dirty="0">
            <a:solidFill>
              <a:schemeClr val="tx1"/>
            </a:solidFill>
          </a:endParaRPr>
        </a:p>
      </dsp:txBody>
      <dsp:txXfrm>
        <a:off x="435523" y="4037798"/>
        <a:ext cx="2102892" cy="810014"/>
      </dsp:txXfrm>
    </dsp:sp>
    <dsp:sp modelId="{5E3385E1-543E-46AF-9BBF-DFDBC041C3D3}">
      <dsp:nvSpPr>
        <dsp:cNvPr id="0" name=""/>
        <dsp:cNvSpPr/>
      </dsp:nvSpPr>
      <dsp:spPr>
        <a:xfrm rot="11046108">
          <a:off x="3713542" y="2698513"/>
          <a:ext cx="705195" cy="20798"/>
        </a:xfrm>
        <a:custGeom>
          <a:avLst/>
          <a:gdLst/>
          <a:ahLst/>
          <a:cxnLst/>
          <a:rect l="0" t="0" r="0" b="0"/>
          <a:pathLst>
            <a:path>
              <a:moveTo>
                <a:pt x="0" y="10399"/>
              </a:moveTo>
              <a:lnTo>
                <a:pt x="705195"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SA" sz="500" kern="1200"/>
        </a:p>
      </dsp:txBody>
      <dsp:txXfrm rot="10800000">
        <a:off x="4048510" y="2691282"/>
        <a:ext cx="35259" cy="35259"/>
      </dsp:txXfrm>
    </dsp:sp>
    <dsp:sp modelId="{886534AA-E4D6-466C-870C-D12228C1F4BE}">
      <dsp:nvSpPr>
        <dsp:cNvPr id="0" name=""/>
        <dsp:cNvSpPr/>
      </dsp:nvSpPr>
      <dsp:spPr>
        <a:xfrm>
          <a:off x="1485956" y="2031408"/>
          <a:ext cx="2239331"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حل مشكلات يعاني منها الناس</a:t>
          </a:r>
          <a:r>
            <a:rPr lang="en-US" sz="1800" kern="1200" dirty="0" smtClean="0">
              <a:solidFill>
                <a:schemeClr val="tx1"/>
              </a:solidFill>
            </a:rPr>
            <a:t>.</a:t>
          </a:r>
          <a:endParaRPr lang="en-US" sz="1800" kern="1200" dirty="0">
            <a:solidFill>
              <a:schemeClr val="tx1"/>
            </a:solidFill>
          </a:endParaRPr>
        </a:p>
      </dsp:txBody>
      <dsp:txXfrm>
        <a:off x="1813898" y="2199167"/>
        <a:ext cx="1583447" cy="810014"/>
      </dsp:txXfrm>
    </dsp:sp>
    <dsp:sp modelId="{08F68E47-FBAE-4D93-AFEB-9B395123F29D}">
      <dsp:nvSpPr>
        <dsp:cNvPr id="0" name=""/>
        <dsp:cNvSpPr/>
      </dsp:nvSpPr>
      <dsp:spPr>
        <a:xfrm rot="12619325">
          <a:off x="2373045" y="1900638"/>
          <a:ext cx="2277452" cy="20798"/>
        </a:xfrm>
        <a:custGeom>
          <a:avLst/>
          <a:gdLst/>
          <a:ahLst/>
          <a:cxnLst/>
          <a:rect l="0" t="0" r="0" b="0"/>
          <a:pathLst>
            <a:path>
              <a:moveTo>
                <a:pt x="0" y="10399"/>
              </a:moveTo>
              <a:lnTo>
                <a:pt x="2277452"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rtl="1">
            <a:lnSpc>
              <a:spcPct val="90000"/>
            </a:lnSpc>
            <a:spcBef>
              <a:spcPct val="0"/>
            </a:spcBef>
            <a:spcAft>
              <a:spcPct val="35000"/>
            </a:spcAft>
          </a:pPr>
          <a:endParaRPr lang="ar-SA" sz="800" kern="1200"/>
        </a:p>
      </dsp:txBody>
      <dsp:txXfrm rot="10800000">
        <a:off x="3454835" y="1854101"/>
        <a:ext cx="113872" cy="113872"/>
      </dsp:txXfrm>
    </dsp:sp>
    <dsp:sp modelId="{82538799-ACAF-4FAA-B057-A3A43BA15252}">
      <dsp:nvSpPr>
        <dsp:cNvPr id="0" name=""/>
        <dsp:cNvSpPr/>
      </dsp:nvSpPr>
      <dsp:spPr>
        <a:xfrm>
          <a:off x="0" y="268358"/>
          <a:ext cx="3364908"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اختصار بعض الكتابات، التي يمنع إسهاب مؤلفيها من استفادة كثير من الناس منها، مع ضرورة عدم الإخلال في ذلك</a:t>
          </a:r>
          <a:r>
            <a:rPr lang="en-US" sz="1800" kern="1200" dirty="0" smtClean="0">
              <a:solidFill>
                <a:schemeClr val="tx1"/>
              </a:solidFill>
            </a:rPr>
            <a:t>.</a:t>
          </a:r>
          <a:endParaRPr lang="en-US" sz="1800" kern="1200" dirty="0">
            <a:solidFill>
              <a:schemeClr val="tx1"/>
            </a:solidFill>
          </a:endParaRPr>
        </a:p>
      </dsp:txBody>
      <dsp:txXfrm>
        <a:off x="492779" y="436117"/>
        <a:ext cx="2379350" cy="810014"/>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6/29/2023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851970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971078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27</a:t>
            </a:fld>
            <a:endParaRPr lang="en-US"/>
          </a:p>
        </p:txBody>
      </p:sp>
    </p:spTree>
    <p:extLst>
      <p:ext uri="{BB962C8B-B14F-4D97-AF65-F5344CB8AC3E}">
        <p14:creationId xmlns:p14="http://schemas.microsoft.com/office/powerpoint/2010/main" val="37728945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28</a:t>
            </a:fld>
            <a:endParaRPr lang="en-US"/>
          </a:p>
        </p:txBody>
      </p:sp>
    </p:spTree>
    <p:extLst>
      <p:ext uri="{BB962C8B-B14F-4D97-AF65-F5344CB8AC3E}">
        <p14:creationId xmlns:p14="http://schemas.microsoft.com/office/powerpoint/2010/main" val="807255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6/29/2023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6/29/2023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5.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7.svg"/></Relationships>
</file>

<file path=ppt/slides/_rels/slide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7.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8.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7.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13.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8.png"/><Relationship Id="rId7" Type="http://schemas.openxmlformats.org/officeDocument/2006/relationships/diagramData" Target="../diagrams/data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11" Type="http://schemas.microsoft.com/office/2007/relationships/diagramDrawing" Target="../diagrams/drawing1.xml"/><Relationship Id="rId5" Type="http://schemas.openxmlformats.org/officeDocument/2006/relationships/image" Target="../media/image5.png"/><Relationship Id="rId10" Type="http://schemas.openxmlformats.org/officeDocument/2006/relationships/diagramColors" Target="../diagrams/colors1.xml"/><Relationship Id="rId4" Type="http://schemas.openxmlformats.org/officeDocument/2006/relationships/image" Target="../media/image13.svg"/><Relationship Id="rId9"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sv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www.maktabtk.com/blog/post/12/%D9%85%D8%B9%D8%A7%D9%8A%D9%8A%D8%B1-%D8%A7%D9%84%D8%A5%D8%B7%D8%A7%D8%B1-%D8%A7%D9%84%D9%86%D8%B8%D8%B1%D9%8A-%D9%84%D9%84%D8%A8%D8%AD%D8%AB-%D8%A7%D9%84%D8%B9%D9%84%D9%85%D9%8A.html" TargetMode="Externa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emtyiaz.com/%D9%85%D9%88%D9%82%D8%B9-%D8%A8%D8%AD%D9%88%D8%AB-%D8%AC%D8%A7%D9%85%D8%B9%D9%8A%D8%A9-%D8%AC%D8%A7%D9%87%D8%B2%D8%A9/" TargetMode="Externa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13.svg"/></Relationships>
</file>

<file path=ppt/slides/_rels/slide5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986666"/>
            <a:ext cx="5431367" cy="1200329"/>
          </a:xfrm>
          <a:prstGeom prst="rect">
            <a:avLst/>
          </a:prstGeom>
          <a:noFill/>
        </p:spPr>
        <p:txBody>
          <a:bodyPr wrap="square" rtlCol="0">
            <a:spAutoFit/>
          </a:bodyPr>
          <a:lstStyle/>
          <a:p>
            <a:pPr algn="r" rtl="1"/>
            <a:r>
              <a:rPr lang="ar-JO" sz="4000" b="1" dirty="0">
                <a:latin typeface="Tajawal Medium" panose="00000600000000000000" pitchFamily="2" charset="-78"/>
                <a:cs typeface="Tajawal Medium" panose="00000600000000000000" pitchFamily="2" charset="-78"/>
              </a:rPr>
              <a:t>إعداد: </a:t>
            </a:r>
          </a:p>
          <a:p>
            <a:pPr algn="r" rtl="1"/>
            <a:r>
              <a:rPr lang="ar-JO" sz="3200" b="1" dirty="0">
                <a:latin typeface="Tajawal Medium" panose="00000600000000000000" pitchFamily="2" charset="-78"/>
                <a:cs typeface="Tajawal Medium" panose="00000600000000000000" pitchFamily="2" charset="-78"/>
              </a:rPr>
              <a:t>د. </a:t>
            </a:r>
            <a:r>
              <a:rPr lang="ar-JO" sz="3200" b="1" dirty="0" err="1">
                <a:latin typeface="Tajawal Medium" panose="00000600000000000000" pitchFamily="2" charset="-78"/>
                <a:cs typeface="Tajawal Medium" panose="00000600000000000000" pitchFamily="2" charset="-78"/>
              </a:rPr>
              <a:t>الاء</a:t>
            </a:r>
            <a:r>
              <a:rPr lang="ar-JO" sz="3200" b="1" dirty="0">
                <a:latin typeface="Tajawal Medium" panose="00000600000000000000" pitchFamily="2" charset="-78"/>
                <a:cs typeface="Tajawal Medium" panose="00000600000000000000" pitchFamily="2" charset="-78"/>
              </a:rPr>
              <a:t> طارق </a:t>
            </a:r>
            <a:r>
              <a:rPr lang="ar-JO" sz="3200" b="1" dirty="0" err="1">
                <a:latin typeface="Tajawal Medium" panose="00000600000000000000" pitchFamily="2" charset="-78"/>
                <a:cs typeface="Tajawal Medium" panose="00000600000000000000" pitchFamily="2" charset="-78"/>
              </a:rPr>
              <a:t>الضمرات</a:t>
            </a:r>
            <a:endParaRPr lang="en-US" sz="3200" b="1" dirty="0">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a:solidFill>
                  <a:srgbClr val="8E5A6D"/>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مستطيل 2"/>
          <p:cNvSpPr/>
          <p:nvPr/>
        </p:nvSpPr>
        <p:spPr>
          <a:xfrm>
            <a:off x="2449497" y="5992568"/>
            <a:ext cx="3115621" cy="769441"/>
          </a:xfrm>
          <a:prstGeom prst="rect">
            <a:avLst/>
          </a:prstGeom>
        </p:spPr>
        <p:txBody>
          <a:bodyPr wrap="square">
            <a:spAutoFit/>
          </a:bodyPr>
          <a:lstStyle/>
          <a:p>
            <a:pPr algn="r"/>
            <a:r>
              <a:rPr lang="ar-JO" sz="4400" dirty="0"/>
              <a:t>القيادة التربوية</a:t>
            </a:r>
          </a:p>
        </p:txBody>
      </p:sp>
    </p:spTree>
    <p:extLst>
      <p:ext uri="{BB962C8B-B14F-4D97-AF65-F5344CB8AC3E}">
        <p14:creationId xmlns:p14="http://schemas.microsoft.com/office/powerpoint/2010/main" val="1324388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5056909" y="1961504"/>
            <a:ext cx="6767625" cy="2800767"/>
          </a:xfrm>
          <a:prstGeom prst="rect">
            <a:avLst/>
          </a:prstGeom>
          <a:noFill/>
        </p:spPr>
        <p:txBody>
          <a:bodyPr wrap="square" rtlCol="0">
            <a:spAutoFit/>
          </a:bodyPr>
          <a:lstStyle/>
          <a:p>
            <a:pPr algn="ctr"/>
            <a:r>
              <a:rPr lang="ar-JO" sz="4400"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المحاضرة الثالثة</a:t>
            </a:r>
          </a:p>
          <a:p>
            <a:pPr algn="ctr"/>
            <a:endParaRPr lang="ar-JO" sz="4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Medium" panose="00000600000000000000" pitchFamily="2" charset="-78"/>
              <a:cs typeface="Tajawal Medium" panose="00000600000000000000" pitchFamily="2" charset="-78"/>
            </a:endParaRPr>
          </a:p>
          <a:p>
            <a:pPr algn="ctr"/>
            <a:r>
              <a:rPr lang="ar-JO" sz="4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Medium" panose="00000600000000000000" pitchFamily="2" charset="-78"/>
                <a:cs typeface="Tajawal Medium" panose="00000600000000000000" pitchFamily="2" charset="-78"/>
              </a:rPr>
              <a:t>خطة </a:t>
            </a:r>
            <a:r>
              <a:rPr lang="ar-JO" sz="4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ajawal Medium" panose="00000600000000000000" pitchFamily="2" charset="-78"/>
                <a:cs typeface="Tajawal Medium" panose="00000600000000000000" pitchFamily="2" charset="-78"/>
              </a:rPr>
              <a:t>البحث العلمي وعناصرها</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a:solidFill>
                  <a:srgbClr val="2D3956"/>
                </a:solidFill>
                <a:latin typeface="Tajawal Medium" panose="00000600000000000000" pitchFamily="2" charset="-78"/>
                <a:cs typeface="Tajawal Medium" panose="00000600000000000000" pitchFamily="2" charset="-78"/>
              </a:rPr>
              <a:t>Alaa</a:t>
            </a:r>
            <a:r>
              <a:rPr lang="en-US" sz="2800" b="1" dirty="0">
                <a:solidFill>
                  <a:srgbClr val="2D3956"/>
                </a:solidFill>
                <a:latin typeface="Tajawal Medium" panose="00000600000000000000" pitchFamily="2" charset="-78"/>
                <a:cs typeface="Tajawal Medium" panose="00000600000000000000" pitchFamily="2" charset="-78"/>
              </a:rPr>
              <a:t> </a:t>
            </a:r>
            <a:r>
              <a:rPr lang="en-US" sz="2800" b="1" dirty="0" err="1">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055479" y="802670"/>
            <a:ext cx="8375963" cy="6432530"/>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algn="r" rtl="1"/>
            <a:endParaRPr lang="ar-JO" sz="2000" b="1" dirty="0" smtClean="0">
              <a:latin typeface="Simplified Arabic" panose="02020603050405020304" pitchFamily="18" charset="-78"/>
              <a:cs typeface="Simplified Arabic" panose="02020603050405020304" pitchFamily="18" charset="-78"/>
            </a:endParaRP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عنوان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مقدمة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مشكلة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أسئلة الدراسة والفرضيات</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أهمية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أهداف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المصطلحات </a:t>
            </a:r>
            <a:r>
              <a:rPr lang="ar-JO" sz="2000" b="1" dirty="0" err="1" smtClean="0">
                <a:latin typeface="Simplified Arabic" panose="02020603050405020304" pitchFamily="18" charset="-78"/>
                <a:cs typeface="Simplified Arabic" panose="02020603050405020304" pitchFamily="18" charset="-78"/>
              </a:rPr>
              <a:t>المفاهيمية</a:t>
            </a:r>
            <a:r>
              <a:rPr lang="ar-JO" sz="2000" b="1" dirty="0" smtClean="0">
                <a:latin typeface="Simplified Arabic" panose="02020603050405020304" pitchFamily="18" charset="-78"/>
                <a:cs typeface="Simplified Arabic" panose="02020603050405020304" pitchFamily="18" charset="-78"/>
              </a:rPr>
              <a:t> والإجرائية </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حدود ومحددات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الإطار النظري والدراسات السابقة</a:t>
            </a:r>
            <a:endParaRPr lang="ar-JO" sz="2000" b="1" dirty="0">
              <a:latin typeface="Simplified Arabic" panose="02020603050405020304" pitchFamily="18" charset="-78"/>
              <a:cs typeface="Simplified Arabic" panose="02020603050405020304" pitchFamily="18" charset="-78"/>
            </a:endParaRP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مجتمع وعينة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أداة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تحليل النتائج ومناقشتها</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التوصيات</a:t>
            </a:r>
            <a:endParaRPr lang="ar-JO" sz="2000" b="1" dirty="0">
              <a:latin typeface="Simplified Arabic" panose="02020603050405020304" pitchFamily="18" charset="-78"/>
              <a:cs typeface="Simplified Arabic" panose="02020603050405020304" pitchFamily="18" charset="-78"/>
            </a:endParaRP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الخاتمة</a:t>
            </a:r>
            <a:endParaRPr lang="ar-JO" sz="20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42185" y="6435974"/>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4" y="1302327"/>
            <a:ext cx="10262642" cy="45216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cstate="print">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sp>
        <p:nvSpPr>
          <p:cNvPr id="7" name="مربع نص 6"/>
          <p:cNvSpPr txBox="1"/>
          <p:nvPr/>
        </p:nvSpPr>
        <p:spPr>
          <a:xfrm>
            <a:off x="1191491" y="1800675"/>
            <a:ext cx="9421091" cy="3477875"/>
          </a:xfrm>
          <a:prstGeom prst="rect">
            <a:avLst/>
          </a:prstGeom>
          <a:noFill/>
        </p:spPr>
        <p:txBody>
          <a:bodyPr wrap="square" rtlCol="1">
            <a:spAutoFit/>
          </a:bodyPr>
          <a:lstStyle/>
          <a:p>
            <a:pPr algn="ctr" rtl="1"/>
            <a:r>
              <a:rPr lang="ar-JO" sz="2800" b="1" dirty="0"/>
              <a:t>المقدمة</a:t>
            </a:r>
          </a:p>
          <a:p>
            <a:pPr indent="457200" algn="just" rtl="1"/>
            <a:r>
              <a:rPr lang="ar-SA" sz="2400" dirty="0" smtClean="0"/>
              <a:t>تعتبر </a:t>
            </a:r>
            <a:r>
              <a:rPr lang="ar-SA" sz="2400" dirty="0"/>
              <a:t>دراسة مناهج البحث العلمي أمر ضروري على كل باحـث أو طالـب إذا أراد التزود بالمعرفة العلمية الصحيحة ، مما يقوى ويعمق لديه القدرة علـى الاكتشاف والتفـسير والفهم والتنظيم واستعمال المعلومات والمعارف بطرق سليمة على مستوى الحياة الخاصة التي يعيشها، أو على مستوى الفائدة العامة في كافة جوانب الحياة الـصحية والاقتـصادية والبيئـة. </a:t>
            </a:r>
            <a:endParaRPr lang="en-US" sz="2400" dirty="0"/>
          </a:p>
          <a:p>
            <a:pPr indent="457200" algn="just" rtl="1"/>
            <a:r>
              <a:rPr lang="ar-SA" sz="2400" dirty="0"/>
              <a:t>لـذا وجـب علـى الباحـث أو العـالم المتخصص في مجال من المجالات أن يلتزم بمعايير البحث العلمي , ويسير على هديها خلال القيام ببحوثه العلمية في ميدان تخصصه . وبناء على ذلك يتم الـتحكم في مشكلة البحث ويتم توجيهها توجيها سليما يتماشى مع واقع المجتمع، سواء بتعديلها أو إضافة شيء جديد لها أو بإضافة دراسة تحليلية</a:t>
            </a:r>
            <a:endParaRPr lang="en-US" sz="24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082683" cy="4644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364043" y="1730721"/>
            <a:ext cx="9682942" cy="3970318"/>
          </a:xfrm>
          <a:prstGeom prst="rect">
            <a:avLst/>
          </a:prstGeom>
          <a:noFill/>
        </p:spPr>
        <p:txBody>
          <a:bodyPr wrap="square" rtlCol="1">
            <a:spAutoFit/>
          </a:bodyPr>
          <a:lstStyle/>
          <a:p>
            <a:pPr algn="r" rtl="1"/>
            <a:r>
              <a:rPr lang="en-US" dirty="0"/>
              <a:t> </a:t>
            </a:r>
            <a:r>
              <a:rPr lang="ar-JO" sz="2800" dirty="0"/>
              <a:t>إ</a:t>
            </a:r>
            <a:r>
              <a:rPr lang="ar-SA" sz="2800" dirty="0"/>
              <a:t>ن منهج البحث العلمي يعني أن </a:t>
            </a:r>
            <a:r>
              <a:rPr lang="ar-JO" sz="2800" dirty="0"/>
              <a:t>ي</a:t>
            </a:r>
            <a:r>
              <a:rPr lang="ar-SA" sz="2800" dirty="0"/>
              <a:t>ستخدم</a:t>
            </a:r>
            <a:r>
              <a:rPr lang="ar-JO" sz="2800" dirty="0"/>
              <a:t> الباحث</a:t>
            </a:r>
            <a:r>
              <a:rPr lang="ar-SA" sz="2800" dirty="0"/>
              <a:t> طريقة علمية منظمة في مواجهة </a:t>
            </a:r>
            <a:r>
              <a:rPr lang="ar-JO" sz="2800" dirty="0"/>
              <a:t>ال</a:t>
            </a:r>
            <a:r>
              <a:rPr lang="ar-SA" sz="2800" dirty="0"/>
              <a:t>مشكلات اليومية و</a:t>
            </a:r>
            <a:r>
              <a:rPr lang="ar-JO" sz="2800" dirty="0"/>
              <a:t>ال</a:t>
            </a:r>
            <a:r>
              <a:rPr lang="ar-SA" sz="2800" dirty="0"/>
              <a:t>مشكلات العامة , وهذا يعني –أيضا- أن </a:t>
            </a:r>
            <a:r>
              <a:rPr lang="ar-JO" sz="2800" dirty="0"/>
              <a:t>ي</a:t>
            </a:r>
            <a:r>
              <a:rPr lang="ar-SA" sz="2800" dirty="0"/>
              <a:t>كون قادر</a:t>
            </a:r>
            <a:r>
              <a:rPr lang="ar-JO" sz="2800" dirty="0"/>
              <a:t>ا</a:t>
            </a:r>
            <a:r>
              <a:rPr lang="ar-SA" sz="2800" dirty="0"/>
              <a:t> على ما </a:t>
            </a:r>
            <a:r>
              <a:rPr lang="ar-SA" sz="2800" dirty="0" smtClean="0"/>
              <a:t>يلي:</a:t>
            </a:r>
            <a:endParaRPr lang="en-US" sz="2800" dirty="0"/>
          </a:p>
          <a:p>
            <a:pPr marL="914400" lvl="1" indent="-457200" algn="r" rtl="1">
              <a:buFont typeface="Arial" panose="020B0604020202020204" pitchFamily="34" charset="0"/>
              <a:buChar char="•"/>
            </a:pPr>
            <a:r>
              <a:rPr lang="ar-SA" sz="2800" dirty="0"/>
              <a:t>تحديد </a:t>
            </a:r>
            <a:r>
              <a:rPr lang="ar-JO" sz="2800" dirty="0"/>
              <a:t>ال</a:t>
            </a:r>
            <a:r>
              <a:rPr lang="ar-SA" sz="2800" dirty="0"/>
              <a:t>مشكلات بشكل دقيق يساعد على تناولها بالدراسة والبحث.</a:t>
            </a:r>
            <a:endParaRPr lang="en-US" sz="2800" dirty="0"/>
          </a:p>
          <a:p>
            <a:pPr marL="914400" lvl="1" indent="-457200" algn="r" rtl="1">
              <a:buFont typeface="Arial" panose="020B0604020202020204" pitchFamily="34" charset="0"/>
              <a:buChar char="•"/>
            </a:pPr>
            <a:r>
              <a:rPr lang="ar-SA" sz="2800" dirty="0"/>
              <a:t>وضع الفروض المبدئية التي تساعد على حل </a:t>
            </a:r>
            <a:r>
              <a:rPr lang="ar-JO" sz="2800" dirty="0"/>
              <a:t>ال</a:t>
            </a:r>
            <a:r>
              <a:rPr lang="ar-SA" sz="2800" dirty="0"/>
              <a:t>مشكلات. </a:t>
            </a:r>
            <a:endParaRPr lang="en-US" sz="2800" dirty="0"/>
          </a:p>
          <a:p>
            <a:pPr marL="914400" lvl="1" indent="-457200" algn="r" rtl="1">
              <a:buFont typeface="Arial" panose="020B0604020202020204" pitchFamily="34" charset="0"/>
              <a:buChar char="•"/>
            </a:pPr>
            <a:r>
              <a:rPr lang="ar-SA" sz="2800" dirty="0"/>
              <a:t>تحديت الإجراءات اللازمة لاختيار الفروض والوصول إلى حل للمشكلات .</a:t>
            </a:r>
            <a:endParaRPr lang="en-US" sz="2800" dirty="0"/>
          </a:p>
          <a:p>
            <a:pPr algn="r" rtl="1"/>
            <a:endParaRPr lang="ar-JO" sz="2800" dirty="0" smtClean="0"/>
          </a:p>
          <a:p>
            <a:pPr algn="r" rtl="1"/>
            <a:r>
              <a:rPr lang="ar-JO" sz="2800" dirty="0" smtClean="0"/>
              <a:t>إذ </a:t>
            </a:r>
            <a:r>
              <a:rPr lang="ar-JO" sz="2800" dirty="0"/>
              <a:t>إن ال</a:t>
            </a:r>
            <a:r>
              <a:rPr lang="ar-SA" sz="2800" dirty="0"/>
              <a:t>معرف</a:t>
            </a:r>
            <a:r>
              <a:rPr lang="ar-JO" sz="2800" dirty="0"/>
              <a:t>ة</a:t>
            </a:r>
            <a:r>
              <a:rPr lang="ar-SA" sz="2800" dirty="0"/>
              <a:t> بأسلوب البحث العلمي سترفع من قدر</a:t>
            </a:r>
            <a:r>
              <a:rPr lang="ar-JO" sz="2800" dirty="0"/>
              <a:t>ة الباحث</a:t>
            </a:r>
            <a:r>
              <a:rPr lang="ar-SA" sz="2800" dirty="0"/>
              <a:t> على حل </a:t>
            </a:r>
            <a:r>
              <a:rPr lang="ar-JO" sz="2800" dirty="0"/>
              <a:t>ال</a:t>
            </a:r>
            <a:r>
              <a:rPr lang="ar-SA" sz="2800" dirty="0"/>
              <a:t>مشكلات, </a:t>
            </a:r>
            <a:r>
              <a:rPr lang="ar-JO" sz="2800" dirty="0"/>
              <a:t>و</a:t>
            </a:r>
            <a:r>
              <a:rPr lang="ar-SA" sz="2800" dirty="0"/>
              <a:t>تناول</a:t>
            </a:r>
            <a:r>
              <a:rPr lang="ar-JO" sz="2800" dirty="0"/>
              <a:t>ها</a:t>
            </a:r>
            <a:r>
              <a:rPr lang="ar-SA" sz="2800" dirty="0"/>
              <a:t> بطريقة علمية , مما يسهل مواجهتها وحلها</a:t>
            </a:r>
            <a:r>
              <a:rPr lang="ar-SA" dirty="0"/>
              <a:t>.</a:t>
            </a:r>
            <a:endParaRPr lang="en-US" sz="3600" dirty="0"/>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4" name="صورة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54037" y="942108"/>
            <a:ext cx="9483926" cy="4793673"/>
          </a:xfrm>
          <a:prstGeom prst="rect">
            <a:avLst/>
          </a:prstGeom>
        </p:spPr>
      </p:pic>
    </p:spTree>
    <p:extLst>
      <p:ext uri="{BB962C8B-B14F-4D97-AF65-F5344CB8AC3E}">
        <p14:creationId xmlns:p14="http://schemas.microsoft.com/office/powerpoint/2010/main" val="2226143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77636" y="1233055"/>
            <a:ext cx="10625157" cy="46551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2" name="مربع نص 1"/>
          <p:cNvSpPr txBox="1"/>
          <p:nvPr/>
        </p:nvSpPr>
        <p:spPr>
          <a:xfrm>
            <a:off x="1263989" y="1492665"/>
            <a:ext cx="10293097" cy="4339650"/>
          </a:xfrm>
          <a:prstGeom prst="rect">
            <a:avLst/>
          </a:prstGeom>
          <a:noFill/>
        </p:spPr>
        <p:txBody>
          <a:bodyPr wrap="square" rtlCol="1">
            <a:spAutoFit/>
          </a:bodyPr>
          <a:lstStyle/>
          <a:p>
            <a:pPr algn="ctr" rtl="1"/>
            <a:r>
              <a:rPr lang="ar-JO" sz="2800" b="1" dirty="0"/>
              <a:t>عنوان </a:t>
            </a:r>
            <a:r>
              <a:rPr lang="ar-JO" sz="2800" b="1" dirty="0" smtClean="0"/>
              <a:t>الدراسة:</a:t>
            </a:r>
            <a:endParaRPr lang="en-US" sz="2800" dirty="0"/>
          </a:p>
          <a:p>
            <a:pPr algn="just" rtl="1"/>
            <a:r>
              <a:rPr lang="ar-SA" sz="2800" dirty="0"/>
              <a:t>عند كتابة البحث العلمي لا بد على الباحث أن يقوم باختيار عنوان لبحثه بحيث يعكس المحتوى موضوع البحث ومجاله والمنهج المتبع لدراسة مشكلة الدراسة، ويجب أن يكون العنوان مختصراً بقدر الإمكان وخاليا من الغموض وأن يعبر بدقة عن موضوع البحث، ويشمل كلمات واضحة سهلة منقحة لا تشوبها الأخطاء اللغوية والإملائية، ومن أهم الخصائص التي يجب أن يتميز بها العنوان الوضوح، الشمول، التجديد وألا يحتوي على نتائج أو اختصارات. </a:t>
            </a:r>
            <a:endParaRPr lang="en-US" sz="2800" dirty="0"/>
          </a:p>
          <a:p>
            <a:pPr algn="just" rtl="1"/>
            <a:r>
              <a:rPr lang="ar-SA" sz="2800" dirty="0"/>
              <a:t>العنوان عبارة عن الكلام الذي يكتب على واجهته يدل على مضمونه ويظهر محتواه، فهو كالعلامة التي تميز البحث عن غيره، والباحث الناجح هو الذي يحسن صياغة </a:t>
            </a:r>
            <a:r>
              <a:rPr lang="ar-SA" sz="2800" dirty="0" smtClean="0"/>
              <a:t>العنوان</a:t>
            </a:r>
            <a:r>
              <a:rPr lang="ar-JO" sz="2800" dirty="0" smtClean="0"/>
              <a:t>.</a:t>
            </a:r>
            <a:endParaRPr lang="en-US" sz="2800" dirty="0"/>
          </a:p>
          <a:p>
            <a:pPr algn="just" rtl="1"/>
            <a:endParaRPr lang="en-US" sz="2400" dirty="0"/>
          </a:p>
        </p:txBody>
      </p:sp>
    </p:spTree>
    <p:extLst>
      <p:ext uri="{BB962C8B-B14F-4D97-AF65-F5344CB8AC3E}">
        <p14:creationId xmlns:p14="http://schemas.microsoft.com/office/powerpoint/2010/main" val="4196344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3" name="صورة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0308" y="1094508"/>
            <a:ext cx="11759292" cy="4752109"/>
          </a:xfrm>
          <a:prstGeom prst="rect">
            <a:avLst/>
          </a:prstGeom>
        </p:spPr>
      </p:pic>
    </p:spTree>
    <p:extLst>
      <p:ext uri="{BB962C8B-B14F-4D97-AF65-F5344CB8AC3E}">
        <p14:creationId xmlns:p14="http://schemas.microsoft.com/office/powerpoint/2010/main" val="2845467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02327" y="1017726"/>
            <a:ext cx="9975274"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720437" y="1524533"/>
            <a:ext cx="9947563" cy="4708981"/>
          </a:xfrm>
          <a:prstGeom prst="rect">
            <a:avLst/>
          </a:prstGeom>
          <a:noFill/>
        </p:spPr>
        <p:txBody>
          <a:bodyPr wrap="square" rtlCol="1">
            <a:spAutoFit/>
          </a:bodyPr>
          <a:lstStyle/>
          <a:p>
            <a:pPr algn="r" rtl="1">
              <a:lnSpc>
                <a:spcPct val="150000"/>
              </a:lnSpc>
            </a:pPr>
            <a:r>
              <a:rPr lang="ar-SA" sz="2400" dirty="0"/>
              <a:t>لا بد من مراعاة الأمور التالية عند صياغة عنوان لبحث علمي</a:t>
            </a:r>
            <a:r>
              <a:rPr lang="en-US" sz="2400" dirty="0" smtClean="0"/>
              <a:t>:</a:t>
            </a:r>
          </a:p>
          <a:p>
            <a:pPr marL="342900" indent="-342900" algn="r" rtl="1">
              <a:lnSpc>
                <a:spcPct val="150000"/>
              </a:lnSpc>
              <a:buFont typeface="Wingdings" panose="05000000000000000000" pitchFamily="2" charset="2"/>
              <a:buChar char="v"/>
            </a:pPr>
            <a:r>
              <a:rPr lang="ar-SA" sz="2400" dirty="0" smtClean="0"/>
              <a:t>أن </a:t>
            </a:r>
            <a:r>
              <a:rPr lang="ar-SA" sz="2400" dirty="0"/>
              <a:t>يصاغ بأسلوب علمي، بعيداً عن السجع والألفاظ المثيرة التي تستعمل غالباً في الصحافة</a:t>
            </a:r>
            <a:r>
              <a:rPr lang="en-US" sz="2400" dirty="0"/>
              <a:t>.</a:t>
            </a:r>
          </a:p>
          <a:p>
            <a:pPr marL="342900" lvl="0" indent="-342900" algn="r" rtl="1">
              <a:buFont typeface="Wingdings" panose="05000000000000000000" pitchFamily="2" charset="2"/>
              <a:buChar char="v"/>
            </a:pPr>
            <a:r>
              <a:rPr lang="ar-SA" sz="2400" dirty="0"/>
              <a:t>أن يكون دقيقا مفصحا عن محتواه من أبواب وفصول ومباحث</a:t>
            </a:r>
            <a:r>
              <a:rPr lang="en-US" sz="2400" dirty="0"/>
              <a:t>.</a:t>
            </a:r>
          </a:p>
          <a:p>
            <a:pPr marL="342900" lvl="0" indent="-342900" algn="r" rtl="1">
              <a:buFont typeface="Wingdings" panose="05000000000000000000" pitchFamily="2" charset="2"/>
              <a:buChar char="v"/>
            </a:pPr>
            <a:r>
              <a:rPr lang="ar-SA" sz="2400" dirty="0"/>
              <a:t>أن يكون عنوان الفصل أو المبحث مبيناً، بحيث لا يتوقف فهمه على العنوان الذي قبله</a:t>
            </a:r>
            <a:r>
              <a:rPr lang="en-US" sz="2400" dirty="0"/>
              <a:t>.</a:t>
            </a:r>
          </a:p>
          <a:p>
            <a:pPr marL="342900" lvl="0" indent="-342900" algn="r" rtl="1">
              <a:buFont typeface="Wingdings" panose="05000000000000000000" pitchFamily="2" charset="2"/>
              <a:buChar char="v"/>
            </a:pPr>
            <a:r>
              <a:rPr lang="ar-SA" sz="2400" dirty="0"/>
              <a:t>أن يكون بعبارة موجزة ما أمكن.</a:t>
            </a:r>
            <a:endParaRPr lang="en-US" sz="2400" dirty="0"/>
          </a:p>
          <a:p>
            <a:pPr marL="342900" lvl="0" indent="-342900" algn="r" rtl="1">
              <a:buFont typeface="Wingdings" panose="05000000000000000000" pitchFamily="2" charset="2"/>
              <a:buChar char="v"/>
            </a:pPr>
            <a:r>
              <a:rPr lang="ar-SA" sz="2400" dirty="0"/>
              <a:t>ألا يكون متضمناً حكماً أو نتيجة متوقعة</a:t>
            </a:r>
            <a:r>
              <a:rPr lang="en-US" sz="2400" dirty="0"/>
              <a:t>.</a:t>
            </a:r>
          </a:p>
          <a:p>
            <a:pPr marL="342900" lvl="0" indent="-342900" algn="r" rtl="1">
              <a:buFont typeface="Wingdings" panose="05000000000000000000" pitchFamily="2" charset="2"/>
              <a:buChar char="v"/>
            </a:pPr>
            <a:r>
              <a:rPr lang="ar-SA" sz="2400" dirty="0"/>
              <a:t>أن تتحد ألفاظ العنوان في كل مكان يرد ذكره في البحث</a:t>
            </a:r>
            <a:r>
              <a:rPr lang="en-US" sz="2400" dirty="0"/>
              <a:t>.</a:t>
            </a:r>
          </a:p>
          <a:p>
            <a:pPr marL="571500" indent="-571500" algn="r" rtl="1">
              <a:lnSpc>
                <a:spcPct val="150000"/>
              </a:lnSpc>
              <a:buFont typeface="Wingdings" panose="05000000000000000000" pitchFamily="2" charset="2"/>
              <a:buChar char="v"/>
            </a:pPr>
            <a:endParaRPr lang="ar-JO" sz="3600" dirty="0">
              <a:latin typeface="Simplified Arabic" panose="02020603050405020304" pitchFamily="18" charset="-78"/>
            </a:endParaRPr>
          </a:p>
          <a:p>
            <a:pPr algn="ctr" rtl="1">
              <a:lnSpc>
                <a:spcPct val="150000"/>
              </a:lnSpc>
            </a:pPr>
            <a:endParaRPr lang="en-US" sz="3600" dirty="0">
              <a:latin typeface="Simplified Arabic" panose="02020603050405020304" pitchFamily="18" charset="-78"/>
            </a:endParaRPr>
          </a:p>
        </p:txBody>
      </p:sp>
    </p:spTree>
    <p:extLst>
      <p:ext uri="{BB962C8B-B14F-4D97-AF65-F5344CB8AC3E}">
        <p14:creationId xmlns:p14="http://schemas.microsoft.com/office/powerpoint/2010/main" val="1945622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3"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5860" y="997526"/>
            <a:ext cx="11793740" cy="4946074"/>
          </a:xfrm>
          <a:prstGeom prst="rect">
            <a:avLst/>
          </a:prstGeom>
        </p:spPr>
      </p:pic>
    </p:spTree>
    <p:extLst>
      <p:ext uri="{BB962C8B-B14F-4D97-AF65-F5344CB8AC3E}">
        <p14:creationId xmlns:p14="http://schemas.microsoft.com/office/powerpoint/2010/main" val="1018154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3"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82118" y="124691"/>
            <a:ext cx="7641027" cy="6733309"/>
          </a:xfrm>
          <a:prstGeom prst="rect">
            <a:avLst/>
          </a:prstGeom>
        </p:spPr>
      </p:pic>
    </p:spTree>
    <p:extLst>
      <p:ext uri="{BB962C8B-B14F-4D97-AF65-F5344CB8AC3E}">
        <p14:creationId xmlns:p14="http://schemas.microsoft.com/office/powerpoint/2010/main" val="2418302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46620"/>
            <a:ext cx="9565822" cy="10454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97184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364043" y="1519599"/>
            <a:ext cx="9442502" cy="4148059"/>
          </a:xfrm>
          <a:prstGeom prst="rect">
            <a:avLst/>
          </a:prstGeom>
          <a:noFill/>
        </p:spPr>
        <p:txBody>
          <a:bodyPr wrap="square" rtlCol="1">
            <a:spAutoFit/>
          </a:bodyPr>
          <a:lstStyle/>
          <a:p>
            <a:pPr indent="457200" algn="ctr" rtl="1">
              <a:lnSpc>
                <a:spcPct val="150000"/>
              </a:lnSpc>
            </a:pPr>
            <a:r>
              <a:rPr lang="ar-JO" sz="2400" b="1" dirty="0" smtClean="0"/>
              <a:t>مقدمة الدراسة</a:t>
            </a:r>
            <a:endParaRPr lang="ar-JO" sz="2400" dirty="0"/>
          </a:p>
          <a:p>
            <a:pPr indent="457200" algn="just" rtl="1"/>
            <a:r>
              <a:rPr lang="ar-SA" sz="2800" dirty="0"/>
              <a:t>يعتبر مقدمة البحث من أهم أجزاء البحث </a:t>
            </a:r>
            <a:r>
              <a:rPr lang="ar-SA" sz="2800" dirty="0" smtClean="0"/>
              <a:t>العلمي؛ </a:t>
            </a:r>
            <a:r>
              <a:rPr lang="ar-SA" sz="2800" dirty="0"/>
              <a:t>لأنه يستحيل التعبير عن البحث أو الظاهرة أو الموضوع قيد </a:t>
            </a:r>
            <a:r>
              <a:rPr lang="ar-SA" sz="2800" dirty="0" smtClean="0"/>
              <a:t>الدراسة، </a:t>
            </a:r>
            <a:r>
              <a:rPr lang="ar-SA" sz="2800" dirty="0"/>
              <a:t>إلا إذا تم تدوينه في شكل بحث يتضمن توصيات بحثية وشروحات للظاهرة. أهم النتائج والتطبيقات. ومع ذلك، فإن كتابة البحث أيضًا له طرق خاصة وأجزاء محددة يجب إكمالها؛ من أجل جعله بحثًا صحيحًا وشاملًا وتوفير مرجع للآخرين في </a:t>
            </a:r>
            <a:r>
              <a:rPr lang="ar-SA" sz="2800" dirty="0" smtClean="0"/>
              <a:t>المستقبل، </a:t>
            </a:r>
            <a:r>
              <a:rPr lang="ar-SA" sz="2800" dirty="0"/>
              <a:t>فإن إدخال البحث هو أحد الأجزاء الرئيسية ويجب أن يكون تم التعامل معها بشكل صحيح لتصبح العامل الجذاب ، ثم تابع قراءة البحث</a:t>
            </a:r>
            <a:r>
              <a:rPr lang="en-US" sz="2800" dirty="0"/>
              <a:t>.</a:t>
            </a:r>
          </a:p>
          <a:p>
            <a:pPr indent="457200" algn="just" rtl="1">
              <a:lnSpc>
                <a:spcPct val="150000"/>
              </a:lnSpc>
            </a:pPr>
            <a:endParaRPr lang="ar-JO" sz="2400" dirty="0"/>
          </a:p>
        </p:txBody>
      </p:sp>
    </p:spTree>
    <p:extLst>
      <p:ext uri="{BB962C8B-B14F-4D97-AF65-F5344CB8AC3E}">
        <p14:creationId xmlns:p14="http://schemas.microsoft.com/office/powerpoint/2010/main" val="1084771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626179" y="374073"/>
            <a:ext cx="9176616" cy="1268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526424"/>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a:off x="24586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3" name="صورة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5860" y="706581"/>
            <a:ext cx="11678103" cy="5463583"/>
          </a:xfrm>
          <a:prstGeom prst="rect">
            <a:avLst/>
          </a:prstGeom>
        </p:spPr>
      </p:pic>
    </p:spTree>
    <p:extLst>
      <p:ext uri="{BB962C8B-B14F-4D97-AF65-F5344CB8AC3E}">
        <p14:creationId xmlns:p14="http://schemas.microsoft.com/office/powerpoint/2010/main" val="39483996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866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33539" y="-483764"/>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3"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881267"/>
            <a:ext cx="12192000" cy="5163694"/>
          </a:xfrm>
          <a:prstGeom prst="rect">
            <a:avLst/>
          </a:prstGeom>
        </p:spPr>
      </p:pic>
    </p:spTree>
    <p:extLst>
      <p:ext uri="{BB962C8B-B14F-4D97-AF65-F5344CB8AC3E}">
        <p14:creationId xmlns:p14="http://schemas.microsoft.com/office/powerpoint/2010/main" val="726050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364043" y="1162972"/>
            <a:ext cx="10016836"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658069" y="1777304"/>
            <a:ext cx="9273167" cy="3046988"/>
          </a:xfrm>
          <a:prstGeom prst="rect">
            <a:avLst/>
          </a:prstGeom>
          <a:noFill/>
        </p:spPr>
        <p:txBody>
          <a:bodyPr wrap="square" rtlCol="1">
            <a:spAutoFit/>
          </a:bodyPr>
          <a:lstStyle/>
          <a:p>
            <a:pPr algn="ctr" rtl="1"/>
            <a:r>
              <a:rPr lang="ar-JO" sz="2400" b="1" dirty="0"/>
              <a:t>مشكلة البحث وأسئلتها</a:t>
            </a:r>
            <a:endParaRPr lang="en-US" sz="2400" dirty="0"/>
          </a:p>
          <a:p>
            <a:pPr algn="just" rtl="1"/>
            <a:r>
              <a:rPr lang="ar-SA" sz="2400" dirty="0"/>
              <a:t>بعد اختيار العنوان الملائم والمناسب للباحث يتوجب على الباحث أن يقوم بتحديد الإشكالية المتعلقة بالبحث بحيث تُشير إشكالية البحث إلى مجموعة الأسئلة التي قد تخطر بذهن الباحث أثناء القراءة، إذ تُمثل هذه الأسئلة الإجابات التي يرغب الباحث الحصول عليها من البحث المراد عمله؛ وهذه التساؤلات يجب تُصاغ على شكل نص مُختصر من خلال سؤال أو مجموعة من الأسئلة، أما الفرضية فهي الإجابة المفترضة على تلك التساؤلات التي تطرحها الإشكالية ويحاول الباحث التحقق من صحتها من خلال بحثه والمصادر التي اعتمدها، وهذه الإجابة أو الإجابات المفترضة جيب أن تصاغ بنص مختصر تُمثل خطة الطريق بالنسبة </a:t>
            </a:r>
            <a:r>
              <a:rPr lang="ar-SA" sz="2400" dirty="0" smtClean="0"/>
              <a:t>للباحث</a:t>
            </a:r>
            <a:r>
              <a:rPr lang="ar-JO" sz="2400" dirty="0" smtClean="0"/>
              <a:t>.</a:t>
            </a:r>
            <a:endParaRPr lang="en-US" sz="2400" dirty="0"/>
          </a:p>
        </p:txBody>
      </p:sp>
    </p:spTree>
    <p:extLst>
      <p:ext uri="{BB962C8B-B14F-4D97-AF65-F5344CB8AC3E}">
        <p14:creationId xmlns:p14="http://schemas.microsoft.com/office/powerpoint/2010/main" val="1691733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54182" y="991763"/>
            <a:ext cx="10834254"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554182" y="1198595"/>
            <a:ext cx="10557163" cy="4524315"/>
          </a:xfrm>
          <a:prstGeom prst="rect">
            <a:avLst/>
          </a:prstGeom>
          <a:noFill/>
        </p:spPr>
        <p:txBody>
          <a:bodyPr wrap="square" rtlCol="1">
            <a:spAutoFit/>
          </a:bodyPr>
          <a:lstStyle/>
          <a:p>
            <a:pPr algn="ctr" rtl="1"/>
            <a:r>
              <a:rPr lang="ar-SA" sz="2400" b="1" dirty="0"/>
              <a:t>أسس اختيار المشكلة :</a:t>
            </a:r>
            <a:endParaRPr lang="en-US" sz="2400" dirty="0"/>
          </a:p>
          <a:p>
            <a:pPr algn="r" rtl="1"/>
            <a:r>
              <a:rPr lang="ar-SA" sz="2400" dirty="0"/>
              <a:t>هناك عدد من الأسس التي تمثل المقاييس والمعايير التي تساعد الباحث في  تحديد أهمية المشكلة المراد بحثها.</a:t>
            </a:r>
            <a:endParaRPr lang="en-US" sz="2400" dirty="0"/>
          </a:p>
          <a:p>
            <a:pPr marL="457200" lvl="0" indent="-457200" algn="r" rtl="1">
              <a:buFont typeface="Wingdings" panose="05000000000000000000" pitchFamily="2" charset="2"/>
              <a:buChar char="ü"/>
            </a:pPr>
            <a:r>
              <a:rPr lang="ar-SA" sz="2400" dirty="0"/>
              <a:t>هل تستحوذ المشكلة على اهتمام الباحث؟ وهل تنسجم مع رغبته في هذا النوع من الموضوعات ؟</a:t>
            </a:r>
            <a:endParaRPr lang="en-US" sz="2400" dirty="0"/>
          </a:p>
          <a:p>
            <a:pPr marL="457200" lvl="0" indent="-457200" algn="r" rtl="1">
              <a:buFont typeface="Wingdings" panose="05000000000000000000" pitchFamily="2" charset="2"/>
              <a:buChar char="ü"/>
            </a:pPr>
            <a:r>
              <a:rPr lang="ar-SA" sz="2400" dirty="0"/>
              <a:t>هل يستطيع الباحث بالقيام بالدراسة المقترحة بضوء مشكلاتها المطروحة؟</a:t>
            </a:r>
            <a:endParaRPr lang="en-US" sz="2400" dirty="0"/>
          </a:p>
          <a:p>
            <a:pPr marL="457200" lvl="0" indent="-457200" algn="r" rtl="1">
              <a:buFont typeface="Wingdings" panose="05000000000000000000" pitchFamily="2" charset="2"/>
              <a:buChar char="ü"/>
            </a:pPr>
            <a:r>
              <a:rPr lang="ar-SA" sz="2400" dirty="0"/>
              <a:t>هل تتوفر المعلومات اللازمة عن المشكلة؟ أن المشكلة قابلة للبحث؟</a:t>
            </a:r>
            <a:endParaRPr lang="en-US" sz="2400" dirty="0"/>
          </a:p>
          <a:p>
            <a:pPr marL="457200" lvl="0" indent="-457200" algn="r" rtl="1">
              <a:buFont typeface="Wingdings" panose="05000000000000000000" pitchFamily="2" charset="2"/>
              <a:buChar char="ü"/>
            </a:pPr>
            <a:r>
              <a:rPr lang="ar-SA" sz="2400" dirty="0"/>
              <a:t>هل توجد  مساعدات إدارية أو وظيفة لبحث المشكلة؟</a:t>
            </a:r>
            <a:endParaRPr lang="en-US" sz="2400" dirty="0"/>
          </a:p>
          <a:p>
            <a:pPr marL="457200" lvl="0" indent="-457200" algn="r" rtl="1">
              <a:buFont typeface="Wingdings" panose="05000000000000000000" pitchFamily="2" charset="2"/>
              <a:buChar char="ü"/>
            </a:pPr>
            <a:r>
              <a:rPr lang="ar-SA" sz="2400" dirty="0"/>
              <a:t>ما هي أهمية مشكلة البحث وفائدتها العملية والاجتماعية؟</a:t>
            </a:r>
            <a:endParaRPr lang="en-US" sz="2400" dirty="0"/>
          </a:p>
          <a:p>
            <a:pPr marL="457200" lvl="0" indent="-457200" algn="r" rtl="1">
              <a:buFont typeface="Wingdings" panose="05000000000000000000" pitchFamily="2" charset="2"/>
              <a:buChar char="ü"/>
            </a:pPr>
            <a:r>
              <a:rPr lang="ar-SA" sz="2400" dirty="0"/>
              <a:t>هل هي مشكلة جديدة؟</a:t>
            </a:r>
            <a:endParaRPr lang="en-US" sz="2400" dirty="0"/>
          </a:p>
          <a:p>
            <a:pPr marL="457200" lvl="0" indent="-457200" algn="r" rtl="1">
              <a:buFont typeface="Wingdings" panose="05000000000000000000" pitchFamily="2" charset="2"/>
              <a:buChar char="ü"/>
            </a:pPr>
            <a:r>
              <a:rPr lang="ar-SA" sz="2400" dirty="0"/>
              <a:t>هل هناك إمكانية تعميم النتائج التي سيحصل عليها الباحث في معالجته للمشكلة على مشاكل أخرى مشابهة؟</a:t>
            </a:r>
            <a:endParaRPr lang="en-US" sz="2400" dirty="0"/>
          </a:p>
          <a:p>
            <a:pPr marL="457200" lvl="0" indent="-457200" algn="r" rtl="1">
              <a:buFont typeface="Wingdings" panose="05000000000000000000" pitchFamily="2" charset="2"/>
              <a:buChar char="ü"/>
            </a:pPr>
            <a:r>
              <a:rPr lang="ar-SA" sz="2400" dirty="0"/>
              <a:t>هل للمشكلة علاقة بدائرة أو مؤسسة وطنية أو قومية محددة؟ </a:t>
            </a:r>
            <a:endParaRPr lang="en-US" sz="2400" dirty="0"/>
          </a:p>
        </p:txBody>
      </p:sp>
    </p:spTree>
    <p:extLst>
      <p:ext uri="{BB962C8B-B14F-4D97-AF65-F5344CB8AC3E}">
        <p14:creationId xmlns:p14="http://schemas.microsoft.com/office/powerpoint/2010/main" val="1905337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464437" cy="8099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114648"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263989" y="1551512"/>
            <a:ext cx="9407235" cy="400110"/>
          </a:xfrm>
          <a:prstGeom prst="rect">
            <a:avLst/>
          </a:prstGeom>
          <a:noFill/>
        </p:spPr>
        <p:txBody>
          <a:bodyPr wrap="square" rtlCol="1">
            <a:spAutoFit/>
          </a:bodyPr>
          <a:lstStyle/>
          <a:p>
            <a:pPr algn="ctr" rtl="1"/>
            <a:r>
              <a:rPr lang="ar-SA" sz="2000" dirty="0"/>
              <a:t> </a:t>
            </a:r>
            <a:endParaRPr lang="en-US" sz="2000" dirty="0"/>
          </a:p>
        </p:txBody>
      </p:sp>
      <p:pic>
        <p:nvPicPr>
          <p:cNvPr id="4" name="صورة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82118" y="0"/>
            <a:ext cx="7641027" cy="6858000"/>
          </a:xfrm>
          <a:prstGeom prst="rect">
            <a:avLst/>
          </a:prstGeom>
        </p:spPr>
      </p:pic>
    </p:spTree>
    <p:extLst>
      <p:ext uri="{BB962C8B-B14F-4D97-AF65-F5344CB8AC3E}">
        <p14:creationId xmlns:p14="http://schemas.microsoft.com/office/powerpoint/2010/main" val="2902257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1005081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505610" y="1536173"/>
            <a:ext cx="9357359" cy="3785652"/>
          </a:xfrm>
          <a:prstGeom prst="rect">
            <a:avLst/>
          </a:prstGeom>
          <a:noFill/>
        </p:spPr>
        <p:txBody>
          <a:bodyPr wrap="square" rtlCol="1">
            <a:spAutoFit/>
          </a:bodyPr>
          <a:lstStyle/>
          <a:p>
            <a:pPr algn="ctr" rtl="1"/>
            <a:r>
              <a:rPr lang="ar-JO" sz="2400" b="1" dirty="0"/>
              <a:t>فرضيات </a:t>
            </a:r>
            <a:r>
              <a:rPr lang="ar-JO" sz="2400" b="1" dirty="0" smtClean="0"/>
              <a:t>الدراسة</a:t>
            </a:r>
            <a:endParaRPr lang="ar-JO" sz="2400" b="1" dirty="0" smtClean="0"/>
          </a:p>
          <a:p>
            <a:pPr algn="ctr" rtl="1"/>
            <a:endParaRPr lang="en-US" sz="2400" dirty="0"/>
          </a:p>
          <a:p>
            <a:pPr algn="just" rtl="1"/>
            <a:r>
              <a:rPr lang="ar-SA" sz="2400" dirty="0"/>
              <a:t>بعد الانتهاء من تحديد المشكلة تبدأ مرحلة وضع الفروض العلمية وتشمل ما يلي :</a:t>
            </a:r>
            <a:endParaRPr lang="en-US" sz="2400" dirty="0"/>
          </a:p>
          <a:p>
            <a:pPr marL="342900" lvl="0" indent="-342900" algn="just" rtl="1">
              <a:buFont typeface="Wingdings" panose="05000000000000000000" pitchFamily="2" charset="2"/>
              <a:buChar char="ü"/>
            </a:pPr>
            <a:r>
              <a:rPr lang="ar-SA" sz="2400" dirty="0"/>
              <a:t> المبادئ والنظريات في كثير من العلوم كانت في بدايتها افتراضات بدأت أو لمعت في ذهن الباحث.</a:t>
            </a:r>
            <a:endParaRPr lang="en-US" sz="2400" dirty="0"/>
          </a:p>
          <a:p>
            <a:pPr marL="342900" lvl="0" indent="-342900" algn="just" rtl="1">
              <a:buFont typeface="Wingdings" panose="05000000000000000000" pitchFamily="2" charset="2"/>
              <a:buChar char="ü"/>
            </a:pPr>
            <a:r>
              <a:rPr lang="ar-SA" sz="2400" dirty="0"/>
              <a:t> مجرد حلول محتملة يعتقد الباحث في إمكانية تحقيقها وحدة من خلال جمع الأدلة والبراهين للتدليل على صحتها آو خطأها.</a:t>
            </a:r>
            <a:endParaRPr lang="en-US" sz="2400" dirty="0"/>
          </a:p>
          <a:p>
            <a:pPr marL="342900" lvl="0" indent="-342900" algn="just" rtl="1">
              <a:buFont typeface="Wingdings" panose="05000000000000000000" pitchFamily="2" charset="2"/>
              <a:buChar char="ü"/>
            </a:pPr>
            <a:r>
              <a:rPr lang="ar-SA" sz="2400" dirty="0"/>
              <a:t> الباحث يجمع الحقائق والأدلة ويفسرها تفسيرا منطقيا يقوده إلى استنباط استنتاجا أو تصحيحا متماسكا ومدعما بالبراهين.</a:t>
            </a:r>
            <a:endParaRPr lang="en-US" sz="2400" dirty="0"/>
          </a:p>
          <a:p>
            <a:pPr marL="342900" lvl="0" indent="-342900" algn="just" rtl="1">
              <a:buFont typeface="Wingdings" panose="05000000000000000000" pitchFamily="2" charset="2"/>
              <a:buChar char="ü"/>
            </a:pPr>
            <a:r>
              <a:rPr lang="ar-SA" sz="2400" dirty="0"/>
              <a:t>الباحث يسعى إلى تقديم تفسير جديد يرتبط بموضوع الدراسة أو تأليف نظرية علمية جديد </a:t>
            </a:r>
            <a:r>
              <a:rPr lang="ar-JO" sz="2400" dirty="0" smtClean="0"/>
              <a:t>.</a:t>
            </a:r>
            <a:endParaRPr lang="en-US" sz="2400" dirty="0"/>
          </a:p>
        </p:txBody>
      </p:sp>
    </p:spTree>
    <p:extLst>
      <p:ext uri="{BB962C8B-B14F-4D97-AF65-F5344CB8AC3E}">
        <p14:creationId xmlns:p14="http://schemas.microsoft.com/office/powerpoint/2010/main" val="10127097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900545" y="1557200"/>
            <a:ext cx="10169237" cy="3785652"/>
          </a:xfrm>
          <a:prstGeom prst="rect">
            <a:avLst/>
          </a:prstGeom>
          <a:noFill/>
        </p:spPr>
        <p:txBody>
          <a:bodyPr wrap="square" rtlCol="1">
            <a:spAutoFit/>
          </a:bodyPr>
          <a:lstStyle/>
          <a:p>
            <a:pPr algn="ctr" rtl="1"/>
            <a:r>
              <a:rPr lang="ar-SA" sz="2400" b="1" dirty="0"/>
              <a:t>التفرقة بين الفرض العلمي والنظرية يقوم على</a:t>
            </a:r>
            <a:r>
              <a:rPr lang="ar-SA" sz="2400" b="1" dirty="0" smtClean="0"/>
              <a:t>:</a:t>
            </a:r>
            <a:endParaRPr lang="ar-JO" sz="2400" b="1" dirty="0" smtClean="0"/>
          </a:p>
          <a:p>
            <a:pPr algn="r" rtl="1"/>
            <a:endParaRPr lang="en-US" sz="2400" dirty="0"/>
          </a:p>
          <a:p>
            <a:pPr algn="r" rtl="1"/>
            <a:r>
              <a:rPr lang="ar-SA" sz="2400" dirty="0"/>
              <a:t>	- مدى كفاية الأدلة.        - درجة الصدق.</a:t>
            </a:r>
            <a:endParaRPr lang="en-US" sz="2400" dirty="0"/>
          </a:p>
          <a:p>
            <a:pPr algn="r" rtl="1"/>
            <a:r>
              <a:rPr lang="ar-SA" sz="2400" dirty="0"/>
              <a:t>لذلك على الباحث أن يدرك أن الفرض هو تنبيه مفيد وان النظرية أو الاستنتاج أو القانون لا يرقى إلى الحقيقة الثابتة النهائية لذلك لابد من التمييز بين المصطلحات على النحو التالي:</a:t>
            </a:r>
            <a:endParaRPr lang="en-US" sz="2400" dirty="0"/>
          </a:p>
          <a:p>
            <a:pPr lvl="0" algn="r" rtl="1"/>
            <a:r>
              <a:rPr lang="ar-SA" sz="2400" dirty="0"/>
              <a:t>النظرية: تفسير لمجموعة ظواهر معينة في إطار محدد وقد يتضمن هذا التفسير مجموعة قوانين أو تعميمات تحكم هذه الظواهر.</a:t>
            </a:r>
            <a:endParaRPr lang="en-US" sz="2400" dirty="0"/>
          </a:p>
          <a:p>
            <a:pPr lvl="0" algn="r" rtl="1"/>
            <a:r>
              <a:rPr lang="ar-SA" sz="2400" dirty="0"/>
              <a:t>الاستنتاج </a:t>
            </a:r>
            <a:r>
              <a:rPr lang="ar-SA" sz="2400" dirty="0" smtClean="0"/>
              <a:t>:</a:t>
            </a:r>
            <a:r>
              <a:rPr lang="ar-JO" sz="2400" dirty="0" smtClean="0"/>
              <a:t> </a:t>
            </a:r>
            <a:r>
              <a:rPr lang="ar-SA" sz="2400" dirty="0" smtClean="0"/>
              <a:t>نتائج </a:t>
            </a:r>
            <a:r>
              <a:rPr lang="ar-SA" sz="2400" dirty="0"/>
              <a:t>البحث النهائية أو نتائج إحدى الخطوات على طريق البحث. </a:t>
            </a:r>
            <a:endParaRPr lang="en-US" sz="2400" dirty="0"/>
          </a:p>
          <a:p>
            <a:pPr algn="r"/>
            <a:r>
              <a:rPr lang="ar-SA" sz="2400" dirty="0"/>
              <a:t>الفرض: </a:t>
            </a:r>
            <a:r>
              <a:rPr lang="ar-JO" sz="2400" dirty="0" smtClean="0"/>
              <a:t> </a:t>
            </a:r>
            <a:r>
              <a:rPr lang="ar-SA" sz="2400" dirty="0" smtClean="0"/>
              <a:t>شيء </a:t>
            </a:r>
            <a:r>
              <a:rPr lang="ar-SA" sz="2400" dirty="0"/>
              <a:t>اقل تأكيدا من الحقيقة العلمية ويكون نتيجة لبيانات ومعلومات سابقة استطاع الباحث أن يستنبط منها افتراضا. </a:t>
            </a:r>
            <a:endParaRPr lang="en-US" sz="2400" dirty="0"/>
          </a:p>
        </p:txBody>
      </p:sp>
    </p:spTree>
    <p:extLst>
      <p:ext uri="{BB962C8B-B14F-4D97-AF65-F5344CB8AC3E}">
        <p14:creationId xmlns:p14="http://schemas.microsoft.com/office/powerpoint/2010/main" val="24549563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80308" y="983674"/>
            <a:ext cx="11522485" cy="4821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280308" y="1194879"/>
            <a:ext cx="11399074" cy="4154984"/>
          </a:xfrm>
          <a:prstGeom prst="rect">
            <a:avLst/>
          </a:prstGeom>
          <a:noFill/>
        </p:spPr>
        <p:txBody>
          <a:bodyPr wrap="square" rtlCol="1">
            <a:spAutoFit/>
          </a:bodyPr>
          <a:lstStyle/>
          <a:p>
            <a:pPr algn="just" rtl="1"/>
            <a:r>
              <a:rPr lang="ar-SA" sz="2400" b="1" dirty="0"/>
              <a:t>الخطوات التي تساعد الباحث في الوصول إلى فروض جيدة:</a:t>
            </a:r>
            <a:endParaRPr lang="en-US" sz="2400" dirty="0"/>
          </a:p>
          <a:p>
            <a:pPr marL="342900" lvl="0" indent="-342900" algn="just" rtl="1">
              <a:buFont typeface="Arial" panose="020B0604020202020204" pitchFamily="34" charset="0"/>
              <a:buChar char="•"/>
            </a:pPr>
            <a:r>
              <a:rPr lang="ar-SA" sz="2400" dirty="0"/>
              <a:t> تجميع البيانات التي يعتقد الباحث أن لها علاقة بالمشكلة.</a:t>
            </a:r>
            <a:endParaRPr lang="en-US" sz="2400" dirty="0"/>
          </a:p>
          <a:p>
            <a:pPr marL="342900" lvl="0" indent="-342900" algn="just" rtl="1">
              <a:buFont typeface="Arial" panose="020B0604020202020204" pitchFamily="34" charset="0"/>
              <a:buChar char="•"/>
            </a:pPr>
            <a:r>
              <a:rPr lang="ar-SA" sz="2400" dirty="0"/>
              <a:t> استنباط الحلول التمهيدية أو المحتملة منها أو إجراء دراسة استطلاعية أو استكشافية لجمع البيانات عن موضوعة.</a:t>
            </a:r>
            <a:endParaRPr lang="en-US" sz="2400" dirty="0"/>
          </a:p>
          <a:p>
            <a:pPr marL="342900" lvl="0" indent="-342900" algn="just" rtl="1">
              <a:buFont typeface="Arial" panose="020B0604020202020204" pitchFamily="34" charset="0"/>
              <a:buChar char="•"/>
            </a:pPr>
            <a:r>
              <a:rPr lang="ar-SA" sz="2400" dirty="0"/>
              <a:t>صياغة افتراض لكل مشكلة فرعية تدخل في نطاق دراسته لتفادي إثبات صحة أو خطأ فرض إذا كان مركبا.</a:t>
            </a:r>
            <a:endParaRPr lang="en-US" sz="2400" dirty="0"/>
          </a:p>
          <a:p>
            <a:pPr marL="342900" lvl="0" indent="-342900" algn="just" rtl="1">
              <a:buFont typeface="Arial" panose="020B0604020202020204" pitchFamily="34" charset="0"/>
              <a:buChar char="•"/>
            </a:pPr>
            <a:r>
              <a:rPr lang="ar-SA" sz="2400" dirty="0"/>
              <a:t>صياغة الفروض على صيغة الفعل المضارع لأنها توقعات للنتائج أو مجرد استنتاجات لذل يجب صياغتها بالإشارة إلى ما سيكون.</a:t>
            </a:r>
            <a:endParaRPr lang="en-US" sz="2400" dirty="0"/>
          </a:p>
          <a:p>
            <a:pPr marL="342900" lvl="0" indent="-342900" algn="just" rtl="1">
              <a:buFont typeface="Arial" panose="020B0604020202020204" pitchFamily="34" charset="0"/>
              <a:buChar char="•"/>
            </a:pPr>
            <a:r>
              <a:rPr lang="ar-SA" sz="2400" dirty="0"/>
              <a:t> استنتاج أو استنباط نوع البيانات التي يجب توقع وجودها أو بمعنى ماذا يترتب على المبدأ أو التعميم الذي يقوم باختباره. </a:t>
            </a:r>
            <a:endParaRPr lang="en-US" sz="2400" dirty="0"/>
          </a:p>
          <a:p>
            <a:pPr marL="342900" lvl="0" indent="-342900" algn="just" rtl="1">
              <a:buFont typeface="Arial" panose="020B0604020202020204" pitchFamily="34" charset="0"/>
              <a:buChar char="•"/>
            </a:pPr>
            <a:r>
              <a:rPr lang="ar-SA" sz="2400" dirty="0"/>
              <a:t>اختبار الفرض بعد تقدير نوع البيانات التي يجب أن يبحث عنها والتي لابد أن يراعي عاملين:</a:t>
            </a:r>
            <a:endParaRPr lang="en-US" sz="2400" dirty="0"/>
          </a:p>
          <a:p>
            <a:pPr algn="just" rtl="1"/>
            <a:r>
              <a:rPr lang="ar-SA" sz="2400" dirty="0"/>
              <a:t>=الغرض من البحث أي النتائج التي يريد أن يصل إليها.</a:t>
            </a:r>
            <a:endParaRPr lang="en-US" sz="2400" dirty="0"/>
          </a:p>
          <a:p>
            <a:pPr algn="just" rtl="1"/>
            <a:r>
              <a:rPr lang="ar-SA" sz="2400" dirty="0"/>
              <a:t>=البعد الزمني بمعنى تحديد الزمن الذي تقع به المشكلة </a:t>
            </a:r>
            <a:endParaRPr lang="en-US" sz="2400" dirty="0"/>
          </a:p>
        </p:txBody>
      </p:sp>
    </p:spTree>
    <p:extLst>
      <p:ext uri="{BB962C8B-B14F-4D97-AF65-F5344CB8AC3E}">
        <p14:creationId xmlns:p14="http://schemas.microsoft.com/office/powerpoint/2010/main" val="1861083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080654" y="1536173"/>
            <a:ext cx="10169237" cy="3477875"/>
          </a:xfrm>
          <a:prstGeom prst="rect">
            <a:avLst/>
          </a:prstGeom>
          <a:noFill/>
        </p:spPr>
        <p:txBody>
          <a:bodyPr wrap="square" rtlCol="1">
            <a:spAutoFit/>
          </a:bodyPr>
          <a:lstStyle/>
          <a:p>
            <a:pPr algn="just" rtl="1"/>
            <a:r>
              <a:rPr lang="ar-SA" sz="2800" b="1" dirty="0"/>
              <a:t>أنواع الفرضيات </a:t>
            </a:r>
            <a:endParaRPr lang="en-US" sz="2800" dirty="0"/>
          </a:p>
          <a:p>
            <a:pPr algn="just" rtl="1"/>
            <a:r>
              <a:rPr lang="ar-SA" sz="2800" b="1" dirty="0"/>
              <a:t>الفرضية الصفرية</a:t>
            </a:r>
            <a:r>
              <a:rPr lang="ar-SA" sz="2800" dirty="0"/>
              <a:t> وترمز بـ</a:t>
            </a:r>
            <a:r>
              <a:rPr lang="en-US" sz="2800" dirty="0"/>
              <a:t> "h0": </a:t>
            </a:r>
            <a:r>
              <a:rPr lang="ar-SA" sz="2800" dirty="0"/>
              <a:t>هذه الفرضية متعلقة بأكثر من مجتمع معين، ومع ذلك تصاغ بطريقة تنفي </a:t>
            </a:r>
            <a:r>
              <a:rPr lang="ar-SA" sz="2800" dirty="0" err="1"/>
              <a:t>اى</a:t>
            </a:r>
            <a:r>
              <a:rPr lang="ar-SA" sz="2800" dirty="0"/>
              <a:t> وجود لفرق أخرى، أو لها علاقة تدل بمتغيرين أو أكثر إحصائياً، بحيث تهتم هذه الفرضية بالعلاقة السلبية فيما بين المتغيرات،</a:t>
            </a:r>
            <a:endParaRPr lang="en-US" sz="2800" dirty="0"/>
          </a:p>
          <a:p>
            <a:pPr algn="just" rtl="1"/>
            <a:r>
              <a:rPr lang="ar-SA" sz="2800" dirty="0"/>
              <a:t> </a:t>
            </a:r>
            <a:r>
              <a:rPr lang="ar-SA" sz="2800" b="1" dirty="0"/>
              <a:t>أمثلة على هذا النوع من الفرضيات: </a:t>
            </a:r>
            <a:endParaRPr lang="en-US" sz="2800" b="1" dirty="0"/>
          </a:p>
          <a:p>
            <a:pPr marL="457200" indent="-457200" algn="just" rtl="1">
              <a:buFont typeface="Arial" panose="020B0604020202020204" pitchFamily="34" charset="0"/>
              <a:buChar char="•"/>
            </a:pPr>
            <a:r>
              <a:rPr lang="ar-SA" sz="2800" dirty="0"/>
              <a:t>لا </a:t>
            </a:r>
            <a:r>
              <a:rPr lang="ar-JO" sz="2800" dirty="0" smtClean="0"/>
              <a:t>يوجد فروق ذات دلالة إحصائية </a:t>
            </a:r>
            <a:r>
              <a:rPr lang="ar-JO" sz="2800" dirty="0"/>
              <a:t>عند (0.05=</a:t>
            </a:r>
            <a:r>
              <a:rPr lang="en-US" sz="2800" dirty="0"/>
              <a:t>α</a:t>
            </a:r>
            <a:r>
              <a:rPr lang="ar-JO" sz="2800" dirty="0"/>
              <a:t>) </a:t>
            </a:r>
            <a:r>
              <a:rPr lang="ar-SA" sz="2800" dirty="0" smtClean="0"/>
              <a:t>بين </a:t>
            </a:r>
            <a:r>
              <a:rPr lang="ar-SA" sz="2800" dirty="0"/>
              <a:t>الفيس بوك والدافعية.</a:t>
            </a:r>
            <a:endParaRPr lang="en-US" sz="2800" dirty="0"/>
          </a:p>
          <a:p>
            <a:pPr marL="457200" indent="-457200" algn="just" rtl="1">
              <a:buFont typeface="Arial" panose="020B0604020202020204" pitchFamily="34" charset="0"/>
              <a:buChar char="•"/>
            </a:pPr>
            <a:r>
              <a:rPr lang="ar-JO" sz="2800" dirty="0" smtClean="0"/>
              <a:t>لا</a:t>
            </a:r>
            <a:r>
              <a:rPr lang="ar-SA" sz="2800" dirty="0" smtClean="0"/>
              <a:t> </a:t>
            </a:r>
            <a:r>
              <a:rPr lang="ar-JO" sz="2800" dirty="0"/>
              <a:t>يوجد فروق ذات دلالة إحصائية عند (0.05=</a:t>
            </a:r>
            <a:r>
              <a:rPr lang="en-US" sz="2800" dirty="0"/>
              <a:t>α</a:t>
            </a:r>
            <a:r>
              <a:rPr lang="ar-JO" sz="2800" dirty="0"/>
              <a:t>) </a:t>
            </a:r>
            <a:r>
              <a:rPr lang="ar-SA" sz="2800" dirty="0" smtClean="0"/>
              <a:t> </a:t>
            </a:r>
            <a:r>
              <a:rPr lang="ar-SA" sz="2800" dirty="0"/>
              <a:t>بين التحصيل والجنس.</a:t>
            </a:r>
            <a:endParaRPr lang="en-US" sz="2800" dirty="0"/>
          </a:p>
          <a:p>
            <a:pPr algn="just" rtl="1"/>
            <a:r>
              <a:rPr lang="ar-SA" sz="2400" dirty="0"/>
              <a:t> </a:t>
            </a:r>
            <a:endParaRPr lang="en-US" sz="2400" dirty="0"/>
          </a:p>
        </p:txBody>
      </p:sp>
    </p:spTree>
    <p:extLst>
      <p:ext uri="{BB962C8B-B14F-4D97-AF65-F5344CB8AC3E}">
        <p14:creationId xmlns:p14="http://schemas.microsoft.com/office/powerpoint/2010/main" val="1591253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30220" y="883450"/>
            <a:ext cx="1059744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263989" y="1142457"/>
            <a:ext cx="9655338" cy="4832092"/>
          </a:xfrm>
          <a:prstGeom prst="rect">
            <a:avLst/>
          </a:prstGeom>
          <a:noFill/>
        </p:spPr>
        <p:txBody>
          <a:bodyPr wrap="square" rtlCol="1">
            <a:spAutoFit/>
          </a:bodyPr>
          <a:lstStyle/>
          <a:p>
            <a:pPr algn="r" rtl="1"/>
            <a:r>
              <a:rPr lang="ar-SA" sz="2800" b="1" dirty="0"/>
              <a:t>الفرضية البديلة </a:t>
            </a:r>
            <a:r>
              <a:rPr lang="ar-SA" sz="2800" dirty="0"/>
              <a:t>وترمز بـ</a:t>
            </a:r>
            <a:r>
              <a:rPr lang="en-US" sz="2800" dirty="0"/>
              <a:t> "h1": </a:t>
            </a:r>
            <a:r>
              <a:rPr lang="ar-SA" sz="2800" dirty="0"/>
              <a:t>يطلق على هذا النوع من الفرضيات، بالفرضية المباشرة كمسمى آخر لها، وتعطي للمتغيرات الملاحظة فيما بينها دلالات إحصائية، وهذه الفرضية تعطيك علاقة عكسية أو طردية، وتعني هذه الفرضية بوجود علاقة إيجابية فيما بين المتغيرات التي قيد الدراسة.</a:t>
            </a:r>
            <a:endParaRPr lang="ar-JO" sz="2800" b="1" dirty="0" smtClean="0"/>
          </a:p>
          <a:p>
            <a:pPr algn="r" rtl="1"/>
            <a:r>
              <a:rPr lang="ar-SA" sz="2800" b="1" dirty="0" smtClean="0"/>
              <a:t>أمثلة </a:t>
            </a:r>
            <a:r>
              <a:rPr lang="ar-SA" sz="2800" b="1" dirty="0"/>
              <a:t>على هذا النوع من الفرضيات: </a:t>
            </a:r>
            <a:endParaRPr lang="en-US" sz="2800" b="1" dirty="0"/>
          </a:p>
          <a:p>
            <a:pPr marL="457200" indent="-457200" algn="r" rtl="1">
              <a:buFont typeface="Arial" panose="020B0604020202020204" pitchFamily="34" charset="0"/>
              <a:buChar char="•"/>
            </a:pPr>
            <a:r>
              <a:rPr lang="ar-SA" sz="2800" dirty="0" smtClean="0"/>
              <a:t> </a:t>
            </a:r>
            <a:r>
              <a:rPr lang="ar-JO" sz="2800" dirty="0"/>
              <a:t>يوجد فروق ذات دلالة إحصائية عند (0.05=</a:t>
            </a:r>
            <a:r>
              <a:rPr lang="en-US" sz="2800" dirty="0"/>
              <a:t>α</a:t>
            </a:r>
            <a:r>
              <a:rPr lang="ar-JO" sz="2800" dirty="0"/>
              <a:t>) </a:t>
            </a:r>
            <a:r>
              <a:rPr lang="ar-SA" sz="2800" dirty="0" smtClean="0"/>
              <a:t>بين </a:t>
            </a:r>
            <a:r>
              <a:rPr lang="ar-SA" sz="2800" dirty="0"/>
              <a:t>التدخين وما ينتج عنه من مرض القلب. </a:t>
            </a:r>
            <a:endParaRPr lang="en-US" sz="2800" dirty="0"/>
          </a:p>
          <a:p>
            <a:pPr marL="457200" indent="-457200" algn="r" rtl="1">
              <a:buFont typeface="Wingdings" panose="05000000000000000000" pitchFamily="2" charset="2"/>
              <a:buChar char="Ø"/>
            </a:pPr>
            <a:r>
              <a:rPr lang="ar-SA" sz="2800" dirty="0" smtClean="0"/>
              <a:t> </a:t>
            </a:r>
            <a:r>
              <a:rPr lang="ar-JO" sz="2800" dirty="0"/>
              <a:t>يوجد فروق ذات دلالة إحصائية عند (0.05=</a:t>
            </a:r>
            <a:r>
              <a:rPr lang="en-US" sz="2800" dirty="0"/>
              <a:t>α</a:t>
            </a:r>
            <a:r>
              <a:rPr lang="ar-JO" sz="2800" dirty="0"/>
              <a:t>) </a:t>
            </a:r>
            <a:r>
              <a:rPr lang="ar-SA" sz="2800" dirty="0" smtClean="0"/>
              <a:t>بين </a:t>
            </a:r>
            <a:r>
              <a:rPr lang="ar-SA" sz="2800" dirty="0"/>
              <a:t>اداء المجلس التشريعي لمهامه بشكل فاعل، وعدم وجود كفاءات قانونية بين أعضاء المجلس</a:t>
            </a:r>
            <a:endParaRPr lang="en-US" sz="2800" dirty="0"/>
          </a:p>
          <a:p>
            <a:pPr marL="457200" indent="-457200" algn="r" rtl="1">
              <a:buFont typeface="Wingdings" panose="05000000000000000000" pitchFamily="2" charset="2"/>
              <a:buChar char="Ø"/>
            </a:pPr>
            <a:r>
              <a:rPr lang="ar-SA" sz="2800" dirty="0" smtClean="0"/>
              <a:t> </a:t>
            </a:r>
            <a:r>
              <a:rPr lang="ar-JO" sz="2800" dirty="0"/>
              <a:t>يوجد فروق ذات دلالة إحصائية عند (0.05=</a:t>
            </a:r>
            <a:r>
              <a:rPr lang="en-US" sz="2800" dirty="0"/>
              <a:t>α</a:t>
            </a:r>
            <a:r>
              <a:rPr lang="ar-JO" sz="2800" dirty="0"/>
              <a:t>) </a:t>
            </a:r>
            <a:r>
              <a:rPr lang="ar-SA" sz="2800" dirty="0" smtClean="0"/>
              <a:t>بين </a:t>
            </a:r>
            <a:r>
              <a:rPr lang="ar-SA" sz="2800" dirty="0"/>
              <a:t>تحضيرك للاختبار ونجاحك في اختبار المادة، فيدل هذا على الدلالة </a:t>
            </a:r>
            <a:r>
              <a:rPr lang="ar-SA" sz="2800" dirty="0" err="1"/>
              <a:t>الأحصائية</a:t>
            </a:r>
            <a:endParaRPr lang="en-US" sz="2800" dirty="0"/>
          </a:p>
        </p:txBody>
      </p:sp>
    </p:spTree>
    <p:extLst>
      <p:ext uri="{BB962C8B-B14F-4D97-AF65-F5344CB8AC3E}">
        <p14:creationId xmlns:p14="http://schemas.microsoft.com/office/powerpoint/2010/main" val="99231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30220" y="883450"/>
            <a:ext cx="1059744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030220" y="1135800"/>
            <a:ext cx="10275089" cy="4524315"/>
          </a:xfrm>
          <a:prstGeom prst="rect">
            <a:avLst/>
          </a:prstGeom>
          <a:noFill/>
        </p:spPr>
        <p:txBody>
          <a:bodyPr wrap="square" rtlCol="1">
            <a:spAutoFit/>
          </a:bodyPr>
          <a:lstStyle/>
          <a:p>
            <a:pPr algn="ctr" rtl="1"/>
            <a:r>
              <a:rPr lang="ar-SA" sz="2400" b="1" dirty="0"/>
              <a:t>تحديد نوع الدراسة</a:t>
            </a:r>
            <a:endParaRPr lang="en-US" sz="2400" b="1" dirty="0"/>
          </a:p>
          <a:p>
            <a:pPr algn="r" rtl="1"/>
            <a:r>
              <a:rPr lang="ar-SA" sz="2400" dirty="0"/>
              <a:t> إذ تقسم الدراسات العلمية إلى ثلاثة أقسام: </a:t>
            </a:r>
            <a:endParaRPr lang="en-US" sz="2400" dirty="0"/>
          </a:p>
          <a:p>
            <a:pPr lvl="0" algn="r" rtl="1"/>
            <a:r>
              <a:rPr lang="ar-SA" sz="2400" dirty="0"/>
              <a:t> </a:t>
            </a:r>
            <a:r>
              <a:rPr lang="ar-SA" sz="2400" b="1" dirty="0"/>
              <a:t>الدراسات الكشفية </a:t>
            </a:r>
            <a:r>
              <a:rPr lang="ar-SA" sz="2400" dirty="0"/>
              <a:t>أو الاستطلاعية هذا النوع من الدراسات يكون في حالة إيجاد الباحث صعوبة في التعرف على المشكلة التي سيتناولها بالبحث أو صعوبة في تحديد الفروض التي تحدد مساره نحو البحث عن الحقائق. </a:t>
            </a:r>
            <a:endParaRPr lang="en-US" sz="2400" dirty="0"/>
          </a:p>
          <a:p>
            <a:pPr lvl="0" algn="r" rtl="1"/>
            <a:r>
              <a:rPr lang="ar-SA" sz="2400" b="1" dirty="0"/>
              <a:t>الدراسات الوصفية </a:t>
            </a:r>
            <a:r>
              <a:rPr lang="ar-SA" sz="2400" dirty="0"/>
              <a:t>تستهدف هذه الدراسات جمع حقائق وبيانات ظاهرة يغلب عليها التحديد وغالبا ما يلجأ إليها الباحث بعد أن تكون أجريت دراسات كشفية في نفس المجال هذا النوع من الدراسات يساعد على الوصف الكمي أو الكيفي للظاهرة وحصر العوامل المختلفة. </a:t>
            </a:r>
            <a:endParaRPr lang="en-US" sz="2400" dirty="0"/>
          </a:p>
          <a:p>
            <a:pPr lvl="0" algn="r" rtl="1"/>
            <a:r>
              <a:rPr lang="ar-SA" sz="2400" dirty="0"/>
              <a:t> </a:t>
            </a:r>
            <a:r>
              <a:rPr lang="ar-SA" sz="2400" b="1" dirty="0"/>
              <a:t>الدراسات التجريبية</a:t>
            </a:r>
            <a:r>
              <a:rPr lang="ar-SA" sz="2400" dirty="0"/>
              <a:t>: تتميز هذه الدراسات بأنها أكثر دقة وإحكاما من كلا الدراستين السابقتين وغالبا ما تكون الدراسات الكشفية لتحديد الأبعاد الحقيقية للمشكلة، ثم ينتقل إلى الدراسة الوصفية لوصف الظاهرة وتحديد خصائصها ثم ينتقل إلى الدراسة التجريبية ليتمكن من صياغة فروض تتناول علاقات سببية أو وظيفية .</a:t>
            </a:r>
            <a:endParaRPr lang="en-US" sz="2400" dirty="0"/>
          </a:p>
        </p:txBody>
      </p:sp>
    </p:spTree>
    <p:extLst>
      <p:ext uri="{BB962C8B-B14F-4D97-AF65-F5344CB8AC3E}">
        <p14:creationId xmlns:p14="http://schemas.microsoft.com/office/powerpoint/2010/main" val="37454539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30220" y="883450"/>
            <a:ext cx="1059744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686369" y="1135800"/>
            <a:ext cx="9285149" cy="3970318"/>
          </a:xfrm>
          <a:prstGeom prst="rect">
            <a:avLst/>
          </a:prstGeom>
          <a:noFill/>
        </p:spPr>
        <p:txBody>
          <a:bodyPr wrap="square" rtlCol="1">
            <a:spAutoFit/>
          </a:bodyPr>
          <a:lstStyle/>
          <a:p>
            <a:pPr algn="ctr" rtl="1"/>
            <a:r>
              <a:rPr lang="ar-SA" sz="3600" b="1" dirty="0"/>
              <a:t>أهداف </a:t>
            </a:r>
            <a:r>
              <a:rPr lang="ar-JO" sz="3600" b="1" dirty="0" smtClean="0"/>
              <a:t>الدراسة</a:t>
            </a:r>
            <a:endParaRPr lang="en-US" sz="3600" dirty="0"/>
          </a:p>
          <a:p>
            <a:pPr algn="just" rtl="1"/>
            <a:r>
              <a:rPr lang="ar-SA" sz="3600" dirty="0" smtClean="0"/>
              <a:t>بعد </a:t>
            </a:r>
            <a:r>
              <a:rPr lang="ar-SA" sz="3600" dirty="0"/>
              <a:t>صياغة الأسئلة والفرضيات يقوم الباحث بتحديد أهداف البحث تُشير أهداف البحث طموحات غير موجودة، تنبع من الفلسفة التي يسعى الباحث إلى تحقيقها، من خلال اللجوء إلى وسائل معينة، إذ تُشير الوسائل إلى الإجراءات والخطوات المتبعة لتنفيذ الأهداف، فأهداف أي نشاط إنساني تتوسط بين فلسفته، وبين وسائل تنفيذه</a:t>
            </a:r>
            <a:r>
              <a:rPr lang="en-US" dirty="0"/>
              <a:t>. </a:t>
            </a:r>
          </a:p>
        </p:txBody>
      </p:sp>
    </p:spTree>
    <p:extLst>
      <p:ext uri="{BB962C8B-B14F-4D97-AF65-F5344CB8AC3E}">
        <p14:creationId xmlns:p14="http://schemas.microsoft.com/office/powerpoint/2010/main" val="35420847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graphicFrame>
        <p:nvGraphicFramePr>
          <p:cNvPr id="8" name="رسم تخطيطي 7"/>
          <p:cNvGraphicFramePr/>
          <p:nvPr>
            <p:extLst>
              <p:ext uri="{D42A27DB-BD31-4B8C-83A1-F6EECF244321}">
                <p14:modId xmlns:p14="http://schemas.microsoft.com/office/powerpoint/2010/main" val="1994281337"/>
              </p:ext>
            </p:extLst>
          </p:nvPr>
        </p:nvGraphicFramePr>
        <p:xfrm>
          <a:off x="245860" y="719666"/>
          <a:ext cx="991414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625397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65018" y="883450"/>
            <a:ext cx="10962651"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665018" y="1992748"/>
            <a:ext cx="10418618" cy="2677656"/>
          </a:xfrm>
          <a:prstGeom prst="rect">
            <a:avLst/>
          </a:prstGeom>
          <a:noFill/>
        </p:spPr>
        <p:txBody>
          <a:bodyPr wrap="square" rtlCol="1">
            <a:spAutoFit/>
          </a:bodyPr>
          <a:lstStyle/>
          <a:p>
            <a:pPr algn="ctr" rtl="1"/>
            <a:r>
              <a:rPr lang="ar-JO" sz="2400" b="1" dirty="0" smtClean="0"/>
              <a:t>أهداف الدراسة</a:t>
            </a:r>
          </a:p>
          <a:p>
            <a:pPr algn="r" rtl="1"/>
            <a:r>
              <a:rPr lang="ar-SA" sz="2400" dirty="0" smtClean="0"/>
              <a:t>والباحث </a:t>
            </a:r>
            <a:r>
              <a:rPr lang="ar-SA" sz="2400" dirty="0"/>
              <a:t>الناجح هو الذي يتقيد بتحقيق أهداف بحثه من دون زيادة ولا نقص بلغة واضحة سليمة بحيث تُصاغ أهداف البحث بأسلوب تقريري، بخلاف أسئلته فأنها تصاغ بأسلوب استفهامي</a:t>
            </a:r>
            <a:r>
              <a:rPr lang="ar-SA" sz="2400" dirty="0" smtClean="0"/>
              <a:t>.</a:t>
            </a:r>
            <a:endParaRPr lang="ar-JO" sz="2400" dirty="0" smtClean="0"/>
          </a:p>
          <a:p>
            <a:pPr rtl="1"/>
            <a:endParaRPr lang="ar-JO" sz="2400" dirty="0" smtClean="0"/>
          </a:p>
          <a:p>
            <a:pPr algn="r" rtl="1"/>
            <a:r>
              <a:rPr lang="ar-JO" sz="2400" b="1" dirty="0" smtClean="0"/>
              <a:t>أمثلة </a:t>
            </a:r>
          </a:p>
          <a:p>
            <a:pPr marL="342900" indent="-342900" algn="r" rtl="1">
              <a:buFont typeface="Wingdings" panose="05000000000000000000" pitchFamily="2" charset="2"/>
              <a:buChar char="ü"/>
            </a:pPr>
            <a:r>
              <a:rPr lang="ar-JO" sz="2400" b="1" dirty="0" smtClean="0"/>
              <a:t>هدفت الدراسة التعرف إلى القيادة التربوية ودورها في تحقيق النضج الوظيفي</a:t>
            </a:r>
          </a:p>
          <a:p>
            <a:pPr marL="342900" indent="-342900" algn="r" rtl="1">
              <a:buFont typeface="Wingdings" panose="05000000000000000000" pitchFamily="2" charset="2"/>
              <a:buChar char="ü"/>
            </a:pPr>
            <a:r>
              <a:rPr lang="ar-JO" sz="2400" b="1" dirty="0" smtClean="0"/>
              <a:t>هدفت الدراسة الكشف عن أثر القيادة الاستراتيجية  في تحقيق المناخ التنظيمي</a:t>
            </a:r>
            <a:endParaRPr lang="en-US" sz="2400" b="1" dirty="0"/>
          </a:p>
        </p:txBody>
      </p:sp>
    </p:spTree>
    <p:extLst>
      <p:ext uri="{BB962C8B-B14F-4D97-AF65-F5344CB8AC3E}">
        <p14:creationId xmlns:p14="http://schemas.microsoft.com/office/powerpoint/2010/main" val="37196156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65018" y="883450"/>
            <a:ext cx="10962651"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2" name="مربع نص 1"/>
          <p:cNvSpPr txBox="1"/>
          <p:nvPr/>
        </p:nvSpPr>
        <p:spPr>
          <a:xfrm>
            <a:off x="817418" y="1228397"/>
            <a:ext cx="10418618" cy="4401205"/>
          </a:xfrm>
          <a:prstGeom prst="rect">
            <a:avLst/>
          </a:prstGeom>
          <a:noFill/>
        </p:spPr>
        <p:txBody>
          <a:bodyPr wrap="square" rtlCol="1">
            <a:spAutoFit/>
          </a:bodyPr>
          <a:lstStyle/>
          <a:p>
            <a:pPr algn="ctr" rtl="1"/>
            <a:r>
              <a:rPr lang="ar-SA" sz="2800" b="1" dirty="0"/>
              <a:t>أهمية </a:t>
            </a:r>
            <a:r>
              <a:rPr lang="ar-JO" sz="2800" b="1" dirty="0" smtClean="0"/>
              <a:t>الدراسة</a:t>
            </a:r>
            <a:endParaRPr lang="en-US" sz="2800" dirty="0"/>
          </a:p>
          <a:p>
            <a:pPr algn="just" rtl="1"/>
            <a:r>
              <a:rPr lang="ar-SA" sz="2800" dirty="0" smtClean="0"/>
              <a:t>تأتي </a:t>
            </a:r>
            <a:r>
              <a:rPr lang="ar-JO" sz="2800" dirty="0"/>
              <a:t>بعد ذلك </a:t>
            </a:r>
            <a:r>
              <a:rPr lang="ar-SA" sz="2800" dirty="0" smtClean="0"/>
              <a:t>أهمية </a:t>
            </a:r>
            <a:r>
              <a:rPr lang="ar-SA" sz="2800" dirty="0"/>
              <a:t>البحث العلمي والتي تُشير إلى ما سيقدمه البحث للإنسانية من فوائد جديدة؛ وتسهم في الإجابة عن أسئلتهم، أو تحقق في حياتهم تقدماً، أو تحل إشكالاً، أو تزيد أحد جوانب المعرفة</a:t>
            </a:r>
            <a:r>
              <a:rPr lang="en-US" sz="2800" dirty="0"/>
              <a:t>. </a:t>
            </a:r>
            <a:r>
              <a:rPr lang="ar-SA" sz="2800" dirty="0"/>
              <a:t>وتزداد أهمية البحث العلمي إذا كان يعالج موضوعاً مهماً في حياة الناس، هم بحاجة للسؤال عنه. إذ يقوم الباحث بعد أن يحدد مشكلته "موضوعه" بتبيان أهمية البحث التي تساعده في الوصول إلى نتائج منطقية تقدم فائدة للبشرية عموما أو لشريحة منها</a:t>
            </a:r>
            <a:r>
              <a:rPr lang="en-US" sz="2800" dirty="0"/>
              <a:t>.</a:t>
            </a:r>
            <a:r>
              <a:rPr lang="ar-SA" sz="2800" dirty="0"/>
              <a:t> كما وتظهر أهمية البحث العلمي في أنه يقدم للناس خلاصة جهد متواصل وجاد من ذوي الاختصاص والخبرة، مما يساعد على تقدم المجتمعات الإنسانية في جوانبها المختلفة. وتقديم معلومات صحيحة مبنية على أسس علمية تساعدهم في نشر الفكر الصحيح بين الناس، وتسهم في تطوير المجتمع </a:t>
            </a:r>
            <a:r>
              <a:rPr lang="ar-SA" sz="2800" dirty="0" smtClean="0"/>
              <a:t>وتقدمه</a:t>
            </a:r>
            <a:r>
              <a:rPr lang="ar-JO" sz="2800" dirty="0" smtClean="0"/>
              <a:t>.</a:t>
            </a:r>
            <a:endParaRPr lang="en-US" sz="2800" dirty="0"/>
          </a:p>
        </p:txBody>
      </p:sp>
    </p:spTree>
    <p:extLst>
      <p:ext uri="{BB962C8B-B14F-4D97-AF65-F5344CB8AC3E}">
        <p14:creationId xmlns:p14="http://schemas.microsoft.com/office/powerpoint/2010/main" val="39638712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65018" y="883450"/>
            <a:ext cx="10962651"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sp>
        <p:nvSpPr>
          <p:cNvPr id="2" name="مربع نص 1"/>
          <p:cNvSpPr txBox="1"/>
          <p:nvPr/>
        </p:nvSpPr>
        <p:spPr>
          <a:xfrm>
            <a:off x="937034" y="1764896"/>
            <a:ext cx="10418618" cy="2677656"/>
          </a:xfrm>
          <a:prstGeom prst="rect">
            <a:avLst/>
          </a:prstGeom>
          <a:noFill/>
        </p:spPr>
        <p:txBody>
          <a:bodyPr wrap="square" rtlCol="1">
            <a:spAutoFit/>
          </a:bodyPr>
          <a:lstStyle/>
          <a:p>
            <a:pPr algn="ctr" rtl="1"/>
            <a:r>
              <a:rPr lang="ar-JO" sz="2800" b="1" dirty="0"/>
              <a:t>أ</a:t>
            </a:r>
            <a:r>
              <a:rPr lang="ar-JO" sz="2800" b="1" dirty="0" smtClean="0"/>
              <a:t>همية الدراسة</a:t>
            </a:r>
          </a:p>
          <a:p>
            <a:pPr algn="just" rtl="1"/>
            <a:r>
              <a:rPr lang="ar-SA" sz="2800" dirty="0" smtClean="0"/>
              <a:t>وعليه </a:t>
            </a:r>
            <a:r>
              <a:rPr lang="ar-SA" sz="2800" dirty="0"/>
              <a:t>يقوم الباحث بإيضاح أهم الأسباب الحقيقية التي دعته لاختيار موضوع بحثه بموضوعية وصدق وأمانة وبعبارات واضحة؛ بعيداً عن المبالغة. ويشير عند أسباب اختيار الموضوع إلى أهميته وأهدافه، فالباحث الناجح هو الذي يبين أهمية بحثه من خلال تحديد الأسباب التي جعلته يختار البحث من خلال تحديد نقاط منطقية وموضوعية. ويتجنب ذكر النقاط الضعيفة؛ لأنها تضعف النقاط القوية التي تذكر معها</a:t>
            </a:r>
            <a:r>
              <a:rPr lang="en-US" sz="2800" dirty="0"/>
              <a:t>.</a:t>
            </a:r>
          </a:p>
        </p:txBody>
      </p:sp>
    </p:spTree>
    <p:extLst>
      <p:ext uri="{BB962C8B-B14F-4D97-AF65-F5344CB8AC3E}">
        <p14:creationId xmlns:p14="http://schemas.microsoft.com/office/powerpoint/2010/main" val="3594186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45861" y="914400"/>
            <a:ext cx="11556934" cy="50556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476222" y="1501915"/>
            <a:ext cx="11096212" cy="3970318"/>
          </a:xfrm>
          <a:prstGeom prst="rect">
            <a:avLst/>
          </a:prstGeom>
          <a:noFill/>
        </p:spPr>
        <p:txBody>
          <a:bodyPr wrap="square" rtlCol="1">
            <a:spAutoFit/>
          </a:bodyPr>
          <a:lstStyle/>
          <a:p>
            <a:pPr algn="r" rtl="1"/>
            <a:r>
              <a:rPr lang="ar-SA" sz="2400" b="1" dirty="0"/>
              <a:t>وعلى سبيل المثال وفي المواضيع التي قد تتعلق </a:t>
            </a:r>
            <a:r>
              <a:rPr lang="ar-SA" sz="2400" b="1" u="sng" dirty="0"/>
              <a:t>بدافعية العمل </a:t>
            </a:r>
            <a:r>
              <a:rPr lang="ar-SA" sz="2400" b="1" dirty="0"/>
              <a:t>قد تأتي أهمية الدراسة من خلال بعض النقاط الموضحة في الأسفل:</a:t>
            </a:r>
            <a:endParaRPr lang="en-US" sz="2400" b="1" dirty="0"/>
          </a:p>
          <a:p>
            <a:pPr algn="r" rtl="1"/>
            <a:r>
              <a:rPr lang="ar-SA" sz="2400" dirty="0"/>
              <a:t>تتمثل أهمية الدراسة فيما يلي:</a:t>
            </a:r>
            <a:endParaRPr lang="en-US" sz="2400" dirty="0"/>
          </a:p>
          <a:p>
            <a:pPr marL="342900" lvl="0" indent="-342900" algn="just" rtl="1">
              <a:buFont typeface="Wingdings" panose="05000000000000000000" pitchFamily="2" charset="2"/>
              <a:buChar char="Ø"/>
            </a:pPr>
            <a:r>
              <a:rPr lang="ar-SA" sz="2400" dirty="0"/>
              <a:t>	</a:t>
            </a:r>
            <a:r>
              <a:rPr lang="ar-JO" sz="2400" dirty="0" smtClean="0"/>
              <a:t>الأهمية العملية(التطبيقية) : </a:t>
            </a:r>
            <a:r>
              <a:rPr lang="ar-SA" sz="2400" dirty="0" smtClean="0"/>
              <a:t>أن </a:t>
            </a:r>
            <a:r>
              <a:rPr lang="ar-SA" sz="2400" dirty="0"/>
              <a:t>نتائج الدراسة ستوفر لمتخذي القرار في المنظمات معلومات مهمة عن دافعية العمل، كما وستقدم مساعدة للمسؤولين والمعنيين وصناع القرارات في قطاع المنظمات في التعرف على دافعية العمل وأثرها على أداء العاملين في المنظمات، وبالتالي </a:t>
            </a:r>
            <a:r>
              <a:rPr lang="ar-SA" sz="2400" dirty="0" smtClean="0"/>
              <a:t>تساعدهم </a:t>
            </a:r>
            <a:r>
              <a:rPr lang="ar-SA" sz="2400" dirty="0"/>
              <a:t>في اتخاذ الإجراءات المناسبة لرفع مستوى كفاءة وفاعلية العاملين في المنظمات وتحفيزهم نحو العمل، حيث يمكن استخدام هذه النتائج في إعادة رسم السياسات ذات العلاقة بنجاح دافعية العمل من أجل الارتقاء بالأداء المؤسسي بشكل عام.</a:t>
            </a:r>
            <a:endParaRPr lang="en-US" sz="2400" dirty="0"/>
          </a:p>
          <a:p>
            <a:pPr lvl="0" algn="just" rtl="1"/>
            <a:endParaRPr lang="en-US" sz="2400" dirty="0"/>
          </a:p>
          <a:p>
            <a:pPr algn="r" rtl="1">
              <a:lnSpc>
                <a:spcPct val="150000"/>
              </a:lnSpc>
            </a:pPr>
            <a:endParaRPr lang="en-US" sz="2400" dirty="0"/>
          </a:p>
        </p:txBody>
      </p:sp>
    </p:spTree>
    <p:extLst>
      <p:ext uri="{BB962C8B-B14F-4D97-AF65-F5344CB8AC3E}">
        <p14:creationId xmlns:p14="http://schemas.microsoft.com/office/powerpoint/2010/main" val="37407316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71055" y="878965"/>
            <a:ext cx="1133173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588818" y="1254445"/>
            <a:ext cx="11096212" cy="4524315"/>
          </a:xfrm>
          <a:prstGeom prst="rect">
            <a:avLst/>
          </a:prstGeom>
          <a:noFill/>
        </p:spPr>
        <p:txBody>
          <a:bodyPr wrap="square" rtlCol="1">
            <a:spAutoFit/>
          </a:bodyPr>
          <a:lstStyle/>
          <a:p>
            <a:pPr algn="just" rtl="1"/>
            <a:r>
              <a:rPr lang="ar-SA" sz="2400" b="1" dirty="0"/>
              <a:t>الأهمية النظرية</a:t>
            </a:r>
            <a:r>
              <a:rPr lang="ar-SA" sz="2400" b="1" dirty="0" smtClean="0"/>
              <a:t>:</a:t>
            </a:r>
            <a:endParaRPr lang="ar-JO" sz="2400" b="1" dirty="0" smtClean="0"/>
          </a:p>
          <a:p>
            <a:pPr lvl="0" algn="just" rtl="1"/>
            <a:r>
              <a:rPr lang="ar-SA" sz="2400" dirty="0" smtClean="0"/>
              <a:t>ويتمثل </a:t>
            </a:r>
            <a:r>
              <a:rPr lang="ar-SA" sz="2400" dirty="0"/>
              <a:t>جانب الأهمية الآخر للبحث بكونه يتناول المنظمات، إذ أن المنظمات على اختلاف اشكالها تُعتبر من القطاعات الحيوية والمؤثرة من حيث مساهمته في الدخل القومي ومساهمته في تشغيل الأيدي العاملة وتقديمه.</a:t>
            </a:r>
            <a:r>
              <a:rPr lang="ar-JO" sz="2400" dirty="0"/>
              <a:t> </a:t>
            </a:r>
            <a:r>
              <a:rPr lang="ar-SA" sz="2400" dirty="0"/>
              <a:t>	</a:t>
            </a:r>
            <a:endParaRPr lang="ar-JO" sz="2400" dirty="0" smtClean="0"/>
          </a:p>
          <a:p>
            <a:pPr lvl="0" algn="just" rtl="1"/>
            <a:r>
              <a:rPr lang="ar-SA" sz="2400" dirty="0" smtClean="0"/>
              <a:t>ويؤمل </a:t>
            </a:r>
            <a:r>
              <a:rPr lang="ar-SA" sz="2400" dirty="0"/>
              <a:t>من خلال هذه الدراسة أن يتم الاهتمام بتطوير دافعية العمل بين العاملين وغرس أبعادها لضمان التكيف والاتساق بين العاملين أنفسهم من جهة وبين الإدارة من جهة أخرى</a:t>
            </a:r>
            <a:r>
              <a:rPr lang="ar-SA" sz="2400" dirty="0" smtClean="0"/>
              <a:t>.</a:t>
            </a:r>
            <a:endParaRPr lang="en-US" sz="2400" dirty="0"/>
          </a:p>
          <a:p>
            <a:pPr marL="342900" lvl="0" indent="-342900" algn="just" rtl="1">
              <a:buFont typeface="Arial" panose="020B0604020202020204" pitchFamily="34" charset="0"/>
              <a:buChar char="•"/>
            </a:pPr>
            <a:r>
              <a:rPr lang="ar-SA" sz="2400" dirty="0"/>
              <a:t> مراكز البحوث والدراسات.</a:t>
            </a:r>
            <a:endParaRPr lang="en-US" sz="2400" b="1" dirty="0"/>
          </a:p>
          <a:p>
            <a:pPr marL="342900" lvl="0" indent="-342900" algn="just" rtl="1">
              <a:buFont typeface="Arial" panose="020B0604020202020204" pitchFamily="34" charset="0"/>
              <a:buChar char="•"/>
            </a:pPr>
            <a:r>
              <a:rPr lang="ar-SA" sz="2400" dirty="0"/>
              <a:t>طلبة الدراسات </a:t>
            </a:r>
            <a:r>
              <a:rPr lang="ar-SA" sz="2400" dirty="0" smtClean="0"/>
              <a:t>العليا</a:t>
            </a:r>
            <a:r>
              <a:rPr lang="ar-JO" sz="2400" dirty="0" smtClean="0"/>
              <a:t> </a:t>
            </a:r>
            <a:r>
              <a:rPr lang="ar-SA" sz="2400" dirty="0" smtClean="0"/>
              <a:t>من </a:t>
            </a:r>
            <a:r>
              <a:rPr lang="ar-SA" sz="2400" dirty="0"/>
              <a:t>خلال ما ستقدمه لهم من منهجية سليمة في البحث العلمي.</a:t>
            </a:r>
            <a:endParaRPr lang="en-US" sz="2400" b="1" dirty="0"/>
          </a:p>
          <a:p>
            <a:pPr marL="342900" lvl="0" indent="-342900" algn="just" rtl="1">
              <a:buFont typeface="Arial" panose="020B0604020202020204" pitchFamily="34" charset="0"/>
              <a:buChar char="•"/>
            </a:pPr>
            <a:r>
              <a:rPr lang="ar-SA" sz="2400" dirty="0"/>
              <a:t>المكتبة العربية بشكل عام، والمكتبة الأردنية بشكل خاص لكونها مراكز إيداع للرسائل الجامعية. </a:t>
            </a:r>
            <a:endParaRPr lang="en-US" sz="2400" b="1" dirty="0"/>
          </a:p>
          <a:p>
            <a:pPr algn="just" rtl="1">
              <a:lnSpc>
                <a:spcPct val="150000"/>
              </a:lnSpc>
            </a:pPr>
            <a:endParaRPr lang="en-US" sz="2400" dirty="0"/>
          </a:p>
          <a:p>
            <a:pPr marL="342900" indent="-342900" algn="just" rtl="1">
              <a:lnSpc>
                <a:spcPct val="150000"/>
              </a:lnSpc>
              <a:buFont typeface="Wingdings" panose="05000000000000000000" pitchFamily="2" charset="2"/>
              <a:buChar char="Ø"/>
            </a:pPr>
            <a:endParaRPr lang="en-US" sz="2400" dirty="0"/>
          </a:p>
        </p:txBody>
      </p:sp>
    </p:spTree>
    <p:extLst>
      <p:ext uri="{BB962C8B-B14F-4D97-AF65-F5344CB8AC3E}">
        <p14:creationId xmlns:p14="http://schemas.microsoft.com/office/powerpoint/2010/main" val="35079276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71055" y="878965"/>
            <a:ext cx="11331739" cy="526297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302410"/>
            <a:ext cx="2167470" cy="33316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471055" y="878965"/>
            <a:ext cx="11145341" cy="5262979"/>
          </a:xfrm>
          <a:prstGeom prst="rect">
            <a:avLst/>
          </a:prstGeom>
          <a:noFill/>
        </p:spPr>
        <p:txBody>
          <a:bodyPr wrap="square" rtlCol="1">
            <a:spAutoFit/>
          </a:bodyPr>
          <a:lstStyle/>
          <a:p>
            <a:pPr algn="ctr" rtl="1"/>
            <a:r>
              <a:rPr lang="ar-SA" sz="2400" b="1" dirty="0"/>
              <a:t>المصطلحات والمفاهيم الاجرائية</a:t>
            </a:r>
            <a:endParaRPr lang="en-US" sz="2400" dirty="0"/>
          </a:p>
          <a:p>
            <a:pPr algn="r" rtl="1"/>
            <a:r>
              <a:rPr lang="ar-SA" sz="2400" dirty="0"/>
              <a:t>تعتبر تحديد المفاهيم مرحلة من المراحل المهمة في تحديد مشكلة البحث، إذ يمثل المفهوم العنصر الأساسي الذي تتكون منه المعرفة العقلية بأشكالها ومستوياتها المختلفة، فالمفهوم عبارة عن رمز أو فكرة تعبر عن أشياء في الواقع أو في الذهن. فاختلاف التوجهات النظرية والأيديولوجية بين المختصين في الدراسات الاجتماعية والإنسانية بصفة عامة والعلوم الاجتماعية بصفة خاصة نتج عنه عدم وجود اتفاق بينهم حول الكثير من المفاهيم المستخدمة، لذلك كان من الأهمية أن يحدد الباحث المفاهيم الأساسية التي تحتويها الدراسة ويعرفها تعريفا مجردا وأخر إجرائيا ". </a:t>
            </a:r>
            <a:endParaRPr lang="en-US" sz="2400" dirty="0"/>
          </a:p>
          <a:p>
            <a:pPr lvl="0" algn="r" rtl="1"/>
            <a:r>
              <a:rPr lang="ar-SA" sz="2400" b="1" dirty="0"/>
              <a:t>مصطلحات البحث العلمي </a:t>
            </a:r>
            <a:r>
              <a:rPr lang="ar-SA" sz="2400" dirty="0"/>
              <a:t>هي "مجموعة من الكلمات المُفردة أو الجُمل المُركَّبة، التي تُعبِّر عن مفاهيم مُعيَّنة، ووفقًا لتوجُّهات الباحث، ومن المهم وضع تعريفات واضحة لها قبل الشروع في إجراءات البحث".</a:t>
            </a:r>
            <a:endParaRPr lang="en-US" sz="2400" dirty="0"/>
          </a:p>
          <a:p>
            <a:pPr lvl="0" algn="r" rtl="1"/>
            <a:r>
              <a:rPr lang="ar-SA" sz="2400" u="sng" dirty="0"/>
              <a:t>على سبيل المثال</a:t>
            </a:r>
            <a:r>
              <a:rPr lang="ar-SA" sz="2400" dirty="0"/>
              <a:t> في حالة تناوُل الباحث العلمي لقضية العولمة كمتغير أساسي (مُستقل) في البحث العلمي؛ فإنه يجب أن يتم تعريف ذلك، وخاصة في ظل وجود عشرات التعريفات لمصطلح العولمة، ومن جوانب مُختلفة، فلقد عرف الاجتماعيون ذلك اللفظ وفقًا لرؤيتهم، وعرَّفه الاقتصاديون وفقًا لرؤيتهم، وعرَّفه الإعلاميون أيضًا وفقًا لرؤيتهم... إلخ، فأي من هذه التعريفات التي يقصدها الباحث تلك هي القضية.. وفي حالة ترك ذلك الأمر عائمًا، ودون توضيح؛ فقد يتعرَّض البحث برُمَّته إلى مشاكل كثيرة، وبالتأكيد سوف يؤثر ذلك بالسلب على استنتاجات أو نتائج البحث.</a:t>
            </a:r>
            <a:endParaRPr lang="en-US" sz="2400" dirty="0"/>
          </a:p>
        </p:txBody>
      </p:sp>
    </p:spTree>
    <p:extLst>
      <p:ext uri="{BB962C8B-B14F-4D97-AF65-F5344CB8AC3E}">
        <p14:creationId xmlns:p14="http://schemas.microsoft.com/office/powerpoint/2010/main" val="23822814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29490" y="886692"/>
            <a:ext cx="11373303" cy="4821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623454" y="1428065"/>
            <a:ext cx="11179339" cy="3693319"/>
          </a:xfrm>
          <a:prstGeom prst="rect">
            <a:avLst/>
          </a:prstGeom>
          <a:noFill/>
        </p:spPr>
        <p:txBody>
          <a:bodyPr wrap="square" rtlCol="1">
            <a:spAutoFit/>
          </a:bodyPr>
          <a:lstStyle/>
          <a:p>
            <a:pPr algn="r" rtl="1"/>
            <a:r>
              <a:rPr lang="ar-SA" sz="2400" dirty="0"/>
              <a:t>فالمفهوم المجرد يقصد به تعريف المفهوم باستخدام مفاهيم أخرى أكثر بساطة وتوجد حول درجة كبيرة من الاتفاق. </a:t>
            </a:r>
            <a:endParaRPr lang="en-US" sz="2400" dirty="0"/>
          </a:p>
          <a:p>
            <a:pPr algn="r" rtl="1"/>
            <a:r>
              <a:rPr lang="ar-SA" sz="2400" dirty="0"/>
              <a:t>أما المفهوم الإجرائي: يعطي معنى للمتغير بالتفصيل أي ماذا يفعل الباحث لكي يقيس المتغير. </a:t>
            </a:r>
            <a:endParaRPr lang="en-US" sz="2400" dirty="0"/>
          </a:p>
          <a:p>
            <a:pPr algn="r" rtl="1"/>
            <a:r>
              <a:rPr lang="ar-SA" sz="2400" dirty="0"/>
              <a:t>وبعد تحديد الباحث لمفاهيمه وضبطها تليها مباشرة خطوة لا تقل أهمية عن السابقة تسمى تحليل المفاهيم وهي مرحلة يتم فيها استخراج الأبعاد والجوانب التي ستأخذ بعين الاعتبار في الدراسة الميدانية ثم يتم تشريح كل بعد وتحويله إلى مؤشرات أو ظواهر قابلة للملاحظة بعد ذلك يصل الباحث إلى تجميع بعض المؤشرات لإيجاد قياس تركيبي أو ما يسمى بالدليل يمكن تلخيصها كما يلي: </a:t>
            </a:r>
            <a:endParaRPr lang="en-US" sz="2400" dirty="0"/>
          </a:p>
          <a:p>
            <a:pPr algn="r" rtl="1"/>
            <a:r>
              <a:rPr lang="ar-SA" sz="2400" dirty="0"/>
              <a:t>تحليل المفاهيم أبعاد + مؤشرات</a:t>
            </a:r>
            <a:endParaRPr lang="en-US" sz="2400" dirty="0"/>
          </a:p>
          <a:p>
            <a:pPr algn="r" rtl="1"/>
            <a:r>
              <a:rPr lang="ar-SA" sz="2400" dirty="0"/>
              <a:t> </a:t>
            </a:r>
            <a:r>
              <a:rPr lang="ar-SA" sz="2400" b="1" dirty="0"/>
              <a:t>بعد :</a:t>
            </a:r>
            <a:r>
              <a:rPr lang="ar-SA" sz="2400" dirty="0"/>
              <a:t> أحد مكونات أو جانب من جوانب المفهوم والذي يشير إلى مستوى معين من الواقع. </a:t>
            </a:r>
            <a:endParaRPr lang="en-US" sz="2400" dirty="0"/>
          </a:p>
          <a:p>
            <a:pPr algn="r" rtl="1"/>
            <a:r>
              <a:rPr lang="ar-SA" sz="2400" b="1" dirty="0"/>
              <a:t>مؤشر</a:t>
            </a:r>
            <a:r>
              <a:rPr lang="ar-SA" sz="2400" dirty="0"/>
              <a:t>: عنصر لبعد ما يمكن أن يلاحظ في الواقع.</a:t>
            </a:r>
            <a:endParaRPr lang="en-US" sz="2400" dirty="0"/>
          </a:p>
          <a:p>
            <a:pPr algn="r" rtl="1"/>
            <a:endParaRPr lang="en-US" dirty="0"/>
          </a:p>
        </p:txBody>
      </p:sp>
    </p:spTree>
    <p:extLst>
      <p:ext uri="{BB962C8B-B14F-4D97-AF65-F5344CB8AC3E}">
        <p14:creationId xmlns:p14="http://schemas.microsoft.com/office/powerpoint/2010/main" val="41665645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29490" y="886692"/>
            <a:ext cx="11373303" cy="48213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graphicFrame>
        <p:nvGraphicFramePr>
          <p:cNvPr id="4" name="جدول 3"/>
          <p:cNvGraphicFramePr>
            <a:graphicFrameLocks noGrp="1"/>
          </p:cNvGraphicFramePr>
          <p:nvPr>
            <p:extLst>
              <p:ext uri="{D42A27DB-BD31-4B8C-83A1-F6EECF244321}">
                <p14:modId xmlns:p14="http://schemas.microsoft.com/office/powerpoint/2010/main" val="2130652571"/>
              </p:ext>
            </p:extLst>
          </p:nvPr>
        </p:nvGraphicFramePr>
        <p:xfrm>
          <a:off x="651163" y="1302327"/>
          <a:ext cx="11014363" cy="4237119"/>
        </p:xfrm>
        <a:graphic>
          <a:graphicData uri="http://schemas.openxmlformats.org/drawingml/2006/table">
            <a:tbl>
              <a:tblPr rtl="1" firstRow="1" firstCol="1" bandRow="1">
                <a:tableStyleId>{5C22544A-7EE6-4342-B048-85BDC9FD1C3A}</a:tableStyleId>
              </a:tblPr>
              <a:tblGrid>
                <a:gridCol w="3218879">
                  <a:extLst>
                    <a:ext uri="{9D8B030D-6E8A-4147-A177-3AD203B41FA5}">
                      <a16:colId xmlns:a16="http://schemas.microsoft.com/office/drawing/2014/main" val="1923407258"/>
                    </a:ext>
                  </a:extLst>
                </a:gridCol>
                <a:gridCol w="7795484">
                  <a:extLst>
                    <a:ext uri="{9D8B030D-6E8A-4147-A177-3AD203B41FA5}">
                      <a16:colId xmlns:a16="http://schemas.microsoft.com/office/drawing/2014/main" val="2880778034"/>
                    </a:ext>
                  </a:extLst>
                </a:gridCol>
              </a:tblGrid>
              <a:tr h="1366982">
                <a:tc>
                  <a:txBody>
                    <a:bodyPr/>
                    <a:lstStyle/>
                    <a:p>
                      <a:pPr algn="r" rtl="1">
                        <a:lnSpc>
                          <a:spcPct val="107000"/>
                        </a:lnSpc>
                        <a:spcAft>
                          <a:spcPts val="750"/>
                        </a:spcAft>
                      </a:pPr>
                      <a:r>
                        <a:rPr lang="ar-SA" sz="1600" b="1" dirty="0">
                          <a:solidFill>
                            <a:schemeClr val="tx1"/>
                          </a:solidFill>
                          <a:effectLst/>
                        </a:rPr>
                        <a:t>تجـــنُّب إساءة الفـهم لبعض المصطلحات:</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solidFill>
                      <a:schemeClr val="bg1"/>
                    </a:solidFill>
                  </a:tcPr>
                </a:tc>
                <a:tc>
                  <a:txBody>
                    <a:bodyPr/>
                    <a:lstStyle/>
                    <a:p>
                      <a:pPr algn="r" rtl="1">
                        <a:lnSpc>
                          <a:spcPct val="107000"/>
                        </a:lnSpc>
                        <a:spcAft>
                          <a:spcPts val="750"/>
                        </a:spcAft>
                      </a:pPr>
                      <a:r>
                        <a:rPr lang="ar-SA" sz="1600" b="0" dirty="0">
                          <a:solidFill>
                            <a:schemeClr val="tx1"/>
                          </a:solidFill>
                          <a:effectLst/>
                        </a:rPr>
                        <a:t>قد يُساء فهم معنى مصطلح معين من مصطلحات البحث العلمي؛ نتيجة عدم الوضوح، أو بسبب التشابه بين ذلك وبين مفردات علمية أخرى، فعلى سبيل المثال كلمة الملخص، وكلمة المُستخلص، وعلى الرغم من تشابههما الكبير من حيث الحروف، فإن الفروق بينهما كبيرة، فالأول عبارة عن إيجاز لموضوع معين في صفحات قليلة، والثاني عبارة عن خطوط محورية أو عريضة لموضوع معين ويمكن أن نسميه (ملخص الملخص)، ومن ثم تظهر أهمية تعريف مصطلحات البحث العلمي في تجنُّب اللغط والجدل نتيجة عدم الفهم بشكل سليم.</a:t>
                      </a:r>
                      <a:endParaRPr lang="en-US" sz="16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solidFill>
                      <a:schemeClr val="bg1"/>
                    </a:solidFill>
                  </a:tcPr>
                </a:tc>
                <a:extLst>
                  <a:ext uri="{0D108BD9-81ED-4DB2-BD59-A6C34878D82A}">
                    <a16:rowId xmlns:a16="http://schemas.microsoft.com/office/drawing/2014/main" val="1617028337"/>
                  </a:ext>
                </a:extLst>
              </a:tr>
              <a:tr h="1020871">
                <a:tc>
                  <a:txBody>
                    <a:bodyPr/>
                    <a:lstStyle/>
                    <a:p>
                      <a:pPr algn="r" rtl="1">
                        <a:lnSpc>
                          <a:spcPct val="107000"/>
                        </a:lnSpc>
                        <a:spcAft>
                          <a:spcPts val="750"/>
                        </a:spcAft>
                      </a:pPr>
                      <a:r>
                        <a:rPr lang="ar-SA" sz="1600" b="1" dirty="0">
                          <a:solidFill>
                            <a:schemeClr val="tx1"/>
                          </a:solidFill>
                          <a:effectLst/>
                        </a:rPr>
                        <a:t>تحـــديد الباحث لوجـــــــهة نظرة وبكل دقة:</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solidFill>
                      <a:schemeClr val="bg1"/>
                    </a:solidFill>
                  </a:tcPr>
                </a:tc>
                <a:tc>
                  <a:txBody>
                    <a:bodyPr/>
                    <a:lstStyle/>
                    <a:p>
                      <a:pPr algn="r" rtl="1">
                        <a:lnSpc>
                          <a:spcPct val="107000"/>
                        </a:lnSpc>
                        <a:spcAft>
                          <a:spcPts val="750"/>
                        </a:spcAft>
                      </a:pPr>
                      <a:r>
                        <a:rPr lang="ar-SA" sz="1600" b="0" dirty="0">
                          <a:solidFill>
                            <a:schemeClr val="tx1"/>
                          </a:solidFill>
                          <a:effectLst/>
                        </a:rPr>
                        <a:t>إن وضع تعريف لمصطلحات البحث العلمي يُساهم في توضيح وجهة النظر التي يتبنَّاها الباحث بالتفصيل؛ من خلال البحث أو الرسالة وبكل دقَّة، وهو ما يُساهم في وضوح الرؤية، وخاصَّةً للمُتخصِّصين ممن يرون أهمية ذلك، ويحضرنا في ذلك الجدل الذي يدور حول بعض الأبحاث العلمية، وخاصَّةً ذات الطبيعية الاجتماعية أو التربوية، حيث نجد أن إهمال تعريف مصطلحات البحث، يؤدي إلى توجهات مختلفة في التفسير من جانب المحللين.</a:t>
                      </a:r>
                      <a:endParaRPr lang="en-US" sz="16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solidFill>
                      <a:schemeClr val="bg1"/>
                    </a:solidFill>
                  </a:tcPr>
                </a:tc>
                <a:extLst>
                  <a:ext uri="{0D108BD9-81ED-4DB2-BD59-A6C34878D82A}">
                    <a16:rowId xmlns:a16="http://schemas.microsoft.com/office/drawing/2014/main" val="910460488"/>
                  </a:ext>
                </a:extLst>
              </a:tr>
              <a:tr h="1713092">
                <a:tc>
                  <a:txBody>
                    <a:bodyPr/>
                    <a:lstStyle/>
                    <a:p>
                      <a:pPr algn="r" rtl="1">
                        <a:lnSpc>
                          <a:spcPct val="107000"/>
                        </a:lnSpc>
                        <a:spcAft>
                          <a:spcPts val="750"/>
                        </a:spcAft>
                      </a:pPr>
                      <a:r>
                        <a:rPr lang="ar-SA" sz="1600" b="1" dirty="0">
                          <a:solidFill>
                            <a:schemeClr val="tx1"/>
                          </a:solidFill>
                          <a:effectLst/>
                        </a:rPr>
                        <a:t>اتخاذ التعريفات كقاعدة عامة لتفصيل البحث:</a:t>
                      </a:r>
                      <a:endParaRPr lang="en-US" sz="16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solidFill>
                      <a:schemeClr val="bg1"/>
                    </a:solidFill>
                  </a:tcPr>
                </a:tc>
                <a:tc>
                  <a:txBody>
                    <a:bodyPr/>
                    <a:lstStyle/>
                    <a:p>
                      <a:pPr algn="r" rtl="1">
                        <a:lnSpc>
                          <a:spcPct val="107000"/>
                        </a:lnSpc>
                        <a:spcAft>
                          <a:spcPts val="750"/>
                        </a:spcAft>
                      </a:pPr>
                      <a:r>
                        <a:rPr lang="ar-SA" sz="1600" b="0" dirty="0">
                          <a:solidFill>
                            <a:schemeClr val="tx1"/>
                          </a:solidFill>
                          <a:effectLst/>
                        </a:rPr>
                        <a:t>بعد أن يضع الباحث تعريفًا لمصطلحات البحث العلمي؛ فينبغي أن يسير في نفس إطار ذلك، ودون حياد؛ من أجل تحقيق مبدأ الوحدة والموضوعية، وعلى سبيل المثال في حالة تعريف العولمة على أنها التواصل بين الشعوب لتبادل الثقافة والأخبار عبر الوسائل الإعلامية الحديثة، فإن ذلك التعريف ينطلق من محور إعلامي، وبالطبع سوف تتناول الشروح ذلك الجانب، ومن ثم التوصل لنتائج في نفس المحور، وكذا باقي إجراءات البحث، وفي حالة تعريف العولمة على أنها التبادل التجاري والانفتاح الاقتصادي من خلال انتقال رؤوس الأموال التي يمتلكها رواد الأعمال، فإن هذا التعريف انطلق من وجهة اقتصادية، ومن المهم الشرح والتحليل من هذا المنطلق، وبالمثل العولمة التقنية، والعولمة الطبية، والعولمة الهندسية.... إلخ.</a:t>
                      </a:r>
                      <a:endParaRPr lang="en-US" sz="1600" b="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0" marR="0" marT="0" marB="0" anchor="ctr">
                    <a:solidFill>
                      <a:schemeClr val="bg1"/>
                    </a:solidFill>
                  </a:tcPr>
                </a:tc>
                <a:extLst>
                  <a:ext uri="{0D108BD9-81ED-4DB2-BD59-A6C34878D82A}">
                    <a16:rowId xmlns:a16="http://schemas.microsoft.com/office/drawing/2014/main" val="2891347583"/>
                  </a:ext>
                </a:extLst>
              </a:tr>
            </a:tbl>
          </a:graphicData>
        </a:graphic>
      </p:graphicFrame>
    </p:spTree>
    <p:extLst>
      <p:ext uri="{BB962C8B-B14F-4D97-AF65-F5344CB8AC3E}">
        <p14:creationId xmlns:p14="http://schemas.microsoft.com/office/powerpoint/2010/main" val="3077510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52845"/>
            <a:ext cx="10442902"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580423" y="1288506"/>
            <a:ext cx="9282546" cy="4185761"/>
          </a:xfrm>
          <a:prstGeom prst="rect">
            <a:avLst/>
          </a:prstGeom>
          <a:noFill/>
        </p:spPr>
        <p:txBody>
          <a:bodyPr wrap="square" rtlCol="1">
            <a:spAutoFit/>
          </a:bodyPr>
          <a:lstStyle/>
          <a:p>
            <a:pPr algn="r" rtl="1"/>
            <a:r>
              <a:rPr lang="ar-SA" sz="2800" dirty="0" smtClean="0"/>
              <a:t>ولتحقق </a:t>
            </a:r>
            <a:r>
              <a:rPr lang="ar-SA" sz="2800" dirty="0"/>
              <a:t>المفاهيم </a:t>
            </a:r>
            <a:r>
              <a:rPr lang="ar-JO" sz="2800" dirty="0" smtClean="0"/>
              <a:t>و</a:t>
            </a:r>
            <a:r>
              <a:rPr lang="ar-SA" sz="2800" dirty="0" smtClean="0"/>
              <a:t>الغرض </a:t>
            </a:r>
            <a:r>
              <a:rPr lang="ar-JO" sz="2800" dirty="0" smtClean="0"/>
              <a:t>من المصطلحات والمفاهيم </a:t>
            </a:r>
            <a:r>
              <a:rPr lang="ar-SA" sz="2800" dirty="0" smtClean="0"/>
              <a:t>فعل</a:t>
            </a:r>
            <a:r>
              <a:rPr lang="ar-JO" sz="2800" dirty="0" smtClean="0"/>
              <a:t>ى</a:t>
            </a:r>
            <a:r>
              <a:rPr lang="ar-SA" sz="2800" dirty="0" smtClean="0"/>
              <a:t> </a:t>
            </a:r>
            <a:r>
              <a:rPr lang="ar-SA" sz="2800" dirty="0"/>
              <a:t>الباحث مراعاة ما </a:t>
            </a:r>
            <a:r>
              <a:rPr lang="ar-SA" sz="2800" dirty="0" smtClean="0"/>
              <a:t>يلي</a:t>
            </a:r>
            <a:r>
              <a:rPr lang="ar-JO" sz="2800" dirty="0" smtClean="0"/>
              <a:t>:</a:t>
            </a:r>
            <a:endParaRPr lang="en-US" sz="2800" dirty="0"/>
          </a:p>
          <a:p>
            <a:pPr algn="r" rtl="1"/>
            <a:r>
              <a:rPr lang="ar-SA" sz="2800" dirty="0"/>
              <a:t>- تحديد الأبعاد الاجتماعية للمفهوم. </a:t>
            </a:r>
            <a:endParaRPr lang="en-US" sz="2800" dirty="0"/>
          </a:p>
          <a:p>
            <a:pPr algn="r" rtl="1"/>
            <a:r>
              <a:rPr lang="ar-SA" sz="2800" dirty="0"/>
              <a:t>- وصف شامل ودقيق </a:t>
            </a:r>
            <a:r>
              <a:rPr lang="ar-SA" sz="2800" dirty="0" smtClean="0"/>
              <a:t>لمعن</a:t>
            </a:r>
            <a:r>
              <a:rPr lang="ar-JO" sz="2800" dirty="0" smtClean="0"/>
              <a:t>ى</a:t>
            </a:r>
            <a:r>
              <a:rPr lang="ar-SA" sz="2800" dirty="0" smtClean="0"/>
              <a:t> </a:t>
            </a:r>
            <a:r>
              <a:rPr lang="ar-SA" sz="2800" dirty="0"/>
              <a:t>أو معاني مضمون المفهوم. </a:t>
            </a:r>
            <a:endParaRPr lang="en-US" sz="2800" dirty="0"/>
          </a:p>
          <a:p>
            <a:pPr algn="r" rtl="1"/>
            <a:r>
              <a:rPr lang="ar-SA" sz="2800" dirty="0"/>
              <a:t>- الابتعاد عن الانطباعات الشخصية والادراكات الحسية للباحث. </a:t>
            </a:r>
            <a:endParaRPr lang="en-US" sz="2800" dirty="0"/>
          </a:p>
          <a:p>
            <a:pPr algn="r" rtl="1"/>
            <a:r>
              <a:rPr lang="ar-SA" sz="2800" dirty="0"/>
              <a:t>- تجنب استعمال العبارات العامة </a:t>
            </a:r>
            <a:r>
              <a:rPr lang="ar-SA" sz="2800" dirty="0" smtClean="0"/>
              <a:t>واستعمال </a:t>
            </a:r>
            <a:r>
              <a:rPr lang="ar-SA" sz="2800" dirty="0"/>
              <a:t>بدلا </a:t>
            </a:r>
            <a:r>
              <a:rPr lang="ar-SA" sz="2800" dirty="0" smtClean="0"/>
              <a:t>م</a:t>
            </a:r>
            <a:r>
              <a:rPr lang="ar-JO" sz="2800" dirty="0" smtClean="0"/>
              <a:t>ن</a:t>
            </a:r>
            <a:r>
              <a:rPr lang="ar-SA" sz="2800" dirty="0" smtClean="0"/>
              <a:t>ها لغة </a:t>
            </a:r>
            <a:r>
              <a:rPr lang="ar-SA" sz="2800" dirty="0"/>
              <a:t>البحث العلمي. </a:t>
            </a:r>
            <a:endParaRPr lang="en-US" sz="2800" dirty="0"/>
          </a:p>
          <a:p>
            <a:pPr algn="r" rtl="1"/>
            <a:r>
              <a:rPr lang="ar-SA" sz="2800" dirty="0"/>
              <a:t>- أن لا يقف تحدي المفاهيم عند حد التفسير والتوضيح فقط بل يتعداه إلى مساعدة الباحث في تحديد أهداف بحثه ودراسته الميدانية وتقريبه بشكل أكبر من الموضوعية العلمية</a:t>
            </a:r>
            <a:endParaRPr lang="en-US" sz="2800" dirty="0"/>
          </a:p>
          <a:p>
            <a:pPr algn="ctr" rtl="1">
              <a:lnSpc>
                <a:spcPct val="150000"/>
              </a:lnSpc>
            </a:pPr>
            <a:r>
              <a:rPr lang="ar-JO" sz="2800" b="1" dirty="0" smtClean="0">
                <a:latin typeface="Simplified Arabic" panose="02020603050405020304" pitchFamily="18" charset="-78"/>
                <a:cs typeface="Simplified Arabic" panose="02020603050405020304" pitchFamily="18" charset="-78"/>
              </a:rPr>
              <a:t>    </a:t>
            </a:r>
            <a:endParaRPr lang="ar-JO" sz="2800" b="1"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5960612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760" y="822960"/>
            <a:ext cx="10668000" cy="47498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836488" y="1057934"/>
            <a:ext cx="10371839" cy="5324535"/>
          </a:xfrm>
          <a:prstGeom prst="rect">
            <a:avLst/>
          </a:prstGeom>
          <a:noFill/>
        </p:spPr>
        <p:txBody>
          <a:bodyPr wrap="square" rtlCol="1">
            <a:spAutoFit/>
          </a:bodyPr>
          <a:lstStyle/>
          <a:p>
            <a:pPr algn="ctr" rtl="1"/>
            <a:r>
              <a:rPr lang="ar-SA" sz="2400" b="1" dirty="0"/>
              <a:t>تحديد المتغيرات</a:t>
            </a:r>
            <a:endParaRPr lang="en-US" sz="2400" b="1" dirty="0"/>
          </a:p>
          <a:p>
            <a:pPr algn="just" rtl="1"/>
            <a:r>
              <a:rPr lang="ar-SA" sz="2400" dirty="0"/>
              <a:t> </a:t>
            </a:r>
            <a:r>
              <a:rPr lang="ar-SA" sz="2400" b="1" dirty="0"/>
              <a:t>المتغير: </a:t>
            </a:r>
            <a:r>
              <a:rPr lang="ar-SA" sz="2400" dirty="0"/>
              <a:t>مصطلح علمي يتضمن ميزة خاصة بأشخاص أو بأشياء، أو بأوضاع مرتبطة بمفهوم والتي يمكن أن تأخذ قيما متنوعة أو صفات متعددة. فالمتغير يرتبط بالمفهوم ويسمى "متغير" لأنه يشير إلى شيء ما قد يأخذ قيما مختلفة فهو يجعل الظاهرة قابلة للقياس فمن خلاله تفهم الظاهرة التي يقوم الباحث بدراستها وأكثر التصنيفات شيوعا التصنيف التالي :- </a:t>
            </a:r>
            <a:endParaRPr lang="en-US" sz="2400" dirty="0"/>
          </a:p>
          <a:p>
            <a:pPr algn="just" rtl="1"/>
            <a:r>
              <a:rPr lang="ar-SA" sz="2400" b="1" dirty="0"/>
              <a:t>المتغير المستقل: </a:t>
            </a:r>
            <a:r>
              <a:rPr lang="ar-SA" sz="2400" dirty="0"/>
              <a:t>هو ذلك المتغير الذي يتم بحث أثره في متغير أخر ويمكن للباحث التحكم فيه للكشف عن تباين هذا الأثر باختلاف قيم ذلك المتغير فهو المتغير الذي يتعلق بظروف الظاهرة الاجتماعية والتي هي عرضة للتبدل بشكل مستمر. </a:t>
            </a:r>
            <a:endParaRPr lang="en-US" sz="2400" dirty="0"/>
          </a:p>
          <a:p>
            <a:pPr algn="just" rtl="1"/>
            <a:r>
              <a:rPr lang="ar-SA" sz="2400" b="1" dirty="0"/>
              <a:t>المتغير التابع </a:t>
            </a:r>
            <a:r>
              <a:rPr lang="ar-SA" sz="2400" dirty="0"/>
              <a:t>(موضوع الدراسة): هو المتغير الذي يرغب الباحث في الكشف عن تأثير المتغير المستقل فيه أو هي المسألة التي يسعى الباحث لتفسيرها والمرتبطة بهدف الباحث. فالمتغير المستقل يعتبر فرعي أو جزئي يسمح بدراسة وفهم آلية المتغير التابع هذا الأخير يرتبط بالمسألة الجوهرية المراد دراستها</a:t>
            </a:r>
            <a:r>
              <a:rPr lang="en-US" sz="2400" dirty="0"/>
              <a:t>.</a:t>
            </a:r>
          </a:p>
          <a:p>
            <a:pPr algn="just" rtl="1"/>
            <a:r>
              <a:rPr lang="en-US" sz="2400" dirty="0"/>
              <a:t> </a:t>
            </a:r>
          </a:p>
          <a:p>
            <a:pPr algn="just" rtl="1"/>
            <a:r>
              <a:rPr lang="ar-SA" sz="2400" dirty="0"/>
              <a:t> </a:t>
            </a:r>
            <a:endParaRPr lang="en-US" sz="2400" dirty="0"/>
          </a:p>
          <a:p>
            <a:pPr marL="457200" indent="-457200" algn="r" rtl="1">
              <a:buFont typeface="Wingdings" panose="05000000000000000000" pitchFamily="2" charset="2"/>
              <a:buChar char="ü"/>
            </a:pPr>
            <a:endParaRPr lang="en-US" sz="2800" dirty="0"/>
          </a:p>
        </p:txBody>
      </p:sp>
    </p:spTree>
    <p:extLst>
      <p:ext uri="{BB962C8B-B14F-4D97-AF65-F5344CB8AC3E}">
        <p14:creationId xmlns:p14="http://schemas.microsoft.com/office/powerpoint/2010/main" val="3587166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57200" y="900545"/>
            <a:ext cx="11345594" cy="51433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457200" y="1025406"/>
            <a:ext cx="11166764" cy="4524315"/>
          </a:xfrm>
          <a:prstGeom prst="rect">
            <a:avLst/>
          </a:prstGeom>
          <a:noFill/>
        </p:spPr>
        <p:txBody>
          <a:bodyPr wrap="square" rtlCol="1">
            <a:spAutoFit/>
          </a:bodyPr>
          <a:lstStyle/>
          <a:p>
            <a:pPr algn="ctr" rtl="1"/>
            <a:r>
              <a:rPr lang="ar-JO" sz="2400" b="1" dirty="0" smtClean="0"/>
              <a:t>حدود الدراسة</a:t>
            </a:r>
            <a:endParaRPr lang="en-US" sz="2400" b="1" dirty="0"/>
          </a:p>
          <a:p>
            <a:pPr lvl="0" algn="r" rtl="1"/>
            <a:r>
              <a:rPr lang="ar-JO" sz="2400" b="1" dirty="0"/>
              <a:t>حدود مكانية (</a:t>
            </a:r>
            <a:r>
              <a:rPr lang="ar-JO" sz="2400" b="1" dirty="0" smtClean="0"/>
              <a:t>جغرافية)</a:t>
            </a:r>
            <a:r>
              <a:rPr lang="ar-JO" sz="2400" dirty="0" smtClean="0"/>
              <a:t>: ويُقصد </a:t>
            </a:r>
            <a:r>
              <a:rPr lang="ar-JO" sz="2400" dirty="0"/>
              <a:t>بها تحديد اسم المنطقة التي سيشملها البحث وحدودها، مثل: </a:t>
            </a:r>
            <a:r>
              <a:rPr lang="ar-SA" sz="2400" dirty="0"/>
              <a:t>اقتصرت الدراسة على الجامعات في المملكة الأردنية الهاشمية</a:t>
            </a:r>
            <a:r>
              <a:rPr lang="ar-SA" sz="2400" dirty="0" smtClean="0"/>
              <a:t>.</a:t>
            </a:r>
            <a:endParaRPr lang="ar-JO" sz="2400" dirty="0"/>
          </a:p>
          <a:p>
            <a:pPr lvl="0" algn="r" rtl="1"/>
            <a:r>
              <a:rPr lang="ar-JO" sz="2400" b="1" dirty="0"/>
              <a:t>حدود </a:t>
            </a:r>
            <a:r>
              <a:rPr lang="ar-JO" sz="2400" b="1" dirty="0" smtClean="0"/>
              <a:t>زمنية</a:t>
            </a:r>
            <a:r>
              <a:rPr lang="ar-JO" sz="2400" dirty="0" smtClean="0"/>
              <a:t>: وتعني </a:t>
            </a:r>
            <a:r>
              <a:rPr lang="ar-JO" sz="2400" dirty="0"/>
              <a:t>أن يحدد الباحث الفترة الزمنية التي سيغطيها البحث، وقد لا تتوفر هذا العنصر بداخل الكثير من الدراسات، ونجد بأن البعض قد يكتفي بذكر الحدود المكانية والبشرية والاستغناء عن ذكر الحدود الزمنية مثال: </a:t>
            </a:r>
            <a:r>
              <a:rPr lang="ar-SA" sz="2400" dirty="0"/>
              <a:t>تم تطبيق أداة الدراسة في الفصل الأول من العام الدراسي </a:t>
            </a:r>
            <a:r>
              <a:rPr lang="ar-SA" sz="2400" dirty="0" smtClean="0"/>
              <a:t>202</a:t>
            </a:r>
            <a:r>
              <a:rPr lang="ar-JO" sz="2400" dirty="0" smtClean="0"/>
              <a:t>3</a:t>
            </a:r>
            <a:r>
              <a:rPr lang="ar-SA" sz="2400" dirty="0" smtClean="0"/>
              <a:t>/202</a:t>
            </a:r>
            <a:r>
              <a:rPr lang="ar-JO" sz="2400" dirty="0" smtClean="0"/>
              <a:t>2</a:t>
            </a:r>
            <a:r>
              <a:rPr lang="ar-SA" sz="2400" dirty="0" smtClean="0"/>
              <a:t>.</a:t>
            </a:r>
            <a:endParaRPr lang="en-US" sz="2400" b="1" dirty="0"/>
          </a:p>
          <a:p>
            <a:pPr lvl="0" algn="r" rtl="1"/>
            <a:r>
              <a:rPr lang="ar-JO" sz="2400" b="1" dirty="0" smtClean="0"/>
              <a:t>الحدود البشرية</a:t>
            </a:r>
            <a:r>
              <a:rPr lang="ar-JO" sz="2400" dirty="0" smtClean="0"/>
              <a:t>: هي </a:t>
            </a:r>
            <a:r>
              <a:rPr lang="ar-JO" sz="2400" dirty="0"/>
              <a:t>الفئة البشرية المستهدَفة التي يقوم الباحث بإجراء دراسته عليها مثال: </a:t>
            </a:r>
            <a:r>
              <a:rPr lang="ar-SA" sz="2400" dirty="0"/>
              <a:t>اقتصرت هذه الدراسة على القيادات الأكاديمية (</a:t>
            </a:r>
            <a:r>
              <a:rPr lang="ar-JO" sz="2400" dirty="0"/>
              <a:t>رؤساء الجامعات والوكلاء لهم، وعمداء الكليات ووكلائهم، ورؤساء الأقسام</a:t>
            </a:r>
            <a:r>
              <a:rPr lang="ar-SA" sz="2400" dirty="0"/>
              <a:t>) في الجامعات الأردنية.</a:t>
            </a:r>
            <a:endParaRPr lang="en-US" sz="2400" b="1" dirty="0"/>
          </a:p>
          <a:p>
            <a:pPr algn="r" rtl="1"/>
            <a:r>
              <a:rPr lang="ar-JO" sz="2400" b="1" dirty="0" smtClean="0"/>
              <a:t>حدود موضوعية</a:t>
            </a:r>
            <a:r>
              <a:rPr lang="ar-JO" sz="2400" dirty="0" smtClean="0"/>
              <a:t>: وهي </a:t>
            </a:r>
            <a:r>
              <a:rPr lang="ar-JO" sz="2400" dirty="0"/>
              <a:t>أن يحدد الباحث العناصر الأساسية التي سيدرسها في بحثه بمعني </a:t>
            </a:r>
            <a:r>
              <a:rPr lang="ar-JO" sz="2400" dirty="0" smtClean="0"/>
              <a:t>المتغيرات للدراسة</a:t>
            </a:r>
            <a:r>
              <a:rPr lang="ar-JO" sz="2400" dirty="0"/>
              <a:t>، وتفرض على الباحث أن يحدد عينة محددة تساعده في التطبيق،  وفي حالة </a:t>
            </a:r>
            <a:r>
              <a:rPr lang="ar-JO" sz="2400" dirty="0" smtClean="0"/>
              <a:t>خروجه </a:t>
            </a:r>
            <a:r>
              <a:rPr lang="ar-JO" sz="2400" dirty="0"/>
              <a:t>عن النطاق الموضوعي يعتبر بمثابة خروج عن موضوع الدراسة.</a:t>
            </a:r>
          </a:p>
        </p:txBody>
      </p:sp>
    </p:spTree>
    <p:extLst>
      <p:ext uri="{BB962C8B-B14F-4D97-AF65-F5344CB8AC3E}">
        <p14:creationId xmlns:p14="http://schemas.microsoft.com/office/powerpoint/2010/main" val="17567876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00545"/>
            <a:ext cx="10621732" cy="51433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440872" y="1179294"/>
            <a:ext cx="10183091" cy="4524315"/>
          </a:xfrm>
          <a:prstGeom prst="rect">
            <a:avLst/>
          </a:prstGeom>
          <a:noFill/>
        </p:spPr>
        <p:txBody>
          <a:bodyPr wrap="square" rtlCol="1">
            <a:spAutoFit/>
          </a:bodyPr>
          <a:lstStyle/>
          <a:p>
            <a:pPr algn="ctr" rtl="1"/>
            <a:r>
              <a:rPr lang="ar-JO" sz="2400" b="1" dirty="0"/>
              <a:t>الفرق بين حدود محددات </a:t>
            </a:r>
            <a:r>
              <a:rPr lang="ar-JO" sz="2400" b="1" dirty="0" smtClean="0"/>
              <a:t>البحث</a:t>
            </a:r>
          </a:p>
          <a:p>
            <a:pPr algn="ctr" rtl="1"/>
            <a:endParaRPr lang="ar-JO" sz="2400" dirty="0"/>
          </a:p>
          <a:p>
            <a:pPr algn="just" rtl="1"/>
            <a:r>
              <a:rPr lang="ar-JO" sz="2400" dirty="0"/>
              <a:t> بمجرد أن تتعرف على ما الفرق بين حدود الدراسة محددات الدراسة سوف نشرح لك هذا عزيزي الباحث؛ لكي يصبح لديك إمكانية اختصار الفرق بين حدود البحث ومحدداته وهي كالآتي:</a:t>
            </a:r>
          </a:p>
          <a:p>
            <a:pPr algn="just" rtl="1"/>
            <a:r>
              <a:rPr lang="ar-JO" sz="2400" dirty="0"/>
              <a:t> </a:t>
            </a:r>
          </a:p>
          <a:p>
            <a:pPr algn="just" rtl="1"/>
            <a:r>
              <a:rPr lang="ar-JO" sz="2400" dirty="0"/>
              <a:t>حدود البحث </a:t>
            </a:r>
            <a:r>
              <a:rPr lang="en-US" sz="2400" dirty="0"/>
              <a:t>Delimitations </a:t>
            </a:r>
            <a:r>
              <a:rPr lang="ar-JO" sz="2400" dirty="0"/>
              <a:t>هي الخصائص التي يحددها الباحث للمجتمع، ويمكن تحديد مجال الدراسة ومكانها، وبذلك فهي مجموعة من الحدود التي تحد من نطاق تطبيق البحث العلمي وكتابته أيضًا، ولا يمكن للباحث بأن يتجاوزها؛ لأن طبيعة الدراسة تفرض عليه الالتزام بها.</a:t>
            </a:r>
          </a:p>
          <a:p>
            <a:pPr algn="just" rtl="1"/>
            <a:r>
              <a:rPr lang="ar-JO" sz="2400" dirty="0"/>
              <a:t> </a:t>
            </a:r>
          </a:p>
          <a:p>
            <a:pPr algn="just" rtl="1"/>
            <a:r>
              <a:rPr lang="ar-JO" sz="2400" dirty="0"/>
              <a:t> أما محددات البحث </a:t>
            </a:r>
            <a:r>
              <a:rPr lang="en-US" sz="2400" dirty="0"/>
              <a:t>limitations </a:t>
            </a:r>
            <a:r>
              <a:rPr lang="ar-JO" sz="2400" dirty="0"/>
              <a:t>فهي عبارات عن التحديدات التي وقفت حائل أمام إجراء البحث، وتحد من تعميم نتائج دراسته على مجتمع الدراسة الذي قام بسحب العينة منه، ولم يتمكن الباحث من التحكم فيها أو تجاوزها، ويمكن أن تؤثر على نتائج البحث النهائية، ويتطلب من الباحث ذكرها بكل صدق وأمانة. </a:t>
            </a:r>
            <a:r>
              <a:rPr lang="ar-JO" dirty="0"/>
              <a:t> </a:t>
            </a:r>
          </a:p>
        </p:txBody>
      </p:sp>
    </p:spTree>
    <p:extLst>
      <p:ext uri="{BB962C8B-B14F-4D97-AF65-F5344CB8AC3E}">
        <p14:creationId xmlns:p14="http://schemas.microsoft.com/office/powerpoint/2010/main" val="3068411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00545"/>
            <a:ext cx="10621732" cy="51433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400382" y="1007001"/>
            <a:ext cx="10183091" cy="5170646"/>
          </a:xfrm>
          <a:prstGeom prst="rect">
            <a:avLst/>
          </a:prstGeom>
          <a:noFill/>
        </p:spPr>
        <p:txBody>
          <a:bodyPr wrap="square" rtlCol="1">
            <a:spAutoFit/>
          </a:bodyPr>
          <a:lstStyle/>
          <a:p>
            <a:pPr algn="ctr" rtl="1"/>
            <a:r>
              <a:rPr lang="ar-SA" sz="2400" b="1" dirty="0"/>
              <a:t>الإطار النظري</a:t>
            </a:r>
            <a:endParaRPr lang="en-US" sz="2400" b="1" dirty="0"/>
          </a:p>
          <a:p>
            <a:pPr algn="just" rtl="1"/>
            <a:r>
              <a:rPr lang="ar-SA" sz="2400" dirty="0"/>
              <a:t>يُعتبر </a:t>
            </a:r>
            <a:r>
              <a:rPr lang="ar-SA" sz="2400" b="1" dirty="0"/>
              <a:t>الاطار النظري</a:t>
            </a:r>
            <a:r>
              <a:rPr lang="ar-SA" sz="2400" dirty="0"/>
              <a:t> القاعدة النظرية التي يُبنى عليها محتوى الدراسة والتي تُمكِّن أي قارئ للرسالة لفهم محتواها فهو أحد الأجزاء الرئيسية في رسائل الماجستير </a:t>
            </a:r>
            <a:r>
              <a:rPr lang="ar-SA" sz="2400" dirty="0" smtClean="0"/>
              <a:t>والدكتوراه، </a:t>
            </a:r>
            <a:r>
              <a:rPr lang="ar-SA" sz="2400" dirty="0"/>
              <a:t>ويتم بناء جزئية الاطار النظري بالرجوع الى أقرب المراجع والدراسات وثيقة الصلة بموضوع البحث وتلخيصها بلغة الباحث مع ضرورة إظهار رأي الباحث حول المحتوى النظري الذي يتم تغطيته في هذا الفصل من الدراسة والذي عادةً ما يُمثِّل الفصل الثاني من دراسات وأبحاث طلبة الدراسات العليا على اختلاف تخصصاتهم ومستوياتهم.</a:t>
            </a:r>
            <a:r>
              <a:rPr lang="en-US" sz="2400" dirty="0"/>
              <a:t> </a:t>
            </a:r>
            <a:r>
              <a:rPr lang="ar-SA" sz="2400" dirty="0"/>
              <a:t> تأتي أهمية هذه الخطوة من مبدأ تراكم المعرفة حيث المشكلات البحثية لا توجد مبتورة الصلة ولهذا على الباحث أن يختار ما يناسب دراسته دون إطالة أو اختصار، على أن يحاول الباحث الكتابة بأسلوبه وتوثيق المعلومات، ولا يلجأ للنقل الحرفي إلا إذا لم يستطيع الكتابة بأفضل من أسلوب الكاتب أو عند الكتابة بأسلوبه قد يخل بالمعلومة.</a:t>
            </a:r>
            <a:endParaRPr lang="en-US" sz="2400" dirty="0"/>
          </a:p>
          <a:p>
            <a:pPr algn="just" rtl="1"/>
            <a:r>
              <a:rPr lang="ar-SA" sz="2400" dirty="0"/>
              <a:t>يعد الإطار النظري في البحث العلمي بمثابة العمود الفقري للبحث حيث يحتوي علي جميع المادة العلمية التي يقوم الباحث بجمعها وترتيبها في فصول ومباحث يوضح من خلالها متغيرات الدراسة من حيث مفهومها ومكوناتها والعوامل المؤثرة فيها والنظريات التي تفسرها أو توضح تأثيرها.</a:t>
            </a:r>
            <a:endParaRPr lang="en-US" sz="2400" dirty="0"/>
          </a:p>
          <a:p>
            <a:pPr algn="just" rtl="1"/>
            <a:r>
              <a:rPr lang="ar-JO" dirty="0"/>
              <a:t> </a:t>
            </a:r>
          </a:p>
        </p:txBody>
      </p:sp>
    </p:spTree>
    <p:extLst>
      <p:ext uri="{BB962C8B-B14F-4D97-AF65-F5344CB8AC3E}">
        <p14:creationId xmlns:p14="http://schemas.microsoft.com/office/powerpoint/2010/main" val="29262663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00545" y="734291"/>
            <a:ext cx="10902249" cy="53096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900545" y="942278"/>
            <a:ext cx="10646589" cy="4893647"/>
          </a:xfrm>
          <a:prstGeom prst="rect">
            <a:avLst/>
          </a:prstGeom>
          <a:noFill/>
        </p:spPr>
        <p:txBody>
          <a:bodyPr wrap="square" rtlCol="1">
            <a:spAutoFit/>
          </a:bodyPr>
          <a:lstStyle/>
          <a:p>
            <a:pPr algn="ctr" rtl="1"/>
            <a:r>
              <a:rPr lang="ar-JO" sz="2400" b="1" dirty="0" smtClean="0"/>
              <a:t>الإطار النظري</a:t>
            </a:r>
            <a:endParaRPr lang="ar-JO" sz="2400" b="1" dirty="0"/>
          </a:p>
          <a:p>
            <a:pPr algn="just" rtl="1"/>
            <a:endParaRPr lang="ar-JO" b="1" dirty="0" smtClean="0"/>
          </a:p>
          <a:p>
            <a:pPr algn="just" rtl="1">
              <a:lnSpc>
                <a:spcPct val="150000"/>
              </a:lnSpc>
            </a:pPr>
            <a:r>
              <a:rPr lang="ar-SA" sz="2000" dirty="0"/>
              <a:t>فالإطار النظري في البحث العلمي مهم لأنه يلعب دور كبير في مساعدة الطالب علي فهم كافة مواضيع الدراسة، والباحث لا يستطيع تحديد عدد الفصول التي يقوم عليها البحث إلا بعد الانتهاء منه فيمكن أن يكون فصلين علي الأقل أو أكثر وهذا يتوقف علي المادة العلمية القائم عليها البحث</a:t>
            </a:r>
            <a:r>
              <a:rPr lang="ar-SA" sz="2000" dirty="0" smtClean="0"/>
              <a:t>.</a:t>
            </a:r>
            <a:endParaRPr lang="ar-JO" sz="2000" b="1" dirty="0"/>
          </a:p>
          <a:p>
            <a:pPr algn="just" rtl="1">
              <a:lnSpc>
                <a:spcPct val="150000"/>
              </a:lnSpc>
            </a:pPr>
            <a:r>
              <a:rPr lang="ar-SA" sz="2000" dirty="0" smtClean="0"/>
              <a:t>هناك </a:t>
            </a:r>
            <a:r>
              <a:rPr lang="ar-SA" sz="2400" dirty="0"/>
              <a:t>بعض المكونات الأساسية التي يتكون منه</a:t>
            </a:r>
            <a:r>
              <a:rPr lang="ar-SA" sz="2400" u="sng" dirty="0">
                <a:hlinkClick r:id="rId7"/>
              </a:rPr>
              <a:t>ا </a:t>
            </a:r>
            <a:r>
              <a:rPr lang="ar-SA" sz="2400" dirty="0"/>
              <a:t>البناء النظري للبحث</a:t>
            </a:r>
            <a:r>
              <a:rPr lang="en-US" sz="2400" dirty="0"/>
              <a:t> </a:t>
            </a:r>
            <a:r>
              <a:rPr lang="en-US" sz="2400" dirty="0" err="1"/>
              <a:t>التي</a:t>
            </a:r>
            <a:r>
              <a:rPr lang="en-US" sz="2400" dirty="0"/>
              <a:t>  </a:t>
            </a:r>
            <a:r>
              <a:rPr lang="en-US" sz="2400" dirty="0" err="1"/>
              <a:t>يقوم</a:t>
            </a:r>
            <a:r>
              <a:rPr lang="en-US" sz="2400" dirty="0"/>
              <a:t> </a:t>
            </a:r>
            <a:r>
              <a:rPr lang="en-US" sz="2400" dirty="0" err="1"/>
              <a:t>به</a:t>
            </a:r>
            <a:r>
              <a:rPr lang="en-US" sz="2400" dirty="0"/>
              <a:t> </a:t>
            </a:r>
            <a:r>
              <a:rPr lang="en-US" sz="2400" dirty="0" err="1"/>
              <a:t>الباحث</a:t>
            </a:r>
            <a:r>
              <a:rPr lang="en-US" sz="2400" dirty="0"/>
              <a:t> </a:t>
            </a:r>
            <a:r>
              <a:rPr lang="en-US" sz="2400" dirty="0" err="1"/>
              <a:t>وهي</a:t>
            </a:r>
            <a:r>
              <a:rPr lang="en-US" sz="2400" dirty="0"/>
              <a:t> </a:t>
            </a:r>
            <a:r>
              <a:rPr lang="en-US" sz="2400" dirty="0" err="1"/>
              <a:t>تتمثل</a:t>
            </a:r>
            <a:r>
              <a:rPr lang="en-US" sz="2400" dirty="0"/>
              <a:t> </a:t>
            </a:r>
            <a:r>
              <a:rPr lang="en-US" sz="2400" dirty="0" err="1"/>
              <a:t>في</a:t>
            </a:r>
            <a:r>
              <a:rPr lang="en-US" sz="2400" dirty="0"/>
              <a:t>:</a:t>
            </a:r>
          </a:p>
          <a:p>
            <a:pPr marL="342900" indent="-342900" algn="just" rtl="1">
              <a:lnSpc>
                <a:spcPct val="150000"/>
              </a:lnSpc>
              <a:buFont typeface="Wingdings" panose="05000000000000000000" pitchFamily="2" charset="2"/>
              <a:buChar char="ü"/>
            </a:pPr>
            <a:r>
              <a:rPr lang="ar-SA" sz="2400" dirty="0"/>
              <a:t> تحديد المتغيرات الأساسية وتسمية المتغيرات التي قمت باختيارها ومرتبطة ارتباط وثيق بالبحث .</a:t>
            </a:r>
            <a:endParaRPr lang="en-US" sz="2400" dirty="0"/>
          </a:p>
          <a:p>
            <a:pPr marL="342900" indent="-342900" algn="just" rtl="1">
              <a:lnSpc>
                <a:spcPct val="150000"/>
              </a:lnSpc>
              <a:buFont typeface="Wingdings" panose="05000000000000000000" pitchFamily="2" charset="2"/>
              <a:buChar char="ü"/>
            </a:pPr>
            <a:r>
              <a:rPr lang="ar-SA" sz="2400" dirty="0"/>
              <a:t>يتمكن الباحث من تحديد العلاقة بين المتغيرات من خلال الكتب </a:t>
            </a:r>
            <a:r>
              <a:rPr lang="ar-SA" sz="2400" dirty="0" smtClean="0"/>
              <a:t>والمجلات </a:t>
            </a:r>
            <a:r>
              <a:rPr lang="ar-SA" sz="2400" dirty="0"/>
              <a:t>والدوريات.</a:t>
            </a:r>
            <a:endParaRPr lang="en-US" sz="2400" dirty="0"/>
          </a:p>
          <a:p>
            <a:pPr marL="342900" indent="-342900" algn="just" rtl="1">
              <a:lnSpc>
                <a:spcPct val="150000"/>
              </a:lnSpc>
              <a:buFont typeface="Wingdings" panose="05000000000000000000" pitchFamily="2" charset="2"/>
              <a:buChar char="ü"/>
            </a:pPr>
            <a:r>
              <a:rPr lang="ar-SA" sz="2400" dirty="0"/>
              <a:t>لابد من إيجاد العلاقة بين المتغيرات المختلفة المتواجدة وتحديد</a:t>
            </a:r>
            <a:endParaRPr lang="en-US" sz="2400" dirty="0"/>
          </a:p>
          <a:p>
            <a:pPr marL="342900" indent="-342900" algn="just" rtl="1">
              <a:lnSpc>
                <a:spcPct val="150000"/>
              </a:lnSpc>
              <a:buFont typeface="Wingdings" panose="05000000000000000000" pitchFamily="2" charset="2"/>
              <a:buChar char="ü"/>
            </a:pPr>
            <a:r>
              <a:rPr lang="ar-SA" sz="2400" dirty="0"/>
              <a:t> يتمكن الباحث من خلال المراجع التي قام الباحث باختيارها من شرح العلاقة بين المتغيرات.</a:t>
            </a:r>
            <a:endParaRPr lang="en-US" sz="2400" dirty="0"/>
          </a:p>
        </p:txBody>
      </p:sp>
    </p:spTree>
    <p:extLst>
      <p:ext uri="{BB962C8B-B14F-4D97-AF65-F5344CB8AC3E}">
        <p14:creationId xmlns:p14="http://schemas.microsoft.com/office/powerpoint/2010/main" val="23034031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20436" y="1285192"/>
            <a:ext cx="10792691" cy="461996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883918" y="1515277"/>
            <a:ext cx="10199717" cy="2616101"/>
          </a:xfrm>
          <a:prstGeom prst="rect">
            <a:avLst/>
          </a:prstGeom>
          <a:noFill/>
        </p:spPr>
        <p:txBody>
          <a:bodyPr wrap="square" rtlCol="1">
            <a:spAutoFit/>
          </a:bodyPr>
          <a:lstStyle/>
          <a:p>
            <a:pPr algn="ctr" rtl="1"/>
            <a:r>
              <a:rPr lang="ar-JO" sz="2400" b="1" dirty="0" smtClean="0"/>
              <a:t>الدراسات السابقة</a:t>
            </a:r>
            <a:endParaRPr lang="en-US" sz="2400" dirty="0"/>
          </a:p>
          <a:p>
            <a:pPr algn="just" rtl="1"/>
            <a:r>
              <a:rPr lang="ar-SA" sz="2800" dirty="0" smtClean="0"/>
              <a:t>ثم </a:t>
            </a:r>
            <a:r>
              <a:rPr lang="ar-SA" sz="2800" dirty="0"/>
              <a:t>يقوم الباحث بتحديد الدراسات السابقة حيث لا يخلو أي بحث علمي جاد من عنوان "الدراسات السابقة"، يذكر فيها الباحث الأبحاث والرسائل والدراسات الجادة التي كتبت في الموضوع دراسته. ويبين الإضافات أو التعديلات التي يتوقع أن يتضمنها بحثه ويمتاز بها على من سبقه. كما ويبين سبب تكرار البحث في الموضوع مرة ثانية، كظهور معطيات جديدة، أو أن النتائج التي توصل إليها من قبله غير صحيحة</a:t>
            </a:r>
            <a:r>
              <a:rPr lang="en-US" dirty="0"/>
              <a:t>.</a:t>
            </a:r>
            <a:endParaRPr lang="en-US" sz="2400" dirty="0"/>
          </a:p>
        </p:txBody>
      </p:sp>
    </p:spTree>
    <p:extLst>
      <p:ext uri="{BB962C8B-B14F-4D97-AF65-F5344CB8AC3E}">
        <p14:creationId xmlns:p14="http://schemas.microsoft.com/office/powerpoint/2010/main" val="32447402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524000" y="1746148"/>
            <a:ext cx="8399145" cy="3785652"/>
          </a:xfrm>
          <a:prstGeom prst="rect">
            <a:avLst/>
          </a:prstGeom>
          <a:noFill/>
        </p:spPr>
        <p:txBody>
          <a:bodyPr wrap="square" rtlCol="1">
            <a:spAutoFit/>
          </a:bodyPr>
          <a:lstStyle/>
          <a:p>
            <a:pPr algn="just" rtl="1"/>
            <a:r>
              <a:rPr lang="ar-SA" sz="2400" dirty="0" smtClean="0"/>
              <a:t>وتأتي </a:t>
            </a:r>
            <a:r>
              <a:rPr lang="ar-SA" sz="2400" dirty="0"/>
              <a:t>أهمية ذكر </a:t>
            </a:r>
            <a:r>
              <a:rPr lang="ar-SA" sz="2400" b="1" dirty="0"/>
              <a:t>الدراسات السابقة </a:t>
            </a:r>
            <a:r>
              <a:rPr lang="ar-SA" sz="2400" dirty="0"/>
              <a:t>في النقاط </a:t>
            </a:r>
            <a:r>
              <a:rPr lang="ar-SA" sz="2400" dirty="0" smtClean="0"/>
              <a:t>التالية</a:t>
            </a:r>
            <a:r>
              <a:rPr lang="ar-JO" sz="2400" dirty="0" smtClean="0"/>
              <a:t>:</a:t>
            </a:r>
            <a:endParaRPr lang="en-US" sz="2400" dirty="0"/>
          </a:p>
          <a:p>
            <a:pPr marL="342900" lvl="0" indent="-342900" algn="just" rtl="1">
              <a:buFont typeface="Arial" panose="020B0604020202020204" pitchFamily="34" charset="0"/>
              <a:buChar char="•"/>
            </a:pPr>
            <a:r>
              <a:rPr lang="ar-SA" sz="2400" dirty="0"/>
              <a:t>تقود الباحث إلى الأصالة والإبداع المطلوبين في الرسائل الجامعية</a:t>
            </a:r>
            <a:r>
              <a:rPr lang="en-US" sz="2400" dirty="0"/>
              <a:t>.</a:t>
            </a:r>
          </a:p>
          <a:p>
            <a:pPr marL="342900" lvl="0" indent="-342900" algn="just" rtl="1">
              <a:buFont typeface="Arial" panose="020B0604020202020204" pitchFamily="34" charset="0"/>
              <a:buChar char="•"/>
            </a:pPr>
            <a:r>
              <a:rPr lang="ar-SA" sz="2400" dirty="0"/>
              <a:t>توقف الباحث على ما توصل إليه الباحثون قبله، فيستفيد من جهد من سبقوه</a:t>
            </a:r>
            <a:r>
              <a:rPr lang="en-US" sz="2400" dirty="0"/>
              <a:t>.</a:t>
            </a:r>
          </a:p>
          <a:p>
            <a:pPr marL="342900" lvl="0" indent="-342900" algn="just" rtl="1">
              <a:buFont typeface="Arial" panose="020B0604020202020204" pitchFamily="34" charset="0"/>
              <a:buChar char="•"/>
            </a:pPr>
            <a:r>
              <a:rPr lang="ar-SA" sz="2400" dirty="0"/>
              <a:t>تجعل الباحث يبدأ من حيث انتهى غيره، فيتجنب التكرار ويختصر الوقت والجهد</a:t>
            </a:r>
            <a:r>
              <a:rPr lang="en-US" sz="2400" dirty="0"/>
              <a:t>.</a:t>
            </a:r>
          </a:p>
          <a:p>
            <a:pPr marL="342900" lvl="0" indent="-342900" algn="just" rtl="1">
              <a:buFont typeface="Arial" panose="020B0604020202020204" pitchFamily="34" charset="0"/>
              <a:buChar char="•"/>
            </a:pPr>
            <a:r>
              <a:rPr lang="ar-SA" sz="2400" dirty="0"/>
              <a:t>تعطي المسوغات المقنعة للجان العلمية التي يقدم لها البحث للموافقة عليه</a:t>
            </a:r>
            <a:r>
              <a:rPr lang="en-US" sz="2400" dirty="0" smtClean="0"/>
              <a:t>.</a:t>
            </a:r>
            <a:endParaRPr lang="ar-JO" sz="2400" dirty="0" smtClean="0"/>
          </a:p>
          <a:p>
            <a:pPr lvl="0" algn="just" rtl="1"/>
            <a:endParaRPr lang="ar-JO" sz="2400" dirty="0" smtClean="0"/>
          </a:p>
          <a:p>
            <a:pPr algn="just" rtl="1"/>
            <a:r>
              <a:rPr lang="ar-SA" sz="2400" dirty="0"/>
              <a:t>فإذا ظهر للباحث أن من سبقه قد قصر في جمع المعلومات، أو أخطأ في فهم بعضها، أو بنى بعض نتائجه على مقدمات غير صحيحة، فإن هذا من أقوى المسوغات لأن تعاد الكتابة في الموضوع الذي سبق أن كتب فيه</a:t>
            </a:r>
            <a:r>
              <a:rPr lang="en-US" sz="2400" dirty="0"/>
              <a:t>.</a:t>
            </a:r>
          </a:p>
          <a:p>
            <a:pPr lvl="0" algn="just" rtl="1"/>
            <a:endParaRPr lang="en-US" sz="2400" dirty="0"/>
          </a:p>
        </p:txBody>
      </p:sp>
    </p:spTree>
    <p:extLst>
      <p:ext uri="{BB962C8B-B14F-4D97-AF65-F5344CB8AC3E}">
        <p14:creationId xmlns:p14="http://schemas.microsoft.com/office/powerpoint/2010/main" val="14759154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181062" y="1699943"/>
            <a:ext cx="8399145" cy="4154984"/>
          </a:xfrm>
          <a:prstGeom prst="rect">
            <a:avLst/>
          </a:prstGeom>
          <a:noFill/>
        </p:spPr>
        <p:txBody>
          <a:bodyPr wrap="square" rtlCol="1">
            <a:spAutoFit/>
          </a:bodyPr>
          <a:lstStyle/>
          <a:p>
            <a:pPr algn="just" rtl="1"/>
            <a:r>
              <a:rPr lang="ar-JO" sz="2400" dirty="0" smtClean="0"/>
              <a:t>محتويات </a:t>
            </a:r>
            <a:r>
              <a:rPr lang="ar-SA" sz="2400" b="1" dirty="0" smtClean="0"/>
              <a:t>الدراسات </a:t>
            </a:r>
            <a:r>
              <a:rPr lang="ar-SA" sz="2400" b="1" dirty="0"/>
              <a:t>السابقة </a:t>
            </a:r>
            <a:r>
              <a:rPr lang="ar-JO" sz="2400" dirty="0" smtClean="0"/>
              <a:t>:</a:t>
            </a:r>
          </a:p>
          <a:p>
            <a:pPr marL="342900" indent="-342900" algn="just" rtl="1">
              <a:buFontTx/>
              <a:buChar char="-"/>
            </a:pPr>
            <a:r>
              <a:rPr lang="ar-JO" sz="2400" dirty="0" smtClean="0"/>
              <a:t>الاسم وتاريخ الدراسة</a:t>
            </a:r>
          </a:p>
          <a:p>
            <a:pPr marL="342900" indent="-342900" algn="just" rtl="1">
              <a:buFontTx/>
              <a:buChar char="-"/>
            </a:pPr>
            <a:r>
              <a:rPr lang="ar-JO" sz="2400" dirty="0" smtClean="0"/>
              <a:t>الهدف من الدراسة</a:t>
            </a:r>
          </a:p>
          <a:p>
            <a:pPr marL="342900" indent="-342900" algn="just" rtl="1">
              <a:buFontTx/>
              <a:buChar char="-"/>
            </a:pPr>
            <a:r>
              <a:rPr lang="ar-JO" sz="2400" dirty="0" smtClean="0"/>
              <a:t>مكان الدراسة</a:t>
            </a:r>
          </a:p>
          <a:p>
            <a:pPr marL="342900" indent="-342900" algn="just" rtl="1">
              <a:buFontTx/>
              <a:buChar char="-"/>
            </a:pPr>
            <a:r>
              <a:rPr lang="ar-JO" sz="2400" dirty="0" smtClean="0"/>
              <a:t>المجتمع والعينة</a:t>
            </a:r>
          </a:p>
          <a:p>
            <a:pPr marL="342900" indent="-342900" algn="just" rtl="1">
              <a:buFontTx/>
              <a:buChar char="-"/>
            </a:pPr>
            <a:r>
              <a:rPr lang="ar-JO" sz="2400" dirty="0" smtClean="0"/>
              <a:t>المنهج المستخدم</a:t>
            </a:r>
          </a:p>
          <a:p>
            <a:pPr marL="342900" indent="-342900" algn="just" rtl="1">
              <a:buFontTx/>
              <a:buChar char="-"/>
            </a:pPr>
            <a:r>
              <a:rPr lang="ar-JO" sz="2400" dirty="0" smtClean="0"/>
              <a:t>أداة الدراسة</a:t>
            </a:r>
          </a:p>
          <a:p>
            <a:pPr marL="342900" indent="-342900" algn="just" rtl="1">
              <a:buFontTx/>
              <a:buChar char="-"/>
            </a:pPr>
            <a:r>
              <a:rPr lang="ar-JO" sz="2400" dirty="0" smtClean="0"/>
              <a:t>النتائج</a:t>
            </a:r>
          </a:p>
          <a:p>
            <a:pPr marL="342900" indent="-342900" algn="just" rtl="1">
              <a:buFontTx/>
              <a:buChar char="-"/>
            </a:pPr>
            <a:r>
              <a:rPr lang="ar-JO" sz="2400" dirty="0" smtClean="0"/>
              <a:t>التوصيات</a:t>
            </a:r>
            <a:endParaRPr lang="en-US" sz="2400" dirty="0"/>
          </a:p>
          <a:p>
            <a:pPr marL="342900" lvl="0" indent="-342900" algn="just" rtl="1">
              <a:buFont typeface="Arial" panose="020B0604020202020204" pitchFamily="34" charset="0"/>
              <a:buChar char="•"/>
            </a:pPr>
            <a:endParaRPr lang="ar-JO" sz="2400" dirty="0" smtClean="0"/>
          </a:p>
          <a:p>
            <a:pPr lvl="0" algn="just" rtl="1"/>
            <a:endParaRPr lang="en-US" sz="2400" dirty="0"/>
          </a:p>
        </p:txBody>
      </p:sp>
    </p:spTree>
    <p:extLst>
      <p:ext uri="{BB962C8B-B14F-4D97-AF65-F5344CB8AC3E}">
        <p14:creationId xmlns:p14="http://schemas.microsoft.com/office/powerpoint/2010/main" val="24392938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245860" y="952845"/>
            <a:ext cx="11364249"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280308" y="1094509"/>
            <a:ext cx="11038854" cy="4893647"/>
          </a:xfrm>
          <a:prstGeom prst="rect">
            <a:avLst/>
          </a:prstGeom>
          <a:noFill/>
        </p:spPr>
        <p:txBody>
          <a:bodyPr wrap="square" rtlCol="1">
            <a:spAutoFit/>
          </a:bodyPr>
          <a:lstStyle/>
          <a:p>
            <a:pPr algn="r" rtl="1"/>
            <a:r>
              <a:rPr lang="ar-JO" sz="2400" b="1" dirty="0"/>
              <a:t>طريقة كتابة الدراسات السابقة في البحث العلمي؟</a:t>
            </a:r>
            <a:endParaRPr lang="ar-JO" sz="2400" dirty="0"/>
          </a:p>
          <a:p>
            <a:pPr algn="r" rtl="1"/>
            <a:r>
              <a:rPr lang="ar-JO" sz="2400" dirty="0"/>
              <a:t>هناك أكثر من طريقة لكتابة الدراسات السابقة في البحث العلمي، ومن أكثرها شيوًعا ما يلي:</a:t>
            </a:r>
          </a:p>
          <a:p>
            <a:pPr algn="r" rtl="1"/>
            <a:r>
              <a:rPr lang="ar-JO" sz="2400" b="1" u="sng" dirty="0"/>
              <a:t>طريقة كتابة الدراسات السابقة في البحث العلمي وفقًا للتسلسل التاريخي:</a:t>
            </a:r>
            <a:r>
              <a:rPr lang="ar-JO" sz="2400" dirty="0"/>
              <a:t> ووفقًا لهذه الطريقة يقوم الباحث بترتيب الكتب والمراجع حسب تواريخ إصدارها من الأقدم للأحدث، مع توضيح طبيعة المتغيرات التي حدثت مؤخرًا.</a:t>
            </a:r>
          </a:p>
          <a:p>
            <a:pPr algn="r" rtl="1"/>
            <a:r>
              <a:rPr lang="ar-JO" sz="2400" b="1" u="sng" dirty="0"/>
              <a:t>طريقة كتابة الدراسات السابقة في البحث العلمي وفقًا للموضوعات: </a:t>
            </a:r>
            <a:r>
              <a:rPr lang="ar-JO" sz="2400" dirty="0"/>
              <a:t>ومن خلال هذه الطريقة يحدد الباحث موضوعات الدراسات السابقة على حسب الأهمية في البحث؛ وبعد ذلك يقوم بعملية التلخيص.</a:t>
            </a:r>
          </a:p>
          <a:p>
            <a:pPr algn="r" rtl="1"/>
            <a:r>
              <a:rPr lang="ar-JO" sz="2400" b="1" u="sng" dirty="0"/>
              <a:t>طريقة كتابة الدراسات السابقة في البحث العلمي من خلال المقارنة بين المتشابهات والاختلافات: </a:t>
            </a:r>
            <a:r>
              <a:rPr lang="ar-JO" sz="2400" dirty="0"/>
              <a:t>وفي ذلك يعمد الباحث لتوضيح ما يتشابه من الدراسات السابقة مع بحثه العلمي، وكذا تبيان الاختلافات.</a:t>
            </a:r>
          </a:p>
          <a:p>
            <a:pPr algn="r" rtl="1"/>
            <a:r>
              <a:rPr lang="ar-JO" sz="2400" b="1" u="sng" dirty="0"/>
              <a:t>طريقة كتابة الدراسات السابقة في البحث العلمي وفقًا للعناوين: </a:t>
            </a:r>
            <a:r>
              <a:rPr lang="ar-JO" sz="2400" dirty="0"/>
              <a:t>حيث يقوم الباحث بكتابة عنوان المُؤلَّف الدراسي، وبعد ذلك يقوم بتلخيصه، وتدوين النتائج التي تم التَّوصُّل لها، وهي من أكثر الطرق استخدامًا.</a:t>
            </a:r>
          </a:p>
          <a:p>
            <a:pPr algn="r" rtl="1"/>
            <a:r>
              <a:rPr lang="ar-JO" sz="2400" b="1" u="sng" dirty="0"/>
              <a:t>طريقة كتابة الدراسات السابقة في البحث العلمي وفقًا لمنهج البحث العلمي: </a:t>
            </a:r>
            <a:r>
              <a:rPr lang="ar-JO" sz="2400" dirty="0"/>
              <a:t>تختلف المناهج العلمية المستخدمة من دراسة لأخرى، ومن أبرزها المنهج الاستنباطي، والمنهج الوصفي، والمنهج الاستقرائي، والمنهج الكمي... إلخ، ويُمكن أن يقوم الباحث بكتابة الدراسات السابقة من خلال تصنيفها حسب المنهج</a:t>
            </a:r>
            <a:r>
              <a:rPr lang="ar-JO" dirty="0"/>
              <a:t>.</a:t>
            </a:r>
          </a:p>
        </p:txBody>
      </p:sp>
    </p:spTree>
    <p:extLst>
      <p:ext uri="{BB962C8B-B14F-4D97-AF65-F5344CB8AC3E}">
        <p14:creationId xmlns:p14="http://schemas.microsoft.com/office/powerpoint/2010/main" val="9198466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36073" y="952845"/>
            <a:ext cx="10474036"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482436" y="1094509"/>
            <a:ext cx="9836726" cy="4524315"/>
          </a:xfrm>
          <a:prstGeom prst="rect">
            <a:avLst/>
          </a:prstGeom>
          <a:noFill/>
        </p:spPr>
        <p:txBody>
          <a:bodyPr wrap="square" rtlCol="1">
            <a:spAutoFit/>
          </a:bodyPr>
          <a:lstStyle/>
          <a:p>
            <a:pPr algn="ctr" rtl="1"/>
            <a:r>
              <a:rPr lang="ar-JO" sz="2400" b="1" dirty="0" smtClean="0"/>
              <a:t>ما يميز الدراسة عن الدراسات السابقة</a:t>
            </a:r>
            <a:endParaRPr lang="en-US" sz="2400" dirty="0"/>
          </a:p>
          <a:p>
            <a:pPr marL="514350" indent="-514350" algn="just" rtl="1">
              <a:buFont typeface="+mj-lt"/>
              <a:buAutoNum type="romanUcPeriod"/>
            </a:pPr>
            <a:r>
              <a:rPr lang="ar-SA" sz="2400" dirty="0"/>
              <a:t>استعراض المعلومات الأساسية: يرتبط هذا المحور بالمحور الذي يليه، إلا أن هذا المحور يركز بشكل أساسي على بعض المعلومات مثل: العنوان وتاريخ الصدور والهدف والعينة والأدوات والمنهج، </a:t>
            </a:r>
            <a:r>
              <a:rPr lang="ar-SA" sz="2400" dirty="0" smtClean="0"/>
              <a:t>وكذلك </a:t>
            </a:r>
            <a:r>
              <a:rPr lang="ar-SA" sz="2400" dirty="0"/>
              <a:t>يفصل هذا المحور كافة الدراسات السابقة كل دراسة على حدة</a:t>
            </a:r>
            <a:r>
              <a:rPr lang="en-US" sz="2400" dirty="0"/>
              <a:t>.</a:t>
            </a:r>
          </a:p>
          <a:p>
            <a:pPr marL="514350" indent="-514350" algn="just" rtl="1">
              <a:buFont typeface="+mj-lt"/>
              <a:buAutoNum type="romanUcPeriod"/>
            </a:pPr>
            <a:r>
              <a:rPr lang="ar-SA" sz="2400" dirty="0" smtClean="0"/>
              <a:t>الاتفاق </a:t>
            </a:r>
            <a:r>
              <a:rPr lang="ar-SA" sz="2400" dirty="0"/>
              <a:t>والاختلاف بين الدراسات السابقة: في هذا المحور يقوم الباحث بعملية كتابة كافة الفروقات </a:t>
            </a:r>
            <a:r>
              <a:rPr lang="ar-SA" sz="2400" dirty="0" err="1"/>
              <a:t>والالتقاءات</a:t>
            </a:r>
            <a:r>
              <a:rPr lang="ar-SA" sz="2400" dirty="0"/>
              <a:t> بين الدراسات السابقة، كما وعلى الباحث أن يقوم بعملية تبيان أسباب الاختلاف والالتقاء بين الدراسات السابقة جميعاً</a:t>
            </a:r>
            <a:r>
              <a:rPr lang="en-US" sz="2400" dirty="0"/>
              <a:t>. </a:t>
            </a:r>
          </a:p>
          <a:p>
            <a:pPr marL="514350" indent="-514350" algn="just" rtl="1">
              <a:buFont typeface="+mj-lt"/>
              <a:buAutoNum type="romanUcPeriod"/>
            </a:pPr>
            <a:r>
              <a:rPr lang="ar-SA" sz="2400" dirty="0" smtClean="0"/>
              <a:t>الفجوة </a:t>
            </a:r>
            <a:r>
              <a:rPr lang="ar-SA" sz="2400" dirty="0"/>
              <a:t>العلمية للبحث الحالي: في هذا المحور يقوم الباحث بكتابة وتفسير العلاقة بين الدراسات السابقة بعضها مع بعض، و كذلك تفسير العلاقة بين تلك الدراسات والبحث الحالي</a:t>
            </a:r>
            <a:endParaRPr lang="en-US" sz="2400" dirty="0"/>
          </a:p>
          <a:p>
            <a:pPr algn="just" rtl="1"/>
            <a:r>
              <a:rPr lang="ar-SA" sz="2400" dirty="0"/>
              <a:t>هذه هي المحاور الثلاثة الرئيسية التي تشملها عملية التعليق على الدراسات السابقة. تم تفصيلها في الصور السابقة، وفي النموذج التالي ستجد الصور متتابعة كتقرير متكامل عن عملية التعقيب على مضمون الدراسات السابقة</a:t>
            </a:r>
            <a:endParaRPr lang="ar-SA" sz="2400" dirty="0"/>
          </a:p>
        </p:txBody>
      </p:sp>
    </p:spTree>
    <p:extLst>
      <p:ext uri="{BB962C8B-B14F-4D97-AF65-F5344CB8AC3E}">
        <p14:creationId xmlns:p14="http://schemas.microsoft.com/office/powerpoint/2010/main" val="6012714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65018" y="952845"/>
            <a:ext cx="10945091"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554182" y="952845"/>
            <a:ext cx="10764980" cy="6001643"/>
          </a:xfrm>
          <a:prstGeom prst="rect">
            <a:avLst/>
          </a:prstGeom>
          <a:noFill/>
        </p:spPr>
        <p:txBody>
          <a:bodyPr wrap="square" rtlCol="1">
            <a:spAutoFit/>
          </a:bodyPr>
          <a:lstStyle/>
          <a:p>
            <a:pPr algn="ctr" rtl="1"/>
            <a:r>
              <a:rPr lang="ar-JO" sz="2000" b="1" dirty="0"/>
              <a:t>كيف يتم التعليق على الدراسات السابقة</a:t>
            </a:r>
            <a:r>
              <a:rPr lang="ar-JO" sz="2000" b="1" dirty="0" smtClean="0"/>
              <a:t>؟</a:t>
            </a:r>
          </a:p>
          <a:p>
            <a:pPr algn="ctr" rtl="1"/>
            <a:endParaRPr lang="ar-JO" sz="2000" dirty="0"/>
          </a:p>
          <a:p>
            <a:pPr algn="r" rtl="1"/>
            <a:r>
              <a:rPr lang="ar-JO" sz="2000" dirty="0"/>
              <a:t>إن التعقيب على الدراسات السابقة سؤال يراود الكثير من الباحثين، إلا أنه يتطلب خبرة وثقافة عالية من الباحث، فيما يلي سنوضح كيف يتم التعليق على الدراسات السابقة:</a:t>
            </a:r>
          </a:p>
          <a:p>
            <a:pPr algn="r" rtl="1"/>
            <a:r>
              <a:rPr lang="ar-JO" sz="2000" dirty="0"/>
              <a:t>1- نقد محتوى الدراسات </a:t>
            </a:r>
            <a:r>
              <a:rPr lang="ar-JO" sz="2000" dirty="0" smtClean="0"/>
              <a:t>السابقة: وهنا </a:t>
            </a:r>
            <a:r>
              <a:rPr lang="ar-JO" sz="2000" dirty="0"/>
              <a:t>يتم نقد محتوى الدراسات السابقة عندما تفقد الدراسة أي خاصة من خصائصها الفنية، أن عندما تكون الدراسة ناقصة ولا تشمل جميع جوانب البحث.</a:t>
            </a:r>
          </a:p>
          <a:p>
            <a:pPr algn="r" rtl="1"/>
            <a:r>
              <a:rPr lang="ar-JO" sz="2000" dirty="0"/>
              <a:t>2- نقد منهجية الدراسات </a:t>
            </a:r>
            <a:r>
              <a:rPr lang="ar-JO" sz="2000" dirty="0" smtClean="0"/>
              <a:t>السابقة: وهنا </a:t>
            </a:r>
            <a:r>
              <a:rPr lang="ar-JO" sz="2000" dirty="0"/>
              <a:t>يتم نقد الدراسة السابقة تبعا للمنهج العلمي التي تم استخدامه ضمنها، ومن المهم ذكره أن النقد لا يكون بشكل سلبي دائما، فهناك نقد إيجابي ونقد سلبي، في هذه الحالة يقوم الباحث بتوضيح فيما إذا كان المنهج العلمي المستخدم ملائم للبحث أو غير ملائم له.</a:t>
            </a:r>
          </a:p>
          <a:p>
            <a:pPr algn="r" rtl="1"/>
            <a:r>
              <a:rPr lang="ar-JO" sz="2000" dirty="0"/>
              <a:t>3- نقد عينة </a:t>
            </a:r>
            <a:r>
              <a:rPr lang="ar-JO" sz="2000" dirty="0" smtClean="0"/>
              <a:t>الدراسة: وهنا </a:t>
            </a:r>
            <a:r>
              <a:rPr lang="ar-JO" sz="2000" dirty="0"/>
              <a:t>تتم عملية النقد لعينة الدراسة أو عينة المجتمع الذي يجري البحث عليها، فهناك من الباحثين من يقوم باختيار عينة دراسة صغيرة مقارنة بالمجتمع الذي يدرسه، أو اختيار عينة دراسة غير ملائمة للبحث أو غير مناسبة له.</a:t>
            </a:r>
          </a:p>
          <a:p>
            <a:pPr algn="r" rtl="1"/>
            <a:r>
              <a:rPr lang="ar-JO" sz="2000" dirty="0"/>
              <a:t>4- نقد </a:t>
            </a:r>
            <a:r>
              <a:rPr lang="ar-JO" sz="2000" dirty="0" smtClean="0"/>
              <a:t>النتائج: يتم </a:t>
            </a:r>
            <a:r>
              <a:rPr lang="ar-JO" sz="2000" dirty="0"/>
              <a:t>نقد النتائج عندما يلاحظ الباحث أنها تختلف عن توقعاته ولا تناسبها، ويعود ذلك لأسباب عديدة وأبرزها خطأ الباحث في اختيار المنهج العلمي، أو خطأ الباحث في تحليل المعلومات والبيانات ووضع الاستنتاجات، لذلك من المفضل أن يقوم الباحث بعملية المقارنة ما بين نتائجه ونتائج الدراسات السالقة.</a:t>
            </a:r>
          </a:p>
          <a:p>
            <a:pPr algn="r" rtl="1"/>
            <a:r>
              <a:rPr lang="ar-JO" sz="2000" dirty="0"/>
              <a:t>5- نقد </a:t>
            </a:r>
            <a:r>
              <a:rPr lang="ar-JO" sz="2000" dirty="0" smtClean="0"/>
              <a:t>المصداقية: وهنا </a:t>
            </a:r>
            <a:r>
              <a:rPr lang="ar-JO" sz="2000" dirty="0"/>
              <a:t>يتم نقد الدراسات السابقة من جانب تحقيقها  وثباتها لجميع شروط البحث المتعددة.</a:t>
            </a:r>
          </a:p>
          <a:p>
            <a:pPr algn="r" rtl="1">
              <a:lnSpc>
                <a:spcPct val="150000"/>
              </a:lnSpc>
            </a:pPr>
            <a:endParaRPr lang="ar-JO" sz="3200" b="1" dirty="0"/>
          </a:p>
          <a:p>
            <a:pPr algn="just" rtl="1">
              <a:lnSpc>
                <a:spcPct val="150000"/>
              </a:lnSpc>
            </a:pPr>
            <a:endParaRPr lang="ar-SA" sz="2400" dirty="0"/>
          </a:p>
        </p:txBody>
      </p:sp>
    </p:spTree>
    <p:extLst>
      <p:ext uri="{BB962C8B-B14F-4D97-AF65-F5344CB8AC3E}">
        <p14:creationId xmlns:p14="http://schemas.microsoft.com/office/powerpoint/2010/main" val="10137016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JO" dirty="0"/>
              <a:t>المنهج الوصفي.</a:t>
            </a:r>
          </a:p>
          <a:p>
            <a:r>
              <a:rPr lang="ar-JO" dirty="0"/>
              <a:t>المنهج التاريخي (</a:t>
            </a:r>
            <a:r>
              <a:rPr lang="ar-JO" dirty="0" err="1"/>
              <a:t>الاستردادي</a:t>
            </a:r>
            <a:r>
              <a:rPr lang="ar-JO" dirty="0"/>
              <a:t>).</a:t>
            </a:r>
          </a:p>
          <a:p>
            <a:r>
              <a:rPr lang="ar-JO" dirty="0"/>
              <a:t>المنهج التجريبي.</a:t>
            </a:r>
          </a:p>
          <a:p>
            <a:r>
              <a:rPr lang="ar-JO" dirty="0"/>
              <a:t>المنهج التحليلي.</a:t>
            </a:r>
          </a:p>
          <a:p>
            <a:r>
              <a:rPr lang="ar-JO" dirty="0"/>
              <a:t>المنهج الفلسفي</a:t>
            </a:r>
            <a:r>
              <a:rPr lang="ar-JO" dirty="0" smtClean="0"/>
              <a:t>.</a:t>
            </a:r>
            <a:r>
              <a:rPr lang="ar-JO" dirty="0"/>
              <a:t> المنهج الوصفي.</a:t>
            </a:r>
          </a:p>
          <a:p>
            <a:r>
              <a:rPr lang="ar-JO" dirty="0"/>
              <a:t>المنهج التاريخي (</a:t>
            </a:r>
            <a:r>
              <a:rPr lang="ar-JO" dirty="0" err="1"/>
              <a:t>الاستردادي</a:t>
            </a:r>
            <a:r>
              <a:rPr lang="ar-JO" dirty="0"/>
              <a:t>).</a:t>
            </a:r>
          </a:p>
          <a:p>
            <a:r>
              <a:rPr lang="ar-JO" dirty="0"/>
              <a:t>المنهج التجريبي.</a:t>
            </a:r>
          </a:p>
          <a:p>
            <a:r>
              <a:rPr lang="ar-JO" dirty="0"/>
              <a:t>المنهج التحليلي.</a:t>
            </a:r>
          </a:p>
          <a:p>
            <a:r>
              <a:rPr lang="ar-JO" dirty="0"/>
              <a:t>المنهج الفلسفي.</a:t>
            </a:r>
          </a:p>
          <a:p>
            <a:r>
              <a:rPr lang="ar-JO" dirty="0"/>
              <a:t>المنهج الاستقرائي.</a:t>
            </a:r>
          </a:p>
          <a:p>
            <a:r>
              <a:rPr lang="ar-JO" dirty="0"/>
              <a:t>المنهج الاستنباطي.</a:t>
            </a:r>
          </a:p>
          <a:p>
            <a:r>
              <a:rPr lang="ar-JO" b="1" dirty="0"/>
              <a:t>لدراسات</a:t>
            </a:r>
            <a:r>
              <a:rPr lang="ar-JO" dirty="0"/>
              <a:t> التاريخية</a:t>
            </a:r>
          </a:p>
          <a:p>
            <a:r>
              <a:rPr lang="ar-JO" b="1" dirty="0"/>
              <a:t>الدراسات</a:t>
            </a:r>
            <a:r>
              <a:rPr lang="ar-JO" dirty="0"/>
              <a:t> الوصفية</a:t>
            </a:r>
          </a:p>
          <a:p>
            <a:r>
              <a:rPr lang="ar-JO" b="1" dirty="0"/>
              <a:t>الدراسات</a:t>
            </a:r>
            <a:r>
              <a:rPr lang="ar-JO" dirty="0"/>
              <a:t> التحليلية</a:t>
            </a:r>
          </a:p>
          <a:p>
            <a:r>
              <a:rPr lang="ar-JO" b="1" dirty="0"/>
              <a:t>الدراسات</a:t>
            </a:r>
            <a:r>
              <a:rPr lang="ar-JO" dirty="0"/>
              <a:t> المقارنة</a:t>
            </a:r>
          </a:p>
          <a:p>
            <a:r>
              <a:rPr lang="ar-JO" b="1" dirty="0"/>
              <a:t>الدراسات</a:t>
            </a:r>
            <a:r>
              <a:rPr lang="ar-JO" dirty="0"/>
              <a:t> التجريبية</a:t>
            </a:r>
          </a:p>
          <a:p>
            <a:r>
              <a:rPr lang="ar-JO" b="1" dirty="0"/>
              <a:t>الدراسات</a:t>
            </a:r>
            <a:r>
              <a:rPr lang="ar-JO" dirty="0"/>
              <a:t> النظرية</a:t>
            </a:r>
          </a:p>
          <a:p>
            <a:r>
              <a:rPr lang="ar-JO" b="1" dirty="0"/>
              <a:t>الدراسات</a:t>
            </a:r>
            <a:r>
              <a:rPr lang="ar-JO" dirty="0"/>
              <a:t> التطبيقية</a:t>
            </a:r>
          </a:p>
          <a:p>
            <a:r>
              <a:rPr lang="ar-JO" b="1" dirty="0"/>
              <a:t>الدراسات</a:t>
            </a:r>
            <a:r>
              <a:rPr lang="ar-JO" dirty="0"/>
              <a:t> </a:t>
            </a:r>
            <a:r>
              <a:rPr lang="ar-JO" dirty="0" err="1" smtClean="0"/>
              <a:t>الإ</a:t>
            </a:r>
            <a:endParaRPr lang="ar-JO" dirty="0"/>
          </a:p>
          <a:p>
            <a:r>
              <a:rPr lang="ar-JO" dirty="0"/>
              <a:t>المنهج الاستقرائي.</a:t>
            </a:r>
          </a:p>
          <a:p>
            <a:r>
              <a:rPr lang="ar-JO" dirty="0"/>
              <a:t>المنهج الاستنباطي.</a:t>
            </a:r>
          </a:p>
          <a:p>
            <a:pPr algn="r" rtl="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609601" y="1094509"/>
            <a:ext cx="10709561" cy="4339650"/>
          </a:xfrm>
          <a:prstGeom prst="rect">
            <a:avLst/>
          </a:prstGeom>
          <a:noFill/>
        </p:spPr>
        <p:txBody>
          <a:bodyPr wrap="square" rtlCol="1">
            <a:spAutoFit/>
          </a:bodyPr>
          <a:lstStyle/>
          <a:p>
            <a:pPr algn="ctr" rtl="1">
              <a:lnSpc>
                <a:spcPct val="150000"/>
              </a:lnSpc>
            </a:pPr>
            <a:r>
              <a:rPr lang="ar-JO" sz="2400" b="1" dirty="0"/>
              <a:t>منهجية الدراسة</a:t>
            </a:r>
            <a:endParaRPr lang="en-US" sz="2400" dirty="0"/>
          </a:p>
          <a:p>
            <a:pPr algn="r" rtl="1">
              <a:lnSpc>
                <a:spcPct val="150000"/>
              </a:lnSpc>
            </a:pPr>
            <a:r>
              <a:rPr lang="ar-SA" sz="2400" dirty="0"/>
              <a:t>تحقيقا لأهداف الدراسة واستكمالا لمراحلها سيعتمد الباحث على المنهج الوصفي التحليلي لوصف الظاهرة موضوع الدراسة </a:t>
            </a:r>
            <a:r>
              <a:rPr lang="ar-JO" sz="2400" dirty="0" smtClean="0"/>
              <a:t>،</a:t>
            </a:r>
            <a:r>
              <a:rPr lang="ar-SA" sz="2400" dirty="0" smtClean="0"/>
              <a:t>وتحليل </a:t>
            </a:r>
            <a:r>
              <a:rPr lang="ar-SA" sz="2400" dirty="0"/>
              <a:t>بياناتها والتعبير عنها كمياً وكيفياً، حيث ان التعبير الكيفي يصف الظاهرة ويوضح خصائصها، أما التعبير الكمي فيعطي وصفاً رقمياً يوضح حجم الظاهرة ودرجة ارتباطها مع الظواهر </a:t>
            </a:r>
            <a:r>
              <a:rPr lang="ar-SA" sz="2400" dirty="0" smtClean="0"/>
              <a:t>المختلفة</a:t>
            </a:r>
            <a:r>
              <a:rPr lang="ar-JO" sz="2400" dirty="0" smtClean="0"/>
              <a:t>.</a:t>
            </a:r>
          </a:p>
          <a:p>
            <a:pPr algn="r" rtl="1">
              <a:lnSpc>
                <a:spcPct val="150000"/>
              </a:lnSpc>
            </a:pPr>
            <a:r>
              <a:rPr lang="ar-JO" sz="2400" b="1" dirty="0"/>
              <a:t>منهجية البحث العلمي </a:t>
            </a:r>
            <a:r>
              <a:rPr lang="ar-JO" sz="2400" b="1" dirty="0" smtClean="0"/>
              <a:t>تعني:</a:t>
            </a:r>
            <a:r>
              <a:rPr lang="ar-JO" sz="2400" dirty="0"/>
              <a:t> مجموعة من الخطوات المنظمة التي يتم من خلالها دراسة موضوع محدد، والوصول لنتائج ذات قيمة تساهم في حل المشكلة؛ من خلال مجموعة من المقترحات والتوصيات التي يدونها </a:t>
            </a:r>
            <a:r>
              <a:rPr lang="ar-JO" sz="2400" dirty="0" smtClean="0"/>
              <a:t>الباحث.</a:t>
            </a:r>
          </a:p>
          <a:p>
            <a:pPr algn="r" rtl="1"/>
            <a:endParaRPr lang="ar-SA" sz="2400" dirty="0"/>
          </a:p>
        </p:txBody>
      </p:sp>
    </p:spTree>
    <p:extLst>
      <p:ext uri="{BB962C8B-B14F-4D97-AF65-F5344CB8AC3E}">
        <p14:creationId xmlns:p14="http://schemas.microsoft.com/office/powerpoint/2010/main" val="250403172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5078313"/>
          </a:xfrm>
          <a:prstGeom prst="rect">
            <a:avLst/>
          </a:prstGeom>
          <a:noFill/>
        </p:spPr>
        <p:txBody>
          <a:bodyPr wrap="square" rtlCol="1">
            <a:spAutoFit/>
          </a:bodyPr>
          <a:lstStyle/>
          <a:p>
            <a:pPr algn="ctr" rtl="1">
              <a:lnSpc>
                <a:spcPct val="150000"/>
              </a:lnSpc>
            </a:pPr>
            <a:r>
              <a:rPr lang="ar-JO" sz="2400" b="1" dirty="0"/>
              <a:t>أنواع مناهج البحث العلمي</a:t>
            </a:r>
            <a:endParaRPr lang="ar-JO" sz="2400" dirty="0"/>
          </a:p>
          <a:p>
            <a:pPr algn="r" rtl="1">
              <a:lnSpc>
                <a:spcPct val="150000"/>
              </a:lnSpc>
            </a:pPr>
            <a:r>
              <a:rPr lang="ar-JO" sz="2400" dirty="0"/>
              <a:t>المنهج الوصفي.</a:t>
            </a:r>
          </a:p>
          <a:p>
            <a:pPr algn="r" rtl="1">
              <a:lnSpc>
                <a:spcPct val="150000"/>
              </a:lnSpc>
            </a:pPr>
            <a:r>
              <a:rPr lang="ar-JO" sz="2400" dirty="0"/>
              <a:t>المنهج التاريخي (</a:t>
            </a:r>
            <a:r>
              <a:rPr lang="ar-JO" sz="2400" dirty="0" err="1"/>
              <a:t>الاستردادي</a:t>
            </a:r>
            <a:r>
              <a:rPr lang="ar-JO" sz="2400" dirty="0"/>
              <a:t>).</a:t>
            </a:r>
          </a:p>
          <a:p>
            <a:pPr algn="r" rtl="1">
              <a:lnSpc>
                <a:spcPct val="150000"/>
              </a:lnSpc>
            </a:pPr>
            <a:r>
              <a:rPr lang="ar-JO" sz="2400" dirty="0"/>
              <a:t>المنهج التجريبي.</a:t>
            </a:r>
          </a:p>
          <a:p>
            <a:pPr algn="r" rtl="1">
              <a:lnSpc>
                <a:spcPct val="150000"/>
              </a:lnSpc>
            </a:pPr>
            <a:r>
              <a:rPr lang="ar-JO" sz="2400" dirty="0"/>
              <a:t>المنهج التحليلي.</a:t>
            </a:r>
          </a:p>
          <a:p>
            <a:pPr algn="r" rtl="1">
              <a:lnSpc>
                <a:spcPct val="150000"/>
              </a:lnSpc>
            </a:pPr>
            <a:r>
              <a:rPr lang="ar-JO" sz="2400" dirty="0"/>
              <a:t>المنهج الفلسفي.</a:t>
            </a:r>
          </a:p>
          <a:p>
            <a:pPr algn="r" rtl="1">
              <a:lnSpc>
                <a:spcPct val="150000"/>
              </a:lnSpc>
            </a:pPr>
            <a:r>
              <a:rPr lang="ar-JO" sz="2400" dirty="0"/>
              <a:t>المنهج الاستقرائي.</a:t>
            </a:r>
          </a:p>
          <a:p>
            <a:pPr algn="r" rtl="1">
              <a:lnSpc>
                <a:spcPct val="150000"/>
              </a:lnSpc>
            </a:pPr>
            <a:r>
              <a:rPr lang="ar-JO" sz="2400" dirty="0"/>
              <a:t>المنهج الاستنباطي</a:t>
            </a:r>
          </a:p>
          <a:p>
            <a:pPr algn="just" rtl="1">
              <a:lnSpc>
                <a:spcPct val="150000"/>
              </a:lnSpc>
            </a:pPr>
            <a:endParaRPr lang="ar-SA" sz="2400" dirty="0"/>
          </a:p>
        </p:txBody>
      </p:sp>
    </p:spTree>
    <p:extLst>
      <p:ext uri="{BB962C8B-B14F-4D97-AF65-F5344CB8AC3E}">
        <p14:creationId xmlns:p14="http://schemas.microsoft.com/office/powerpoint/2010/main" val="34520648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5078313"/>
          </a:xfrm>
          <a:prstGeom prst="rect">
            <a:avLst/>
          </a:prstGeom>
          <a:noFill/>
        </p:spPr>
        <p:txBody>
          <a:bodyPr wrap="square" rtlCol="1">
            <a:spAutoFit/>
          </a:bodyPr>
          <a:lstStyle/>
          <a:p>
            <a:pPr algn="ctr" rtl="1"/>
            <a:r>
              <a:rPr lang="ar-JO" sz="2400" b="1" dirty="0" smtClean="0"/>
              <a:t>مجتمع الدراسة</a:t>
            </a:r>
            <a:endParaRPr lang="en-US" sz="2400" dirty="0"/>
          </a:p>
          <a:p>
            <a:pPr algn="just" rtl="1">
              <a:lnSpc>
                <a:spcPct val="150000"/>
              </a:lnSpc>
            </a:pPr>
            <a:r>
              <a:rPr lang="ar-JO" sz="2000" dirty="0" smtClean="0"/>
              <a:t>يشير مجتمع </a:t>
            </a:r>
            <a:r>
              <a:rPr lang="ar-JO" sz="2000" dirty="0"/>
              <a:t>الدراسة في البحث العلمي على أنه مجموعة كبيرة ومحددة من الأفراد أو العناصر التي تمتلك صفة مشتركة واحدة أو أكثر، وتحدد هذه الصفة بواسطة معايير أخذ العينة التي وضعها الباحث</a:t>
            </a:r>
            <a:r>
              <a:rPr lang="ar-JO" sz="2000" dirty="0" smtClean="0"/>
              <a:t>. ويمثل </a:t>
            </a:r>
            <a:r>
              <a:rPr lang="ar-JO" sz="2000" dirty="0"/>
              <a:t>مجتمع الدراسة التركيز الرئيسي للبحث العلمي</a:t>
            </a:r>
            <a:r>
              <a:rPr lang="ar-JO" sz="2000" dirty="0" smtClean="0"/>
              <a:t>، بحيث </a:t>
            </a:r>
            <a:r>
              <a:rPr lang="ar-JO" sz="2000" dirty="0"/>
              <a:t>يسعى الباحث للحصول على المعرفة أو </a:t>
            </a:r>
            <a:r>
              <a:rPr lang="ar-JO" sz="2000" dirty="0" smtClean="0"/>
              <a:t>المعلومات. وبناءً </a:t>
            </a:r>
            <a:r>
              <a:rPr lang="ar-JO" sz="2000" dirty="0"/>
              <a:t>على ذلك يجب على الباحث تحديد مجتمع الدراسة في بداية البحث</a:t>
            </a:r>
            <a:r>
              <a:rPr lang="ar-JO" sz="2000" dirty="0" smtClean="0"/>
              <a:t>.</a:t>
            </a:r>
          </a:p>
          <a:p>
            <a:pPr algn="just" rtl="1">
              <a:lnSpc>
                <a:spcPct val="150000"/>
              </a:lnSpc>
            </a:pPr>
            <a:r>
              <a:rPr lang="ar-JO" sz="2000" dirty="0" smtClean="0"/>
              <a:t> </a:t>
            </a:r>
            <a:r>
              <a:rPr lang="ar-JO" sz="2000" dirty="0"/>
              <a:t>ومن الجدير بالذكر بأن مجتمع الدراسة لا ينحصر على الأفراد فحسب، على سبيل المثال قد يتكون من أفراد، أو حيوانات، أو أعمال تجارية، أو مباني، أو سيارات، أو أشياء، أو حتى </a:t>
            </a:r>
            <a:r>
              <a:rPr lang="ar-JO" sz="2000" dirty="0" smtClean="0"/>
              <a:t>أحداث،  كما </a:t>
            </a:r>
            <a:r>
              <a:rPr lang="ar-JO" sz="2000" dirty="0"/>
              <a:t>أن الباحث يحتاج الى الحصول على معلومات دقيقة حول مثل هذه الأمور لاستخلاص الاستنتاجات الصحيحة</a:t>
            </a:r>
            <a:r>
              <a:rPr lang="ar-JO" sz="2000" dirty="0" smtClean="0"/>
              <a:t>.</a:t>
            </a:r>
          </a:p>
          <a:p>
            <a:pPr algn="just" rtl="1">
              <a:lnSpc>
                <a:spcPct val="150000"/>
              </a:lnSpc>
            </a:pPr>
            <a:r>
              <a:rPr lang="ar-JO" sz="2000" dirty="0" smtClean="0"/>
              <a:t>ونظرًا </a:t>
            </a:r>
            <a:r>
              <a:rPr lang="ar-JO" sz="2000" dirty="0"/>
              <a:t>إلى الحجم الكبير لمجتمع الدراسة، فقد لا يتمكن الباحث في العديد من الأحيان من اختبار أو جمع المعلومات اللازمة من كل فرد، وذلك بسبب التكلفة العالية والوقت الطويل المستغرق في تنفيذ ذلك</a:t>
            </a:r>
            <a:r>
              <a:rPr lang="ar-JO" sz="2000" dirty="0" smtClean="0"/>
              <a:t>. لذا </a:t>
            </a:r>
            <a:r>
              <a:rPr lang="ar-JO" sz="2000" dirty="0"/>
              <a:t>يتم أخذ مجموعة فرعية من المجتمع و تسمى عينة الدراسة، بحيث يقوم الباحث بأخذ الملاحظات وتعميم النتائج على المجتمع الذي أُخذت منه هذه العينة.</a:t>
            </a:r>
            <a:r>
              <a:rPr lang="ar-JO" sz="2000" dirty="0"/>
              <a:t/>
            </a:r>
            <a:br>
              <a:rPr lang="ar-JO" sz="2000" dirty="0"/>
            </a:br>
            <a:endParaRPr lang="ar-SA" sz="2000" dirty="0"/>
          </a:p>
        </p:txBody>
      </p:sp>
    </p:spTree>
    <p:extLst>
      <p:ext uri="{BB962C8B-B14F-4D97-AF65-F5344CB8AC3E}">
        <p14:creationId xmlns:p14="http://schemas.microsoft.com/office/powerpoint/2010/main" val="10678019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734289" y="883465"/>
            <a:ext cx="10584873"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872839" y="1088711"/>
            <a:ext cx="10293926" cy="4955203"/>
          </a:xfrm>
          <a:prstGeom prst="rect">
            <a:avLst/>
          </a:prstGeom>
          <a:noFill/>
        </p:spPr>
        <p:txBody>
          <a:bodyPr wrap="square" rtlCol="1">
            <a:spAutoFit/>
          </a:bodyPr>
          <a:lstStyle/>
          <a:p>
            <a:pPr algn="ctr" rtl="1"/>
            <a:r>
              <a:rPr lang="ar-JO" sz="2400" b="1" dirty="0"/>
              <a:t>العلاقة بين مجتمع الدراسة وعينة الدراسة </a:t>
            </a:r>
            <a:endParaRPr lang="ar-JO" sz="2400" b="1" dirty="0"/>
          </a:p>
          <a:p>
            <a:pPr algn="ctr" rtl="1"/>
            <a:endParaRPr lang="ar-JO" sz="2400" b="1" dirty="0" smtClean="0"/>
          </a:p>
          <a:p>
            <a:pPr algn="r" rtl="1"/>
            <a:r>
              <a:rPr lang="ar-JO" sz="2800" b="1" dirty="0" smtClean="0"/>
              <a:t>العينة </a:t>
            </a:r>
            <a:r>
              <a:rPr lang="ar-JO" sz="2800" dirty="0"/>
              <a:t>هي مجموعة فرعية مأخوذة من مجتمع الدراسة، وقد نشأ هذا المفهوم بسبب عدم قدرة الباحث على اختبار جميع الأفراد في مجتمع معين. يجب أن تكون العينة المختارة ممثلة لمجتمع الدراسة الذي أخذت منه في جميع الخصائص، كما ويجب أن يكون حجمها مناسباً لضمان القدرة على القيام بعمليات التحليل الإحصائي</a:t>
            </a:r>
            <a:r>
              <a:rPr lang="ar-JO" sz="2800" dirty="0" smtClean="0"/>
              <a:t>.</a:t>
            </a:r>
          </a:p>
          <a:p>
            <a:pPr algn="r" rtl="1"/>
            <a:r>
              <a:rPr lang="ar-JO" sz="2800" dirty="0" smtClean="0"/>
              <a:t> وتتمثل </a:t>
            </a:r>
            <a:r>
              <a:rPr lang="ar-JO" sz="2800" dirty="0"/>
              <a:t>الوظيفة الرئيسية لعينة الدراسة في السماح للباحثين بإجراء الدراسة على الأفراد من المجتمع، بحيث يمكن استخدام نتائج دراستهم لاستخلاص الاستنتاجات وتطبيقها على مجتمع </a:t>
            </a:r>
            <a:r>
              <a:rPr lang="ar-JO" sz="2800" dirty="0" smtClean="0"/>
              <a:t>الدراسة، وكلما </a:t>
            </a:r>
            <a:r>
              <a:rPr lang="ar-JO" sz="2800" dirty="0"/>
              <a:t>كانت جودة العينة المأخوذة أفضل، كلما كان مستوى الدقة في النتائج والملاحظات المستخلصة منها أكبر</a:t>
            </a:r>
            <a:r>
              <a:rPr lang="ar-JO" sz="2400" dirty="0"/>
              <a:t/>
            </a:r>
            <a:br>
              <a:rPr lang="ar-JO" sz="2400" dirty="0"/>
            </a:br>
            <a:r>
              <a:rPr lang="ar-JO" sz="2400" dirty="0"/>
              <a:t/>
            </a:r>
            <a:br>
              <a:rPr lang="ar-JO" sz="2400" dirty="0"/>
            </a:br>
            <a:endParaRPr lang="ar-SA" sz="2000" dirty="0"/>
          </a:p>
        </p:txBody>
      </p:sp>
    </p:spTree>
    <p:extLst>
      <p:ext uri="{BB962C8B-B14F-4D97-AF65-F5344CB8AC3E}">
        <p14:creationId xmlns:p14="http://schemas.microsoft.com/office/powerpoint/2010/main" val="14715394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80655" y="952845"/>
            <a:ext cx="10030690"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204068" y="1428065"/>
            <a:ext cx="9533205" cy="4493538"/>
          </a:xfrm>
          <a:prstGeom prst="rect">
            <a:avLst/>
          </a:prstGeom>
          <a:noFill/>
        </p:spPr>
        <p:txBody>
          <a:bodyPr wrap="square" rtlCol="1">
            <a:spAutoFit/>
          </a:bodyPr>
          <a:lstStyle/>
          <a:p>
            <a:pPr algn="ctr" rtl="1"/>
            <a:r>
              <a:rPr lang="ar-SA" sz="2400" b="1" dirty="0" smtClean="0"/>
              <a:t>أداة الدراسة</a:t>
            </a:r>
            <a:endParaRPr lang="ar-JO" sz="2400" b="1" dirty="0" smtClean="0"/>
          </a:p>
          <a:p>
            <a:pPr algn="ctr" rtl="1"/>
            <a:endParaRPr lang="en-US" sz="2400" b="1" dirty="0"/>
          </a:p>
          <a:p>
            <a:pPr algn="just" rtl="1"/>
            <a:r>
              <a:rPr lang="ar-SA" sz="2400" dirty="0"/>
              <a:t>وبعد ذلك يجب على الباحث أن يقوم بتحديد أداة البحث والتي تُعبر عن الوسيلة التي يجمع بها الباحث مادته العلمية. </a:t>
            </a:r>
            <a:endParaRPr lang="ar-JO" sz="2400" dirty="0" smtClean="0"/>
          </a:p>
          <a:p>
            <a:pPr algn="just" rtl="1"/>
            <a:r>
              <a:rPr lang="ar-JO" sz="2400" dirty="0"/>
              <a:t>تتعدد أدوات الدراسة التي يتم استخدامها في الأبحاث العلمية، ولكن الأكثر شيوعا في الاستخدام هي: المقابلات، والاستبانات، والملاحظات، والاختبارات. ويتم الاعتماد على عدد من الأسس العلمية في اختيار هذه الأدوات؛ للوصول في النهاية إلى النتائج المطلوبة ومن ثمّ تحقيق أهداف الدراسة.  </a:t>
            </a:r>
          </a:p>
          <a:p>
            <a:pPr algn="just" rtl="1"/>
            <a:r>
              <a:rPr lang="ar-JO" sz="2400" dirty="0"/>
              <a:t>وتستخدم أدوات الدراسة إما منفردة أو مجتمعة، وفقا لما </a:t>
            </a:r>
            <a:r>
              <a:rPr lang="ar-JO" sz="2400" dirty="0" err="1"/>
              <a:t>تتطلبه</a:t>
            </a:r>
            <a:r>
              <a:rPr lang="ar-JO" sz="2400" dirty="0"/>
              <a:t> طبيعة الدراسة </a:t>
            </a:r>
            <a:r>
              <a:rPr lang="ar-JO" sz="2400" dirty="0" smtClean="0"/>
              <a:t>وأهدافها.</a:t>
            </a:r>
            <a:endParaRPr lang="ar-JO" sz="2400" dirty="0"/>
          </a:p>
          <a:p>
            <a:endParaRPr lang="ar-JO" sz="2000" b="1" dirty="0"/>
          </a:p>
          <a:p>
            <a:pPr algn="ctr" rtl="1"/>
            <a:endParaRPr lang="en-US" sz="2000" dirty="0"/>
          </a:p>
          <a:p>
            <a:pPr algn="just" rtl="1">
              <a:lnSpc>
                <a:spcPct val="150000"/>
              </a:lnSpc>
            </a:pPr>
            <a:endParaRPr lang="ar-SA" sz="2000" dirty="0"/>
          </a:p>
        </p:txBody>
      </p:sp>
    </p:spTree>
    <p:extLst>
      <p:ext uri="{BB962C8B-B14F-4D97-AF65-F5344CB8AC3E}">
        <p14:creationId xmlns:p14="http://schemas.microsoft.com/office/powerpoint/2010/main" val="23639554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pic>
        <p:nvPicPr>
          <p:cNvPr id="3"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87189" y="546620"/>
            <a:ext cx="7070296" cy="6265662"/>
          </a:xfrm>
          <a:prstGeom prst="rect">
            <a:avLst/>
          </a:prstGeom>
        </p:spPr>
      </p:pic>
    </p:spTree>
    <p:extLst>
      <p:ext uri="{BB962C8B-B14F-4D97-AF65-F5344CB8AC3E}">
        <p14:creationId xmlns:p14="http://schemas.microsoft.com/office/powerpoint/2010/main" val="1918905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039091" y="952845"/>
            <a:ext cx="10224654"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233054" y="1260763"/>
            <a:ext cx="9822873" cy="3970318"/>
          </a:xfrm>
          <a:prstGeom prst="rect">
            <a:avLst/>
          </a:prstGeom>
          <a:noFill/>
        </p:spPr>
        <p:txBody>
          <a:bodyPr wrap="square" rtlCol="1">
            <a:spAutoFit/>
          </a:bodyPr>
          <a:lstStyle/>
          <a:p>
            <a:pPr algn="ctr" rtl="1"/>
            <a:r>
              <a:rPr lang="ar-JO" sz="2800" b="1" dirty="0"/>
              <a:t>مصادر جمع المعلومات: </a:t>
            </a:r>
            <a:endParaRPr lang="en-US" sz="2800" dirty="0"/>
          </a:p>
          <a:p>
            <a:pPr algn="just" rtl="1"/>
            <a:r>
              <a:rPr lang="ar-SA" sz="2800" dirty="0"/>
              <a:t>ولتحقيق اهداف الدراسة، يتم اللجوء لمصدرين أساسيين للمعلومات وهما:</a:t>
            </a:r>
            <a:endParaRPr lang="en-US" sz="2800" dirty="0"/>
          </a:p>
          <a:p>
            <a:pPr algn="just" rtl="1"/>
            <a:r>
              <a:rPr lang="ar-SA" sz="2800" dirty="0"/>
              <a:t>المصادر ثانوية: مراجعة الأدب التربوي، والدراسات والأبحاث والكتب ذات العلاقة بمتغيرات </a:t>
            </a:r>
            <a:r>
              <a:rPr lang="ar-SA" sz="2800" dirty="0" smtClean="0"/>
              <a:t>الدراسة.</a:t>
            </a:r>
            <a:endParaRPr lang="en-US" sz="2800" dirty="0"/>
          </a:p>
          <a:p>
            <a:pPr algn="just" rtl="1"/>
            <a:r>
              <a:rPr lang="ar-SA" sz="2800" dirty="0"/>
              <a:t>المصادر أولية: سيتم جمع البيانات الأولية من خلال </a:t>
            </a:r>
            <a:r>
              <a:rPr lang="ar-SA" sz="2800" dirty="0" err="1"/>
              <a:t>استبانه</a:t>
            </a:r>
            <a:r>
              <a:rPr lang="ar-SA" sz="2800" dirty="0"/>
              <a:t> يتم توزيعها على الموظفين للإجابة على أسئلة الدراسة ومن ثم تفريغها وتحليلها باستخدام برنامج </a:t>
            </a:r>
            <a:r>
              <a:rPr lang="en-US" sz="2800" dirty="0"/>
              <a:t>SPSS</a:t>
            </a:r>
            <a:r>
              <a:rPr lang="ar-SA" sz="2800" dirty="0"/>
              <a:t> الإحصائي واستخدام الاختبارات الإحصائية المناسبة للوصول لدلالات ذات قيمة ومؤشرات تدعم الدراسة، او قد يتم جمع البيانات من خلال اداة الدراسة (استبيانه، مقابلات، ملاحظات..)</a:t>
            </a:r>
            <a:r>
              <a:rPr lang="en-US" dirty="0"/>
              <a:t>.</a:t>
            </a:r>
            <a:endParaRPr lang="en-US" sz="2400" dirty="0"/>
          </a:p>
        </p:txBody>
      </p:sp>
    </p:spTree>
    <p:extLst>
      <p:ext uri="{BB962C8B-B14F-4D97-AF65-F5344CB8AC3E}">
        <p14:creationId xmlns:p14="http://schemas.microsoft.com/office/powerpoint/2010/main" val="33026701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440873" y="952845"/>
            <a:ext cx="9892145"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2092036" y="1094509"/>
            <a:ext cx="8548255" cy="4524315"/>
          </a:xfrm>
          <a:prstGeom prst="rect">
            <a:avLst/>
          </a:prstGeom>
          <a:noFill/>
        </p:spPr>
        <p:txBody>
          <a:bodyPr wrap="square" rtlCol="1">
            <a:spAutoFit/>
          </a:bodyPr>
          <a:lstStyle/>
          <a:p>
            <a:pPr algn="ctr" rtl="1">
              <a:lnSpc>
                <a:spcPct val="150000"/>
              </a:lnSpc>
            </a:pPr>
            <a:r>
              <a:rPr lang="ar-SA" sz="2400" b="1" dirty="0"/>
              <a:t>الصدق والثبات</a:t>
            </a:r>
            <a:endParaRPr lang="en-US" sz="2400" dirty="0"/>
          </a:p>
          <a:p>
            <a:pPr algn="just" rtl="1">
              <a:lnSpc>
                <a:spcPct val="150000"/>
              </a:lnSpc>
            </a:pPr>
            <a:r>
              <a:rPr lang="ar-SA" sz="2400" dirty="0"/>
              <a:t>بعد اعتماد أداة الدراسة أو البحث يتم التأكد من صدقها وذلك من خلال الاستفادة من آراء المحكمين والمختصين في مجال موضوع البحث او الدراسة، وعرض الاستمارة بصورة أولية على لجنة المحكمين، وذلك بعد إنشاء بنودها على غرار الدراسات السابقة. حيث تقوم اللجنة بإبداء آرائهم وملاحظاتهم في أداة تحليل المحتوى من حيث: مدى ارتباط فقرات الاستمارة (الملامح) بموضوع الدراسة، وانتماء الملامح للمجال الذي صُنِّفت فيه، والتحقق من سلامة المعنى اللغوي ووضوحه، وبناء على ذلك يتم إجراء التعديلات اللازمة.</a:t>
            </a:r>
            <a:endParaRPr lang="en-US" sz="2400" dirty="0"/>
          </a:p>
        </p:txBody>
      </p:sp>
    </p:spTree>
    <p:extLst>
      <p:ext uri="{BB962C8B-B14F-4D97-AF65-F5344CB8AC3E}">
        <p14:creationId xmlns:p14="http://schemas.microsoft.com/office/powerpoint/2010/main" val="319479062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55964" y="952845"/>
            <a:ext cx="996141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1080655" y="1094509"/>
            <a:ext cx="9199418" cy="4154984"/>
          </a:xfrm>
          <a:prstGeom prst="rect">
            <a:avLst/>
          </a:prstGeom>
          <a:noFill/>
        </p:spPr>
        <p:txBody>
          <a:bodyPr wrap="square" rtlCol="1">
            <a:spAutoFit/>
          </a:bodyPr>
          <a:lstStyle/>
          <a:p>
            <a:pPr algn="ctr" rtl="1"/>
            <a:r>
              <a:rPr lang="ar-SA" sz="2400" b="1" dirty="0"/>
              <a:t>نتائج </a:t>
            </a:r>
            <a:r>
              <a:rPr lang="ar-SA" sz="2400" b="1" dirty="0" smtClean="0"/>
              <a:t>البحث</a:t>
            </a:r>
            <a:r>
              <a:rPr lang="ar-JO" sz="2400" b="1" dirty="0" smtClean="0"/>
              <a:t> ومناقشتها</a:t>
            </a:r>
            <a:endParaRPr lang="en-US" sz="2400" dirty="0"/>
          </a:p>
          <a:p>
            <a:pPr algn="r" rtl="1"/>
            <a:r>
              <a:rPr lang="ar-SA" sz="2400" dirty="0"/>
              <a:t>وللإجابة عن أسئلة الدراسة واختبار فرضياتها يقوم الباحث باستخدام الأساليب الإحصائية المناسبة في التحليل، والتي تعتمد على نوع البيانات المراد تحليلها، وعلى أهداف الدراسة وفرضياتها، وذلك من خلال استخدام برنامج </a:t>
            </a:r>
            <a:r>
              <a:rPr lang="en-US" sz="2400" dirty="0"/>
              <a:t>SPSS</a:t>
            </a:r>
            <a:r>
              <a:rPr lang="ar-SA" sz="2400" dirty="0"/>
              <a:t> الإحصائي أو أي برنامج تحليل إحصائي آخر، ويتم استخدام عدة أساليب إحصائية من اجل تحليل البيانات التي تم جمعها بشكل يؤدي إلى تحقيق أهداف الدراسة</a:t>
            </a:r>
            <a:r>
              <a:rPr lang="ar-SA" sz="2400" dirty="0" smtClean="0"/>
              <a:t>.</a:t>
            </a:r>
            <a:endParaRPr lang="ar-JO" sz="2400" dirty="0" smtClean="0"/>
          </a:p>
          <a:p>
            <a:pPr algn="r" rtl="1"/>
            <a:endParaRPr lang="ar-JO" sz="2400" dirty="0"/>
          </a:p>
          <a:p>
            <a:pPr algn="r" rtl="1"/>
            <a:r>
              <a:rPr lang="ar-JO" sz="2400" dirty="0" smtClean="0"/>
              <a:t>وتعمل </a:t>
            </a:r>
            <a:r>
              <a:rPr lang="ar-JO" sz="2400" dirty="0"/>
              <a:t>عملية مناقشة نتائج الدراسة على تأكيد صحة ما توصل إليه الباحث. بمناقشة نتائج الدراسة يتم عرض ما توصل إليه الباحث على وجهات نظر مختلفة تعمل على إثراء هذا المحتوى وتقويته. تساهم مناقشة نتائج الدراسة بالكشف عن حلول أخرى ممكنة لمشكلة البحث. يتم زيادة الفهم بعمق أكثر من خلال مناقشة ما توصل إليه الباحث.</a:t>
            </a:r>
            <a:endParaRPr lang="en-US" sz="2400" dirty="0"/>
          </a:p>
        </p:txBody>
      </p:sp>
    </p:spTree>
    <p:extLst>
      <p:ext uri="{BB962C8B-B14F-4D97-AF65-F5344CB8AC3E}">
        <p14:creationId xmlns:p14="http://schemas.microsoft.com/office/powerpoint/2010/main" val="1794594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57200" y="952845"/>
            <a:ext cx="11345593"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457201" y="1094509"/>
            <a:ext cx="11345592" cy="4893647"/>
          </a:xfrm>
          <a:prstGeom prst="rect">
            <a:avLst/>
          </a:prstGeom>
          <a:noFill/>
        </p:spPr>
        <p:txBody>
          <a:bodyPr wrap="square" rtlCol="1">
            <a:spAutoFit/>
          </a:bodyPr>
          <a:lstStyle/>
          <a:p>
            <a:pPr algn="ctr" rtl="1"/>
            <a:r>
              <a:rPr lang="ar-JO" sz="2400" b="1" dirty="0"/>
              <a:t>ما الفرق بين نتائج وتوصيات البحث العلمي؟</a:t>
            </a:r>
            <a:endParaRPr lang="ar-JO" sz="2400" dirty="0"/>
          </a:p>
          <a:p>
            <a:pPr algn="just" rtl="1"/>
            <a:r>
              <a:rPr lang="ar-JO" sz="2400" dirty="0"/>
              <a:t>هناك البعض من الباحثين العلميين، ممن لا يوجد لديهم حدود فاصلة بين ما يتم كتابته من نتائج البحث العلمي أو توصيات البحث العلمي، وذلك ينم عن قلة في الخبرة المعلوماتية المتعلقة بالأبحاث، وذلك الخلط يجعل البحث العلمي مشوبًا بالأخطاء الجسيمة، والتي من الممكن أن تكلف الباحث الكثير، وعلى رأس ذلك انخفاض درجات التقييم، أو استبعاد البحث برمته في حالة كونه من أبحاث أو أطروحات الدراسات العليا، والتي يجب أن لا يوجد بها أي أخطاء، وخاصة في كون عدم التفريق بين نتائج البحث العلمي وتوصيات البحث العلمي من الأخطاء الجوهرية في البحث العلمي، لذا يجب على الباحث أن يفرق بين النتائج والتوصيات، وسوف نستعرض ذلك كما يلي:</a:t>
            </a:r>
          </a:p>
          <a:p>
            <a:pPr algn="just" rtl="1"/>
            <a:r>
              <a:rPr lang="ar-JO" sz="2400" b="1" dirty="0"/>
              <a:t>نتائج البحث العلمي:</a:t>
            </a:r>
            <a:r>
              <a:rPr lang="ar-JO" sz="2400" dirty="0"/>
              <a:t> تعبر النتائج عن سرد منسق وموضوعي لما اكتشفه الباحث العلمي من أمور تتعلق بموضوع أو مشكلة البحث العلمي، ويكون ذلك نتاجًا لمراحل البحث العلمي التي تبدأ باقتراح الموضوع.</a:t>
            </a:r>
          </a:p>
          <a:p>
            <a:pPr algn="just" rtl="1"/>
            <a:r>
              <a:rPr lang="ar-JO" sz="2400" b="1" dirty="0"/>
              <a:t>توصيات البحث العلمي: </a:t>
            </a:r>
            <a:r>
              <a:rPr lang="ar-JO" sz="2400" dirty="0"/>
              <a:t>وتتمثل في المقترحات أو أدوات الحل، ويكون بذلك بناءً على النتائج التي توضح حدود وأبعاد المشكلة، ويبدأ الباحث في وضح لمسته الجديدة والمبتكرة التي تعطي الفائدة الحقيقية.</a:t>
            </a:r>
          </a:p>
          <a:p>
            <a:pPr algn="just" rtl="1"/>
            <a:r>
              <a:rPr lang="ar-JO" sz="2400" b="1" dirty="0"/>
              <a:t>علاقة النتائج بالتوصيات: </a:t>
            </a:r>
            <a:r>
              <a:rPr lang="ar-JO" sz="2400" dirty="0"/>
              <a:t>علاقة النتائج بالتوصيات هي علاقة بنائية، ويتضح ذلك في أول جملة يسوقها الباحث في التوصيات، ومضمونها هو: "بناءً على ما تم التوصل إليه من نتائج، نرى....... ويبدأ الباحث في سرد الحلول.......".</a:t>
            </a:r>
          </a:p>
        </p:txBody>
      </p:sp>
    </p:spTree>
    <p:extLst>
      <p:ext uri="{BB962C8B-B14F-4D97-AF65-F5344CB8AC3E}">
        <p14:creationId xmlns:p14="http://schemas.microsoft.com/office/powerpoint/2010/main" val="22605883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57200" y="952845"/>
            <a:ext cx="11345593"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457201" y="1094509"/>
            <a:ext cx="11345592" cy="4524315"/>
          </a:xfrm>
          <a:prstGeom prst="rect">
            <a:avLst/>
          </a:prstGeom>
          <a:noFill/>
        </p:spPr>
        <p:txBody>
          <a:bodyPr wrap="square" rtlCol="1">
            <a:spAutoFit/>
          </a:bodyPr>
          <a:lstStyle/>
          <a:p>
            <a:pPr algn="ctr" rtl="1"/>
            <a:r>
              <a:rPr lang="ar-SA" sz="2400" b="1" dirty="0"/>
              <a:t>أخطاء الباحث أثناء المراحل المختلفة للبحث العلمي</a:t>
            </a:r>
            <a:endParaRPr lang="en-US" sz="2400" dirty="0"/>
          </a:p>
          <a:p>
            <a:pPr algn="just" rtl="1"/>
            <a:r>
              <a:rPr lang="ar-SA" sz="2400" dirty="0"/>
              <a:t>تتعدد الأخطاء التي يمارسها الباحثون أثناء إعداد الأبحاث ومنها ما يلي:</a:t>
            </a:r>
            <a:endParaRPr lang="en-US" sz="2400" dirty="0"/>
          </a:p>
          <a:p>
            <a:pPr marL="342900" lvl="0" indent="-342900" algn="just" rtl="1">
              <a:buFont typeface="Wingdings" panose="05000000000000000000" pitchFamily="2" charset="2"/>
              <a:buChar char="ü"/>
            </a:pPr>
            <a:r>
              <a:rPr lang="ar-SA" sz="2400" dirty="0"/>
              <a:t>قبول مشكلة البحث التي تخطر ببال الباحث للوهلة الأولى أو تقترح له مـن الغير دون التعمق في أهميتها واتفاقها مع قدراته وطموحاته المستقبلية</a:t>
            </a:r>
            <a:endParaRPr lang="en-US" sz="2400" dirty="0"/>
          </a:p>
          <a:p>
            <a:pPr marL="342900" lvl="0" indent="-342900" algn="just" rtl="1">
              <a:buFont typeface="Wingdings" panose="05000000000000000000" pitchFamily="2" charset="2"/>
              <a:buChar char="ü"/>
            </a:pPr>
            <a:r>
              <a:rPr lang="ar-SA" sz="2400" dirty="0"/>
              <a:t>اختيار مشكلة للبحـث غامـضة أو واسـعة المجـال متـشعبة فـي متطلباتهـا التنفيذية</a:t>
            </a:r>
            <a:r>
              <a:rPr lang="en-US" sz="2400" dirty="0"/>
              <a:t>.</a:t>
            </a:r>
          </a:p>
          <a:p>
            <a:pPr marL="342900" lvl="0" indent="-342900" algn="just" rtl="1">
              <a:buFont typeface="Wingdings" panose="05000000000000000000" pitchFamily="2" charset="2"/>
              <a:buChar char="ü"/>
            </a:pPr>
            <a:r>
              <a:rPr lang="ar-SA" sz="2400" dirty="0"/>
              <a:t>تعديل الباحث لبيئة آو عوامل البحث تسهيلاً للحصول على البيانات المطلوبة، مشوهاً بذلك طبيعة حدوث النتائج بالصيغ التي قصدها البحث أساساً</a:t>
            </a:r>
            <a:r>
              <a:rPr lang="en-US" sz="2400" dirty="0"/>
              <a:t>.</a:t>
            </a:r>
          </a:p>
          <a:p>
            <a:pPr marL="342900" lvl="0" indent="-342900" algn="just" rtl="1">
              <a:buFont typeface="Wingdings" panose="05000000000000000000" pitchFamily="2" charset="2"/>
              <a:buChar char="ü"/>
            </a:pPr>
            <a:r>
              <a:rPr lang="ar-SA" sz="2400" dirty="0"/>
              <a:t>عدم التقيد بمبدأ التوزيع العشوائي للمعاملات والمكـررات عنـد تنفيـذ تـصميم التجربة</a:t>
            </a:r>
            <a:r>
              <a:rPr lang="ar-SA" sz="2400" b="1" dirty="0"/>
              <a:t>.</a:t>
            </a:r>
            <a:endParaRPr lang="en-US" sz="2400" dirty="0"/>
          </a:p>
          <a:p>
            <a:pPr marL="342900" lvl="0" indent="-342900" algn="just" rtl="1">
              <a:buFont typeface="Wingdings" panose="05000000000000000000" pitchFamily="2" charset="2"/>
              <a:buChar char="ü"/>
            </a:pPr>
            <a:r>
              <a:rPr lang="ar-SA" sz="2400" dirty="0"/>
              <a:t>التفسير غير الكامل أو الناقص لبيانات البحث</a:t>
            </a:r>
            <a:r>
              <a:rPr lang="en-US" sz="2400" dirty="0"/>
              <a:t>.</a:t>
            </a:r>
          </a:p>
          <a:p>
            <a:pPr marL="342900" lvl="0" indent="-342900" algn="just" rtl="1">
              <a:buFont typeface="Wingdings" panose="05000000000000000000" pitchFamily="2" charset="2"/>
              <a:buChar char="ü"/>
            </a:pPr>
            <a:r>
              <a:rPr lang="ar-SA" sz="2400" dirty="0"/>
              <a:t>تقديم فقرة أو فصل الدراسات </a:t>
            </a:r>
            <a:r>
              <a:rPr lang="ar-SA" sz="2400" dirty="0" smtClean="0"/>
              <a:t>والأبحاث </a:t>
            </a:r>
            <a:r>
              <a:rPr lang="ar-SA" sz="2400" dirty="0"/>
              <a:t>الـسابقة بـصيغ </a:t>
            </a:r>
            <a:r>
              <a:rPr lang="ar-SA" sz="2400" dirty="0" smtClean="0"/>
              <a:t>وجمـل </a:t>
            </a:r>
            <a:r>
              <a:rPr lang="ar-SA" sz="2400" dirty="0"/>
              <a:t>مـشتتة يـسرد الباحث فـي كل منهـا معلومـات غيـر هامـة أحيانـاً دون دمجهـا معـاً بأسـلوب منطقي مفيد ويتعلق بموضوع البحث</a:t>
            </a:r>
            <a:r>
              <a:rPr lang="en-US" sz="2400" dirty="0"/>
              <a:t>. </a:t>
            </a:r>
          </a:p>
          <a:p>
            <a:pPr marL="342900" indent="-342900" algn="just" rtl="1">
              <a:buFont typeface="Wingdings" panose="05000000000000000000" pitchFamily="2" charset="2"/>
              <a:buChar char="ü"/>
            </a:pPr>
            <a:r>
              <a:rPr lang="ar-SA" sz="2400" dirty="0"/>
              <a:t>استعمال الاقتباس الحرفي بكثرة ودون مناسبة </a:t>
            </a:r>
            <a:r>
              <a:rPr lang="ar-SA" sz="2400" dirty="0" smtClean="0"/>
              <a:t>أحيانا</a:t>
            </a:r>
            <a:r>
              <a:rPr lang="ar-JO" sz="2400" dirty="0" smtClean="0"/>
              <a:t>.</a:t>
            </a:r>
            <a:endParaRPr lang="ar-JO" sz="2400" dirty="0"/>
          </a:p>
        </p:txBody>
      </p:sp>
    </p:spTree>
    <p:extLst>
      <p:ext uri="{BB962C8B-B14F-4D97-AF65-F5344CB8AC3E}">
        <p14:creationId xmlns:p14="http://schemas.microsoft.com/office/powerpoint/2010/main" val="267126881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مربع نص 1"/>
          <p:cNvSpPr txBox="1"/>
          <p:nvPr/>
        </p:nvSpPr>
        <p:spPr>
          <a:xfrm>
            <a:off x="609601" y="1288472"/>
            <a:ext cx="10598726" cy="3539430"/>
          </a:xfrm>
          <a:prstGeom prst="rect">
            <a:avLst/>
          </a:prstGeom>
          <a:noFill/>
        </p:spPr>
        <p:txBody>
          <a:bodyPr wrap="square" rtlCol="1">
            <a:spAutoFit/>
          </a:bodyPr>
          <a:lstStyle/>
          <a:p>
            <a:pPr algn="ctr" rtl="1"/>
            <a:r>
              <a:rPr lang="ar-JO" sz="2800" b="1" dirty="0"/>
              <a:t>الخاتمة</a:t>
            </a:r>
          </a:p>
          <a:p>
            <a:pPr algn="r" rtl="1"/>
            <a:r>
              <a:rPr lang="ar-JO" sz="2800" dirty="0" smtClean="0"/>
              <a:t>لذا يجب عند كتابة البحث العلمي أن يلتزم </a:t>
            </a:r>
            <a:r>
              <a:rPr lang="ar-JO" sz="2800" dirty="0"/>
              <a:t>الباحث بمجموعة من القواعد والضوابط والأسس العلمية، حيث أن الأمور لا تسير في البحث العلمي بشكل عشوائي أو هوائي، </a:t>
            </a:r>
            <a:r>
              <a:rPr lang="ar-JO" sz="2800" dirty="0"/>
              <a:t>و</a:t>
            </a:r>
            <a:r>
              <a:rPr lang="ar-JO" sz="2800" dirty="0" smtClean="0"/>
              <a:t>يرجع </a:t>
            </a:r>
            <a:r>
              <a:rPr lang="ar-JO" sz="2800" dirty="0"/>
              <a:t>الهدف من اتباع مجموعة الخطوات العلمية </a:t>
            </a:r>
            <a:r>
              <a:rPr lang="ar-JO" sz="2800" dirty="0" err="1"/>
              <a:t>الممنهجة</a:t>
            </a:r>
            <a:r>
              <a:rPr lang="ar-JO" sz="2800" dirty="0"/>
              <a:t> والمنظمة تلك  في</a:t>
            </a:r>
            <a:r>
              <a:rPr lang="ar-JO" sz="2800" dirty="0">
                <a:hlinkClick r:id="rId7"/>
              </a:rPr>
              <a:t> </a:t>
            </a:r>
            <a:r>
              <a:rPr lang="ar-JO" sz="2800" u="sng" dirty="0">
                <a:hlinkClick r:id="rId7"/>
              </a:rPr>
              <a:t>البحوث العلمية</a:t>
            </a:r>
            <a:r>
              <a:rPr lang="ar-JO" sz="2800" dirty="0"/>
              <a:t> إلى التأكد من إجراء البحث من منظور علمي متخصص، هذا من شأنه أن يساعد على تركيز البحث والتأكيد على إمكانية الوصول لنتائج واقعية. بدون هذه الخطوات والضوابط العلمية لن يكون هناك بحث بالشكل العلمي المعروف. ويترتب عليه عدم الوثوق في نتائج البحوث التي تتم بهذه الطرق الغير موثوقة!</a:t>
            </a:r>
            <a:endParaRPr lang="en-US" sz="2800" dirty="0"/>
          </a:p>
        </p:txBody>
      </p:sp>
    </p:spTree>
    <p:extLst>
      <p:ext uri="{BB962C8B-B14F-4D97-AF65-F5344CB8AC3E}">
        <p14:creationId xmlns:p14="http://schemas.microsoft.com/office/powerpoint/2010/main" val="27031377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cstate="print"/>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cstate="print"/>
          <a:stretch>
            <a:fillRect/>
          </a:stretch>
        </p:blipFill>
        <p:spPr>
          <a:xfrm>
            <a:off x="9175057" y="248508"/>
            <a:ext cx="2649477" cy="1166001"/>
          </a:xfrm>
          <a:prstGeom prst="rect">
            <a:avLst/>
          </a:prstGeom>
        </p:spPr>
      </p:pic>
      <p:sp>
        <p:nvSpPr>
          <p:cNvPr id="3" name="مربع نص 2"/>
          <p:cNvSpPr txBox="1"/>
          <p:nvPr/>
        </p:nvSpPr>
        <p:spPr>
          <a:xfrm>
            <a:off x="2209800" y="1920240"/>
            <a:ext cx="7970520" cy="1661993"/>
          </a:xfrm>
          <a:prstGeom prst="rect">
            <a:avLst/>
          </a:prstGeom>
          <a:solidFill>
            <a:schemeClr val="bg1">
              <a:lumMod val="50000"/>
            </a:schemeClr>
          </a:solidFill>
        </p:spPr>
        <p:txBody>
          <a:bodyPr wrap="square" rtlCol="1">
            <a:spAutoFit/>
          </a:bodyPr>
          <a:lstStyle/>
          <a:p>
            <a:pPr algn="ctr" rtl="1"/>
            <a:r>
              <a:rPr lang="ar-SA" sz="2800" dirty="0">
                <a:solidFill>
                  <a:schemeClr val="bg1"/>
                </a:solidFill>
              </a:rPr>
              <a:t>سنتطرق إن شاء الله في المحاضرة القادمة إلى </a:t>
            </a:r>
            <a:r>
              <a:rPr lang="ar-JO" sz="2800" dirty="0" smtClean="0">
                <a:solidFill>
                  <a:schemeClr val="bg1"/>
                </a:solidFill>
              </a:rPr>
              <a:t>مراجعة الأدبيات واستخدام قواعد البيانات والتوثيق</a:t>
            </a:r>
            <a:endParaRPr lang="en-US" sz="2800" dirty="0">
              <a:solidFill>
                <a:schemeClr val="bg1"/>
              </a:solidFill>
            </a:endParaRPr>
          </a:p>
          <a:p>
            <a:pPr algn="ctr" rtl="1"/>
            <a:r>
              <a:rPr lang="ar-SA" sz="2800" dirty="0">
                <a:solidFill>
                  <a:schemeClr val="bg1"/>
                </a:solidFill>
              </a:rPr>
              <a:t>شكرا لاستماعكم ووفقكم الله لما يحبه </a:t>
            </a:r>
            <a:r>
              <a:rPr lang="ar-SA" sz="2800" dirty="0" err="1">
                <a:solidFill>
                  <a:schemeClr val="bg1"/>
                </a:solidFill>
              </a:rPr>
              <a:t>ويرضاه</a:t>
            </a:r>
            <a:r>
              <a:rPr lang="ar-SA" sz="2800" dirty="0">
                <a:solidFill>
                  <a:schemeClr val="bg1"/>
                </a:solidFill>
              </a:rPr>
              <a:t>  </a:t>
            </a:r>
            <a:endParaRPr lang="en-US" sz="28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3205993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6838</TotalTime>
  <Words>4364</Words>
  <Application>Microsoft Office PowerPoint</Application>
  <PresentationFormat>شاشة عريضة</PresentationFormat>
  <Paragraphs>306</Paragraphs>
  <Slides>58</Slides>
  <Notes>8</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58</vt:i4>
      </vt:variant>
    </vt:vector>
  </HeadingPairs>
  <TitlesOfParts>
    <vt:vector size="65" baseType="lpstr">
      <vt:lpstr>Arial</vt:lpstr>
      <vt:lpstr>Calibri</vt:lpstr>
      <vt:lpstr>Calibri Light</vt:lpstr>
      <vt:lpstr>Simplified Arabic</vt:lpstr>
      <vt:lpstr>Tajawal Medium</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170</cp:revision>
  <dcterms:created xsi:type="dcterms:W3CDTF">2023-04-29T09:08:23Z</dcterms:created>
  <dcterms:modified xsi:type="dcterms:W3CDTF">2023-06-30T08:19:07Z</dcterms:modified>
</cp:coreProperties>
</file>