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73"/>
  </p:notesMasterIdLst>
  <p:sldIdLst>
    <p:sldId id="480" r:id="rId5"/>
    <p:sldId id="303" r:id="rId6"/>
    <p:sldId id="482" r:id="rId7"/>
    <p:sldId id="636" r:id="rId8"/>
    <p:sldId id="559" r:id="rId9"/>
    <p:sldId id="686" r:id="rId10"/>
    <p:sldId id="592" r:id="rId11"/>
    <p:sldId id="685" r:id="rId12"/>
    <p:sldId id="687" r:id="rId13"/>
    <p:sldId id="689" r:id="rId14"/>
    <p:sldId id="688" r:id="rId15"/>
    <p:sldId id="690" r:id="rId16"/>
    <p:sldId id="591" r:id="rId17"/>
    <p:sldId id="730" r:id="rId18"/>
    <p:sldId id="729" r:id="rId19"/>
    <p:sldId id="691" r:id="rId20"/>
    <p:sldId id="692" r:id="rId21"/>
    <p:sldId id="693" r:id="rId22"/>
    <p:sldId id="694" r:id="rId23"/>
    <p:sldId id="695" r:id="rId24"/>
    <p:sldId id="696" r:id="rId25"/>
    <p:sldId id="697" r:id="rId26"/>
    <p:sldId id="698" r:id="rId27"/>
    <p:sldId id="699" r:id="rId28"/>
    <p:sldId id="700" r:id="rId29"/>
    <p:sldId id="701" r:id="rId30"/>
    <p:sldId id="702" r:id="rId31"/>
    <p:sldId id="703" r:id="rId32"/>
    <p:sldId id="704" r:id="rId33"/>
    <p:sldId id="705" r:id="rId34"/>
    <p:sldId id="706" r:id="rId35"/>
    <p:sldId id="707" r:id="rId36"/>
    <p:sldId id="711" r:id="rId37"/>
    <p:sldId id="708" r:id="rId38"/>
    <p:sldId id="709" r:id="rId39"/>
    <p:sldId id="712" r:id="rId40"/>
    <p:sldId id="714" r:id="rId41"/>
    <p:sldId id="715" r:id="rId42"/>
    <p:sldId id="716" r:id="rId43"/>
    <p:sldId id="717" r:id="rId44"/>
    <p:sldId id="718" r:id="rId45"/>
    <p:sldId id="719" r:id="rId46"/>
    <p:sldId id="720" r:id="rId47"/>
    <p:sldId id="731" r:id="rId48"/>
    <p:sldId id="721" r:id="rId49"/>
    <p:sldId id="732" r:id="rId50"/>
    <p:sldId id="722" r:id="rId51"/>
    <p:sldId id="723" r:id="rId52"/>
    <p:sldId id="726" r:id="rId53"/>
    <p:sldId id="725" r:id="rId54"/>
    <p:sldId id="724" r:id="rId55"/>
    <p:sldId id="727" r:id="rId56"/>
    <p:sldId id="256" r:id="rId57"/>
    <p:sldId id="258" r:id="rId58"/>
    <p:sldId id="259" r:id="rId59"/>
    <p:sldId id="260" r:id="rId60"/>
    <p:sldId id="261" r:id="rId61"/>
    <p:sldId id="262" r:id="rId62"/>
    <p:sldId id="263" r:id="rId63"/>
    <p:sldId id="264" r:id="rId64"/>
    <p:sldId id="265" r:id="rId65"/>
    <p:sldId id="266" r:id="rId66"/>
    <p:sldId id="267" r:id="rId67"/>
    <p:sldId id="269" r:id="rId68"/>
    <p:sldId id="271" r:id="rId69"/>
    <p:sldId id="272" r:id="rId70"/>
    <p:sldId id="728" r:id="rId71"/>
    <p:sldId id="349" r:id="rId7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2"/>
            <p14:sldId id="636"/>
            <p14:sldId id="559"/>
            <p14:sldId id="686"/>
            <p14:sldId id="592"/>
            <p14:sldId id="685"/>
            <p14:sldId id="687"/>
            <p14:sldId id="689"/>
            <p14:sldId id="688"/>
            <p14:sldId id="690"/>
            <p14:sldId id="591"/>
            <p14:sldId id="730"/>
            <p14:sldId id="729"/>
            <p14:sldId id="691"/>
            <p14:sldId id="692"/>
            <p14:sldId id="693"/>
            <p14:sldId id="694"/>
            <p14:sldId id="695"/>
            <p14:sldId id="696"/>
            <p14:sldId id="697"/>
            <p14:sldId id="698"/>
            <p14:sldId id="699"/>
            <p14:sldId id="700"/>
            <p14:sldId id="701"/>
            <p14:sldId id="702"/>
            <p14:sldId id="703"/>
            <p14:sldId id="704"/>
            <p14:sldId id="705"/>
            <p14:sldId id="706"/>
            <p14:sldId id="707"/>
            <p14:sldId id="711"/>
            <p14:sldId id="708"/>
            <p14:sldId id="709"/>
            <p14:sldId id="712"/>
            <p14:sldId id="714"/>
            <p14:sldId id="715"/>
            <p14:sldId id="716"/>
            <p14:sldId id="717"/>
            <p14:sldId id="718"/>
            <p14:sldId id="719"/>
            <p14:sldId id="720"/>
            <p14:sldId id="731"/>
            <p14:sldId id="721"/>
            <p14:sldId id="732"/>
            <p14:sldId id="722"/>
            <p14:sldId id="723"/>
            <p14:sldId id="726"/>
            <p14:sldId id="725"/>
            <p14:sldId id="724"/>
            <p14:sldId id="727"/>
            <p14:sldId id="256"/>
            <p14:sldId id="258"/>
            <p14:sldId id="259"/>
            <p14:sldId id="260"/>
            <p14:sldId id="261"/>
            <p14:sldId id="262"/>
            <p14:sldId id="263"/>
            <p14:sldId id="264"/>
            <p14:sldId id="265"/>
            <p14:sldId id="266"/>
            <p14:sldId id="267"/>
            <p14:sldId id="269"/>
            <p14:sldId id="271"/>
            <p14:sldId id="272"/>
            <p14:sldId id="72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91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BD9ABFC-63BC-46CB-AC6E-523F864FF92D}" type="slidenum">
              <a:rPr lang="en-US" smtClean="0"/>
              <a:t>35</a:t>
            </a:fld>
            <a:endParaRPr lang="en-US"/>
          </a:p>
        </p:txBody>
      </p:sp>
    </p:spTree>
    <p:extLst>
      <p:ext uri="{BB962C8B-B14F-4D97-AF65-F5344CB8AC3E}">
        <p14:creationId xmlns:p14="http://schemas.microsoft.com/office/powerpoint/2010/main" val="669289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BD9ABFC-63BC-46CB-AC6E-523F864FF92D}" type="slidenum">
              <a:rPr lang="en-US" smtClean="0"/>
              <a:t>36</a:t>
            </a:fld>
            <a:endParaRPr lang="en-US"/>
          </a:p>
        </p:txBody>
      </p:sp>
    </p:spTree>
    <p:extLst>
      <p:ext uri="{BB962C8B-B14F-4D97-AF65-F5344CB8AC3E}">
        <p14:creationId xmlns:p14="http://schemas.microsoft.com/office/powerpoint/2010/main" val="30012026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BD9ABFC-63BC-46CB-AC6E-523F864FF92D}" type="slidenum">
              <a:rPr lang="en-US" smtClean="0"/>
              <a:t>37</a:t>
            </a:fld>
            <a:endParaRPr lang="en-US"/>
          </a:p>
        </p:txBody>
      </p:sp>
    </p:spTree>
    <p:extLst>
      <p:ext uri="{BB962C8B-B14F-4D97-AF65-F5344CB8AC3E}">
        <p14:creationId xmlns:p14="http://schemas.microsoft.com/office/powerpoint/2010/main" val="24926622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BD9ABFC-63BC-46CB-AC6E-523F864FF92D}" type="slidenum">
              <a:rPr lang="en-US" smtClean="0"/>
              <a:t>38</a:t>
            </a:fld>
            <a:endParaRPr lang="en-US"/>
          </a:p>
        </p:txBody>
      </p:sp>
    </p:spTree>
    <p:extLst>
      <p:ext uri="{BB962C8B-B14F-4D97-AF65-F5344CB8AC3E}">
        <p14:creationId xmlns:p14="http://schemas.microsoft.com/office/powerpoint/2010/main" val="12844606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BD9ABFC-63BC-46CB-AC6E-523F864FF92D}" type="slidenum">
              <a:rPr lang="en-US" smtClean="0"/>
              <a:t>39</a:t>
            </a:fld>
            <a:endParaRPr lang="en-US"/>
          </a:p>
        </p:txBody>
      </p:sp>
    </p:spTree>
    <p:extLst>
      <p:ext uri="{BB962C8B-B14F-4D97-AF65-F5344CB8AC3E}">
        <p14:creationId xmlns:p14="http://schemas.microsoft.com/office/powerpoint/2010/main" val="5557394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BD9ABFC-63BC-46CB-AC6E-523F864FF92D}" type="slidenum">
              <a:rPr lang="en-US" smtClean="0"/>
              <a:t>40</a:t>
            </a:fld>
            <a:endParaRPr lang="en-US"/>
          </a:p>
        </p:txBody>
      </p:sp>
    </p:spTree>
    <p:extLst>
      <p:ext uri="{BB962C8B-B14F-4D97-AF65-F5344CB8AC3E}">
        <p14:creationId xmlns:p14="http://schemas.microsoft.com/office/powerpoint/2010/main" val="16750373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BD9ABFC-63BC-46CB-AC6E-523F864FF92D}" type="slidenum">
              <a:rPr lang="en-US" smtClean="0"/>
              <a:t>41</a:t>
            </a:fld>
            <a:endParaRPr lang="en-US"/>
          </a:p>
        </p:txBody>
      </p:sp>
    </p:spTree>
    <p:extLst>
      <p:ext uri="{BB962C8B-B14F-4D97-AF65-F5344CB8AC3E}">
        <p14:creationId xmlns:p14="http://schemas.microsoft.com/office/powerpoint/2010/main" val="2641262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BD9ABFC-63BC-46CB-AC6E-523F864FF92D}" type="slidenum">
              <a:rPr lang="en-US" smtClean="0"/>
              <a:t>42</a:t>
            </a:fld>
            <a:endParaRPr lang="en-US"/>
          </a:p>
        </p:txBody>
      </p:sp>
    </p:spTree>
    <p:extLst>
      <p:ext uri="{BB962C8B-B14F-4D97-AF65-F5344CB8AC3E}">
        <p14:creationId xmlns:p14="http://schemas.microsoft.com/office/powerpoint/2010/main" val="21316528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BD9ABFC-63BC-46CB-AC6E-523F864FF92D}" type="slidenum">
              <a:rPr lang="en-US" smtClean="0"/>
              <a:t>43</a:t>
            </a:fld>
            <a:endParaRPr lang="en-US"/>
          </a:p>
        </p:txBody>
      </p:sp>
    </p:spTree>
    <p:extLst>
      <p:ext uri="{BB962C8B-B14F-4D97-AF65-F5344CB8AC3E}">
        <p14:creationId xmlns:p14="http://schemas.microsoft.com/office/powerpoint/2010/main" val="10375926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BD9ABFC-63BC-46CB-AC6E-523F864FF92D}" type="slidenum">
              <a:rPr lang="en-US" smtClean="0"/>
              <a:t>44</a:t>
            </a:fld>
            <a:endParaRPr lang="en-US"/>
          </a:p>
        </p:txBody>
      </p:sp>
    </p:spTree>
    <p:extLst>
      <p:ext uri="{BB962C8B-B14F-4D97-AF65-F5344CB8AC3E}">
        <p14:creationId xmlns:p14="http://schemas.microsoft.com/office/powerpoint/2010/main" val="3898476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BD9ABFC-63BC-46CB-AC6E-523F864FF92D}" type="slidenum">
              <a:rPr lang="en-US" smtClean="0"/>
              <a:t>45</a:t>
            </a:fld>
            <a:endParaRPr lang="en-US"/>
          </a:p>
        </p:txBody>
      </p:sp>
    </p:spTree>
    <p:extLst>
      <p:ext uri="{BB962C8B-B14F-4D97-AF65-F5344CB8AC3E}">
        <p14:creationId xmlns:p14="http://schemas.microsoft.com/office/powerpoint/2010/main" val="22595798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BD9ABFC-63BC-46CB-AC6E-523F864FF92D}" type="slidenum">
              <a:rPr lang="en-US" smtClean="0"/>
              <a:t>46</a:t>
            </a:fld>
            <a:endParaRPr lang="en-US"/>
          </a:p>
        </p:txBody>
      </p:sp>
    </p:spTree>
    <p:extLst>
      <p:ext uri="{BB962C8B-B14F-4D97-AF65-F5344CB8AC3E}">
        <p14:creationId xmlns:p14="http://schemas.microsoft.com/office/powerpoint/2010/main" val="20598397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BD9ABFC-63BC-46CB-AC6E-523F864FF92D}" type="slidenum">
              <a:rPr lang="en-US" smtClean="0"/>
              <a:t>47</a:t>
            </a:fld>
            <a:endParaRPr lang="en-US"/>
          </a:p>
        </p:txBody>
      </p:sp>
    </p:spTree>
    <p:extLst>
      <p:ext uri="{BB962C8B-B14F-4D97-AF65-F5344CB8AC3E}">
        <p14:creationId xmlns:p14="http://schemas.microsoft.com/office/powerpoint/2010/main" val="42059710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BD9ABFC-63BC-46CB-AC6E-523F864FF92D}" type="slidenum">
              <a:rPr lang="en-US" smtClean="0"/>
              <a:t>48</a:t>
            </a:fld>
            <a:endParaRPr lang="en-US"/>
          </a:p>
        </p:txBody>
      </p:sp>
    </p:spTree>
    <p:extLst>
      <p:ext uri="{BB962C8B-B14F-4D97-AF65-F5344CB8AC3E}">
        <p14:creationId xmlns:p14="http://schemas.microsoft.com/office/powerpoint/2010/main" val="23137270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BD9ABFC-63BC-46CB-AC6E-523F864FF92D}" type="slidenum">
              <a:rPr lang="en-US" smtClean="0"/>
              <a:t>49</a:t>
            </a:fld>
            <a:endParaRPr lang="en-US"/>
          </a:p>
        </p:txBody>
      </p:sp>
    </p:spTree>
    <p:extLst>
      <p:ext uri="{BB962C8B-B14F-4D97-AF65-F5344CB8AC3E}">
        <p14:creationId xmlns:p14="http://schemas.microsoft.com/office/powerpoint/2010/main" val="42259274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BD9ABFC-63BC-46CB-AC6E-523F864FF92D}" type="slidenum">
              <a:rPr lang="en-US" smtClean="0"/>
              <a:t>50</a:t>
            </a:fld>
            <a:endParaRPr lang="en-US"/>
          </a:p>
        </p:txBody>
      </p:sp>
    </p:spTree>
    <p:extLst>
      <p:ext uri="{BB962C8B-B14F-4D97-AF65-F5344CB8AC3E}">
        <p14:creationId xmlns:p14="http://schemas.microsoft.com/office/powerpoint/2010/main" val="1831222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BD9ABFC-63BC-46CB-AC6E-523F864FF92D}" type="slidenum">
              <a:rPr lang="en-US" smtClean="0"/>
              <a:t>51</a:t>
            </a:fld>
            <a:endParaRPr lang="en-US"/>
          </a:p>
        </p:txBody>
      </p:sp>
    </p:spTree>
    <p:extLst>
      <p:ext uri="{BB962C8B-B14F-4D97-AF65-F5344CB8AC3E}">
        <p14:creationId xmlns:p14="http://schemas.microsoft.com/office/powerpoint/2010/main" val="18562516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BD9ABFC-63BC-46CB-AC6E-523F864FF92D}" type="slidenum">
              <a:rPr lang="en-US" smtClean="0"/>
              <a:t>52</a:t>
            </a:fld>
            <a:endParaRPr lang="en-US"/>
          </a:p>
        </p:txBody>
      </p:sp>
    </p:spTree>
    <p:extLst>
      <p:ext uri="{BB962C8B-B14F-4D97-AF65-F5344CB8AC3E}">
        <p14:creationId xmlns:p14="http://schemas.microsoft.com/office/powerpoint/2010/main" val="33151944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2.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46.png"/></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47.png"/></Relationships>
</file>

<file path=ppt/slides/_rels/slide4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9.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0.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1.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2.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5.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6.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7.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8.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9.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0.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1.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64.png"/></Relationships>
</file>

<file path=ppt/slides/_rels/slide61.xml.rels><?xml version="1.0" encoding="UTF-8" standalone="yes"?>
<Relationships xmlns="http://schemas.openxmlformats.org/package/2006/relationships"><Relationship Id="rId3" Type="http://schemas.openxmlformats.org/officeDocument/2006/relationships/image" Target="../media/image66.png"/><Relationship Id="rId7" Type="http://schemas.openxmlformats.org/officeDocument/2006/relationships/image" Target="../media/image3.png"/><Relationship Id="rId2" Type="http://schemas.openxmlformats.org/officeDocument/2006/relationships/image" Target="../media/image65.png"/><Relationship Id="rId1" Type="http://schemas.openxmlformats.org/officeDocument/2006/relationships/slideLayout" Target="../slideLayouts/slideLayout7.xml"/><Relationship Id="rId6" Type="http://schemas.openxmlformats.org/officeDocument/2006/relationships/image" Target="../media/image69.png"/><Relationship Id="rId5" Type="http://schemas.openxmlformats.org/officeDocument/2006/relationships/image" Target="../media/image68.png"/><Relationship Id="rId4" Type="http://schemas.openxmlformats.org/officeDocument/2006/relationships/image" Target="../media/image67.png"/></Relationships>
</file>

<file path=ppt/slides/_rels/slide62.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70.png"/><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69.png"/></Relationships>
</file>

<file path=ppt/slides/_rels/slide6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1.pn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65.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74.pn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77.png"/><Relationship Id="rId4" Type="http://schemas.openxmlformats.org/officeDocument/2006/relationships/image" Target="../media/image76.png"/></Relationships>
</file>

<file path=ppt/slides/_rels/slide6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8.pn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68.xml.rels><?xml version="1.0" encoding="UTF-8" standalone="yes"?>
<Relationships xmlns="http://schemas.openxmlformats.org/package/2006/relationships"><Relationship Id="rId3" Type="http://schemas.openxmlformats.org/officeDocument/2006/relationships/image" Target="../media/image80.png"/><Relationship Id="rId7" Type="http://schemas.openxmlformats.org/officeDocument/2006/relationships/image" Target="../media/image7.svg"/><Relationship Id="rId2" Type="http://schemas.openxmlformats.org/officeDocument/2006/relationships/image" Target="../media/image79.jpeg"/><Relationship Id="rId1" Type="http://schemas.openxmlformats.org/officeDocument/2006/relationships/slideLayout" Target="../slideLayouts/slideLayout15.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8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Ashraf Elsayed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0" y="1541240"/>
            <a:ext cx="6111994"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Reinforcement Learning</a:t>
            </a:r>
          </a:p>
          <a:p>
            <a:r>
              <a:rPr lang="en-US" sz="4400" b="1" dirty="0">
                <a:solidFill>
                  <a:srgbClr val="00B0F0"/>
                </a:solidFill>
                <a:latin typeface="Times New Roman" panose="02020603050405020304" pitchFamily="18" charset="0"/>
                <a:cs typeface="Times New Roman" panose="02020603050405020304" pitchFamily="18" charset="0"/>
              </a:rPr>
              <a:t> (AI644)</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15085" y="5486541"/>
            <a:ext cx="3516608" cy="110180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7</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826657" y="2864278"/>
            <a:ext cx="6111994"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Reinforcement Learning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7</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Ashraf Elsayed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Title 13">
            <a:extLst>
              <a:ext uri="{FF2B5EF4-FFF2-40B4-BE49-F238E27FC236}">
                <a16:creationId xmlns:a16="http://schemas.microsoft.com/office/drawing/2014/main" id="{EC972548-320F-C02B-157F-08544103C1CF}"/>
              </a:ext>
            </a:extLst>
          </p:cNvPr>
          <p:cNvSpPr>
            <a:spLocks noGrp="1"/>
          </p:cNvSpPr>
          <p:nvPr>
            <p:ph type="title"/>
          </p:nvPr>
        </p:nvSpPr>
        <p:spPr>
          <a:xfrm>
            <a:off x="838200" y="2546781"/>
            <a:ext cx="10515600" cy="1325563"/>
          </a:xfrm>
        </p:spPr>
        <p:txBody>
          <a:bodyPr/>
          <a:lstStyle/>
          <a:p>
            <a:pPr algn="ctr"/>
            <a:r>
              <a:rPr lang="en-US" sz="4400" b="1" dirty="0">
                <a:solidFill>
                  <a:srgbClr val="004B89"/>
                </a:solidFill>
                <a:cs typeface="Calibri"/>
              </a:rPr>
              <a:t>Temporal Difference Learning Methods for Prediction</a:t>
            </a:r>
            <a:endParaRPr lang="en-US" dirty="0">
              <a:latin typeface="Andalus" panose="02020603050405020304" pitchFamily="18" charset="-78"/>
              <a:cs typeface="Andalus" panose="02020603050405020304" pitchFamily="18" charset="-78"/>
            </a:endParaRPr>
          </a:p>
        </p:txBody>
      </p:sp>
    </p:spTree>
    <p:extLst>
      <p:ext uri="{BB962C8B-B14F-4D97-AF65-F5344CB8AC3E}">
        <p14:creationId xmlns:p14="http://schemas.microsoft.com/office/powerpoint/2010/main" val="3323216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B3C407-8CA8-E156-6C17-685030ACE456}"/>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89986DC3-ABD4-1D4D-BBEF-B9686953790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85326BF-A96E-47CF-0619-B52ADD02286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BBE5179-47EC-00E0-3411-F8BE2048A90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Title 13">
            <a:extLst>
              <a:ext uri="{FF2B5EF4-FFF2-40B4-BE49-F238E27FC236}">
                <a16:creationId xmlns:a16="http://schemas.microsoft.com/office/drawing/2014/main" id="{B91093ED-EE28-2441-6179-9097C8E5D59C}"/>
              </a:ext>
            </a:extLst>
          </p:cNvPr>
          <p:cNvSpPr>
            <a:spLocks noGrp="1"/>
          </p:cNvSpPr>
          <p:nvPr>
            <p:ph type="title"/>
          </p:nvPr>
        </p:nvSpPr>
        <p:spPr>
          <a:xfrm>
            <a:off x="956187" y="1155869"/>
            <a:ext cx="10515600" cy="1325563"/>
          </a:xfrm>
        </p:spPr>
        <p:txBody>
          <a:bodyPr/>
          <a:lstStyle/>
          <a:p>
            <a:r>
              <a:rPr lang="en-US" dirty="0">
                <a:latin typeface="Andalus" panose="02020603050405020304" pitchFamily="18" charset="-78"/>
                <a:cs typeface="Andalus" panose="02020603050405020304" pitchFamily="18" charset="-78"/>
              </a:rPr>
              <a:t>The objectives of this lecture is to:</a:t>
            </a:r>
          </a:p>
        </p:txBody>
      </p:sp>
      <p:sp>
        <p:nvSpPr>
          <p:cNvPr id="3" name="Content Placeholder 12">
            <a:extLst>
              <a:ext uri="{FF2B5EF4-FFF2-40B4-BE49-F238E27FC236}">
                <a16:creationId xmlns:a16="http://schemas.microsoft.com/office/drawing/2014/main" id="{57429584-D44B-5F15-9AAD-469226BBBAF8}"/>
              </a:ext>
            </a:extLst>
          </p:cNvPr>
          <p:cNvSpPr txBox="1">
            <a:spLocks/>
          </p:cNvSpPr>
          <p:nvPr/>
        </p:nvSpPr>
        <p:spPr>
          <a:xfrm>
            <a:off x="720214" y="2120590"/>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endParaRPr lang="en-US" dirty="0"/>
          </a:p>
        </p:txBody>
      </p:sp>
      <p:sp>
        <p:nvSpPr>
          <p:cNvPr id="7" name="TextBox 6">
            <a:extLst>
              <a:ext uri="{FF2B5EF4-FFF2-40B4-BE49-F238E27FC236}">
                <a16:creationId xmlns:a16="http://schemas.microsoft.com/office/drawing/2014/main" id="{D4778943-2ACB-63EF-A1FB-4C7370B41255}"/>
              </a:ext>
            </a:extLst>
          </p:cNvPr>
          <p:cNvSpPr txBox="1"/>
          <p:nvPr/>
        </p:nvSpPr>
        <p:spPr>
          <a:xfrm>
            <a:off x="235242" y="1942851"/>
            <a:ext cx="11485543" cy="3903504"/>
          </a:xfrm>
          <a:prstGeom prst="rect">
            <a:avLst/>
          </a:prstGeom>
          <a:noFill/>
        </p:spPr>
        <p:txBody>
          <a:bodyPr wrap="square">
            <a:spAutoFit/>
          </a:bodyPr>
          <a:lstStyle/>
          <a:p>
            <a:pPr marL="457200" indent="-457200">
              <a:lnSpc>
                <a:spcPct val="150000"/>
              </a:lnSpc>
              <a:buFont typeface="Arial" panose="020B0604020202020204" pitchFamily="34" charset="0"/>
              <a:buChar char="•"/>
            </a:pPr>
            <a:r>
              <a:rPr lang="en-US" sz="2800" dirty="0"/>
              <a:t>Define temporal-difference learning </a:t>
            </a:r>
          </a:p>
          <a:p>
            <a:pPr marL="457200" indent="-457200">
              <a:lnSpc>
                <a:spcPct val="150000"/>
              </a:lnSpc>
              <a:buFont typeface="Arial" panose="020B0604020202020204" pitchFamily="34" charset="0"/>
              <a:buChar char="•"/>
            </a:pPr>
            <a:r>
              <a:rPr lang="en-US" sz="2800" dirty="0"/>
              <a:t>Define the temporal-difference error </a:t>
            </a:r>
          </a:p>
          <a:p>
            <a:pPr marL="457200" indent="-457200">
              <a:lnSpc>
                <a:spcPct val="150000"/>
              </a:lnSpc>
              <a:buFont typeface="Arial" panose="020B0604020202020204" pitchFamily="34" charset="0"/>
              <a:buChar char="•"/>
            </a:pPr>
            <a:r>
              <a:rPr lang="en-US" sz="2800" dirty="0"/>
              <a:t>Understand the TD(0) algorithm</a:t>
            </a:r>
          </a:p>
          <a:p>
            <a:pPr marL="457200" indent="-457200">
              <a:lnSpc>
                <a:spcPct val="150000"/>
              </a:lnSpc>
              <a:buFont typeface="Arial" panose="020B0604020202020204" pitchFamily="34" charset="0"/>
              <a:buChar char="•"/>
            </a:pPr>
            <a:r>
              <a:rPr lang="en-US" sz="2800" dirty="0"/>
              <a:t>Understand the benefits of learning online with TD </a:t>
            </a:r>
          </a:p>
          <a:p>
            <a:pPr marL="457200" indent="-457200">
              <a:lnSpc>
                <a:spcPct val="150000"/>
              </a:lnSpc>
              <a:buFont typeface="Arial" panose="020B0604020202020204" pitchFamily="34" charset="0"/>
              <a:buChar char="•"/>
            </a:pPr>
            <a:r>
              <a:rPr lang="en-US" sz="2800" dirty="0"/>
              <a:t>Identify key advantages of TD methods over Dynamic Programming and Monte Carlo methods </a:t>
            </a:r>
          </a:p>
        </p:txBody>
      </p:sp>
    </p:spTree>
    <p:extLst>
      <p:ext uri="{BB962C8B-B14F-4D97-AF65-F5344CB8AC3E}">
        <p14:creationId xmlns:p14="http://schemas.microsoft.com/office/powerpoint/2010/main" val="7901802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06405" y="812271"/>
            <a:ext cx="7231374"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What is Temporal Difference (TD) learning?</a:t>
            </a:r>
            <a:endParaRPr sz="3264" dirty="0">
              <a:latin typeface="Georgia" panose="02040502050405020303" pitchFamily="18" charset="0"/>
            </a:endParaRPr>
          </a:p>
        </p:txBody>
      </p:sp>
      <p:sp>
        <p:nvSpPr>
          <p:cNvPr id="4" name="object 4"/>
          <p:cNvSpPr txBox="1"/>
          <p:nvPr/>
        </p:nvSpPr>
        <p:spPr>
          <a:xfrm>
            <a:off x="1480525" y="1905648"/>
            <a:ext cx="9360362" cy="4528208"/>
          </a:xfrm>
          <a:prstGeom prst="rect">
            <a:avLst/>
          </a:prstGeom>
        </p:spPr>
        <p:txBody>
          <a:bodyPr vert="horz" wrap="square" lIns="0" tIns="74721" rIns="0" bIns="0" rtlCol="0">
            <a:spAutoFit/>
          </a:bodyPr>
          <a:lstStyle/>
          <a:p>
            <a:pPr marL="322098" indent="-259118">
              <a:spcBef>
                <a:spcPts val="589"/>
              </a:spcBef>
              <a:buClr>
                <a:srgbClr val="3333B2"/>
              </a:buClr>
              <a:buSzPct val="110526"/>
              <a:buFont typeface="Arial" panose="020B0604020202020204" pitchFamily="34" charset="0"/>
              <a:buChar char="•"/>
              <a:tabLst>
                <a:tab pos="319168" algn="l"/>
              </a:tabLst>
            </a:pPr>
            <a:r>
              <a:rPr lang="en-US" sz="1995" dirty="0">
                <a:solidFill>
                  <a:srgbClr val="004B89"/>
                </a:solidFill>
                <a:latin typeface="Georgia" panose="02040502050405020303" pitchFamily="18" charset="0"/>
                <a:cs typeface="Georgia"/>
              </a:rPr>
              <a:t>Temporal difference (TD) learning </a:t>
            </a:r>
            <a:r>
              <a:rPr lang="en-US" sz="1995" dirty="0">
                <a:latin typeface="Georgia" panose="02040502050405020303" pitchFamily="18" charset="0"/>
                <a:cs typeface="Georgia"/>
              </a:rPr>
              <a:t>refers to a class of </a:t>
            </a:r>
            <a:r>
              <a:rPr lang="en-US" sz="1995" dirty="0">
                <a:solidFill>
                  <a:srgbClr val="004B89"/>
                </a:solidFill>
                <a:latin typeface="Georgia" panose="02040502050405020303" pitchFamily="18" charset="0"/>
                <a:cs typeface="Georgia"/>
              </a:rPr>
              <a:t>model-free</a:t>
            </a:r>
            <a:r>
              <a:rPr lang="en-US" sz="1995" dirty="0">
                <a:latin typeface="Georgia" panose="02040502050405020303" pitchFamily="18" charset="0"/>
                <a:cs typeface="Georgia"/>
              </a:rPr>
              <a:t> reinforcement learning methods which learn by bootstrapping from the current estimate of the value function. </a:t>
            </a:r>
          </a:p>
          <a:p>
            <a:pPr marL="322098" indent="-259118">
              <a:spcBef>
                <a:spcPts val="589"/>
              </a:spcBef>
              <a:buClr>
                <a:srgbClr val="3333B2"/>
              </a:buClr>
              <a:buSzPct val="110526"/>
              <a:buFont typeface="Arial" panose="020B0604020202020204" pitchFamily="34" charset="0"/>
              <a:buChar char="•"/>
              <a:tabLst>
                <a:tab pos="319168" algn="l"/>
              </a:tabLst>
            </a:pPr>
            <a:endParaRPr lang="en-US" sz="1995" dirty="0">
              <a:latin typeface="Georgia" panose="02040502050405020303" pitchFamily="18" charset="0"/>
              <a:cs typeface="Georgia"/>
            </a:endParaRPr>
          </a:p>
          <a:p>
            <a:pPr marL="322098" indent="-259118">
              <a:spcBef>
                <a:spcPts val="589"/>
              </a:spcBef>
              <a:buClr>
                <a:srgbClr val="3333B2"/>
              </a:buClr>
              <a:buSzPct val="110526"/>
              <a:buFont typeface="Arial" panose="020B0604020202020204" pitchFamily="34" charset="0"/>
              <a:buChar char="•"/>
              <a:tabLst>
                <a:tab pos="319168" algn="l"/>
              </a:tabLst>
            </a:pPr>
            <a:r>
              <a:rPr lang="en-US" sz="1995" dirty="0">
                <a:latin typeface="Georgia" panose="02040502050405020303" pitchFamily="18" charset="0"/>
                <a:cs typeface="Georgia"/>
              </a:rPr>
              <a:t>These methods sample from the environment, like </a:t>
            </a:r>
            <a:r>
              <a:rPr lang="en-US" sz="1995" dirty="0">
                <a:solidFill>
                  <a:srgbClr val="004B89"/>
                </a:solidFill>
                <a:latin typeface="Georgia" panose="02040502050405020303" pitchFamily="18" charset="0"/>
                <a:cs typeface="Georgia"/>
              </a:rPr>
              <a:t>Monte Carlo methods</a:t>
            </a:r>
            <a:r>
              <a:rPr lang="en-US" sz="1995" dirty="0">
                <a:latin typeface="Georgia" panose="02040502050405020303" pitchFamily="18" charset="0"/>
                <a:cs typeface="Georgia"/>
              </a:rPr>
              <a:t>, and perform updates based on current estimates, like </a:t>
            </a:r>
            <a:r>
              <a:rPr lang="en-US" sz="1995" dirty="0">
                <a:solidFill>
                  <a:srgbClr val="004B89"/>
                </a:solidFill>
                <a:latin typeface="Georgia" panose="02040502050405020303" pitchFamily="18" charset="0"/>
                <a:cs typeface="Georgia"/>
              </a:rPr>
              <a:t>dynamic programming</a:t>
            </a:r>
            <a:r>
              <a:rPr lang="en-US" sz="1995" dirty="0">
                <a:latin typeface="Georgia" panose="02040502050405020303" pitchFamily="18" charset="0"/>
                <a:cs typeface="Georgia"/>
              </a:rPr>
              <a:t> methods.</a:t>
            </a:r>
          </a:p>
          <a:p>
            <a:pPr marL="322098" indent="-259118">
              <a:spcBef>
                <a:spcPts val="589"/>
              </a:spcBef>
              <a:buClr>
                <a:srgbClr val="3333B2"/>
              </a:buClr>
              <a:buSzPct val="110526"/>
              <a:buFont typeface="Arial" panose="020B0604020202020204" pitchFamily="34" charset="0"/>
              <a:buChar char="•"/>
              <a:tabLst>
                <a:tab pos="319168" algn="l"/>
              </a:tabLst>
            </a:pPr>
            <a:endParaRPr lang="en-US" sz="1995" dirty="0">
              <a:latin typeface="Georgia" panose="02040502050405020303" pitchFamily="18" charset="0"/>
              <a:cs typeface="Georgia"/>
            </a:endParaRPr>
          </a:p>
          <a:p>
            <a:pPr marL="322098" indent="-259118">
              <a:spcBef>
                <a:spcPts val="589"/>
              </a:spcBef>
              <a:buClr>
                <a:srgbClr val="3333B2"/>
              </a:buClr>
              <a:buSzPct val="110526"/>
              <a:buFont typeface="Arial" panose="020B0604020202020204" pitchFamily="34" charset="0"/>
              <a:buChar char="•"/>
              <a:tabLst>
                <a:tab pos="319168" algn="l"/>
              </a:tabLst>
            </a:pPr>
            <a:r>
              <a:rPr lang="en-US" sz="1995" dirty="0">
                <a:latin typeface="Georgia" panose="02040502050405020303" pitchFamily="18" charset="0"/>
                <a:cs typeface="Georgia"/>
              </a:rPr>
              <a:t>That means this algorithm can form a Monte Carlo estimate </a:t>
            </a:r>
            <a:r>
              <a:rPr lang="en-US" sz="1995" dirty="0">
                <a:solidFill>
                  <a:srgbClr val="004B89"/>
                </a:solidFill>
                <a:latin typeface="Georgia" panose="02040502050405020303" pitchFamily="18" charset="0"/>
                <a:cs typeface="Georgia"/>
              </a:rPr>
              <a:t>without saving lists of returns. </a:t>
            </a:r>
          </a:p>
          <a:p>
            <a:pPr marL="322098" indent="-259118">
              <a:spcBef>
                <a:spcPts val="589"/>
              </a:spcBef>
              <a:buClr>
                <a:srgbClr val="3333B2"/>
              </a:buClr>
              <a:buSzPct val="110526"/>
              <a:buFont typeface="Arial" panose="020B0604020202020204" pitchFamily="34" charset="0"/>
              <a:buChar char="•"/>
              <a:tabLst>
                <a:tab pos="319168" algn="l"/>
              </a:tabLst>
            </a:pPr>
            <a:endParaRPr lang="en-US" sz="1995" dirty="0">
              <a:latin typeface="Georgia" panose="02040502050405020303" pitchFamily="18" charset="0"/>
              <a:cs typeface="Georgia"/>
            </a:endParaRPr>
          </a:p>
          <a:p>
            <a:pPr marL="322098" indent="-259118">
              <a:spcBef>
                <a:spcPts val="589"/>
              </a:spcBef>
              <a:buClr>
                <a:srgbClr val="3333B2"/>
              </a:buClr>
              <a:buSzPct val="110526"/>
              <a:buFont typeface="Arial" panose="020B0604020202020204" pitchFamily="34" charset="0"/>
              <a:buChar char="•"/>
              <a:tabLst>
                <a:tab pos="319168" algn="l"/>
              </a:tabLst>
            </a:pPr>
            <a:r>
              <a:rPr lang="en-US" sz="1995" dirty="0">
                <a:latin typeface="Georgia" panose="02040502050405020303" pitchFamily="18" charset="0"/>
                <a:cs typeface="Georgia"/>
              </a:rPr>
              <a:t>In this case we want to be able to learn incrementally </a:t>
            </a:r>
            <a:r>
              <a:rPr lang="en-US" sz="1995" dirty="0">
                <a:solidFill>
                  <a:srgbClr val="004B89"/>
                </a:solidFill>
                <a:latin typeface="Georgia" panose="02040502050405020303" pitchFamily="18" charset="0"/>
                <a:cs typeface="Georgia"/>
              </a:rPr>
              <a:t>before the end of the episode</a:t>
            </a:r>
            <a:r>
              <a:rPr lang="en-US" sz="1995" dirty="0">
                <a:latin typeface="Georgia" panose="02040502050405020303" pitchFamily="18" charset="0"/>
                <a:cs typeface="Georgia"/>
              </a:rPr>
              <a:t>.</a:t>
            </a:r>
          </a:p>
        </p:txBody>
      </p:sp>
      <p:sp>
        <p:nvSpPr>
          <p:cNvPr id="3" name="Rectangle 2">
            <a:extLst>
              <a:ext uri="{FF2B5EF4-FFF2-40B4-BE49-F238E27FC236}">
                <a16:creationId xmlns:a16="http://schemas.microsoft.com/office/drawing/2014/main" id="{4D0A0D9A-8A77-96AF-FFB3-CCD00ED2F59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5B4B9702-0B34-C412-CF64-B2D7F34F28D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CE5B8E8F-7F7D-87FF-2C62-9C41C2427B8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33502445"/>
      </p:ext>
    </p:extLst>
  </p:cSld>
  <p:clrMapOvr>
    <a:masterClrMapping/>
  </p:clrMapOvr>
  <p:transition>
    <p:cut/>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8" y="1123474"/>
            <a:ext cx="738328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TD Prediction</a:t>
            </a:r>
            <a:endParaRPr sz="3264" dirty="0">
              <a:latin typeface="Georgia" panose="02040502050405020303" pitchFamily="18" charset="0"/>
            </a:endParaRPr>
          </a:p>
        </p:txBody>
      </p:sp>
      <p:pic>
        <p:nvPicPr>
          <p:cNvPr id="4" name="Picture 3"/>
          <p:cNvPicPr>
            <a:picLocks noChangeAspect="1"/>
          </p:cNvPicPr>
          <p:nvPr/>
        </p:nvPicPr>
        <p:blipFill>
          <a:blip r:embed="rId2"/>
          <a:stretch>
            <a:fillRect/>
          </a:stretch>
        </p:blipFill>
        <p:spPr>
          <a:xfrm>
            <a:off x="4399492" y="2148712"/>
            <a:ext cx="3393017" cy="1382084"/>
          </a:xfrm>
          <a:prstGeom prst="rect">
            <a:avLst/>
          </a:prstGeom>
        </p:spPr>
      </p:pic>
      <p:pic>
        <p:nvPicPr>
          <p:cNvPr id="5" name="Picture 4"/>
          <p:cNvPicPr>
            <a:picLocks noChangeAspect="1"/>
          </p:cNvPicPr>
          <p:nvPr/>
        </p:nvPicPr>
        <p:blipFill>
          <a:blip r:embed="rId3"/>
          <a:stretch>
            <a:fillRect/>
          </a:stretch>
        </p:blipFill>
        <p:spPr>
          <a:xfrm>
            <a:off x="4472949" y="3452503"/>
            <a:ext cx="3075138" cy="532103"/>
          </a:xfrm>
          <a:prstGeom prst="rect">
            <a:avLst/>
          </a:prstGeom>
        </p:spPr>
      </p:pic>
      <p:cxnSp>
        <p:nvCxnSpPr>
          <p:cNvPr id="11" name="Straight Arrow Connector 10"/>
          <p:cNvCxnSpPr/>
          <p:nvPr/>
        </p:nvCxnSpPr>
        <p:spPr>
          <a:xfrm>
            <a:off x="6554611" y="3911245"/>
            <a:ext cx="0" cy="115834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2" name="TextBox 11"/>
          <p:cNvSpPr txBox="1"/>
          <p:nvPr/>
        </p:nvSpPr>
        <p:spPr>
          <a:xfrm>
            <a:off x="4792814" y="5112805"/>
            <a:ext cx="3802501" cy="594650"/>
          </a:xfrm>
          <a:prstGeom prst="rect">
            <a:avLst/>
          </a:prstGeom>
          <a:noFill/>
        </p:spPr>
        <p:txBody>
          <a:bodyPr wrap="square" rtlCol="0">
            <a:spAutoFit/>
          </a:bodyPr>
          <a:lstStyle/>
          <a:p>
            <a:r>
              <a:rPr lang="en-US" sz="1632" dirty="0">
                <a:latin typeface="Georgia" panose="02040502050405020303" pitchFamily="18" charset="0"/>
              </a:rPr>
              <a:t>In MC we need to take samples of full trajectories to compute </a:t>
            </a:r>
            <a:r>
              <a:rPr lang="en-US" sz="1632" i="1" dirty="0">
                <a:solidFill>
                  <a:srgbClr val="004B89"/>
                </a:solidFill>
                <a:latin typeface="Georgia" panose="02040502050405020303" pitchFamily="18" charset="0"/>
              </a:rPr>
              <a:t>G</a:t>
            </a:r>
            <a:r>
              <a:rPr lang="en-US" sz="1632" i="1" baseline="-25000" dirty="0">
                <a:solidFill>
                  <a:srgbClr val="004B89"/>
                </a:solidFill>
                <a:latin typeface="Georgia" panose="02040502050405020303" pitchFamily="18" charset="0"/>
              </a:rPr>
              <a:t>t</a:t>
            </a:r>
            <a:endParaRPr lang="en-US" sz="1632" i="1" dirty="0">
              <a:solidFill>
                <a:srgbClr val="004B89"/>
              </a:solidFill>
              <a:latin typeface="Georgia" panose="02040502050405020303" pitchFamily="18" charset="0"/>
            </a:endParaRPr>
          </a:p>
        </p:txBody>
      </p:sp>
      <p:cxnSp>
        <p:nvCxnSpPr>
          <p:cNvPr id="13" name="Straight Arrow Connector 12"/>
          <p:cNvCxnSpPr/>
          <p:nvPr/>
        </p:nvCxnSpPr>
        <p:spPr>
          <a:xfrm flipH="1">
            <a:off x="7548087" y="3128331"/>
            <a:ext cx="725312"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4" name="TextBox 13"/>
          <p:cNvSpPr txBox="1"/>
          <p:nvPr/>
        </p:nvSpPr>
        <p:spPr>
          <a:xfrm>
            <a:off x="8181556" y="2756655"/>
            <a:ext cx="2760678" cy="594650"/>
          </a:xfrm>
          <a:prstGeom prst="rect">
            <a:avLst/>
          </a:prstGeom>
          <a:noFill/>
        </p:spPr>
        <p:txBody>
          <a:bodyPr wrap="square" rtlCol="0">
            <a:spAutoFit/>
          </a:bodyPr>
          <a:lstStyle/>
          <a:p>
            <a:r>
              <a:rPr lang="en-US" sz="1632" dirty="0">
                <a:latin typeface="Georgia" panose="02040502050405020303" pitchFamily="18" charset="0"/>
              </a:rPr>
              <a:t>Incremental update rule (as in the bandit)</a:t>
            </a:r>
          </a:p>
        </p:txBody>
      </p:sp>
      <p:sp>
        <p:nvSpPr>
          <p:cNvPr id="3" name="Rectangle 2">
            <a:extLst>
              <a:ext uri="{FF2B5EF4-FFF2-40B4-BE49-F238E27FC236}">
                <a16:creationId xmlns:a16="http://schemas.microsoft.com/office/drawing/2014/main" id="{5BAEB74B-9F1C-A091-3827-B7B194F7752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957E42DC-4653-6806-BBED-AD408CE4985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6357938-C7A9-BD06-AC9F-1808CBAC907C}"/>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638328511"/>
      </p:ext>
    </p:extLst>
  </p:cSld>
  <p:clrMapOvr>
    <a:masterClrMapping/>
  </p:clrMapOvr>
  <p:transition>
    <p:cu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8" y="799010"/>
            <a:ext cx="738328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Bootstrapping</a:t>
            </a:r>
            <a:endParaRPr sz="3264" dirty="0">
              <a:latin typeface="Georgia" panose="02040502050405020303" pitchFamily="18" charset="0"/>
            </a:endParaRPr>
          </a:p>
        </p:txBody>
      </p:sp>
      <p:pic>
        <p:nvPicPr>
          <p:cNvPr id="13" name="Picture 12"/>
          <p:cNvPicPr>
            <a:picLocks noChangeAspect="1"/>
          </p:cNvPicPr>
          <p:nvPr/>
        </p:nvPicPr>
        <p:blipFill>
          <a:blip r:embed="rId2"/>
          <a:stretch>
            <a:fillRect/>
          </a:stretch>
        </p:blipFill>
        <p:spPr>
          <a:xfrm>
            <a:off x="3599770" y="1914306"/>
            <a:ext cx="5519480" cy="4294073"/>
          </a:xfrm>
          <a:prstGeom prst="rect">
            <a:avLst/>
          </a:prstGeom>
        </p:spPr>
      </p:pic>
      <p:sp>
        <p:nvSpPr>
          <p:cNvPr id="3" name="Rectangle 2">
            <a:extLst>
              <a:ext uri="{FF2B5EF4-FFF2-40B4-BE49-F238E27FC236}">
                <a16:creationId xmlns:a16="http://schemas.microsoft.com/office/drawing/2014/main" id="{1EF12067-3C16-507A-A1DF-2FD19C8D4FF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2B53DB2A-4D02-2F40-0BA0-C95781D85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6F08CE3F-F636-C5F4-3346-21C522F4D8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71503614"/>
      </p:ext>
    </p:extLst>
  </p:cSld>
  <p:clrMapOvr>
    <a:masterClrMapping/>
  </p:clrMapOvr>
  <p:transition>
    <p:cut/>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8" y="799010"/>
            <a:ext cx="738328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TD Prediction</a:t>
            </a:r>
            <a:endParaRPr sz="3264" dirty="0">
              <a:latin typeface="Georgia" panose="02040502050405020303" pitchFamily="18" charset="0"/>
            </a:endParaRPr>
          </a:p>
        </p:txBody>
      </p:sp>
      <p:pic>
        <p:nvPicPr>
          <p:cNvPr id="4" name="Picture 3"/>
          <p:cNvPicPr>
            <a:picLocks noChangeAspect="1"/>
          </p:cNvPicPr>
          <p:nvPr/>
        </p:nvPicPr>
        <p:blipFill>
          <a:blip r:embed="rId2"/>
          <a:stretch>
            <a:fillRect/>
          </a:stretch>
        </p:blipFill>
        <p:spPr>
          <a:xfrm>
            <a:off x="4399492" y="1824248"/>
            <a:ext cx="3393017" cy="1382084"/>
          </a:xfrm>
          <a:prstGeom prst="rect">
            <a:avLst/>
          </a:prstGeom>
        </p:spPr>
      </p:pic>
      <p:pic>
        <p:nvPicPr>
          <p:cNvPr id="5" name="Picture 4"/>
          <p:cNvPicPr>
            <a:picLocks noChangeAspect="1"/>
          </p:cNvPicPr>
          <p:nvPr/>
        </p:nvPicPr>
        <p:blipFill>
          <a:blip r:embed="rId3"/>
          <a:stretch>
            <a:fillRect/>
          </a:stretch>
        </p:blipFill>
        <p:spPr>
          <a:xfrm>
            <a:off x="4472949" y="3128039"/>
            <a:ext cx="3075138" cy="532103"/>
          </a:xfrm>
          <a:prstGeom prst="rect">
            <a:avLst/>
          </a:prstGeom>
        </p:spPr>
      </p:pic>
      <p:pic>
        <p:nvPicPr>
          <p:cNvPr id="6" name="Picture 5"/>
          <p:cNvPicPr>
            <a:picLocks noChangeAspect="1"/>
          </p:cNvPicPr>
          <p:nvPr/>
        </p:nvPicPr>
        <p:blipFill>
          <a:blip r:embed="rId4"/>
          <a:stretch>
            <a:fillRect/>
          </a:stretch>
        </p:blipFill>
        <p:spPr>
          <a:xfrm>
            <a:off x="4536686" y="3732677"/>
            <a:ext cx="4298283" cy="1499561"/>
          </a:xfrm>
          <a:prstGeom prst="rect">
            <a:avLst/>
          </a:prstGeom>
        </p:spPr>
      </p:pic>
      <p:pic>
        <p:nvPicPr>
          <p:cNvPr id="7" name="Picture 6"/>
          <p:cNvPicPr>
            <a:picLocks noChangeAspect="1"/>
          </p:cNvPicPr>
          <p:nvPr/>
        </p:nvPicPr>
        <p:blipFill>
          <a:blip r:embed="rId5"/>
          <a:stretch>
            <a:fillRect/>
          </a:stretch>
        </p:blipFill>
        <p:spPr>
          <a:xfrm>
            <a:off x="8079543" y="2940281"/>
            <a:ext cx="2563767" cy="815430"/>
          </a:xfrm>
          <a:prstGeom prst="rect">
            <a:avLst/>
          </a:prstGeom>
        </p:spPr>
      </p:pic>
      <p:sp>
        <p:nvSpPr>
          <p:cNvPr id="9" name="TextBox 8"/>
          <p:cNvSpPr txBox="1"/>
          <p:nvPr/>
        </p:nvSpPr>
        <p:spPr>
          <a:xfrm>
            <a:off x="8765257" y="4548106"/>
            <a:ext cx="1947766" cy="427168"/>
          </a:xfrm>
          <a:prstGeom prst="rect">
            <a:avLst/>
          </a:prstGeom>
          <a:noFill/>
        </p:spPr>
        <p:txBody>
          <a:bodyPr wrap="square" rtlCol="0">
            <a:spAutoFit/>
          </a:bodyPr>
          <a:lstStyle/>
          <a:p>
            <a:pPr algn="ctr"/>
            <a:r>
              <a:rPr lang="en-US" sz="2176" dirty="0">
                <a:solidFill>
                  <a:schemeClr val="accent1">
                    <a:lumMod val="75000"/>
                  </a:schemeClr>
                </a:solidFill>
                <a:latin typeface="Georgia" panose="02040502050405020303" pitchFamily="18" charset="0"/>
              </a:rPr>
              <a:t>TD Error</a:t>
            </a:r>
          </a:p>
        </p:txBody>
      </p:sp>
      <p:cxnSp>
        <p:nvCxnSpPr>
          <p:cNvPr id="11" name="Straight Arrow Connector 10"/>
          <p:cNvCxnSpPr/>
          <p:nvPr/>
        </p:nvCxnSpPr>
        <p:spPr>
          <a:xfrm flipH="1" flipV="1">
            <a:off x="3912894" y="3028235"/>
            <a:ext cx="2446616" cy="178098"/>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2" name="TextBox 11"/>
          <p:cNvSpPr txBox="1"/>
          <p:nvPr/>
        </p:nvSpPr>
        <p:spPr>
          <a:xfrm>
            <a:off x="1698499" y="2515290"/>
            <a:ext cx="1892478" cy="1096967"/>
          </a:xfrm>
          <a:prstGeom prst="rect">
            <a:avLst/>
          </a:prstGeom>
          <a:noFill/>
        </p:spPr>
        <p:txBody>
          <a:bodyPr wrap="square" rtlCol="0">
            <a:spAutoFit/>
          </a:bodyPr>
          <a:lstStyle/>
          <a:p>
            <a:r>
              <a:rPr lang="en-US" sz="1632" dirty="0"/>
              <a:t>We need to take samples of full trajectories to compute </a:t>
            </a:r>
            <a:r>
              <a:rPr lang="en-US" sz="1632" i="1" dirty="0">
                <a:solidFill>
                  <a:srgbClr val="004B89"/>
                </a:solidFill>
              </a:rPr>
              <a:t>G</a:t>
            </a:r>
            <a:r>
              <a:rPr lang="en-US" sz="1632" i="1" baseline="-25000" dirty="0">
                <a:solidFill>
                  <a:srgbClr val="004B89"/>
                </a:solidFill>
              </a:rPr>
              <a:t>t</a:t>
            </a:r>
            <a:endParaRPr lang="en-US" sz="1632" i="1" dirty="0">
              <a:solidFill>
                <a:srgbClr val="004B89"/>
              </a:solidFill>
            </a:endParaRPr>
          </a:p>
        </p:txBody>
      </p:sp>
      <p:sp>
        <p:nvSpPr>
          <p:cNvPr id="3" name="Rectangle 2">
            <a:extLst>
              <a:ext uri="{FF2B5EF4-FFF2-40B4-BE49-F238E27FC236}">
                <a16:creationId xmlns:a16="http://schemas.microsoft.com/office/drawing/2014/main" id="{DCCFE562-A075-752D-FA17-ABB1DC9225D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92A0E8C2-D4F9-CD87-C118-7DEAD333A41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5D6726C2-2135-6C47-3695-B5FE16E8A6C6}"/>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472752168"/>
      </p:ext>
    </p:extLst>
  </p:cSld>
  <p:clrMapOvr>
    <a:masterClrMapping/>
  </p:clrMapOvr>
  <p:transition>
    <p:cut/>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306807" y="1005484"/>
            <a:ext cx="738328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In Dynamic Programming</a:t>
            </a:r>
            <a:endParaRPr sz="3264" dirty="0">
              <a:latin typeface="Georgia" panose="02040502050405020303" pitchFamily="18" charset="0"/>
            </a:endParaRPr>
          </a:p>
        </p:txBody>
      </p:sp>
      <p:pic>
        <p:nvPicPr>
          <p:cNvPr id="8" name="Picture 7"/>
          <p:cNvPicPr>
            <a:picLocks noChangeAspect="1"/>
          </p:cNvPicPr>
          <p:nvPr/>
        </p:nvPicPr>
        <p:blipFill>
          <a:blip r:embed="rId2"/>
          <a:stretch>
            <a:fillRect/>
          </a:stretch>
        </p:blipFill>
        <p:spPr>
          <a:xfrm>
            <a:off x="2235026" y="1603556"/>
            <a:ext cx="7526779" cy="4957083"/>
          </a:xfrm>
          <a:prstGeom prst="rect">
            <a:avLst/>
          </a:prstGeom>
        </p:spPr>
      </p:pic>
      <p:sp>
        <p:nvSpPr>
          <p:cNvPr id="3" name="Rectangle 2">
            <a:extLst>
              <a:ext uri="{FF2B5EF4-FFF2-40B4-BE49-F238E27FC236}">
                <a16:creationId xmlns:a16="http://schemas.microsoft.com/office/drawing/2014/main" id="{FB7B5937-996E-25D0-AEB8-A0A6A446B85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74B6FD3C-44CD-F56F-2F9F-7A1C585ECC14}"/>
              </a:ext>
            </a:extLst>
          </p:cNvPr>
          <p:cNvSpPr txBox="1"/>
          <p:nvPr/>
        </p:nvSpPr>
        <p:spPr>
          <a:xfrm>
            <a:off x="9589086"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F34C2663-3928-DB35-6F25-EC8A2D6648A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488167488"/>
      </p:ext>
    </p:extLst>
  </p:cSld>
  <p:clrMapOvr>
    <a:masterClrMapping/>
  </p:clrMapOvr>
  <p:transition>
    <p:cut/>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365461" y="1123474"/>
            <a:ext cx="738328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1-Step TD</a:t>
            </a:r>
            <a:endParaRPr sz="3264" dirty="0">
              <a:latin typeface="Georgia" panose="02040502050405020303" pitchFamily="18" charset="0"/>
            </a:endParaRPr>
          </a:p>
        </p:txBody>
      </p:sp>
      <p:pic>
        <p:nvPicPr>
          <p:cNvPr id="3" name="Picture 2"/>
          <p:cNvPicPr>
            <a:picLocks noChangeAspect="1"/>
          </p:cNvPicPr>
          <p:nvPr/>
        </p:nvPicPr>
        <p:blipFill>
          <a:blip r:embed="rId2"/>
          <a:stretch>
            <a:fillRect/>
          </a:stretch>
        </p:blipFill>
        <p:spPr>
          <a:xfrm>
            <a:off x="3171510" y="2259651"/>
            <a:ext cx="6096904" cy="2804383"/>
          </a:xfrm>
          <a:prstGeom prst="rect">
            <a:avLst/>
          </a:prstGeom>
        </p:spPr>
      </p:pic>
      <p:sp>
        <p:nvSpPr>
          <p:cNvPr id="4" name="Rectangle 3">
            <a:extLst>
              <a:ext uri="{FF2B5EF4-FFF2-40B4-BE49-F238E27FC236}">
                <a16:creationId xmlns:a16="http://schemas.microsoft.com/office/drawing/2014/main" id="{BA7C931C-FF4B-7473-ADA9-BF1C41E1314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2FBE6EA7-92F5-8681-D02B-F8FB0C28403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4C0E47-D6CB-C2C6-519E-0C5F9EB2E53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5400992"/>
      </p:ext>
    </p:extLst>
  </p:cSld>
  <p:clrMapOvr>
    <a:masterClrMapping/>
  </p:clrMapOvr>
  <p:transition>
    <p:cut/>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082566" y="872752"/>
            <a:ext cx="738328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1-Step TD</a:t>
            </a:r>
            <a:endParaRPr sz="3264" dirty="0">
              <a:latin typeface="Georgia" panose="02040502050405020303" pitchFamily="18" charset="0"/>
            </a:endParaRPr>
          </a:p>
        </p:txBody>
      </p:sp>
      <p:pic>
        <p:nvPicPr>
          <p:cNvPr id="7" name="Picture 6"/>
          <p:cNvPicPr>
            <a:picLocks noChangeAspect="1"/>
          </p:cNvPicPr>
          <p:nvPr/>
        </p:nvPicPr>
        <p:blipFill>
          <a:blip r:embed="rId2"/>
          <a:stretch>
            <a:fillRect/>
          </a:stretch>
        </p:blipFill>
        <p:spPr>
          <a:xfrm>
            <a:off x="3054450" y="2191967"/>
            <a:ext cx="5765231" cy="3490959"/>
          </a:xfrm>
          <a:prstGeom prst="rect">
            <a:avLst/>
          </a:prstGeom>
        </p:spPr>
      </p:pic>
      <p:sp>
        <p:nvSpPr>
          <p:cNvPr id="3" name="Rectangle 2">
            <a:extLst>
              <a:ext uri="{FF2B5EF4-FFF2-40B4-BE49-F238E27FC236}">
                <a16:creationId xmlns:a16="http://schemas.microsoft.com/office/drawing/2014/main" id="{15C70CCF-ECE5-7739-0719-E1FFC518AC5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006E97CD-A3C3-1769-B5E8-4041453F4C4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1862964E-1A73-07D9-8CD7-BB0B461115B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36046596"/>
      </p:ext>
    </p:extLst>
  </p:cSld>
  <p:clrMapOvr>
    <a:masterClrMapping/>
  </p:clrMapOvr>
  <p:transition>
    <p:cut/>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306866" y="872752"/>
            <a:ext cx="738328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TD(0) Algorithm</a:t>
            </a:r>
            <a:endParaRPr sz="3264" dirty="0">
              <a:latin typeface="Georgia" panose="02040502050405020303" pitchFamily="18" charset="0"/>
            </a:endParaRPr>
          </a:p>
        </p:txBody>
      </p:sp>
      <p:pic>
        <p:nvPicPr>
          <p:cNvPr id="3" name="Picture 2"/>
          <p:cNvPicPr>
            <a:picLocks noChangeAspect="1"/>
          </p:cNvPicPr>
          <p:nvPr/>
        </p:nvPicPr>
        <p:blipFill>
          <a:blip r:embed="rId2"/>
          <a:stretch>
            <a:fillRect/>
          </a:stretch>
        </p:blipFill>
        <p:spPr>
          <a:xfrm>
            <a:off x="1668006" y="2350996"/>
            <a:ext cx="8661008" cy="3901860"/>
          </a:xfrm>
          <a:prstGeom prst="rect">
            <a:avLst/>
          </a:prstGeom>
        </p:spPr>
      </p:pic>
      <p:sp>
        <p:nvSpPr>
          <p:cNvPr id="4" name="Rectangle 3">
            <a:extLst>
              <a:ext uri="{FF2B5EF4-FFF2-40B4-BE49-F238E27FC236}">
                <a16:creationId xmlns:a16="http://schemas.microsoft.com/office/drawing/2014/main" id="{6EF07048-1C42-B5F5-9E70-C9788FD125E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25B8C1F-6613-471A-5158-96F46ECAD08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BFD970F7-BA04-6E00-E117-6F0E2E37B55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45287286"/>
      </p:ext>
    </p:extLst>
  </p:cSld>
  <p:clrMapOvr>
    <a:masterClrMapping/>
  </p:clrMapOvr>
  <p:transition>
    <p:cut/>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823491"/>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Driving Home</a:t>
            </a:r>
            <a:endParaRPr sz="3264" dirty="0">
              <a:latin typeface="Georgia" panose="02040502050405020303" pitchFamily="18" charset="0"/>
            </a:endParaRPr>
          </a:p>
        </p:txBody>
      </p:sp>
      <p:sp>
        <p:nvSpPr>
          <p:cNvPr id="3" name="Rectangle 2">
            <a:extLst>
              <a:ext uri="{FF2B5EF4-FFF2-40B4-BE49-F238E27FC236}">
                <a16:creationId xmlns:a16="http://schemas.microsoft.com/office/drawing/2014/main" id="{2762FC7B-C629-888D-EB76-A39344A1781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6D32B62-2215-D74E-A0A5-151D1B030E4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93D91C0A-6669-F670-8A1E-6075AB2FC7C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965D5666-0E4A-2DB0-3FEF-EC06A6DD47CF}"/>
              </a:ext>
            </a:extLst>
          </p:cNvPr>
          <p:cNvSpPr txBox="1"/>
          <p:nvPr/>
        </p:nvSpPr>
        <p:spPr>
          <a:xfrm>
            <a:off x="273837" y="1506679"/>
            <a:ext cx="11176589" cy="4524315"/>
          </a:xfrm>
          <a:prstGeom prst="rect">
            <a:avLst/>
          </a:prstGeom>
          <a:noFill/>
        </p:spPr>
        <p:txBody>
          <a:bodyPr wrap="square">
            <a:spAutoFit/>
          </a:bodyPr>
          <a:lstStyle/>
          <a:p>
            <a:pPr algn="just"/>
            <a:r>
              <a:rPr lang="en-US" sz="2400" dirty="0"/>
              <a:t>Driving Home Each day as you drive home from work, you try to predict how long it will take to get home. When you leave your office, you note the time, the day of week, the weather, and anything else that might be relevant. Say on this Friday you are leaving at exactly 6 o’clock, and you estimate that it will take 30 minutes to get home. As you reach your car it is 6:05, and you notice it is starting to rain. Traffic is often slower in the rain, so you </a:t>
            </a:r>
            <a:r>
              <a:rPr lang="en-US" sz="2400" dirty="0" err="1"/>
              <a:t>reestimate</a:t>
            </a:r>
            <a:r>
              <a:rPr lang="en-US" sz="2400" dirty="0"/>
              <a:t> that it will take 35 minutes from then, or a total of 40 minutes. Fifteen minutes later you have completed the highway portion of your journey in good time. As you exit onto a secondary road you cut your estimate of total travel time to 35 minutes. Unfortunately, at this point you get stuck behind a slow truck, and the road is too narrow to pass. You end up having to follow the truck until you turn onto the side street where you live at 6:40. Three minutes later you are home. The sequence of states, times, and predictions is thus as follows:</a:t>
            </a:r>
          </a:p>
        </p:txBody>
      </p:sp>
    </p:spTree>
    <p:extLst>
      <p:ext uri="{BB962C8B-B14F-4D97-AF65-F5344CB8AC3E}">
        <p14:creationId xmlns:p14="http://schemas.microsoft.com/office/powerpoint/2010/main" val="2447486169"/>
      </p:ext>
    </p:extLst>
  </p:cSld>
  <p:clrMapOvr>
    <a:masterClrMapping/>
  </p:clrMapOvr>
  <p:transition>
    <p:cut/>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823491"/>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Driving Home</a:t>
            </a:r>
            <a:endParaRPr sz="3264" dirty="0">
              <a:latin typeface="Georgia" panose="02040502050405020303" pitchFamily="18" charset="0"/>
            </a:endParaRPr>
          </a:p>
        </p:txBody>
      </p:sp>
      <p:sp>
        <p:nvSpPr>
          <p:cNvPr id="3" name="Rectangle 2">
            <a:extLst>
              <a:ext uri="{FF2B5EF4-FFF2-40B4-BE49-F238E27FC236}">
                <a16:creationId xmlns:a16="http://schemas.microsoft.com/office/drawing/2014/main" id="{2762FC7B-C629-888D-EB76-A39344A1781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6D32B62-2215-D74E-A0A5-151D1B030E4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93D91C0A-6669-F670-8A1E-6075AB2FC7C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7" name="Picture 6">
            <a:extLst>
              <a:ext uri="{FF2B5EF4-FFF2-40B4-BE49-F238E27FC236}">
                <a16:creationId xmlns:a16="http://schemas.microsoft.com/office/drawing/2014/main" id="{40DC4816-00A6-D63D-0CCB-581C47872375}"/>
              </a:ext>
            </a:extLst>
          </p:cNvPr>
          <p:cNvPicPr>
            <a:picLocks noChangeAspect="1"/>
          </p:cNvPicPr>
          <p:nvPr/>
        </p:nvPicPr>
        <p:blipFill>
          <a:blip r:embed="rId3"/>
          <a:stretch>
            <a:fillRect/>
          </a:stretch>
        </p:blipFill>
        <p:spPr>
          <a:xfrm>
            <a:off x="599149" y="1845315"/>
            <a:ext cx="10664010" cy="3167370"/>
          </a:xfrm>
          <a:prstGeom prst="rect">
            <a:avLst/>
          </a:prstGeom>
        </p:spPr>
      </p:pic>
    </p:spTree>
    <p:extLst>
      <p:ext uri="{BB962C8B-B14F-4D97-AF65-F5344CB8AC3E}">
        <p14:creationId xmlns:p14="http://schemas.microsoft.com/office/powerpoint/2010/main" val="3878737024"/>
      </p:ext>
    </p:extLst>
  </p:cSld>
  <p:clrMapOvr>
    <a:masterClrMapping/>
  </p:clrMapOvr>
  <p:transition>
    <p:cu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823491"/>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Driving Home</a:t>
            </a:r>
            <a:endParaRPr sz="3264" dirty="0">
              <a:latin typeface="Georgia" panose="02040502050405020303" pitchFamily="18" charset="0"/>
            </a:endParaRPr>
          </a:p>
        </p:txBody>
      </p:sp>
      <p:pic>
        <p:nvPicPr>
          <p:cNvPr id="4" name="Picture 3"/>
          <p:cNvPicPr>
            <a:picLocks noChangeAspect="1"/>
          </p:cNvPicPr>
          <p:nvPr/>
        </p:nvPicPr>
        <p:blipFill>
          <a:blip r:embed="rId2"/>
          <a:stretch>
            <a:fillRect/>
          </a:stretch>
        </p:blipFill>
        <p:spPr>
          <a:xfrm>
            <a:off x="2201977" y="2019041"/>
            <a:ext cx="7788046" cy="3911299"/>
          </a:xfrm>
          <a:prstGeom prst="rect">
            <a:avLst/>
          </a:prstGeom>
        </p:spPr>
      </p:pic>
      <p:sp>
        <p:nvSpPr>
          <p:cNvPr id="3" name="Rectangle 2">
            <a:extLst>
              <a:ext uri="{FF2B5EF4-FFF2-40B4-BE49-F238E27FC236}">
                <a16:creationId xmlns:a16="http://schemas.microsoft.com/office/drawing/2014/main" id="{2762FC7B-C629-888D-EB76-A39344A1781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6D32B62-2215-D74E-A0A5-151D1B030E4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93D91C0A-6669-F670-8A1E-6075AB2FC7C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75526049"/>
      </p:ext>
    </p:extLst>
  </p:cSld>
  <p:clrMapOvr>
    <a:masterClrMapping/>
  </p:clrMapOvr>
  <p:transition>
    <p:cu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882485"/>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Driving Home</a:t>
            </a:r>
            <a:endParaRPr sz="3264" dirty="0">
              <a:latin typeface="Georgia" panose="02040502050405020303" pitchFamily="18" charset="0"/>
            </a:endParaRPr>
          </a:p>
        </p:txBody>
      </p:sp>
      <p:pic>
        <p:nvPicPr>
          <p:cNvPr id="3" name="Picture 2"/>
          <p:cNvPicPr>
            <a:picLocks noChangeAspect="1"/>
          </p:cNvPicPr>
          <p:nvPr/>
        </p:nvPicPr>
        <p:blipFill>
          <a:blip r:embed="rId2"/>
          <a:stretch>
            <a:fillRect/>
          </a:stretch>
        </p:blipFill>
        <p:spPr>
          <a:xfrm>
            <a:off x="2112142" y="2140228"/>
            <a:ext cx="7967717" cy="3786912"/>
          </a:xfrm>
          <a:prstGeom prst="rect">
            <a:avLst/>
          </a:prstGeom>
        </p:spPr>
      </p:pic>
      <p:sp>
        <p:nvSpPr>
          <p:cNvPr id="4" name="Rectangle 3">
            <a:extLst>
              <a:ext uri="{FF2B5EF4-FFF2-40B4-BE49-F238E27FC236}">
                <a16:creationId xmlns:a16="http://schemas.microsoft.com/office/drawing/2014/main" id="{7E1EA173-46C3-6522-CC5F-8A532EE1599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2EA94F8B-4E5C-76CB-A58A-52A10C77A46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AE60EB10-7318-564B-0498-318E88218B6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91509015"/>
      </p:ext>
    </p:extLst>
  </p:cSld>
  <p:clrMapOvr>
    <a:masterClrMapping/>
  </p:clrMapOvr>
  <p:transition>
    <p:cut/>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882485"/>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Driving Home</a:t>
            </a:r>
            <a:endParaRPr sz="3264" dirty="0">
              <a:latin typeface="Georgia" panose="02040502050405020303" pitchFamily="18" charset="0"/>
            </a:endParaRPr>
          </a:p>
        </p:txBody>
      </p:sp>
      <p:pic>
        <p:nvPicPr>
          <p:cNvPr id="4" name="Picture 3"/>
          <p:cNvPicPr>
            <a:picLocks noChangeAspect="1"/>
          </p:cNvPicPr>
          <p:nvPr/>
        </p:nvPicPr>
        <p:blipFill>
          <a:blip r:embed="rId2"/>
          <a:stretch>
            <a:fillRect/>
          </a:stretch>
        </p:blipFill>
        <p:spPr>
          <a:xfrm>
            <a:off x="2105231" y="2157504"/>
            <a:ext cx="7981538" cy="3752360"/>
          </a:xfrm>
          <a:prstGeom prst="rect">
            <a:avLst/>
          </a:prstGeom>
        </p:spPr>
      </p:pic>
      <p:sp>
        <p:nvSpPr>
          <p:cNvPr id="3" name="Rectangle 2">
            <a:extLst>
              <a:ext uri="{FF2B5EF4-FFF2-40B4-BE49-F238E27FC236}">
                <a16:creationId xmlns:a16="http://schemas.microsoft.com/office/drawing/2014/main" id="{965E7B0F-B9F6-885D-9E29-96B68614887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2F45E77E-3D86-9C2E-D680-F5659920F72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1023265A-965A-6F95-799A-BFD896DA4A6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149206890"/>
      </p:ext>
    </p:extLst>
  </p:cSld>
  <p:clrMapOvr>
    <a:masterClrMapping/>
  </p:clrMapOvr>
  <p:transition>
    <p:cut/>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735001"/>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Driving Home</a:t>
            </a:r>
            <a:endParaRPr sz="3264" dirty="0">
              <a:latin typeface="Georgia" panose="02040502050405020303" pitchFamily="18" charset="0"/>
            </a:endParaRPr>
          </a:p>
        </p:txBody>
      </p:sp>
      <p:pic>
        <p:nvPicPr>
          <p:cNvPr id="3" name="Picture 2"/>
          <p:cNvPicPr>
            <a:picLocks noChangeAspect="1"/>
          </p:cNvPicPr>
          <p:nvPr/>
        </p:nvPicPr>
        <p:blipFill>
          <a:blip r:embed="rId2"/>
          <a:stretch>
            <a:fillRect/>
          </a:stretch>
        </p:blipFill>
        <p:spPr>
          <a:xfrm>
            <a:off x="2188156" y="2003110"/>
            <a:ext cx="7815688" cy="3766180"/>
          </a:xfrm>
          <a:prstGeom prst="rect">
            <a:avLst/>
          </a:prstGeom>
        </p:spPr>
      </p:pic>
      <p:sp>
        <p:nvSpPr>
          <p:cNvPr id="4" name="Rectangle 3">
            <a:extLst>
              <a:ext uri="{FF2B5EF4-FFF2-40B4-BE49-F238E27FC236}">
                <a16:creationId xmlns:a16="http://schemas.microsoft.com/office/drawing/2014/main" id="{8E1CCFB0-56F8-E819-90E5-37B03059108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55F83086-D214-A1C0-7C63-368663AB17E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7919C499-45E1-392F-9DA3-7CD701B6DC7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00838990"/>
      </p:ext>
    </p:extLst>
  </p:cSld>
  <p:clrMapOvr>
    <a:masterClrMapping/>
  </p:clrMapOvr>
  <p:transition>
    <p:cut/>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779245"/>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Driving Home</a:t>
            </a:r>
            <a:endParaRPr sz="3264" dirty="0">
              <a:latin typeface="Georgia" panose="02040502050405020303" pitchFamily="18" charset="0"/>
            </a:endParaRPr>
          </a:p>
        </p:txBody>
      </p:sp>
      <p:pic>
        <p:nvPicPr>
          <p:cNvPr id="4" name="Picture 3"/>
          <p:cNvPicPr>
            <a:picLocks noChangeAspect="1"/>
          </p:cNvPicPr>
          <p:nvPr/>
        </p:nvPicPr>
        <p:blipFill>
          <a:blip r:embed="rId2"/>
          <a:stretch>
            <a:fillRect/>
          </a:stretch>
        </p:blipFill>
        <p:spPr>
          <a:xfrm>
            <a:off x="2201977" y="2054264"/>
            <a:ext cx="7788046" cy="3752360"/>
          </a:xfrm>
          <a:prstGeom prst="rect">
            <a:avLst/>
          </a:prstGeom>
        </p:spPr>
      </p:pic>
      <p:sp>
        <p:nvSpPr>
          <p:cNvPr id="3" name="Rectangle 2">
            <a:extLst>
              <a:ext uri="{FF2B5EF4-FFF2-40B4-BE49-F238E27FC236}">
                <a16:creationId xmlns:a16="http://schemas.microsoft.com/office/drawing/2014/main" id="{EE593F76-9813-7F2E-3999-0BC573B4391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8D127FAA-A948-939C-465F-4C1C092CF76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5232287B-F136-1D3C-D5BC-818C1B753C7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07560128"/>
      </p:ext>
    </p:extLst>
  </p:cSld>
  <p:clrMapOvr>
    <a:masterClrMapping/>
  </p:clrMapOvr>
  <p:transition>
    <p:cut/>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690755"/>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Driving Home</a:t>
            </a:r>
            <a:endParaRPr sz="3264" dirty="0">
              <a:latin typeface="Georgia" panose="02040502050405020303" pitchFamily="18" charset="0"/>
            </a:endParaRPr>
          </a:p>
        </p:txBody>
      </p:sp>
      <p:pic>
        <p:nvPicPr>
          <p:cNvPr id="3" name="Picture 2"/>
          <p:cNvPicPr>
            <a:picLocks noChangeAspect="1"/>
          </p:cNvPicPr>
          <p:nvPr/>
        </p:nvPicPr>
        <p:blipFill>
          <a:blip r:embed="rId2"/>
          <a:stretch>
            <a:fillRect/>
          </a:stretch>
        </p:blipFill>
        <p:spPr>
          <a:xfrm>
            <a:off x="2253805" y="2055610"/>
            <a:ext cx="7684390" cy="3572688"/>
          </a:xfrm>
          <a:prstGeom prst="rect">
            <a:avLst/>
          </a:prstGeom>
        </p:spPr>
      </p:pic>
      <p:sp>
        <p:nvSpPr>
          <p:cNvPr id="4" name="Rectangle 3">
            <a:extLst>
              <a:ext uri="{FF2B5EF4-FFF2-40B4-BE49-F238E27FC236}">
                <a16:creationId xmlns:a16="http://schemas.microsoft.com/office/drawing/2014/main" id="{D18482D5-9E03-DAEB-9D84-0FE3FD397A9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EB71785-976B-A07D-22F4-71B366DEEEC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2544B410-96FD-38C1-89DB-E6D9525F131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13374791"/>
      </p:ext>
    </p:extLst>
  </p:cSld>
  <p:clrMapOvr>
    <a:masterClrMapping/>
  </p:clrMapOvr>
  <p:transition>
    <p:cut/>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676007"/>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Driving Home</a:t>
            </a:r>
            <a:endParaRPr sz="3264" dirty="0">
              <a:latin typeface="Georgia" panose="02040502050405020303" pitchFamily="18" charset="0"/>
            </a:endParaRPr>
          </a:p>
        </p:txBody>
      </p:sp>
      <p:pic>
        <p:nvPicPr>
          <p:cNvPr id="4" name="Picture 3"/>
          <p:cNvPicPr>
            <a:picLocks noChangeAspect="1"/>
          </p:cNvPicPr>
          <p:nvPr/>
        </p:nvPicPr>
        <p:blipFill>
          <a:blip r:embed="rId2"/>
          <a:stretch>
            <a:fillRect/>
          </a:stretch>
        </p:blipFill>
        <p:spPr>
          <a:xfrm>
            <a:off x="2233074" y="2123787"/>
            <a:ext cx="7725852" cy="3406839"/>
          </a:xfrm>
          <a:prstGeom prst="rect">
            <a:avLst/>
          </a:prstGeom>
        </p:spPr>
      </p:pic>
      <p:sp>
        <p:nvSpPr>
          <p:cNvPr id="3" name="Rectangle 2">
            <a:extLst>
              <a:ext uri="{FF2B5EF4-FFF2-40B4-BE49-F238E27FC236}">
                <a16:creationId xmlns:a16="http://schemas.microsoft.com/office/drawing/2014/main" id="{FE4DAB92-CE5B-EDD8-91AD-19DA227AD85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CBAD7C42-406C-4590-01A6-036A9092B0F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90C8123F-51BD-82B4-3BDC-D15E43F6F97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34183898"/>
      </p:ext>
    </p:extLst>
  </p:cSld>
  <p:clrMapOvr>
    <a:masterClrMapping/>
  </p:clrMapOvr>
  <p:transition>
    <p:cut/>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735001"/>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Driving Home</a:t>
            </a:r>
            <a:endParaRPr sz="3264" dirty="0">
              <a:latin typeface="Georgia" panose="02040502050405020303" pitchFamily="18" charset="0"/>
            </a:endParaRPr>
          </a:p>
        </p:txBody>
      </p:sp>
      <p:pic>
        <p:nvPicPr>
          <p:cNvPr id="3" name="Picture 2"/>
          <p:cNvPicPr>
            <a:picLocks noChangeAspect="1"/>
          </p:cNvPicPr>
          <p:nvPr/>
        </p:nvPicPr>
        <p:blipFill>
          <a:blip r:embed="rId2"/>
          <a:stretch>
            <a:fillRect/>
          </a:stretch>
        </p:blipFill>
        <p:spPr>
          <a:xfrm>
            <a:off x="2136328" y="2051483"/>
            <a:ext cx="7919344" cy="3669435"/>
          </a:xfrm>
          <a:prstGeom prst="rect">
            <a:avLst/>
          </a:prstGeom>
        </p:spPr>
      </p:pic>
      <p:sp>
        <p:nvSpPr>
          <p:cNvPr id="4" name="Rectangle 3">
            <a:extLst>
              <a:ext uri="{FF2B5EF4-FFF2-40B4-BE49-F238E27FC236}">
                <a16:creationId xmlns:a16="http://schemas.microsoft.com/office/drawing/2014/main" id="{284A6B1A-0B8A-BB59-025C-8507FCE9AE8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0D9D4A1-DB2E-B86E-8505-94CD5BDA254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912F030-1033-39F3-F6CC-0BB74C757D6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14295024"/>
      </p:ext>
    </p:extLst>
  </p:cSld>
  <p:clrMapOvr>
    <a:masterClrMapping/>
  </p:clrMapOvr>
  <p:transition>
    <p:cut/>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882485"/>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Driving Home</a:t>
            </a:r>
            <a:endParaRPr sz="3264" dirty="0">
              <a:latin typeface="Georgia" panose="02040502050405020303" pitchFamily="18" charset="0"/>
            </a:endParaRPr>
          </a:p>
        </p:txBody>
      </p:sp>
      <p:pic>
        <p:nvPicPr>
          <p:cNvPr id="4" name="Picture 3"/>
          <p:cNvPicPr>
            <a:picLocks noChangeAspect="1"/>
          </p:cNvPicPr>
          <p:nvPr/>
        </p:nvPicPr>
        <p:blipFill>
          <a:blip r:embed="rId2"/>
          <a:stretch>
            <a:fillRect/>
          </a:stretch>
        </p:blipFill>
        <p:spPr>
          <a:xfrm>
            <a:off x="2174335" y="2288803"/>
            <a:ext cx="7843330" cy="3489763"/>
          </a:xfrm>
          <a:prstGeom prst="rect">
            <a:avLst/>
          </a:prstGeom>
        </p:spPr>
      </p:pic>
      <p:sp>
        <p:nvSpPr>
          <p:cNvPr id="3" name="Rectangle 2">
            <a:extLst>
              <a:ext uri="{FF2B5EF4-FFF2-40B4-BE49-F238E27FC236}">
                <a16:creationId xmlns:a16="http://schemas.microsoft.com/office/drawing/2014/main" id="{D22180C7-E9B6-FEC4-1409-E59F0D9E810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2B0BC7B0-56FB-AB1B-4641-F6C4CD1361D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C2A2CBA3-19B6-4CE3-F2F9-2D811C75C9C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136921579"/>
      </p:ext>
    </p:extLst>
  </p:cSld>
  <p:clrMapOvr>
    <a:masterClrMapping/>
  </p:clrMapOvr>
  <p:transition>
    <p:cut/>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882485"/>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Driving Home (Using MC)</a:t>
            </a:r>
            <a:endParaRPr sz="3264" dirty="0">
              <a:latin typeface="Georgia" panose="02040502050405020303" pitchFamily="18" charset="0"/>
            </a:endParaRPr>
          </a:p>
        </p:txBody>
      </p:sp>
      <p:pic>
        <p:nvPicPr>
          <p:cNvPr id="3" name="Picture 2"/>
          <p:cNvPicPr>
            <a:picLocks noChangeAspect="1"/>
          </p:cNvPicPr>
          <p:nvPr/>
        </p:nvPicPr>
        <p:blipFill>
          <a:blip r:embed="rId2"/>
          <a:stretch>
            <a:fillRect/>
          </a:stretch>
        </p:blipFill>
        <p:spPr>
          <a:xfrm>
            <a:off x="2167425" y="2254250"/>
            <a:ext cx="7857151" cy="3558868"/>
          </a:xfrm>
          <a:prstGeom prst="rect">
            <a:avLst/>
          </a:prstGeom>
        </p:spPr>
      </p:pic>
      <p:sp>
        <p:nvSpPr>
          <p:cNvPr id="4" name="Rectangle 3">
            <a:extLst>
              <a:ext uri="{FF2B5EF4-FFF2-40B4-BE49-F238E27FC236}">
                <a16:creationId xmlns:a16="http://schemas.microsoft.com/office/drawing/2014/main" id="{EB6D5E8D-36B7-6A72-C29E-12C2801AAB9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6567F7-7763-D38C-2080-72639B2EA4A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7AC6A317-FF49-555B-73F1-DE39D2B2310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685170113"/>
      </p:ext>
    </p:extLst>
  </p:cSld>
  <p:clrMapOvr>
    <a:masterClrMapping/>
  </p:clrMapOvr>
  <p:transition>
    <p:cut/>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956227"/>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Driving Home (Using MC)</a:t>
            </a:r>
            <a:endParaRPr sz="3264" dirty="0">
              <a:latin typeface="Georgia" panose="02040502050405020303" pitchFamily="18" charset="0"/>
            </a:endParaRPr>
          </a:p>
        </p:txBody>
      </p:sp>
      <p:pic>
        <p:nvPicPr>
          <p:cNvPr id="4" name="Picture 3"/>
          <p:cNvPicPr>
            <a:picLocks noChangeAspect="1"/>
          </p:cNvPicPr>
          <p:nvPr/>
        </p:nvPicPr>
        <p:blipFill>
          <a:blip r:embed="rId2"/>
          <a:stretch>
            <a:fillRect/>
          </a:stretch>
        </p:blipFill>
        <p:spPr>
          <a:xfrm>
            <a:off x="2084500" y="2404603"/>
            <a:ext cx="8023001" cy="3717807"/>
          </a:xfrm>
          <a:prstGeom prst="rect">
            <a:avLst/>
          </a:prstGeom>
        </p:spPr>
      </p:pic>
      <p:sp>
        <p:nvSpPr>
          <p:cNvPr id="3" name="Rectangle 2">
            <a:extLst>
              <a:ext uri="{FF2B5EF4-FFF2-40B4-BE49-F238E27FC236}">
                <a16:creationId xmlns:a16="http://schemas.microsoft.com/office/drawing/2014/main" id="{987589B3-B55D-C573-030C-07436D44536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0A36192-6CE5-CA8E-6956-C545904FAEB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9EB7C490-AE2B-978A-4881-E1587264C7B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78618164"/>
      </p:ext>
    </p:extLst>
  </p:cSld>
  <p:clrMapOvr>
    <a:masterClrMapping/>
  </p:clrMapOvr>
  <p:transition>
    <p:cut/>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735001"/>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Driving Home (Using MC)</a:t>
            </a:r>
            <a:endParaRPr sz="3264" dirty="0">
              <a:latin typeface="Georgia" panose="02040502050405020303" pitchFamily="18" charset="0"/>
            </a:endParaRPr>
          </a:p>
        </p:txBody>
      </p:sp>
      <p:pic>
        <p:nvPicPr>
          <p:cNvPr id="3" name="Picture 2"/>
          <p:cNvPicPr>
            <a:picLocks noChangeAspect="1"/>
          </p:cNvPicPr>
          <p:nvPr/>
        </p:nvPicPr>
        <p:blipFill>
          <a:blip r:embed="rId2"/>
          <a:stretch>
            <a:fillRect/>
          </a:stretch>
        </p:blipFill>
        <p:spPr>
          <a:xfrm>
            <a:off x="2174335" y="2255340"/>
            <a:ext cx="7843330" cy="3261720"/>
          </a:xfrm>
          <a:prstGeom prst="rect">
            <a:avLst/>
          </a:prstGeom>
        </p:spPr>
      </p:pic>
      <p:sp>
        <p:nvSpPr>
          <p:cNvPr id="4" name="Rectangle 3">
            <a:extLst>
              <a:ext uri="{FF2B5EF4-FFF2-40B4-BE49-F238E27FC236}">
                <a16:creationId xmlns:a16="http://schemas.microsoft.com/office/drawing/2014/main" id="{7046E60B-3231-D0C5-4887-49EDC867ABD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C5A6FD24-EBC6-81BB-1A8A-C13D239189C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965C1BAC-3542-C53F-16C0-B3DE4475E4B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48626287"/>
      </p:ext>
    </p:extLst>
  </p:cSld>
  <p:clrMapOvr>
    <a:masterClrMapping/>
  </p:clrMapOvr>
  <p:transition>
    <p:cut/>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1133207"/>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Driving Home (Using MC)</a:t>
            </a:r>
            <a:endParaRPr sz="3264" dirty="0">
              <a:latin typeface="Georgia" panose="02040502050405020303" pitchFamily="18" charset="0"/>
            </a:endParaRPr>
          </a:p>
        </p:txBody>
      </p:sp>
      <p:pic>
        <p:nvPicPr>
          <p:cNvPr id="4" name="Picture 3"/>
          <p:cNvPicPr>
            <a:picLocks noChangeAspect="1"/>
          </p:cNvPicPr>
          <p:nvPr/>
        </p:nvPicPr>
        <p:blipFill>
          <a:blip r:embed="rId2"/>
          <a:stretch>
            <a:fillRect/>
          </a:stretch>
        </p:blipFill>
        <p:spPr>
          <a:xfrm>
            <a:off x="2167425" y="2712285"/>
            <a:ext cx="7857151" cy="3144242"/>
          </a:xfrm>
          <a:prstGeom prst="rect">
            <a:avLst/>
          </a:prstGeom>
        </p:spPr>
      </p:pic>
      <p:sp>
        <p:nvSpPr>
          <p:cNvPr id="3" name="Rectangle 2">
            <a:extLst>
              <a:ext uri="{FF2B5EF4-FFF2-40B4-BE49-F238E27FC236}">
                <a16:creationId xmlns:a16="http://schemas.microsoft.com/office/drawing/2014/main" id="{C7A0EFB5-3971-E277-0841-0EB3B98A73A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514C96D-B1E7-CB41-6AE2-0B81284A58E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FFD15C83-8774-0180-60CD-ABC3BAC1ED9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117885163"/>
      </p:ext>
    </p:extLst>
  </p:cSld>
  <p:clrMapOvr>
    <a:masterClrMapping/>
  </p:clrMapOvr>
  <p:transition>
    <p:cut/>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735001"/>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Driving Home (Using MC)</a:t>
            </a:r>
            <a:endParaRPr sz="3264" dirty="0">
              <a:latin typeface="Georgia" panose="02040502050405020303" pitchFamily="18" charset="0"/>
            </a:endParaRPr>
          </a:p>
        </p:txBody>
      </p:sp>
      <p:pic>
        <p:nvPicPr>
          <p:cNvPr id="3" name="Picture 2"/>
          <p:cNvPicPr>
            <a:picLocks noChangeAspect="1"/>
          </p:cNvPicPr>
          <p:nvPr/>
        </p:nvPicPr>
        <p:blipFill>
          <a:blip r:embed="rId2"/>
          <a:stretch>
            <a:fillRect/>
          </a:stretch>
        </p:blipFill>
        <p:spPr>
          <a:xfrm>
            <a:off x="2215798" y="2203512"/>
            <a:ext cx="7760405" cy="3365376"/>
          </a:xfrm>
          <a:prstGeom prst="rect">
            <a:avLst/>
          </a:prstGeom>
        </p:spPr>
      </p:pic>
      <p:sp>
        <p:nvSpPr>
          <p:cNvPr id="4" name="Rectangle 3">
            <a:extLst>
              <a:ext uri="{FF2B5EF4-FFF2-40B4-BE49-F238E27FC236}">
                <a16:creationId xmlns:a16="http://schemas.microsoft.com/office/drawing/2014/main" id="{5A5D639C-D16D-ABD9-01CE-6951680B6DE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0AF8D2C6-6308-7A6A-AF1E-21ACFA1F24B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74821FDF-EF72-1B4A-8390-C687CA48110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132282619"/>
      </p:ext>
    </p:extLst>
  </p:cSld>
  <p:clrMapOvr>
    <a:masterClrMapping/>
  </p:clrMapOvr>
  <p:transition>
    <p:cut/>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882485"/>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Driving Home (Using MC)</a:t>
            </a:r>
            <a:endParaRPr sz="3264" dirty="0">
              <a:latin typeface="Georgia" panose="02040502050405020303" pitchFamily="18" charset="0"/>
            </a:endParaRPr>
          </a:p>
        </p:txBody>
      </p:sp>
      <p:pic>
        <p:nvPicPr>
          <p:cNvPr id="4" name="Picture 3"/>
          <p:cNvPicPr>
            <a:picLocks noChangeAspect="1"/>
          </p:cNvPicPr>
          <p:nvPr/>
        </p:nvPicPr>
        <p:blipFill>
          <a:blip r:embed="rId2"/>
          <a:stretch>
            <a:fillRect/>
          </a:stretch>
        </p:blipFill>
        <p:spPr>
          <a:xfrm>
            <a:off x="2167425" y="2299168"/>
            <a:ext cx="7857151" cy="3469033"/>
          </a:xfrm>
          <a:prstGeom prst="rect">
            <a:avLst/>
          </a:prstGeom>
        </p:spPr>
      </p:pic>
      <p:sp>
        <p:nvSpPr>
          <p:cNvPr id="3" name="Rectangle 2">
            <a:extLst>
              <a:ext uri="{FF2B5EF4-FFF2-40B4-BE49-F238E27FC236}">
                <a16:creationId xmlns:a16="http://schemas.microsoft.com/office/drawing/2014/main" id="{F75F669B-F44C-947F-DF13-FE4DDCC28BF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6961A6E-9A94-AEAA-73B0-7AF67B6C366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3AAB01E0-1E34-3F89-DABE-FC676F76922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08091712"/>
      </p:ext>
    </p:extLst>
  </p:cSld>
  <p:clrMapOvr>
    <a:masterClrMapping/>
  </p:clrMapOvr>
  <p:transition>
    <p:cut/>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911981"/>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Driving Home (Using MC)</a:t>
            </a:r>
            <a:endParaRPr sz="3264" dirty="0">
              <a:latin typeface="Georgia" panose="02040502050405020303" pitchFamily="18" charset="0"/>
            </a:endParaRPr>
          </a:p>
        </p:txBody>
      </p:sp>
      <p:pic>
        <p:nvPicPr>
          <p:cNvPr id="3" name="Picture 2"/>
          <p:cNvPicPr>
            <a:picLocks noChangeAspect="1"/>
          </p:cNvPicPr>
          <p:nvPr/>
        </p:nvPicPr>
        <p:blipFill>
          <a:blip r:embed="rId2"/>
          <a:stretch>
            <a:fillRect/>
          </a:stretch>
        </p:blipFill>
        <p:spPr>
          <a:xfrm>
            <a:off x="2201977" y="2328664"/>
            <a:ext cx="7788046" cy="3469033"/>
          </a:xfrm>
          <a:prstGeom prst="rect">
            <a:avLst/>
          </a:prstGeom>
        </p:spPr>
      </p:pic>
      <p:sp>
        <p:nvSpPr>
          <p:cNvPr id="4" name="Rectangle 3">
            <a:extLst>
              <a:ext uri="{FF2B5EF4-FFF2-40B4-BE49-F238E27FC236}">
                <a16:creationId xmlns:a16="http://schemas.microsoft.com/office/drawing/2014/main" id="{EE1306FB-7824-6A3F-98BC-2174C64986E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7A4DE82-8A7E-698E-753B-8F54093EF36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8CF4975C-3C3E-5FED-D861-AC0FAA3FDA9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38290226"/>
      </p:ext>
    </p:extLst>
  </p:cSld>
  <p:clrMapOvr>
    <a:masterClrMapping/>
  </p:clrMapOvr>
  <p:transition>
    <p:cut/>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956227"/>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Driving Home (Using TD)</a:t>
            </a:r>
            <a:endParaRPr sz="3264" dirty="0">
              <a:latin typeface="Georgia" panose="02040502050405020303" pitchFamily="18" charset="0"/>
            </a:endParaRPr>
          </a:p>
        </p:txBody>
      </p:sp>
      <p:pic>
        <p:nvPicPr>
          <p:cNvPr id="4" name="Picture 3"/>
          <p:cNvPicPr>
            <a:picLocks noChangeAspect="1"/>
          </p:cNvPicPr>
          <p:nvPr/>
        </p:nvPicPr>
        <p:blipFill>
          <a:blip r:embed="rId2"/>
          <a:stretch>
            <a:fillRect/>
          </a:stretch>
        </p:blipFill>
        <p:spPr>
          <a:xfrm>
            <a:off x="2198522" y="2338358"/>
            <a:ext cx="7794957" cy="3538136"/>
          </a:xfrm>
          <a:prstGeom prst="rect">
            <a:avLst/>
          </a:prstGeom>
        </p:spPr>
      </p:pic>
      <p:sp>
        <p:nvSpPr>
          <p:cNvPr id="3" name="Rectangle 2">
            <a:extLst>
              <a:ext uri="{FF2B5EF4-FFF2-40B4-BE49-F238E27FC236}">
                <a16:creationId xmlns:a16="http://schemas.microsoft.com/office/drawing/2014/main" id="{416041BB-49ED-E0E5-638D-AD9C7DEE11C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C040FE99-D56E-B5AE-DF6F-3C917257AF9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362B232-0E49-DD30-6A44-71D5A2423B4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63922475"/>
      </p:ext>
    </p:extLst>
  </p:cSld>
  <p:clrMapOvr>
    <a:masterClrMapping/>
  </p:clrMapOvr>
  <p:transition>
    <p:cut/>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1221697"/>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Driving Home (Using TD)</a:t>
            </a:r>
            <a:endParaRPr sz="3264" dirty="0">
              <a:latin typeface="Georgia" panose="02040502050405020303" pitchFamily="18" charset="0"/>
            </a:endParaRPr>
          </a:p>
        </p:txBody>
      </p:sp>
      <p:pic>
        <p:nvPicPr>
          <p:cNvPr id="3" name="Picture 2"/>
          <p:cNvPicPr>
            <a:picLocks noChangeAspect="1"/>
          </p:cNvPicPr>
          <p:nvPr/>
        </p:nvPicPr>
        <p:blipFill>
          <a:blip r:embed="rId2"/>
          <a:stretch>
            <a:fillRect/>
          </a:stretch>
        </p:blipFill>
        <p:spPr>
          <a:xfrm>
            <a:off x="2170880" y="2755857"/>
            <a:ext cx="7850240" cy="3234078"/>
          </a:xfrm>
          <a:prstGeom prst="rect">
            <a:avLst/>
          </a:prstGeom>
        </p:spPr>
      </p:pic>
      <p:sp>
        <p:nvSpPr>
          <p:cNvPr id="4" name="Rectangle 3">
            <a:extLst>
              <a:ext uri="{FF2B5EF4-FFF2-40B4-BE49-F238E27FC236}">
                <a16:creationId xmlns:a16="http://schemas.microsoft.com/office/drawing/2014/main" id="{4F2C35DE-CE24-8D07-7983-E9B36365814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4BDDF84C-A864-0B24-474A-57340E853F9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BF8367B4-5E95-1A2F-1FA3-5D10FD2A4E9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95302453"/>
      </p:ext>
    </p:extLst>
  </p:cSld>
  <p:clrMapOvr>
    <a:masterClrMapping/>
  </p:clrMapOvr>
  <p:transition>
    <p:cut/>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749749"/>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Driving Home (Using TD)</a:t>
            </a:r>
            <a:endParaRPr sz="3264" dirty="0">
              <a:latin typeface="Georgia" panose="02040502050405020303" pitchFamily="18" charset="0"/>
            </a:endParaRPr>
          </a:p>
        </p:txBody>
      </p:sp>
      <p:pic>
        <p:nvPicPr>
          <p:cNvPr id="4" name="Picture 3"/>
          <p:cNvPicPr>
            <a:picLocks noChangeAspect="1"/>
          </p:cNvPicPr>
          <p:nvPr/>
        </p:nvPicPr>
        <p:blipFill>
          <a:blip r:embed="rId2"/>
          <a:stretch>
            <a:fillRect/>
          </a:stretch>
        </p:blipFill>
        <p:spPr>
          <a:xfrm>
            <a:off x="2105231" y="2174951"/>
            <a:ext cx="7981538" cy="3842195"/>
          </a:xfrm>
          <a:prstGeom prst="rect">
            <a:avLst/>
          </a:prstGeom>
        </p:spPr>
      </p:pic>
      <p:sp>
        <p:nvSpPr>
          <p:cNvPr id="3" name="Rectangle 2">
            <a:extLst>
              <a:ext uri="{FF2B5EF4-FFF2-40B4-BE49-F238E27FC236}">
                <a16:creationId xmlns:a16="http://schemas.microsoft.com/office/drawing/2014/main" id="{CEF23C04-4850-2764-F9C7-13442ADB249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2DDC6E3-F822-4F8A-2507-4080D48BB97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C7ECB1E1-6B27-F6C4-9361-4961E1BA5E2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494878812"/>
      </p:ext>
    </p:extLst>
  </p:cSld>
  <p:clrMapOvr>
    <a:masterClrMapping/>
  </p:clrMapOvr>
  <p:transition>
    <p:cut/>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1133207"/>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Driving Home (Using TD)</a:t>
            </a:r>
            <a:endParaRPr sz="3264" dirty="0">
              <a:latin typeface="Georgia" panose="02040502050405020303" pitchFamily="18" charset="0"/>
            </a:endParaRPr>
          </a:p>
        </p:txBody>
      </p:sp>
      <p:pic>
        <p:nvPicPr>
          <p:cNvPr id="4" name="Picture 3"/>
          <p:cNvPicPr>
            <a:picLocks noChangeAspect="1"/>
          </p:cNvPicPr>
          <p:nvPr/>
        </p:nvPicPr>
        <p:blipFill>
          <a:blip r:embed="rId2"/>
          <a:stretch>
            <a:fillRect/>
          </a:stretch>
        </p:blipFill>
        <p:spPr>
          <a:xfrm>
            <a:off x="2132873" y="2428958"/>
            <a:ext cx="7926254" cy="3710897"/>
          </a:xfrm>
          <a:prstGeom prst="rect">
            <a:avLst/>
          </a:prstGeom>
        </p:spPr>
      </p:pic>
      <p:sp>
        <p:nvSpPr>
          <p:cNvPr id="3" name="Rectangle 2">
            <a:extLst>
              <a:ext uri="{FF2B5EF4-FFF2-40B4-BE49-F238E27FC236}">
                <a16:creationId xmlns:a16="http://schemas.microsoft.com/office/drawing/2014/main" id="{9BBFAE9B-EA10-7490-0E3C-394F2C37A4F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AB474E9-5940-E22C-7E3A-22B4B13114E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E528554-C42A-80F2-2069-8370A020DF4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8184011"/>
      </p:ext>
    </p:extLst>
  </p:cSld>
  <p:clrMapOvr>
    <a:masterClrMapping/>
  </p:clrMapOvr>
  <p:transition>
    <p:cut/>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882485"/>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Driving Home (Using TD)</a:t>
            </a:r>
            <a:endParaRPr sz="3264" dirty="0">
              <a:latin typeface="Georgia" panose="02040502050405020303" pitchFamily="18" charset="0"/>
            </a:endParaRPr>
          </a:p>
        </p:txBody>
      </p:sp>
      <p:pic>
        <p:nvPicPr>
          <p:cNvPr id="3" name="Picture 2"/>
          <p:cNvPicPr>
            <a:picLocks noChangeAspect="1"/>
          </p:cNvPicPr>
          <p:nvPr/>
        </p:nvPicPr>
        <p:blipFill>
          <a:blip r:embed="rId3"/>
          <a:stretch>
            <a:fillRect/>
          </a:stretch>
        </p:blipFill>
        <p:spPr>
          <a:xfrm>
            <a:off x="2163970" y="2412565"/>
            <a:ext cx="7864061" cy="3593419"/>
          </a:xfrm>
          <a:prstGeom prst="rect">
            <a:avLst/>
          </a:prstGeom>
        </p:spPr>
      </p:pic>
      <p:sp>
        <p:nvSpPr>
          <p:cNvPr id="4" name="Rectangle 3">
            <a:extLst>
              <a:ext uri="{FF2B5EF4-FFF2-40B4-BE49-F238E27FC236}">
                <a16:creationId xmlns:a16="http://schemas.microsoft.com/office/drawing/2014/main" id="{42DD86E4-7BDE-BC3B-9BC7-525B933C26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07C13CD-E23C-DD53-A518-A2C15B1F1F4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D3DEE12-17E0-996F-E9AE-2A5031184403}"/>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462708192"/>
      </p:ext>
    </p:extLst>
  </p:cSld>
  <p:clrMapOvr>
    <a:masterClrMapping/>
  </p:clrMapOvr>
  <p:transition>
    <p:cut/>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838239"/>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Driving Home (Using TD)</a:t>
            </a:r>
            <a:endParaRPr sz="3264" dirty="0">
              <a:latin typeface="Georgia" panose="02040502050405020303" pitchFamily="18" charset="0"/>
            </a:endParaRPr>
          </a:p>
        </p:txBody>
      </p:sp>
      <p:pic>
        <p:nvPicPr>
          <p:cNvPr id="4" name="Picture 3"/>
          <p:cNvPicPr>
            <a:picLocks noChangeAspect="1"/>
          </p:cNvPicPr>
          <p:nvPr/>
        </p:nvPicPr>
        <p:blipFill>
          <a:blip r:embed="rId3"/>
          <a:stretch>
            <a:fillRect/>
          </a:stretch>
        </p:blipFill>
        <p:spPr>
          <a:xfrm>
            <a:off x="2163970" y="2324027"/>
            <a:ext cx="7864061" cy="3330823"/>
          </a:xfrm>
          <a:prstGeom prst="rect">
            <a:avLst/>
          </a:prstGeom>
        </p:spPr>
      </p:pic>
      <p:sp>
        <p:nvSpPr>
          <p:cNvPr id="3" name="Rectangle 2">
            <a:extLst>
              <a:ext uri="{FF2B5EF4-FFF2-40B4-BE49-F238E27FC236}">
                <a16:creationId xmlns:a16="http://schemas.microsoft.com/office/drawing/2014/main" id="{936E706C-E564-E7FE-DCEC-B188127D885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2DBB400-24DA-8E74-7090-E3B0DF444DC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9FF8569D-D61D-E0C5-8B1E-36BEC0CD4F3E}"/>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50906039"/>
      </p:ext>
    </p:extLst>
  </p:cSld>
  <p:clrMapOvr>
    <a:masterClrMapping/>
  </p:clrMapOvr>
  <p:transition>
    <p:cut/>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1221697"/>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Driving Home (Using TD)</a:t>
            </a:r>
            <a:endParaRPr sz="3264" dirty="0">
              <a:latin typeface="Georgia" panose="02040502050405020303" pitchFamily="18" charset="0"/>
            </a:endParaRPr>
          </a:p>
        </p:txBody>
      </p:sp>
      <p:pic>
        <p:nvPicPr>
          <p:cNvPr id="3" name="Picture 2"/>
          <p:cNvPicPr>
            <a:picLocks noChangeAspect="1"/>
          </p:cNvPicPr>
          <p:nvPr/>
        </p:nvPicPr>
        <p:blipFill>
          <a:blip r:embed="rId3"/>
          <a:stretch>
            <a:fillRect/>
          </a:stretch>
        </p:blipFill>
        <p:spPr>
          <a:xfrm>
            <a:off x="2167425" y="2707485"/>
            <a:ext cx="7857151" cy="3330823"/>
          </a:xfrm>
          <a:prstGeom prst="rect">
            <a:avLst/>
          </a:prstGeom>
        </p:spPr>
      </p:pic>
      <p:sp>
        <p:nvSpPr>
          <p:cNvPr id="4" name="Rectangle 3">
            <a:extLst>
              <a:ext uri="{FF2B5EF4-FFF2-40B4-BE49-F238E27FC236}">
                <a16:creationId xmlns:a16="http://schemas.microsoft.com/office/drawing/2014/main" id="{769E3FD5-29FD-639B-D46A-E49771162C6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8CA413C-C20B-C2E1-F632-50AF073E136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BCA14829-714B-C355-3F3A-7F09383BED2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81395246"/>
      </p:ext>
    </p:extLst>
  </p:cSld>
  <p:clrMapOvr>
    <a:masterClrMapping/>
  </p:clrMapOvr>
  <p:transition>
    <p:cut/>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1044717"/>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Driving Home (Using TD)</a:t>
            </a:r>
            <a:endParaRPr sz="3264" dirty="0">
              <a:latin typeface="Georgia" panose="02040502050405020303" pitchFamily="18" charset="0"/>
            </a:endParaRPr>
          </a:p>
        </p:txBody>
      </p:sp>
      <p:pic>
        <p:nvPicPr>
          <p:cNvPr id="5" name="Picture 4"/>
          <p:cNvPicPr>
            <a:picLocks noChangeAspect="1"/>
          </p:cNvPicPr>
          <p:nvPr/>
        </p:nvPicPr>
        <p:blipFill>
          <a:blip r:embed="rId3"/>
          <a:stretch>
            <a:fillRect/>
          </a:stretch>
        </p:blipFill>
        <p:spPr>
          <a:xfrm>
            <a:off x="2208029" y="2668296"/>
            <a:ext cx="7760405" cy="3289361"/>
          </a:xfrm>
          <a:prstGeom prst="rect">
            <a:avLst/>
          </a:prstGeom>
        </p:spPr>
      </p:pic>
      <p:sp>
        <p:nvSpPr>
          <p:cNvPr id="3" name="Rectangle 2">
            <a:extLst>
              <a:ext uri="{FF2B5EF4-FFF2-40B4-BE49-F238E27FC236}">
                <a16:creationId xmlns:a16="http://schemas.microsoft.com/office/drawing/2014/main" id="{01D48A80-AC40-8C71-C258-E982CAB0F12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82F71F19-8B7B-DBCB-94FE-B8C88FD71DF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A3B6EB86-9DC9-9549-0E78-F81DCB9BCA5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25631459"/>
      </p:ext>
    </p:extLst>
  </p:cSld>
  <p:clrMapOvr>
    <a:masterClrMapping/>
  </p:clrMapOvr>
  <p:transition>
    <p:cut/>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897233"/>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Driving Home (Using TD)</a:t>
            </a:r>
            <a:endParaRPr sz="3264" dirty="0">
              <a:latin typeface="Georgia" panose="02040502050405020303" pitchFamily="18" charset="0"/>
            </a:endParaRPr>
          </a:p>
        </p:txBody>
      </p:sp>
      <p:pic>
        <p:nvPicPr>
          <p:cNvPr id="3" name="Picture 2"/>
          <p:cNvPicPr>
            <a:picLocks noChangeAspect="1"/>
          </p:cNvPicPr>
          <p:nvPr/>
        </p:nvPicPr>
        <p:blipFill>
          <a:blip r:embed="rId3"/>
          <a:stretch>
            <a:fillRect/>
          </a:stretch>
        </p:blipFill>
        <p:spPr>
          <a:xfrm>
            <a:off x="2368215" y="2359028"/>
            <a:ext cx="7884792" cy="3593419"/>
          </a:xfrm>
          <a:prstGeom prst="rect">
            <a:avLst/>
          </a:prstGeom>
        </p:spPr>
      </p:pic>
      <p:sp>
        <p:nvSpPr>
          <p:cNvPr id="4" name="Rectangle 3">
            <a:extLst>
              <a:ext uri="{FF2B5EF4-FFF2-40B4-BE49-F238E27FC236}">
                <a16:creationId xmlns:a16="http://schemas.microsoft.com/office/drawing/2014/main" id="{71427461-2C9E-96BF-E030-9426C3CCAEB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AB85461-7DB1-6B21-AAC0-406F5944F29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718482C5-277E-7894-BE55-16CC654E11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768398722"/>
      </p:ext>
    </p:extLst>
  </p:cSld>
  <p:clrMapOvr>
    <a:masterClrMapping/>
  </p:clrMapOvr>
  <p:transition>
    <p:cut/>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1044717"/>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Driving Home (Using TD)</a:t>
            </a:r>
            <a:endParaRPr sz="3264" dirty="0">
              <a:latin typeface="Georgia" panose="02040502050405020303" pitchFamily="18" charset="0"/>
            </a:endParaRPr>
          </a:p>
        </p:txBody>
      </p:sp>
      <p:pic>
        <p:nvPicPr>
          <p:cNvPr id="4" name="Picture 3"/>
          <p:cNvPicPr>
            <a:picLocks noChangeAspect="1"/>
          </p:cNvPicPr>
          <p:nvPr/>
        </p:nvPicPr>
        <p:blipFill>
          <a:blip r:embed="rId3"/>
          <a:stretch>
            <a:fillRect/>
          </a:stretch>
        </p:blipFill>
        <p:spPr>
          <a:xfrm>
            <a:off x="2418420" y="2632523"/>
            <a:ext cx="7725852" cy="3399928"/>
          </a:xfrm>
          <a:prstGeom prst="rect">
            <a:avLst/>
          </a:prstGeom>
        </p:spPr>
      </p:pic>
      <p:sp>
        <p:nvSpPr>
          <p:cNvPr id="3" name="Rectangle 2">
            <a:extLst>
              <a:ext uri="{FF2B5EF4-FFF2-40B4-BE49-F238E27FC236}">
                <a16:creationId xmlns:a16="http://schemas.microsoft.com/office/drawing/2014/main" id="{B21674CD-2531-9DFB-19EC-1B00353D4D6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5E98B7F-7704-792C-56E6-A809DC1442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FB4D2968-72F7-86EC-5525-0610F40BFF00}"/>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178330952"/>
      </p:ext>
    </p:extLst>
  </p:cSld>
  <p:clrMapOvr>
    <a:masterClrMapping/>
  </p:clrMapOvr>
  <p:transition>
    <p:cut/>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1221697"/>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Driving Home (Using TD)</a:t>
            </a:r>
            <a:endParaRPr sz="3264" dirty="0">
              <a:latin typeface="Georgia" panose="02040502050405020303" pitchFamily="18" charset="0"/>
            </a:endParaRPr>
          </a:p>
        </p:txBody>
      </p:sp>
      <p:pic>
        <p:nvPicPr>
          <p:cNvPr id="3" name="Picture 2"/>
          <p:cNvPicPr>
            <a:picLocks noChangeAspect="1"/>
          </p:cNvPicPr>
          <p:nvPr/>
        </p:nvPicPr>
        <p:blipFill>
          <a:blip r:embed="rId3"/>
          <a:stretch>
            <a:fillRect/>
          </a:stretch>
        </p:blipFill>
        <p:spPr>
          <a:xfrm>
            <a:off x="2208888" y="3018231"/>
            <a:ext cx="7774225" cy="3158063"/>
          </a:xfrm>
          <a:prstGeom prst="rect">
            <a:avLst/>
          </a:prstGeom>
        </p:spPr>
      </p:pic>
      <p:sp>
        <p:nvSpPr>
          <p:cNvPr id="4" name="Rectangle 3">
            <a:extLst>
              <a:ext uri="{FF2B5EF4-FFF2-40B4-BE49-F238E27FC236}">
                <a16:creationId xmlns:a16="http://schemas.microsoft.com/office/drawing/2014/main" id="{B38F6043-56FB-3F4E-28F5-FBBD3D1D9BF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7AF5ACA3-DAE8-6EBC-9CC1-E3EC8152EC8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D10AF4A-BCD5-0FC5-C630-BBB99618F1E0}"/>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1980636"/>
      </p:ext>
    </p:extLst>
  </p:cSld>
  <p:clrMapOvr>
    <a:masterClrMapping/>
  </p:clrMapOvr>
  <p:transition>
    <p:cut/>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735001"/>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Driving Home (Using TD)</a:t>
            </a:r>
            <a:endParaRPr sz="3264" dirty="0">
              <a:latin typeface="Georgia" panose="02040502050405020303" pitchFamily="18" charset="0"/>
            </a:endParaRPr>
          </a:p>
        </p:txBody>
      </p:sp>
      <p:pic>
        <p:nvPicPr>
          <p:cNvPr id="4" name="Picture 3"/>
          <p:cNvPicPr>
            <a:picLocks noChangeAspect="1"/>
          </p:cNvPicPr>
          <p:nvPr/>
        </p:nvPicPr>
        <p:blipFill>
          <a:blip r:embed="rId3"/>
          <a:stretch>
            <a:fillRect/>
          </a:stretch>
        </p:blipFill>
        <p:spPr>
          <a:xfrm>
            <a:off x="2236529" y="2151684"/>
            <a:ext cx="7718942" cy="3469033"/>
          </a:xfrm>
          <a:prstGeom prst="rect">
            <a:avLst/>
          </a:prstGeom>
        </p:spPr>
      </p:pic>
      <p:sp>
        <p:nvSpPr>
          <p:cNvPr id="5" name="TextBox 4"/>
          <p:cNvSpPr txBox="1"/>
          <p:nvPr/>
        </p:nvSpPr>
        <p:spPr>
          <a:xfrm>
            <a:off x="3990934" y="5890760"/>
            <a:ext cx="4467810" cy="483081"/>
          </a:xfrm>
          <a:prstGeom prst="rect">
            <a:avLst/>
          </a:prstGeom>
          <a:noFill/>
        </p:spPr>
        <p:txBody>
          <a:bodyPr wrap="square" rtlCol="0">
            <a:spAutoFit/>
          </a:bodyPr>
          <a:lstStyle/>
          <a:p>
            <a:pPr algn="ctr"/>
            <a:r>
              <a:rPr lang="en-US" sz="2539" b="1" dirty="0">
                <a:solidFill>
                  <a:srgbClr val="0070C0"/>
                </a:solidFill>
              </a:rPr>
              <a:t>Unlike MC</a:t>
            </a:r>
          </a:p>
        </p:txBody>
      </p:sp>
      <p:sp>
        <p:nvSpPr>
          <p:cNvPr id="3" name="Rectangle 2">
            <a:extLst>
              <a:ext uri="{FF2B5EF4-FFF2-40B4-BE49-F238E27FC236}">
                <a16:creationId xmlns:a16="http://schemas.microsoft.com/office/drawing/2014/main" id="{86FB439F-2989-43FD-C39D-8FC331C7E90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A7DC96B8-F205-3699-9B2D-F7394F53B08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73E4C3F-EDCD-F577-4E53-37E03CD897C3}"/>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17922772"/>
      </p:ext>
    </p:extLst>
  </p:cSld>
  <p:clrMapOvr>
    <a:masterClrMapping/>
  </p:clrMapOvr>
  <p:transition>
    <p:cut/>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8706ABB7-4C9A-D4CD-749D-C88C6311B60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12663EEA-1D55-C9F4-CC56-35B86717FA1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D547B8DA-0C26-339B-66A0-4B7770D0615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C7C6E34D-9135-979F-10B5-F350AC41EAE9}"/>
              </a:ext>
            </a:extLst>
          </p:cNvPr>
          <p:cNvPicPr>
            <a:picLocks noChangeAspect="1"/>
          </p:cNvPicPr>
          <p:nvPr/>
        </p:nvPicPr>
        <p:blipFill>
          <a:blip r:embed="rId4"/>
          <a:stretch>
            <a:fillRect/>
          </a:stretch>
        </p:blipFill>
        <p:spPr>
          <a:xfrm>
            <a:off x="2090737" y="1296015"/>
            <a:ext cx="8010525" cy="3086100"/>
          </a:xfrm>
          <a:prstGeom prst="rect">
            <a:avLst/>
          </a:prstGeom>
        </p:spPr>
      </p:pic>
      <p:sp>
        <p:nvSpPr>
          <p:cNvPr id="12" name="TextBox 11">
            <a:extLst>
              <a:ext uri="{FF2B5EF4-FFF2-40B4-BE49-F238E27FC236}">
                <a16:creationId xmlns:a16="http://schemas.microsoft.com/office/drawing/2014/main" id="{346C83E8-060F-5F67-B647-100742508713}"/>
              </a:ext>
            </a:extLst>
          </p:cNvPr>
          <p:cNvSpPr txBox="1"/>
          <p:nvPr/>
        </p:nvSpPr>
        <p:spPr>
          <a:xfrm>
            <a:off x="934795" y="4730454"/>
            <a:ext cx="10547824" cy="707886"/>
          </a:xfrm>
          <a:prstGeom prst="rect">
            <a:avLst/>
          </a:prstGeom>
          <a:noFill/>
        </p:spPr>
        <p:txBody>
          <a:bodyPr wrap="square">
            <a:spAutoFit/>
          </a:bodyPr>
          <a:lstStyle/>
          <a:p>
            <a:r>
              <a:rPr lang="en-US" sz="2000" b="1" dirty="0"/>
              <a:t>Changes recommended in the driving home example by Monte Carlo methods (left) and TD methods (right).</a:t>
            </a:r>
          </a:p>
        </p:txBody>
      </p:sp>
    </p:spTree>
    <p:extLst>
      <p:ext uri="{BB962C8B-B14F-4D97-AF65-F5344CB8AC3E}">
        <p14:creationId xmlns:p14="http://schemas.microsoft.com/office/powerpoint/2010/main" val="3334683583"/>
      </p:ext>
    </p:extLst>
  </p:cSld>
  <p:clrMapOvr>
    <a:masterClrMapping/>
  </p:clrMapOvr>
  <p:transition>
    <p:cut/>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956227"/>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The advantages of  TD</a:t>
            </a:r>
            <a:endParaRPr sz="3264" dirty="0">
              <a:latin typeface="Georgia" panose="02040502050405020303" pitchFamily="18" charset="0"/>
            </a:endParaRPr>
          </a:p>
        </p:txBody>
      </p:sp>
      <p:sp>
        <p:nvSpPr>
          <p:cNvPr id="6" name="object 4"/>
          <p:cNvSpPr txBox="1"/>
          <p:nvPr/>
        </p:nvSpPr>
        <p:spPr>
          <a:xfrm>
            <a:off x="1480525" y="2053136"/>
            <a:ext cx="9360362" cy="2686165"/>
          </a:xfrm>
          <a:prstGeom prst="rect">
            <a:avLst/>
          </a:prstGeom>
        </p:spPr>
        <p:txBody>
          <a:bodyPr vert="horz" wrap="square" lIns="0" tIns="74721" rIns="0" bIns="0" rtlCol="0">
            <a:spAutoFit/>
          </a:bodyPr>
          <a:lstStyle/>
          <a:p>
            <a:pPr marL="322098" indent="-259118">
              <a:spcBef>
                <a:spcPts val="589"/>
              </a:spcBef>
              <a:buClr>
                <a:srgbClr val="3333B2"/>
              </a:buClr>
              <a:buSzPct val="110526"/>
              <a:buFont typeface="Arial" panose="020B0604020202020204" pitchFamily="34" charset="0"/>
              <a:buChar char="•"/>
              <a:tabLst>
                <a:tab pos="319168" algn="l"/>
              </a:tabLst>
            </a:pPr>
            <a:r>
              <a:rPr lang="en-US" sz="1995" dirty="0">
                <a:solidFill>
                  <a:srgbClr val="004B89"/>
                </a:solidFill>
                <a:latin typeface="Georgia" panose="02040502050405020303" pitchFamily="18" charset="0"/>
                <a:cs typeface="Georgia"/>
              </a:rPr>
              <a:t>Do not </a:t>
            </a:r>
            <a:r>
              <a:rPr lang="en-US" sz="1995" dirty="0">
                <a:latin typeface="Georgia" panose="02040502050405020303" pitchFamily="18" charset="0"/>
                <a:cs typeface="Georgia"/>
              </a:rPr>
              <a:t>require a model of the environment </a:t>
            </a:r>
            <a:r>
              <a:rPr lang="en-US" sz="1995" dirty="0">
                <a:solidFill>
                  <a:srgbClr val="002060"/>
                </a:solidFill>
                <a:latin typeface="Georgia" panose="02040502050405020303" pitchFamily="18" charset="0"/>
                <a:cs typeface="Georgia"/>
              </a:rPr>
              <a:t>(Unlike Dynamic Programming)</a:t>
            </a:r>
          </a:p>
          <a:p>
            <a:pPr marL="322098" indent="-259118">
              <a:spcBef>
                <a:spcPts val="589"/>
              </a:spcBef>
              <a:buClr>
                <a:srgbClr val="3333B2"/>
              </a:buClr>
              <a:buSzPct val="110526"/>
              <a:buFont typeface="Arial" panose="020B0604020202020204" pitchFamily="34" charset="0"/>
              <a:buChar char="•"/>
              <a:tabLst>
                <a:tab pos="319168" algn="l"/>
              </a:tabLst>
            </a:pPr>
            <a:endParaRPr lang="en-US" sz="1995" dirty="0">
              <a:latin typeface="Georgia" panose="02040502050405020303" pitchFamily="18" charset="0"/>
              <a:cs typeface="Georgia"/>
            </a:endParaRPr>
          </a:p>
          <a:p>
            <a:pPr marL="322098" indent="-259118">
              <a:spcBef>
                <a:spcPts val="589"/>
              </a:spcBef>
              <a:buClr>
                <a:srgbClr val="3333B2"/>
              </a:buClr>
              <a:buSzPct val="110526"/>
              <a:buFont typeface="Arial" panose="020B0604020202020204" pitchFamily="34" charset="0"/>
              <a:buChar char="•"/>
              <a:tabLst>
                <a:tab pos="319168" algn="l"/>
              </a:tabLst>
            </a:pPr>
            <a:endParaRPr lang="en-US" sz="1995" dirty="0">
              <a:solidFill>
                <a:srgbClr val="002060"/>
              </a:solidFill>
              <a:latin typeface="Georgia" panose="02040502050405020303" pitchFamily="18" charset="0"/>
              <a:cs typeface="Georgia"/>
            </a:endParaRPr>
          </a:p>
          <a:p>
            <a:pPr marL="322098" indent="-259118">
              <a:spcBef>
                <a:spcPts val="589"/>
              </a:spcBef>
              <a:buClr>
                <a:srgbClr val="3333B2"/>
              </a:buClr>
              <a:buSzPct val="110526"/>
              <a:buFont typeface="Arial" panose="020B0604020202020204" pitchFamily="34" charset="0"/>
              <a:buChar char="•"/>
              <a:tabLst>
                <a:tab pos="319168" algn="l"/>
              </a:tabLst>
            </a:pPr>
            <a:r>
              <a:rPr lang="en-US" sz="1995" dirty="0">
                <a:solidFill>
                  <a:srgbClr val="002060"/>
                </a:solidFill>
                <a:latin typeface="Georgia" panose="02040502050405020303" pitchFamily="18" charset="0"/>
                <a:cs typeface="Georgia"/>
              </a:rPr>
              <a:t>Updates estimates </a:t>
            </a:r>
            <a:r>
              <a:rPr lang="en-US" sz="1995" dirty="0">
                <a:latin typeface="Georgia" panose="02040502050405020303" pitchFamily="18" charset="0"/>
                <a:cs typeface="Georgia"/>
              </a:rPr>
              <a:t>based on other estimates </a:t>
            </a:r>
            <a:r>
              <a:rPr lang="en-US" sz="1995" dirty="0">
                <a:solidFill>
                  <a:srgbClr val="002060"/>
                </a:solidFill>
                <a:latin typeface="Georgia" panose="02040502050405020303" pitchFamily="18" charset="0"/>
                <a:cs typeface="Georgia"/>
              </a:rPr>
              <a:t>on every step (Unlike Monte Carlo)</a:t>
            </a:r>
          </a:p>
          <a:p>
            <a:pPr marL="322098" indent="-259118">
              <a:spcBef>
                <a:spcPts val="589"/>
              </a:spcBef>
              <a:buClr>
                <a:srgbClr val="3333B2"/>
              </a:buClr>
              <a:buSzPct val="110526"/>
              <a:buFont typeface="Arial" panose="020B0604020202020204" pitchFamily="34" charset="0"/>
              <a:buChar char="•"/>
              <a:tabLst>
                <a:tab pos="319168" algn="l"/>
              </a:tabLst>
            </a:pPr>
            <a:endParaRPr lang="en-US" sz="1995" dirty="0">
              <a:latin typeface="Georgia" panose="02040502050405020303" pitchFamily="18" charset="0"/>
              <a:cs typeface="Georgia"/>
            </a:endParaRPr>
          </a:p>
          <a:p>
            <a:pPr marL="322098" indent="-259118">
              <a:spcBef>
                <a:spcPts val="589"/>
              </a:spcBef>
              <a:buClr>
                <a:srgbClr val="3333B2"/>
              </a:buClr>
              <a:buSzPct val="110526"/>
              <a:buFont typeface="Arial" panose="020B0604020202020204" pitchFamily="34" charset="0"/>
              <a:buChar char="•"/>
              <a:tabLst>
                <a:tab pos="319168" algn="l"/>
              </a:tabLst>
            </a:pPr>
            <a:endParaRPr lang="en-US" sz="1995" dirty="0">
              <a:latin typeface="Georgia" panose="02040502050405020303" pitchFamily="18" charset="0"/>
              <a:cs typeface="Georgia"/>
            </a:endParaRPr>
          </a:p>
          <a:p>
            <a:pPr marL="322098" indent="-259118">
              <a:spcBef>
                <a:spcPts val="589"/>
              </a:spcBef>
              <a:buClr>
                <a:srgbClr val="3333B2"/>
              </a:buClr>
              <a:buSzPct val="110526"/>
              <a:buFont typeface="Arial" panose="020B0604020202020204" pitchFamily="34" charset="0"/>
              <a:buChar char="•"/>
              <a:tabLst>
                <a:tab pos="319168" algn="l"/>
              </a:tabLst>
            </a:pPr>
            <a:r>
              <a:rPr lang="en-US" sz="1995" dirty="0">
                <a:solidFill>
                  <a:srgbClr val="004B89"/>
                </a:solidFill>
                <a:latin typeface="Georgia" panose="02040502050405020303" pitchFamily="18" charset="0"/>
                <a:cs typeface="Georgia"/>
              </a:rPr>
              <a:t>Converges faster</a:t>
            </a:r>
            <a:r>
              <a:rPr lang="en-US" sz="1995" dirty="0">
                <a:latin typeface="Georgia" panose="02040502050405020303" pitchFamily="18" charset="0"/>
                <a:cs typeface="Georgia"/>
              </a:rPr>
              <a:t> than Monte Carlo methods</a:t>
            </a:r>
          </a:p>
        </p:txBody>
      </p:sp>
      <p:sp>
        <p:nvSpPr>
          <p:cNvPr id="3" name="Rectangle 2">
            <a:extLst>
              <a:ext uri="{FF2B5EF4-FFF2-40B4-BE49-F238E27FC236}">
                <a16:creationId xmlns:a16="http://schemas.microsoft.com/office/drawing/2014/main" id="{8706ABB7-4C9A-D4CD-749D-C88C6311B60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12663EEA-1D55-C9F4-CC56-35B86717FA1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D547B8DA-0C26-339B-66A0-4B7770D0615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67242837"/>
      </p:ext>
    </p:extLst>
  </p:cSld>
  <p:clrMapOvr>
    <a:masterClrMapping/>
  </p:clrMapOvr>
  <p:transition>
    <p:cut/>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676007"/>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Comparing TD and MC</a:t>
            </a:r>
            <a:endParaRPr sz="3264" dirty="0">
              <a:latin typeface="Georgia" panose="02040502050405020303" pitchFamily="18" charset="0"/>
            </a:endParaRPr>
          </a:p>
        </p:txBody>
      </p:sp>
      <p:sp>
        <p:nvSpPr>
          <p:cNvPr id="3" name="Rectangle 2">
            <a:extLst>
              <a:ext uri="{FF2B5EF4-FFF2-40B4-BE49-F238E27FC236}">
                <a16:creationId xmlns:a16="http://schemas.microsoft.com/office/drawing/2014/main" id="{190802D1-7862-3C02-0199-FF1DDE0CA12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0606BFFF-7C91-CA84-A354-F90C9C02F79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C3659CB6-5D5A-CF43-AA73-B9DA8D3E413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EFBE184C-0706-29FF-C36B-8C4A612D1498}"/>
              </a:ext>
            </a:extLst>
          </p:cNvPr>
          <p:cNvPicPr>
            <a:picLocks noChangeAspect="1"/>
          </p:cNvPicPr>
          <p:nvPr/>
        </p:nvPicPr>
        <p:blipFill>
          <a:blip r:embed="rId4"/>
          <a:stretch>
            <a:fillRect/>
          </a:stretch>
        </p:blipFill>
        <p:spPr>
          <a:xfrm>
            <a:off x="1598817" y="1155869"/>
            <a:ext cx="8666060" cy="5155314"/>
          </a:xfrm>
          <a:prstGeom prst="rect">
            <a:avLst/>
          </a:prstGeom>
        </p:spPr>
      </p:pic>
    </p:spTree>
    <p:extLst>
      <p:ext uri="{BB962C8B-B14F-4D97-AF65-F5344CB8AC3E}">
        <p14:creationId xmlns:p14="http://schemas.microsoft.com/office/powerpoint/2010/main" val="2124568108"/>
      </p:ext>
    </p:extLst>
  </p:cSld>
  <p:clrMapOvr>
    <a:masterClrMapping/>
  </p:clrMapOvr>
  <p:transition>
    <p:cut/>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676007"/>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Comparing TD and MC</a:t>
            </a:r>
            <a:endParaRPr sz="3264" dirty="0">
              <a:latin typeface="Georgia" panose="02040502050405020303" pitchFamily="18" charset="0"/>
            </a:endParaRPr>
          </a:p>
        </p:txBody>
      </p:sp>
      <p:pic>
        <p:nvPicPr>
          <p:cNvPr id="4" name="Picture 3"/>
          <p:cNvPicPr>
            <a:picLocks noChangeAspect="1"/>
          </p:cNvPicPr>
          <p:nvPr/>
        </p:nvPicPr>
        <p:blipFill>
          <a:blip r:embed="rId3"/>
          <a:stretch>
            <a:fillRect/>
          </a:stretch>
        </p:blipFill>
        <p:spPr>
          <a:xfrm>
            <a:off x="2364372" y="1978668"/>
            <a:ext cx="7463256" cy="3697076"/>
          </a:xfrm>
          <a:prstGeom prst="rect">
            <a:avLst/>
          </a:prstGeom>
        </p:spPr>
      </p:pic>
      <p:sp>
        <p:nvSpPr>
          <p:cNvPr id="3" name="Rectangle 2">
            <a:extLst>
              <a:ext uri="{FF2B5EF4-FFF2-40B4-BE49-F238E27FC236}">
                <a16:creationId xmlns:a16="http://schemas.microsoft.com/office/drawing/2014/main" id="{190802D1-7862-3C02-0199-FF1DDE0CA12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0606BFFF-7C91-CA84-A354-F90C9C02F79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C3659CB6-5D5A-CF43-AA73-B9DA8D3E413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642574206"/>
      </p:ext>
    </p:extLst>
  </p:cSld>
  <p:clrMapOvr>
    <a:masterClrMapping/>
  </p:clrMapOvr>
  <p:transition>
    <p:cut/>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882485"/>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Comparing TD and MC</a:t>
            </a:r>
            <a:endParaRPr sz="3264" dirty="0">
              <a:latin typeface="Georgia" panose="02040502050405020303" pitchFamily="18" charset="0"/>
            </a:endParaRPr>
          </a:p>
        </p:txBody>
      </p:sp>
      <p:pic>
        <p:nvPicPr>
          <p:cNvPr id="3" name="Picture 2"/>
          <p:cNvPicPr>
            <a:picLocks noChangeAspect="1"/>
          </p:cNvPicPr>
          <p:nvPr/>
        </p:nvPicPr>
        <p:blipFill>
          <a:blip r:embed="rId3"/>
          <a:stretch>
            <a:fillRect/>
          </a:stretch>
        </p:blipFill>
        <p:spPr>
          <a:xfrm>
            <a:off x="2319454" y="2174781"/>
            <a:ext cx="7553092" cy="3717807"/>
          </a:xfrm>
          <a:prstGeom prst="rect">
            <a:avLst/>
          </a:prstGeom>
        </p:spPr>
      </p:pic>
      <p:sp>
        <p:nvSpPr>
          <p:cNvPr id="4" name="Rectangle 3">
            <a:extLst>
              <a:ext uri="{FF2B5EF4-FFF2-40B4-BE49-F238E27FC236}">
                <a16:creationId xmlns:a16="http://schemas.microsoft.com/office/drawing/2014/main" id="{00B9ADF5-C68F-0AF7-D945-7FCB91FC9CF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A246EFD-F037-06A5-29DC-0211738C68C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8957AAB-A3F3-41B1-DA3D-CDEF1A04488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606952053"/>
      </p:ext>
    </p:extLst>
  </p:cSld>
  <p:clrMapOvr>
    <a:masterClrMapping/>
  </p:clrMapOvr>
  <p:transition>
    <p:cut/>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617013"/>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Comparing TD and MC</a:t>
            </a:r>
            <a:endParaRPr sz="3264" dirty="0">
              <a:latin typeface="Georgia" panose="02040502050405020303" pitchFamily="18" charset="0"/>
            </a:endParaRPr>
          </a:p>
        </p:txBody>
      </p:sp>
      <p:pic>
        <p:nvPicPr>
          <p:cNvPr id="4" name="Picture 3"/>
          <p:cNvPicPr>
            <a:picLocks noChangeAspect="1"/>
          </p:cNvPicPr>
          <p:nvPr/>
        </p:nvPicPr>
        <p:blipFill>
          <a:blip r:embed="rId3"/>
          <a:stretch>
            <a:fillRect/>
          </a:stretch>
        </p:blipFill>
        <p:spPr>
          <a:xfrm>
            <a:off x="2399769" y="1663377"/>
            <a:ext cx="7376925" cy="4977594"/>
          </a:xfrm>
          <a:prstGeom prst="rect">
            <a:avLst/>
          </a:prstGeom>
        </p:spPr>
      </p:pic>
      <p:sp>
        <p:nvSpPr>
          <p:cNvPr id="5" name="TextBox 4"/>
          <p:cNvSpPr txBox="1"/>
          <p:nvPr/>
        </p:nvSpPr>
        <p:spPr>
          <a:xfrm>
            <a:off x="2527678" y="1509818"/>
            <a:ext cx="1014524" cy="343492"/>
          </a:xfrm>
          <a:prstGeom prst="rect">
            <a:avLst/>
          </a:prstGeom>
          <a:noFill/>
        </p:spPr>
        <p:txBody>
          <a:bodyPr wrap="square" rtlCol="0">
            <a:spAutoFit/>
          </a:bodyPr>
          <a:lstStyle/>
          <a:p>
            <a:r>
              <a:rPr lang="el-GR" sz="1632" dirty="0">
                <a:solidFill>
                  <a:srgbClr val="002060"/>
                </a:solidFill>
                <a:latin typeface="Georgia" panose="02040502050405020303" pitchFamily="18" charset="0"/>
              </a:rPr>
              <a:t>α</a:t>
            </a:r>
            <a:r>
              <a:rPr lang="en-US" sz="1632" dirty="0">
                <a:solidFill>
                  <a:srgbClr val="002060"/>
                </a:solidFill>
                <a:latin typeface="Georgia" panose="02040502050405020303" pitchFamily="18" charset="0"/>
              </a:rPr>
              <a:t>=0.5</a:t>
            </a:r>
          </a:p>
        </p:txBody>
      </p:sp>
      <p:sp>
        <p:nvSpPr>
          <p:cNvPr id="3" name="Rectangle 2">
            <a:extLst>
              <a:ext uri="{FF2B5EF4-FFF2-40B4-BE49-F238E27FC236}">
                <a16:creationId xmlns:a16="http://schemas.microsoft.com/office/drawing/2014/main" id="{A3084F78-BDC0-2D6F-581D-CA649D2222E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DB0D496A-BF13-F201-F5BF-FE556FB45F0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996343E-E795-A272-778E-EDE3E5EA950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387563921"/>
      </p:ext>
    </p:extLst>
  </p:cSld>
  <p:clrMapOvr>
    <a:masterClrMapping/>
  </p:clrMapOvr>
  <p:transition>
    <p:cut/>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617013"/>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Comparing TD and MC</a:t>
            </a:r>
            <a:endParaRPr sz="3264" dirty="0">
              <a:latin typeface="Georgia" panose="02040502050405020303" pitchFamily="18" charset="0"/>
            </a:endParaRPr>
          </a:p>
        </p:txBody>
      </p:sp>
      <p:sp>
        <p:nvSpPr>
          <p:cNvPr id="5" name="TextBox 4"/>
          <p:cNvSpPr txBox="1"/>
          <p:nvPr/>
        </p:nvSpPr>
        <p:spPr>
          <a:xfrm>
            <a:off x="2527678" y="1509818"/>
            <a:ext cx="1014524" cy="343492"/>
          </a:xfrm>
          <a:prstGeom prst="rect">
            <a:avLst/>
          </a:prstGeom>
          <a:noFill/>
        </p:spPr>
        <p:txBody>
          <a:bodyPr wrap="square" rtlCol="0">
            <a:spAutoFit/>
          </a:bodyPr>
          <a:lstStyle/>
          <a:p>
            <a:r>
              <a:rPr lang="el-GR" sz="1632" dirty="0">
                <a:solidFill>
                  <a:srgbClr val="002060"/>
                </a:solidFill>
                <a:latin typeface="Georgia" panose="02040502050405020303" pitchFamily="18" charset="0"/>
              </a:rPr>
              <a:t>α</a:t>
            </a:r>
            <a:r>
              <a:rPr lang="en-US" sz="1632" dirty="0">
                <a:solidFill>
                  <a:srgbClr val="002060"/>
                </a:solidFill>
                <a:latin typeface="Georgia" panose="02040502050405020303" pitchFamily="18" charset="0"/>
              </a:rPr>
              <a:t>=0.5</a:t>
            </a:r>
          </a:p>
        </p:txBody>
      </p:sp>
      <p:pic>
        <p:nvPicPr>
          <p:cNvPr id="3" name="Picture 2"/>
          <p:cNvPicPr>
            <a:picLocks noChangeAspect="1"/>
          </p:cNvPicPr>
          <p:nvPr/>
        </p:nvPicPr>
        <p:blipFill>
          <a:blip r:embed="rId3"/>
          <a:stretch>
            <a:fillRect/>
          </a:stretch>
        </p:blipFill>
        <p:spPr>
          <a:xfrm>
            <a:off x="2720492" y="1886591"/>
            <a:ext cx="7567438" cy="4783645"/>
          </a:xfrm>
          <a:prstGeom prst="rect">
            <a:avLst/>
          </a:prstGeom>
        </p:spPr>
      </p:pic>
      <p:sp>
        <p:nvSpPr>
          <p:cNvPr id="4" name="Rectangle 3">
            <a:extLst>
              <a:ext uri="{FF2B5EF4-FFF2-40B4-BE49-F238E27FC236}">
                <a16:creationId xmlns:a16="http://schemas.microsoft.com/office/drawing/2014/main" id="{34F6E499-7B1D-F181-4DE3-F17F1BF4A33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8D4DDA2F-9405-EB68-0283-4167F63277A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F33D36C-5AD3-61A2-F399-25D696F62750}"/>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1274651"/>
      </p:ext>
    </p:extLst>
  </p:cSld>
  <p:clrMapOvr>
    <a:masterClrMapping/>
  </p:clrMapOvr>
  <p:transition>
    <p:cut/>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558019"/>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Comparing TD and MC</a:t>
            </a:r>
            <a:endParaRPr sz="3264" dirty="0">
              <a:latin typeface="Georgia" panose="02040502050405020303" pitchFamily="18" charset="0"/>
            </a:endParaRPr>
          </a:p>
        </p:txBody>
      </p:sp>
      <p:pic>
        <p:nvPicPr>
          <p:cNvPr id="3" name="Picture 2"/>
          <p:cNvPicPr>
            <a:picLocks noChangeAspect="1"/>
          </p:cNvPicPr>
          <p:nvPr/>
        </p:nvPicPr>
        <p:blipFill>
          <a:blip r:embed="rId3"/>
          <a:stretch>
            <a:fillRect/>
          </a:stretch>
        </p:blipFill>
        <p:spPr>
          <a:xfrm>
            <a:off x="3698284" y="1625726"/>
            <a:ext cx="6243229" cy="5006205"/>
          </a:xfrm>
          <a:prstGeom prst="rect">
            <a:avLst/>
          </a:prstGeom>
        </p:spPr>
      </p:pic>
      <p:sp>
        <p:nvSpPr>
          <p:cNvPr id="5" name="TextBox 4"/>
          <p:cNvSpPr txBox="1"/>
          <p:nvPr/>
        </p:nvSpPr>
        <p:spPr>
          <a:xfrm>
            <a:off x="2527678" y="1450824"/>
            <a:ext cx="1014524" cy="343492"/>
          </a:xfrm>
          <a:prstGeom prst="rect">
            <a:avLst/>
          </a:prstGeom>
          <a:noFill/>
        </p:spPr>
        <p:txBody>
          <a:bodyPr wrap="square" rtlCol="0">
            <a:spAutoFit/>
          </a:bodyPr>
          <a:lstStyle/>
          <a:p>
            <a:r>
              <a:rPr lang="el-GR" sz="1632" dirty="0">
                <a:solidFill>
                  <a:srgbClr val="002060"/>
                </a:solidFill>
                <a:latin typeface="Georgia" panose="02040502050405020303" pitchFamily="18" charset="0"/>
              </a:rPr>
              <a:t>α</a:t>
            </a:r>
            <a:r>
              <a:rPr lang="en-US" sz="1632" dirty="0">
                <a:solidFill>
                  <a:srgbClr val="002060"/>
                </a:solidFill>
                <a:latin typeface="Georgia" panose="02040502050405020303" pitchFamily="18" charset="0"/>
              </a:rPr>
              <a:t>=0.5</a:t>
            </a:r>
          </a:p>
        </p:txBody>
      </p:sp>
      <p:sp>
        <p:nvSpPr>
          <p:cNvPr id="4" name="Rectangle 3">
            <a:extLst>
              <a:ext uri="{FF2B5EF4-FFF2-40B4-BE49-F238E27FC236}">
                <a16:creationId xmlns:a16="http://schemas.microsoft.com/office/drawing/2014/main" id="{943FAAC1-5AF6-A35E-A652-5752D2589A9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45787CAD-4932-3B82-3693-321CE2B6F69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55656AA-8A54-5E5F-283B-1B8106B96A97}"/>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339066226"/>
      </p:ext>
    </p:extLst>
  </p:cSld>
  <p:clrMapOvr>
    <a:masterClrMapping/>
  </p:clrMapOvr>
  <p:transition>
    <p:cut/>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735001"/>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Comparing TD and MC</a:t>
            </a:r>
            <a:endParaRPr sz="3264" dirty="0">
              <a:latin typeface="Georgia" panose="02040502050405020303" pitchFamily="18" charset="0"/>
            </a:endParaRPr>
          </a:p>
        </p:txBody>
      </p:sp>
      <p:pic>
        <p:nvPicPr>
          <p:cNvPr id="3" name="Picture 2"/>
          <p:cNvPicPr>
            <a:picLocks noChangeAspect="1"/>
          </p:cNvPicPr>
          <p:nvPr/>
        </p:nvPicPr>
        <p:blipFill>
          <a:blip r:embed="rId3"/>
          <a:stretch>
            <a:fillRect/>
          </a:stretch>
        </p:blipFill>
        <p:spPr>
          <a:xfrm>
            <a:off x="3269024" y="1510667"/>
            <a:ext cx="5638415" cy="5196696"/>
          </a:xfrm>
          <a:prstGeom prst="rect">
            <a:avLst/>
          </a:prstGeom>
        </p:spPr>
      </p:pic>
      <p:sp>
        <p:nvSpPr>
          <p:cNvPr id="5" name="TextBox 4"/>
          <p:cNvSpPr txBox="1"/>
          <p:nvPr/>
        </p:nvSpPr>
        <p:spPr>
          <a:xfrm>
            <a:off x="2527678" y="1627806"/>
            <a:ext cx="1014524" cy="343492"/>
          </a:xfrm>
          <a:prstGeom prst="rect">
            <a:avLst/>
          </a:prstGeom>
          <a:noFill/>
        </p:spPr>
        <p:txBody>
          <a:bodyPr wrap="square" rtlCol="0">
            <a:spAutoFit/>
          </a:bodyPr>
          <a:lstStyle/>
          <a:p>
            <a:r>
              <a:rPr lang="el-GR" sz="1632" dirty="0">
                <a:solidFill>
                  <a:srgbClr val="002060"/>
                </a:solidFill>
                <a:latin typeface="Georgia" panose="02040502050405020303" pitchFamily="18" charset="0"/>
              </a:rPr>
              <a:t>α</a:t>
            </a:r>
            <a:r>
              <a:rPr lang="en-US" sz="1632" dirty="0">
                <a:solidFill>
                  <a:srgbClr val="002060"/>
                </a:solidFill>
                <a:latin typeface="Georgia" panose="02040502050405020303" pitchFamily="18" charset="0"/>
              </a:rPr>
              <a:t>=0.5</a:t>
            </a:r>
          </a:p>
        </p:txBody>
      </p:sp>
      <p:sp>
        <p:nvSpPr>
          <p:cNvPr id="4" name="Rectangle 3">
            <a:extLst>
              <a:ext uri="{FF2B5EF4-FFF2-40B4-BE49-F238E27FC236}">
                <a16:creationId xmlns:a16="http://schemas.microsoft.com/office/drawing/2014/main" id="{55C7B568-28ED-9BD4-9C50-F180ED5D8F2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928BD2ED-E7DB-1F2D-6BE2-4654E0E095B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A42A096-A1E7-54E8-6518-333AE3673730}"/>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31870447"/>
      </p:ext>
    </p:extLst>
  </p:cSld>
  <p:clrMapOvr>
    <a:masterClrMapping/>
  </p:clrMapOvr>
  <p:transition>
    <p:cut/>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676007"/>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Comparing TD and MC</a:t>
            </a:r>
            <a:endParaRPr sz="3264" dirty="0">
              <a:latin typeface="Georgia" panose="02040502050405020303" pitchFamily="18" charset="0"/>
            </a:endParaRPr>
          </a:p>
        </p:txBody>
      </p:sp>
      <p:pic>
        <p:nvPicPr>
          <p:cNvPr id="4" name="Picture 3"/>
          <p:cNvPicPr>
            <a:picLocks noChangeAspect="1"/>
          </p:cNvPicPr>
          <p:nvPr/>
        </p:nvPicPr>
        <p:blipFill>
          <a:blip r:embed="rId3"/>
          <a:stretch>
            <a:fillRect/>
          </a:stretch>
        </p:blipFill>
        <p:spPr>
          <a:xfrm>
            <a:off x="1905401" y="1627342"/>
            <a:ext cx="8104396" cy="4254418"/>
          </a:xfrm>
          <a:prstGeom prst="rect">
            <a:avLst/>
          </a:prstGeom>
        </p:spPr>
      </p:pic>
      <p:sp>
        <p:nvSpPr>
          <p:cNvPr id="3" name="Rectangle 2">
            <a:extLst>
              <a:ext uri="{FF2B5EF4-FFF2-40B4-BE49-F238E27FC236}">
                <a16:creationId xmlns:a16="http://schemas.microsoft.com/office/drawing/2014/main" id="{71DDFB94-F8BB-7BA5-1B22-A627575C299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8A40752-FE77-28ED-4941-F6302398AD4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877A1A8F-5A27-C0E6-A4B3-CC6D8AAE20E1}"/>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147616139"/>
      </p:ext>
    </p:extLst>
  </p:cSld>
  <p:clrMapOvr>
    <a:masterClrMapping/>
  </p:clrMapOvr>
  <p:transition>
    <p:cut/>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218308B-C4B5-216C-5676-4B83B24969C4}"/>
              </a:ext>
            </a:extLst>
          </p:cNvPr>
          <p:cNvPicPr>
            <a:picLocks noChangeAspect="1"/>
          </p:cNvPicPr>
          <p:nvPr/>
        </p:nvPicPr>
        <p:blipFill>
          <a:blip r:embed="rId2"/>
          <a:stretch>
            <a:fillRect/>
          </a:stretch>
        </p:blipFill>
        <p:spPr>
          <a:xfrm>
            <a:off x="3282329" y="879439"/>
            <a:ext cx="5627341" cy="5571067"/>
          </a:xfrm>
          <a:prstGeom prst="rect">
            <a:avLst/>
          </a:prstGeom>
        </p:spPr>
      </p:pic>
      <p:sp>
        <p:nvSpPr>
          <p:cNvPr id="2" name="Rectangle 1">
            <a:extLst>
              <a:ext uri="{FF2B5EF4-FFF2-40B4-BE49-F238E27FC236}">
                <a16:creationId xmlns:a16="http://schemas.microsoft.com/office/drawing/2014/main" id="{82E49E21-3E09-BB54-3DA3-80A3F90A497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DF52A9D-D314-5155-189D-95200A23FA7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3C63D19B-1297-2169-A772-3A814F8945D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20407822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E2B9BA8-B1CD-4879-30D9-ED19BA566A02}"/>
              </a:ext>
            </a:extLst>
          </p:cNvPr>
          <p:cNvPicPr>
            <a:picLocks noChangeAspect="1"/>
          </p:cNvPicPr>
          <p:nvPr/>
        </p:nvPicPr>
        <p:blipFill>
          <a:blip r:embed="rId2"/>
          <a:stretch>
            <a:fillRect/>
          </a:stretch>
        </p:blipFill>
        <p:spPr>
          <a:xfrm>
            <a:off x="2492669" y="2029900"/>
            <a:ext cx="7206661" cy="4279452"/>
          </a:xfrm>
          <a:prstGeom prst="rect">
            <a:avLst/>
          </a:prstGeom>
        </p:spPr>
      </p:pic>
      <p:sp>
        <p:nvSpPr>
          <p:cNvPr id="4" name="object 2">
            <a:extLst>
              <a:ext uri="{FF2B5EF4-FFF2-40B4-BE49-F238E27FC236}">
                <a16:creationId xmlns:a16="http://schemas.microsoft.com/office/drawing/2014/main" id="{133005BD-2D84-A837-6E40-4578F5C4DC29}"/>
              </a:ext>
            </a:extLst>
          </p:cNvPr>
          <p:cNvSpPr txBox="1">
            <a:spLocks/>
          </p:cNvSpPr>
          <p:nvPr/>
        </p:nvSpPr>
        <p:spPr>
          <a:xfrm>
            <a:off x="558850" y="1221697"/>
            <a:ext cx="6840725" cy="471513"/>
          </a:xfrm>
          <a:prstGeom prst="rect">
            <a:avLst/>
          </a:prstGeom>
        </p:spPr>
        <p:txBody>
          <a:bodyPr vert="horz" wrap="square" lIns="0" tIns="19214"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21349">
              <a:spcBef>
                <a:spcPts val="151"/>
              </a:spcBef>
            </a:pPr>
            <a:r>
              <a:rPr lang="en-US" sz="3264" spc="-244" dirty="0">
                <a:solidFill>
                  <a:srgbClr val="3333B2"/>
                </a:solidFill>
                <a:latin typeface="Georgia" panose="02040502050405020303" pitchFamily="18" charset="0"/>
              </a:rPr>
              <a:t>Example</a:t>
            </a:r>
            <a:endParaRPr lang="en-US" sz="3264" dirty="0">
              <a:latin typeface="Georgia" panose="02040502050405020303" pitchFamily="18" charset="0"/>
            </a:endParaRPr>
          </a:p>
        </p:txBody>
      </p:sp>
      <p:sp>
        <p:nvSpPr>
          <p:cNvPr id="8" name="Rectangle 7">
            <a:extLst>
              <a:ext uri="{FF2B5EF4-FFF2-40B4-BE49-F238E27FC236}">
                <a16:creationId xmlns:a16="http://schemas.microsoft.com/office/drawing/2014/main" id="{D138951D-67EE-92C1-CFE0-1BDCA21A289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2F33A356-E7E6-30DC-390D-46FE0517DEE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EFECC867-EC33-EE31-36A2-7A81549A456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17662367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D94D99A-795F-D300-4D67-F70199B3E78C}"/>
              </a:ext>
            </a:extLst>
          </p:cNvPr>
          <p:cNvPicPr>
            <a:picLocks noChangeAspect="1"/>
          </p:cNvPicPr>
          <p:nvPr/>
        </p:nvPicPr>
        <p:blipFill>
          <a:blip r:embed="rId2"/>
          <a:stretch>
            <a:fillRect/>
          </a:stretch>
        </p:blipFill>
        <p:spPr>
          <a:xfrm>
            <a:off x="2580968" y="1531400"/>
            <a:ext cx="6961238" cy="4115545"/>
          </a:xfrm>
          <a:prstGeom prst="rect">
            <a:avLst/>
          </a:prstGeom>
        </p:spPr>
      </p:pic>
      <p:sp>
        <p:nvSpPr>
          <p:cNvPr id="4" name="Rectangle 3">
            <a:extLst>
              <a:ext uri="{FF2B5EF4-FFF2-40B4-BE49-F238E27FC236}">
                <a16:creationId xmlns:a16="http://schemas.microsoft.com/office/drawing/2014/main" id="{761479C9-EAFE-3460-495C-25C595E0936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205FC1AE-09AE-9FFA-FEA6-9BEC1BA283A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7B8E6565-0296-5A14-A611-768A093D1AA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9737736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C745211-AAA5-E51E-1F4F-393458999812}"/>
              </a:ext>
            </a:extLst>
          </p:cNvPr>
          <p:cNvPicPr>
            <a:picLocks noChangeAspect="1"/>
          </p:cNvPicPr>
          <p:nvPr/>
        </p:nvPicPr>
        <p:blipFill>
          <a:blip r:embed="rId2"/>
          <a:stretch>
            <a:fillRect/>
          </a:stretch>
        </p:blipFill>
        <p:spPr>
          <a:xfrm>
            <a:off x="457200" y="1094250"/>
            <a:ext cx="11031793" cy="4567723"/>
          </a:xfrm>
          <a:prstGeom prst="rect">
            <a:avLst/>
          </a:prstGeom>
        </p:spPr>
      </p:pic>
      <p:sp>
        <p:nvSpPr>
          <p:cNvPr id="4" name="Rectangle 3">
            <a:extLst>
              <a:ext uri="{FF2B5EF4-FFF2-40B4-BE49-F238E27FC236}">
                <a16:creationId xmlns:a16="http://schemas.microsoft.com/office/drawing/2014/main" id="{CFE52CB8-A3A4-B846-7732-522372E73E3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802B9E8-CBC0-AD47-0255-46F868CFEDC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0B9EAC3-06E1-7943-5E6D-07B69985B2B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258347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E933FF9-DA6E-3EF0-CAC1-FE4DD58865DA}"/>
              </a:ext>
            </a:extLst>
          </p:cNvPr>
          <p:cNvPicPr>
            <a:picLocks noChangeAspect="1"/>
          </p:cNvPicPr>
          <p:nvPr/>
        </p:nvPicPr>
        <p:blipFill>
          <a:blip r:embed="rId2"/>
          <a:stretch>
            <a:fillRect/>
          </a:stretch>
        </p:blipFill>
        <p:spPr>
          <a:xfrm>
            <a:off x="589935" y="1191904"/>
            <a:ext cx="11150641" cy="4530470"/>
          </a:xfrm>
          <a:prstGeom prst="rect">
            <a:avLst/>
          </a:prstGeom>
        </p:spPr>
      </p:pic>
      <p:sp>
        <p:nvSpPr>
          <p:cNvPr id="4" name="Rectangle 3">
            <a:extLst>
              <a:ext uri="{FF2B5EF4-FFF2-40B4-BE49-F238E27FC236}">
                <a16:creationId xmlns:a16="http://schemas.microsoft.com/office/drawing/2014/main" id="{D9C3E907-DCEE-53E6-037F-DE44223EDEF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FE1536B-B33E-CD8C-A40C-A8D9EF0FA5F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7A4F247C-4416-C750-FE7C-FBBCF6BFFF6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19064143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F53CA85-A6AA-5927-C67D-C416BDC274BE}"/>
              </a:ext>
            </a:extLst>
          </p:cNvPr>
          <p:cNvPicPr>
            <a:picLocks noChangeAspect="1"/>
          </p:cNvPicPr>
          <p:nvPr/>
        </p:nvPicPr>
        <p:blipFill>
          <a:blip r:embed="rId2"/>
          <a:stretch>
            <a:fillRect/>
          </a:stretch>
        </p:blipFill>
        <p:spPr>
          <a:xfrm>
            <a:off x="551681" y="1134551"/>
            <a:ext cx="10734675" cy="4352925"/>
          </a:xfrm>
          <a:prstGeom prst="rect">
            <a:avLst/>
          </a:prstGeom>
        </p:spPr>
      </p:pic>
      <p:sp>
        <p:nvSpPr>
          <p:cNvPr id="4" name="Rectangle 3">
            <a:extLst>
              <a:ext uri="{FF2B5EF4-FFF2-40B4-BE49-F238E27FC236}">
                <a16:creationId xmlns:a16="http://schemas.microsoft.com/office/drawing/2014/main" id="{050D6638-4D47-47C5-304B-5A9AB4B1DF2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D3EE24F7-43AB-1D58-97C7-BF1B5419712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0AA08CE-9C8E-A53F-486A-70D423F1B5F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04543913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B3CA0FF-8CA4-C158-813B-D3AD2264DC25}"/>
              </a:ext>
            </a:extLst>
          </p:cNvPr>
          <p:cNvPicPr>
            <a:picLocks noChangeAspect="1"/>
          </p:cNvPicPr>
          <p:nvPr/>
        </p:nvPicPr>
        <p:blipFill>
          <a:blip r:embed="rId2"/>
          <a:stretch>
            <a:fillRect/>
          </a:stretch>
        </p:blipFill>
        <p:spPr>
          <a:xfrm>
            <a:off x="690562" y="1262062"/>
            <a:ext cx="10810875" cy="4333875"/>
          </a:xfrm>
          <a:prstGeom prst="rect">
            <a:avLst/>
          </a:prstGeom>
        </p:spPr>
      </p:pic>
      <p:sp>
        <p:nvSpPr>
          <p:cNvPr id="4" name="Rectangle 3">
            <a:extLst>
              <a:ext uri="{FF2B5EF4-FFF2-40B4-BE49-F238E27FC236}">
                <a16:creationId xmlns:a16="http://schemas.microsoft.com/office/drawing/2014/main" id="{08587D0C-E31B-7C02-E336-5F5F879E425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77D63545-88D6-0D32-BC3A-AC983F71860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B30B23C-7ED5-2FB9-D0C5-3730B428ACB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1045545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40F71E6-D528-F348-B027-B50917269FF1}"/>
              </a:ext>
            </a:extLst>
          </p:cNvPr>
          <p:cNvPicPr>
            <a:picLocks noChangeAspect="1"/>
          </p:cNvPicPr>
          <p:nvPr/>
        </p:nvPicPr>
        <p:blipFill>
          <a:blip r:embed="rId2"/>
          <a:stretch>
            <a:fillRect/>
          </a:stretch>
        </p:blipFill>
        <p:spPr>
          <a:xfrm>
            <a:off x="2267117" y="1211637"/>
            <a:ext cx="8277197" cy="3353251"/>
          </a:xfrm>
          <a:prstGeom prst="rect">
            <a:avLst/>
          </a:prstGeom>
        </p:spPr>
      </p:pic>
      <p:pic>
        <p:nvPicPr>
          <p:cNvPr id="7" name="Picture 6">
            <a:extLst>
              <a:ext uri="{FF2B5EF4-FFF2-40B4-BE49-F238E27FC236}">
                <a16:creationId xmlns:a16="http://schemas.microsoft.com/office/drawing/2014/main" id="{69C52FFA-D730-1CE0-A8ED-1767CFACF177}"/>
              </a:ext>
            </a:extLst>
          </p:cNvPr>
          <p:cNvPicPr>
            <a:picLocks noChangeAspect="1"/>
          </p:cNvPicPr>
          <p:nvPr/>
        </p:nvPicPr>
        <p:blipFill>
          <a:blip r:embed="rId3"/>
          <a:stretch>
            <a:fillRect/>
          </a:stretch>
        </p:blipFill>
        <p:spPr>
          <a:xfrm>
            <a:off x="2638579" y="4840389"/>
            <a:ext cx="7534275" cy="1171575"/>
          </a:xfrm>
          <a:prstGeom prst="rect">
            <a:avLst/>
          </a:prstGeom>
        </p:spPr>
      </p:pic>
      <p:pic>
        <p:nvPicPr>
          <p:cNvPr id="9" name="Picture 8">
            <a:extLst>
              <a:ext uri="{FF2B5EF4-FFF2-40B4-BE49-F238E27FC236}">
                <a16:creationId xmlns:a16="http://schemas.microsoft.com/office/drawing/2014/main" id="{18906BE5-BE9E-6F74-6799-53ED225A6E3B}"/>
              </a:ext>
            </a:extLst>
          </p:cNvPr>
          <p:cNvPicPr>
            <a:picLocks noChangeAspect="1"/>
          </p:cNvPicPr>
          <p:nvPr/>
        </p:nvPicPr>
        <p:blipFill>
          <a:blip r:embed="rId4"/>
          <a:stretch>
            <a:fillRect/>
          </a:stretch>
        </p:blipFill>
        <p:spPr>
          <a:xfrm>
            <a:off x="5076364" y="6144392"/>
            <a:ext cx="2924175" cy="581025"/>
          </a:xfrm>
          <a:prstGeom prst="rect">
            <a:avLst/>
          </a:prstGeom>
        </p:spPr>
      </p:pic>
      <p:sp>
        <p:nvSpPr>
          <p:cNvPr id="2" name="Rectangle 1">
            <a:extLst>
              <a:ext uri="{FF2B5EF4-FFF2-40B4-BE49-F238E27FC236}">
                <a16:creationId xmlns:a16="http://schemas.microsoft.com/office/drawing/2014/main" id="{B6B6AEB9-C318-0FE7-96A4-5DBA12AF26A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F54542BE-A94C-EFD9-2836-26431D600BD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7D875E9E-A5D7-D2D1-03BF-89F32F46138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4664588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D60298AB-F4A3-E78D-382B-10E31D979AD6}"/>
              </a:ext>
            </a:extLst>
          </p:cNvPr>
          <p:cNvPicPr>
            <a:picLocks noChangeAspect="1"/>
          </p:cNvPicPr>
          <p:nvPr/>
        </p:nvPicPr>
        <p:blipFill>
          <a:blip r:embed="rId2"/>
          <a:stretch>
            <a:fillRect/>
          </a:stretch>
        </p:blipFill>
        <p:spPr>
          <a:xfrm>
            <a:off x="296964" y="1409544"/>
            <a:ext cx="8296275" cy="1838325"/>
          </a:xfrm>
          <a:prstGeom prst="rect">
            <a:avLst/>
          </a:prstGeom>
        </p:spPr>
      </p:pic>
      <p:pic>
        <p:nvPicPr>
          <p:cNvPr id="9" name="Picture 8">
            <a:extLst>
              <a:ext uri="{FF2B5EF4-FFF2-40B4-BE49-F238E27FC236}">
                <a16:creationId xmlns:a16="http://schemas.microsoft.com/office/drawing/2014/main" id="{5DB74B00-92A4-4E1A-D953-917C75D14D18}"/>
              </a:ext>
            </a:extLst>
          </p:cNvPr>
          <p:cNvPicPr>
            <a:picLocks noChangeAspect="1"/>
          </p:cNvPicPr>
          <p:nvPr/>
        </p:nvPicPr>
        <p:blipFill>
          <a:blip r:embed="rId3"/>
          <a:stretch>
            <a:fillRect/>
          </a:stretch>
        </p:blipFill>
        <p:spPr>
          <a:xfrm>
            <a:off x="296964" y="3702458"/>
            <a:ext cx="6410325" cy="1304925"/>
          </a:xfrm>
          <a:prstGeom prst="rect">
            <a:avLst/>
          </a:prstGeom>
        </p:spPr>
      </p:pic>
      <p:pic>
        <p:nvPicPr>
          <p:cNvPr id="11" name="Picture 10">
            <a:extLst>
              <a:ext uri="{FF2B5EF4-FFF2-40B4-BE49-F238E27FC236}">
                <a16:creationId xmlns:a16="http://schemas.microsoft.com/office/drawing/2014/main" id="{1750C5C1-45BA-B30F-FA63-9F7D8A8313F0}"/>
              </a:ext>
            </a:extLst>
          </p:cNvPr>
          <p:cNvPicPr>
            <a:picLocks noChangeAspect="1"/>
          </p:cNvPicPr>
          <p:nvPr/>
        </p:nvPicPr>
        <p:blipFill>
          <a:blip r:embed="rId4"/>
          <a:stretch>
            <a:fillRect/>
          </a:stretch>
        </p:blipFill>
        <p:spPr>
          <a:xfrm>
            <a:off x="7296608" y="4057188"/>
            <a:ext cx="4429125" cy="542925"/>
          </a:xfrm>
          <a:prstGeom prst="rect">
            <a:avLst/>
          </a:prstGeom>
        </p:spPr>
      </p:pic>
      <mc:AlternateContent xmlns:mc="http://schemas.openxmlformats.org/markup-compatibility/2006">
        <mc:Choice xmlns:a14="http://schemas.microsoft.com/office/drawing/2010/main" Requires="a14">
          <p:sp>
            <p:nvSpPr>
              <p:cNvPr id="12" name="TextBox 11">
                <a:extLst>
                  <a:ext uri="{FF2B5EF4-FFF2-40B4-BE49-F238E27FC236}">
                    <a16:creationId xmlns:a16="http://schemas.microsoft.com/office/drawing/2014/main" id="{1267FE5F-0FDC-4B41-9721-6A545B42C96C}"/>
                  </a:ext>
                </a:extLst>
              </p:cNvPr>
              <p:cNvSpPr txBox="1"/>
              <p:nvPr/>
            </p:nvSpPr>
            <p:spPr>
              <a:xfrm>
                <a:off x="6714047" y="4057188"/>
                <a:ext cx="759542" cy="492443"/>
              </a:xfrm>
              <a:prstGeom prst="rect">
                <a:avLst/>
              </a:prstGeom>
              <a:noFill/>
            </p:spPr>
            <p:txBody>
              <a:bodyPr wrap="square" lIns="0" tIns="0" rIns="0" bIns="0" rtlCol="0">
                <a:spAutoFit/>
              </a:bodyPr>
              <a:lstStyle/>
              <a:p>
                <a14:m>
                  <m:oMathPara xmlns:m="http://schemas.openxmlformats.org/officeDocument/2006/math">
                    <m:oMathParaPr>
                      <m:jc m:val="centerGroup"/>
                    </m:oMathParaPr>
                    <m:oMath xmlns:m="http://schemas.openxmlformats.org/officeDocument/2006/math">
                      <m:r>
                        <a:rPr lang="en-US" sz="3200" b="1" i="1" smtClean="0">
                          <a:latin typeface="Cambria Math" panose="02040503050406030204" pitchFamily="18" charset="0"/>
                          <a:ea typeface="Cambria Math" panose="02040503050406030204" pitchFamily="18" charset="0"/>
                        </a:rPr>
                        <m:t>𝜶</m:t>
                      </m:r>
                    </m:oMath>
                  </m:oMathPara>
                </a14:m>
                <a:endParaRPr lang="en-US" sz="3200" b="1" dirty="0"/>
              </a:p>
            </p:txBody>
          </p:sp>
        </mc:Choice>
        <mc:Fallback>
          <p:sp>
            <p:nvSpPr>
              <p:cNvPr id="12" name="TextBox 11">
                <a:extLst>
                  <a:ext uri="{FF2B5EF4-FFF2-40B4-BE49-F238E27FC236}">
                    <a16:creationId xmlns:a16="http://schemas.microsoft.com/office/drawing/2014/main" id="{1267FE5F-0FDC-4B41-9721-6A545B42C96C}"/>
                  </a:ext>
                </a:extLst>
              </p:cNvPr>
              <p:cNvSpPr txBox="1">
                <a:spLocks noRot="1" noChangeAspect="1" noMove="1" noResize="1" noEditPoints="1" noAdjustHandles="1" noChangeArrowheads="1" noChangeShapeType="1" noTextEdit="1"/>
              </p:cNvSpPr>
              <p:nvPr/>
            </p:nvSpPr>
            <p:spPr>
              <a:xfrm>
                <a:off x="6714047" y="4057188"/>
                <a:ext cx="759542" cy="492443"/>
              </a:xfrm>
              <a:prstGeom prst="rect">
                <a:avLst/>
              </a:prstGeom>
              <a:blipFill>
                <a:blip r:embed="rId5"/>
                <a:stretch>
                  <a:fillRect/>
                </a:stretch>
              </a:blipFill>
            </p:spPr>
            <p:txBody>
              <a:bodyPr/>
              <a:lstStyle/>
              <a:p>
                <a:r>
                  <a:rPr lang="en-US">
                    <a:noFill/>
                  </a:rPr>
                  <a:t> </a:t>
                </a:r>
              </a:p>
            </p:txBody>
          </p:sp>
        </mc:Fallback>
      </mc:AlternateContent>
      <p:pic>
        <p:nvPicPr>
          <p:cNvPr id="14" name="Picture 13">
            <a:extLst>
              <a:ext uri="{FF2B5EF4-FFF2-40B4-BE49-F238E27FC236}">
                <a16:creationId xmlns:a16="http://schemas.microsoft.com/office/drawing/2014/main" id="{A28371E7-C8A3-B06C-6E2A-EFD6277C0A5D}"/>
              </a:ext>
            </a:extLst>
          </p:cNvPr>
          <p:cNvPicPr>
            <a:picLocks noChangeAspect="1"/>
          </p:cNvPicPr>
          <p:nvPr/>
        </p:nvPicPr>
        <p:blipFill>
          <a:blip r:embed="rId6"/>
          <a:stretch>
            <a:fillRect/>
          </a:stretch>
        </p:blipFill>
        <p:spPr>
          <a:xfrm>
            <a:off x="1447952" y="5297345"/>
            <a:ext cx="6791325" cy="504825"/>
          </a:xfrm>
          <a:prstGeom prst="rect">
            <a:avLst/>
          </a:prstGeom>
        </p:spPr>
      </p:pic>
      <p:sp>
        <p:nvSpPr>
          <p:cNvPr id="2" name="Rectangle 1">
            <a:extLst>
              <a:ext uri="{FF2B5EF4-FFF2-40B4-BE49-F238E27FC236}">
                <a16:creationId xmlns:a16="http://schemas.microsoft.com/office/drawing/2014/main" id="{B55D313D-5606-BE9F-E928-328CBFB84EC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274E074-250F-7710-11A6-5A329DF177B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D0709E8-4785-B7F3-A329-9264A03F8D71}"/>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06251462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25EDFCF-26B6-C9EB-876E-09064A1249C9}"/>
              </a:ext>
            </a:extLst>
          </p:cNvPr>
          <p:cNvPicPr>
            <a:picLocks noChangeAspect="1"/>
          </p:cNvPicPr>
          <p:nvPr/>
        </p:nvPicPr>
        <p:blipFill>
          <a:blip r:embed="rId2"/>
          <a:stretch>
            <a:fillRect/>
          </a:stretch>
        </p:blipFill>
        <p:spPr>
          <a:xfrm>
            <a:off x="8902341" y="1506638"/>
            <a:ext cx="3000375" cy="4257675"/>
          </a:xfrm>
          <a:prstGeom prst="rect">
            <a:avLst/>
          </a:prstGeom>
        </p:spPr>
      </p:pic>
      <p:pic>
        <p:nvPicPr>
          <p:cNvPr id="4" name="Picture 3">
            <a:extLst>
              <a:ext uri="{FF2B5EF4-FFF2-40B4-BE49-F238E27FC236}">
                <a16:creationId xmlns:a16="http://schemas.microsoft.com/office/drawing/2014/main" id="{3FE67707-564F-2AAB-0D55-D5B86F869112}"/>
              </a:ext>
            </a:extLst>
          </p:cNvPr>
          <p:cNvPicPr>
            <a:picLocks noChangeAspect="1"/>
          </p:cNvPicPr>
          <p:nvPr/>
        </p:nvPicPr>
        <p:blipFill>
          <a:blip r:embed="rId3"/>
          <a:stretch>
            <a:fillRect/>
          </a:stretch>
        </p:blipFill>
        <p:spPr>
          <a:xfrm>
            <a:off x="694558" y="1622935"/>
            <a:ext cx="6410325" cy="1304925"/>
          </a:xfrm>
          <a:prstGeom prst="rect">
            <a:avLst/>
          </a:prstGeom>
        </p:spPr>
      </p:pic>
      <p:pic>
        <p:nvPicPr>
          <p:cNvPr id="5" name="Picture 4">
            <a:extLst>
              <a:ext uri="{FF2B5EF4-FFF2-40B4-BE49-F238E27FC236}">
                <a16:creationId xmlns:a16="http://schemas.microsoft.com/office/drawing/2014/main" id="{36DB326D-B212-06F3-9003-7BD1D8780885}"/>
              </a:ext>
            </a:extLst>
          </p:cNvPr>
          <p:cNvPicPr>
            <a:picLocks noChangeAspect="1"/>
          </p:cNvPicPr>
          <p:nvPr/>
        </p:nvPicPr>
        <p:blipFill>
          <a:blip r:embed="rId4"/>
          <a:stretch>
            <a:fillRect/>
          </a:stretch>
        </p:blipFill>
        <p:spPr>
          <a:xfrm>
            <a:off x="1521081" y="3383062"/>
            <a:ext cx="6791325" cy="504825"/>
          </a:xfrm>
          <a:prstGeom prst="rect">
            <a:avLst/>
          </a:prstGeom>
        </p:spPr>
      </p:pic>
      <p:sp>
        <p:nvSpPr>
          <p:cNvPr id="2" name="Rectangle 1">
            <a:extLst>
              <a:ext uri="{FF2B5EF4-FFF2-40B4-BE49-F238E27FC236}">
                <a16:creationId xmlns:a16="http://schemas.microsoft.com/office/drawing/2014/main" id="{D4792127-15B1-03D5-8DC6-2EDCC812912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A98035D-D08E-5846-43C9-89D53CA710A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240C371-4004-A026-1244-C49CF0BFB3E0}"/>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07782714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4981868-CF73-3C4C-4CFE-B4FA8859187C}"/>
              </a:ext>
            </a:extLst>
          </p:cNvPr>
          <p:cNvPicPr>
            <a:picLocks noChangeAspect="1"/>
          </p:cNvPicPr>
          <p:nvPr/>
        </p:nvPicPr>
        <p:blipFill>
          <a:blip r:embed="rId2"/>
          <a:stretch>
            <a:fillRect/>
          </a:stretch>
        </p:blipFill>
        <p:spPr>
          <a:xfrm>
            <a:off x="633412" y="1176337"/>
            <a:ext cx="10925175" cy="4505325"/>
          </a:xfrm>
          <a:prstGeom prst="rect">
            <a:avLst/>
          </a:prstGeom>
        </p:spPr>
      </p:pic>
      <p:sp>
        <p:nvSpPr>
          <p:cNvPr id="2" name="Rectangle 1">
            <a:extLst>
              <a:ext uri="{FF2B5EF4-FFF2-40B4-BE49-F238E27FC236}">
                <a16:creationId xmlns:a16="http://schemas.microsoft.com/office/drawing/2014/main" id="{08997E3E-9131-C08B-01DA-1566563DDD4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AE3BD17-DAF0-A76E-306F-9F5156B3E51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DEB25FE1-9812-A353-28B5-9B8E7623CC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66956672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59EF4F2-BAF4-B5ED-23DB-137377EC4479}"/>
              </a:ext>
            </a:extLst>
          </p:cNvPr>
          <p:cNvPicPr>
            <a:picLocks noChangeAspect="1"/>
          </p:cNvPicPr>
          <p:nvPr/>
        </p:nvPicPr>
        <p:blipFill>
          <a:blip r:embed="rId2"/>
          <a:stretch>
            <a:fillRect/>
          </a:stretch>
        </p:blipFill>
        <p:spPr>
          <a:xfrm>
            <a:off x="1150374" y="1155869"/>
            <a:ext cx="10236455" cy="4085642"/>
          </a:xfrm>
          <a:prstGeom prst="rect">
            <a:avLst/>
          </a:prstGeom>
        </p:spPr>
      </p:pic>
      <p:pic>
        <p:nvPicPr>
          <p:cNvPr id="5" name="Picture 4">
            <a:extLst>
              <a:ext uri="{FF2B5EF4-FFF2-40B4-BE49-F238E27FC236}">
                <a16:creationId xmlns:a16="http://schemas.microsoft.com/office/drawing/2014/main" id="{EF96D02B-0FC1-D69E-EA5A-408165669CA2}"/>
              </a:ext>
            </a:extLst>
          </p:cNvPr>
          <p:cNvPicPr>
            <a:picLocks noChangeAspect="1"/>
          </p:cNvPicPr>
          <p:nvPr/>
        </p:nvPicPr>
        <p:blipFill>
          <a:blip r:embed="rId3"/>
          <a:stretch>
            <a:fillRect/>
          </a:stretch>
        </p:blipFill>
        <p:spPr>
          <a:xfrm>
            <a:off x="1401250" y="5561217"/>
            <a:ext cx="5495925" cy="1133475"/>
          </a:xfrm>
          <a:prstGeom prst="rect">
            <a:avLst/>
          </a:prstGeom>
        </p:spPr>
      </p:pic>
      <p:sp>
        <p:nvSpPr>
          <p:cNvPr id="2" name="Rectangle 1">
            <a:extLst>
              <a:ext uri="{FF2B5EF4-FFF2-40B4-BE49-F238E27FC236}">
                <a16:creationId xmlns:a16="http://schemas.microsoft.com/office/drawing/2014/main" id="{12058761-3CC0-E814-F1B8-2D6CDDAAF83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CF85A52A-C0F6-020A-9C44-15DD70852E3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B8968579-490C-7E24-4220-5B49E55C379E}"/>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30033978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123A84E-A5AC-270E-3438-CE44A49E6CBA}"/>
              </a:ext>
            </a:extLst>
          </p:cNvPr>
          <p:cNvPicPr>
            <a:picLocks noChangeAspect="1"/>
          </p:cNvPicPr>
          <p:nvPr/>
        </p:nvPicPr>
        <p:blipFill>
          <a:blip r:embed="rId2"/>
          <a:stretch>
            <a:fillRect/>
          </a:stretch>
        </p:blipFill>
        <p:spPr>
          <a:xfrm>
            <a:off x="1199075" y="1207599"/>
            <a:ext cx="6220955" cy="1482674"/>
          </a:xfrm>
          <a:prstGeom prst="rect">
            <a:avLst/>
          </a:prstGeom>
        </p:spPr>
      </p:pic>
      <p:pic>
        <p:nvPicPr>
          <p:cNvPr id="9" name="Picture 8">
            <a:extLst>
              <a:ext uri="{FF2B5EF4-FFF2-40B4-BE49-F238E27FC236}">
                <a16:creationId xmlns:a16="http://schemas.microsoft.com/office/drawing/2014/main" id="{BE85513D-BEBF-D9A7-2763-9C7C88B41040}"/>
              </a:ext>
            </a:extLst>
          </p:cNvPr>
          <p:cNvPicPr>
            <a:picLocks noChangeAspect="1"/>
          </p:cNvPicPr>
          <p:nvPr/>
        </p:nvPicPr>
        <p:blipFill>
          <a:blip r:embed="rId3"/>
          <a:stretch>
            <a:fillRect/>
          </a:stretch>
        </p:blipFill>
        <p:spPr>
          <a:xfrm>
            <a:off x="1199075" y="4535960"/>
            <a:ext cx="6295542" cy="1482674"/>
          </a:xfrm>
          <a:prstGeom prst="rect">
            <a:avLst/>
          </a:prstGeom>
        </p:spPr>
      </p:pic>
      <p:pic>
        <p:nvPicPr>
          <p:cNvPr id="11" name="Picture 10">
            <a:extLst>
              <a:ext uri="{FF2B5EF4-FFF2-40B4-BE49-F238E27FC236}">
                <a16:creationId xmlns:a16="http://schemas.microsoft.com/office/drawing/2014/main" id="{C7A586DE-4F28-5B36-CE49-5BE489D0E614}"/>
              </a:ext>
            </a:extLst>
          </p:cNvPr>
          <p:cNvPicPr>
            <a:picLocks noChangeAspect="1"/>
          </p:cNvPicPr>
          <p:nvPr/>
        </p:nvPicPr>
        <p:blipFill>
          <a:blip r:embed="rId4"/>
          <a:stretch>
            <a:fillRect/>
          </a:stretch>
        </p:blipFill>
        <p:spPr>
          <a:xfrm>
            <a:off x="8155857" y="2574449"/>
            <a:ext cx="2398259" cy="3369516"/>
          </a:xfrm>
          <a:prstGeom prst="rect">
            <a:avLst/>
          </a:prstGeom>
        </p:spPr>
      </p:pic>
      <p:pic>
        <p:nvPicPr>
          <p:cNvPr id="13" name="Picture 12">
            <a:extLst>
              <a:ext uri="{FF2B5EF4-FFF2-40B4-BE49-F238E27FC236}">
                <a16:creationId xmlns:a16="http://schemas.microsoft.com/office/drawing/2014/main" id="{21EEDF34-5C2C-5DC2-634D-44695A1254E8}"/>
              </a:ext>
            </a:extLst>
          </p:cNvPr>
          <p:cNvPicPr>
            <a:picLocks noChangeAspect="1"/>
          </p:cNvPicPr>
          <p:nvPr/>
        </p:nvPicPr>
        <p:blipFill>
          <a:blip r:embed="rId5"/>
          <a:stretch>
            <a:fillRect/>
          </a:stretch>
        </p:blipFill>
        <p:spPr>
          <a:xfrm>
            <a:off x="1199075" y="2908047"/>
            <a:ext cx="6189868" cy="1351160"/>
          </a:xfrm>
          <a:prstGeom prst="rect">
            <a:avLst/>
          </a:prstGeom>
        </p:spPr>
      </p:pic>
      <p:sp>
        <p:nvSpPr>
          <p:cNvPr id="2" name="Rectangle 1">
            <a:extLst>
              <a:ext uri="{FF2B5EF4-FFF2-40B4-BE49-F238E27FC236}">
                <a16:creationId xmlns:a16="http://schemas.microsoft.com/office/drawing/2014/main" id="{62618358-644F-377D-0708-93F78BEB690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BAA34131-60E6-BC29-C410-59AE81079A3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DB3014B3-CE4B-B55A-9081-42C477D3660D}"/>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2819943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9D81AC1-70D1-3B82-FED4-8ED9F89A6B35}"/>
              </a:ext>
            </a:extLst>
          </p:cNvPr>
          <p:cNvPicPr>
            <a:picLocks noChangeAspect="1"/>
          </p:cNvPicPr>
          <p:nvPr/>
        </p:nvPicPr>
        <p:blipFill>
          <a:blip r:embed="rId2"/>
          <a:stretch>
            <a:fillRect/>
          </a:stretch>
        </p:blipFill>
        <p:spPr>
          <a:xfrm>
            <a:off x="484084" y="1056505"/>
            <a:ext cx="10810875" cy="4391025"/>
          </a:xfrm>
          <a:prstGeom prst="rect">
            <a:avLst/>
          </a:prstGeom>
        </p:spPr>
      </p:pic>
      <p:sp>
        <p:nvSpPr>
          <p:cNvPr id="2" name="Rectangle 1">
            <a:extLst>
              <a:ext uri="{FF2B5EF4-FFF2-40B4-BE49-F238E27FC236}">
                <a16:creationId xmlns:a16="http://schemas.microsoft.com/office/drawing/2014/main" id="{9664ECB8-3FB9-7F33-A066-D4772D7B6A0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87D1544A-711D-179C-357A-252F0F2D7DE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4861E10-4BDB-4394-CD93-BA8FF68747F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0960812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B3C407-8CA8-E156-6C17-685030ACE456}"/>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89986DC3-ABD4-1D4D-BBEF-B9686953790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85326BF-A96E-47CF-0619-B52ADD02286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BBE5179-47EC-00E0-3411-F8BE2048A90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Title 13">
            <a:extLst>
              <a:ext uri="{FF2B5EF4-FFF2-40B4-BE49-F238E27FC236}">
                <a16:creationId xmlns:a16="http://schemas.microsoft.com/office/drawing/2014/main" id="{B91093ED-EE28-2441-6179-9097C8E5D59C}"/>
              </a:ext>
            </a:extLst>
          </p:cNvPr>
          <p:cNvSpPr>
            <a:spLocks noGrp="1"/>
          </p:cNvSpPr>
          <p:nvPr>
            <p:ph type="title"/>
          </p:nvPr>
        </p:nvSpPr>
        <p:spPr>
          <a:xfrm>
            <a:off x="956187" y="1155869"/>
            <a:ext cx="10515600" cy="1325563"/>
          </a:xfrm>
        </p:spPr>
        <p:txBody>
          <a:bodyPr/>
          <a:lstStyle/>
          <a:p>
            <a:r>
              <a:rPr lang="en-US" dirty="0">
                <a:latin typeface="Andalus" panose="02020603050405020304" pitchFamily="18" charset="-78"/>
                <a:cs typeface="Andalus" panose="02020603050405020304" pitchFamily="18" charset="-78"/>
              </a:rPr>
              <a:t>Summary</a:t>
            </a:r>
          </a:p>
        </p:txBody>
      </p:sp>
      <p:sp>
        <p:nvSpPr>
          <p:cNvPr id="3" name="Content Placeholder 12">
            <a:extLst>
              <a:ext uri="{FF2B5EF4-FFF2-40B4-BE49-F238E27FC236}">
                <a16:creationId xmlns:a16="http://schemas.microsoft.com/office/drawing/2014/main" id="{57429584-D44B-5F15-9AAD-469226BBBAF8}"/>
              </a:ext>
            </a:extLst>
          </p:cNvPr>
          <p:cNvSpPr txBox="1">
            <a:spLocks/>
          </p:cNvSpPr>
          <p:nvPr/>
        </p:nvSpPr>
        <p:spPr>
          <a:xfrm>
            <a:off x="720214" y="2120590"/>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endParaRPr lang="en-US" dirty="0"/>
          </a:p>
        </p:txBody>
      </p:sp>
      <p:sp>
        <p:nvSpPr>
          <p:cNvPr id="7" name="TextBox 6">
            <a:extLst>
              <a:ext uri="{FF2B5EF4-FFF2-40B4-BE49-F238E27FC236}">
                <a16:creationId xmlns:a16="http://schemas.microsoft.com/office/drawing/2014/main" id="{D4778943-2ACB-63EF-A1FB-4C7370B41255}"/>
              </a:ext>
            </a:extLst>
          </p:cNvPr>
          <p:cNvSpPr txBox="1"/>
          <p:nvPr/>
        </p:nvSpPr>
        <p:spPr>
          <a:xfrm>
            <a:off x="235242" y="1942851"/>
            <a:ext cx="11485543" cy="3903504"/>
          </a:xfrm>
          <a:prstGeom prst="rect">
            <a:avLst/>
          </a:prstGeom>
          <a:noFill/>
        </p:spPr>
        <p:txBody>
          <a:bodyPr wrap="square">
            <a:spAutoFit/>
          </a:bodyPr>
          <a:lstStyle/>
          <a:p>
            <a:pPr marL="457200" indent="-457200">
              <a:lnSpc>
                <a:spcPct val="150000"/>
              </a:lnSpc>
              <a:buFont typeface="Arial" panose="020B0604020202020204" pitchFamily="34" charset="0"/>
              <a:buChar char="•"/>
            </a:pPr>
            <a:r>
              <a:rPr lang="en-US" sz="2800" dirty="0"/>
              <a:t>Define temporal-difference learning </a:t>
            </a:r>
          </a:p>
          <a:p>
            <a:pPr marL="457200" indent="-457200">
              <a:lnSpc>
                <a:spcPct val="150000"/>
              </a:lnSpc>
              <a:buFont typeface="Arial" panose="020B0604020202020204" pitchFamily="34" charset="0"/>
              <a:buChar char="•"/>
            </a:pPr>
            <a:r>
              <a:rPr lang="en-US" sz="2800" dirty="0"/>
              <a:t>Define the temporal-difference error </a:t>
            </a:r>
          </a:p>
          <a:p>
            <a:pPr marL="457200" indent="-457200">
              <a:lnSpc>
                <a:spcPct val="150000"/>
              </a:lnSpc>
              <a:buFont typeface="Arial" panose="020B0604020202020204" pitchFamily="34" charset="0"/>
              <a:buChar char="•"/>
            </a:pPr>
            <a:r>
              <a:rPr lang="en-US" sz="2800" dirty="0"/>
              <a:t>Understand the TD(0) algorithm</a:t>
            </a:r>
          </a:p>
          <a:p>
            <a:pPr marL="457200" indent="-457200">
              <a:lnSpc>
                <a:spcPct val="150000"/>
              </a:lnSpc>
              <a:buFont typeface="Arial" panose="020B0604020202020204" pitchFamily="34" charset="0"/>
              <a:buChar char="•"/>
            </a:pPr>
            <a:r>
              <a:rPr lang="en-US" sz="2800" dirty="0"/>
              <a:t>Understand the benefits of learning online with TD </a:t>
            </a:r>
          </a:p>
          <a:p>
            <a:pPr marL="457200" indent="-457200">
              <a:lnSpc>
                <a:spcPct val="150000"/>
              </a:lnSpc>
              <a:buFont typeface="Arial" panose="020B0604020202020204" pitchFamily="34" charset="0"/>
              <a:buChar char="•"/>
            </a:pPr>
            <a:r>
              <a:rPr lang="en-US" sz="2800" dirty="0"/>
              <a:t>Identify key advantages of TD methods over Dynamic Programming and Monte Carlo methods </a:t>
            </a:r>
          </a:p>
        </p:txBody>
      </p:sp>
    </p:spTree>
    <p:extLst>
      <p:ext uri="{BB962C8B-B14F-4D97-AF65-F5344CB8AC3E}">
        <p14:creationId xmlns:p14="http://schemas.microsoft.com/office/powerpoint/2010/main" val="409498602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ffdc4f1c77f00ab600cca569207c3b4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c2e862ff68316f879b6e5e756a58323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EA87B61-93A0-497D-A1D8-332E95F69DD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7A12F40-ED65-4AAB-8790-BFC23C736C9B}">
  <ds:schemaRefs>
    <ds:schemaRef ds:uri="http://schemas.microsoft.com/sharepoint/v3/contenttype/forms"/>
  </ds:schemaRefs>
</ds:datastoreItem>
</file>

<file path=customXml/itemProps3.xml><?xml version="1.0" encoding="utf-8"?>
<ds:datastoreItem xmlns:ds="http://schemas.openxmlformats.org/officeDocument/2006/customXml" ds:itemID="{EB93FC8B-7B16-4C40-9A84-D294640D2FF3}">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1680</TotalTime>
  <Words>1130</Words>
  <Application>Microsoft Office PowerPoint</Application>
  <PresentationFormat>Widescreen</PresentationFormat>
  <Paragraphs>182</Paragraphs>
  <Slides>68</Slides>
  <Notes>20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68</vt:i4>
      </vt:variant>
    </vt:vector>
  </HeadingPairs>
  <TitlesOfParts>
    <vt:vector size="76" baseType="lpstr">
      <vt:lpstr>Andalus</vt:lpstr>
      <vt:lpstr>Arial</vt:lpstr>
      <vt:lpstr>Calibri</vt:lpstr>
      <vt:lpstr>Calibri Light</vt:lpstr>
      <vt:lpstr>Cambria Math</vt:lpstr>
      <vt:lpstr>Georgia</vt:lpstr>
      <vt:lpstr>Times New Roman</vt:lpstr>
      <vt:lpstr>Office Theme</vt:lpstr>
      <vt:lpstr>PowerPoint Presentation</vt:lpstr>
      <vt:lpstr>PowerPoint Presentation</vt:lpstr>
      <vt:lpstr>Temporal Difference Learning Methods for Prediction</vt:lpstr>
      <vt:lpstr>The objectives of this lecture is to:</vt:lpstr>
      <vt:lpstr>What is Temporal Difference (TD) learning?</vt:lpstr>
      <vt:lpstr>TD Prediction</vt:lpstr>
      <vt:lpstr>Bootstrapping</vt:lpstr>
      <vt:lpstr>TD Prediction</vt:lpstr>
      <vt:lpstr>In Dynamic Programming</vt:lpstr>
      <vt:lpstr>1-Step TD</vt:lpstr>
      <vt:lpstr>1-Step TD</vt:lpstr>
      <vt:lpstr>TD(0) Algorithm</vt:lpstr>
      <vt:lpstr>Example: Driving Home</vt:lpstr>
      <vt:lpstr>Example: Driving Home</vt:lpstr>
      <vt:lpstr>Example: Driving Home</vt:lpstr>
      <vt:lpstr>Example: Driving Home</vt:lpstr>
      <vt:lpstr>Example: Driving Home</vt:lpstr>
      <vt:lpstr>Example: Driving Home</vt:lpstr>
      <vt:lpstr>Example: Driving Home</vt:lpstr>
      <vt:lpstr>Example: Driving Home</vt:lpstr>
      <vt:lpstr>Example: Driving Home</vt:lpstr>
      <vt:lpstr>Example: Driving Home</vt:lpstr>
      <vt:lpstr>Example: Driving Home</vt:lpstr>
      <vt:lpstr>Example: Driving Home (Using MC)</vt:lpstr>
      <vt:lpstr>Example: Driving Home (Using MC)</vt:lpstr>
      <vt:lpstr>Example: Driving Home (Using MC)</vt:lpstr>
      <vt:lpstr>Example: Driving Home (Using MC)</vt:lpstr>
      <vt:lpstr>Example: Driving Home (Using MC)</vt:lpstr>
      <vt:lpstr>Example: Driving Home (Using MC)</vt:lpstr>
      <vt:lpstr>Example: Driving Home (Using MC)</vt:lpstr>
      <vt:lpstr>Example: Driving Home (Using TD)</vt:lpstr>
      <vt:lpstr>Example: Driving Home (Using TD)</vt:lpstr>
      <vt:lpstr>Example: Driving Home (Using TD)</vt:lpstr>
      <vt:lpstr>Example: Driving Home (Using TD)</vt:lpstr>
      <vt:lpstr>Example: Driving Home (Using TD)</vt:lpstr>
      <vt:lpstr>Example: Driving Home (Using TD)</vt:lpstr>
      <vt:lpstr>Example: Driving Home (Using TD)</vt:lpstr>
      <vt:lpstr>Example: Driving Home (Using TD)</vt:lpstr>
      <vt:lpstr>Example: Driving Home (Using TD)</vt:lpstr>
      <vt:lpstr>Example: Driving Home (Using TD)</vt:lpstr>
      <vt:lpstr>Example: Driving Home (Using TD)</vt:lpstr>
      <vt:lpstr>Example: Driving Home (Using TD)</vt:lpstr>
      <vt:lpstr>PowerPoint Presentation</vt:lpstr>
      <vt:lpstr>The advantages of  TD</vt:lpstr>
      <vt:lpstr>Comparing TD and MC</vt:lpstr>
      <vt:lpstr>Comparing TD and MC</vt:lpstr>
      <vt:lpstr>Comparing TD and MC</vt:lpstr>
      <vt:lpstr>Comparing TD and MC</vt:lpstr>
      <vt:lpstr>Comparing TD and MC</vt:lpstr>
      <vt:lpstr>Comparing TD and MC</vt:lpstr>
      <vt:lpstr>Comparing TD and MC</vt:lpstr>
      <vt:lpstr>Comparing TD and MC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Summary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Elsayed</cp:lastModifiedBy>
  <cp:revision>91</cp:revision>
  <dcterms:created xsi:type="dcterms:W3CDTF">2023-04-29T09:08:23Z</dcterms:created>
  <dcterms:modified xsi:type="dcterms:W3CDTF">2024-03-15T01:28:32Z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