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embeddedFontLst>
    <p:embeddedFont>
      <p:font typeface="Noto Sans" panose="020B0502040504020204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icDxXW/grVOKhoo4NQZDQMI5S0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200" d="100"/>
          <a:sy n="200" d="100"/>
        </p:scale>
        <p:origin x="65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" name="Google Shape;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" name="Google Shape;2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" name="Google Shape;40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5" name="Google Shape;8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24.png"/><Relationship Id="rId10" Type="http://schemas.openxmlformats.org/officeDocument/2006/relationships/image" Target="../media/image28.png"/><Relationship Id="rId4" Type="http://schemas.openxmlformats.org/officeDocument/2006/relationships/image" Target="../media/image14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1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80069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1"/>
          <p:cNvSpPr/>
          <p:nvPr/>
        </p:nvSpPr>
        <p:spPr>
          <a:xfrm>
            <a:off x="2502824" y="285750"/>
            <a:ext cx="413838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700"/>
              <a:buFont typeface="Noto Sans"/>
              <a:buNone/>
            </a:pPr>
            <a:r>
              <a:rPr lang="en-US" sz="2700" b="1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منصة جازان الذكية</a:t>
            </a:r>
            <a:endParaRPr sz="2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502824" y="800100"/>
            <a:ext cx="4138380" cy="257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FF9A73"/>
              </a:buClr>
              <a:buSzPts val="1687"/>
              <a:buFont typeface="Noto Sans"/>
              <a:buNone/>
            </a:pPr>
            <a:r>
              <a:rPr lang="en-US" sz="1687" b="0" i="0" u="none" strike="noStrike" cap="none">
                <a:solidFill>
                  <a:srgbClr val="FF9A73"/>
                </a:solidFill>
                <a:latin typeface="Noto Sans"/>
                <a:ea typeface="Noto Sans"/>
                <a:cs typeface="Noto Sans"/>
                <a:sym typeface="Noto Sans"/>
              </a:rPr>
              <a:t>دمج تقنيات الذكاء الاصطناعي وانترنت الاشياء التؤام الرقمي المدن الذكية  </a:t>
            </a:r>
            <a:r>
              <a:rPr lang="en-US" sz="1687">
                <a:solidFill>
                  <a:srgbClr val="FF9A73"/>
                </a:solidFill>
                <a:latin typeface="Noto Sans"/>
                <a:ea typeface="Noto Sans"/>
                <a:cs typeface="Noto Sans"/>
                <a:sym typeface="Noto Sans"/>
              </a:rPr>
              <a:t>نظرة تطبيقية في المنصة  </a:t>
            </a:r>
            <a:endParaRPr sz="168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1828800" y="4600547"/>
            <a:ext cx="54864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المدن الذكية هي مدن تستخدم التقنيات الحديثة لتحسين جودة الحياة وكفاءة العمليات والخدمات الحضرية، مع تعزيز التنافسية والاستدامة.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1828800" y="5114897"/>
            <a:ext cx="54864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تعتمد المدن الذكية على إنترنت الأشياء والذكاء الاصطناعي لجمع البيانات ومعالجتها واتخاذ القرارات الذكية.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" name="Google Shape;21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8100" y="1352351"/>
            <a:ext cx="8333000" cy="3266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2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729288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2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 dirty="0" err="1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نمو</a:t>
            </a:r>
            <a:r>
              <a:rPr lang="en-US" sz="2025" b="1" i="0" u="none" strike="noStrike" cap="none" dirty="0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2025" b="1" i="0" u="none" strike="noStrike" cap="none" dirty="0" err="1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إنترنت</a:t>
            </a:r>
            <a:r>
              <a:rPr lang="en-US" sz="2025" b="1" i="0" u="none" strike="noStrike" cap="none" dirty="0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2025" b="1" i="0" u="none" strike="noStrike" cap="none" dirty="0" err="1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الأشياء</a:t>
            </a:r>
            <a:r>
              <a:rPr lang="en-US" sz="2025" b="1" i="0" u="none" strike="noStrike" cap="none" dirty="0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 </a:t>
            </a:r>
            <a:r>
              <a:rPr lang="en-US" sz="2025" b="1" i="0" u="none" strike="noStrike" cap="none" dirty="0" err="1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عالمياً</a:t>
            </a:r>
            <a:endParaRPr sz="2025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2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تزايد عدد أجهزة إنترنت الأشياء المتصلة عالمياً (2024-2034)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2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5750" y="1114425"/>
            <a:ext cx="8572500" cy="3214688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2"/>
          <p:cNvSpPr/>
          <p:nvPr/>
        </p:nvSpPr>
        <p:spPr>
          <a:xfrm>
            <a:off x="6115050" y="4557713"/>
            <a:ext cx="274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62.3 مليار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"/>
          <p:cNvSpPr/>
          <p:nvPr/>
        </p:nvSpPr>
        <p:spPr>
          <a:xfrm>
            <a:off x="6115050" y="4843463"/>
            <a:ext cx="274320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جهاز متوقع بحلول 2034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2"/>
          <p:cNvSpPr/>
          <p:nvPr/>
        </p:nvSpPr>
        <p:spPr>
          <a:xfrm>
            <a:off x="3200400" y="4557713"/>
            <a:ext cx="274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3.3×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3200400" y="4843463"/>
            <a:ext cx="274320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معدل النمو المتوقع خلال العقد القادم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2"/>
          <p:cNvSpPr/>
          <p:nvPr/>
        </p:nvSpPr>
        <p:spPr>
          <a:xfrm>
            <a:off x="285750" y="4557713"/>
            <a:ext cx="274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12.7%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285750" y="4843463"/>
            <a:ext cx="274320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معدل النمو السنوي المركب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285750" y="5243513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المصدر: تقارير IoT Analytics وStatista وIDC، 2024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3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729288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3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سوق المدن الذكية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3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النمو المتوقع لسوق المدن الذكية عالمياً (2024-2030)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" name="Google Shape;46;p3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5750" y="1114425"/>
            <a:ext cx="8572500" cy="3214688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3"/>
          <p:cNvSpPr/>
          <p:nvPr/>
        </p:nvSpPr>
        <p:spPr>
          <a:xfrm>
            <a:off x="6115050" y="4557713"/>
            <a:ext cx="274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4.04 تريليون دولار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3"/>
          <p:cNvSpPr/>
          <p:nvPr/>
        </p:nvSpPr>
        <p:spPr>
          <a:xfrm>
            <a:off x="6115050" y="4843463"/>
            <a:ext cx="274320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حجم السوق المتوقع بحلول 2030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3"/>
          <p:cNvSpPr/>
          <p:nvPr/>
        </p:nvSpPr>
        <p:spPr>
          <a:xfrm>
            <a:off x="3200400" y="4557713"/>
            <a:ext cx="274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5.1×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3"/>
          <p:cNvSpPr/>
          <p:nvPr/>
        </p:nvSpPr>
        <p:spPr>
          <a:xfrm>
            <a:off x="3200400" y="4843463"/>
            <a:ext cx="274320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معدل النمو المتوقع خلال الفترة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3"/>
          <p:cNvSpPr/>
          <p:nvPr/>
        </p:nvSpPr>
        <p:spPr>
          <a:xfrm>
            <a:off x="285750" y="4557713"/>
            <a:ext cx="2743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31.2%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3"/>
          <p:cNvSpPr/>
          <p:nvPr/>
        </p:nvSpPr>
        <p:spPr>
          <a:xfrm>
            <a:off x="285750" y="4843463"/>
            <a:ext cx="274320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معدل النمو السنوي المركب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3"/>
          <p:cNvSpPr/>
          <p:nvPr/>
        </p:nvSpPr>
        <p:spPr>
          <a:xfrm>
            <a:off x="285750" y="5243513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المصدر: تقارير Grand View Research وMarkets and Markets، 2024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4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4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العامود الذكي: البنية والمكونات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4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البنية التقنية المتكاملة للعامود الذكي ودوره في المدن الذكية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" name="Google Shape;62;p4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0" y="1114425"/>
            <a:ext cx="4114800" cy="1841106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4"/>
          <p:cNvSpPr/>
          <p:nvPr/>
        </p:nvSpPr>
        <p:spPr>
          <a:xfrm>
            <a:off x="457200" y="1114425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المكونات الرئيسية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4"/>
          <p:cNvSpPr/>
          <p:nvPr/>
        </p:nvSpPr>
        <p:spPr>
          <a:xfrm>
            <a:off x="3319109" y="1464469"/>
            <a:ext cx="1124303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نظام الطاقة المستدامة: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4"/>
          <p:cNvSpPr/>
          <p:nvPr/>
        </p:nvSpPr>
        <p:spPr>
          <a:xfrm>
            <a:off x="869724" y="1464469"/>
            <a:ext cx="2449385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ألواح شمسية وبطاريات ليثيوم لتوفير طاقة مستدامة 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4"/>
          <p:cNvSpPr/>
          <p:nvPr/>
        </p:nvSpPr>
        <p:spPr>
          <a:xfrm>
            <a:off x="3303036" y="1750219"/>
            <a:ext cx="1140377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وحدة المعالجة المركزية: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4"/>
          <p:cNvSpPr/>
          <p:nvPr/>
        </p:nvSpPr>
        <p:spPr>
          <a:xfrm>
            <a:off x="1087775" y="1750219"/>
            <a:ext cx="2215260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معالج Jetson Orin Nano لتحليل البيانات محلياً 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4"/>
          <p:cNvSpPr/>
          <p:nvPr/>
        </p:nvSpPr>
        <p:spPr>
          <a:xfrm>
            <a:off x="3495917" y="2035969"/>
            <a:ext cx="947496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نظام الإضاءة الذكي: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4"/>
          <p:cNvSpPr/>
          <p:nvPr/>
        </p:nvSpPr>
        <p:spPr>
          <a:xfrm>
            <a:off x="1618311" y="2035969"/>
            <a:ext cx="1877606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إضاءة LED موفرة للطاقة مع تحكم ذكي 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4"/>
          <p:cNvSpPr/>
          <p:nvPr/>
        </p:nvSpPr>
        <p:spPr>
          <a:xfrm>
            <a:off x="3461984" y="2321719"/>
            <a:ext cx="981428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نظام المراقبة الذكي: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4"/>
          <p:cNvSpPr/>
          <p:nvPr/>
        </p:nvSpPr>
        <p:spPr>
          <a:xfrm>
            <a:off x="947803" y="2321719"/>
            <a:ext cx="2514181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كاميرات عالية الدقة مع تحليل فيديو في الوقت الفعلي 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4"/>
          <p:cNvSpPr/>
          <p:nvPr/>
        </p:nvSpPr>
        <p:spPr>
          <a:xfrm>
            <a:off x="3376259" y="2607469"/>
            <a:ext cx="1067153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نظام الاستشعار البيئي: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4"/>
          <p:cNvSpPr/>
          <p:nvPr/>
        </p:nvSpPr>
        <p:spPr>
          <a:xfrm>
            <a:off x="510750" y="2607469"/>
            <a:ext cx="2865509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مستشعرات لقياس جودة الهواء والضوضاء والظروف المناخية 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4"/>
          <p:cNvSpPr/>
          <p:nvPr/>
        </p:nvSpPr>
        <p:spPr>
          <a:xfrm>
            <a:off x="457200" y="2943225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الخدمات الإضافية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5" name="Google Shape;75;p4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71975" y="3314700"/>
            <a:ext cx="142875" cy="1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4"/>
          <p:cNvSpPr/>
          <p:nvPr/>
        </p:nvSpPr>
        <p:spPr>
          <a:xfrm>
            <a:off x="3238016" y="3293269"/>
            <a:ext cx="1133959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نقطة اتصال Wi-Fi عامة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7" name="Google Shape;77;p4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86263" y="3543300"/>
            <a:ext cx="128588" cy="1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4"/>
          <p:cNvSpPr/>
          <p:nvPr/>
        </p:nvSpPr>
        <p:spPr>
          <a:xfrm>
            <a:off x="2765413" y="3521869"/>
            <a:ext cx="1620850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محطات شحن للمركبات الكهربائية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9" name="Google Shape;79;p4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400550" y="3771900"/>
            <a:ext cx="114300" cy="1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4"/>
          <p:cNvSpPr/>
          <p:nvPr/>
        </p:nvSpPr>
        <p:spPr>
          <a:xfrm>
            <a:off x="3407708" y="3750469"/>
            <a:ext cx="992842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نظام إعلانات طوارئ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1" name="Google Shape;81;p4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386263" y="4000500"/>
            <a:ext cx="128588" cy="1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4"/>
          <p:cNvSpPr/>
          <p:nvPr/>
        </p:nvSpPr>
        <p:spPr>
          <a:xfrm>
            <a:off x="3475853" y="3979069"/>
            <a:ext cx="910410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شاشة LED تفاعلية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5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5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دمج الذكاء الاصطناعي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5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كيفية دمج تقنيات الذكاء الاصطناعي في العامود الذكي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" name="Google Shape;91;p5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0" y="1114425"/>
            <a:ext cx="4114800" cy="27432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5"/>
          <p:cNvSpPr/>
          <p:nvPr/>
        </p:nvSpPr>
        <p:spPr>
          <a:xfrm>
            <a:off x="4572000" y="3971925"/>
            <a:ext cx="4114800" cy="142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732"/>
              <a:buFont typeface="Noto Sans"/>
              <a:buNone/>
            </a:pPr>
            <a:r>
              <a:rPr lang="en-US" sz="73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مخطط تدفق البيانات في نظام الذكاء الاصطناعي المدمج في العامود الذكي</a:t>
            </a:r>
            <a:endParaRPr sz="73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5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07669" y="114300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5"/>
          <p:cNvSpPr/>
          <p:nvPr/>
        </p:nvSpPr>
        <p:spPr>
          <a:xfrm>
            <a:off x="1855924" y="1110853"/>
            <a:ext cx="2351745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معالجة البيانات في الوقت الفعلي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5"/>
          <p:cNvSpPr/>
          <p:nvPr/>
        </p:nvSpPr>
        <p:spPr>
          <a:xfrm>
            <a:off x="457200" y="1400175"/>
            <a:ext cx="397906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تحليل البيانات من مختلف المصادر (كاميرات، مستشعرات، وثائق) باستخدام نماذج الذكاء الاصطناعي المتخصصة.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6" name="Google Shape;96;p5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07669" y="194310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5"/>
          <p:cNvSpPr/>
          <p:nvPr/>
        </p:nvSpPr>
        <p:spPr>
          <a:xfrm>
            <a:off x="2755897" y="1910953"/>
            <a:ext cx="1451772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تحليل الأنماط الذكي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5"/>
          <p:cNvSpPr/>
          <p:nvPr/>
        </p:nvSpPr>
        <p:spPr>
          <a:xfrm>
            <a:off x="457200" y="2200275"/>
            <a:ext cx="397906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اكتشاف الأنماط والاتجاهات في البيانات المجمعة لتحديد المشكلات المحتملة واتخاذ الإجراءات المناسبة.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5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250531" y="2743200"/>
            <a:ext cx="128588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5"/>
          <p:cNvSpPr/>
          <p:nvPr/>
        </p:nvSpPr>
        <p:spPr>
          <a:xfrm>
            <a:off x="2979083" y="2711053"/>
            <a:ext cx="1271448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الاستجابة التلقائية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5"/>
          <p:cNvSpPr/>
          <p:nvPr/>
        </p:nvSpPr>
        <p:spPr>
          <a:xfrm>
            <a:off x="457200" y="3000375"/>
            <a:ext cx="397906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تنفيذ إجراءات تلقائية استجابة للمشكلات المكتشفة، مثل تعديل الإنارة أو إرسال تنبيهات للفرق المختصة.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" name="Google Shape;102;p5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207669" y="354330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5"/>
          <p:cNvSpPr/>
          <p:nvPr/>
        </p:nvSpPr>
        <p:spPr>
          <a:xfrm>
            <a:off x="3113029" y="3511153"/>
            <a:ext cx="1094640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التعلم المستمر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5"/>
          <p:cNvSpPr/>
          <p:nvPr/>
        </p:nvSpPr>
        <p:spPr>
          <a:xfrm>
            <a:off x="457200" y="3800475"/>
            <a:ext cx="397906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تحسين أداء النماذج بشكل مستمر من خلال التعلم من البيانات الجديدة والتغذية الراجعة من الإجراءات المتخذة.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6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6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الحوسبة الطرفية في العامود الذكي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6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معالجة البيانات محلياً باستخدام منصة NVIDIA Jetson Orin Nano Super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p6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0" y="1404528"/>
            <a:ext cx="4057650" cy="2277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6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07669" y="114300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6"/>
          <p:cNvSpPr/>
          <p:nvPr/>
        </p:nvSpPr>
        <p:spPr>
          <a:xfrm>
            <a:off x="2832692" y="1110853"/>
            <a:ext cx="1374977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قوة معالجة متقدمة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6"/>
          <p:cNvSpPr/>
          <p:nvPr/>
        </p:nvSpPr>
        <p:spPr>
          <a:xfrm>
            <a:off x="514350" y="1400175"/>
            <a:ext cx="392191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معالج ARM Cortex-A78 بـ 8 أنوية وذاكرة 8GB LPDDR4x تتيح معالجة نماذج الذكاء الاصطناعي محلياً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6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50531" y="1943100"/>
            <a:ext cx="128588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6"/>
          <p:cNvSpPr/>
          <p:nvPr/>
        </p:nvSpPr>
        <p:spPr>
          <a:xfrm>
            <a:off x="2695175" y="1910953"/>
            <a:ext cx="1555356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كفاءة استهلاك الطاقة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6"/>
          <p:cNvSpPr/>
          <p:nvPr/>
        </p:nvSpPr>
        <p:spPr>
          <a:xfrm>
            <a:off x="514350" y="2200275"/>
            <a:ext cx="392191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استهلاك طاقة منخفض (5-10 واط) مما يجعلها مثالية للتشغيل المستمر في العامود الذكي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p6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86238" y="2743200"/>
            <a:ext cx="192881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6"/>
          <p:cNvSpPr/>
          <p:nvPr/>
        </p:nvSpPr>
        <p:spPr>
          <a:xfrm>
            <a:off x="3454143" y="2711053"/>
            <a:ext cx="732095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أداء متميز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6"/>
          <p:cNvSpPr/>
          <p:nvPr/>
        </p:nvSpPr>
        <p:spPr>
          <a:xfrm>
            <a:off x="514350" y="3000375"/>
            <a:ext cx="392191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معالجة 1.5 تيرا عملية في الثانية (TOPS) مع استهلاك طاقة منخفض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6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207669" y="337185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6"/>
          <p:cNvSpPr/>
          <p:nvPr/>
        </p:nvSpPr>
        <p:spPr>
          <a:xfrm>
            <a:off x="3357702" y="3339703"/>
            <a:ext cx="849967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معالجة آمنة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6"/>
          <p:cNvSpPr/>
          <p:nvPr/>
        </p:nvSpPr>
        <p:spPr>
          <a:xfrm>
            <a:off x="514350" y="3629025"/>
            <a:ext cx="392191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معالجة البيانات محلياً يقلل من مخاطر الأمن السيبراني ويحافظ على خصوصية البيانات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6"/>
          <p:cNvSpPr/>
          <p:nvPr/>
        </p:nvSpPr>
        <p:spPr>
          <a:xfrm>
            <a:off x="285750" y="4257675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تمكّن الحوسبة الطرفية من اتخاذ قرارات فورية دون الحاجة للاتصال بالسحابة، مما يقلل زمن الاستجابة ويحسن الأداء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7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40067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7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نماذج الذكاء الاصطناعي المستخدمة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7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النماذج المدمجة في العامود الذكي لمعالجة البيانات وتحليلها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7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65319" y="114300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7"/>
          <p:cNvSpPr/>
          <p:nvPr/>
        </p:nvSpPr>
        <p:spPr>
          <a:xfrm>
            <a:off x="6680550" y="1110853"/>
            <a:ext cx="1584768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نموذج Gemma 3.4B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7"/>
          <p:cNvSpPr/>
          <p:nvPr/>
        </p:nvSpPr>
        <p:spPr>
          <a:xfrm>
            <a:off x="4572000" y="1400175"/>
            <a:ext cx="3921919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نموذج لغوي مفتوح المصدر لمعالجة النصوص العربية وتحليل الوثائق والتقارير، مع دعم للغة العربية وقدرة على فهم السياق المحلي.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7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43888" y="2057400"/>
            <a:ext cx="192881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7"/>
          <p:cNvSpPr/>
          <p:nvPr/>
        </p:nvSpPr>
        <p:spPr>
          <a:xfrm>
            <a:off x="6853396" y="2025253"/>
            <a:ext cx="1390492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نموذج YOLOv11n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7"/>
          <p:cNvSpPr/>
          <p:nvPr/>
        </p:nvSpPr>
        <p:spPr>
          <a:xfrm>
            <a:off x="4572000" y="2314575"/>
            <a:ext cx="3921919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نموذج للكشف عن الأشياء والأنماط في الصور والفيديو بدقة عالية وسرعة معالجة تناسب الأجهزة المدمجة.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1" name="Google Shape;141;p7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65319" y="297180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7"/>
          <p:cNvSpPr/>
          <p:nvPr/>
        </p:nvSpPr>
        <p:spPr>
          <a:xfrm>
            <a:off x="6918917" y="2939653"/>
            <a:ext cx="1346402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نماذج التنبؤ الزمني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7"/>
          <p:cNvSpPr/>
          <p:nvPr/>
        </p:nvSpPr>
        <p:spPr>
          <a:xfrm>
            <a:off x="4572000" y="3228975"/>
            <a:ext cx="3921919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نماذج مخصصة للتنبؤ بالأنماط الزمنية مثل حركة المرور وجودة الهواء واستهلاك الطاقة.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4" name="Google Shape;144;p7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5750" y="1226241"/>
            <a:ext cx="4286250" cy="2519539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7"/>
          <p:cNvSpPr/>
          <p:nvPr/>
        </p:nvSpPr>
        <p:spPr>
          <a:xfrm>
            <a:off x="285750" y="4143375"/>
            <a:ext cx="8572500" cy="971550"/>
          </a:xfrm>
          <a:prstGeom prst="rect">
            <a:avLst/>
          </a:prstGeom>
          <a:solidFill>
            <a:srgbClr val="F9FA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7"/>
          <p:cNvSpPr/>
          <p:nvPr/>
        </p:nvSpPr>
        <p:spPr>
          <a:xfrm>
            <a:off x="457200" y="4314825"/>
            <a:ext cx="82296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مميزات النماذج المستخدمة: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7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515350" y="4629150"/>
            <a:ext cx="114300" cy="1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7"/>
          <p:cNvSpPr/>
          <p:nvPr/>
        </p:nvSpPr>
        <p:spPr>
          <a:xfrm>
            <a:off x="7356416" y="4607719"/>
            <a:ext cx="1158934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تحسين للأجهزة المدمجة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7"/>
          <p:cNvSpPr/>
          <p:nvPr/>
        </p:nvSpPr>
        <p:spPr>
          <a:xfrm>
            <a:off x="6019809" y="4772025"/>
            <a:ext cx="2666991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مصممة للعمل على الأجهزة محدودة الموارد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0" name="Google Shape;150;p7" descr="preencoded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762634" y="4629150"/>
            <a:ext cx="85725" cy="1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7"/>
          <p:cNvSpPr/>
          <p:nvPr/>
        </p:nvSpPr>
        <p:spPr>
          <a:xfrm>
            <a:off x="4787652" y="4607719"/>
            <a:ext cx="974982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سرعة استجابة عالية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7"/>
          <p:cNvSpPr/>
          <p:nvPr/>
        </p:nvSpPr>
        <p:spPr>
          <a:xfrm>
            <a:off x="3238519" y="4772025"/>
            <a:ext cx="2666991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معالجة في الوقت الفعلي للبيانات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3" name="Google Shape;153;p7" descr="preencoded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952769" y="4629150"/>
            <a:ext cx="114300" cy="1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7"/>
          <p:cNvSpPr/>
          <p:nvPr/>
        </p:nvSpPr>
        <p:spPr>
          <a:xfrm>
            <a:off x="2125377" y="4607719"/>
            <a:ext cx="827391" cy="1553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خصوصية البيانات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7"/>
          <p:cNvSpPr/>
          <p:nvPr/>
        </p:nvSpPr>
        <p:spPr>
          <a:xfrm>
            <a:off x="457200" y="4772025"/>
            <a:ext cx="266701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معالجة محلية دون الحاجة للسحابة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8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729288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8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استثمارات المملكة في المدن الذكية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8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توزيع استثمارات المملكة العربية السعودية في مجالات التقنيات الذكية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8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5750" y="1114425"/>
            <a:ext cx="8572500" cy="3214688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8"/>
          <p:cNvSpPr/>
          <p:nvPr/>
        </p:nvSpPr>
        <p:spPr>
          <a:xfrm>
            <a:off x="4686300" y="4557713"/>
            <a:ext cx="417195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15.6 مليار دولار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8"/>
          <p:cNvSpPr/>
          <p:nvPr/>
        </p:nvSpPr>
        <p:spPr>
          <a:xfrm>
            <a:off x="4686300" y="4843463"/>
            <a:ext cx="417195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إجمالي الاستثمارات في التقنيات الذكية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8"/>
          <p:cNvSpPr/>
          <p:nvPr/>
        </p:nvSpPr>
        <p:spPr>
          <a:xfrm>
            <a:off x="285750" y="4557713"/>
            <a:ext cx="417195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نيوم وذا لاين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8"/>
          <p:cNvSpPr/>
          <p:nvPr/>
        </p:nvSpPr>
        <p:spPr>
          <a:xfrm>
            <a:off x="285750" y="4843463"/>
            <a:ext cx="4171950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أبرز مشاريع المدن الذكية في المملكة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8"/>
          <p:cNvSpPr/>
          <p:nvPr/>
        </p:nvSpPr>
        <p:spPr>
          <a:xfrm>
            <a:off x="285750" y="5243513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المصدر: تقارير وزارة الاتصالات وتقنية المعلومات، صندوق الاستثمارات العامة، 2024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9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970750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9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نتائج مشروع جازان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المؤشرات التقنية والتشغيلية والمالية والبيئية لمشروع العامود الذكي في جازان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8" name="Google Shape;178;p9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43250" y="1114425"/>
            <a:ext cx="5715000" cy="3571875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9"/>
          <p:cNvSpPr/>
          <p:nvPr/>
        </p:nvSpPr>
        <p:spPr>
          <a:xfrm>
            <a:off x="6800850" y="4914900"/>
            <a:ext cx="1921669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المؤشرات التقنية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9"/>
          <p:cNvSpPr/>
          <p:nvPr/>
        </p:nvSpPr>
        <p:spPr>
          <a:xfrm>
            <a:off x="6800850" y="517207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دقة النماذج الذكية: 95%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9"/>
          <p:cNvSpPr/>
          <p:nvPr/>
        </p:nvSpPr>
        <p:spPr>
          <a:xfrm>
            <a:off x="6800850" y="534352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وقت التشغيل: 99.2%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9"/>
          <p:cNvSpPr/>
          <p:nvPr/>
        </p:nvSpPr>
        <p:spPr>
          <a:xfrm>
            <a:off x="4629150" y="4914900"/>
            <a:ext cx="1921669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المؤشرات التشغيلية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9"/>
          <p:cNvSpPr/>
          <p:nvPr/>
        </p:nvSpPr>
        <p:spPr>
          <a:xfrm>
            <a:off x="4629150" y="517207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رضا المستفيدين الداخليين: 92%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9"/>
          <p:cNvSpPr/>
          <p:nvPr/>
        </p:nvSpPr>
        <p:spPr>
          <a:xfrm>
            <a:off x="4629150" y="534352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رضا المستفيدين الخارجيين: 87%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9"/>
          <p:cNvSpPr/>
          <p:nvPr/>
        </p:nvSpPr>
        <p:spPr>
          <a:xfrm>
            <a:off x="2457450" y="4914900"/>
            <a:ext cx="1921669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المؤشرات المالية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9"/>
          <p:cNvSpPr/>
          <p:nvPr/>
        </p:nvSpPr>
        <p:spPr>
          <a:xfrm>
            <a:off x="2457450" y="517207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التوفير السنوي: 504,000 ريال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9"/>
          <p:cNvSpPr/>
          <p:nvPr/>
        </p:nvSpPr>
        <p:spPr>
          <a:xfrm>
            <a:off x="2457450" y="534352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العائد على الاستثمار: 112%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9"/>
          <p:cNvSpPr/>
          <p:nvPr/>
        </p:nvSpPr>
        <p:spPr>
          <a:xfrm>
            <a:off x="285750" y="4914900"/>
            <a:ext cx="1921669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المؤشرات البيئية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9"/>
          <p:cNvSpPr/>
          <p:nvPr/>
        </p:nvSpPr>
        <p:spPr>
          <a:xfrm>
            <a:off x="285750" y="517207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خفض الانبعاثات الكربونية: 60%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9"/>
          <p:cNvSpPr/>
          <p:nvPr/>
        </p:nvSpPr>
        <p:spPr>
          <a:xfrm>
            <a:off x="285750" y="5343525"/>
            <a:ext cx="1921669" cy="171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استخدام الطاقة المتجددة: 80%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9"/>
          <p:cNvSpPr/>
          <p:nvPr/>
        </p:nvSpPr>
        <p:spPr>
          <a:xfrm>
            <a:off x="285750" y="5686425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المصدر: تقارير أمانة منطقة جازان، 202</a:t>
            </a:r>
            <a:r>
              <a:rPr lang="en-US" sz="942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5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10" descr="preencod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0"/>
          <p:cNvSpPr/>
          <p:nvPr/>
        </p:nvSpPr>
        <p:spPr>
          <a:xfrm>
            <a:off x="285750" y="285750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111111"/>
              </a:buClr>
              <a:buSzPts val="2025"/>
              <a:buFont typeface="Noto Sans"/>
              <a:buNone/>
            </a:pPr>
            <a:r>
              <a:rPr lang="en-US" sz="2025" b="1" i="0" u="none" strike="noStrike" cap="none">
                <a:solidFill>
                  <a:srgbClr val="111111"/>
                </a:solidFill>
                <a:latin typeface="Noto Sans"/>
                <a:ea typeface="Noto Sans"/>
                <a:cs typeface="Noto Sans"/>
                <a:sym typeface="Noto Sans"/>
              </a:rPr>
              <a:t>مستقبل المدن الذكية</a:t>
            </a:r>
            <a:endParaRPr sz="2025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0"/>
          <p:cNvSpPr/>
          <p:nvPr/>
        </p:nvSpPr>
        <p:spPr>
          <a:xfrm>
            <a:off x="285750" y="685800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046"/>
              <a:buFont typeface="Noto Sans"/>
              <a:buNone/>
            </a:pPr>
            <a:r>
              <a:rPr lang="en-US" sz="1046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نظرة مستقبلية على تطور المدن الذكية وتقنيات إنترنت الأشياء والذكاء الاصطناعي</a:t>
            </a:r>
            <a:endParaRPr sz="1046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0" name="Google Shape;200;p10" descr="preencoded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22456" y="1143000"/>
            <a:ext cx="214313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0"/>
          <p:cNvSpPr/>
          <p:nvPr/>
        </p:nvSpPr>
        <p:spPr>
          <a:xfrm>
            <a:off x="5795646" y="1110853"/>
            <a:ext cx="2426810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التكامل المتقدم للذكاء الاصطناعي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0"/>
          <p:cNvSpPr/>
          <p:nvPr/>
        </p:nvSpPr>
        <p:spPr>
          <a:xfrm>
            <a:off x="4572000" y="1400175"/>
            <a:ext cx="392191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تطوير نماذج ذكاء اصطناعي أكثر تقدماً قادرة على التعلم المستمر والتكيف مع الظروف المتغيرة في المدن الذكية.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3" name="Google Shape;203;p10" descr="preencod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22456" y="1914525"/>
            <a:ext cx="214313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10"/>
          <p:cNvSpPr/>
          <p:nvPr/>
        </p:nvSpPr>
        <p:spPr>
          <a:xfrm>
            <a:off x="6732510" y="1882378"/>
            <a:ext cx="1489946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شبكات 6G وما بعدها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0"/>
          <p:cNvSpPr/>
          <p:nvPr/>
        </p:nvSpPr>
        <p:spPr>
          <a:xfrm>
            <a:off x="4572000" y="2171700"/>
            <a:ext cx="392191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تطوير شبكات اتصال فائقة السرعة تتيح نقل كميات هائلة من البيانات بزمن استجابة شبه فوري.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6" name="Google Shape;206;p10" descr="preencoded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65319" y="2686050"/>
            <a:ext cx="17145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0"/>
          <p:cNvSpPr/>
          <p:nvPr/>
        </p:nvSpPr>
        <p:spPr>
          <a:xfrm>
            <a:off x="6856409" y="2653903"/>
            <a:ext cx="1408909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أمن سيبراني متقدم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/>
          <p:nvPr/>
        </p:nvSpPr>
        <p:spPr>
          <a:xfrm>
            <a:off x="4572000" y="2943225"/>
            <a:ext cx="392191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تطوير أنظمة أمنية ذكية تعتمد على الذكاء الاصطناعي لحماية البنية التحتية الحيوية للمدن الذكية.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" name="Google Shape;209;p10" descr="preencoded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243888" y="3457575"/>
            <a:ext cx="192881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0"/>
          <p:cNvSpPr/>
          <p:nvPr/>
        </p:nvSpPr>
        <p:spPr>
          <a:xfrm>
            <a:off x="6913559" y="3425428"/>
            <a:ext cx="1330328" cy="2339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1350"/>
              <a:buFont typeface="Noto Sans"/>
              <a:buNone/>
            </a:pPr>
            <a:r>
              <a:rPr lang="en-US" sz="1350" b="1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 بنية تحتية لامركزية </a:t>
            </a: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0"/>
          <p:cNvSpPr/>
          <p:nvPr/>
        </p:nvSpPr>
        <p:spPr>
          <a:xfrm>
            <a:off x="4572000" y="3714750"/>
            <a:ext cx="392191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837"/>
              <a:buFont typeface="Noto Sans"/>
              <a:buNone/>
            </a:pPr>
            <a:r>
              <a:rPr lang="en-US" sz="837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التحول نحو بنية تحتية لامركزية (DePIN) تعتمد على تقنيات البلوكتشين لتعزيز الموثوقية والشفافية.</a:t>
            </a:r>
            <a:endParaRPr sz="837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p10" descr="preencoded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57200" y="1308618"/>
            <a:ext cx="4114800" cy="2697686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10"/>
          <p:cNvSpPr/>
          <p:nvPr/>
        </p:nvSpPr>
        <p:spPr>
          <a:xfrm>
            <a:off x="285750" y="4429125"/>
            <a:ext cx="8572500" cy="20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ctr" rtl="1">
              <a:spcBef>
                <a:spcPts val="0"/>
              </a:spcBef>
              <a:spcAft>
                <a:spcPts val="0"/>
              </a:spcAft>
              <a:buClr>
                <a:srgbClr val="3C3C3C"/>
              </a:buClr>
              <a:buSzPts val="942"/>
              <a:buFont typeface="Noto Sans"/>
              <a:buNone/>
            </a:pPr>
            <a:r>
              <a:rPr lang="en-US" sz="942" b="0" i="0" u="none" strike="noStrike" cap="none">
                <a:solidFill>
                  <a:srgbClr val="3C3C3C"/>
                </a:solidFill>
                <a:latin typeface="Noto Sans"/>
                <a:ea typeface="Noto Sans"/>
                <a:cs typeface="Noto Sans"/>
                <a:sym typeface="Noto Sans"/>
              </a:rPr>
              <a:t>المدن الذكية في المستقبل ستكون أكثر استدامة وكفاءة وتكاملاً، مع تركيز على تحسين جودة الحياة وتعزيز المشاركة المجتمعية.</a:t>
            </a:r>
            <a:endParaRPr sz="942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791</Words>
  <Application>Microsoft Office PowerPoint</Application>
  <PresentationFormat>On-screen Show (16:9)</PresentationFormat>
  <Paragraphs>120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Noto Sans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PptxGenJS</dc:creator>
  <cp:lastModifiedBy>رامي</cp:lastModifiedBy>
  <cp:revision>1</cp:revision>
  <dcterms:created xsi:type="dcterms:W3CDTF">2025-09-12T19:30:45Z</dcterms:created>
  <dcterms:modified xsi:type="dcterms:W3CDTF">2025-09-12T20:26:35Z</dcterms:modified>
</cp:coreProperties>
</file>