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62" r:id="rId4"/>
    <p:sldId id="260" r:id="rId5"/>
    <p:sldId id="259" r:id="rId6"/>
    <p:sldId id="284" r:id="rId7"/>
    <p:sldId id="287" r:id="rId8"/>
    <p:sldId id="264" r:id="rId9"/>
    <p:sldId id="292" r:id="rId10"/>
    <p:sldId id="263" r:id="rId11"/>
    <p:sldId id="285" r:id="rId12"/>
    <p:sldId id="286" r:id="rId13"/>
    <p:sldId id="288" r:id="rId14"/>
    <p:sldId id="290" r:id="rId15"/>
    <p:sldId id="289" r:id="rId16"/>
    <p:sldId id="291" r:id="rId17"/>
    <p:sldId id="265" r:id="rId18"/>
    <p:sldId id="293" r:id="rId19"/>
    <p:sldId id="267" r:id="rId20"/>
    <p:sldId id="294" r:id="rId21"/>
    <p:sldId id="295" r:id="rId22"/>
    <p:sldId id="296" r:id="rId23"/>
    <p:sldId id="297" r:id="rId24"/>
    <p:sldId id="298" r:id="rId25"/>
    <p:sldId id="299" r:id="rId26"/>
    <p:sldId id="300" r:id="rId27"/>
    <p:sldId id="301" r:id="rId28"/>
    <p:sldId id="269" r:id="rId29"/>
    <p:sldId id="268" r:id="rId30"/>
    <p:sldId id="302" r:id="rId31"/>
    <p:sldId id="303" r:id="rId32"/>
    <p:sldId id="304" r:id="rId33"/>
    <p:sldId id="305" r:id="rId34"/>
    <p:sldId id="270" r:id="rId35"/>
    <p:sldId id="306" r:id="rId36"/>
    <p:sldId id="307" r:id="rId37"/>
    <p:sldId id="308" r:id="rId38"/>
    <p:sldId id="309" r:id="rId39"/>
    <p:sldId id="310" r:id="rId40"/>
    <p:sldId id="271" r:id="rId41"/>
    <p:sldId id="312" r:id="rId42"/>
    <p:sldId id="313" r:id="rId43"/>
    <p:sldId id="311" r:id="rId44"/>
    <p:sldId id="272" r:id="rId45"/>
    <p:sldId id="314" r:id="rId46"/>
    <p:sldId id="274" r:id="rId47"/>
    <p:sldId id="315" r:id="rId48"/>
    <p:sldId id="275" r:id="rId49"/>
    <p:sldId id="317" r:id="rId50"/>
    <p:sldId id="276" r:id="rId51"/>
    <p:sldId id="277" r:id="rId52"/>
    <p:sldId id="278" r:id="rId53"/>
    <p:sldId id="279" r:id="rId54"/>
    <p:sldId id="280" r:id="rId55"/>
    <p:sldId id="282" r:id="rId56"/>
    <p:sldId id="283" r:id="rId57"/>
    <p:sldId id="273" r:id="rId58"/>
    <p:sldId id="320"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7.83934" units="1/cm"/>
          <inkml:channelProperty channel="Y" name="resolution" value="37.83251" units="1/cm"/>
          <inkml:channelProperty channel="T" name="resolution" value="1" units="1/dev"/>
        </inkml:channelProperties>
      </inkml:inkSource>
      <inkml:timestamp xml:id="ts0" timeString="2021-08-29T19:16:54.751"/>
    </inkml:context>
    <inkml:brush xml:id="br0">
      <inkml:brushProperty name="width" value="0.05292" units="cm"/>
      <inkml:brushProperty name="height" value="0.05292" units="cm"/>
      <inkml:brushProperty name="color" value="#FF0000"/>
    </inkml:brush>
  </inkml:definitions>
  <inkml:trace contextRef="#ctx0" brushRef="#br0">17909 6028 0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8/29/2021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8/29/2021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8/29/2021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8/29/2021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8/29/2021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8/29/2021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8/29/2021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8/29/2021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8/29/2021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8/29/2021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8/29/2021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8/29/2021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customXml" Target="../ink/ink1.xml"/><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emf"/><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emf"/><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6.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7.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9.emf"/><Relationship Id="rId4" Type="http://schemas.openxmlformats.org/officeDocument/2006/relationships/image" Target="../media/image8.emf"/></Relationships>
</file>

<file path=ppt/slides/_rels/slide4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9.emf"/><Relationship Id="rId4" Type="http://schemas.openxmlformats.org/officeDocument/2006/relationships/image" Target="../media/image8.emf"/></Relationships>
</file>

<file path=ppt/slides/_rels/slide5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9.emf"/><Relationship Id="rId4" Type="http://schemas.openxmlformats.org/officeDocument/2006/relationships/image" Target="../media/image8.emf"/></Relationships>
</file>

<file path=ppt/slides/_rels/slide5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30031"/>
            <a:ext cx="6714451" cy="1961378"/>
          </a:xfrm>
          <a:prstGeom prst="rect">
            <a:avLst/>
          </a:prstGeom>
        </p:spPr>
      </p:pic>
      <p:pic>
        <p:nvPicPr>
          <p:cNvPr id="13" name="Picture 12"/>
          <p:cNvPicPr>
            <a:picLocks noChangeAspect="1"/>
          </p:cNvPicPr>
          <p:nvPr/>
        </p:nvPicPr>
        <p:blipFill>
          <a:blip r:embed="rId6"/>
          <a:stretch>
            <a:fillRect/>
          </a:stretch>
        </p:blipFill>
        <p:spPr>
          <a:xfrm>
            <a:off x="6309599" y="3125530"/>
            <a:ext cx="5882401" cy="1034667"/>
          </a:xfrm>
          <a:prstGeom prst="rect">
            <a:avLst/>
          </a:prstGeom>
        </p:spPr>
      </p:pic>
      <p:sp>
        <p:nvSpPr>
          <p:cNvPr id="14" name="TextBox 13"/>
          <p:cNvSpPr txBox="1"/>
          <p:nvPr/>
        </p:nvSpPr>
        <p:spPr>
          <a:xfrm>
            <a:off x="211927" y="839177"/>
            <a:ext cx="5408019" cy="1446550"/>
          </a:xfrm>
          <a:prstGeom prst="rect">
            <a:avLst/>
          </a:prstGeom>
          <a:noFill/>
        </p:spPr>
        <p:txBody>
          <a:bodyPr wrap="none" rtlCol="0">
            <a:spAutoFit/>
          </a:bodyPr>
          <a:lstStyle/>
          <a:p>
            <a:r>
              <a:rPr lang="en-US" sz="2800" dirty="0">
                <a:solidFill>
                  <a:schemeClr val="bg1"/>
                </a:solidFill>
                <a:cs typeface="Tajawal Medium" panose="00000600000000000000" pitchFamily="2" charset="-78"/>
              </a:rPr>
              <a:t>Managing People and Organizations</a:t>
            </a:r>
          </a:p>
          <a:p>
            <a:r>
              <a:rPr lang="en-US" sz="2000" dirty="0">
                <a:solidFill>
                  <a:srgbClr val="24A9E1"/>
                </a:solidFill>
                <a:latin typeface="Tajawal Medium" panose="00000600000000000000" pitchFamily="2" charset="-78"/>
                <a:cs typeface="Tajawal Medium" panose="00000600000000000000" pitchFamily="2" charset="-78"/>
              </a:rPr>
              <a:t>Prepared by Dr. Ayman El-</a:t>
            </a:r>
            <a:r>
              <a:rPr lang="en-US" sz="2000" dirty="0" err="1">
                <a:solidFill>
                  <a:srgbClr val="24A9E1"/>
                </a:solidFill>
                <a:latin typeface="Tajawal Medium" panose="00000600000000000000" pitchFamily="2" charset="-78"/>
                <a:cs typeface="Tajawal Medium" panose="00000600000000000000" pitchFamily="2" charset="-78"/>
              </a:rPr>
              <a:t>Moesrawy</a:t>
            </a:r>
            <a:endParaRPr lang="en-US" sz="2000" dirty="0">
              <a:solidFill>
                <a:srgbClr val="24A9E1"/>
              </a:solidFill>
              <a:latin typeface="Tajawal Medium" panose="00000600000000000000" pitchFamily="2" charset="-78"/>
              <a:cs typeface="Tajawal Medium" panose="00000600000000000000" pitchFamily="2" charset="-78"/>
            </a:endParaRPr>
          </a:p>
          <a:p>
            <a:r>
              <a:rPr lang="en-US" sz="2000" dirty="0">
                <a:solidFill>
                  <a:schemeClr val="bg1"/>
                </a:solidFill>
                <a:latin typeface="Tajawal Medium" panose="00000600000000000000" pitchFamily="2" charset="-78"/>
                <a:cs typeface="Tajawal Medium" panose="00000600000000000000" pitchFamily="2" charset="-78"/>
              </a:rPr>
              <a:t>Lecture 1</a:t>
            </a:r>
          </a:p>
          <a:p>
            <a:endParaRPr lang="en-US" sz="20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995710" y="3159395"/>
            <a:ext cx="4255386"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MGM603</a:t>
            </a:r>
            <a:endParaRPr lang="en-US" sz="2800" dirty="0">
              <a:solidFill>
                <a:schemeClr val="bg1"/>
              </a:solidFill>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Organizational Behavior</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505814"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Course Outlines</a:t>
            </a:r>
            <a:endParaRPr lang="en-US" sz="2800" dirty="0">
              <a:solidFill>
                <a:srgbClr val="FF9518"/>
              </a:solidFill>
              <a:latin typeface="Times New Roman" panose="02020603050405020304" pitchFamily="18" charset="0"/>
              <a:cs typeface="Times New Roman" panose="02020603050405020304" pitchFamily="18" charset="0"/>
            </a:endParaRPr>
          </a:p>
        </p:txBody>
      </p:sp>
      <p:graphicFrame>
        <p:nvGraphicFramePr>
          <p:cNvPr id="12" name="Table 11">
            <a:extLst>
              <a:ext uri="{FF2B5EF4-FFF2-40B4-BE49-F238E27FC236}">
                <a16:creationId xmlns:a16="http://schemas.microsoft.com/office/drawing/2014/main" id="{4F08E2CE-64A7-4A56-86B1-19033C887B31}"/>
              </a:ext>
            </a:extLst>
          </p:cNvPr>
          <p:cNvGraphicFramePr>
            <a:graphicFrameLocks noGrp="1"/>
          </p:cNvGraphicFramePr>
          <p:nvPr>
            <p:extLst>
              <p:ext uri="{D42A27DB-BD31-4B8C-83A1-F6EECF244321}">
                <p14:modId xmlns:p14="http://schemas.microsoft.com/office/powerpoint/2010/main" val="2572962719"/>
              </p:ext>
            </p:extLst>
          </p:nvPr>
        </p:nvGraphicFramePr>
        <p:xfrm>
          <a:off x="1874165" y="1604054"/>
          <a:ext cx="8992618" cy="4170152"/>
        </p:xfrm>
        <a:graphic>
          <a:graphicData uri="http://schemas.openxmlformats.org/drawingml/2006/table">
            <a:tbl>
              <a:tblPr firstCol="1">
                <a:tableStyleId>{5C22544A-7EE6-4342-B048-85BDC9FD1C3A}</a:tableStyleId>
              </a:tblPr>
              <a:tblGrid>
                <a:gridCol w="2515960">
                  <a:extLst>
                    <a:ext uri="{9D8B030D-6E8A-4147-A177-3AD203B41FA5}">
                      <a16:colId xmlns:a16="http://schemas.microsoft.com/office/drawing/2014/main" val="757390"/>
                    </a:ext>
                  </a:extLst>
                </a:gridCol>
                <a:gridCol w="6476658">
                  <a:extLst>
                    <a:ext uri="{9D8B030D-6E8A-4147-A177-3AD203B41FA5}">
                      <a16:colId xmlns:a16="http://schemas.microsoft.com/office/drawing/2014/main" val="868587168"/>
                    </a:ext>
                  </a:extLst>
                </a:gridCol>
              </a:tblGrid>
              <a:tr h="536140">
                <a:tc rowSpan="2">
                  <a:txBody>
                    <a:bodyPr/>
                    <a:lstStyle/>
                    <a:p>
                      <a:pPr algn="l"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Part 1: introduction to organizational behavior </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 An overview of organizational behavior  </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1414454254"/>
                  </a:ext>
                </a:extLst>
              </a:tr>
              <a:tr h="430728">
                <a:tc vMerge="1">
                  <a:txBody>
                    <a:bodyPr/>
                    <a:lstStyle/>
                    <a:p>
                      <a:endParaRPr lang="en-US"/>
                    </a:p>
                  </a:txBody>
                  <a:tcP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The changing environment of organizations</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2996615624"/>
                  </a:ext>
                </a:extLst>
              </a:tr>
              <a:tr h="283624">
                <a:tc rowSpan="4">
                  <a:txBody>
                    <a:bodyPr/>
                    <a:lstStyle/>
                    <a:p>
                      <a:pPr algn="l"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Part 2: individual behaviors and processes in organizations</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Individual characteristics </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4205144510"/>
                  </a:ext>
                </a:extLst>
              </a:tr>
              <a:tr h="536140">
                <a:tc vMerge="1">
                  <a:txBody>
                    <a:bodyPr/>
                    <a:lstStyle/>
                    <a:p>
                      <a:endParaRPr lang="en-US"/>
                    </a:p>
                  </a:txBody>
                  <a:tcP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Individual values, perceptions, and reactions </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1711802683"/>
                  </a:ext>
                </a:extLst>
              </a:tr>
              <a:tr h="283624">
                <a:tc vMerge="1">
                  <a:txBody>
                    <a:bodyPr/>
                    <a:lstStyle/>
                    <a:p>
                      <a:endParaRPr lang="en-US"/>
                    </a:p>
                  </a:txBody>
                  <a:tcP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Motivating behavior </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3650891912"/>
                  </a:ext>
                </a:extLst>
              </a:tr>
              <a:tr h="460368">
                <a:tc vMerge="1">
                  <a:txBody>
                    <a:bodyPr/>
                    <a:lstStyle/>
                    <a:p>
                      <a:endParaRPr lang="en-US"/>
                    </a:p>
                  </a:txBody>
                  <a:tcP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Motivating behavior with work and rewards</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1139296917"/>
                  </a:ext>
                </a:extLst>
              </a:tr>
              <a:tr h="283624">
                <a:tc rowSpan="4">
                  <a:txBody>
                    <a:bodyPr/>
                    <a:lstStyle/>
                    <a:p>
                      <a:pPr algn="l"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Part 3. Social and group processes in organizations</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Groups and teams</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2343411607"/>
                  </a:ext>
                </a:extLst>
              </a:tr>
              <a:tr h="536140">
                <a:tc vMerge="1">
                  <a:txBody>
                    <a:bodyPr/>
                    <a:lstStyle/>
                    <a:p>
                      <a:endParaRPr lang="en-US"/>
                    </a:p>
                  </a:txBody>
                  <a:tcP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Decision making and problem solving</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2549026502"/>
                  </a:ext>
                </a:extLst>
              </a:tr>
              <a:tr h="283624">
                <a:tc vMerge="1">
                  <a:txBody>
                    <a:bodyPr/>
                    <a:lstStyle/>
                    <a:p>
                      <a:endParaRPr lang="en-US"/>
                    </a:p>
                  </a:txBody>
                  <a:tcP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Communication</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1066175934"/>
                  </a:ext>
                </a:extLst>
              </a:tr>
              <a:tr h="536140">
                <a:tc vMerge="1">
                  <a:txBody>
                    <a:bodyPr/>
                    <a:lstStyle/>
                    <a:p>
                      <a:endParaRPr lang="en-US"/>
                    </a:p>
                  </a:txBody>
                  <a:tcP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Managing conflict and negotiating</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1779457448"/>
                  </a:ext>
                </a:extLst>
              </a:tr>
            </a:tbl>
          </a:graphicData>
        </a:graphic>
      </p:graphicFrame>
    </p:spTree>
    <p:extLst>
      <p:ext uri="{BB962C8B-B14F-4D97-AF65-F5344CB8AC3E}">
        <p14:creationId xmlns:p14="http://schemas.microsoft.com/office/powerpoint/2010/main" val="19682585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graphicFrame>
        <p:nvGraphicFramePr>
          <p:cNvPr id="12" name="Table 11">
            <a:extLst>
              <a:ext uri="{FF2B5EF4-FFF2-40B4-BE49-F238E27FC236}">
                <a16:creationId xmlns:a16="http://schemas.microsoft.com/office/drawing/2014/main" id="{41412ABE-8732-41EB-9D41-117FAF077C72}"/>
              </a:ext>
            </a:extLst>
          </p:cNvPr>
          <p:cNvGraphicFramePr>
            <a:graphicFrameLocks noGrp="1"/>
          </p:cNvGraphicFramePr>
          <p:nvPr>
            <p:extLst>
              <p:ext uri="{D42A27DB-BD31-4B8C-83A1-F6EECF244321}">
                <p14:modId xmlns:p14="http://schemas.microsoft.com/office/powerpoint/2010/main" val="3790466930"/>
              </p:ext>
            </p:extLst>
          </p:nvPr>
        </p:nvGraphicFramePr>
        <p:xfrm>
          <a:off x="1874165" y="1610200"/>
          <a:ext cx="9405850" cy="2205945"/>
        </p:xfrm>
        <a:graphic>
          <a:graphicData uri="http://schemas.openxmlformats.org/drawingml/2006/table">
            <a:tbl>
              <a:tblPr firstCol="1">
                <a:tableStyleId>{5C22544A-7EE6-4342-B048-85BDC9FD1C3A}</a:tableStyleId>
              </a:tblPr>
              <a:tblGrid>
                <a:gridCol w="3095400">
                  <a:extLst>
                    <a:ext uri="{9D8B030D-6E8A-4147-A177-3AD203B41FA5}">
                      <a16:colId xmlns:a16="http://schemas.microsoft.com/office/drawing/2014/main" val="1970847853"/>
                    </a:ext>
                  </a:extLst>
                </a:gridCol>
                <a:gridCol w="6310450">
                  <a:extLst>
                    <a:ext uri="{9D8B030D-6E8A-4147-A177-3AD203B41FA5}">
                      <a16:colId xmlns:a16="http://schemas.microsoft.com/office/drawing/2014/main" val="3206184136"/>
                    </a:ext>
                  </a:extLst>
                </a:gridCol>
              </a:tblGrid>
              <a:tr h="312272">
                <a:tc rowSpan="3">
                  <a:txBody>
                    <a:bodyPr/>
                    <a:lstStyle/>
                    <a:p>
                      <a:pPr marL="0" algn="l" defTabSz="914400" rtl="0" eaLnBrk="1" fontAlgn="ctr" latinLnBrk="0" hangingPunct="1"/>
                      <a:r>
                        <a:rPr lang="en-US" sz="1800" b="0" u="none" strike="noStrike" kern="1200" dirty="0">
                          <a:solidFill>
                            <a:srgbClr val="000000"/>
                          </a:solidFill>
                          <a:effectLst/>
                          <a:latin typeface="Times New Roman" panose="02020603050405020304" pitchFamily="18" charset="0"/>
                          <a:ea typeface="+mn-ea"/>
                          <a:cs typeface="Times New Roman" panose="02020603050405020304" pitchFamily="18" charset="0"/>
                        </a:rPr>
                        <a:t>Part 4. Leadership and influence processes in organizations</a:t>
                      </a:r>
                    </a:p>
                  </a:txBody>
                  <a:tcPr marL="9525" marR="9525" marT="9525" marB="0" anchor="ctr"/>
                </a:tc>
                <a:tc>
                  <a:txBody>
                    <a:bodyPr/>
                    <a:lstStyle/>
                    <a:p>
                      <a:pPr marL="0" algn="l" defTabSz="914400" rtl="0" eaLnBrk="1" fontAlgn="ctr" latinLnBrk="0" hangingPunct="1"/>
                      <a:r>
                        <a:rPr lang="en-US" sz="1800" b="0" u="none" strike="noStrike" kern="1200" dirty="0">
                          <a:solidFill>
                            <a:srgbClr val="000000"/>
                          </a:solidFill>
                          <a:effectLst/>
                          <a:latin typeface="Times New Roman" panose="02020603050405020304" pitchFamily="18" charset="0"/>
                          <a:ea typeface="+mn-ea"/>
                          <a:cs typeface="Times New Roman" panose="02020603050405020304" pitchFamily="18" charset="0"/>
                        </a:rPr>
                        <a:t>Traditional leadership approaches</a:t>
                      </a:r>
                    </a:p>
                  </a:txBody>
                  <a:tcPr marL="9525" marR="9525" marT="9525" marB="0" anchor="ctr"/>
                </a:tc>
                <a:extLst>
                  <a:ext uri="{0D108BD9-81ED-4DB2-BD59-A6C34878D82A}">
                    <a16:rowId xmlns:a16="http://schemas.microsoft.com/office/drawing/2014/main" val="114834562"/>
                  </a:ext>
                </a:extLst>
              </a:tr>
              <a:tr h="624544">
                <a:tc vMerge="1">
                  <a:txBody>
                    <a:bodyPr/>
                    <a:lstStyle/>
                    <a:p>
                      <a:endParaRPr lang="en-US"/>
                    </a:p>
                  </a:txBody>
                  <a:tcPr/>
                </a:tc>
                <a:tc>
                  <a:txBody>
                    <a:bodyPr/>
                    <a:lstStyle/>
                    <a:p>
                      <a:pPr marL="0" algn="l" defTabSz="914400" rtl="0" eaLnBrk="1" fontAlgn="ctr" latinLnBrk="0" hangingPunct="1"/>
                      <a:r>
                        <a:rPr lang="en-US" sz="1800" b="0" u="none" strike="noStrike" kern="1200" dirty="0">
                          <a:solidFill>
                            <a:srgbClr val="000000"/>
                          </a:solidFill>
                          <a:effectLst/>
                          <a:latin typeface="Times New Roman" panose="02020603050405020304" pitchFamily="18" charset="0"/>
                          <a:ea typeface="+mn-ea"/>
                          <a:cs typeface="Times New Roman" panose="02020603050405020304" pitchFamily="18" charset="0"/>
                        </a:rPr>
                        <a:t>Contemporary views of leadership in organizations</a:t>
                      </a:r>
                      <a:r>
                        <a:rPr lang="ar-EG" sz="1800" b="0" u="none" strike="noStrike" kern="1200" dirty="0">
                          <a:solidFill>
                            <a:srgbClr val="000000"/>
                          </a:solidFill>
                          <a:effectLst/>
                          <a:latin typeface="Times New Roman" panose="02020603050405020304" pitchFamily="18" charset="0"/>
                          <a:ea typeface="+mn-ea"/>
                          <a:cs typeface="Times New Roman" panose="02020603050405020304" pitchFamily="18" charset="0"/>
                        </a:rPr>
                        <a:t> </a:t>
                      </a:r>
                      <a:endParaRPr lang="en-US" sz="1800" b="0" u="none" strike="noStrike" kern="1200" dirty="0">
                        <a:solidFill>
                          <a:srgbClr val="000000"/>
                        </a:solidFill>
                        <a:effectLst/>
                        <a:latin typeface="Times New Roman" panose="02020603050405020304" pitchFamily="18" charset="0"/>
                        <a:ea typeface="+mn-ea"/>
                        <a:cs typeface="Times New Roman" panose="02020603050405020304" pitchFamily="18" charset="0"/>
                      </a:endParaRPr>
                    </a:p>
                  </a:txBody>
                  <a:tcPr marL="9525" marR="9525" marT="9525" marB="0" anchor="ctr"/>
                </a:tc>
                <a:extLst>
                  <a:ext uri="{0D108BD9-81ED-4DB2-BD59-A6C34878D82A}">
                    <a16:rowId xmlns:a16="http://schemas.microsoft.com/office/drawing/2014/main" val="2341424399"/>
                  </a:ext>
                </a:extLst>
              </a:tr>
              <a:tr h="421267">
                <a:tc vMerge="1">
                  <a:txBody>
                    <a:bodyPr/>
                    <a:lstStyle/>
                    <a:p>
                      <a:endParaRPr lang="en-US"/>
                    </a:p>
                  </a:txBody>
                  <a:tcPr/>
                </a:tc>
                <a:tc>
                  <a:txBody>
                    <a:bodyPr/>
                    <a:lstStyle/>
                    <a:p>
                      <a:pPr marL="0" algn="l" defTabSz="914400" rtl="0" eaLnBrk="1" fontAlgn="ctr" latinLnBrk="0" hangingPunct="1"/>
                      <a:r>
                        <a:rPr lang="en-US" sz="1800" b="0" u="none" strike="noStrike" kern="1200" dirty="0">
                          <a:solidFill>
                            <a:srgbClr val="000000"/>
                          </a:solidFill>
                          <a:effectLst/>
                          <a:latin typeface="Times New Roman" panose="02020603050405020304" pitchFamily="18" charset="0"/>
                          <a:ea typeface="+mn-ea"/>
                          <a:cs typeface="Times New Roman" panose="02020603050405020304" pitchFamily="18" charset="0"/>
                        </a:rPr>
                        <a:t>Power, influence, and politics</a:t>
                      </a:r>
                    </a:p>
                  </a:txBody>
                  <a:tcPr marL="9525" marR="9525" marT="9525" marB="0" anchor="ctr"/>
                </a:tc>
                <a:extLst>
                  <a:ext uri="{0D108BD9-81ED-4DB2-BD59-A6C34878D82A}">
                    <a16:rowId xmlns:a16="http://schemas.microsoft.com/office/drawing/2014/main" val="1636072448"/>
                  </a:ext>
                </a:extLst>
              </a:tr>
              <a:tr h="535590">
                <a:tc rowSpan="2">
                  <a:txBody>
                    <a:bodyPr/>
                    <a:lstStyle/>
                    <a:p>
                      <a:pPr marL="0" algn="l" defTabSz="914400" rtl="0" eaLnBrk="1" fontAlgn="ctr" latinLnBrk="0" hangingPunct="1"/>
                      <a:r>
                        <a:rPr lang="en-US" sz="1800" b="0" u="none" strike="noStrike" kern="1200" dirty="0">
                          <a:solidFill>
                            <a:srgbClr val="000000"/>
                          </a:solidFill>
                          <a:effectLst/>
                          <a:latin typeface="Times New Roman" panose="02020603050405020304" pitchFamily="18" charset="0"/>
                          <a:ea typeface="+mn-ea"/>
                          <a:cs typeface="Times New Roman" panose="02020603050405020304" pitchFamily="18" charset="0"/>
                        </a:rPr>
                        <a:t>Part 5. Organizational processes and characteristics</a:t>
                      </a:r>
                    </a:p>
                  </a:txBody>
                  <a:tcPr marL="9525" marR="9525" marT="9525" marB="0" anchor="ctr"/>
                </a:tc>
                <a:tc>
                  <a:txBody>
                    <a:bodyPr/>
                    <a:lstStyle/>
                    <a:p>
                      <a:pPr marL="0" algn="l" defTabSz="914400" rtl="0" eaLnBrk="1" fontAlgn="ctr" latinLnBrk="0" hangingPunct="1"/>
                      <a:r>
                        <a:rPr lang="en-US" sz="1800" b="0" u="none" strike="noStrike" kern="1200" dirty="0">
                          <a:solidFill>
                            <a:srgbClr val="000000"/>
                          </a:solidFill>
                          <a:effectLst/>
                          <a:latin typeface="Times New Roman" panose="02020603050405020304" pitchFamily="18" charset="0"/>
                          <a:ea typeface="+mn-ea"/>
                          <a:cs typeface="Times New Roman" panose="02020603050405020304" pitchFamily="18" charset="0"/>
                        </a:rPr>
                        <a:t>Organizational structure and design</a:t>
                      </a:r>
                    </a:p>
                  </a:txBody>
                  <a:tcPr marL="9525" marR="9525" marT="9525" marB="0" anchor="ctr"/>
                </a:tc>
                <a:extLst>
                  <a:ext uri="{0D108BD9-81ED-4DB2-BD59-A6C34878D82A}">
                    <a16:rowId xmlns:a16="http://schemas.microsoft.com/office/drawing/2014/main" val="4220503443"/>
                  </a:ext>
                </a:extLst>
              </a:tr>
              <a:tr h="312272">
                <a:tc vMerge="1">
                  <a:txBody>
                    <a:bodyPr/>
                    <a:lstStyle/>
                    <a:p>
                      <a:endParaRPr lang="en-US"/>
                    </a:p>
                  </a:txBody>
                  <a:tcPr/>
                </a:tc>
                <a:tc>
                  <a:txBody>
                    <a:bodyPr/>
                    <a:lstStyle/>
                    <a:p>
                      <a:pPr marL="0" algn="l" defTabSz="914400" rtl="0" eaLnBrk="1" fontAlgn="ctr" latinLnBrk="0" hangingPunct="1"/>
                      <a:r>
                        <a:rPr lang="en-US" sz="1800" b="0" u="none" strike="noStrike" kern="1200" dirty="0">
                          <a:solidFill>
                            <a:srgbClr val="000000"/>
                          </a:solidFill>
                          <a:effectLst/>
                          <a:latin typeface="Times New Roman" panose="02020603050405020304" pitchFamily="18" charset="0"/>
                          <a:ea typeface="+mn-ea"/>
                          <a:cs typeface="Times New Roman" panose="02020603050405020304" pitchFamily="18" charset="0"/>
                        </a:rPr>
                        <a:t>Organizational culture</a:t>
                      </a:r>
                    </a:p>
                  </a:txBody>
                  <a:tcPr marL="9525" marR="9525" marT="9525" marB="0" anchor="ctr"/>
                </a:tc>
                <a:extLst>
                  <a:ext uri="{0D108BD9-81ED-4DB2-BD59-A6C34878D82A}">
                    <a16:rowId xmlns:a16="http://schemas.microsoft.com/office/drawing/2014/main" val="2361964648"/>
                  </a:ext>
                </a:extLst>
              </a:tr>
            </a:tbl>
          </a:graphicData>
        </a:graphic>
      </p:graphicFrame>
      <p:sp>
        <p:nvSpPr>
          <p:cNvPr id="13" name="TextBox 12">
            <a:extLst>
              <a:ext uri="{FF2B5EF4-FFF2-40B4-BE49-F238E27FC236}">
                <a16:creationId xmlns:a16="http://schemas.microsoft.com/office/drawing/2014/main" id="{EDC8E793-DD3B-4544-8D80-986DE378E910}"/>
              </a:ext>
            </a:extLst>
          </p:cNvPr>
          <p:cNvSpPr txBox="1"/>
          <p:nvPr/>
        </p:nvSpPr>
        <p:spPr>
          <a:xfrm>
            <a:off x="2650377" y="543490"/>
            <a:ext cx="2366353"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Course Outline</a:t>
            </a:r>
            <a:endParaRPr lang="en-US" sz="2800" dirty="0">
              <a:solidFill>
                <a:srgbClr val="FF9518"/>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784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A3D63123-4917-44B7-9F3C-A1A5C87378BD}"/>
              </a:ext>
            </a:extLst>
          </p:cNvPr>
          <p:cNvGrpSpPr/>
          <p:nvPr/>
        </p:nvGrpSpPr>
        <p:grpSpPr>
          <a:xfrm>
            <a:off x="-108036" y="-18266"/>
            <a:ext cx="12300036" cy="6623451"/>
            <a:chOff x="-108036" y="-18266"/>
            <a:chExt cx="12300036" cy="6623451"/>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18266"/>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416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32063" y="515130"/>
              <a:ext cx="4735941"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REFERENCES</a:t>
              </a:r>
              <a:r>
                <a:rPr lang="en-US" sz="2800" dirty="0">
                  <a:solidFill>
                    <a:schemeClr val="bg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grpSp>
      <p:pic>
        <p:nvPicPr>
          <p:cNvPr id="2050" name="Picture 2" descr="الغلاف الأمامي">
            <a:extLst>
              <a:ext uri="{FF2B5EF4-FFF2-40B4-BE49-F238E27FC236}">
                <a16:creationId xmlns:a16="http://schemas.microsoft.com/office/drawing/2014/main" id="{F3798601-7715-4FA8-AA6D-7AE984F7191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93843" y="1401454"/>
            <a:ext cx="3765759" cy="431627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14157CD9-B884-4434-AA4D-51A487899842}"/>
              </a:ext>
            </a:extLst>
          </p:cNvPr>
          <p:cNvPicPr>
            <a:picLocks noChangeAspect="1"/>
          </p:cNvPicPr>
          <p:nvPr/>
        </p:nvPicPr>
        <p:blipFill>
          <a:blip r:embed="rId7"/>
          <a:stretch>
            <a:fillRect/>
          </a:stretch>
        </p:blipFill>
        <p:spPr>
          <a:xfrm>
            <a:off x="6776018" y="1613685"/>
            <a:ext cx="3819525" cy="4002960"/>
          </a:xfrm>
          <a:prstGeom prst="rect">
            <a:avLst/>
          </a:prstGeom>
        </p:spPr>
      </p:pic>
      <p:pic>
        <p:nvPicPr>
          <p:cNvPr id="26" name="Picture 25">
            <a:extLst>
              <a:ext uri="{FF2B5EF4-FFF2-40B4-BE49-F238E27FC236}">
                <a16:creationId xmlns:a16="http://schemas.microsoft.com/office/drawing/2014/main" id="{799CCC29-5F34-4DE9-99DC-1BE247BCC33D}"/>
              </a:ext>
            </a:extLst>
          </p:cNvPr>
          <p:cNvPicPr>
            <a:picLocks noChangeAspect="1"/>
          </p:cNvPicPr>
          <p:nvPr/>
        </p:nvPicPr>
        <p:blipFill>
          <a:blip r:embed="rId5"/>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7" name="TextBox 6"/>
          <p:cNvSpPr txBox="1"/>
          <p:nvPr/>
        </p:nvSpPr>
        <p:spPr>
          <a:xfrm>
            <a:off x="2289771" y="576493"/>
            <a:ext cx="6136552"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An Overview of Organizational Behavior</a:t>
            </a:r>
          </a:p>
        </p:txBody>
      </p:sp>
      <p:sp>
        <p:nvSpPr>
          <p:cNvPr id="9" name="TextBox 8"/>
          <p:cNvSpPr txBox="1"/>
          <p:nvPr/>
        </p:nvSpPr>
        <p:spPr>
          <a:xfrm>
            <a:off x="1874164" y="1610200"/>
            <a:ext cx="9666095" cy="4197559"/>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Outcomes of the chapter:</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Define the organizational behavior and describe how it impacts both personal; and organizational success. </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 Identify the basic management functions and essential skills that compromise the management process  and relate them to organizational behavior.</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Describe the strategic context of organizational behavior and discuss the relationships between strategy and organizational behavior.</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Identify and describe contextual perspectives on organizational behavior.</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Describe the role of organizational behavior in management for effectiveness  and discuss the role of research in organizational behavior.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28059"/>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1</a:t>
            </a:r>
          </a:p>
        </p:txBody>
      </p:sp>
    </p:spTree>
    <p:extLst>
      <p:ext uri="{BB962C8B-B14F-4D97-AF65-F5344CB8AC3E}">
        <p14:creationId xmlns:p14="http://schemas.microsoft.com/office/powerpoint/2010/main" val="10571419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A3D63123-4917-44B7-9F3C-A1A5C87378BD}"/>
              </a:ext>
            </a:extLst>
          </p:cNvPr>
          <p:cNvGrpSpPr/>
          <p:nvPr/>
        </p:nvGrpSpPr>
        <p:grpSpPr>
          <a:xfrm>
            <a:off x="-108036" y="-18266"/>
            <a:ext cx="12300036" cy="6623451"/>
            <a:chOff x="-108036" y="-18266"/>
            <a:chExt cx="12300036" cy="6623451"/>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18266"/>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b="1" dirty="0">
                <a:solidFill>
                  <a:schemeClr val="bg1"/>
                </a:solidFill>
                <a:latin typeface="Times New Roman" panose="02020603050405020304" pitchFamily="18" charset="0"/>
                <a:cs typeface="Times New Roman" panose="02020603050405020304" pitchFamily="18" charset="0"/>
              </a:endParaRPr>
            </a:p>
            <a:p>
              <a:pPr algn="ctr"/>
              <a:endParaRPr lang="en-US" b="1" dirty="0">
                <a:solidFill>
                  <a:schemeClr val="bg1"/>
                </a:solidFill>
                <a:latin typeface="Times New Roman" panose="02020603050405020304" pitchFamily="18" charset="0"/>
                <a:cs typeface="Times New Roman" panose="02020603050405020304" pitchFamily="18" charset="0"/>
              </a:endParaRPr>
            </a:p>
            <a:p>
              <a:pPr algn="ctr"/>
              <a:endParaRPr lang="en-US" b="1" dirty="0">
                <a:solidFill>
                  <a:schemeClr val="bg1"/>
                </a:solidFill>
                <a:latin typeface="Times New Roman" panose="02020603050405020304" pitchFamily="18" charset="0"/>
                <a:cs typeface="Times New Roman" panose="02020603050405020304" pitchFamily="18" charset="0"/>
              </a:endParaRPr>
            </a:p>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416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7925" y="578879"/>
              <a:ext cx="5369986" cy="400110"/>
            </a:xfrm>
            <a:prstGeom prst="rect">
              <a:avLst/>
            </a:prstGeom>
            <a:noFill/>
          </p:spPr>
          <p:txBody>
            <a:bodyPr wrap="square" rtlCol="0">
              <a:spAutoFit/>
            </a:bodyPr>
            <a:lstStyle/>
            <a:p>
              <a:r>
                <a:rPr lang="en-US" sz="2000" b="1" dirty="0">
                  <a:solidFill>
                    <a:schemeClr val="bg1"/>
                  </a:solidFill>
                  <a:latin typeface="Times New Roman" panose="02020603050405020304" pitchFamily="18" charset="0"/>
                  <a:cs typeface="Times New Roman" panose="02020603050405020304" pitchFamily="18" charset="0"/>
                </a:rPr>
                <a:t> Managing Growth at Google</a:t>
              </a:r>
            </a:p>
          </p:txBody>
        </p:sp>
        <p:sp>
          <p:nvSpPr>
            <p:cNvPr id="15" name="TextBox 14">
              <a:extLst>
                <a:ext uri="{FF2B5EF4-FFF2-40B4-BE49-F238E27FC236}">
                  <a16:creationId xmlns:a16="http://schemas.microsoft.com/office/drawing/2014/main" id="{271EF6D2-4638-498F-B847-159A552C0EFB}"/>
                </a:ext>
              </a:extLst>
            </p:cNvPr>
            <p:cNvSpPr txBox="1"/>
            <p:nvPr/>
          </p:nvSpPr>
          <p:spPr>
            <a:xfrm>
              <a:off x="1874166" y="1613684"/>
              <a:ext cx="8846844" cy="4247317"/>
            </a:xfrm>
            <a:prstGeom prst="rect">
              <a:avLst/>
            </a:prstGeom>
            <a:noFill/>
          </p:spPr>
          <p:txBody>
            <a:bodyPr wrap="square">
              <a:spAutoFit/>
            </a:bodyPr>
            <a:lstStyle/>
            <a:p>
              <a:pPr marL="457200" indent="-457200" algn="just" fontAlgn="ctr">
                <a:buFontTx/>
                <a:buChar char="-"/>
              </a:pPr>
              <a:r>
                <a:rPr lang="en-US" dirty="0">
                  <a:latin typeface="Times New Roman" panose="02020603050405020304" pitchFamily="18" charset="0"/>
                  <a:cs typeface="Times New Roman" panose="02020603050405020304" pitchFamily="18" charset="0"/>
                </a:rPr>
                <a:t>Google search engine was created at 1998 by Larry Page and Sergey Brin with the goal of making world’s information available to every one.</a:t>
              </a:r>
            </a:p>
            <a:p>
              <a:pPr marL="457200" indent="-457200" algn="just" fontAlgn="ctr">
                <a:buFontTx/>
                <a:buChar char="-"/>
              </a:pPr>
              <a:endParaRPr lang="en-US" dirty="0">
                <a:latin typeface="Times New Roman" panose="02020603050405020304" pitchFamily="18" charset="0"/>
                <a:cs typeface="Times New Roman" panose="02020603050405020304" pitchFamily="18" charset="0"/>
              </a:endParaRPr>
            </a:p>
            <a:p>
              <a:pPr marL="457200" indent="-457200" algn="just" fontAlgn="ctr">
                <a:buFontTx/>
                <a:buChar char="-"/>
              </a:pPr>
              <a:r>
                <a:rPr lang="en-US" dirty="0">
                  <a:latin typeface="Times New Roman" panose="02020603050405020304" pitchFamily="18" charset="0"/>
                  <a:cs typeface="Times New Roman" panose="02020603050405020304" pitchFamily="18" charset="0"/>
                </a:rPr>
                <a:t>The founders of google realized that google explosive growth needed to be closely monitored and that its employees needed to continue feeling like an important part of the team. </a:t>
              </a:r>
            </a:p>
            <a:p>
              <a:pPr marL="457200" indent="-457200" algn="just" fontAlgn="ctr">
                <a:buFontTx/>
                <a:buChar char="-"/>
              </a:pPr>
              <a:endParaRPr lang="en-US" dirty="0">
                <a:latin typeface="Times New Roman" panose="02020603050405020304" pitchFamily="18" charset="0"/>
                <a:cs typeface="Times New Roman" panose="02020603050405020304" pitchFamily="18" charset="0"/>
              </a:endParaRPr>
            </a:p>
            <a:p>
              <a:pPr marL="457200" indent="-457200" algn="just" fontAlgn="ctr">
                <a:buFontTx/>
                <a:buChar char="-"/>
              </a:pPr>
              <a:r>
                <a:rPr lang="en-US" dirty="0">
                  <a:latin typeface="Times New Roman" panose="02020603050405020304" pitchFamily="18" charset="0"/>
                  <a:cs typeface="Times New Roman" panose="02020603050405020304" pitchFamily="18" charset="0"/>
                </a:rPr>
                <a:t>The founders wanted to make google an engaging place to work and set out to design the organization and its culture in away that would appeal to its current and future employees. </a:t>
              </a:r>
            </a:p>
            <a:p>
              <a:pPr marL="457200" indent="-457200" algn="just" fontAlgn="ctr">
                <a:buFontTx/>
                <a:buChar char="-"/>
              </a:pPr>
              <a:endParaRPr lang="en-US" dirty="0">
                <a:latin typeface="Times New Roman" panose="02020603050405020304" pitchFamily="18" charset="0"/>
                <a:cs typeface="Times New Roman" panose="02020603050405020304" pitchFamily="18" charset="0"/>
              </a:endParaRPr>
            </a:p>
            <a:p>
              <a:pPr algn="just" fontAlgn="ctr"/>
              <a:r>
                <a:rPr lang="en-US" dirty="0">
                  <a:latin typeface="Times New Roman" panose="02020603050405020304" pitchFamily="18" charset="0"/>
                  <a:cs typeface="Times New Roman" panose="02020603050405020304" pitchFamily="18" charset="0"/>
                </a:rPr>
                <a:t>          </a:t>
              </a:r>
              <a:r>
                <a:rPr lang="en-US" b="1" i="1" dirty="0">
                  <a:latin typeface="Times New Roman" panose="02020603050405020304" pitchFamily="18" charset="0"/>
                  <a:cs typeface="Times New Roman" panose="02020603050405020304" pitchFamily="18" charset="0"/>
                </a:rPr>
                <a:t>Imagine that: </a:t>
              </a:r>
              <a:r>
                <a:rPr lang="en-US" i="1" dirty="0">
                  <a:latin typeface="Times New Roman" panose="02020603050405020304" pitchFamily="18" charset="0"/>
                  <a:cs typeface="Times New Roman" panose="02020603050405020304" pitchFamily="18" charset="0"/>
                </a:rPr>
                <a:t>the founders of google asked you for advice during the early days of google what advice would you give them about the roles of its people in its future success and how to setup the company to maximize the employees innovations and loyalty.</a:t>
              </a:r>
            </a:p>
            <a:p>
              <a:pPr algn="just" fontAlgn="ctr"/>
              <a:r>
                <a:rPr lang="en-US" b="0" u="none" strike="noStrike" dirty="0">
                  <a:solidFill>
                    <a:srgbClr val="FF0000"/>
                  </a:solidFill>
                  <a:effectLst/>
                  <a:latin typeface="Times New Roman" panose="02020603050405020304" pitchFamily="18" charset="0"/>
                  <a:cs typeface="Times New Roman" panose="02020603050405020304" pitchFamily="18" charset="0"/>
                </a:rPr>
                <a:t> </a:t>
              </a:r>
              <a:endParaRPr lang="en-US" b="0" i="0" u="none" strike="noStrike" dirty="0">
                <a:solidFill>
                  <a:srgbClr val="FF0000"/>
                </a:solidFill>
                <a:effectLst/>
                <a:latin typeface="Times New Roman" panose="02020603050405020304" pitchFamily="18" charset="0"/>
                <a:cs typeface="Times New Roman" panose="02020603050405020304" pitchFamily="18" charset="0"/>
              </a:endParaRPr>
            </a:p>
          </p:txBody>
        </p:sp>
      </p:grpSp>
      <p:pic>
        <p:nvPicPr>
          <p:cNvPr id="18" name="Picture 17">
            <a:extLst>
              <a:ext uri="{FF2B5EF4-FFF2-40B4-BE49-F238E27FC236}">
                <a16:creationId xmlns:a16="http://schemas.microsoft.com/office/drawing/2014/main" id="{4686AEE3-20F0-448E-BF0A-9E0EAF3C17D9}"/>
              </a:ext>
            </a:extLst>
          </p:cNvPr>
          <p:cNvPicPr>
            <a:picLocks noChangeAspect="1"/>
          </p:cNvPicPr>
          <p:nvPr/>
        </p:nvPicPr>
        <p:blipFill>
          <a:blip r:embed="rId5"/>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5939254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1E435807-3D15-4547-953E-DB31F9B18326}"/>
              </a:ext>
            </a:extLst>
          </p:cNvPr>
          <p:cNvPicPr>
            <a:picLocks noChangeAspect="1"/>
          </p:cNvPicPr>
          <p:nvPr/>
        </p:nvPicPr>
        <p:blipFill>
          <a:blip r:embed="rId2"/>
          <a:stretch>
            <a:fillRect/>
          </a:stretch>
        </p:blipFill>
        <p:spPr>
          <a:xfrm>
            <a:off x="6960516" y="1676206"/>
            <a:ext cx="4924199" cy="2170348"/>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432725"/>
            <a:ext cx="4924199" cy="2957861"/>
          </a:xfrm>
          <a:prstGeom prst="rect">
            <a:avLst/>
          </a:prstGeom>
          <a:noFill/>
        </p:spPr>
        <p:txBody>
          <a:bodyPr wrap="square" rtlCol="0">
            <a:spAutoFit/>
          </a:bodyPr>
          <a:lstStyle/>
          <a:p>
            <a:pPr algn="just">
              <a:lnSpc>
                <a:spcPct val="150000"/>
              </a:lnSpc>
            </a:pPr>
            <a:r>
              <a:rPr lang="en-US" b="1" u="sng" dirty="0">
                <a:solidFill>
                  <a:srgbClr val="0A1F61"/>
                </a:solidFill>
                <a:latin typeface="Times New Roman" panose="02020603050405020304" pitchFamily="18" charset="0"/>
                <a:cs typeface="Times New Roman" panose="02020603050405020304" pitchFamily="18" charset="0"/>
              </a:rPr>
              <a:t>What's organizational behavior :</a:t>
            </a:r>
          </a:p>
          <a:p>
            <a:pPr algn="just">
              <a:lnSpc>
                <a:spcPct val="150000"/>
              </a:lnSpc>
            </a:pPr>
            <a:r>
              <a:rPr lang="en-US" b="1" i="1" dirty="0">
                <a:latin typeface="Times New Roman" panose="02020603050405020304" pitchFamily="18" charset="0"/>
                <a:cs typeface="Times New Roman" panose="02020603050405020304" pitchFamily="18" charset="0"/>
              </a:rPr>
              <a:t>Organizational behavior (OB) is a study of:</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Human behavior in the organizational settings.</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The interface between the human behavior and organization.</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Organization itself. </a:t>
            </a:r>
          </a:p>
          <a:p>
            <a:pPr marL="285750" indent="-285750" algn="just">
              <a:lnSpc>
                <a:spcPct val="150000"/>
              </a:lnSpc>
              <a:buFontTx/>
              <a:buChar char="-"/>
            </a:pPr>
            <a:endParaRPr lang="en-US" b="1" dirty="0">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DC7D893-9204-4296-ACE1-7F4395D14424}"/>
              </a:ext>
            </a:extLst>
          </p:cNvPr>
          <p:cNvGrpSpPr/>
          <p:nvPr/>
        </p:nvGrpSpPr>
        <p:grpSpPr>
          <a:xfrm>
            <a:off x="130614" y="576748"/>
            <a:ext cx="9421206" cy="524016"/>
            <a:chOff x="130614" y="576748"/>
            <a:chExt cx="9421206" cy="524016"/>
          </a:xfrm>
        </p:grpSpPr>
        <p:sp>
          <p:nvSpPr>
            <p:cNvPr id="7" name="TextBox 6"/>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66F97A32-310B-4B82-9E4E-4A73D1CF2B11}"/>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
        <p:nvSpPr>
          <p:cNvPr id="13" name="TextBox 12">
            <a:extLst>
              <a:ext uri="{FF2B5EF4-FFF2-40B4-BE49-F238E27FC236}">
                <a16:creationId xmlns:a16="http://schemas.microsoft.com/office/drawing/2014/main" id="{31DF44D8-9885-4363-B287-023B523B80E1}"/>
              </a:ext>
            </a:extLst>
          </p:cNvPr>
          <p:cNvSpPr txBox="1"/>
          <p:nvPr/>
        </p:nvSpPr>
        <p:spPr>
          <a:xfrm>
            <a:off x="1932710" y="4154472"/>
            <a:ext cx="10139965" cy="1754326"/>
          </a:xfrm>
          <a:prstGeom prst="rect">
            <a:avLst/>
          </a:prstGeom>
          <a:noFill/>
        </p:spPr>
        <p:txBody>
          <a:bodyPr wrap="square">
            <a:spAutoFit/>
          </a:bodyPr>
          <a:lstStyle/>
          <a:p>
            <a:pPr algn="just"/>
            <a:r>
              <a:rPr lang="en-US" b="1" i="1" dirty="0">
                <a:latin typeface="Times New Roman" panose="02020603050405020304" pitchFamily="18" charset="0"/>
                <a:cs typeface="Times New Roman" panose="02020603050405020304" pitchFamily="18" charset="0"/>
              </a:rPr>
              <a:t>       </a:t>
            </a:r>
            <a:r>
              <a:rPr lang="en-US" b="1" i="1" u="sng" dirty="0">
                <a:latin typeface="Times New Roman" panose="02020603050405020304" pitchFamily="18" charset="0"/>
                <a:cs typeface="Times New Roman" panose="02020603050405020304" pitchFamily="18" charset="0"/>
              </a:rPr>
              <a:t>Organizational behavior (OB</a:t>
            </a:r>
            <a:r>
              <a:rPr lang="en-US" i="1" dirty="0">
                <a:latin typeface="Times New Roman" panose="02020603050405020304" pitchFamily="18" charset="0"/>
                <a:cs typeface="Times New Roman" panose="02020603050405020304" pitchFamily="18" charset="0"/>
              </a:rPr>
              <a:t>): is the study of how people behave in organizational settings. Its principles are applied with the goal of making organizations and therefore the people in them work more effectively together.</a:t>
            </a:r>
          </a:p>
          <a:p>
            <a:pPr algn="just"/>
            <a:r>
              <a:rPr lang="en-US" dirty="0">
                <a:latin typeface="Times New Roman" panose="02020603050405020304" pitchFamily="18" charset="0"/>
                <a:cs typeface="Times New Roman" panose="02020603050405020304" pitchFamily="18" charset="0"/>
              </a:rPr>
              <a:t>       </a:t>
            </a:r>
            <a:r>
              <a:rPr lang="en-US" b="1" i="1" u="sng" dirty="0">
                <a:latin typeface="Times New Roman" panose="02020603050405020304" pitchFamily="18" charset="0"/>
                <a:cs typeface="Times New Roman" panose="02020603050405020304" pitchFamily="18" charset="0"/>
              </a:rPr>
              <a:t>Organizational behavior (OB):</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research can specialize in individual behavior within the organization, how groups work together, how the organization itself behaves, and the way all of those are interconnected and impact one another.</a:t>
            </a:r>
          </a:p>
        </p:txBody>
      </p:sp>
    </p:spTree>
    <p:extLst>
      <p:ext uri="{BB962C8B-B14F-4D97-AF65-F5344CB8AC3E}">
        <p14:creationId xmlns:p14="http://schemas.microsoft.com/office/powerpoint/2010/main" val="2934606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5" y="1432725"/>
            <a:ext cx="5388025" cy="4204356"/>
          </a:xfrm>
          <a:prstGeom prst="rect">
            <a:avLst/>
          </a:prstGeom>
          <a:noFill/>
        </p:spPr>
        <p:txBody>
          <a:bodyPr wrap="square" rtlCol="0">
            <a:spAutoFit/>
          </a:bodyPr>
          <a:lstStyle/>
          <a:p>
            <a:pPr algn="just">
              <a:lnSpc>
                <a:spcPct val="150000"/>
              </a:lnSpc>
            </a:pPr>
            <a:r>
              <a:rPr lang="en-US" b="1" u="sng" dirty="0">
                <a:solidFill>
                  <a:srgbClr val="0A1F61"/>
                </a:solidFill>
                <a:latin typeface="Times New Roman" panose="02020603050405020304" pitchFamily="18" charset="0"/>
                <a:cs typeface="Times New Roman" panose="02020603050405020304" pitchFamily="18" charset="0"/>
              </a:rPr>
              <a:t>The Nature of  Organizational Behavior :</a:t>
            </a:r>
          </a:p>
          <a:p>
            <a:pPr algn="just">
              <a:lnSpc>
                <a:spcPct val="150000"/>
              </a:lnSpc>
            </a:pPr>
            <a:r>
              <a:rPr lang="en-US" b="1" i="1" dirty="0">
                <a:latin typeface="Times New Roman" panose="02020603050405020304" pitchFamily="18" charset="0"/>
                <a:cs typeface="Times New Roman" panose="02020603050405020304" pitchFamily="18" charset="0"/>
              </a:rPr>
              <a:t>Figure 1.1</a:t>
            </a:r>
          </a:p>
          <a:p>
            <a:pPr algn="just">
              <a:lnSpc>
                <a:spcPct val="150000"/>
              </a:lnSpc>
            </a:pPr>
            <a:r>
              <a:rPr lang="en-US" dirty="0">
                <a:latin typeface="Times New Roman" panose="02020603050405020304" pitchFamily="18" charset="0"/>
                <a:cs typeface="Times New Roman" panose="02020603050405020304" pitchFamily="18" charset="0"/>
              </a:rPr>
              <a:t>The field of organizational behavior attempt to understand human behavior in organizational settings, the organization itself, and the individual organizations interface. As illustrated here this area is highly interrelated. Thus although its possible to focus on only one of these area at a time, complete understanding of organizational behavior requires acknowledge of three area.  </a:t>
            </a:r>
          </a:p>
        </p:txBody>
      </p:sp>
      <p:pic>
        <p:nvPicPr>
          <p:cNvPr id="12" name="Picture 11">
            <a:extLst>
              <a:ext uri="{FF2B5EF4-FFF2-40B4-BE49-F238E27FC236}">
                <a16:creationId xmlns:a16="http://schemas.microsoft.com/office/drawing/2014/main" id="{414BA0D8-9DD4-4AE2-A6ED-8B6CD87F0C4C}"/>
              </a:ext>
            </a:extLst>
          </p:cNvPr>
          <p:cNvPicPr>
            <a:picLocks noChangeAspect="1"/>
          </p:cNvPicPr>
          <p:nvPr/>
        </p:nvPicPr>
        <p:blipFill>
          <a:blip r:embed="rId6"/>
          <a:stretch>
            <a:fillRect/>
          </a:stretch>
        </p:blipFill>
        <p:spPr>
          <a:xfrm>
            <a:off x="7447722" y="1725787"/>
            <a:ext cx="4476850" cy="3614736"/>
          </a:xfrm>
          <a:prstGeom prst="rect">
            <a:avLst/>
          </a:prstGeom>
        </p:spPr>
      </p:pic>
      <p:grpSp>
        <p:nvGrpSpPr>
          <p:cNvPr id="13" name="Group 12">
            <a:extLst>
              <a:ext uri="{FF2B5EF4-FFF2-40B4-BE49-F238E27FC236}">
                <a16:creationId xmlns:a16="http://schemas.microsoft.com/office/drawing/2014/main" id="{74E7654D-63BA-4261-87EA-A3D5E8E4BC57}"/>
              </a:ext>
            </a:extLst>
          </p:cNvPr>
          <p:cNvGrpSpPr/>
          <p:nvPr/>
        </p:nvGrpSpPr>
        <p:grpSpPr>
          <a:xfrm>
            <a:off x="130614" y="576748"/>
            <a:ext cx="9421206" cy="524016"/>
            <a:chOff x="130614" y="576748"/>
            <a:chExt cx="9421206" cy="524016"/>
          </a:xfrm>
        </p:grpSpPr>
        <p:sp>
          <p:nvSpPr>
            <p:cNvPr id="14" name="TextBox 13">
              <a:extLst>
                <a:ext uri="{FF2B5EF4-FFF2-40B4-BE49-F238E27FC236}">
                  <a16:creationId xmlns:a16="http://schemas.microsoft.com/office/drawing/2014/main" id="{2E825BAC-65CD-434B-9834-482B941FBA03}"/>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BCC0488D-2AD8-4070-B9A3-FE533695634F}"/>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6493520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5" y="1432725"/>
            <a:ext cx="8634401" cy="3788858"/>
          </a:xfrm>
          <a:prstGeom prst="rect">
            <a:avLst/>
          </a:prstGeom>
          <a:noFill/>
        </p:spPr>
        <p:txBody>
          <a:bodyPr wrap="square" rtlCol="0">
            <a:spAutoFit/>
          </a:bodyPr>
          <a:lstStyle/>
          <a:p>
            <a:pPr algn="just">
              <a:lnSpc>
                <a:spcPct val="150000"/>
              </a:lnSpc>
            </a:pPr>
            <a:r>
              <a:rPr lang="en-US" b="1" u="sng" dirty="0">
                <a:solidFill>
                  <a:srgbClr val="0A1F61"/>
                </a:solidFill>
                <a:latin typeface="Times New Roman" panose="02020603050405020304" pitchFamily="18" charset="0"/>
                <a:cs typeface="Times New Roman" panose="02020603050405020304" pitchFamily="18" charset="0"/>
              </a:rPr>
              <a:t>The Nature of  Organizational Behavior :</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Each individual brings the organizations a unique set of personal characteristics, unique personal background and set of experience from other organizations.</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But the individual don't work in isolation. They come in contact with other people and with organizations in a variety of ways.</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 An organization of course exist before a particular person joins it and continues to exist after he or she leave. The organizational it self represents a crucial third perspective  from which to view organizational behavior.  </a:t>
            </a:r>
          </a:p>
          <a:p>
            <a:pPr algn="just">
              <a:lnSpc>
                <a:spcPct val="150000"/>
              </a:lnSpc>
            </a:pPr>
            <a:endParaRPr lang="en-US" dirty="0">
              <a:latin typeface="Times New Roman" panose="02020603050405020304" pitchFamily="18" charset="0"/>
              <a:cs typeface="Times New Roman" panose="02020603050405020304" pitchFamily="18" charset="0"/>
            </a:endParaRPr>
          </a:p>
        </p:txBody>
      </p:sp>
      <p:grpSp>
        <p:nvGrpSpPr>
          <p:cNvPr id="10" name="Group 9">
            <a:extLst>
              <a:ext uri="{FF2B5EF4-FFF2-40B4-BE49-F238E27FC236}">
                <a16:creationId xmlns:a16="http://schemas.microsoft.com/office/drawing/2014/main" id="{82A2F713-76AE-415F-B51F-07E995ECB960}"/>
              </a:ext>
            </a:extLst>
          </p:cNvPr>
          <p:cNvGrpSpPr/>
          <p:nvPr/>
        </p:nvGrpSpPr>
        <p:grpSpPr>
          <a:xfrm>
            <a:off x="130614" y="576748"/>
            <a:ext cx="9421206" cy="524016"/>
            <a:chOff x="130614" y="576748"/>
            <a:chExt cx="9421206" cy="524016"/>
          </a:xfrm>
        </p:grpSpPr>
        <p:sp>
          <p:nvSpPr>
            <p:cNvPr id="12" name="TextBox 11">
              <a:extLst>
                <a:ext uri="{FF2B5EF4-FFF2-40B4-BE49-F238E27FC236}">
                  <a16:creationId xmlns:a16="http://schemas.microsoft.com/office/drawing/2014/main" id="{DF7861C2-2667-4438-A2ED-63E45B27CFE9}"/>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F1733368-CA22-4ED9-A495-269AF4CC73DE}"/>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7012682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432725"/>
            <a:ext cx="8833592" cy="5035353"/>
          </a:xfrm>
          <a:prstGeom prst="rect">
            <a:avLst/>
          </a:prstGeom>
          <a:noFill/>
        </p:spPr>
        <p:txBody>
          <a:bodyPr wrap="square" rtlCol="0">
            <a:spAutoFit/>
          </a:bodyPr>
          <a:lstStyle/>
          <a:p>
            <a:pPr algn="just">
              <a:lnSpc>
                <a:spcPct val="150000"/>
              </a:lnSpc>
            </a:pPr>
            <a:r>
              <a:rPr lang="en-US" b="1" u="sng" dirty="0">
                <a:solidFill>
                  <a:srgbClr val="0A1F61"/>
                </a:solidFill>
                <a:latin typeface="Times New Roman" panose="02020603050405020304" pitchFamily="18" charset="0"/>
                <a:cs typeface="Times New Roman" panose="02020603050405020304" pitchFamily="18" charset="0"/>
              </a:rPr>
              <a:t>How organizational behavior impacts personal success?</a:t>
            </a:r>
          </a:p>
          <a:p>
            <a:pPr algn="just">
              <a:lnSpc>
                <a:spcPct val="150000"/>
              </a:lnSpc>
            </a:pPr>
            <a:r>
              <a:rPr lang="en-US" b="1" i="1" dirty="0">
                <a:latin typeface="Times New Roman" panose="02020603050405020304" pitchFamily="18" charset="0"/>
                <a:cs typeface="Times New Roman" panose="02020603050405020304" pitchFamily="18" charset="0"/>
              </a:rPr>
              <a:t>You might think I don’t know any organizational behavior why this topic important?</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Understanding why people behave in their organization and why they do what they do.</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OB gives any one the knowledge and the tools they need to be effective at any organizational level.</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The study of OB can greatly clarify the factors that affect how manager manage.</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Hence the field attempts to describe the complex human context of organization, and define opportunities, problems,   challenges, and issues associated with that realm.</a:t>
            </a:r>
          </a:p>
          <a:p>
            <a:pPr marL="285750" indent="-285750" algn="just">
              <a:lnSpc>
                <a:spcPct val="150000"/>
              </a:lnSpc>
              <a:buFontTx/>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Tx/>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Tx/>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Tx/>
              <a:buChar char="-"/>
            </a:pPr>
            <a:endParaRPr lang="en-US" b="1" dirty="0">
              <a:latin typeface="Times New Roman" panose="02020603050405020304" pitchFamily="18" charset="0"/>
              <a:cs typeface="Times New Roman" panose="02020603050405020304" pitchFamily="18" charset="0"/>
            </a:endParaRPr>
          </a:p>
        </p:txBody>
      </p:sp>
      <p:grpSp>
        <p:nvGrpSpPr>
          <p:cNvPr id="10" name="Group 9">
            <a:extLst>
              <a:ext uri="{FF2B5EF4-FFF2-40B4-BE49-F238E27FC236}">
                <a16:creationId xmlns:a16="http://schemas.microsoft.com/office/drawing/2014/main" id="{448FB38F-3679-41CF-B67D-AB923798C4C3}"/>
              </a:ext>
            </a:extLst>
          </p:cNvPr>
          <p:cNvGrpSpPr/>
          <p:nvPr/>
        </p:nvGrpSpPr>
        <p:grpSpPr>
          <a:xfrm>
            <a:off x="130614" y="576748"/>
            <a:ext cx="9421206" cy="524016"/>
            <a:chOff x="130614" y="576748"/>
            <a:chExt cx="9421206" cy="524016"/>
          </a:xfrm>
        </p:grpSpPr>
        <p:sp>
          <p:nvSpPr>
            <p:cNvPr id="12" name="TextBox 11">
              <a:extLst>
                <a:ext uri="{FF2B5EF4-FFF2-40B4-BE49-F238E27FC236}">
                  <a16:creationId xmlns:a16="http://schemas.microsoft.com/office/drawing/2014/main" id="{B86ADB5F-EEEE-472A-9D00-FCB563014DF4}"/>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2B15FF46-80E2-4818-ABAC-832C05DAFA8B}"/>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0442730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A3D63123-4917-44B7-9F3C-A1A5C87378BD}"/>
              </a:ext>
            </a:extLst>
          </p:cNvPr>
          <p:cNvGrpSpPr/>
          <p:nvPr/>
        </p:nvGrpSpPr>
        <p:grpSpPr>
          <a:xfrm>
            <a:off x="-108036" y="-18266"/>
            <a:ext cx="12300036" cy="6623451"/>
            <a:chOff x="-108036" y="-18266"/>
            <a:chExt cx="12300036" cy="6623451"/>
          </a:xfrm>
        </p:grpSpPr>
        <p:pic>
          <p:nvPicPr>
            <p:cNvPr id="17" name="Picture 16"/>
            <p:cNvPicPr>
              <a:picLocks noChangeAspect="1"/>
            </p:cNvPicPr>
            <p:nvPr/>
          </p:nvPicPr>
          <p:blipFill>
            <a:blip r:embed="rId2"/>
            <a:stretch>
              <a:fillRect/>
            </a:stretch>
          </p:blipFill>
          <p:spPr>
            <a:xfrm>
              <a:off x="523664" y="397229"/>
              <a:ext cx="867334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18266"/>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416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15" name="TextBox 14">
              <a:extLst>
                <a:ext uri="{FF2B5EF4-FFF2-40B4-BE49-F238E27FC236}">
                  <a16:creationId xmlns:a16="http://schemas.microsoft.com/office/drawing/2014/main" id="{271EF6D2-4638-498F-B847-159A552C0EFB}"/>
                </a:ext>
              </a:extLst>
            </p:cNvPr>
            <p:cNvSpPr txBox="1"/>
            <p:nvPr/>
          </p:nvSpPr>
          <p:spPr>
            <a:xfrm>
              <a:off x="1874165" y="1653392"/>
              <a:ext cx="9902229" cy="4524315"/>
            </a:xfrm>
            <a:prstGeom prst="rect">
              <a:avLst/>
            </a:prstGeom>
            <a:noFill/>
          </p:spPr>
          <p:txBody>
            <a:bodyPr wrap="square">
              <a:spAutoFit/>
            </a:bodyPr>
            <a:lstStyle/>
            <a:p>
              <a:pPr algn="just" fontAlgn="ctr"/>
              <a:r>
                <a:rPr lang="en-US" b="1" u="sng" strike="noStrike" dirty="0">
                  <a:solidFill>
                    <a:srgbClr val="002060"/>
                  </a:solidFill>
                  <a:effectLst/>
                  <a:latin typeface="Times New Roman" panose="02020603050405020304" pitchFamily="18" charset="0"/>
                  <a:cs typeface="Times New Roman" panose="02020603050405020304" pitchFamily="18" charset="0"/>
                </a:rPr>
                <a:t>Home-Depot Case </a:t>
              </a:r>
              <a:r>
                <a:rPr lang="en-US" b="1" u="sng" dirty="0">
                  <a:solidFill>
                    <a:srgbClr val="002060"/>
                  </a:solidFill>
                  <a:latin typeface="Times New Roman" panose="02020603050405020304" pitchFamily="18" charset="0"/>
                  <a:cs typeface="Times New Roman" panose="02020603050405020304" pitchFamily="18" charset="0"/>
                </a:rPr>
                <a:t>S</a:t>
              </a:r>
              <a:r>
                <a:rPr lang="en-US" b="1" u="sng" strike="noStrike" dirty="0">
                  <a:solidFill>
                    <a:srgbClr val="002060"/>
                  </a:solidFill>
                  <a:effectLst/>
                  <a:latin typeface="Times New Roman" panose="02020603050405020304" pitchFamily="18" charset="0"/>
                  <a:cs typeface="Times New Roman" panose="02020603050405020304" pitchFamily="18" charset="0"/>
                </a:rPr>
                <a:t>tudy:</a:t>
              </a:r>
            </a:p>
            <a:p>
              <a:pPr algn="just" fontAlgn="ctr"/>
              <a:endParaRPr lang="en-US" b="1" u="sng" strike="noStrike" dirty="0">
                <a:solidFill>
                  <a:srgbClr val="002060"/>
                </a:solidFill>
                <a:effectLst/>
                <a:latin typeface="Times New Roman" panose="02020603050405020304" pitchFamily="18" charset="0"/>
                <a:cs typeface="Times New Roman" panose="02020603050405020304" pitchFamily="18" charset="0"/>
              </a:endParaRPr>
            </a:p>
            <a:p>
              <a:pPr algn="just" fontAlgn="ctr"/>
              <a:r>
                <a:rPr lang="en-US" b="0" strike="noStrike" dirty="0">
                  <a:effectLst/>
                  <a:latin typeface="Times New Roman" panose="02020603050405020304" pitchFamily="18" charset="0"/>
                  <a:cs typeface="Times New Roman" panose="02020603050405020304" pitchFamily="18" charset="0"/>
                </a:rPr>
                <a:t> </a:t>
              </a:r>
              <a:r>
                <a:rPr lang="en-US" b="1" i="1" strike="noStrike" dirty="0">
                  <a:effectLst/>
                  <a:latin typeface="Times New Roman" panose="02020603050405020304" pitchFamily="18" charset="0"/>
                  <a:cs typeface="Times New Roman" panose="02020603050405020304" pitchFamily="18" charset="0"/>
                </a:rPr>
                <a:t>Summery</a:t>
              </a:r>
              <a:r>
                <a:rPr lang="en-US" b="1" i="1" dirty="0">
                  <a:latin typeface="Times New Roman" panose="02020603050405020304" pitchFamily="18" charset="0"/>
                  <a:cs typeface="Times New Roman" panose="02020603050405020304" pitchFamily="18" charset="0"/>
                </a:rPr>
                <a:t> of turnover in Home-Depot:</a:t>
              </a:r>
            </a:p>
            <a:p>
              <a:pPr algn="just" fontAlgn="ctr"/>
              <a:endParaRPr lang="en-US" b="1" strike="noStrike" dirty="0">
                <a:effectLst/>
                <a:latin typeface="Times New Roman" panose="02020603050405020304" pitchFamily="18" charset="0"/>
                <a:cs typeface="Times New Roman" panose="02020603050405020304" pitchFamily="18" charset="0"/>
              </a:endParaRPr>
            </a:p>
            <a:p>
              <a:pPr marL="285750" indent="-285750" algn="just" fontAlgn="ctr">
                <a:buFontTx/>
                <a:buChar char="-"/>
              </a:pPr>
              <a:r>
                <a:rPr lang="en-US" b="0" u="none" strike="noStrike" dirty="0">
                  <a:effectLst/>
                  <a:latin typeface="Times New Roman" panose="02020603050405020304" pitchFamily="18" charset="0"/>
                  <a:cs typeface="Times New Roman" panose="02020603050405020304" pitchFamily="18" charset="0"/>
                </a:rPr>
                <a:t>The individuals don't work in isolations they come in contact with other people and with the organization in different ways </a:t>
              </a:r>
              <a:r>
                <a:rPr lang="en-US" b="1" u="sng" strike="noStrike" dirty="0">
                  <a:effectLst/>
                  <a:latin typeface="Times New Roman" panose="02020603050405020304" pitchFamily="18" charset="0"/>
                  <a:cs typeface="Times New Roman" panose="02020603050405020304" pitchFamily="18" charset="0"/>
                </a:rPr>
                <a:t>(they have different needs and cultures).</a:t>
              </a:r>
            </a:p>
            <a:p>
              <a:pPr marL="285750" indent="-285750" algn="just" fontAlgn="ctr">
                <a:buFontTx/>
                <a:buChar char="-"/>
              </a:pPr>
              <a:endParaRPr lang="en-US" b="0" u="none" strike="noStrike" dirty="0">
                <a:effectLst/>
                <a:latin typeface="Times New Roman" panose="02020603050405020304" pitchFamily="18" charset="0"/>
                <a:cs typeface="Times New Roman" panose="02020603050405020304" pitchFamily="18" charset="0"/>
              </a:endParaRPr>
            </a:p>
            <a:p>
              <a:pPr marL="285750" indent="-285750" algn="just" fontAlgn="ctr">
                <a:buFontTx/>
                <a:buChar char="-"/>
              </a:pPr>
              <a:r>
                <a:rPr lang="en-US" b="0" u="none" strike="noStrike" dirty="0">
                  <a:effectLst/>
                  <a:latin typeface="Times New Roman" panose="02020603050405020304" pitchFamily="18" charset="0"/>
                  <a:cs typeface="Times New Roman" panose="02020603050405020304" pitchFamily="18" charset="0"/>
                </a:rPr>
                <a:t>  Points of contact include coworkers, managers, formal polices and procedures in organization.</a:t>
              </a:r>
            </a:p>
            <a:p>
              <a:pPr marL="285750" indent="-285750" algn="just" fontAlgn="ctr">
                <a:buFontTx/>
                <a:buChar char="-"/>
              </a:pPr>
              <a:endParaRPr lang="en-US" b="0" u="none" strike="noStrike" dirty="0">
                <a:effectLst/>
                <a:latin typeface="Times New Roman" panose="02020603050405020304" pitchFamily="18" charset="0"/>
                <a:cs typeface="Times New Roman" panose="02020603050405020304" pitchFamily="18" charset="0"/>
              </a:endParaRPr>
            </a:p>
            <a:p>
              <a:pPr marL="285750" indent="-285750" algn="just" fontAlgn="ctr">
                <a:buFontTx/>
                <a:buChar char="-"/>
              </a:pPr>
              <a:r>
                <a:rPr lang="en-US" b="0" u="none" strike="noStrike" dirty="0">
                  <a:effectLst/>
                  <a:latin typeface="Times New Roman" panose="02020603050405020304" pitchFamily="18" charset="0"/>
                  <a:cs typeface="Times New Roman" panose="02020603050405020304" pitchFamily="18" charset="0"/>
                </a:rPr>
                <a:t>In additions the individual overtime change as a result  of </a:t>
              </a:r>
              <a:r>
                <a:rPr lang="en-US" dirty="0">
                  <a:latin typeface="Times New Roman" panose="02020603050405020304" pitchFamily="18" charset="0"/>
                  <a:cs typeface="Times New Roman" panose="02020603050405020304" pitchFamily="18" charset="0"/>
                </a:rPr>
                <a:t>a function t</a:t>
              </a:r>
              <a:r>
                <a:rPr lang="en-US" b="0" u="none" strike="noStrike" dirty="0">
                  <a:effectLst/>
                  <a:latin typeface="Times New Roman" panose="02020603050405020304" pitchFamily="18" charset="0"/>
                  <a:cs typeface="Times New Roman" panose="02020603050405020304" pitchFamily="18" charset="0"/>
                </a:rPr>
                <a:t>he individual experience and maturity as well as through work experiences and organizational developments.</a:t>
              </a:r>
            </a:p>
            <a:p>
              <a:pPr marL="285750" indent="-285750" algn="just" fontAlgn="ctr">
                <a:buFontTx/>
                <a:buChar char="-"/>
              </a:pPr>
              <a:endParaRPr lang="en-US" b="0" u="none" strike="noStrike" dirty="0">
                <a:effectLst/>
                <a:latin typeface="Times New Roman" panose="02020603050405020304" pitchFamily="18" charset="0"/>
                <a:cs typeface="Times New Roman" panose="02020603050405020304" pitchFamily="18" charset="0"/>
              </a:endParaRPr>
            </a:p>
            <a:p>
              <a:pPr marL="285750" indent="-285750" algn="just" fontAlgn="ctr">
                <a:buFontTx/>
                <a:buChar char="-"/>
              </a:pPr>
              <a:r>
                <a:rPr lang="en-US" dirty="0">
                  <a:latin typeface="Times New Roman" panose="02020603050405020304" pitchFamily="18" charset="0"/>
                  <a:cs typeface="Times New Roman" panose="02020603050405020304" pitchFamily="18" charset="0"/>
                </a:rPr>
                <a:t>So the organization is affected by the absence and eventual absence of individuals.</a:t>
              </a:r>
            </a:p>
            <a:p>
              <a:pPr marL="285750" indent="-285750" algn="just" fontAlgn="ctr">
                <a:buFontTx/>
                <a:buChar char="-"/>
              </a:pPr>
              <a:endParaRPr lang="en-US" dirty="0">
                <a:latin typeface="Times New Roman" panose="02020603050405020304" pitchFamily="18" charset="0"/>
                <a:cs typeface="Times New Roman" panose="02020603050405020304" pitchFamily="18" charset="0"/>
              </a:endParaRPr>
            </a:p>
            <a:p>
              <a:pPr marL="285750" indent="-285750" algn="just" fontAlgn="ctr">
                <a:buFontTx/>
                <a:buChar char="-"/>
              </a:pPr>
              <a:r>
                <a:rPr lang="en-US" dirty="0">
                  <a:latin typeface="Times New Roman" panose="02020603050405020304" pitchFamily="18" charset="0"/>
                  <a:cs typeface="Times New Roman" panose="02020603050405020304" pitchFamily="18" charset="0"/>
                </a:rPr>
                <a:t>Clearly then managers must also consider how the individual and organization interact.</a:t>
              </a:r>
            </a:p>
            <a:p>
              <a:pPr algn="just" fontAlgn="ctr"/>
              <a:endParaRPr lang="en-US" b="0" i="0" u="none" strike="noStrike" dirty="0">
                <a:solidFill>
                  <a:srgbClr val="FF0000"/>
                </a:solidFill>
                <a:effectLst/>
                <a:latin typeface="Times New Roman" panose="02020603050405020304" pitchFamily="18" charset="0"/>
                <a:cs typeface="Times New Roman" panose="02020603050405020304" pitchFamily="18" charset="0"/>
              </a:endParaRPr>
            </a:p>
          </p:txBody>
        </p:sp>
      </p:grpSp>
      <p:grpSp>
        <p:nvGrpSpPr>
          <p:cNvPr id="19" name="Group 18">
            <a:extLst>
              <a:ext uri="{FF2B5EF4-FFF2-40B4-BE49-F238E27FC236}">
                <a16:creationId xmlns:a16="http://schemas.microsoft.com/office/drawing/2014/main" id="{6B31C35E-ACBB-48E9-B258-3B103A1EA893}"/>
              </a:ext>
            </a:extLst>
          </p:cNvPr>
          <p:cNvGrpSpPr/>
          <p:nvPr/>
        </p:nvGrpSpPr>
        <p:grpSpPr>
          <a:xfrm>
            <a:off x="130614" y="576748"/>
            <a:ext cx="9421206" cy="524016"/>
            <a:chOff x="130614" y="576748"/>
            <a:chExt cx="9421206" cy="524016"/>
          </a:xfrm>
        </p:grpSpPr>
        <p:sp>
          <p:nvSpPr>
            <p:cNvPr id="20" name="TextBox 19">
              <a:extLst>
                <a:ext uri="{FF2B5EF4-FFF2-40B4-BE49-F238E27FC236}">
                  <a16:creationId xmlns:a16="http://schemas.microsoft.com/office/drawing/2014/main" id="{B7920896-7B28-4A5B-B0F2-DDB5323EBB98}"/>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21" name="Rectangle 20">
              <a:extLst>
                <a:ext uri="{FF2B5EF4-FFF2-40B4-BE49-F238E27FC236}">
                  <a16:creationId xmlns:a16="http://schemas.microsoft.com/office/drawing/2014/main" id="{F496655B-9931-4C30-ADB4-9076FF479F1D}"/>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pic>
        <p:nvPicPr>
          <p:cNvPr id="32" name="Picture 31">
            <a:extLst>
              <a:ext uri="{FF2B5EF4-FFF2-40B4-BE49-F238E27FC236}">
                <a16:creationId xmlns:a16="http://schemas.microsoft.com/office/drawing/2014/main" id="{C2B8957F-5E53-4007-B07E-21C04D7942E6}"/>
              </a:ext>
            </a:extLst>
          </p:cNvPr>
          <p:cNvPicPr>
            <a:picLocks noChangeAspect="1"/>
          </p:cNvPicPr>
          <p:nvPr/>
        </p:nvPicPr>
        <p:blipFill>
          <a:blip r:embed="rId5"/>
          <a:stretch>
            <a:fillRect/>
          </a:stretch>
        </p:blipFill>
        <p:spPr>
          <a:xfrm>
            <a:off x="12072675" y="2204822"/>
            <a:ext cx="238650" cy="2709534"/>
          </a:xfrm>
          <a:prstGeom prst="rect">
            <a:avLst/>
          </a:prstGeom>
        </p:spPr>
      </p:pic>
      <mc:AlternateContent xmlns:mc="http://schemas.openxmlformats.org/markup-compatibility/2006">
        <mc:Choice xmlns:p14="http://schemas.microsoft.com/office/powerpoint/2010/main" Requires="p14">
          <p:contentPart p14:bwMode="auto" r:id="rId6">
            <p14:nvContentPartPr>
              <p14:cNvPr id="5" name="Ink 4">
                <a:extLst>
                  <a:ext uri="{FF2B5EF4-FFF2-40B4-BE49-F238E27FC236}">
                    <a16:creationId xmlns:a16="http://schemas.microsoft.com/office/drawing/2014/main" id="{1C790035-B2AA-4048-B628-721048EE3D64}"/>
                  </a:ext>
                </a:extLst>
              </p14:cNvPr>
              <p14:cNvContentPartPr/>
              <p14:nvPr/>
            </p14:nvContentPartPr>
            <p14:xfrm>
              <a:off x="6447240" y="2170080"/>
              <a:ext cx="360" cy="360"/>
            </p14:xfrm>
          </p:contentPart>
        </mc:Choice>
        <mc:Fallback>
          <p:pic>
            <p:nvPicPr>
              <p:cNvPr id="5" name="Ink 4">
                <a:extLst>
                  <a:ext uri="{FF2B5EF4-FFF2-40B4-BE49-F238E27FC236}">
                    <a16:creationId xmlns:a16="http://schemas.microsoft.com/office/drawing/2014/main" id="{1C790035-B2AA-4048-B628-721048EE3D64}"/>
                  </a:ext>
                </a:extLst>
              </p:cNvPr>
              <p:cNvPicPr/>
              <p:nvPr/>
            </p:nvPicPr>
            <p:blipFill>
              <a:blip r:embed="rId7"/>
              <a:stretch>
                <a:fillRect/>
              </a:stretch>
            </p:blipFill>
            <p:spPr>
              <a:xfrm>
                <a:off x="6437880" y="2160720"/>
                <a:ext cx="19080" cy="19080"/>
              </a:xfrm>
              <a:prstGeom prst="rect">
                <a:avLst/>
              </a:prstGeom>
            </p:spPr>
          </p:pic>
        </mc:Fallback>
      </mc:AlternateContent>
    </p:spTree>
    <p:extLst>
      <p:ext uri="{BB962C8B-B14F-4D97-AF65-F5344CB8AC3E}">
        <p14:creationId xmlns:p14="http://schemas.microsoft.com/office/powerpoint/2010/main" val="35411515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A3D63123-4917-44B7-9F3C-A1A5C87378BD}"/>
              </a:ext>
            </a:extLst>
          </p:cNvPr>
          <p:cNvGrpSpPr/>
          <p:nvPr/>
        </p:nvGrpSpPr>
        <p:grpSpPr>
          <a:xfrm>
            <a:off x="-108036" y="-18266"/>
            <a:ext cx="12300036" cy="6623451"/>
            <a:chOff x="-108036" y="-18266"/>
            <a:chExt cx="12300036" cy="6623451"/>
          </a:xfrm>
        </p:grpSpPr>
        <p:pic>
          <p:nvPicPr>
            <p:cNvPr id="17" name="Picture 16"/>
            <p:cNvPicPr>
              <a:picLocks noChangeAspect="1"/>
            </p:cNvPicPr>
            <p:nvPr/>
          </p:nvPicPr>
          <p:blipFill>
            <a:blip r:embed="rId2"/>
            <a:stretch>
              <a:fillRect/>
            </a:stretch>
          </p:blipFill>
          <p:spPr>
            <a:xfrm>
              <a:off x="523665" y="397229"/>
              <a:ext cx="84745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18266"/>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416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15" name="TextBox 14">
              <a:extLst>
                <a:ext uri="{FF2B5EF4-FFF2-40B4-BE49-F238E27FC236}">
                  <a16:creationId xmlns:a16="http://schemas.microsoft.com/office/drawing/2014/main" id="{271EF6D2-4638-498F-B847-159A552C0EFB}"/>
                </a:ext>
              </a:extLst>
            </p:cNvPr>
            <p:cNvSpPr txBox="1"/>
            <p:nvPr/>
          </p:nvSpPr>
          <p:spPr>
            <a:xfrm>
              <a:off x="1874165" y="1653392"/>
              <a:ext cx="9231157" cy="3970318"/>
            </a:xfrm>
            <a:prstGeom prst="rect">
              <a:avLst/>
            </a:prstGeom>
            <a:noFill/>
          </p:spPr>
          <p:txBody>
            <a:bodyPr wrap="square">
              <a:spAutoFit/>
            </a:bodyPr>
            <a:lstStyle/>
            <a:p>
              <a:pPr algn="just" fontAlgn="ctr"/>
              <a:r>
                <a:rPr lang="en-US" b="1" u="sng" strike="noStrike" dirty="0">
                  <a:solidFill>
                    <a:srgbClr val="002060"/>
                  </a:solidFill>
                  <a:effectLst/>
                  <a:latin typeface="Times New Roman" panose="02020603050405020304" pitchFamily="18" charset="0"/>
                  <a:cs typeface="Times New Roman" panose="02020603050405020304" pitchFamily="18" charset="0"/>
                </a:rPr>
                <a:t>Summery of the case study </a:t>
              </a:r>
            </a:p>
            <a:p>
              <a:pPr algn="just" fontAlgn="ctr"/>
              <a:endParaRPr lang="en-US" b="0" u="none" strike="noStrike" dirty="0">
                <a:effectLst/>
                <a:latin typeface="Times New Roman" panose="02020603050405020304" pitchFamily="18" charset="0"/>
                <a:cs typeface="Times New Roman" panose="02020603050405020304" pitchFamily="18" charset="0"/>
              </a:endParaRPr>
            </a:p>
            <a:p>
              <a:pPr algn="just" fontAlgn="ctr"/>
              <a:r>
                <a:rPr lang="en-US" b="1" i="1" dirty="0">
                  <a:latin typeface="Times New Roman" panose="02020603050405020304" pitchFamily="18" charset="0"/>
                  <a:cs typeface="Times New Roman" panose="02020603050405020304" pitchFamily="18" charset="0"/>
                </a:rPr>
                <a:t>The consultant who studying turnover at the Home-Depot came over to:</a:t>
              </a:r>
            </a:p>
            <a:p>
              <a:pPr algn="just" fontAlgn="ctr"/>
              <a:endParaRPr lang="en-US" b="1" dirty="0">
                <a:latin typeface="Times New Roman" panose="02020603050405020304" pitchFamily="18" charset="0"/>
                <a:cs typeface="Times New Roman" panose="02020603050405020304" pitchFamily="18" charset="0"/>
              </a:endParaRPr>
            </a:p>
            <a:p>
              <a:pPr marL="285750" indent="-285750" algn="just" fontAlgn="ctr">
                <a:buFontTx/>
                <a:buChar char="-"/>
              </a:pPr>
              <a:r>
                <a:rPr lang="en-US" dirty="0">
                  <a:latin typeface="Times New Roman" panose="02020603050405020304" pitchFamily="18" charset="0"/>
                  <a:cs typeface="Times New Roman" panose="02020603050405020304" pitchFamily="18" charset="0"/>
                </a:rPr>
                <a:t>The necessity of the orientation procedure and the initial training of the newcomer.</a:t>
              </a:r>
            </a:p>
            <a:p>
              <a:pPr marL="285750" indent="-285750" algn="just" fontAlgn="ctr">
                <a:buFontTx/>
                <a:buChar char="-"/>
              </a:pPr>
              <a:r>
                <a:rPr lang="en-US" dirty="0">
                  <a:latin typeface="Times New Roman" panose="02020603050405020304" pitchFamily="18" charset="0"/>
                  <a:cs typeface="Times New Roman" panose="02020603050405020304" pitchFamily="18" charset="0"/>
                </a:rPr>
                <a:t>Needs to study the culture and structure of Home-Depot.</a:t>
              </a:r>
            </a:p>
            <a:p>
              <a:pPr marL="285750" indent="-285750" algn="just" fontAlgn="ctr">
                <a:buFontTx/>
                <a:buChar char="-"/>
              </a:pPr>
              <a:r>
                <a:rPr lang="en-US" dirty="0">
                  <a:latin typeface="Times New Roman" panose="02020603050405020304" pitchFamily="18" charset="0"/>
                  <a:cs typeface="Times New Roman" panose="02020603050405020304" pitchFamily="18" charset="0"/>
                </a:rPr>
                <a:t>Needs to understand factors such as firms’ performance and reward systems.   </a:t>
              </a:r>
            </a:p>
            <a:p>
              <a:pPr marL="285750" indent="-285750" algn="just" fontAlgn="ctr">
                <a:buFontTx/>
                <a:buChar char="-"/>
              </a:pPr>
              <a:r>
                <a:rPr lang="en-US" dirty="0">
                  <a:latin typeface="Times New Roman" panose="02020603050405020304" pitchFamily="18" charset="0"/>
                  <a:cs typeface="Times New Roman" panose="02020603050405020304" pitchFamily="18" charset="0"/>
                </a:rPr>
                <a:t>decision making techniques and communication pattern.</a:t>
              </a:r>
            </a:p>
            <a:p>
              <a:pPr marL="285750" indent="-285750" algn="just" fontAlgn="ctr">
                <a:buFontTx/>
                <a:buChar char="-"/>
              </a:pPr>
              <a:endParaRPr lang="en-US" b="1" i="1" u="sng" dirty="0">
                <a:latin typeface="Times New Roman" panose="02020603050405020304" pitchFamily="18" charset="0"/>
                <a:cs typeface="Times New Roman" panose="02020603050405020304" pitchFamily="18" charset="0"/>
              </a:endParaRPr>
            </a:p>
            <a:p>
              <a:pPr algn="just" fontAlgn="ctr"/>
              <a:r>
                <a:rPr lang="en-US" b="1" i="1" u="sng" dirty="0">
                  <a:latin typeface="Times New Roman" panose="02020603050405020304" pitchFamily="18" charset="0"/>
                  <a:cs typeface="Times New Roman" panose="02020603050405020304" pitchFamily="18" charset="0"/>
                </a:rPr>
                <a:t>Conclusion of this case</a:t>
              </a:r>
              <a:r>
                <a:rPr lang="en-US" dirty="0">
                  <a:latin typeface="Times New Roman" panose="02020603050405020304" pitchFamily="18" charset="0"/>
                  <a:cs typeface="Times New Roman" panose="02020603050405020304" pitchFamily="18" charset="0"/>
                </a:rPr>
                <a:t>: the field of organizational behavior interacts and explains many of the complicated factors to make the managers understand some of the dynamics of how individuals are introduced and  interact with the bro </a:t>
              </a:r>
              <a:r>
                <a:rPr lang="en-US" dirty="0" err="1">
                  <a:latin typeface="Times New Roman" panose="02020603050405020304" pitchFamily="18" charset="0"/>
                  <a:cs typeface="Times New Roman" panose="02020603050405020304" pitchFamily="18" charset="0"/>
                </a:rPr>
                <a:t>ader</a:t>
              </a:r>
              <a:r>
                <a:rPr lang="en-US" dirty="0">
                  <a:latin typeface="Times New Roman" panose="02020603050405020304" pitchFamily="18" charset="0"/>
                  <a:cs typeface="Times New Roman" panose="02020603050405020304" pitchFamily="18" charset="0"/>
                </a:rPr>
                <a:t> organizational context. And also provide unique and important opportunities to enhance personal and organizational effectiveness.</a:t>
              </a:r>
            </a:p>
            <a:p>
              <a:pPr algn="just" fontAlgn="ctr"/>
              <a:endParaRPr lang="en-US" b="0" i="0" u="none" strike="noStrike" dirty="0">
                <a:solidFill>
                  <a:srgbClr val="FF0000"/>
                </a:solidFill>
                <a:effectLst/>
                <a:latin typeface="Times New Roman" panose="02020603050405020304" pitchFamily="18" charset="0"/>
                <a:cs typeface="Times New Roman" panose="02020603050405020304" pitchFamily="18" charset="0"/>
              </a:endParaRPr>
            </a:p>
          </p:txBody>
        </p:sp>
      </p:grpSp>
      <p:grpSp>
        <p:nvGrpSpPr>
          <p:cNvPr id="21" name="Group 20">
            <a:extLst>
              <a:ext uri="{FF2B5EF4-FFF2-40B4-BE49-F238E27FC236}">
                <a16:creationId xmlns:a16="http://schemas.microsoft.com/office/drawing/2014/main" id="{9A1E08C3-B58F-47BA-BF85-C60E19138CCD}"/>
              </a:ext>
            </a:extLst>
          </p:cNvPr>
          <p:cNvGrpSpPr/>
          <p:nvPr/>
        </p:nvGrpSpPr>
        <p:grpSpPr>
          <a:xfrm>
            <a:off x="130614" y="576748"/>
            <a:ext cx="9421206" cy="524016"/>
            <a:chOff x="130614" y="576748"/>
            <a:chExt cx="9421206" cy="524016"/>
          </a:xfrm>
        </p:grpSpPr>
        <p:sp>
          <p:nvSpPr>
            <p:cNvPr id="22" name="TextBox 21">
              <a:extLst>
                <a:ext uri="{FF2B5EF4-FFF2-40B4-BE49-F238E27FC236}">
                  <a16:creationId xmlns:a16="http://schemas.microsoft.com/office/drawing/2014/main" id="{08C4BB47-2D48-4FE6-BADF-7C3099308D70}"/>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23" name="Rectangle 22">
              <a:extLst>
                <a:ext uri="{FF2B5EF4-FFF2-40B4-BE49-F238E27FC236}">
                  <a16:creationId xmlns:a16="http://schemas.microsoft.com/office/drawing/2014/main" id="{83B35497-E11D-4C06-85E1-6811BC25253E}"/>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pic>
        <p:nvPicPr>
          <p:cNvPr id="24" name="Picture 23">
            <a:extLst>
              <a:ext uri="{FF2B5EF4-FFF2-40B4-BE49-F238E27FC236}">
                <a16:creationId xmlns:a16="http://schemas.microsoft.com/office/drawing/2014/main" id="{76C4B561-E3FE-47EF-A2FF-18E6B69250DC}"/>
              </a:ext>
            </a:extLst>
          </p:cNvPr>
          <p:cNvPicPr>
            <a:picLocks noChangeAspect="1"/>
          </p:cNvPicPr>
          <p:nvPr/>
        </p:nvPicPr>
        <p:blipFill>
          <a:blip r:embed="rId5"/>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9132130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1874165" y="1461131"/>
            <a:ext cx="2425664" cy="523220"/>
          </a:xfrm>
          <a:prstGeom prst="rect">
            <a:avLst/>
          </a:prstGeom>
          <a:noFill/>
        </p:spPr>
        <p:txBody>
          <a:bodyPr wrap="none" rtlCol="0">
            <a:spAutoFit/>
          </a:bodyPr>
          <a:lstStyle/>
          <a:p>
            <a:r>
              <a:rPr lang="en-US" sz="2800" dirty="0">
                <a:solidFill>
                  <a:srgbClr val="002060"/>
                </a:solidFill>
                <a:latin typeface="Times New Roman" panose="02020603050405020304" pitchFamily="18" charset="0"/>
                <a:cs typeface="Times New Roman" panose="02020603050405020304" pitchFamily="18" charset="0"/>
              </a:rPr>
              <a:t>Global Mindset</a:t>
            </a:r>
          </a:p>
        </p:txBody>
      </p:sp>
      <p:sp>
        <p:nvSpPr>
          <p:cNvPr id="9" name="TextBox 8"/>
          <p:cNvSpPr txBox="1"/>
          <p:nvPr/>
        </p:nvSpPr>
        <p:spPr>
          <a:xfrm>
            <a:off x="1874165" y="1950069"/>
            <a:ext cx="8833592" cy="2957861"/>
          </a:xfrm>
          <a:prstGeom prst="rect">
            <a:avLst/>
          </a:prstGeom>
          <a:noFill/>
        </p:spPr>
        <p:txBody>
          <a:bodyPr wrap="square" rtlCol="0">
            <a:spAutoFit/>
          </a:bodyPr>
          <a:lstStyle/>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A global mindset reflects your ability to influence people, groups, and organizations from different backgrounds and culture.</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Multinational companies’ ability to create globally integrated systems depends on their:</a:t>
            </a:r>
          </a:p>
          <a:p>
            <a:pPr algn="just">
              <a:lnSpc>
                <a:spcPct val="150000"/>
              </a:lnSpc>
            </a:pPr>
            <a:r>
              <a:rPr lang="en-US" dirty="0">
                <a:latin typeface="Times New Roman" panose="02020603050405020304" pitchFamily="18" charset="0"/>
                <a:cs typeface="Times New Roman" panose="02020603050405020304" pitchFamily="18" charset="0"/>
              </a:rPr>
              <a:t>        1-  Ability to get employees, managers, and executives able to understand  and adapt to the realities of globalization economies.</a:t>
            </a:r>
          </a:p>
          <a:p>
            <a:pPr algn="just">
              <a:lnSpc>
                <a:spcPct val="150000"/>
              </a:lnSpc>
            </a:pPr>
            <a:r>
              <a:rPr lang="en-US" dirty="0">
                <a:latin typeface="Times New Roman" panose="02020603050405020304" pitchFamily="18" charset="0"/>
                <a:cs typeface="Times New Roman" panose="02020603050405020304" pitchFamily="18" charset="0"/>
              </a:rPr>
              <a:t>        2- Ability to integrate talent from many parts of the world faster and more effectively than other competitors.</a:t>
            </a:r>
          </a:p>
        </p:txBody>
      </p:sp>
      <p:grpSp>
        <p:nvGrpSpPr>
          <p:cNvPr id="10" name="Group 9">
            <a:extLst>
              <a:ext uri="{FF2B5EF4-FFF2-40B4-BE49-F238E27FC236}">
                <a16:creationId xmlns:a16="http://schemas.microsoft.com/office/drawing/2014/main" id="{4158D442-4774-4AE1-84D9-3792C18068C9}"/>
              </a:ext>
            </a:extLst>
          </p:cNvPr>
          <p:cNvGrpSpPr/>
          <p:nvPr/>
        </p:nvGrpSpPr>
        <p:grpSpPr>
          <a:xfrm>
            <a:off x="130614" y="576748"/>
            <a:ext cx="9421206" cy="524016"/>
            <a:chOff x="130614" y="576748"/>
            <a:chExt cx="9421206" cy="524016"/>
          </a:xfrm>
        </p:grpSpPr>
        <p:sp>
          <p:nvSpPr>
            <p:cNvPr id="11" name="TextBox 10">
              <a:extLst>
                <a:ext uri="{FF2B5EF4-FFF2-40B4-BE49-F238E27FC236}">
                  <a16:creationId xmlns:a16="http://schemas.microsoft.com/office/drawing/2014/main" id="{2F1AFCDE-F911-4123-8677-01211D982C20}"/>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158FA329-B3F7-4066-8633-9344D0708008}"/>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3597768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9" name="TextBox 8"/>
          <p:cNvSpPr txBox="1"/>
          <p:nvPr/>
        </p:nvSpPr>
        <p:spPr>
          <a:xfrm>
            <a:off x="1854987" y="1610200"/>
            <a:ext cx="5414530" cy="3831818"/>
          </a:xfrm>
          <a:prstGeom prst="rect">
            <a:avLst/>
          </a:prstGeom>
          <a:noFill/>
        </p:spPr>
        <p:txBody>
          <a:bodyPr wrap="square" rtlCol="0">
            <a:spAutoFit/>
          </a:bodyPr>
          <a:lstStyle/>
          <a:p>
            <a:pPr algn="just">
              <a:lnSpc>
                <a:spcPct val="150000"/>
              </a:lnSpc>
            </a:pPr>
            <a:r>
              <a:rPr lang="en-US" b="1" i="1" dirty="0">
                <a:latin typeface="Times New Roman" panose="02020603050405020304" pitchFamily="18" charset="0"/>
                <a:cs typeface="Times New Roman" panose="02020603050405020304" pitchFamily="18" charset="0"/>
              </a:rPr>
              <a:t>Case study (HSBC): </a:t>
            </a:r>
          </a:p>
          <a:p>
            <a:pPr marL="285750" indent="-285750" algn="just">
              <a:buFontTx/>
              <a:buChar char="-"/>
            </a:pPr>
            <a:r>
              <a:rPr lang="en-US" dirty="0">
                <a:latin typeface="Times New Roman" panose="02020603050405020304" pitchFamily="18" charset="0"/>
                <a:cs typeface="Times New Roman" panose="02020603050405020304" pitchFamily="18" charset="0"/>
              </a:rPr>
              <a:t>Because global mindset is learned, experiences can influence it in  a positive and a negative manner.</a:t>
            </a:r>
          </a:p>
          <a:p>
            <a:pPr marL="285750" indent="-285750" algn="just">
              <a:buFontTx/>
              <a:buChar char="-"/>
            </a:pPr>
            <a:r>
              <a:rPr lang="en-US" dirty="0">
                <a:latin typeface="Times New Roman" panose="02020603050405020304" pitchFamily="18" charset="0"/>
                <a:cs typeface="Times New Roman" panose="02020603050405020304" pitchFamily="18" charset="0"/>
              </a:rPr>
              <a:t>Every year the financial services of HSBC send promising new hires and managers in long-term business experiences abroad to build a cohort international officers, the locations include western countries as well as Saudi Arabia , Indonesia, and Mexico. </a:t>
            </a:r>
          </a:p>
          <a:p>
            <a:pPr marL="285750" indent="-285750" algn="just">
              <a:buFontTx/>
              <a:buChar char="-"/>
            </a:pPr>
            <a:r>
              <a:rPr lang="en-US" dirty="0">
                <a:latin typeface="Times New Roman" panose="02020603050405020304" pitchFamily="18" charset="0"/>
                <a:cs typeface="Times New Roman" panose="02020603050405020304" pitchFamily="18" charset="0"/>
              </a:rPr>
              <a:t>To make career at  HSBC manager must perform this mission </a:t>
            </a:r>
          </a:p>
          <a:p>
            <a:pPr marL="285750" indent="-285750" algn="just">
              <a:buFontTx/>
              <a:buChar char="-"/>
            </a:pPr>
            <a:r>
              <a:rPr lang="en-US" dirty="0">
                <a:latin typeface="Times New Roman" panose="02020603050405020304" pitchFamily="18" charset="0"/>
                <a:cs typeface="Times New Roman" panose="02020603050405020304" pitchFamily="18" charset="0"/>
              </a:rPr>
              <a:t>This enables HSBC to continuous supply of globally minded managers capable of cross-broader learning.</a:t>
            </a:r>
          </a:p>
        </p:txBody>
      </p:sp>
      <p:sp>
        <p:nvSpPr>
          <p:cNvPr id="12" name="TextBox 11">
            <a:extLst>
              <a:ext uri="{FF2B5EF4-FFF2-40B4-BE49-F238E27FC236}">
                <a16:creationId xmlns:a16="http://schemas.microsoft.com/office/drawing/2014/main" id="{A5194264-356B-43E8-8EBA-51E715B2D9D4}"/>
              </a:ext>
            </a:extLst>
          </p:cNvPr>
          <p:cNvSpPr txBox="1"/>
          <p:nvPr/>
        </p:nvSpPr>
        <p:spPr>
          <a:xfrm>
            <a:off x="107050" y="284674"/>
            <a:ext cx="2311804" cy="523220"/>
          </a:xfrm>
          <a:prstGeom prst="rect">
            <a:avLst/>
          </a:prstGeom>
          <a:noFill/>
        </p:spPr>
        <p:txBody>
          <a:bodyPr wrap="square">
            <a:spAutoFit/>
          </a:bodyPr>
          <a:lstStyle/>
          <a:p>
            <a:endParaRPr lang="en-US" sz="2800" dirty="0"/>
          </a:p>
        </p:txBody>
      </p:sp>
      <p:grpSp>
        <p:nvGrpSpPr>
          <p:cNvPr id="14" name="Group 13">
            <a:extLst>
              <a:ext uri="{FF2B5EF4-FFF2-40B4-BE49-F238E27FC236}">
                <a16:creationId xmlns:a16="http://schemas.microsoft.com/office/drawing/2014/main" id="{B6F10358-DF65-4BCF-BAEA-49152D1F7441}"/>
              </a:ext>
            </a:extLst>
          </p:cNvPr>
          <p:cNvGrpSpPr/>
          <p:nvPr/>
        </p:nvGrpSpPr>
        <p:grpSpPr>
          <a:xfrm>
            <a:off x="7492724" y="1610200"/>
            <a:ext cx="4518938" cy="4305995"/>
            <a:chOff x="7421216" y="1610200"/>
            <a:chExt cx="4518938" cy="4305995"/>
          </a:xfrm>
        </p:grpSpPr>
        <p:pic>
          <p:nvPicPr>
            <p:cNvPr id="10" name="Picture 9">
              <a:extLst>
                <a:ext uri="{FF2B5EF4-FFF2-40B4-BE49-F238E27FC236}">
                  <a16:creationId xmlns:a16="http://schemas.microsoft.com/office/drawing/2014/main" id="{FFEE098E-6E8D-4875-82B7-0356091A0D75}"/>
                </a:ext>
              </a:extLst>
            </p:cNvPr>
            <p:cNvPicPr>
              <a:picLocks noChangeAspect="1"/>
            </p:cNvPicPr>
            <p:nvPr/>
          </p:nvPicPr>
          <p:blipFill>
            <a:blip r:embed="rId6"/>
            <a:stretch>
              <a:fillRect/>
            </a:stretch>
          </p:blipFill>
          <p:spPr>
            <a:xfrm>
              <a:off x="7421217" y="1610200"/>
              <a:ext cx="4518937" cy="3425626"/>
            </a:xfrm>
            <a:prstGeom prst="rect">
              <a:avLst/>
            </a:prstGeom>
          </p:spPr>
        </p:pic>
        <p:pic>
          <p:nvPicPr>
            <p:cNvPr id="13" name="Picture 12">
              <a:extLst>
                <a:ext uri="{FF2B5EF4-FFF2-40B4-BE49-F238E27FC236}">
                  <a16:creationId xmlns:a16="http://schemas.microsoft.com/office/drawing/2014/main" id="{B7CA0872-786B-4A1A-A488-7637217DAA18}"/>
                </a:ext>
              </a:extLst>
            </p:cNvPr>
            <p:cNvPicPr>
              <a:picLocks noChangeAspect="1"/>
            </p:cNvPicPr>
            <p:nvPr/>
          </p:nvPicPr>
          <p:blipFill>
            <a:blip r:embed="rId7"/>
            <a:stretch>
              <a:fillRect/>
            </a:stretch>
          </p:blipFill>
          <p:spPr>
            <a:xfrm>
              <a:off x="7421216" y="5035826"/>
              <a:ext cx="4199624" cy="880369"/>
            </a:xfrm>
            <a:prstGeom prst="rect">
              <a:avLst/>
            </a:prstGeom>
          </p:spPr>
        </p:pic>
      </p:grpSp>
      <p:grpSp>
        <p:nvGrpSpPr>
          <p:cNvPr id="15" name="Group 14">
            <a:extLst>
              <a:ext uri="{FF2B5EF4-FFF2-40B4-BE49-F238E27FC236}">
                <a16:creationId xmlns:a16="http://schemas.microsoft.com/office/drawing/2014/main" id="{81B0DC42-A693-4D5E-BEF1-E5D01DD3FA65}"/>
              </a:ext>
            </a:extLst>
          </p:cNvPr>
          <p:cNvGrpSpPr/>
          <p:nvPr/>
        </p:nvGrpSpPr>
        <p:grpSpPr>
          <a:xfrm>
            <a:off x="130614" y="576748"/>
            <a:ext cx="9421206" cy="524016"/>
            <a:chOff x="130614" y="576748"/>
            <a:chExt cx="9421206" cy="524016"/>
          </a:xfrm>
        </p:grpSpPr>
        <p:sp>
          <p:nvSpPr>
            <p:cNvPr id="16" name="TextBox 15">
              <a:extLst>
                <a:ext uri="{FF2B5EF4-FFF2-40B4-BE49-F238E27FC236}">
                  <a16:creationId xmlns:a16="http://schemas.microsoft.com/office/drawing/2014/main" id="{1EC74192-1CA2-4F9C-B346-2ECA61F63FCD}"/>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7" name="Rectangle 16">
              <a:extLst>
                <a:ext uri="{FF2B5EF4-FFF2-40B4-BE49-F238E27FC236}">
                  <a16:creationId xmlns:a16="http://schemas.microsoft.com/office/drawing/2014/main" id="{ED3B7D20-5A23-435A-B386-B4BE02D007E9}"/>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3822717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pic>
        <p:nvPicPr>
          <p:cNvPr id="11" name="Picture 10">
            <a:extLst>
              <a:ext uri="{FF2B5EF4-FFF2-40B4-BE49-F238E27FC236}">
                <a16:creationId xmlns:a16="http://schemas.microsoft.com/office/drawing/2014/main" id="{82F08DE8-5EB4-4B3C-A3F7-BE29410C1A17}"/>
              </a:ext>
            </a:extLst>
          </p:cNvPr>
          <p:cNvPicPr>
            <a:picLocks noChangeAspect="1"/>
          </p:cNvPicPr>
          <p:nvPr/>
        </p:nvPicPr>
        <p:blipFill>
          <a:blip r:embed="rId6"/>
          <a:stretch>
            <a:fillRect/>
          </a:stretch>
        </p:blipFill>
        <p:spPr>
          <a:xfrm>
            <a:off x="1874165" y="1380049"/>
            <a:ext cx="9148500" cy="4574615"/>
          </a:xfrm>
          <a:prstGeom prst="rect">
            <a:avLst/>
          </a:prstGeom>
        </p:spPr>
      </p:pic>
      <p:grpSp>
        <p:nvGrpSpPr>
          <p:cNvPr id="13" name="Group 12">
            <a:extLst>
              <a:ext uri="{FF2B5EF4-FFF2-40B4-BE49-F238E27FC236}">
                <a16:creationId xmlns:a16="http://schemas.microsoft.com/office/drawing/2014/main" id="{D7A37358-0DDD-4E2B-9682-3F8C6F0C8A53}"/>
              </a:ext>
            </a:extLst>
          </p:cNvPr>
          <p:cNvGrpSpPr/>
          <p:nvPr/>
        </p:nvGrpSpPr>
        <p:grpSpPr>
          <a:xfrm>
            <a:off x="130614" y="576748"/>
            <a:ext cx="9421206" cy="524016"/>
            <a:chOff x="130614" y="576748"/>
            <a:chExt cx="9421206" cy="524016"/>
          </a:xfrm>
        </p:grpSpPr>
        <p:sp>
          <p:nvSpPr>
            <p:cNvPr id="14" name="TextBox 13">
              <a:extLst>
                <a:ext uri="{FF2B5EF4-FFF2-40B4-BE49-F238E27FC236}">
                  <a16:creationId xmlns:a16="http://schemas.microsoft.com/office/drawing/2014/main" id="{E75C2C4C-8854-4013-8343-8CF5528F184A}"/>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D5F3EFF6-AA58-4A37-AB62-D4D66F13CF44}"/>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5263664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5" y="1610200"/>
            <a:ext cx="9042364" cy="4197559"/>
          </a:xfrm>
          <a:prstGeom prst="rect">
            <a:avLst/>
          </a:prstGeom>
          <a:noFill/>
        </p:spPr>
        <p:txBody>
          <a:bodyPr wrap="square" rtlCol="0">
            <a:spAutoFit/>
          </a:bodyPr>
          <a:lstStyle/>
          <a:p>
            <a:pPr algn="just">
              <a:lnSpc>
                <a:spcPct val="150000"/>
              </a:lnSpc>
            </a:pPr>
            <a:r>
              <a:rPr lang="en-US" b="1" u="sng" dirty="0">
                <a:solidFill>
                  <a:srgbClr val="0A1F61"/>
                </a:solidFill>
                <a:latin typeface="Times New Roman" panose="02020603050405020304" pitchFamily="18" charset="0"/>
                <a:cs typeface="Times New Roman" panose="02020603050405020304" pitchFamily="18" charset="0"/>
              </a:rPr>
              <a:t>How organizational behavior impacts organizational success?</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By applying OB knowledge in the organization about individuals and groups the effect on the organization structures on workers behavior with the conditions can be created that make the organization more effective, and perform well.</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By listening to the employees, recognizing their work, building trust, and behave ethically, managers have boosted such performance measures as operating earning and return on investments.</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 In addition to financial performance and job satisfaction, OB influences the rate of turnover and absenteeism which can be worth of millions of dollars to organizations. </a:t>
            </a:r>
          </a:p>
          <a:p>
            <a:pPr marL="285750" indent="-285750" algn="just">
              <a:lnSpc>
                <a:spcPct val="150000"/>
              </a:lnSpc>
              <a:buFontTx/>
              <a:buChar char="-"/>
            </a:pPr>
            <a:endParaRPr lang="en-US" b="1" dirty="0">
              <a:latin typeface="Times New Roman" panose="02020603050405020304" pitchFamily="18" charset="0"/>
              <a:cs typeface="Times New Roman" panose="02020603050405020304" pitchFamily="18" charset="0"/>
            </a:endParaRPr>
          </a:p>
        </p:txBody>
      </p:sp>
      <p:grpSp>
        <p:nvGrpSpPr>
          <p:cNvPr id="10" name="Group 9">
            <a:extLst>
              <a:ext uri="{FF2B5EF4-FFF2-40B4-BE49-F238E27FC236}">
                <a16:creationId xmlns:a16="http://schemas.microsoft.com/office/drawing/2014/main" id="{2E1C8213-E905-4459-94EB-D064C911C108}"/>
              </a:ext>
            </a:extLst>
          </p:cNvPr>
          <p:cNvGrpSpPr/>
          <p:nvPr/>
        </p:nvGrpSpPr>
        <p:grpSpPr>
          <a:xfrm>
            <a:off x="130614" y="576748"/>
            <a:ext cx="9421206" cy="524016"/>
            <a:chOff x="130614" y="576748"/>
            <a:chExt cx="9421206" cy="524016"/>
          </a:xfrm>
        </p:grpSpPr>
        <p:sp>
          <p:nvSpPr>
            <p:cNvPr id="12" name="TextBox 11">
              <a:extLst>
                <a:ext uri="{FF2B5EF4-FFF2-40B4-BE49-F238E27FC236}">
                  <a16:creationId xmlns:a16="http://schemas.microsoft.com/office/drawing/2014/main" id="{450A6CC2-D103-47FE-8518-C1152E113078}"/>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99EC5EC4-0A36-4791-94F9-71A9F4FEDB21}"/>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1011645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5" y="1432725"/>
            <a:ext cx="9655226" cy="5028556"/>
          </a:xfrm>
          <a:prstGeom prst="rect">
            <a:avLst/>
          </a:prstGeom>
          <a:noFill/>
        </p:spPr>
        <p:txBody>
          <a:bodyPr wrap="square" rtlCol="0">
            <a:spAutoFit/>
          </a:bodyPr>
          <a:lstStyle/>
          <a:p>
            <a:pPr algn="just">
              <a:lnSpc>
                <a:spcPct val="150000"/>
              </a:lnSpc>
            </a:pPr>
            <a:r>
              <a:rPr lang="en-US" b="1" u="sng" dirty="0">
                <a:solidFill>
                  <a:srgbClr val="0A1F61"/>
                </a:solidFill>
                <a:latin typeface="Times New Roman" panose="02020603050405020304" pitchFamily="18" charset="0"/>
                <a:cs typeface="Times New Roman" panose="02020603050405020304" pitchFamily="18" charset="0"/>
              </a:rPr>
              <a:t>Summery of Why study OB?</a:t>
            </a:r>
          </a:p>
          <a:p>
            <a:pPr marL="285750" indent="-285750" algn="just">
              <a:lnSpc>
                <a:spcPct val="150000"/>
              </a:lnSpc>
              <a:buFont typeface="Wingdings" panose="05000000000000000000" pitchFamily="2" charset="2"/>
              <a:buChar char="§"/>
            </a:pPr>
            <a:r>
              <a:rPr lang="en-US" b="1" i="1" dirty="0">
                <a:latin typeface="Times New Roman" panose="02020603050405020304" pitchFamily="18" charset="0"/>
                <a:cs typeface="Times New Roman" panose="02020603050405020304" pitchFamily="18" charset="0"/>
              </a:rPr>
              <a:t>Studying OB can help you in :</a:t>
            </a:r>
          </a:p>
          <a:p>
            <a:pPr marL="285750" indent="-285750" algn="just">
              <a:lnSpc>
                <a:spcPct val="150000"/>
              </a:lnSpc>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 Become a better employee </a:t>
            </a:r>
          </a:p>
          <a:p>
            <a:pPr marL="285750" indent="-285750" algn="just">
              <a:lnSpc>
                <a:spcPct val="150000"/>
              </a:lnSpc>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 Become a better manager </a:t>
            </a:r>
          </a:p>
          <a:p>
            <a:pPr marL="285750" indent="-285750" algn="just">
              <a:lnSpc>
                <a:spcPct val="150000"/>
              </a:lnSpc>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 Understand why people behave and why the do what they do.</a:t>
            </a:r>
          </a:p>
          <a:p>
            <a:pPr marL="285750" indent="-285750" algn="just">
              <a:lnSpc>
                <a:spcPct val="150000"/>
              </a:lnSpc>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 Help you focus on developing a global mindset.</a:t>
            </a:r>
          </a:p>
          <a:p>
            <a:pPr marL="285750" indent="-285750" algn="just">
              <a:lnSpc>
                <a:spcPct val="150000"/>
              </a:lnSpc>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Organizations that successfully implement OB principles have </a:t>
            </a:r>
          </a:p>
          <a:p>
            <a:pPr marL="285750" indent="-285750" algn="just">
              <a:lnSpc>
                <a:spcPct val="150000"/>
              </a:lnSpc>
              <a:buFont typeface="Wingdings" panose="05000000000000000000" pitchFamily="2" charset="2"/>
              <a:buChar char="ü"/>
            </a:pP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Motivated, engaged employees whose goals align with business strategy.</a:t>
            </a:r>
          </a:p>
          <a:p>
            <a:pPr marL="285750" indent="-285750" algn="just">
              <a:lnSpc>
                <a:spcPct val="150000"/>
              </a:lnSpc>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  Strong leadership and direction.</a:t>
            </a:r>
          </a:p>
          <a:p>
            <a:pPr marL="285750" indent="-285750" algn="just">
              <a:lnSpc>
                <a:spcPct val="150000"/>
              </a:lnSpc>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   Better bottom lines   </a:t>
            </a:r>
          </a:p>
          <a:p>
            <a:pPr algn="just">
              <a:lnSpc>
                <a:spcPct val="150000"/>
              </a:lnSpc>
            </a:pPr>
            <a:endParaRPr lang="en-US" b="1" i="1" dirty="0">
              <a:latin typeface="Times New Roman" panose="02020603050405020304" pitchFamily="18" charset="0"/>
              <a:cs typeface="Times New Roman" panose="02020603050405020304" pitchFamily="18" charset="0"/>
            </a:endParaRPr>
          </a:p>
          <a:p>
            <a:pPr marL="285750" indent="-285750" algn="just">
              <a:lnSpc>
                <a:spcPct val="150000"/>
              </a:lnSpc>
              <a:buFontTx/>
              <a:buChar char="-"/>
            </a:pPr>
            <a:endParaRPr lang="en-US" dirty="0">
              <a:latin typeface="Times New Roman" panose="02020603050405020304" pitchFamily="18" charset="0"/>
              <a:cs typeface="Times New Roman" panose="02020603050405020304" pitchFamily="18" charset="0"/>
            </a:endParaRPr>
          </a:p>
        </p:txBody>
      </p:sp>
      <p:grpSp>
        <p:nvGrpSpPr>
          <p:cNvPr id="10" name="Group 9">
            <a:extLst>
              <a:ext uri="{FF2B5EF4-FFF2-40B4-BE49-F238E27FC236}">
                <a16:creationId xmlns:a16="http://schemas.microsoft.com/office/drawing/2014/main" id="{4F830D84-9A35-407B-B84C-CD767596E986}"/>
              </a:ext>
            </a:extLst>
          </p:cNvPr>
          <p:cNvGrpSpPr/>
          <p:nvPr/>
        </p:nvGrpSpPr>
        <p:grpSpPr>
          <a:xfrm>
            <a:off x="130614" y="576748"/>
            <a:ext cx="9421206" cy="524016"/>
            <a:chOff x="130614" y="576748"/>
            <a:chExt cx="9421206" cy="524016"/>
          </a:xfrm>
        </p:grpSpPr>
        <p:sp>
          <p:nvSpPr>
            <p:cNvPr id="12" name="TextBox 11">
              <a:extLst>
                <a:ext uri="{FF2B5EF4-FFF2-40B4-BE49-F238E27FC236}">
                  <a16:creationId xmlns:a16="http://schemas.microsoft.com/office/drawing/2014/main" id="{038C8BEA-F0DA-4DF0-880D-4F9686F42D47}"/>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EE4626D9-703A-478D-8FC6-682B8647908A}"/>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4631782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5" y="1432725"/>
            <a:ext cx="9655226" cy="4204356"/>
          </a:xfrm>
          <a:prstGeom prst="rect">
            <a:avLst/>
          </a:prstGeom>
          <a:noFill/>
        </p:spPr>
        <p:txBody>
          <a:bodyPr wrap="square" rtlCol="0">
            <a:spAutoFit/>
          </a:bodyPr>
          <a:lstStyle/>
          <a:p>
            <a:pPr algn="just">
              <a:lnSpc>
                <a:spcPct val="150000"/>
              </a:lnSpc>
            </a:pPr>
            <a:r>
              <a:rPr lang="en-US" b="1" u="sng" dirty="0">
                <a:solidFill>
                  <a:srgbClr val="0A1F61"/>
                </a:solidFill>
                <a:latin typeface="Times New Roman" panose="02020603050405020304" pitchFamily="18" charset="0"/>
                <a:cs typeface="Times New Roman" panose="02020603050405020304" pitchFamily="18" charset="0"/>
              </a:rPr>
              <a:t>The managerial Context of OB?</a:t>
            </a:r>
          </a:p>
          <a:p>
            <a:pPr algn="just">
              <a:lnSpc>
                <a:spcPct val="150000"/>
              </a:lnSpc>
            </a:pPr>
            <a:r>
              <a:rPr lang="en-US" b="1" i="1" dirty="0">
                <a:latin typeface="Times New Roman" panose="02020603050405020304" pitchFamily="18" charset="0"/>
                <a:cs typeface="Times New Roman" panose="02020603050405020304" pitchFamily="18" charset="0"/>
              </a:rPr>
              <a:t>The Managerial Contexts  of OB can be viewed from perspective of:</a:t>
            </a:r>
          </a:p>
          <a:p>
            <a:pPr algn="just">
              <a:lnSpc>
                <a:spcPct val="150000"/>
              </a:lnSpc>
            </a:pPr>
            <a:r>
              <a:rPr lang="en-US" dirty="0">
                <a:latin typeface="Times New Roman" panose="02020603050405020304" pitchFamily="18" charset="0"/>
                <a:cs typeface="Times New Roman" panose="02020603050405020304" pitchFamily="18" charset="0"/>
              </a:rPr>
              <a:t>1- Basic Management Functions, </a:t>
            </a:r>
          </a:p>
          <a:p>
            <a:pPr algn="just">
              <a:lnSpc>
                <a:spcPct val="150000"/>
              </a:lnSpc>
            </a:pPr>
            <a:r>
              <a:rPr lang="en-US" dirty="0">
                <a:latin typeface="Times New Roman" panose="02020603050405020304" pitchFamily="18" charset="0"/>
                <a:cs typeface="Times New Roman" panose="02020603050405020304" pitchFamily="18" charset="0"/>
              </a:rPr>
              <a:t>     (Planning, Organizing , Leading and Controlling)</a:t>
            </a:r>
          </a:p>
          <a:p>
            <a:pPr algn="just">
              <a:lnSpc>
                <a:spcPct val="150000"/>
              </a:lnSpc>
            </a:pPr>
            <a:r>
              <a:rPr lang="en-US" dirty="0">
                <a:latin typeface="Times New Roman" panose="02020603050405020304" pitchFamily="18" charset="0"/>
                <a:cs typeface="Times New Roman" panose="02020603050405020304" pitchFamily="18" charset="0"/>
              </a:rPr>
              <a:t>2- Critical Management Skills,</a:t>
            </a:r>
          </a:p>
          <a:p>
            <a:pPr algn="just">
              <a:lnSpc>
                <a:spcPct val="150000"/>
              </a:lnSpc>
            </a:pPr>
            <a:r>
              <a:rPr lang="en-US" dirty="0">
                <a:latin typeface="Times New Roman" panose="02020603050405020304" pitchFamily="18" charset="0"/>
                <a:cs typeface="Times New Roman" panose="02020603050405020304" pitchFamily="18" charset="0"/>
              </a:rPr>
              <a:t>   ( Technical , Interpersonal , Conceptual, and   Diagnostic)</a:t>
            </a:r>
          </a:p>
          <a:p>
            <a:pPr algn="just">
              <a:lnSpc>
                <a:spcPct val="150000"/>
              </a:lnSpc>
            </a:pPr>
            <a:r>
              <a:rPr lang="en-US" dirty="0">
                <a:latin typeface="Times New Roman" panose="02020603050405020304" pitchFamily="18" charset="0"/>
                <a:cs typeface="Times New Roman" panose="02020603050405020304" pitchFamily="18" charset="0"/>
              </a:rPr>
              <a:t>3- Overall Human Resources Management. </a:t>
            </a:r>
          </a:p>
          <a:p>
            <a:pPr algn="just">
              <a:lnSpc>
                <a:spcPct val="150000"/>
              </a:lnSpc>
            </a:pPr>
            <a:r>
              <a:rPr lang="en-US" dirty="0">
                <a:latin typeface="Times New Roman" panose="02020603050405020304" pitchFamily="18" charset="0"/>
                <a:cs typeface="Times New Roman" panose="02020603050405020304" pitchFamily="18" charset="0"/>
              </a:rPr>
              <a:t>   </a:t>
            </a:r>
          </a:p>
          <a:p>
            <a:pPr algn="just">
              <a:lnSpc>
                <a:spcPct val="150000"/>
              </a:lnSpc>
            </a:pPr>
            <a:r>
              <a:rPr lang="en-US" b="1" i="1" dirty="0">
                <a:latin typeface="Times New Roman" panose="02020603050405020304" pitchFamily="18" charset="0"/>
                <a:cs typeface="Times New Roman" panose="02020603050405020304" pitchFamily="18" charset="0"/>
              </a:rPr>
              <a:t>     </a:t>
            </a:r>
          </a:p>
          <a:p>
            <a:pPr marL="285750" indent="-285750" algn="just">
              <a:lnSpc>
                <a:spcPct val="150000"/>
              </a:lnSpc>
              <a:buFontTx/>
              <a:buChar char="-"/>
            </a:pPr>
            <a:endParaRPr lang="en-US" dirty="0">
              <a:latin typeface="Times New Roman" panose="02020603050405020304" pitchFamily="18" charset="0"/>
              <a:cs typeface="Times New Roman" panose="02020603050405020304" pitchFamily="18" charset="0"/>
            </a:endParaRPr>
          </a:p>
        </p:txBody>
      </p:sp>
      <p:grpSp>
        <p:nvGrpSpPr>
          <p:cNvPr id="10" name="Group 9">
            <a:extLst>
              <a:ext uri="{FF2B5EF4-FFF2-40B4-BE49-F238E27FC236}">
                <a16:creationId xmlns:a16="http://schemas.microsoft.com/office/drawing/2014/main" id="{ECFA70A8-5B3C-4426-9B3D-9AEA3E7B4BA7}"/>
              </a:ext>
            </a:extLst>
          </p:cNvPr>
          <p:cNvGrpSpPr/>
          <p:nvPr/>
        </p:nvGrpSpPr>
        <p:grpSpPr>
          <a:xfrm>
            <a:off x="130614" y="576748"/>
            <a:ext cx="9421206" cy="524016"/>
            <a:chOff x="130614" y="576748"/>
            <a:chExt cx="9421206" cy="524016"/>
          </a:xfrm>
        </p:grpSpPr>
        <p:sp>
          <p:nvSpPr>
            <p:cNvPr id="12" name="TextBox 11">
              <a:extLst>
                <a:ext uri="{FF2B5EF4-FFF2-40B4-BE49-F238E27FC236}">
                  <a16:creationId xmlns:a16="http://schemas.microsoft.com/office/drawing/2014/main" id="{0EB645A4-57A9-4DD3-970F-FDB280C01028}"/>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747D8BFA-AF90-4704-B388-02ACDF90D49D}"/>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6950557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555038473"/>
              </p:ext>
            </p:extLst>
          </p:nvPr>
        </p:nvGraphicFramePr>
        <p:xfrm>
          <a:off x="1874165" y="1579338"/>
          <a:ext cx="9363678" cy="2931160"/>
        </p:xfrm>
        <a:graphic>
          <a:graphicData uri="http://schemas.openxmlformats.org/drawingml/2006/table">
            <a:tbl>
              <a:tblPr firstRow="1" bandRow="1">
                <a:tableStyleId>{5C22544A-7EE6-4342-B048-85BDC9FD1C3A}</a:tableStyleId>
              </a:tblPr>
              <a:tblGrid>
                <a:gridCol w="1566730">
                  <a:extLst>
                    <a:ext uri="{9D8B030D-6E8A-4147-A177-3AD203B41FA5}">
                      <a16:colId xmlns:a16="http://schemas.microsoft.com/office/drawing/2014/main" val="286688803"/>
                    </a:ext>
                  </a:extLst>
                </a:gridCol>
                <a:gridCol w="7796948">
                  <a:extLst>
                    <a:ext uri="{9D8B030D-6E8A-4147-A177-3AD203B41FA5}">
                      <a16:colId xmlns:a16="http://schemas.microsoft.com/office/drawing/2014/main" val="170076994"/>
                    </a:ext>
                  </a:extLst>
                </a:gridCol>
              </a:tblGrid>
              <a:tr h="370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txBody>
                  <a:tcPr>
                    <a:noFill/>
                  </a:tcPr>
                </a:tc>
                <a:tc hMerge="1">
                  <a:txBody>
                    <a:bodyPr/>
                    <a:lstStyle/>
                    <a:p>
                      <a:endParaRPr lang="en-US" dirty="0"/>
                    </a:p>
                  </a:txBody>
                  <a:tcPr/>
                </a:tc>
                <a:extLst>
                  <a:ext uri="{0D108BD9-81ED-4DB2-BD59-A6C34878D82A}">
                    <a16:rowId xmlns:a16="http://schemas.microsoft.com/office/drawing/2014/main" val="3205418195"/>
                  </a:ext>
                </a:extLst>
              </a:tr>
              <a:tr h="370840">
                <a:tc>
                  <a:txBody>
                    <a:bodyPr/>
                    <a:lstStyle/>
                    <a:p>
                      <a:pPr algn="l"/>
                      <a:r>
                        <a:rPr lang="en-US" b="1" i="0" dirty="0">
                          <a:latin typeface="Times New Roman" panose="02020603050405020304" pitchFamily="18" charset="0"/>
                          <a:cs typeface="Times New Roman" panose="02020603050405020304" pitchFamily="18" charset="0"/>
                        </a:rPr>
                        <a:t>Planning</a:t>
                      </a:r>
                      <a:r>
                        <a:rPr lang="en-US" b="1" dirty="0">
                          <a:latin typeface="Times New Roman" panose="02020603050405020304" pitchFamily="18" charset="0"/>
                          <a:cs typeface="Times New Roman" panose="02020603050405020304" pitchFamily="18" charset="0"/>
                        </a:rPr>
                        <a:t> </a:t>
                      </a:r>
                    </a:p>
                  </a:txBody>
                  <a:tcPr>
                    <a:noFill/>
                  </a:tcPr>
                </a:tc>
                <a:tc>
                  <a:txBody>
                    <a:bodyPr/>
                    <a:lstStyle/>
                    <a:p>
                      <a:pPr algn="l"/>
                      <a:r>
                        <a:rPr lang="en-US" dirty="0">
                          <a:latin typeface="Times New Roman" panose="02020603050405020304" pitchFamily="18" charset="0"/>
                          <a:cs typeface="Times New Roman" panose="02020603050405020304" pitchFamily="18" charset="0"/>
                        </a:rPr>
                        <a:t>Determining an organization’s desired future position and best means of getting there.</a:t>
                      </a:r>
                    </a:p>
                  </a:txBody>
                  <a:tcPr>
                    <a:noFill/>
                  </a:tcPr>
                </a:tc>
                <a:extLst>
                  <a:ext uri="{0D108BD9-81ED-4DB2-BD59-A6C34878D82A}">
                    <a16:rowId xmlns:a16="http://schemas.microsoft.com/office/drawing/2014/main" val="3289377847"/>
                  </a:ext>
                </a:extLst>
              </a:tr>
              <a:tr h="370840">
                <a:tc>
                  <a:txBody>
                    <a:bodyPr/>
                    <a:lstStyle/>
                    <a:p>
                      <a:pPr marL="0" algn="l" defTabSz="914400" rtl="0" eaLnBrk="1" latinLnBrk="0" hangingPunct="1"/>
                      <a:r>
                        <a:rPr lang="en-US" sz="1800" b="1" i="0" kern="1200" dirty="0">
                          <a:solidFill>
                            <a:schemeClr val="dk1"/>
                          </a:solidFill>
                          <a:latin typeface="Times New Roman" panose="02020603050405020304" pitchFamily="18" charset="0"/>
                          <a:ea typeface="+mn-ea"/>
                          <a:cs typeface="Times New Roman" panose="02020603050405020304" pitchFamily="18" charset="0"/>
                        </a:rPr>
                        <a:t>Organizing</a:t>
                      </a:r>
                    </a:p>
                  </a:txBody>
                  <a:tcPr>
                    <a:noFill/>
                  </a:tcPr>
                </a:tc>
                <a:tc>
                  <a:txBody>
                    <a:bodyPr/>
                    <a:lstStyle/>
                    <a:p>
                      <a:pPr algn="l"/>
                      <a:r>
                        <a:rPr lang="en-US" dirty="0">
                          <a:latin typeface="Times New Roman" panose="02020603050405020304" pitchFamily="18" charset="0"/>
                          <a:cs typeface="Times New Roman" panose="02020603050405020304" pitchFamily="18" charset="0"/>
                        </a:rPr>
                        <a:t>Designing jobs, grouping jobs into units, and establishing patterns of authority between jobs and units. </a:t>
                      </a:r>
                    </a:p>
                  </a:txBody>
                  <a:tcPr>
                    <a:noFill/>
                  </a:tcPr>
                </a:tc>
                <a:extLst>
                  <a:ext uri="{0D108BD9-81ED-4DB2-BD59-A6C34878D82A}">
                    <a16:rowId xmlns:a16="http://schemas.microsoft.com/office/drawing/2014/main" val="896706667"/>
                  </a:ext>
                </a:extLst>
              </a:tr>
              <a:tr h="320040">
                <a:tc>
                  <a:txBody>
                    <a:bodyPr/>
                    <a:lstStyle/>
                    <a:p>
                      <a:pPr algn="l"/>
                      <a:r>
                        <a:rPr lang="en-US" sz="1800" b="1" i="0" kern="1200" dirty="0">
                          <a:solidFill>
                            <a:schemeClr val="dk1"/>
                          </a:solidFill>
                          <a:latin typeface="Times New Roman" panose="02020603050405020304" pitchFamily="18" charset="0"/>
                          <a:ea typeface="+mn-ea"/>
                          <a:cs typeface="Times New Roman" panose="02020603050405020304" pitchFamily="18" charset="0"/>
                        </a:rPr>
                        <a:t>Leading</a:t>
                      </a:r>
                    </a:p>
                  </a:txBody>
                  <a:tcPr>
                    <a:noFill/>
                  </a:tcPr>
                </a:tc>
                <a:tc>
                  <a:txBody>
                    <a:bodyPr/>
                    <a:lstStyle/>
                    <a:p>
                      <a:pPr algn="l"/>
                      <a:r>
                        <a:rPr lang="en-US" dirty="0">
                          <a:latin typeface="Times New Roman" panose="02020603050405020304" pitchFamily="18" charset="0"/>
                          <a:cs typeface="Times New Roman" panose="02020603050405020304" pitchFamily="18" charset="0"/>
                        </a:rPr>
                        <a:t>Getting the organizations’ members to work together toward the organizations’ goals.</a:t>
                      </a:r>
                    </a:p>
                  </a:txBody>
                  <a:tcPr>
                    <a:noFill/>
                  </a:tcPr>
                </a:tc>
                <a:extLst>
                  <a:ext uri="{0D108BD9-81ED-4DB2-BD59-A6C34878D82A}">
                    <a16:rowId xmlns:a16="http://schemas.microsoft.com/office/drawing/2014/main" val="1392328074"/>
                  </a:ext>
                </a:extLst>
              </a:tr>
              <a:tr h="320040">
                <a:tc>
                  <a:txBody>
                    <a:bodyPr/>
                    <a:lstStyle/>
                    <a:p>
                      <a:pPr algn="l"/>
                      <a:r>
                        <a:rPr lang="en-US" sz="1800" b="1" i="0" kern="1200" dirty="0">
                          <a:solidFill>
                            <a:schemeClr val="dk1"/>
                          </a:solidFill>
                          <a:latin typeface="Times New Roman" panose="02020603050405020304" pitchFamily="18" charset="0"/>
                          <a:ea typeface="+mn-ea"/>
                          <a:cs typeface="Times New Roman" panose="02020603050405020304" pitchFamily="18" charset="0"/>
                        </a:rPr>
                        <a:t>Controlling</a:t>
                      </a:r>
                    </a:p>
                  </a:txBody>
                  <a:tcPr>
                    <a:noFill/>
                  </a:tcPr>
                </a:tc>
                <a:tc>
                  <a:txBody>
                    <a:bodyPr/>
                    <a:lstStyle/>
                    <a:p>
                      <a:pPr algn="l"/>
                      <a:r>
                        <a:rPr lang="en-US" dirty="0">
                          <a:latin typeface="Times New Roman" panose="02020603050405020304" pitchFamily="18" charset="0"/>
                          <a:cs typeface="Times New Roman" panose="02020603050405020304" pitchFamily="18" charset="0"/>
                        </a:rPr>
                        <a:t>Monitoring and correcting the actions of the organization and its members to keep them directed toward their goal.</a:t>
                      </a:r>
                    </a:p>
                  </a:txBody>
                  <a:tcPr>
                    <a:noFill/>
                  </a:tcPr>
                </a:tc>
                <a:extLst>
                  <a:ext uri="{0D108BD9-81ED-4DB2-BD59-A6C34878D82A}">
                    <a16:rowId xmlns:a16="http://schemas.microsoft.com/office/drawing/2014/main" val="3036765682"/>
                  </a:ext>
                </a:extLst>
              </a:tr>
            </a:tbl>
          </a:graphicData>
        </a:graphic>
      </p:graphicFrame>
      <p:grpSp>
        <p:nvGrpSpPr>
          <p:cNvPr id="12" name="Group 11">
            <a:extLst>
              <a:ext uri="{FF2B5EF4-FFF2-40B4-BE49-F238E27FC236}">
                <a16:creationId xmlns:a16="http://schemas.microsoft.com/office/drawing/2014/main" id="{B368B8F5-6BCE-4768-9699-E19A2EF8BBD6}"/>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AF120A81-391C-46E2-9BC2-B69B9AF3BBF6}"/>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ECEEED1C-FB02-40BF-A3B0-C1212F5AA8E6}"/>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4614838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7" name="TextBox 6"/>
          <p:cNvSpPr txBox="1"/>
          <p:nvPr/>
        </p:nvSpPr>
        <p:spPr>
          <a:xfrm>
            <a:off x="2289771" y="576493"/>
            <a:ext cx="5969968" cy="523220"/>
          </a:xfrm>
          <a:prstGeom prst="rect">
            <a:avLst/>
          </a:prstGeom>
          <a:noFill/>
        </p:spPr>
        <p:txBody>
          <a:bodyPr wrap="none" rtlCol="0">
            <a:spAutoFit/>
          </a:bodyPr>
          <a:lstStyle/>
          <a:p>
            <a:r>
              <a:rPr lang="en-US" sz="2800" dirty="0">
                <a:solidFill>
                  <a:schemeClr val="bg1"/>
                </a:solidFill>
              </a:rPr>
              <a:t>An Overview of Organizational Behavior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1" name="Rectangle 10">
            <a:extLst>
              <a:ext uri="{FF2B5EF4-FFF2-40B4-BE49-F238E27FC236}">
                <a16:creationId xmlns:a16="http://schemas.microsoft.com/office/drawing/2014/main" id="{66F97A32-310B-4B82-9E4E-4A73D1CF2B11}"/>
              </a:ext>
            </a:extLst>
          </p:cNvPr>
          <p:cNvSpPr/>
          <p:nvPr/>
        </p:nvSpPr>
        <p:spPr>
          <a:xfrm>
            <a:off x="130614" y="528059"/>
            <a:ext cx="1802096" cy="523220"/>
          </a:xfrm>
          <a:prstGeom prst="rect">
            <a:avLst/>
          </a:prstGeom>
        </p:spPr>
        <p:txBody>
          <a:bodyPr wrap="none">
            <a:spAutoFit/>
          </a:bodyPr>
          <a:lstStyle/>
          <a:p>
            <a:r>
              <a:rPr lang="en-US" sz="2800" dirty="0">
                <a:solidFill>
                  <a:schemeClr val="bg1"/>
                </a:solidFill>
                <a:cs typeface="Tajawal Medium" panose="00000600000000000000" pitchFamily="2" charset="-78"/>
              </a:rPr>
              <a:t>CHAPTER 1</a:t>
            </a: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3932783044"/>
              </p:ext>
            </p:extLst>
          </p:nvPr>
        </p:nvGraphicFramePr>
        <p:xfrm>
          <a:off x="1874165" y="1579338"/>
          <a:ext cx="9363678" cy="3302000"/>
        </p:xfrm>
        <a:graphic>
          <a:graphicData uri="http://schemas.openxmlformats.org/drawingml/2006/table">
            <a:tbl>
              <a:tblPr firstRow="1" bandRow="1">
                <a:tableStyleId>{5C22544A-7EE6-4342-B048-85BDC9FD1C3A}</a:tableStyleId>
              </a:tblPr>
              <a:tblGrid>
                <a:gridCol w="1566730">
                  <a:extLst>
                    <a:ext uri="{9D8B030D-6E8A-4147-A177-3AD203B41FA5}">
                      <a16:colId xmlns:a16="http://schemas.microsoft.com/office/drawing/2014/main" val="286688803"/>
                    </a:ext>
                  </a:extLst>
                </a:gridCol>
                <a:gridCol w="7796948">
                  <a:extLst>
                    <a:ext uri="{9D8B030D-6E8A-4147-A177-3AD203B41FA5}">
                      <a16:colId xmlns:a16="http://schemas.microsoft.com/office/drawing/2014/main" val="170076994"/>
                    </a:ext>
                  </a:extLst>
                </a:gridCol>
              </a:tblGrid>
              <a:tr h="370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txBody>
                  <a:tcPr>
                    <a:noFill/>
                  </a:tcPr>
                </a:tc>
                <a:tc hMerge="1">
                  <a:txBody>
                    <a:bodyPr/>
                    <a:lstStyle/>
                    <a:p>
                      <a:endParaRPr lang="en-US" dirty="0"/>
                    </a:p>
                  </a:txBody>
                  <a:tcPr/>
                </a:tc>
                <a:extLst>
                  <a:ext uri="{0D108BD9-81ED-4DB2-BD59-A6C34878D82A}">
                    <a16:rowId xmlns:a16="http://schemas.microsoft.com/office/drawing/2014/main" val="3205418195"/>
                  </a:ext>
                </a:extLst>
              </a:tr>
              <a:tr h="370840">
                <a:tc>
                  <a:txBody>
                    <a:bodyPr/>
                    <a:lstStyle/>
                    <a:p>
                      <a:pPr algn="l"/>
                      <a:r>
                        <a:rPr lang="en-US" b="1" i="0" dirty="0">
                          <a:latin typeface="Times New Roman" panose="02020603050405020304" pitchFamily="18" charset="0"/>
                          <a:cs typeface="Times New Roman" panose="02020603050405020304" pitchFamily="18" charset="0"/>
                        </a:rPr>
                        <a:t>Planning:</a:t>
                      </a:r>
                      <a:r>
                        <a:rPr lang="en-US" b="1" dirty="0">
                          <a:latin typeface="Times New Roman" panose="02020603050405020304" pitchFamily="18" charset="0"/>
                          <a:cs typeface="Times New Roman" panose="02020603050405020304" pitchFamily="18" charset="0"/>
                        </a:rPr>
                        <a:t> </a:t>
                      </a:r>
                    </a:p>
                  </a:txBody>
                  <a:tcPr>
                    <a:noFill/>
                  </a:tcPr>
                </a:tc>
                <a:tc>
                  <a:txBody>
                    <a:bodyPr/>
                    <a:lstStyle/>
                    <a:p>
                      <a:pPr algn="l"/>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640080">
                <a:tc gridSpan="2">
                  <a:txBody>
                    <a:bodyPr/>
                    <a:lstStyle/>
                    <a:p>
                      <a:pPr marL="285750" indent="-285750" algn="l">
                        <a:buFont typeface="Arial" panose="020B0604020202020204" pitchFamily="34" charset="0"/>
                        <a:buChar char="•"/>
                      </a:pPr>
                      <a:r>
                        <a:rPr lang="en-US" b="1" i="1" u="none" dirty="0">
                          <a:latin typeface="Times New Roman" panose="02020603050405020304" pitchFamily="18" charset="0"/>
                          <a:cs typeface="Times New Roman" panose="02020603050405020304" pitchFamily="18" charset="0"/>
                        </a:rPr>
                        <a:t>Deciding in advance : </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What to do </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How to do </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When to do </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Who is going to do it </a:t>
                      </a:r>
                    </a:p>
                    <a:p>
                      <a:pPr marL="285750" indent="-285750" algn="l">
                        <a:buFont typeface="Wingdings" panose="05000000000000000000" pitchFamily="2" charset="2"/>
                        <a:buChar char="ü"/>
                      </a:pPr>
                      <a:endParaRPr lang="en-US" dirty="0">
                        <a:latin typeface="Times New Roman" panose="02020603050405020304" pitchFamily="18" charset="0"/>
                        <a:cs typeface="Times New Roman" panose="02020603050405020304" pitchFamily="18" charset="0"/>
                      </a:endParaRPr>
                    </a:p>
                    <a:p>
                      <a:pPr marL="285750" indent="-285750" algn="l" defTabSz="914400" rtl="0" eaLnBrk="1" latinLnBrk="0" hangingPunct="1">
                        <a:buFont typeface="Arial" panose="020B0604020202020204" pitchFamily="34" charset="0"/>
                        <a:buChar char="•"/>
                      </a:pPr>
                      <a:r>
                        <a:rPr lang="en-US" sz="1800" b="1" i="1" u="none" kern="1200" dirty="0">
                          <a:solidFill>
                            <a:schemeClr val="dk1"/>
                          </a:solidFill>
                          <a:latin typeface="Times New Roman" panose="02020603050405020304" pitchFamily="18" charset="0"/>
                          <a:ea typeface="+mn-ea"/>
                          <a:cs typeface="Times New Roman" panose="02020603050405020304" pitchFamily="18" charset="0"/>
                        </a:rPr>
                        <a:t>Bridges a gap between where we are today and where we want to reach.</a:t>
                      </a:r>
                    </a:p>
                    <a:p>
                      <a:pPr marL="285750" indent="-285750" algn="l" defTabSz="914400" rtl="0" eaLnBrk="1" latinLnBrk="0" hangingPunct="1">
                        <a:buFont typeface="Arial" panose="020B0604020202020204" pitchFamily="34" charset="0"/>
                        <a:buChar char="•"/>
                      </a:pPr>
                      <a:endParaRPr lang="en-US" sz="1800" b="1" i="1" u="none" kern="1200" dirty="0">
                        <a:solidFill>
                          <a:schemeClr val="dk1"/>
                        </a:solidFill>
                        <a:latin typeface="Times New Roman" panose="02020603050405020304" pitchFamily="18" charset="0"/>
                        <a:ea typeface="+mn-ea"/>
                        <a:cs typeface="Times New Roman" panose="02020603050405020304" pitchFamily="18" charset="0"/>
                      </a:endParaRPr>
                    </a:p>
                    <a:p>
                      <a:pPr marL="285750" indent="-285750" algn="l">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Sets the goals of the organization</a:t>
                      </a:r>
                      <a:r>
                        <a:rPr lang="en-US" dirty="0">
                          <a:latin typeface="Times New Roman" panose="02020603050405020304" pitchFamily="18" charset="0"/>
                          <a:cs typeface="Times New Roman" panose="02020603050405020304" pitchFamily="18" charset="0"/>
                        </a:rPr>
                        <a:t>.</a:t>
                      </a:r>
                      <a:endParaRPr lang="en-US" sz="1800" b="1"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tc hMerge="1">
                  <a:txBody>
                    <a:bodyPr/>
                    <a:lstStyle/>
                    <a:p>
                      <a:pPr algn="l"/>
                      <a:endParaRPr lang="en-US" dirty="0"/>
                    </a:p>
                  </a:txBody>
                  <a:tcPr>
                    <a:noFill/>
                  </a:tcPr>
                </a:tc>
                <a:extLst>
                  <a:ext uri="{0D108BD9-81ED-4DB2-BD59-A6C34878D82A}">
                    <a16:rowId xmlns:a16="http://schemas.microsoft.com/office/drawing/2014/main" val="1392328074"/>
                  </a:ext>
                </a:extLst>
              </a:tr>
            </a:tbl>
          </a:graphicData>
        </a:graphic>
      </p:graphicFrame>
    </p:spTree>
    <p:extLst>
      <p:ext uri="{BB962C8B-B14F-4D97-AF65-F5344CB8AC3E}">
        <p14:creationId xmlns:p14="http://schemas.microsoft.com/office/powerpoint/2010/main" val="18446559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83917607"/>
              </p:ext>
            </p:extLst>
          </p:nvPr>
        </p:nvGraphicFramePr>
        <p:xfrm>
          <a:off x="1874165" y="1677946"/>
          <a:ext cx="9363678" cy="3576320"/>
        </p:xfrm>
        <a:graphic>
          <a:graphicData uri="http://schemas.openxmlformats.org/drawingml/2006/table">
            <a:tbl>
              <a:tblPr firstRow="1" bandRow="1">
                <a:tableStyleId>{5C22544A-7EE6-4342-B048-85BDC9FD1C3A}</a:tableStyleId>
              </a:tblPr>
              <a:tblGrid>
                <a:gridCol w="1566730">
                  <a:extLst>
                    <a:ext uri="{9D8B030D-6E8A-4147-A177-3AD203B41FA5}">
                      <a16:colId xmlns:a16="http://schemas.microsoft.com/office/drawing/2014/main" val="286688803"/>
                    </a:ext>
                  </a:extLst>
                </a:gridCol>
                <a:gridCol w="7796948">
                  <a:extLst>
                    <a:ext uri="{9D8B030D-6E8A-4147-A177-3AD203B41FA5}">
                      <a16:colId xmlns:a16="http://schemas.microsoft.com/office/drawing/2014/main" val="170076994"/>
                    </a:ext>
                  </a:extLst>
                </a:gridCol>
              </a:tblGrid>
              <a:tr h="370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txBody>
                  <a:tcPr>
                    <a:noFill/>
                  </a:tcPr>
                </a:tc>
                <a:tc hMerge="1">
                  <a:txBody>
                    <a:bodyPr/>
                    <a:lstStyle/>
                    <a:p>
                      <a:endParaRPr lang="en-US" dirty="0"/>
                    </a:p>
                  </a:txBody>
                  <a:tcPr/>
                </a:tc>
                <a:extLst>
                  <a:ext uri="{0D108BD9-81ED-4DB2-BD59-A6C34878D82A}">
                    <a16:rowId xmlns:a16="http://schemas.microsoft.com/office/drawing/2014/main" val="3205418195"/>
                  </a:ext>
                </a:extLst>
              </a:tr>
              <a:tr h="370840">
                <a:tc>
                  <a:txBody>
                    <a:bodyPr/>
                    <a:lstStyle/>
                    <a:p>
                      <a:pPr algn="l"/>
                      <a:r>
                        <a:rPr lang="en-US" b="1" i="0" dirty="0">
                          <a:latin typeface="Times New Roman" panose="02020603050405020304" pitchFamily="18" charset="0"/>
                          <a:cs typeface="Times New Roman" panose="02020603050405020304" pitchFamily="18" charset="0"/>
                        </a:rPr>
                        <a:t>Planning</a:t>
                      </a:r>
                      <a:r>
                        <a:rPr lang="en-US" b="1" dirty="0">
                          <a:latin typeface="Times New Roman" panose="02020603050405020304" pitchFamily="18" charset="0"/>
                          <a:cs typeface="Times New Roman" panose="02020603050405020304" pitchFamily="18" charset="0"/>
                        </a:rPr>
                        <a:t> </a:t>
                      </a:r>
                    </a:p>
                  </a:txBody>
                  <a:tcPr>
                    <a:noFill/>
                  </a:tcPr>
                </a:tc>
                <a:tc>
                  <a:txBody>
                    <a:bodyPr/>
                    <a:lstStyle/>
                    <a:p>
                      <a:pPr algn="l"/>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640080">
                <a:tc gridSpan="2">
                  <a:txBody>
                    <a:bodyPr/>
                    <a:lstStyle/>
                    <a:p>
                      <a:pPr marL="285750" indent="-285750" algn="l">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is the basic function of management. </a:t>
                      </a:r>
                    </a:p>
                    <a:p>
                      <a:pPr marL="0" indent="0" algn="l">
                        <a:buFont typeface="Arial" panose="020B0604020202020204" pitchFamily="34" charset="0"/>
                        <a:buNone/>
                      </a:pPr>
                      <a:endParaRPr lang="en-US" dirty="0">
                        <a:latin typeface="Times New Roman" panose="02020603050405020304" pitchFamily="18" charset="0"/>
                        <a:cs typeface="Times New Roman" panose="02020603050405020304" pitchFamily="18" charset="0"/>
                      </a:endParaRPr>
                    </a:p>
                    <a:p>
                      <a:pPr marL="285750" indent="-285750" algn="l">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deciding in advance the most appropriate course of actions for achievement of pre-determined goals.</a:t>
                      </a:r>
                    </a:p>
                    <a:p>
                      <a:pPr marL="285750" indent="-285750" algn="l">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l">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Thus, planning is a systematic thinking about ways &amp; means for accomplishment of pre-determined goals. </a:t>
                      </a:r>
                    </a:p>
                    <a:p>
                      <a:pPr marL="285750" indent="-285750" algn="l">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l">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Planning is necessary to ensure proper utilization of human &amp; non-human resources.  It is an intellectual activity and it also helps in avoiding confusion, and uncertainties. </a:t>
                      </a:r>
                      <a:endParaRPr lang="en-US" sz="1800" b="1"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tc hMerge="1">
                  <a:txBody>
                    <a:bodyPr/>
                    <a:lstStyle/>
                    <a:p>
                      <a:pPr algn="l"/>
                      <a:endParaRPr lang="en-US" dirty="0"/>
                    </a:p>
                  </a:txBody>
                  <a:tcPr>
                    <a:noFill/>
                  </a:tcPr>
                </a:tc>
                <a:extLst>
                  <a:ext uri="{0D108BD9-81ED-4DB2-BD59-A6C34878D82A}">
                    <a16:rowId xmlns:a16="http://schemas.microsoft.com/office/drawing/2014/main" val="1392328074"/>
                  </a:ext>
                </a:extLst>
              </a:tr>
            </a:tbl>
          </a:graphicData>
        </a:graphic>
      </p:graphicFrame>
      <p:grpSp>
        <p:nvGrpSpPr>
          <p:cNvPr id="12" name="Group 11">
            <a:extLst>
              <a:ext uri="{FF2B5EF4-FFF2-40B4-BE49-F238E27FC236}">
                <a16:creationId xmlns:a16="http://schemas.microsoft.com/office/drawing/2014/main" id="{1D4C53A7-D8EF-4DF0-807D-E85A2363C6B3}"/>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5A192B42-4363-4ADD-BD1F-0697E3F53D33}"/>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3C98840B-3F65-4B51-B6D1-9FF9CB2EACF6}"/>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4261653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788023948"/>
              </p:ext>
            </p:extLst>
          </p:nvPr>
        </p:nvGraphicFramePr>
        <p:xfrm>
          <a:off x="1874165" y="1579338"/>
          <a:ext cx="9363678" cy="2589779"/>
        </p:xfrm>
        <a:graphic>
          <a:graphicData uri="http://schemas.openxmlformats.org/drawingml/2006/table">
            <a:tbl>
              <a:tblPr firstRow="1" bandRow="1">
                <a:tableStyleId>{5C22544A-7EE6-4342-B048-85BDC9FD1C3A}</a:tableStyleId>
              </a:tblPr>
              <a:tblGrid>
                <a:gridCol w="1566730">
                  <a:extLst>
                    <a:ext uri="{9D8B030D-6E8A-4147-A177-3AD203B41FA5}">
                      <a16:colId xmlns:a16="http://schemas.microsoft.com/office/drawing/2014/main" val="286688803"/>
                    </a:ext>
                  </a:extLst>
                </a:gridCol>
                <a:gridCol w="7796948">
                  <a:extLst>
                    <a:ext uri="{9D8B030D-6E8A-4147-A177-3AD203B41FA5}">
                      <a16:colId xmlns:a16="http://schemas.microsoft.com/office/drawing/2014/main" val="170076994"/>
                    </a:ext>
                  </a:extLst>
                </a:gridCol>
              </a:tblGrid>
              <a:tr h="370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txBody>
                  <a:tcPr>
                    <a:noFill/>
                  </a:tcPr>
                </a:tc>
                <a:tc hMerge="1">
                  <a:txBody>
                    <a:bodyPr/>
                    <a:lstStyle/>
                    <a:p>
                      <a:endParaRPr lang="en-US" dirty="0"/>
                    </a:p>
                  </a:txBody>
                  <a:tcPr/>
                </a:tc>
                <a:extLst>
                  <a:ext uri="{0D108BD9-81ED-4DB2-BD59-A6C34878D82A}">
                    <a16:rowId xmlns:a16="http://schemas.microsoft.com/office/drawing/2014/main" val="3205418195"/>
                  </a:ext>
                </a:extLst>
              </a:tr>
              <a:tr h="481579">
                <a:tc>
                  <a:txBody>
                    <a:bodyPr/>
                    <a:lstStyle/>
                    <a:p>
                      <a:pPr marL="0" algn="l" defTabSz="914400" rtl="0" eaLnBrk="1" latinLnBrk="0" hangingPunct="1"/>
                      <a:r>
                        <a:rPr lang="en-US" sz="1800" b="1" i="0" kern="1200" dirty="0">
                          <a:solidFill>
                            <a:schemeClr val="dk1"/>
                          </a:solidFill>
                          <a:latin typeface="Times New Roman" panose="02020603050405020304" pitchFamily="18" charset="0"/>
                          <a:ea typeface="+mn-ea"/>
                          <a:cs typeface="Times New Roman" panose="02020603050405020304" pitchFamily="18" charset="0"/>
                        </a:rPr>
                        <a:t>Organizing:</a:t>
                      </a:r>
                    </a:p>
                  </a:txBody>
                  <a:tcPr>
                    <a:noFill/>
                  </a:tcPr>
                </a:tc>
                <a:tc>
                  <a:txBody>
                    <a:bodyPr/>
                    <a:lstStyle/>
                    <a:p>
                      <a:pPr algn="l"/>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896706667"/>
                  </a:ext>
                </a:extLst>
              </a:tr>
              <a:tr h="320040">
                <a:tc gridSpan="2">
                  <a:txBody>
                    <a:bodyPr/>
                    <a:lstStyle/>
                    <a:p>
                      <a:pPr marL="285750" indent="-285750" algn="l">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is the process of bringing together physical, financial and human resources and developing productive relationship amongst them for achievement of organizations’ goals.</a:t>
                      </a:r>
                    </a:p>
                    <a:p>
                      <a:pPr marL="0" indent="0" algn="l">
                        <a:buFont typeface="Arial" panose="020B0604020202020204" pitchFamily="34" charset="0"/>
                        <a:buNone/>
                      </a:pPr>
                      <a:endParaRPr lang="en-US" dirty="0">
                        <a:latin typeface="Times New Roman" panose="02020603050405020304" pitchFamily="18" charset="0"/>
                        <a:cs typeface="Times New Roman" panose="02020603050405020304" pitchFamily="18" charset="0"/>
                      </a:endParaRPr>
                    </a:p>
                    <a:p>
                      <a:pPr marL="285750" indent="-285750" algn="l">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According to Henry Fayol, “</a:t>
                      </a:r>
                      <a:r>
                        <a:rPr lang="en-US" i="1" dirty="0">
                          <a:latin typeface="Times New Roman" panose="02020603050405020304" pitchFamily="18" charset="0"/>
                          <a:cs typeface="Times New Roman" panose="02020603050405020304" pitchFamily="18" charset="0"/>
                        </a:rPr>
                        <a:t>To organize a business is to provide it with everything useful or its functioning i.e. raw material, tools, capital and personnel’s</a:t>
                      </a:r>
                      <a:r>
                        <a:rPr lang="en-US" dirty="0">
                          <a:latin typeface="Times New Roman" panose="02020603050405020304" pitchFamily="18" charset="0"/>
                          <a:cs typeface="Times New Roman" panose="02020603050405020304" pitchFamily="18" charset="0"/>
                        </a:rPr>
                        <a:t>”. To organize a business involves determining &amp; providing human and non-human resources to the organizational structure.</a:t>
                      </a:r>
                      <a:endParaRPr lang="en-US" sz="1800" b="1"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tc hMerge="1">
                  <a:txBody>
                    <a:bodyPr/>
                    <a:lstStyle/>
                    <a:p>
                      <a:pPr algn="l"/>
                      <a:endParaRPr lang="en-US" dirty="0"/>
                    </a:p>
                  </a:txBody>
                  <a:tcPr>
                    <a:noFill/>
                  </a:tcPr>
                </a:tc>
                <a:extLst>
                  <a:ext uri="{0D108BD9-81ED-4DB2-BD59-A6C34878D82A}">
                    <a16:rowId xmlns:a16="http://schemas.microsoft.com/office/drawing/2014/main" val="3036765682"/>
                  </a:ext>
                </a:extLst>
              </a:tr>
            </a:tbl>
          </a:graphicData>
        </a:graphic>
      </p:graphicFrame>
      <p:grpSp>
        <p:nvGrpSpPr>
          <p:cNvPr id="12" name="Group 11">
            <a:extLst>
              <a:ext uri="{FF2B5EF4-FFF2-40B4-BE49-F238E27FC236}">
                <a16:creationId xmlns:a16="http://schemas.microsoft.com/office/drawing/2014/main" id="{DCBBA4E1-FD63-4B04-924C-69A9CBCB7829}"/>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365A8145-9217-4C7B-B8A6-548CBC3C5C78}"/>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E6617FA6-18B3-4C2F-807B-427C9905EA53}"/>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6119719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901056064"/>
              </p:ext>
            </p:extLst>
          </p:nvPr>
        </p:nvGraphicFramePr>
        <p:xfrm>
          <a:off x="1874165" y="1579338"/>
          <a:ext cx="9363678" cy="4235699"/>
        </p:xfrm>
        <a:graphic>
          <a:graphicData uri="http://schemas.openxmlformats.org/drawingml/2006/table">
            <a:tbl>
              <a:tblPr firstRow="1" bandRow="1">
                <a:tableStyleId>{5C22544A-7EE6-4342-B048-85BDC9FD1C3A}</a:tableStyleId>
              </a:tblPr>
              <a:tblGrid>
                <a:gridCol w="1566730">
                  <a:extLst>
                    <a:ext uri="{9D8B030D-6E8A-4147-A177-3AD203B41FA5}">
                      <a16:colId xmlns:a16="http://schemas.microsoft.com/office/drawing/2014/main" val="286688803"/>
                    </a:ext>
                  </a:extLst>
                </a:gridCol>
                <a:gridCol w="7796948">
                  <a:extLst>
                    <a:ext uri="{9D8B030D-6E8A-4147-A177-3AD203B41FA5}">
                      <a16:colId xmlns:a16="http://schemas.microsoft.com/office/drawing/2014/main" val="170076994"/>
                    </a:ext>
                  </a:extLst>
                </a:gridCol>
              </a:tblGrid>
              <a:tr h="370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txBody>
                  <a:tcPr>
                    <a:noFill/>
                  </a:tcPr>
                </a:tc>
                <a:tc hMerge="1">
                  <a:txBody>
                    <a:bodyPr/>
                    <a:lstStyle/>
                    <a:p>
                      <a:endParaRPr lang="en-US" dirty="0"/>
                    </a:p>
                  </a:txBody>
                  <a:tcPr/>
                </a:tc>
                <a:extLst>
                  <a:ext uri="{0D108BD9-81ED-4DB2-BD59-A6C34878D82A}">
                    <a16:rowId xmlns:a16="http://schemas.microsoft.com/office/drawing/2014/main" val="3205418195"/>
                  </a:ext>
                </a:extLst>
              </a:tr>
              <a:tr h="481579">
                <a:tc>
                  <a:txBody>
                    <a:bodyPr/>
                    <a:lstStyle/>
                    <a:p>
                      <a:pPr marL="0" algn="l" defTabSz="914400" rtl="0" eaLnBrk="1" latinLnBrk="0" hangingPunct="1"/>
                      <a:r>
                        <a:rPr lang="en-US" sz="1800" b="1" i="0" kern="1200" dirty="0">
                          <a:solidFill>
                            <a:schemeClr val="dk1"/>
                          </a:solidFill>
                          <a:latin typeface="Times New Roman" panose="02020603050405020304" pitchFamily="18" charset="0"/>
                          <a:ea typeface="+mn-ea"/>
                          <a:cs typeface="Times New Roman" panose="02020603050405020304" pitchFamily="18" charset="0"/>
                        </a:rPr>
                        <a:t>Organizing:</a:t>
                      </a:r>
                    </a:p>
                  </a:txBody>
                  <a:tcPr>
                    <a:noFill/>
                  </a:tcPr>
                </a:tc>
                <a:tc>
                  <a:txBody>
                    <a:bodyPr/>
                    <a:lstStyle/>
                    <a:p>
                      <a:pPr algn="l"/>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896706667"/>
                  </a:ext>
                </a:extLst>
              </a:tr>
              <a:tr h="320040">
                <a:tc gridSpan="2">
                  <a:txBody>
                    <a:bodyPr/>
                    <a:lstStyle/>
                    <a:p>
                      <a:pPr marL="285750" indent="-285750" algn="l">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Establishing the framework of working:</a:t>
                      </a:r>
                    </a:p>
                    <a:p>
                      <a:pPr marL="0" indent="0" algn="l">
                        <a:buFont typeface="Arial" panose="020B0604020202020204" pitchFamily="34" charset="0"/>
                        <a:buNone/>
                      </a:pPr>
                      <a:r>
                        <a:rPr lang="en-US" dirty="0">
                          <a:latin typeface="Times New Roman" panose="02020603050405020304" pitchFamily="18" charset="0"/>
                          <a:cs typeface="Times New Roman" panose="02020603050405020304" pitchFamily="18" charset="0"/>
                        </a:rPr>
                        <a:t>   - How many units or sub-units or departments are needed.</a:t>
                      </a:r>
                    </a:p>
                    <a:p>
                      <a:pPr marL="0" indent="0" algn="l">
                        <a:buFont typeface="Arial" panose="020B0604020202020204" pitchFamily="34" charset="0"/>
                        <a:buNone/>
                      </a:pPr>
                      <a:r>
                        <a:rPr lang="en-US" dirty="0">
                          <a:latin typeface="Times New Roman" panose="02020603050405020304" pitchFamily="18" charset="0"/>
                          <a:cs typeface="Times New Roman" panose="02020603050405020304" pitchFamily="18" charset="0"/>
                        </a:rPr>
                        <a:t>   -  How many posts or designations are needed in each department. </a:t>
                      </a:r>
                    </a:p>
                    <a:p>
                      <a:pPr marL="0" indent="0" algn="l">
                        <a:buFont typeface="Arial" panose="020B0604020202020204" pitchFamily="34" charset="0"/>
                        <a:buNone/>
                      </a:pPr>
                      <a:r>
                        <a:rPr lang="en-US" dirty="0">
                          <a:latin typeface="Times New Roman" panose="02020603050405020304" pitchFamily="18" charset="0"/>
                          <a:cs typeface="Times New Roman" panose="02020603050405020304" pitchFamily="18" charset="0"/>
                        </a:rPr>
                        <a:t>   - How to distribute authority and responsibility among employees </a:t>
                      </a:r>
                    </a:p>
                    <a:p>
                      <a:pPr marL="0" indent="0" algn="l">
                        <a:buFont typeface="Arial" panose="020B0604020202020204" pitchFamily="34" charset="0"/>
                        <a:buNone/>
                      </a:pPr>
                      <a:r>
                        <a:rPr lang="en-US" b="1" dirty="0">
                          <a:latin typeface="Times New Roman" panose="02020603050405020304" pitchFamily="18" charset="0"/>
                          <a:cs typeface="Times New Roman" panose="02020603050405020304" pitchFamily="18" charset="0"/>
                        </a:rPr>
                        <a:t>Once these decisions are taken, organizational structure gets set up.</a:t>
                      </a:r>
                    </a:p>
                    <a:p>
                      <a:pPr marL="0" indent="0" algn="l">
                        <a:buFont typeface="Arial" panose="020B0604020202020204" pitchFamily="34" charset="0"/>
                        <a:buNone/>
                      </a:pPr>
                      <a:endParaRPr lang="en-US" b="0" dirty="0">
                        <a:latin typeface="Times New Roman" panose="02020603050405020304" pitchFamily="18" charset="0"/>
                        <a:cs typeface="Times New Roman" panose="02020603050405020304" pitchFamily="18" charset="0"/>
                      </a:endParaRPr>
                    </a:p>
                    <a:p>
                      <a:pPr marL="285750" indent="-285750" algn="l">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Organizing as a process involves:</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Identification of activities. </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Classification of grouping of activities. </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Assignment of duties. </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Delegation of authority and creation of responsibility. </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Coordinating authority and responsibility relationships. </a:t>
                      </a:r>
                      <a:endParaRPr lang="en-US" sz="1800" b="1"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tc hMerge="1">
                  <a:txBody>
                    <a:bodyPr/>
                    <a:lstStyle/>
                    <a:p>
                      <a:pPr algn="l"/>
                      <a:endParaRPr lang="en-US" dirty="0"/>
                    </a:p>
                  </a:txBody>
                  <a:tcPr>
                    <a:noFill/>
                  </a:tcPr>
                </a:tc>
                <a:extLst>
                  <a:ext uri="{0D108BD9-81ED-4DB2-BD59-A6C34878D82A}">
                    <a16:rowId xmlns:a16="http://schemas.microsoft.com/office/drawing/2014/main" val="3036765682"/>
                  </a:ext>
                </a:extLst>
              </a:tr>
            </a:tbl>
          </a:graphicData>
        </a:graphic>
      </p:graphicFrame>
      <p:grpSp>
        <p:nvGrpSpPr>
          <p:cNvPr id="12" name="Group 11">
            <a:extLst>
              <a:ext uri="{FF2B5EF4-FFF2-40B4-BE49-F238E27FC236}">
                <a16:creationId xmlns:a16="http://schemas.microsoft.com/office/drawing/2014/main" id="{FB1611C5-FBE6-4777-ACB7-12142A71B6EF}"/>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CAA0CC29-E3DC-4F9C-A575-616BE710C4BC}"/>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ED3CF7BF-E913-401E-9D50-E5ED5BA5BBB9}"/>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6134485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018965995"/>
              </p:ext>
            </p:extLst>
          </p:nvPr>
        </p:nvGraphicFramePr>
        <p:xfrm>
          <a:off x="1874165" y="1579338"/>
          <a:ext cx="9363678" cy="3687059"/>
        </p:xfrm>
        <a:graphic>
          <a:graphicData uri="http://schemas.openxmlformats.org/drawingml/2006/table">
            <a:tbl>
              <a:tblPr firstRow="1" bandRow="1">
                <a:tableStyleId>{5C22544A-7EE6-4342-B048-85BDC9FD1C3A}</a:tableStyleId>
              </a:tblPr>
              <a:tblGrid>
                <a:gridCol w="1566730">
                  <a:extLst>
                    <a:ext uri="{9D8B030D-6E8A-4147-A177-3AD203B41FA5}">
                      <a16:colId xmlns:a16="http://schemas.microsoft.com/office/drawing/2014/main" val="286688803"/>
                    </a:ext>
                  </a:extLst>
                </a:gridCol>
                <a:gridCol w="7796948">
                  <a:extLst>
                    <a:ext uri="{9D8B030D-6E8A-4147-A177-3AD203B41FA5}">
                      <a16:colId xmlns:a16="http://schemas.microsoft.com/office/drawing/2014/main" val="170076994"/>
                    </a:ext>
                  </a:extLst>
                </a:gridCol>
              </a:tblGrid>
              <a:tr h="370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txBody>
                  <a:tcPr>
                    <a:noFill/>
                  </a:tcPr>
                </a:tc>
                <a:tc hMerge="1">
                  <a:txBody>
                    <a:bodyPr/>
                    <a:lstStyle/>
                    <a:p>
                      <a:endParaRPr lang="en-US" dirty="0"/>
                    </a:p>
                  </a:txBody>
                  <a:tcPr/>
                </a:tc>
                <a:extLst>
                  <a:ext uri="{0D108BD9-81ED-4DB2-BD59-A6C34878D82A}">
                    <a16:rowId xmlns:a16="http://schemas.microsoft.com/office/drawing/2014/main" val="3205418195"/>
                  </a:ext>
                </a:extLst>
              </a:tr>
              <a:tr h="481579">
                <a:tc>
                  <a:txBody>
                    <a:bodyPr/>
                    <a:lstStyle/>
                    <a:p>
                      <a:pPr marL="0" algn="just" defTabSz="914400" rtl="0" eaLnBrk="1" latinLnBrk="0" hangingPunct="1"/>
                      <a:r>
                        <a:rPr lang="en-US" sz="1800" b="1" i="0" kern="1200" dirty="0">
                          <a:solidFill>
                            <a:schemeClr val="dk1"/>
                          </a:solidFill>
                          <a:latin typeface="Times New Roman" panose="02020603050405020304" pitchFamily="18" charset="0"/>
                          <a:ea typeface="+mn-ea"/>
                          <a:cs typeface="Times New Roman" panose="02020603050405020304" pitchFamily="18" charset="0"/>
                        </a:rPr>
                        <a:t>Leading:</a:t>
                      </a:r>
                    </a:p>
                  </a:txBody>
                  <a:tcPr>
                    <a:noFill/>
                  </a:tcPr>
                </a:tc>
                <a:tc>
                  <a:txBody>
                    <a:bodyPr/>
                    <a:lstStyle/>
                    <a:p>
                      <a:pPr algn="just"/>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896706667"/>
                  </a:ext>
                </a:extLst>
              </a:tr>
              <a:tr h="320040">
                <a:tc gridSpan="2">
                  <a:txBody>
                    <a:bodyPr/>
                    <a:lstStyle/>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Giving direction or instruction to employees to get the job done. </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Leadership qualities are required. </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Motivating employees by providing different types of incentives. </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Communicating with them at regular intervals.</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is that part of managerial function which moves the organizational methods to work efficiently for achievement of organizational purposes. It is considered </a:t>
                      </a:r>
                      <a:r>
                        <a:rPr lang="en-US" b="1" dirty="0">
                          <a:latin typeface="Times New Roman" panose="02020603050405020304" pitchFamily="18" charset="0"/>
                          <a:cs typeface="Times New Roman" panose="02020603050405020304" pitchFamily="18" charset="0"/>
                        </a:rPr>
                        <a:t>life-spark</a:t>
                      </a:r>
                      <a:r>
                        <a:rPr lang="en-US" dirty="0">
                          <a:latin typeface="Times New Roman" panose="02020603050405020304" pitchFamily="18" charset="0"/>
                          <a:cs typeface="Times New Roman" panose="02020603050405020304" pitchFamily="18" charset="0"/>
                        </a:rPr>
                        <a:t> of the enterprise which sets it in motion of the action of people because planning, organizing and staffing are the more </a:t>
                      </a:r>
                      <a:r>
                        <a:rPr lang="en-US" b="1" dirty="0">
                          <a:latin typeface="Times New Roman" panose="02020603050405020304" pitchFamily="18" charset="0"/>
                          <a:cs typeface="Times New Roman" panose="02020603050405020304" pitchFamily="18" charset="0"/>
                        </a:rPr>
                        <a:t>preparations</a:t>
                      </a:r>
                      <a:r>
                        <a:rPr lang="en-US" dirty="0">
                          <a:latin typeface="Times New Roman" panose="02020603050405020304" pitchFamily="18" charset="0"/>
                          <a:cs typeface="Times New Roman" panose="02020603050405020304" pitchFamily="18" charset="0"/>
                        </a:rPr>
                        <a:t> for doing the work. </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Leading is that inert-personnel aspect of management which deals directly with </a:t>
                      </a:r>
                      <a:r>
                        <a:rPr lang="en-US" i="1" dirty="0">
                          <a:latin typeface="Times New Roman" panose="02020603050405020304" pitchFamily="18" charset="0"/>
                          <a:cs typeface="Times New Roman" panose="02020603050405020304" pitchFamily="18" charset="0"/>
                        </a:rPr>
                        <a:t>influencing, guiding, supervising, motivating subordinate </a:t>
                      </a:r>
                      <a:r>
                        <a:rPr lang="en-US" dirty="0">
                          <a:latin typeface="Times New Roman" panose="02020603050405020304" pitchFamily="18" charset="0"/>
                          <a:cs typeface="Times New Roman" panose="02020603050405020304" pitchFamily="18" charset="0"/>
                        </a:rPr>
                        <a:t>for the achievement of organizational goals. </a:t>
                      </a:r>
                      <a:endParaRPr lang="en-US" sz="1800" b="1"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tc hMerge="1">
                  <a:txBody>
                    <a:bodyPr/>
                    <a:lstStyle/>
                    <a:p>
                      <a:pPr algn="l"/>
                      <a:endParaRPr lang="en-US" dirty="0"/>
                    </a:p>
                  </a:txBody>
                  <a:tcPr>
                    <a:noFill/>
                  </a:tcPr>
                </a:tc>
                <a:extLst>
                  <a:ext uri="{0D108BD9-81ED-4DB2-BD59-A6C34878D82A}">
                    <a16:rowId xmlns:a16="http://schemas.microsoft.com/office/drawing/2014/main" val="3036765682"/>
                  </a:ext>
                </a:extLst>
              </a:tr>
            </a:tbl>
          </a:graphicData>
        </a:graphic>
      </p:graphicFrame>
      <p:grpSp>
        <p:nvGrpSpPr>
          <p:cNvPr id="12" name="Group 11">
            <a:extLst>
              <a:ext uri="{FF2B5EF4-FFF2-40B4-BE49-F238E27FC236}">
                <a16:creationId xmlns:a16="http://schemas.microsoft.com/office/drawing/2014/main" id="{22F71400-CDA8-43E0-9AF4-B9073A2860C4}"/>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183126E2-F89C-4F7D-8227-30D6382D85BB}"/>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2BC3D0D7-2445-4099-B988-2BB0F2A9BA2B}"/>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6646577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399827739"/>
              </p:ext>
            </p:extLst>
          </p:nvPr>
        </p:nvGraphicFramePr>
        <p:xfrm>
          <a:off x="1874165" y="1579338"/>
          <a:ext cx="9363678" cy="3961379"/>
        </p:xfrm>
        <a:graphic>
          <a:graphicData uri="http://schemas.openxmlformats.org/drawingml/2006/table">
            <a:tbl>
              <a:tblPr firstRow="1" bandRow="1">
                <a:tableStyleId>{5C22544A-7EE6-4342-B048-85BDC9FD1C3A}</a:tableStyleId>
              </a:tblPr>
              <a:tblGrid>
                <a:gridCol w="1566730">
                  <a:extLst>
                    <a:ext uri="{9D8B030D-6E8A-4147-A177-3AD203B41FA5}">
                      <a16:colId xmlns:a16="http://schemas.microsoft.com/office/drawing/2014/main" val="286688803"/>
                    </a:ext>
                  </a:extLst>
                </a:gridCol>
                <a:gridCol w="7796948">
                  <a:extLst>
                    <a:ext uri="{9D8B030D-6E8A-4147-A177-3AD203B41FA5}">
                      <a16:colId xmlns:a16="http://schemas.microsoft.com/office/drawing/2014/main" val="170076994"/>
                    </a:ext>
                  </a:extLst>
                </a:gridCol>
              </a:tblGrid>
              <a:tr h="370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txBody>
                  <a:tcPr>
                    <a:noFill/>
                  </a:tcPr>
                </a:tc>
                <a:tc hMerge="1">
                  <a:txBody>
                    <a:bodyPr/>
                    <a:lstStyle/>
                    <a:p>
                      <a:endParaRPr lang="en-US" dirty="0"/>
                    </a:p>
                  </a:txBody>
                  <a:tcPr/>
                </a:tc>
                <a:extLst>
                  <a:ext uri="{0D108BD9-81ED-4DB2-BD59-A6C34878D82A}">
                    <a16:rowId xmlns:a16="http://schemas.microsoft.com/office/drawing/2014/main" val="3205418195"/>
                  </a:ext>
                </a:extLst>
              </a:tr>
              <a:tr h="481579">
                <a:tc>
                  <a:txBody>
                    <a:bodyPr/>
                    <a:lstStyle/>
                    <a:p>
                      <a:pPr marL="0" algn="just" defTabSz="914400" rtl="0" eaLnBrk="1" latinLnBrk="0" hangingPunct="1"/>
                      <a:r>
                        <a:rPr lang="en-US" sz="1800" b="1" i="0" kern="1200" dirty="0">
                          <a:solidFill>
                            <a:schemeClr val="dk1"/>
                          </a:solidFill>
                          <a:latin typeface="Times New Roman" panose="02020603050405020304" pitchFamily="18" charset="0"/>
                          <a:ea typeface="+mn-ea"/>
                          <a:cs typeface="Times New Roman" panose="02020603050405020304" pitchFamily="18" charset="0"/>
                        </a:rPr>
                        <a:t>Leading:</a:t>
                      </a:r>
                    </a:p>
                  </a:txBody>
                  <a:tcPr>
                    <a:noFill/>
                  </a:tcPr>
                </a:tc>
                <a:tc>
                  <a:txBody>
                    <a:bodyPr/>
                    <a:lstStyle/>
                    <a:p>
                      <a:pPr algn="just"/>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896706667"/>
                  </a:ext>
                </a:extLst>
              </a:tr>
              <a:tr h="320040">
                <a:tc gridSpan="2">
                  <a:txBody>
                    <a:bodyPr/>
                    <a:lstStyle/>
                    <a:p>
                      <a:pPr marL="285750" indent="-285750" algn="just">
                        <a:buFont typeface="Arial" panose="020B0604020202020204" pitchFamily="34" charset="0"/>
                        <a:buChar char="•"/>
                      </a:pPr>
                      <a:r>
                        <a:rPr lang="en-US" b="1" i="1" u="sng" dirty="0">
                          <a:latin typeface="Times New Roman" panose="02020603050405020304" pitchFamily="18" charset="0"/>
                          <a:cs typeface="Times New Roman" panose="02020603050405020304" pitchFamily="18" charset="0"/>
                        </a:rPr>
                        <a:t>Supervision-</a:t>
                      </a:r>
                      <a:r>
                        <a:rPr lang="en-US" i="1" dirty="0">
                          <a:latin typeface="Times New Roman" panose="02020603050405020304" pitchFamily="18" charset="0"/>
                          <a:cs typeface="Times New Roman" panose="02020603050405020304" pitchFamily="18" charset="0"/>
                        </a:rPr>
                        <a:t> implies overseeing the work of subordinates by their superiors. </a:t>
                      </a:r>
                      <a:r>
                        <a:rPr lang="en-US" b="1" i="1" dirty="0">
                          <a:latin typeface="Times New Roman" panose="02020603050405020304" pitchFamily="18" charset="0"/>
                          <a:cs typeface="Times New Roman" panose="02020603050405020304" pitchFamily="18" charset="0"/>
                        </a:rPr>
                        <a:t>It is the act of watching &amp; directing work &amp; workers. </a:t>
                      </a:r>
                    </a:p>
                    <a:p>
                      <a:pPr marL="285750" indent="-285750" algn="just">
                        <a:buFont typeface="Arial" panose="020B0604020202020204" pitchFamily="34" charset="0"/>
                        <a:buChar char="•"/>
                      </a:pPr>
                      <a:endParaRPr lang="en-US" i="1"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b="1" i="1" u="sng" dirty="0">
                          <a:latin typeface="Times New Roman" panose="02020603050405020304" pitchFamily="18" charset="0"/>
                          <a:cs typeface="Times New Roman" panose="02020603050405020304" pitchFamily="18" charset="0"/>
                        </a:rPr>
                        <a:t>Motivation-</a:t>
                      </a:r>
                      <a:r>
                        <a:rPr lang="en-US" i="1" dirty="0">
                          <a:latin typeface="Times New Roman" panose="02020603050405020304" pitchFamily="18" charset="0"/>
                          <a:cs typeface="Times New Roman" panose="02020603050405020304" pitchFamily="18" charset="0"/>
                        </a:rPr>
                        <a:t> means inspiring, stimulating or encouraging the sub-ordinates with zeal to work. Positive, negative, incentives may be used for this purpose.</a:t>
                      </a:r>
                    </a:p>
                    <a:p>
                      <a:pPr marL="285750" indent="-285750" algn="just">
                        <a:buFont typeface="Arial" panose="020B0604020202020204" pitchFamily="34" charset="0"/>
                        <a:buChar char="•"/>
                      </a:pPr>
                      <a:endParaRPr lang="en-US" i="1"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b="1" i="1" u="sng" dirty="0">
                          <a:latin typeface="Times New Roman" panose="02020603050405020304" pitchFamily="18" charset="0"/>
                          <a:cs typeface="Times New Roman" panose="02020603050405020304" pitchFamily="18" charset="0"/>
                        </a:rPr>
                        <a:t>Leadership-</a:t>
                      </a:r>
                      <a:r>
                        <a:rPr lang="en-US" i="1" dirty="0">
                          <a:latin typeface="Times New Roman" panose="02020603050405020304" pitchFamily="18" charset="0"/>
                          <a:cs typeface="Times New Roman" panose="02020603050405020304" pitchFamily="18" charset="0"/>
                        </a:rPr>
                        <a:t> may be defined as a process by which manager guides and influences the work of subordinates in desired direction. </a:t>
                      </a:r>
                    </a:p>
                    <a:p>
                      <a:pPr marL="285750" indent="-285750" algn="just">
                        <a:buFont typeface="Arial" panose="020B0604020202020204" pitchFamily="34" charset="0"/>
                        <a:buChar char="•"/>
                      </a:pPr>
                      <a:endParaRPr lang="en-US" i="1"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b="1" i="1" u="sng" dirty="0">
                          <a:latin typeface="Times New Roman" panose="02020603050405020304" pitchFamily="18" charset="0"/>
                          <a:cs typeface="Times New Roman" panose="02020603050405020304" pitchFamily="18" charset="0"/>
                        </a:rPr>
                        <a:t>Communications-</a:t>
                      </a:r>
                      <a:r>
                        <a:rPr lang="en-US" i="1" dirty="0">
                          <a:latin typeface="Times New Roman" panose="02020603050405020304" pitchFamily="18" charset="0"/>
                          <a:cs typeface="Times New Roman" panose="02020603050405020304" pitchFamily="18" charset="0"/>
                        </a:rPr>
                        <a:t> is the process of   information, experience, opinion etc. from one person to another. It is a bridge of understanding</a:t>
                      </a:r>
                      <a:endParaRPr lang="en-US" sz="1800" b="1" i="1"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tc hMerge="1">
                  <a:txBody>
                    <a:bodyPr/>
                    <a:lstStyle/>
                    <a:p>
                      <a:pPr algn="l"/>
                      <a:endParaRPr lang="en-US" dirty="0"/>
                    </a:p>
                  </a:txBody>
                  <a:tcPr>
                    <a:noFill/>
                  </a:tcPr>
                </a:tc>
                <a:extLst>
                  <a:ext uri="{0D108BD9-81ED-4DB2-BD59-A6C34878D82A}">
                    <a16:rowId xmlns:a16="http://schemas.microsoft.com/office/drawing/2014/main" val="3036765682"/>
                  </a:ext>
                </a:extLst>
              </a:tr>
            </a:tbl>
          </a:graphicData>
        </a:graphic>
      </p:graphicFrame>
      <p:grpSp>
        <p:nvGrpSpPr>
          <p:cNvPr id="13" name="Group 12">
            <a:extLst>
              <a:ext uri="{FF2B5EF4-FFF2-40B4-BE49-F238E27FC236}">
                <a16:creationId xmlns:a16="http://schemas.microsoft.com/office/drawing/2014/main" id="{B450EE27-E53E-4F91-A870-8889D5F26CFF}"/>
              </a:ext>
            </a:extLst>
          </p:cNvPr>
          <p:cNvGrpSpPr/>
          <p:nvPr/>
        </p:nvGrpSpPr>
        <p:grpSpPr>
          <a:xfrm>
            <a:off x="130614" y="576748"/>
            <a:ext cx="9421206" cy="524016"/>
            <a:chOff x="130614" y="576748"/>
            <a:chExt cx="9421206" cy="524016"/>
          </a:xfrm>
        </p:grpSpPr>
        <p:sp>
          <p:nvSpPr>
            <p:cNvPr id="14" name="TextBox 13">
              <a:extLst>
                <a:ext uri="{FF2B5EF4-FFF2-40B4-BE49-F238E27FC236}">
                  <a16:creationId xmlns:a16="http://schemas.microsoft.com/office/drawing/2014/main" id="{2FCD2C73-D072-4A8B-9A15-1157AB123878}"/>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047221B5-B2DC-431F-B3E8-586C43DA756B}"/>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7190481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174595144"/>
              </p:ext>
            </p:extLst>
          </p:nvPr>
        </p:nvGraphicFramePr>
        <p:xfrm>
          <a:off x="1874165" y="1579338"/>
          <a:ext cx="9363678" cy="3961379"/>
        </p:xfrm>
        <a:graphic>
          <a:graphicData uri="http://schemas.openxmlformats.org/drawingml/2006/table">
            <a:tbl>
              <a:tblPr firstRow="1" bandRow="1">
                <a:tableStyleId>{5C22544A-7EE6-4342-B048-85BDC9FD1C3A}</a:tableStyleId>
              </a:tblPr>
              <a:tblGrid>
                <a:gridCol w="1566730">
                  <a:extLst>
                    <a:ext uri="{9D8B030D-6E8A-4147-A177-3AD203B41FA5}">
                      <a16:colId xmlns:a16="http://schemas.microsoft.com/office/drawing/2014/main" val="286688803"/>
                    </a:ext>
                  </a:extLst>
                </a:gridCol>
                <a:gridCol w="7796948">
                  <a:extLst>
                    <a:ext uri="{9D8B030D-6E8A-4147-A177-3AD203B41FA5}">
                      <a16:colId xmlns:a16="http://schemas.microsoft.com/office/drawing/2014/main" val="170076994"/>
                    </a:ext>
                  </a:extLst>
                </a:gridCol>
              </a:tblGrid>
              <a:tr h="370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txBody>
                  <a:tcPr>
                    <a:noFill/>
                  </a:tcPr>
                </a:tc>
                <a:tc hMerge="1">
                  <a:txBody>
                    <a:bodyPr/>
                    <a:lstStyle/>
                    <a:p>
                      <a:endParaRPr lang="en-US" dirty="0"/>
                    </a:p>
                  </a:txBody>
                  <a:tcPr/>
                </a:tc>
                <a:extLst>
                  <a:ext uri="{0D108BD9-81ED-4DB2-BD59-A6C34878D82A}">
                    <a16:rowId xmlns:a16="http://schemas.microsoft.com/office/drawing/2014/main" val="3205418195"/>
                  </a:ext>
                </a:extLst>
              </a:tr>
              <a:tr h="481579">
                <a:tc>
                  <a:txBody>
                    <a:bodyPr/>
                    <a:lstStyle/>
                    <a:p>
                      <a:pPr marL="0" algn="just" defTabSz="914400" rtl="0" eaLnBrk="1" latinLnBrk="0" hangingPunct="1"/>
                      <a:r>
                        <a:rPr lang="en-US" sz="1800" b="1" i="0" kern="1200" dirty="0">
                          <a:solidFill>
                            <a:schemeClr val="dk1"/>
                          </a:solidFill>
                          <a:latin typeface="Times New Roman" panose="02020603050405020304" pitchFamily="18" charset="0"/>
                          <a:ea typeface="+mn-ea"/>
                          <a:cs typeface="Times New Roman" panose="02020603050405020304" pitchFamily="18" charset="0"/>
                        </a:rPr>
                        <a:t>Controlling:</a:t>
                      </a:r>
                    </a:p>
                  </a:txBody>
                  <a:tcPr>
                    <a:noFill/>
                  </a:tcPr>
                </a:tc>
                <a:tc>
                  <a:txBody>
                    <a:bodyPr/>
                    <a:lstStyle/>
                    <a:p>
                      <a:pPr algn="just"/>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896706667"/>
                  </a:ext>
                </a:extLst>
              </a:tr>
              <a:tr h="320040">
                <a:tc gridSpan="2">
                  <a:txBody>
                    <a:bodyPr/>
                    <a:lstStyle/>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Matching </a:t>
                      </a:r>
                      <a:r>
                        <a:rPr lang="en-US" b="1" dirty="0">
                          <a:latin typeface="Times New Roman" panose="02020603050405020304" pitchFamily="18" charset="0"/>
                          <a:cs typeface="Times New Roman" panose="02020603050405020304" pitchFamily="18" charset="0"/>
                        </a:rPr>
                        <a:t>actual</a:t>
                      </a:r>
                      <a:r>
                        <a:rPr lang="en-US" dirty="0">
                          <a:latin typeface="Times New Roman" panose="02020603050405020304" pitchFamily="18" charset="0"/>
                          <a:cs typeface="Times New Roman" panose="02020603050405020304" pitchFamily="18" charset="0"/>
                        </a:rPr>
                        <a:t> performance with the planed goal. </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If problem, tries to find out the reasons of </a:t>
                      </a:r>
                      <a:r>
                        <a:rPr lang="en-US" b="1" dirty="0">
                          <a:latin typeface="Times New Roman" panose="02020603050405020304" pitchFamily="18" charset="0"/>
                          <a:cs typeface="Times New Roman" panose="02020603050405020304" pitchFamily="18" charset="0"/>
                        </a:rPr>
                        <a:t>deviation</a:t>
                      </a:r>
                      <a:r>
                        <a:rPr lang="en-US" dirty="0">
                          <a:latin typeface="Times New Roman" panose="02020603050405020304" pitchFamily="18" charset="0"/>
                          <a:cs typeface="Times New Roman" panose="02020603050405020304" pitchFamily="18" charset="0"/>
                        </a:rPr>
                        <a:t>. </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Suggesting corrective measures come on the path of the plan.</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implies measurement of accomplishment against the </a:t>
                      </a:r>
                      <a:r>
                        <a:rPr lang="en-US" b="1" dirty="0">
                          <a:latin typeface="Times New Roman" panose="02020603050405020304" pitchFamily="18" charset="0"/>
                          <a:cs typeface="Times New Roman" panose="02020603050405020304" pitchFamily="18" charset="0"/>
                        </a:rPr>
                        <a:t>standards</a:t>
                      </a:r>
                      <a:r>
                        <a:rPr lang="en-US" dirty="0">
                          <a:latin typeface="Times New Roman" panose="02020603050405020304" pitchFamily="18" charset="0"/>
                          <a:cs typeface="Times New Roman" panose="02020603050405020304" pitchFamily="18" charset="0"/>
                        </a:rPr>
                        <a:t> and correction of deviation if any to ensure achievement of organizational goals. </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purpose of controlling is to ensure that everything occurs in conformities with the standards.</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An efficient system of control helps to predict deviations before they actually occur. </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According to Theo </a:t>
                      </a:r>
                      <a:r>
                        <a:rPr lang="en-US" dirty="0" err="1">
                          <a:latin typeface="Times New Roman" panose="02020603050405020304" pitchFamily="18" charset="0"/>
                          <a:cs typeface="Times New Roman" panose="02020603050405020304" pitchFamily="18" charset="0"/>
                        </a:rPr>
                        <a:t>Haimann</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Controlling is the process of checking whether or not proper progress is being made towards the objectives and goals and acting if necessary, to correct any deviation”</a:t>
                      </a:r>
                      <a:r>
                        <a:rPr lang="en-US" dirty="0">
                          <a:latin typeface="Times New Roman" panose="02020603050405020304" pitchFamily="18" charset="0"/>
                          <a:cs typeface="Times New Roman" panose="02020603050405020304" pitchFamily="18" charset="0"/>
                        </a:rPr>
                        <a:t>. </a:t>
                      </a:r>
                    </a:p>
                    <a:p>
                      <a:pPr marL="285750" indent="-285750" algn="just">
                        <a:buFont typeface="Arial" panose="020B0604020202020204" pitchFamily="34" charset="0"/>
                        <a:buChar char="•"/>
                      </a:pPr>
                      <a:endParaRPr lang="en-US" sz="1800" b="1"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tc hMerge="1">
                  <a:txBody>
                    <a:bodyPr/>
                    <a:lstStyle/>
                    <a:p>
                      <a:pPr algn="l"/>
                      <a:endParaRPr lang="en-US" dirty="0"/>
                    </a:p>
                  </a:txBody>
                  <a:tcPr>
                    <a:noFill/>
                  </a:tcPr>
                </a:tc>
                <a:extLst>
                  <a:ext uri="{0D108BD9-81ED-4DB2-BD59-A6C34878D82A}">
                    <a16:rowId xmlns:a16="http://schemas.microsoft.com/office/drawing/2014/main" val="3036765682"/>
                  </a:ext>
                </a:extLst>
              </a:tr>
            </a:tbl>
          </a:graphicData>
        </a:graphic>
      </p:graphicFrame>
      <p:grpSp>
        <p:nvGrpSpPr>
          <p:cNvPr id="12" name="Group 11">
            <a:extLst>
              <a:ext uri="{FF2B5EF4-FFF2-40B4-BE49-F238E27FC236}">
                <a16:creationId xmlns:a16="http://schemas.microsoft.com/office/drawing/2014/main" id="{8208126C-0E69-4D28-B46E-0946603AAB7C}"/>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AD70AF45-2625-4FAC-A75C-73BBD891DB9C}"/>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85C3402E-99E3-4BEF-9A56-F052FAC1A3ED}"/>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0589926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3061101648"/>
              </p:ext>
            </p:extLst>
          </p:nvPr>
        </p:nvGraphicFramePr>
        <p:xfrm>
          <a:off x="1874165" y="1579338"/>
          <a:ext cx="9363678" cy="2589779"/>
        </p:xfrm>
        <a:graphic>
          <a:graphicData uri="http://schemas.openxmlformats.org/drawingml/2006/table">
            <a:tbl>
              <a:tblPr firstRow="1" bandRow="1">
                <a:tableStyleId>{5C22544A-7EE6-4342-B048-85BDC9FD1C3A}</a:tableStyleId>
              </a:tblPr>
              <a:tblGrid>
                <a:gridCol w="1566730">
                  <a:extLst>
                    <a:ext uri="{9D8B030D-6E8A-4147-A177-3AD203B41FA5}">
                      <a16:colId xmlns:a16="http://schemas.microsoft.com/office/drawing/2014/main" val="286688803"/>
                    </a:ext>
                  </a:extLst>
                </a:gridCol>
                <a:gridCol w="7796948">
                  <a:extLst>
                    <a:ext uri="{9D8B030D-6E8A-4147-A177-3AD203B41FA5}">
                      <a16:colId xmlns:a16="http://schemas.microsoft.com/office/drawing/2014/main" val="170076994"/>
                    </a:ext>
                  </a:extLst>
                </a:gridCol>
              </a:tblGrid>
              <a:tr h="370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txBody>
                  <a:tcPr>
                    <a:noFill/>
                  </a:tcPr>
                </a:tc>
                <a:tc hMerge="1">
                  <a:txBody>
                    <a:bodyPr/>
                    <a:lstStyle/>
                    <a:p>
                      <a:endParaRPr lang="en-US" dirty="0"/>
                    </a:p>
                  </a:txBody>
                  <a:tcPr/>
                </a:tc>
                <a:extLst>
                  <a:ext uri="{0D108BD9-81ED-4DB2-BD59-A6C34878D82A}">
                    <a16:rowId xmlns:a16="http://schemas.microsoft.com/office/drawing/2014/main" val="3205418195"/>
                  </a:ext>
                </a:extLst>
              </a:tr>
              <a:tr h="481579">
                <a:tc>
                  <a:txBody>
                    <a:bodyPr/>
                    <a:lstStyle/>
                    <a:p>
                      <a:pPr marL="0" algn="just" defTabSz="914400" rtl="0" eaLnBrk="1" latinLnBrk="0" hangingPunct="1"/>
                      <a:r>
                        <a:rPr lang="en-US" sz="1800" b="1" i="0" kern="1200" dirty="0">
                          <a:solidFill>
                            <a:schemeClr val="dk1"/>
                          </a:solidFill>
                          <a:latin typeface="Times New Roman" panose="02020603050405020304" pitchFamily="18" charset="0"/>
                          <a:ea typeface="+mn-ea"/>
                          <a:cs typeface="Times New Roman" panose="02020603050405020304" pitchFamily="18" charset="0"/>
                        </a:rPr>
                        <a:t>Controlling:</a:t>
                      </a:r>
                    </a:p>
                  </a:txBody>
                  <a:tcPr>
                    <a:noFill/>
                  </a:tcPr>
                </a:tc>
                <a:tc>
                  <a:txBody>
                    <a:bodyPr/>
                    <a:lstStyle/>
                    <a:p>
                      <a:pPr algn="just"/>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896706667"/>
                  </a:ext>
                </a:extLst>
              </a:tr>
              <a:tr h="320040">
                <a:tc gridSpan="2">
                  <a:txBody>
                    <a:bodyPr/>
                    <a:lstStyle/>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Therefore controlling has following steps: </a:t>
                      </a:r>
                    </a:p>
                    <a:p>
                      <a:pPr marL="285750" indent="-285750" algn="just">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Establishment of standard performance. </a:t>
                      </a:r>
                    </a:p>
                    <a:p>
                      <a:pPr marL="285750" indent="-285750" algn="just">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Measurement of actual performance. </a:t>
                      </a:r>
                    </a:p>
                    <a:p>
                      <a:pPr marL="285750" indent="-285750" algn="just">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Comparison of actual performance with the standards and finding out deviation if any.</a:t>
                      </a:r>
                    </a:p>
                    <a:p>
                      <a:pPr marL="285750" indent="-285750" algn="just">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Corrective action. </a:t>
                      </a:r>
                      <a:endParaRPr lang="en-US" sz="1800" b="1"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tc hMerge="1">
                  <a:txBody>
                    <a:bodyPr/>
                    <a:lstStyle/>
                    <a:p>
                      <a:pPr algn="l"/>
                      <a:endParaRPr lang="en-US" dirty="0"/>
                    </a:p>
                  </a:txBody>
                  <a:tcPr>
                    <a:noFill/>
                  </a:tcPr>
                </a:tc>
                <a:extLst>
                  <a:ext uri="{0D108BD9-81ED-4DB2-BD59-A6C34878D82A}">
                    <a16:rowId xmlns:a16="http://schemas.microsoft.com/office/drawing/2014/main" val="3036765682"/>
                  </a:ext>
                </a:extLst>
              </a:tr>
            </a:tbl>
          </a:graphicData>
        </a:graphic>
      </p:graphicFrame>
      <p:grpSp>
        <p:nvGrpSpPr>
          <p:cNvPr id="12" name="Group 11">
            <a:extLst>
              <a:ext uri="{FF2B5EF4-FFF2-40B4-BE49-F238E27FC236}">
                <a16:creationId xmlns:a16="http://schemas.microsoft.com/office/drawing/2014/main" id="{D5436DF4-0E69-4C31-9447-50CD33B00E51}"/>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374DB861-9CEA-424A-B6A5-785FA86F2CBA}"/>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61BE0ED3-B75F-49AC-8145-66215D9ABA32}"/>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086712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5" y="1432725"/>
            <a:ext cx="5388025" cy="30895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p>
            <a:pPr algn="just">
              <a:lnSpc>
                <a:spcPct val="150000"/>
              </a:lnSpc>
            </a:pPr>
            <a:r>
              <a:rPr lang="en-US" b="1" i="1" dirty="0">
                <a:latin typeface="Times New Roman" panose="02020603050405020304" pitchFamily="18" charset="0"/>
                <a:cs typeface="Times New Roman" panose="02020603050405020304" pitchFamily="18" charset="0"/>
              </a:rPr>
              <a:t>Figure 1.2</a:t>
            </a:r>
          </a:p>
          <a:p>
            <a:pPr algn="just">
              <a:lnSpc>
                <a:spcPct val="150000"/>
              </a:lnSpc>
            </a:pPr>
            <a:r>
              <a:rPr lang="en-US" dirty="0">
                <a:latin typeface="Times New Roman" panose="02020603050405020304" pitchFamily="18" charset="0"/>
                <a:cs typeface="Times New Roman" panose="02020603050405020304" pitchFamily="18" charset="0"/>
              </a:rPr>
              <a:t>Managers engage in four basic functions planning, organizing, leading and controlling. These functions are applied to human , financial, physical, and information resources with ultimate purpose of efficiently and effectively attaining organizational goals.  </a:t>
            </a:r>
          </a:p>
        </p:txBody>
      </p:sp>
      <p:pic>
        <p:nvPicPr>
          <p:cNvPr id="10" name="Picture 9">
            <a:extLst>
              <a:ext uri="{FF2B5EF4-FFF2-40B4-BE49-F238E27FC236}">
                <a16:creationId xmlns:a16="http://schemas.microsoft.com/office/drawing/2014/main" id="{92943A1C-1791-4833-894E-F2E207AB5BA2}"/>
              </a:ext>
            </a:extLst>
          </p:cNvPr>
          <p:cNvPicPr>
            <a:picLocks noChangeAspect="1"/>
          </p:cNvPicPr>
          <p:nvPr/>
        </p:nvPicPr>
        <p:blipFill>
          <a:blip r:embed="rId6"/>
          <a:stretch>
            <a:fillRect/>
          </a:stretch>
        </p:blipFill>
        <p:spPr>
          <a:xfrm>
            <a:off x="7353140" y="1643330"/>
            <a:ext cx="4628585" cy="3767970"/>
          </a:xfrm>
          <a:prstGeom prst="rect">
            <a:avLst/>
          </a:prstGeom>
        </p:spPr>
      </p:pic>
      <p:grpSp>
        <p:nvGrpSpPr>
          <p:cNvPr id="12" name="Group 11">
            <a:extLst>
              <a:ext uri="{FF2B5EF4-FFF2-40B4-BE49-F238E27FC236}">
                <a16:creationId xmlns:a16="http://schemas.microsoft.com/office/drawing/2014/main" id="{AC7546A0-05FD-4063-A7C0-D5FDFEEB9DD7}"/>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6A2E181D-2128-42B5-94CD-44031F7B2FD3}"/>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19C28D47-3BAE-4ED5-9A63-4BC885403503}"/>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820566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3941834070"/>
              </p:ext>
            </p:extLst>
          </p:nvPr>
        </p:nvGraphicFramePr>
        <p:xfrm>
          <a:off x="1874165" y="1579338"/>
          <a:ext cx="9241553" cy="2931160"/>
        </p:xfrm>
        <a:graphic>
          <a:graphicData uri="http://schemas.openxmlformats.org/drawingml/2006/table">
            <a:tbl>
              <a:tblPr firstRow="1" bandRow="1">
                <a:tableStyleId>{5C22544A-7EE6-4342-B048-85BDC9FD1C3A}</a:tableStyleId>
              </a:tblPr>
              <a:tblGrid>
                <a:gridCol w="2021761">
                  <a:extLst>
                    <a:ext uri="{9D8B030D-6E8A-4147-A177-3AD203B41FA5}">
                      <a16:colId xmlns:a16="http://schemas.microsoft.com/office/drawing/2014/main" val="286688803"/>
                    </a:ext>
                  </a:extLst>
                </a:gridCol>
                <a:gridCol w="7219792">
                  <a:extLst>
                    <a:ext uri="{9D8B030D-6E8A-4147-A177-3AD203B41FA5}">
                      <a16:colId xmlns:a16="http://schemas.microsoft.com/office/drawing/2014/main" val="170076994"/>
                    </a:ext>
                  </a:extLst>
                </a:gridCol>
              </a:tblGrid>
              <a:tr h="370840">
                <a:tc gridSpan="2">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cs typeface="Tajawal Medium" panose="00000600000000000000"/>
                        </a:rPr>
                        <a:t>2- Critical Managerial Skills:</a:t>
                      </a:r>
                    </a:p>
                  </a:txBody>
                  <a:tcPr>
                    <a:noFill/>
                  </a:tcPr>
                </a:tc>
                <a:tc hMerge="1">
                  <a:txBody>
                    <a:bodyPr/>
                    <a:lstStyle/>
                    <a:p>
                      <a:endParaRPr lang="en-US" dirty="0"/>
                    </a:p>
                  </a:txBody>
                  <a:tcPr/>
                </a:tc>
                <a:extLst>
                  <a:ext uri="{0D108BD9-81ED-4DB2-BD59-A6C34878D82A}">
                    <a16:rowId xmlns:a16="http://schemas.microsoft.com/office/drawing/2014/main" val="3205418195"/>
                  </a:ext>
                </a:extLst>
              </a:tr>
              <a:tr h="370840">
                <a:tc>
                  <a:txBody>
                    <a:bodyPr/>
                    <a:lstStyle/>
                    <a:p>
                      <a:pPr algn="just"/>
                      <a:r>
                        <a:rPr lang="en-US" b="1" i="0" dirty="0"/>
                        <a:t>Technical </a:t>
                      </a:r>
                    </a:p>
                    <a:p>
                      <a:pPr algn="just"/>
                      <a:r>
                        <a:rPr lang="en-US" b="1" i="0" dirty="0"/>
                        <a:t>skills</a:t>
                      </a:r>
                      <a:r>
                        <a:rPr lang="en-US" b="1" dirty="0"/>
                        <a:t> </a:t>
                      </a:r>
                    </a:p>
                  </a:txBody>
                  <a:tcPr>
                    <a:noFill/>
                  </a:tcPr>
                </a:tc>
                <a:tc>
                  <a:txBody>
                    <a:bodyPr/>
                    <a:lstStyle/>
                    <a:p>
                      <a:pPr algn="just"/>
                      <a:r>
                        <a:rPr lang="en-US" dirty="0"/>
                        <a:t>Skills necessary to accomplish specific tasks within the organizations.</a:t>
                      </a:r>
                    </a:p>
                  </a:txBody>
                  <a:tcPr>
                    <a:noFill/>
                  </a:tcPr>
                </a:tc>
                <a:extLst>
                  <a:ext uri="{0D108BD9-81ED-4DB2-BD59-A6C34878D82A}">
                    <a16:rowId xmlns:a16="http://schemas.microsoft.com/office/drawing/2014/main" val="3289377847"/>
                  </a:ext>
                </a:extLst>
              </a:tr>
              <a:tr h="370840">
                <a:tc>
                  <a:txBody>
                    <a:bodyPr/>
                    <a:lstStyle/>
                    <a:p>
                      <a:pPr marL="0" algn="just" defTabSz="914400" rtl="0" eaLnBrk="1" latinLnBrk="0" hangingPunct="1"/>
                      <a:r>
                        <a:rPr lang="en-US" sz="1800" b="1" i="0" kern="1200" dirty="0">
                          <a:solidFill>
                            <a:schemeClr val="dk1"/>
                          </a:solidFill>
                          <a:latin typeface="+mn-lt"/>
                          <a:ea typeface="+mn-ea"/>
                          <a:cs typeface="+mn-cs"/>
                        </a:rPr>
                        <a:t>Interpersonal </a:t>
                      </a:r>
                    </a:p>
                    <a:p>
                      <a:pPr marL="0" algn="just" defTabSz="914400" rtl="0" eaLnBrk="1" latinLnBrk="0" hangingPunct="1"/>
                      <a:r>
                        <a:rPr lang="en-US" sz="1800" b="1" i="0" kern="1200" dirty="0">
                          <a:solidFill>
                            <a:schemeClr val="dk1"/>
                          </a:solidFill>
                          <a:latin typeface="+mn-lt"/>
                          <a:ea typeface="+mn-ea"/>
                          <a:cs typeface="+mn-cs"/>
                        </a:rPr>
                        <a:t>skills</a:t>
                      </a:r>
                    </a:p>
                  </a:txBody>
                  <a:tcPr>
                    <a:noFill/>
                  </a:tcPr>
                </a:tc>
                <a:tc>
                  <a:txBody>
                    <a:bodyPr/>
                    <a:lstStyle/>
                    <a:p>
                      <a:pPr algn="just"/>
                      <a:r>
                        <a:rPr lang="en-US" dirty="0"/>
                        <a:t>Ability to effectively communicate with, understand, and motivate individuals and groups.</a:t>
                      </a:r>
                    </a:p>
                  </a:txBody>
                  <a:tcPr>
                    <a:noFill/>
                  </a:tcPr>
                </a:tc>
                <a:extLst>
                  <a:ext uri="{0D108BD9-81ED-4DB2-BD59-A6C34878D82A}">
                    <a16:rowId xmlns:a16="http://schemas.microsoft.com/office/drawing/2014/main" val="896706667"/>
                  </a:ext>
                </a:extLst>
              </a:tr>
              <a:tr h="320040">
                <a:tc>
                  <a:txBody>
                    <a:bodyPr/>
                    <a:lstStyle/>
                    <a:p>
                      <a:pPr algn="just"/>
                      <a:r>
                        <a:rPr lang="en-US" sz="1800" b="1" i="0" kern="1200" dirty="0">
                          <a:solidFill>
                            <a:schemeClr val="dk1"/>
                          </a:solidFill>
                          <a:latin typeface="+mn-lt"/>
                          <a:ea typeface="+mn-ea"/>
                          <a:cs typeface="+mn-cs"/>
                        </a:rPr>
                        <a:t>Conceptual </a:t>
                      </a:r>
                    </a:p>
                    <a:p>
                      <a:pPr algn="just"/>
                      <a:r>
                        <a:rPr lang="en-US" sz="1800" b="1" i="0" kern="1200" dirty="0">
                          <a:solidFill>
                            <a:schemeClr val="dk1"/>
                          </a:solidFill>
                          <a:latin typeface="+mn-lt"/>
                          <a:ea typeface="+mn-ea"/>
                          <a:cs typeface="+mn-cs"/>
                        </a:rPr>
                        <a:t>skills </a:t>
                      </a:r>
                    </a:p>
                  </a:txBody>
                  <a:tcPr>
                    <a:noFill/>
                  </a:tcPr>
                </a:tc>
                <a:tc>
                  <a:txBody>
                    <a:bodyPr/>
                    <a:lstStyle/>
                    <a:p>
                      <a:pPr algn="just"/>
                      <a:r>
                        <a:rPr lang="en-US" dirty="0"/>
                        <a:t>Ability to think in abstract</a:t>
                      </a:r>
                    </a:p>
                  </a:txBody>
                  <a:tcPr>
                    <a:noFill/>
                  </a:tcPr>
                </a:tc>
                <a:extLst>
                  <a:ext uri="{0D108BD9-81ED-4DB2-BD59-A6C34878D82A}">
                    <a16:rowId xmlns:a16="http://schemas.microsoft.com/office/drawing/2014/main" val="1392328074"/>
                  </a:ext>
                </a:extLst>
              </a:tr>
              <a:tr h="320040">
                <a:tc>
                  <a:txBody>
                    <a:bodyPr/>
                    <a:lstStyle/>
                    <a:p>
                      <a:pPr algn="just"/>
                      <a:r>
                        <a:rPr lang="en-US" sz="1800" b="1" i="0" kern="1200" dirty="0">
                          <a:solidFill>
                            <a:schemeClr val="dk1"/>
                          </a:solidFill>
                          <a:latin typeface="+mn-lt"/>
                          <a:ea typeface="+mn-ea"/>
                          <a:cs typeface="+mn-cs"/>
                        </a:rPr>
                        <a:t>Diagnostic</a:t>
                      </a:r>
                    </a:p>
                    <a:p>
                      <a:pPr algn="just"/>
                      <a:r>
                        <a:rPr lang="en-US" sz="1800" b="1" i="0" kern="1200" dirty="0">
                          <a:solidFill>
                            <a:schemeClr val="dk1"/>
                          </a:solidFill>
                          <a:latin typeface="+mn-lt"/>
                          <a:ea typeface="+mn-ea"/>
                          <a:cs typeface="+mn-cs"/>
                        </a:rPr>
                        <a:t>skills</a:t>
                      </a:r>
                    </a:p>
                  </a:txBody>
                  <a:tcPr>
                    <a:noFill/>
                  </a:tcPr>
                </a:tc>
                <a:tc>
                  <a:txBody>
                    <a:bodyPr/>
                    <a:lstStyle/>
                    <a:p>
                      <a:pPr algn="just"/>
                      <a:r>
                        <a:rPr lang="en-US" dirty="0"/>
                        <a:t>Ability to understand cause-and-effect relationships and to recognize the optimal solutions to the problem.</a:t>
                      </a:r>
                    </a:p>
                  </a:txBody>
                  <a:tcPr>
                    <a:noFill/>
                  </a:tcPr>
                </a:tc>
                <a:extLst>
                  <a:ext uri="{0D108BD9-81ED-4DB2-BD59-A6C34878D82A}">
                    <a16:rowId xmlns:a16="http://schemas.microsoft.com/office/drawing/2014/main" val="3036765682"/>
                  </a:ext>
                </a:extLst>
              </a:tr>
            </a:tbl>
          </a:graphicData>
        </a:graphic>
      </p:graphicFrame>
      <p:grpSp>
        <p:nvGrpSpPr>
          <p:cNvPr id="12" name="Group 11">
            <a:extLst>
              <a:ext uri="{FF2B5EF4-FFF2-40B4-BE49-F238E27FC236}">
                <a16:creationId xmlns:a16="http://schemas.microsoft.com/office/drawing/2014/main" id="{C9002EB1-CDCA-4CD2-AF69-048D76B36E96}"/>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612C356A-7104-4C7E-B035-A1CD2F824026}"/>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61A30A03-787A-42DD-BADD-748EE3415BDC}"/>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55998583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126498648"/>
              </p:ext>
            </p:extLst>
          </p:nvPr>
        </p:nvGraphicFramePr>
        <p:xfrm>
          <a:off x="1874165" y="1579338"/>
          <a:ext cx="9241553" cy="4399280"/>
        </p:xfrm>
        <a:graphic>
          <a:graphicData uri="http://schemas.openxmlformats.org/drawingml/2006/table">
            <a:tbl>
              <a:tblPr firstRow="1" bandRow="1">
                <a:tableStyleId>{5C22544A-7EE6-4342-B048-85BDC9FD1C3A}</a:tableStyleId>
              </a:tblPr>
              <a:tblGrid>
                <a:gridCol w="2021761">
                  <a:extLst>
                    <a:ext uri="{9D8B030D-6E8A-4147-A177-3AD203B41FA5}">
                      <a16:colId xmlns:a16="http://schemas.microsoft.com/office/drawing/2014/main" val="286688803"/>
                    </a:ext>
                  </a:extLst>
                </a:gridCol>
                <a:gridCol w="7219792">
                  <a:extLst>
                    <a:ext uri="{9D8B030D-6E8A-4147-A177-3AD203B41FA5}">
                      <a16:colId xmlns:a16="http://schemas.microsoft.com/office/drawing/2014/main" val="170076994"/>
                    </a:ext>
                  </a:extLst>
                </a:gridCol>
              </a:tblGrid>
              <a:tr h="370840">
                <a:tc gridSpan="2">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2- Critical Managerial Skills:</a:t>
                      </a:r>
                    </a:p>
                  </a:txBody>
                  <a:tcPr>
                    <a:noFill/>
                  </a:tcPr>
                </a:tc>
                <a:tc hMerge="1">
                  <a:txBody>
                    <a:bodyPr/>
                    <a:lstStyle/>
                    <a:p>
                      <a:endParaRPr lang="en-US" dirty="0"/>
                    </a:p>
                  </a:txBody>
                  <a:tcPr/>
                </a:tc>
                <a:extLst>
                  <a:ext uri="{0D108BD9-81ED-4DB2-BD59-A6C34878D82A}">
                    <a16:rowId xmlns:a16="http://schemas.microsoft.com/office/drawing/2014/main" val="3205418195"/>
                  </a:ext>
                </a:extLst>
              </a:tr>
              <a:tr h="370840">
                <a:tc>
                  <a:txBody>
                    <a:bodyPr/>
                    <a:lstStyle/>
                    <a:p>
                      <a:pPr algn="just"/>
                      <a:r>
                        <a:rPr lang="en-US" b="1" i="0" dirty="0">
                          <a:latin typeface="Times New Roman" panose="02020603050405020304" pitchFamily="18" charset="0"/>
                          <a:cs typeface="Times New Roman" panose="02020603050405020304" pitchFamily="18" charset="0"/>
                        </a:rPr>
                        <a:t>Technical skills: </a:t>
                      </a:r>
                      <a:endParaRPr lang="en-US" b="1" dirty="0">
                        <a:latin typeface="Times New Roman" panose="02020603050405020304" pitchFamily="18" charset="0"/>
                        <a:cs typeface="Times New Roman" panose="02020603050405020304" pitchFamily="18" charset="0"/>
                      </a:endParaRPr>
                    </a:p>
                  </a:txBody>
                  <a:tcPr>
                    <a:noFill/>
                  </a:tcPr>
                </a:tc>
                <a:tc>
                  <a:txBody>
                    <a:bodyPr/>
                    <a:lstStyle/>
                    <a:p>
                      <a:pPr algn="just"/>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gridSpan="2">
                  <a:txBody>
                    <a:bodyPr/>
                    <a:lstStyle/>
                    <a:p>
                      <a:pPr marL="0" algn="just" defTabSz="914400" rtl="0" eaLnBrk="1" latinLnBrk="0" hangingPunct="1"/>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Technical skills involve skills that give the managers the ability and the knowledge to use a variety of techniques to achieve their objectives. These skills not only involve operating machines and software, production tools, and pieces of equipment but also the skills needed to boost sales, design different types of products and services, and market the services and the products.</a:t>
                      </a:r>
                    </a:p>
                    <a:p>
                      <a:pPr marL="0" algn="just" defTabSz="914400" rtl="0" eaLnBrk="1" latinLnBrk="0" hangingPunct="1"/>
                      <a:endParaRPr lang="en-US" sz="1800" b="0" i="0" kern="1200" dirty="0">
                        <a:solidFill>
                          <a:schemeClr val="dk1"/>
                        </a:solidFill>
                        <a:effectLst/>
                        <a:latin typeface="Times New Roman" panose="02020603050405020304" pitchFamily="18" charset="0"/>
                        <a:ea typeface="+mn-ea"/>
                        <a:cs typeface="Times New Roman" panose="02020603050405020304" pitchFamily="18" charset="0"/>
                      </a:endParaRPr>
                    </a:p>
                    <a:p>
                      <a:pPr marL="0" algn="just" defTabSz="914400" rtl="0" eaLnBrk="1" latinLnBrk="0" hangingPunct="1"/>
                      <a:r>
                        <a:rPr lang="en-US" sz="1800" b="1" i="0" u="sng" kern="1200" dirty="0">
                          <a:solidFill>
                            <a:schemeClr val="dk1"/>
                          </a:solidFill>
                          <a:effectLst/>
                          <a:latin typeface="Times New Roman" panose="02020603050405020304" pitchFamily="18" charset="0"/>
                          <a:ea typeface="+mn-ea"/>
                          <a:cs typeface="Times New Roman" panose="02020603050405020304" pitchFamily="18" charset="0"/>
                        </a:rPr>
                        <a:t>Example:</a:t>
                      </a:r>
                    </a:p>
                    <a:p>
                      <a:pPr marL="285750" indent="-285750" algn="just" defTabSz="914400" rtl="0" eaLnBrk="1" latinLnBrk="0" hangingPunct="1">
                        <a:buFontTx/>
                        <a:buChar char="-"/>
                      </a:pP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The chairman and CEO of Xerox cooperation, Ursula Burns, started her career as mechanical engineer</a:t>
                      </a:r>
                    </a:p>
                    <a:p>
                      <a:pPr marL="285750" indent="-285750" algn="just" defTabSz="914400" rtl="0" eaLnBrk="1" latinLnBrk="0" hangingPunct="1">
                        <a:buFontTx/>
                        <a:buChar char="-"/>
                      </a:pP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Manager with strong technical skills include Rex Tillerson (CEO of EXXON Mobil ) who stared his career as production engineer.</a:t>
                      </a:r>
                    </a:p>
                    <a:p>
                      <a:pPr marL="285750" indent="-285750" algn="just" defTabSz="914400" rtl="0" eaLnBrk="1" latinLnBrk="0" hangingPunct="1">
                        <a:buFontTx/>
                        <a:buChar char="-"/>
                      </a:pPr>
                      <a:endParaRPr lang="en-US" sz="1800" b="0" i="0" kern="1200" dirty="0">
                        <a:solidFill>
                          <a:schemeClr val="dk1"/>
                        </a:solidFill>
                        <a:effectLst/>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Tx/>
                        <a:buChar char="-"/>
                      </a:pPr>
                      <a:endParaRPr lang="en-US" sz="1800" b="0" i="0" kern="1200" dirty="0">
                        <a:solidFill>
                          <a:schemeClr val="dk1"/>
                        </a:solidFill>
                        <a:effectLst/>
                        <a:latin typeface="Times New Roman" panose="02020603050405020304" pitchFamily="18" charset="0"/>
                        <a:ea typeface="+mn-ea"/>
                        <a:cs typeface="Times New Roman" panose="02020603050405020304" pitchFamily="18" charset="0"/>
                      </a:endParaRPr>
                    </a:p>
                    <a:p>
                      <a:pPr marL="0" algn="just" defTabSz="914400" rtl="0" eaLnBrk="1" latinLnBrk="0" hangingPunct="1"/>
                      <a:endParaRPr lang="en-US" dirty="0">
                        <a:latin typeface="Times New Roman" panose="02020603050405020304" pitchFamily="18" charset="0"/>
                        <a:cs typeface="Times New Roman" panose="02020603050405020304" pitchFamily="18" charset="0"/>
                      </a:endParaRPr>
                    </a:p>
                  </a:txBody>
                  <a:tcPr>
                    <a:noFill/>
                  </a:tcPr>
                </a:tc>
                <a:tc hMerge="1">
                  <a:txBody>
                    <a:bodyPr/>
                    <a:lstStyle/>
                    <a:p>
                      <a:pPr algn="just"/>
                      <a:r>
                        <a:rPr lang="en-US" dirty="0"/>
                        <a:t>Ability to effectively communicate with, understand, and motivate individuals and groups.</a:t>
                      </a:r>
                    </a:p>
                  </a:txBody>
                  <a:tcPr>
                    <a:noFill/>
                  </a:tcPr>
                </a:tc>
                <a:extLst>
                  <a:ext uri="{0D108BD9-81ED-4DB2-BD59-A6C34878D82A}">
                    <a16:rowId xmlns:a16="http://schemas.microsoft.com/office/drawing/2014/main" val="896706667"/>
                  </a:ext>
                </a:extLst>
              </a:tr>
            </a:tbl>
          </a:graphicData>
        </a:graphic>
      </p:graphicFrame>
      <p:grpSp>
        <p:nvGrpSpPr>
          <p:cNvPr id="15" name="Group 14">
            <a:extLst>
              <a:ext uri="{FF2B5EF4-FFF2-40B4-BE49-F238E27FC236}">
                <a16:creationId xmlns:a16="http://schemas.microsoft.com/office/drawing/2014/main" id="{78D24773-D915-45D8-AC6C-F8C157184D68}"/>
              </a:ext>
            </a:extLst>
          </p:cNvPr>
          <p:cNvGrpSpPr/>
          <p:nvPr/>
        </p:nvGrpSpPr>
        <p:grpSpPr>
          <a:xfrm>
            <a:off x="130614" y="576748"/>
            <a:ext cx="9421206" cy="524016"/>
            <a:chOff x="130614" y="576748"/>
            <a:chExt cx="9421206" cy="524016"/>
          </a:xfrm>
        </p:grpSpPr>
        <p:sp>
          <p:nvSpPr>
            <p:cNvPr id="16" name="TextBox 15">
              <a:extLst>
                <a:ext uri="{FF2B5EF4-FFF2-40B4-BE49-F238E27FC236}">
                  <a16:creationId xmlns:a16="http://schemas.microsoft.com/office/drawing/2014/main" id="{2F108845-0F1F-43E0-BAE8-E1820AE09325}"/>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7" name="Rectangle 16">
              <a:extLst>
                <a:ext uri="{FF2B5EF4-FFF2-40B4-BE49-F238E27FC236}">
                  <a16:creationId xmlns:a16="http://schemas.microsoft.com/office/drawing/2014/main" id="{9704B4D2-2D80-456C-B421-D5B95364EF2A}"/>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9521918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589600505"/>
              </p:ext>
            </p:extLst>
          </p:nvPr>
        </p:nvGraphicFramePr>
        <p:xfrm>
          <a:off x="1874165" y="1579338"/>
          <a:ext cx="9241553" cy="3850640"/>
        </p:xfrm>
        <a:graphic>
          <a:graphicData uri="http://schemas.openxmlformats.org/drawingml/2006/table">
            <a:tbl>
              <a:tblPr firstRow="1" bandRow="1">
                <a:tableStyleId>{5C22544A-7EE6-4342-B048-85BDC9FD1C3A}</a:tableStyleId>
              </a:tblPr>
              <a:tblGrid>
                <a:gridCol w="2976131">
                  <a:extLst>
                    <a:ext uri="{9D8B030D-6E8A-4147-A177-3AD203B41FA5}">
                      <a16:colId xmlns:a16="http://schemas.microsoft.com/office/drawing/2014/main" val="286688803"/>
                    </a:ext>
                  </a:extLst>
                </a:gridCol>
                <a:gridCol w="6265422">
                  <a:extLst>
                    <a:ext uri="{9D8B030D-6E8A-4147-A177-3AD203B41FA5}">
                      <a16:colId xmlns:a16="http://schemas.microsoft.com/office/drawing/2014/main" val="170076994"/>
                    </a:ext>
                  </a:extLst>
                </a:gridCol>
              </a:tblGrid>
              <a:tr h="370840">
                <a:tc gridSpan="2">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2- Critical Managerial Skills:</a:t>
                      </a:r>
                    </a:p>
                  </a:txBody>
                  <a:tcPr>
                    <a:noFill/>
                  </a:tcPr>
                </a:tc>
                <a:tc hMerge="1">
                  <a:txBody>
                    <a:bodyPr/>
                    <a:lstStyle/>
                    <a:p>
                      <a:endParaRPr lang="en-US" dirty="0"/>
                    </a:p>
                  </a:txBody>
                  <a:tcPr/>
                </a:tc>
                <a:extLst>
                  <a:ext uri="{0D108BD9-81ED-4DB2-BD59-A6C34878D82A}">
                    <a16:rowId xmlns:a16="http://schemas.microsoft.com/office/drawing/2014/main" val="3205418195"/>
                  </a:ext>
                </a:extLst>
              </a:tr>
              <a:tr h="370840">
                <a:tc>
                  <a:txBody>
                    <a:bodyPr/>
                    <a:lstStyle/>
                    <a:p>
                      <a:pPr algn="just"/>
                      <a:r>
                        <a:rPr lang="en-US" b="1" i="0" dirty="0">
                          <a:latin typeface="Times New Roman" panose="02020603050405020304" pitchFamily="18" charset="0"/>
                          <a:cs typeface="Times New Roman" panose="02020603050405020304" pitchFamily="18" charset="0"/>
                        </a:rPr>
                        <a:t>Interpersonal  skills: </a:t>
                      </a:r>
                      <a:endParaRPr lang="en-US" b="1" dirty="0">
                        <a:latin typeface="Times New Roman" panose="02020603050405020304" pitchFamily="18" charset="0"/>
                        <a:cs typeface="Times New Roman" panose="02020603050405020304" pitchFamily="18" charset="0"/>
                      </a:endParaRPr>
                    </a:p>
                  </a:txBody>
                  <a:tcPr>
                    <a:noFill/>
                  </a:tcPr>
                </a:tc>
                <a:tc>
                  <a:txBody>
                    <a:bodyPr/>
                    <a:lstStyle/>
                    <a:p>
                      <a:pPr algn="just"/>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gridSpan="2">
                  <a:txBody>
                    <a:bodyPr/>
                    <a:lstStyle/>
                    <a:p>
                      <a:pPr marL="0" algn="just" defTabSz="914400" rtl="0" eaLnBrk="1" latinLnBrk="0" hangingPunct="1"/>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The human or the interpersonal skills are the skills that present the managers’ ability to interact, work or relate effectively with people. These skills enable the managers to make use of human potential in the company and motivate the employees for better results.</a:t>
                      </a:r>
                    </a:p>
                    <a:p>
                      <a:pPr marL="0" algn="just" defTabSz="914400" rtl="0" eaLnBrk="1" latinLnBrk="0" hangingPunct="1"/>
                      <a:endParaRPr lang="en-US" sz="1800" b="0" i="0" kern="1200" dirty="0">
                        <a:solidFill>
                          <a:schemeClr val="dk1"/>
                        </a:solidFill>
                        <a:effectLst/>
                        <a:latin typeface="Times New Roman" panose="02020603050405020304" pitchFamily="18" charset="0"/>
                        <a:ea typeface="+mn-ea"/>
                        <a:cs typeface="Times New Roman" panose="02020603050405020304" pitchFamily="18" charset="0"/>
                      </a:endParaRPr>
                    </a:p>
                    <a:p>
                      <a:pPr marL="0" algn="just" defTabSz="914400" rtl="0" eaLnBrk="1" latinLnBrk="0" hangingPunct="1"/>
                      <a:r>
                        <a:rPr lang="en-US" sz="1800" b="1" i="0" u="sng" kern="1200" dirty="0">
                          <a:solidFill>
                            <a:schemeClr val="dk1"/>
                          </a:solidFill>
                          <a:effectLst/>
                          <a:latin typeface="Times New Roman" panose="02020603050405020304" pitchFamily="18" charset="0"/>
                          <a:ea typeface="+mn-ea"/>
                          <a:cs typeface="Times New Roman" panose="02020603050405020304" pitchFamily="18" charset="0"/>
                        </a:rPr>
                        <a:t>Examples :</a:t>
                      </a:r>
                    </a:p>
                    <a:p>
                      <a:pPr marL="0" algn="just" defTabSz="914400" rtl="0" eaLnBrk="1" latinLnBrk="0" hangingPunct="1"/>
                      <a:endParaRPr lang="en-US" sz="1800" b="1" i="0" u="sng" kern="1200" dirty="0">
                        <a:solidFill>
                          <a:schemeClr val="dk1"/>
                        </a:solidFill>
                        <a:effectLst/>
                        <a:latin typeface="Times New Roman" panose="02020603050405020304" pitchFamily="18" charset="0"/>
                        <a:ea typeface="+mn-ea"/>
                        <a:cs typeface="Times New Roman" panose="02020603050405020304" pitchFamily="18" charset="0"/>
                      </a:endParaRPr>
                    </a:p>
                    <a:p>
                      <a:pPr marL="0" algn="just" defTabSz="914400" rtl="0" eaLnBrk="1" latinLnBrk="0" hangingPunct="1"/>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 </a:t>
                      </a:r>
                      <a:r>
                        <a:rPr lang="en-US" sz="1800" b="1" i="0" u="sng" kern="1200" dirty="0">
                          <a:solidFill>
                            <a:schemeClr val="dk1"/>
                          </a:solidFill>
                          <a:effectLst/>
                          <a:latin typeface="Times New Roman" panose="02020603050405020304" pitchFamily="18" charset="0"/>
                          <a:ea typeface="+mn-ea"/>
                          <a:cs typeface="Times New Roman" panose="02020603050405020304" pitchFamily="18" charset="0"/>
                        </a:rPr>
                        <a:t>Howard Schultz </a:t>
                      </a: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is the CEO of Starbucks who is able to relate to employee by demonstrating respect and dignity. Schultz remains committed to providing health care benefits despite rising health care costs and has created educational opportunities for Starbucks partner. These qualities inspired others through out the organizations and make them work hard to help Starbucks reach its goals.</a:t>
                      </a:r>
                    </a:p>
                  </a:txBody>
                  <a:tcPr>
                    <a:noFill/>
                  </a:tcPr>
                </a:tc>
                <a:tc hMerge="1">
                  <a:txBody>
                    <a:bodyPr/>
                    <a:lstStyle/>
                    <a:p>
                      <a:pPr algn="just"/>
                      <a:r>
                        <a:rPr lang="en-US" dirty="0"/>
                        <a:t>Ability to effectively communicate with, understand, and motivate individuals and groups.</a:t>
                      </a: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2D09B6C5-87E5-4418-AC4A-8C439F42AA04}"/>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EE98931B-4900-4840-B589-A56A6AAD35D0}"/>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EFA2EBCE-2193-45FF-BDBE-498B1AB5E3A9}"/>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781209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1823570807"/>
              </p:ext>
            </p:extLst>
          </p:nvPr>
        </p:nvGraphicFramePr>
        <p:xfrm>
          <a:off x="1874165" y="1579338"/>
          <a:ext cx="9241553" cy="3576320"/>
        </p:xfrm>
        <a:graphic>
          <a:graphicData uri="http://schemas.openxmlformats.org/drawingml/2006/table">
            <a:tbl>
              <a:tblPr firstRow="1" bandRow="1">
                <a:tableStyleId>{5C22544A-7EE6-4342-B048-85BDC9FD1C3A}</a:tableStyleId>
              </a:tblPr>
              <a:tblGrid>
                <a:gridCol w="2976131">
                  <a:extLst>
                    <a:ext uri="{9D8B030D-6E8A-4147-A177-3AD203B41FA5}">
                      <a16:colId xmlns:a16="http://schemas.microsoft.com/office/drawing/2014/main" val="286688803"/>
                    </a:ext>
                  </a:extLst>
                </a:gridCol>
                <a:gridCol w="6265422">
                  <a:extLst>
                    <a:ext uri="{9D8B030D-6E8A-4147-A177-3AD203B41FA5}">
                      <a16:colId xmlns:a16="http://schemas.microsoft.com/office/drawing/2014/main" val="170076994"/>
                    </a:ext>
                  </a:extLst>
                </a:gridCol>
              </a:tblGrid>
              <a:tr h="370840">
                <a:tc gridSpan="2">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2- Critical Managerial Skills:</a:t>
                      </a:r>
                    </a:p>
                  </a:txBody>
                  <a:tcPr>
                    <a:noFill/>
                  </a:tcPr>
                </a:tc>
                <a:tc hMerge="1">
                  <a:txBody>
                    <a:bodyPr/>
                    <a:lstStyle/>
                    <a:p>
                      <a:endParaRPr lang="en-US" dirty="0"/>
                    </a:p>
                  </a:txBody>
                  <a:tcPr/>
                </a:tc>
                <a:extLst>
                  <a:ext uri="{0D108BD9-81ED-4DB2-BD59-A6C34878D82A}">
                    <a16:rowId xmlns:a16="http://schemas.microsoft.com/office/drawing/2014/main" val="3205418195"/>
                  </a:ext>
                </a:extLst>
              </a:tr>
              <a:tr h="370840">
                <a:tc>
                  <a:txBody>
                    <a:bodyPr/>
                    <a:lstStyle/>
                    <a:p>
                      <a:pPr algn="just"/>
                      <a:r>
                        <a:rPr lang="en-US" b="1" i="0" dirty="0">
                          <a:latin typeface="Times New Roman" panose="02020603050405020304" pitchFamily="18" charset="0"/>
                          <a:cs typeface="Times New Roman" panose="02020603050405020304" pitchFamily="18" charset="0"/>
                        </a:rPr>
                        <a:t>Conceptual skills: </a:t>
                      </a:r>
                      <a:endParaRPr lang="en-US" b="1" dirty="0">
                        <a:latin typeface="Times New Roman" panose="02020603050405020304" pitchFamily="18" charset="0"/>
                        <a:cs typeface="Times New Roman" panose="02020603050405020304" pitchFamily="18" charset="0"/>
                      </a:endParaRPr>
                    </a:p>
                  </a:txBody>
                  <a:tcPr>
                    <a:noFill/>
                  </a:tcPr>
                </a:tc>
                <a:tc>
                  <a:txBody>
                    <a:bodyPr/>
                    <a:lstStyle/>
                    <a:p>
                      <a:pPr algn="just"/>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gridSpan="2">
                  <a:txBody>
                    <a:bodyPr/>
                    <a:lstStyle/>
                    <a:p>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These involve the skills of the managers present in terms of the knowledge and ability for abstract thinking and formulating ideas. The manager is able to see an entire concept, analyze and diagnose a problem, and find creative solutions. This helps the manager to effectively predict hurdles their department or the business as a whole may face (big picture).</a:t>
                      </a:r>
                    </a:p>
                    <a:p>
                      <a:br>
                        <a:rPr lang="en-US" b="1" u="sng" dirty="0">
                          <a:latin typeface="Times New Roman" panose="02020603050405020304" pitchFamily="18" charset="0"/>
                          <a:cs typeface="Times New Roman" panose="02020603050405020304" pitchFamily="18" charset="0"/>
                        </a:rPr>
                      </a:br>
                      <a:r>
                        <a:rPr lang="en-US" sz="1800" b="1" i="0" u="sng" kern="1200" dirty="0">
                          <a:solidFill>
                            <a:schemeClr val="dk1"/>
                          </a:solidFill>
                          <a:effectLst/>
                          <a:latin typeface="Times New Roman" panose="02020603050405020304" pitchFamily="18" charset="0"/>
                          <a:ea typeface="+mn-ea"/>
                          <a:cs typeface="Times New Roman" panose="02020603050405020304" pitchFamily="18" charset="0"/>
                        </a:rPr>
                        <a:t>Examples :</a:t>
                      </a:r>
                    </a:p>
                    <a:p>
                      <a:pPr marL="0" algn="just" defTabSz="914400" rtl="0" eaLnBrk="1" latinLnBrk="0" hangingPunct="1"/>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 After Steve Woznick , and Steve Jobs built their own small computer for their design in garage, Woznick essentially saw new toy they could be tinker with. That should start a company to sell computer, the result ?  </a:t>
                      </a:r>
                      <a:r>
                        <a:rPr lang="en-US" sz="1800" b="1" i="0" kern="1200" dirty="0">
                          <a:solidFill>
                            <a:schemeClr val="dk1"/>
                          </a:solidFill>
                          <a:effectLst/>
                          <a:latin typeface="Times New Roman" panose="02020603050405020304" pitchFamily="18" charset="0"/>
                          <a:ea typeface="+mn-ea"/>
                          <a:cs typeface="Times New Roman" panose="02020603050405020304" pitchFamily="18" charset="0"/>
                        </a:rPr>
                        <a:t>Apple</a:t>
                      </a: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  In subsequent years, Jobs also used his conceptual skills to identify to potential in digital media technology leading to the introduction of such product like </a:t>
                      </a:r>
                      <a:r>
                        <a:rPr lang="en-US" sz="1800" b="1" i="0" kern="1200" dirty="0">
                          <a:solidFill>
                            <a:schemeClr val="dk1"/>
                          </a:solidFill>
                          <a:effectLst/>
                          <a:latin typeface="Times New Roman" panose="02020603050405020304" pitchFamily="18" charset="0"/>
                          <a:ea typeface="+mn-ea"/>
                          <a:cs typeface="Times New Roman" panose="02020603050405020304" pitchFamily="18" charset="0"/>
                        </a:rPr>
                        <a:t>iPad</a:t>
                      </a: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a:t>
                      </a:r>
                    </a:p>
                  </a:txBody>
                  <a:tcPr>
                    <a:noFill/>
                  </a:tcPr>
                </a:tc>
                <a:tc hMerge="1">
                  <a:txBody>
                    <a:bodyPr/>
                    <a:lstStyle/>
                    <a:p>
                      <a:pPr algn="just"/>
                      <a:r>
                        <a:rPr lang="en-US" dirty="0"/>
                        <a:t>Ability to effectively communicate with, understand, and motivate individuals and groups.</a:t>
                      </a: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8D7501F4-9486-4D45-855F-D1A8347F5871}"/>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B7C8C001-F835-486F-A2DC-D35A92184BED}"/>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B35B099C-0679-452B-A103-7772CD609E45}"/>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0629437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3664576620"/>
              </p:ext>
            </p:extLst>
          </p:nvPr>
        </p:nvGraphicFramePr>
        <p:xfrm>
          <a:off x="1874165" y="1579338"/>
          <a:ext cx="9469696" cy="4399280"/>
        </p:xfrm>
        <a:graphic>
          <a:graphicData uri="http://schemas.openxmlformats.org/drawingml/2006/table">
            <a:tbl>
              <a:tblPr firstRow="1" bandRow="1">
                <a:tableStyleId>{5C22544A-7EE6-4342-B048-85BDC9FD1C3A}</a:tableStyleId>
              </a:tblPr>
              <a:tblGrid>
                <a:gridCol w="3049602">
                  <a:extLst>
                    <a:ext uri="{9D8B030D-6E8A-4147-A177-3AD203B41FA5}">
                      <a16:colId xmlns:a16="http://schemas.microsoft.com/office/drawing/2014/main" val="286688803"/>
                    </a:ext>
                  </a:extLst>
                </a:gridCol>
                <a:gridCol w="6420094">
                  <a:extLst>
                    <a:ext uri="{9D8B030D-6E8A-4147-A177-3AD203B41FA5}">
                      <a16:colId xmlns:a16="http://schemas.microsoft.com/office/drawing/2014/main" val="170076994"/>
                    </a:ext>
                  </a:extLst>
                </a:gridCol>
              </a:tblGrid>
              <a:tr h="370840">
                <a:tc gridSpan="2">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2- Critical Managerial Skills:</a:t>
                      </a:r>
                    </a:p>
                  </a:txBody>
                  <a:tcPr>
                    <a:noFill/>
                  </a:tcPr>
                </a:tc>
                <a:tc hMerge="1">
                  <a:txBody>
                    <a:bodyPr/>
                    <a:lstStyle/>
                    <a:p>
                      <a:endParaRPr lang="en-US" dirty="0"/>
                    </a:p>
                  </a:txBody>
                  <a:tcPr/>
                </a:tc>
                <a:extLst>
                  <a:ext uri="{0D108BD9-81ED-4DB2-BD59-A6C34878D82A}">
                    <a16:rowId xmlns:a16="http://schemas.microsoft.com/office/drawing/2014/main" val="3205418195"/>
                  </a:ext>
                </a:extLst>
              </a:tr>
              <a:tr h="370840">
                <a:tc>
                  <a:txBody>
                    <a:bodyPr/>
                    <a:lstStyle/>
                    <a:p>
                      <a:pPr algn="just"/>
                      <a:r>
                        <a:rPr lang="en-US" b="1" i="0" dirty="0">
                          <a:latin typeface="Times New Roman" panose="02020603050405020304" pitchFamily="18" charset="0"/>
                          <a:cs typeface="Times New Roman" panose="02020603050405020304" pitchFamily="18" charset="0"/>
                        </a:rPr>
                        <a:t>Diagnostic skills: </a:t>
                      </a:r>
                      <a:endParaRPr lang="en-US" b="1" dirty="0">
                        <a:latin typeface="Times New Roman" panose="02020603050405020304" pitchFamily="18" charset="0"/>
                        <a:cs typeface="Times New Roman" panose="02020603050405020304" pitchFamily="18" charset="0"/>
                      </a:endParaRPr>
                    </a:p>
                  </a:txBody>
                  <a:tcPr>
                    <a:noFill/>
                  </a:tcPr>
                </a:tc>
                <a:tc>
                  <a:txBody>
                    <a:bodyPr/>
                    <a:lstStyle/>
                    <a:p>
                      <a:pPr algn="just"/>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gridSpan="2">
                  <a:txBody>
                    <a:bodyPr/>
                    <a:lstStyle/>
                    <a:p>
                      <a:pPr algn="just"/>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Diagnostic skills go almost hand-in-hand with the conceptual skills listed above. While conceptual skills are used to better </a:t>
                      </a:r>
                      <a:r>
                        <a:rPr lang="en-US" sz="1800" b="1" i="0" kern="1200" dirty="0">
                          <a:solidFill>
                            <a:schemeClr val="dk1"/>
                          </a:solidFill>
                          <a:effectLst/>
                          <a:latin typeface="Times New Roman" panose="02020603050405020304" pitchFamily="18" charset="0"/>
                          <a:ea typeface="+mn-ea"/>
                          <a:cs typeface="Times New Roman" panose="02020603050405020304" pitchFamily="18" charset="0"/>
                        </a:rPr>
                        <a:t>understand</a:t>
                      </a: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 a problem, diagnostic skills are used </a:t>
                      </a:r>
                      <a:r>
                        <a:rPr lang="en-US" sz="1800" b="1" i="0" kern="1200" dirty="0">
                          <a:solidFill>
                            <a:schemeClr val="dk1"/>
                          </a:solidFill>
                          <a:effectLst/>
                          <a:latin typeface="Times New Roman" panose="02020603050405020304" pitchFamily="18" charset="0"/>
                          <a:ea typeface="+mn-ea"/>
                          <a:cs typeface="Times New Roman" panose="02020603050405020304" pitchFamily="18" charset="0"/>
                        </a:rPr>
                        <a:t>to find a way </a:t>
                      </a: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to effectively solve the problem. In this way, diagnostic skills and conceptual skills are </a:t>
                      </a:r>
                      <a:r>
                        <a:rPr lang="en-US" sz="1800" b="1" i="0" kern="1200" dirty="0">
                          <a:solidFill>
                            <a:schemeClr val="dk1"/>
                          </a:solidFill>
                          <a:effectLst/>
                          <a:latin typeface="Times New Roman" panose="02020603050405020304" pitchFamily="18" charset="0"/>
                          <a:ea typeface="+mn-ea"/>
                          <a:cs typeface="Times New Roman" panose="02020603050405020304" pitchFamily="18" charset="0"/>
                        </a:rPr>
                        <a:t>two sides of the same managerial coin.</a:t>
                      </a: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 Of course, diagnostic skills aren't only used to help find solutions to difficult problems. Any issue that crops up at a workplace can be easier to deal with when a manager has strong diagnostic skills. The key is to develop the ability to use these skills quickly and without the need for long deliberation.</a:t>
                      </a:r>
                    </a:p>
                    <a:p>
                      <a:pPr algn="just"/>
                      <a:br>
                        <a:rPr lang="en-US" b="1" dirty="0">
                          <a:latin typeface="Times New Roman" panose="02020603050405020304" pitchFamily="18" charset="0"/>
                          <a:cs typeface="Times New Roman" panose="02020603050405020304" pitchFamily="18" charset="0"/>
                        </a:rPr>
                      </a:br>
                      <a:r>
                        <a:rPr lang="en-US" sz="1800" b="1" i="0" kern="1200" dirty="0">
                          <a:solidFill>
                            <a:schemeClr val="dk1"/>
                          </a:solidFill>
                          <a:effectLst/>
                          <a:latin typeface="Times New Roman" panose="02020603050405020304" pitchFamily="18" charset="0"/>
                          <a:ea typeface="+mn-ea"/>
                          <a:cs typeface="Times New Roman" panose="02020603050405020304" pitchFamily="18" charset="0"/>
                        </a:rPr>
                        <a:t>Examples :</a:t>
                      </a:r>
                    </a:p>
                    <a:p>
                      <a:pPr marL="0" algn="just" defTabSz="914400" rtl="0" eaLnBrk="1" latinLnBrk="0" hangingPunct="1"/>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 When Ed Whitacre was CEO of SBC he recognized that although SBC performs well in communication market  it lacked of strong brand name in business environment. SBC would buy AT&amp;T ( for 16 billion) after completing acquisition the company changed its name from SBC to AT&amp;T .</a:t>
                      </a:r>
                    </a:p>
                  </a:txBody>
                  <a:tcPr>
                    <a:noFill/>
                  </a:tcPr>
                </a:tc>
                <a:tc hMerge="1">
                  <a:txBody>
                    <a:bodyPr/>
                    <a:lstStyle/>
                    <a:p>
                      <a:pPr algn="just"/>
                      <a:r>
                        <a:rPr lang="en-US" dirty="0"/>
                        <a:t>Ability to effectively communicate with, understand, and motivate individuals and groups.</a:t>
                      </a: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69956045-CC02-4EA8-80E3-45AF1CC4AF2D}"/>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66C4B677-353C-45A8-8CF3-282C9B8669EA}"/>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7B732715-0A45-46AD-9326-AFE6179DE30F}"/>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4009788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972835519"/>
              </p:ext>
            </p:extLst>
          </p:nvPr>
        </p:nvGraphicFramePr>
        <p:xfrm>
          <a:off x="1874165" y="1610200"/>
          <a:ext cx="9241553" cy="3291840"/>
        </p:xfrm>
        <a:graphic>
          <a:graphicData uri="http://schemas.openxmlformats.org/drawingml/2006/table">
            <a:tbl>
              <a:tblPr firstRow="1" bandRow="1">
                <a:tableStyleId>{5C22544A-7EE6-4342-B048-85BDC9FD1C3A}</a:tableStyleId>
              </a:tblPr>
              <a:tblGrid>
                <a:gridCol w="9241553">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3- Human Resources Management (HRM)</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05418195"/>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dk1"/>
                          </a:solidFill>
                          <a:latin typeface="Times New Roman" panose="02020603050405020304" pitchFamily="18" charset="0"/>
                          <a:ea typeface="+mn-ea"/>
                          <a:cs typeface="Times New Roman" panose="02020603050405020304" pitchFamily="18" charset="0"/>
                        </a:rPr>
                        <a:t>Human Resources Management (HRM):</a:t>
                      </a:r>
                    </a:p>
                    <a:p>
                      <a:pPr algn="just"/>
                      <a:r>
                        <a:rPr lang="en-US" b="0" i="0" dirty="0">
                          <a:latin typeface="Times New Roman" panose="02020603050405020304" pitchFamily="18" charset="0"/>
                          <a:cs typeface="Times New Roman" panose="02020603050405020304" pitchFamily="18" charset="0"/>
                        </a:rPr>
                        <a:t>        - The set of organizational activities directed at attracting, developing, and maintaining an                             active workforce.</a:t>
                      </a:r>
                    </a:p>
                    <a:p>
                      <a:pPr algn="just"/>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dk1"/>
                          </a:solidFill>
                          <a:latin typeface="Times New Roman" panose="02020603050405020304" pitchFamily="18" charset="0"/>
                          <a:ea typeface="+mn-ea"/>
                          <a:cs typeface="Times New Roman" panose="02020603050405020304" pitchFamily="18" charset="0"/>
                        </a:rPr>
                        <a:t>Questions OB helps HR managers to answer</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1" i="0" kern="1200" dirty="0">
                        <a:solidFill>
                          <a:schemeClr val="dk1"/>
                        </a:solidFill>
                        <a:latin typeface="Times New Roman" panose="02020603050405020304" pitchFamily="18" charset="0"/>
                        <a:ea typeface="+mn-ea"/>
                        <a:cs typeface="Times New Roman" panose="02020603050405020304" pitchFamily="18" charset="0"/>
                      </a:endParaRPr>
                    </a:p>
                    <a:p>
                      <a:pPr marL="0" algn="just" defTabSz="914400" rtl="0" eaLnBrk="1" latinLnBrk="0" hangingPunct="1"/>
                      <a:r>
                        <a:rPr lang="en-US" sz="1800" b="1" i="0" kern="1200" dirty="0">
                          <a:solidFill>
                            <a:schemeClr val="dk1"/>
                          </a:solidFill>
                          <a:latin typeface="Times New Roman" panose="02020603050405020304" pitchFamily="18" charset="0"/>
                          <a:ea typeface="+mn-ea"/>
                          <a:cs typeface="Times New Roman" panose="02020603050405020304" pitchFamily="18" charset="0"/>
                        </a:rPr>
                        <a:t>       </a:t>
                      </a:r>
                      <a:r>
                        <a:rPr lang="en-US" sz="1800" b="0" i="0" kern="1200" dirty="0">
                          <a:solidFill>
                            <a:schemeClr val="dk1"/>
                          </a:solidFill>
                          <a:latin typeface="Times New Roman" panose="02020603050405020304" pitchFamily="18" charset="0"/>
                          <a:ea typeface="+mn-ea"/>
                          <a:cs typeface="Times New Roman" panose="02020603050405020304" pitchFamily="18" charset="0"/>
                        </a:rPr>
                        <a:t>1- which applicants should be hired ?</a:t>
                      </a:r>
                    </a:p>
                    <a:p>
                      <a:pPr marL="0" algn="just" defTabSz="914400" rtl="0" eaLnBrk="1" latinLnBrk="0" hangingPunct="1"/>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p>
                      <a:pPr marL="0" algn="just" defTabSz="914400" rtl="0" eaLnBrk="1" latinLnBrk="0" hangingPunct="1"/>
                      <a:r>
                        <a:rPr lang="en-US" sz="1800" b="0" i="0" kern="1200" dirty="0">
                          <a:solidFill>
                            <a:schemeClr val="dk1"/>
                          </a:solidFill>
                          <a:latin typeface="Times New Roman" panose="02020603050405020304" pitchFamily="18" charset="0"/>
                          <a:ea typeface="+mn-ea"/>
                          <a:cs typeface="Times New Roman" panose="02020603050405020304" pitchFamily="18" charset="0"/>
                        </a:rPr>
                        <a:t>       2-  which rewards will be motivating than others? </a:t>
                      </a: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E1D15007-9D5B-4213-93E7-8DF9E2155F15}"/>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3FE5AB46-1BC4-4421-9D6C-199943518193}"/>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00CD2E8F-A197-4C66-8EC4-C3C48E0AB280}"/>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9172995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3237409361"/>
              </p:ext>
            </p:extLst>
          </p:nvPr>
        </p:nvGraphicFramePr>
        <p:xfrm>
          <a:off x="1874166" y="1610200"/>
          <a:ext cx="5083226" cy="2473960"/>
        </p:xfrm>
        <a:graphic>
          <a:graphicData uri="http://schemas.openxmlformats.org/drawingml/2006/table">
            <a:tbl>
              <a:tblPr firstRow="1" bandRow="1">
                <a:tableStyleId>{5C22544A-7EE6-4342-B048-85BDC9FD1C3A}</a:tableStyleId>
              </a:tblPr>
              <a:tblGrid>
                <a:gridCol w="5083226">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3- Human Resources Management (HRM)</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05418195"/>
                  </a:ext>
                </a:extLst>
              </a:tr>
              <a:tr h="370840">
                <a:tc>
                  <a:txBody>
                    <a:bodyPr/>
                    <a:lstStyle/>
                    <a:p>
                      <a:pPr algn="just"/>
                      <a:r>
                        <a:rPr lang="en-US" b="0" i="0" dirty="0">
                          <a:latin typeface="Times New Roman" panose="02020603050405020304" pitchFamily="18" charset="0"/>
                          <a:cs typeface="Times New Roman" panose="02020603050405020304" pitchFamily="18" charset="0"/>
                        </a:rPr>
                        <a:t> Human resource management can be defined as – </a:t>
                      </a:r>
                      <a:r>
                        <a:rPr lang="en-US" b="1" i="1" dirty="0">
                          <a:latin typeface="Times New Roman" panose="02020603050405020304" pitchFamily="18" charset="0"/>
                          <a:cs typeface="Times New Roman" panose="02020603050405020304" pitchFamily="18" charset="0"/>
                        </a:rPr>
                        <a:t>“ employing people, developing &amp; utilizing their resources, maintaining and compensating their services in tune with the job and organizational requirements</a:t>
                      </a:r>
                      <a:r>
                        <a:rPr lang="en-US" b="0" i="0" dirty="0">
                          <a:latin typeface="Times New Roman" panose="02020603050405020304" pitchFamily="18" charset="0"/>
                          <a:cs typeface="Times New Roman" panose="02020603050405020304" pitchFamily="18" charset="0"/>
                        </a:rPr>
                        <a:t>”</a:t>
                      </a:r>
                    </a:p>
                  </a:txBody>
                  <a:tcPr>
                    <a:noFill/>
                  </a:tcPr>
                </a:tc>
                <a:extLst>
                  <a:ext uri="{0D108BD9-81ED-4DB2-BD59-A6C34878D82A}">
                    <a16:rowId xmlns:a16="http://schemas.microsoft.com/office/drawing/2014/main" val="3289377847"/>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pic>
        <p:nvPicPr>
          <p:cNvPr id="12" name="Picture 11">
            <a:extLst>
              <a:ext uri="{FF2B5EF4-FFF2-40B4-BE49-F238E27FC236}">
                <a16:creationId xmlns:a16="http://schemas.microsoft.com/office/drawing/2014/main" id="{79741AF5-8714-418D-ABF3-35E251E2ED42}"/>
              </a:ext>
            </a:extLst>
          </p:cNvPr>
          <p:cNvPicPr>
            <a:picLocks noChangeAspect="1"/>
          </p:cNvPicPr>
          <p:nvPr/>
        </p:nvPicPr>
        <p:blipFill>
          <a:blip r:embed="rId6"/>
          <a:stretch>
            <a:fillRect/>
          </a:stretch>
        </p:blipFill>
        <p:spPr>
          <a:xfrm>
            <a:off x="7248942" y="1982254"/>
            <a:ext cx="4651510" cy="3526725"/>
          </a:xfrm>
          <a:prstGeom prst="rect">
            <a:avLst/>
          </a:prstGeom>
        </p:spPr>
      </p:pic>
      <p:grpSp>
        <p:nvGrpSpPr>
          <p:cNvPr id="13" name="Group 12">
            <a:extLst>
              <a:ext uri="{FF2B5EF4-FFF2-40B4-BE49-F238E27FC236}">
                <a16:creationId xmlns:a16="http://schemas.microsoft.com/office/drawing/2014/main" id="{6B02AFF5-CD8C-4C13-B18B-C34B8EACF4FA}"/>
              </a:ext>
            </a:extLst>
          </p:cNvPr>
          <p:cNvGrpSpPr/>
          <p:nvPr/>
        </p:nvGrpSpPr>
        <p:grpSpPr>
          <a:xfrm>
            <a:off x="130614" y="576748"/>
            <a:ext cx="9421206" cy="524016"/>
            <a:chOff x="130614" y="576748"/>
            <a:chExt cx="9421206" cy="524016"/>
          </a:xfrm>
        </p:grpSpPr>
        <p:sp>
          <p:nvSpPr>
            <p:cNvPr id="14" name="TextBox 13">
              <a:extLst>
                <a:ext uri="{FF2B5EF4-FFF2-40B4-BE49-F238E27FC236}">
                  <a16:creationId xmlns:a16="http://schemas.microsoft.com/office/drawing/2014/main" id="{C0592FC3-4E64-437A-80EA-27BABA313548}"/>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5A260A33-0A52-4A5B-8923-BFBD5258C0EA}"/>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91062136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1356865639"/>
              </p:ext>
            </p:extLst>
          </p:nvPr>
        </p:nvGraphicFramePr>
        <p:xfrm>
          <a:off x="1874166" y="1610200"/>
          <a:ext cx="5083226" cy="1381760"/>
        </p:xfrm>
        <a:graphic>
          <a:graphicData uri="http://schemas.openxmlformats.org/drawingml/2006/table">
            <a:tbl>
              <a:tblPr firstRow="1" bandRow="1">
                <a:tableStyleId>{5C22544A-7EE6-4342-B048-85BDC9FD1C3A}</a:tableStyleId>
              </a:tblPr>
              <a:tblGrid>
                <a:gridCol w="5083226">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3- Human Resources Management (HRM)</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05418195"/>
                  </a:ext>
                </a:extLst>
              </a:tr>
              <a:tr h="370840">
                <a:tc>
                  <a:txBody>
                    <a:bodyPr/>
                    <a:lstStyle/>
                    <a:p>
                      <a:pPr algn="just"/>
                      <a:r>
                        <a:rPr lang="en-US" b="0" i="0" dirty="0">
                          <a:latin typeface="Times New Roman" panose="02020603050405020304" pitchFamily="18" charset="0"/>
                          <a:cs typeface="Times New Roman" panose="02020603050405020304" pitchFamily="18" charset="0"/>
                        </a:rPr>
                        <a:t> </a:t>
                      </a:r>
                    </a:p>
                  </a:txBody>
                  <a:tcPr>
                    <a:noFill/>
                  </a:tcPr>
                </a:tc>
                <a:extLst>
                  <a:ext uri="{0D108BD9-81ED-4DB2-BD59-A6C34878D82A}">
                    <a16:rowId xmlns:a16="http://schemas.microsoft.com/office/drawing/2014/main" val="3289377847"/>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pic>
        <p:nvPicPr>
          <p:cNvPr id="13" name="Picture 12">
            <a:extLst>
              <a:ext uri="{FF2B5EF4-FFF2-40B4-BE49-F238E27FC236}">
                <a16:creationId xmlns:a16="http://schemas.microsoft.com/office/drawing/2014/main" id="{E5E20575-04E9-4AB0-9E43-B5E6FC338AEF}"/>
              </a:ext>
            </a:extLst>
          </p:cNvPr>
          <p:cNvPicPr>
            <a:picLocks noChangeAspect="1"/>
          </p:cNvPicPr>
          <p:nvPr/>
        </p:nvPicPr>
        <p:blipFill>
          <a:blip r:embed="rId6"/>
          <a:stretch>
            <a:fillRect/>
          </a:stretch>
        </p:blipFill>
        <p:spPr>
          <a:xfrm>
            <a:off x="1874165" y="2140275"/>
            <a:ext cx="9599813" cy="3326272"/>
          </a:xfrm>
          <a:prstGeom prst="rect">
            <a:avLst/>
          </a:prstGeom>
        </p:spPr>
      </p:pic>
      <p:grpSp>
        <p:nvGrpSpPr>
          <p:cNvPr id="14" name="Group 13">
            <a:extLst>
              <a:ext uri="{FF2B5EF4-FFF2-40B4-BE49-F238E27FC236}">
                <a16:creationId xmlns:a16="http://schemas.microsoft.com/office/drawing/2014/main" id="{D6FFEEDE-CB88-4E59-B3FF-08B65F19AB8C}"/>
              </a:ext>
            </a:extLst>
          </p:cNvPr>
          <p:cNvGrpSpPr/>
          <p:nvPr/>
        </p:nvGrpSpPr>
        <p:grpSpPr>
          <a:xfrm>
            <a:off x="130614" y="576748"/>
            <a:ext cx="9421206" cy="524016"/>
            <a:chOff x="130614" y="576748"/>
            <a:chExt cx="9421206" cy="524016"/>
          </a:xfrm>
        </p:grpSpPr>
        <p:sp>
          <p:nvSpPr>
            <p:cNvPr id="15" name="TextBox 14">
              <a:extLst>
                <a:ext uri="{FF2B5EF4-FFF2-40B4-BE49-F238E27FC236}">
                  <a16:creationId xmlns:a16="http://schemas.microsoft.com/office/drawing/2014/main" id="{EE951CE8-2F1E-47B0-8BFC-5CB5E16DA40D}"/>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6" name="Rectangle 15">
              <a:extLst>
                <a:ext uri="{FF2B5EF4-FFF2-40B4-BE49-F238E27FC236}">
                  <a16:creationId xmlns:a16="http://schemas.microsoft.com/office/drawing/2014/main" id="{66BAB695-2424-410E-9E91-43FFDCFABE5F}"/>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38863767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719049883"/>
              </p:ext>
            </p:extLst>
          </p:nvPr>
        </p:nvGraphicFramePr>
        <p:xfrm>
          <a:off x="1874166" y="1610200"/>
          <a:ext cx="9655226" cy="3657600"/>
        </p:xfrm>
        <a:graphic>
          <a:graphicData uri="http://schemas.openxmlformats.org/drawingml/2006/table">
            <a:tbl>
              <a:tblPr firstRow="1" bandRow="1">
                <a:tableStyleId>{5C22544A-7EE6-4342-B048-85BDC9FD1C3A}</a:tableStyleId>
              </a:tblPr>
              <a:tblGrid>
                <a:gridCol w="9655226">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3- Human Resources Management (HRM)</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chemeClr val="tx1"/>
                          </a:solidFill>
                          <a:latin typeface="Times New Roman" panose="02020603050405020304" pitchFamily="18" charset="0"/>
                          <a:cs typeface="Times New Roman" panose="02020603050405020304" pitchFamily="18" charset="0"/>
                        </a:rPr>
                        <a:t>Nature of HRM:</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chemeClr val="tx1"/>
                        </a:solidFill>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tx1"/>
                          </a:solidFill>
                          <a:effectLst/>
                          <a:latin typeface="Times New Roman" panose="02020603050405020304" pitchFamily="18" charset="0"/>
                          <a:ea typeface="+mn-ea"/>
                          <a:cs typeface="Times New Roman" panose="02020603050405020304" pitchFamily="18" charset="0"/>
                        </a:rPr>
                        <a:t>Inherent part of management- </a:t>
                      </a: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selecting people, training, motivating, appraising their performance for improving their quality.</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tx1"/>
                          </a:solidFill>
                          <a:effectLst/>
                          <a:latin typeface="Times New Roman" panose="02020603050405020304" pitchFamily="18" charset="0"/>
                          <a:ea typeface="+mn-ea"/>
                          <a:cs typeface="Times New Roman" panose="02020603050405020304" pitchFamily="18" charset="0"/>
                        </a:rPr>
                        <a:t> Pervasive function</a:t>
                      </a: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-present in all levels of mg in an organization</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tx1"/>
                          </a:solidFill>
                          <a:effectLst/>
                          <a:latin typeface="Times New Roman" panose="02020603050405020304" pitchFamily="18" charset="0"/>
                          <a:ea typeface="+mn-ea"/>
                          <a:cs typeface="Times New Roman" panose="02020603050405020304" pitchFamily="18" charset="0"/>
                        </a:rPr>
                        <a:t> Action oriented-</a:t>
                      </a: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solve problem through rational(balanced) policies rather than record keeping</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tx1"/>
                          </a:solidFill>
                          <a:effectLst/>
                          <a:latin typeface="Times New Roman" panose="02020603050405020304" pitchFamily="18" charset="0"/>
                          <a:ea typeface="+mn-ea"/>
                          <a:cs typeface="Times New Roman" panose="02020603050405020304" pitchFamily="18" charset="0"/>
                        </a:rPr>
                        <a:t> People oriented</a:t>
                      </a: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-HRM is all about people at work. Assign jobs, produce results, reward, motivate them towards improvements in productivity</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tx1"/>
                          </a:solidFill>
                          <a:effectLst/>
                          <a:latin typeface="Times New Roman" panose="02020603050405020304" pitchFamily="18" charset="0"/>
                          <a:ea typeface="+mn-ea"/>
                          <a:cs typeface="Times New Roman" panose="02020603050405020304" pitchFamily="18" charset="0"/>
                        </a:rPr>
                        <a:t> Future oriented- </a:t>
                      </a: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Effective HRM helps organization meet its goals</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tx1"/>
                          </a:solidFill>
                          <a:effectLst/>
                          <a:latin typeface="Times New Roman" panose="02020603050405020304" pitchFamily="18" charset="0"/>
                          <a:ea typeface="+mn-ea"/>
                          <a:cs typeface="Times New Roman" panose="02020603050405020304" pitchFamily="18" charset="0"/>
                        </a:rPr>
                        <a:t> Development oriented</a:t>
                      </a: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-HRM develops full potential of employees through reward, training, job rotation.</a:t>
                      </a:r>
                      <a:endParaRPr lang="en-US" sz="1800" b="1" u="sng"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05418195"/>
                  </a:ext>
                </a:extLst>
              </a:tr>
            </a:tbl>
          </a:graphicData>
        </a:graphic>
      </p:graphicFrame>
      <p:grpSp>
        <p:nvGrpSpPr>
          <p:cNvPr id="12" name="Group 11">
            <a:extLst>
              <a:ext uri="{FF2B5EF4-FFF2-40B4-BE49-F238E27FC236}">
                <a16:creationId xmlns:a16="http://schemas.microsoft.com/office/drawing/2014/main" id="{43500DB3-5FE2-4F7C-A68F-C31AA837DC57}"/>
              </a:ext>
            </a:extLst>
          </p:cNvPr>
          <p:cNvGrpSpPr/>
          <p:nvPr/>
        </p:nvGrpSpPr>
        <p:grpSpPr>
          <a:xfrm>
            <a:off x="130614" y="576748"/>
            <a:ext cx="9421206" cy="524016"/>
            <a:chOff x="130614" y="576748"/>
            <a:chExt cx="9421206" cy="524016"/>
          </a:xfrm>
        </p:grpSpPr>
        <p:sp>
          <p:nvSpPr>
            <p:cNvPr id="14" name="TextBox 13">
              <a:extLst>
                <a:ext uri="{FF2B5EF4-FFF2-40B4-BE49-F238E27FC236}">
                  <a16:creationId xmlns:a16="http://schemas.microsoft.com/office/drawing/2014/main" id="{A7661F2B-9063-4AE2-B46E-2908BA79FE8C}"/>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7D28D83A-E3C8-4A8E-8413-61C5BB36BAFB}"/>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03439778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1528118930"/>
              </p:ext>
            </p:extLst>
          </p:nvPr>
        </p:nvGraphicFramePr>
        <p:xfrm>
          <a:off x="1874166" y="1610200"/>
          <a:ext cx="9655226" cy="4399280"/>
        </p:xfrm>
        <a:graphic>
          <a:graphicData uri="http://schemas.openxmlformats.org/drawingml/2006/table">
            <a:tbl>
              <a:tblPr firstRow="1" bandRow="1">
                <a:tableStyleId>{5C22544A-7EE6-4342-B048-85BDC9FD1C3A}</a:tableStyleId>
              </a:tblPr>
              <a:tblGrid>
                <a:gridCol w="9655226">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3- Human Resources Management (HRM)</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chemeClr val="tx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chemeClr val="tx1"/>
                          </a:solidFill>
                          <a:latin typeface="Times New Roman" panose="02020603050405020304" pitchFamily="18" charset="0"/>
                          <a:cs typeface="Times New Roman" panose="02020603050405020304" pitchFamily="18" charset="0"/>
                        </a:rPr>
                        <a:t>Nature of HRM:</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chemeClr val="tx1"/>
                        </a:solidFill>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tx1"/>
                          </a:solidFill>
                          <a:effectLst/>
                          <a:latin typeface="Times New Roman" panose="02020603050405020304" pitchFamily="18" charset="0"/>
                          <a:ea typeface="+mn-ea"/>
                          <a:cs typeface="Times New Roman" panose="02020603050405020304" pitchFamily="18" charset="0"/>
                        </a:rPr>
                        <a:t>Integrating mechanism</a:t>
                      </a: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 HRM maintains cordial relationship between people working at various levels in organization.</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tx1"/>
                          </a:solidFill>
                          <a:effectLst/>
                          <a:latin typeface="Times New Roman" panose="02020603050405020304" pitchFamily="18" charset="0"/>
                          <a:ea typeface="+mn-ea"/>
                          <a:cs typeface="Times New Roman" panose="02020603050405020304" pitchFamily="18" charset="0"/>
                        </a:rPr>
                        <a:t> Comprehensive function</a:t>
                      </a: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 Workforce signifies people working at all levels, HRM differs with form &amp; shape but the basic objective of effective utilization of human resource remains the same.</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tx1"/>
                          </a:solidFill>
                          <a:effectLst/>
                          <a:latin typeface="Times New Roman" panose="02020603050405020304" pitchFamily="18" charset="0"/>
                          <a:ea typeface="+mn-ea"/>
                          <a:cs typeface="Times New Roman" panose="02020603050405020304" pitchFamily="18" charset="0"/>
                        </a:rPr>
                        <a:t>Continuous function</a:t>
                      </a: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 HRM is not a one shot deal it requires constant awareness and alertness of human relations in every day operation.</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tx1"/>
                          </a:solidFill>
                          <a:effectLst/>
                          <a:latin typeface="Times New Roman" panose="02020603050405020304" pitchFamily="18" charset="0"/>
                          <a:ea typeface="+mn-ea"/>
                          <a:cs typeface="Times New Roman" panose="02020603050405020304" pitchFamily="18" charset="0"/>
                        </a:rPr>
                        <a:t> Based on human relation</a:t>
                      </a: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 Every person has different need, perception and expectations. The manger should give due attention to these factors.</a:t>
                      </a:r>
                      <a:r>
                        <a:rPr lang="en-US" dirty="0">
                          <a:solidFill>
                            <a:schemeClr val="tx1"/>
                          </a:solidFill>
                          <a:latin typeface="Times New Roman" panose="02020603050405020304" pitchFamily="18" charset="0"/>
                          <a:cs typeface="Times New Roman" panose="02020603050405020304" pitchFamily="18" charset="0"/>
                        </a:rPr>
                        <a:t> </a:t>
                      </a:r>
                      <a:br>
                        <a:rPr lang="en-US" dirty="0">
                          <a:solidFill>
                            <a:schemeClr val="tx1"/>
                          </a:solidFill>
                          <a:latin typeface="Times New Roman" panose="02020603050405020304" pitchFamily="18" charset="0"/>
                          <a:cs typeface="Times New Roman" panose="02020603050405020304" pitchFamily="18" charset="0"/>
                        </a:rPr>
                      </a:br>
                      <a:endParaRPr lang="en-US" sz="1800" b="1" u="sng"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05418195"/>
                  </a:ext>
                </a:extLst>
              </a:tr>
              <a:tr h="370840">
                <a:tc>
                  <a:txBody>
                    <a:bodyPr/>
                    <a:lstStyle/>
                    <a:p>
                      <a:pPr algn="just"/>
                      <a:r>
                        <a:rPr lang="en-US" b="0" i="0" dirty="0">
                          <a:solidFill>
                            <a:schemeClr val="tx1"/>
                          </a:solidFill>
                          <a:latin typeface="Times New Roman" panose="02020603050405020304" pitchFamily="18" charset="0"/>
                          <a:cs typeface="Times New Roman" panose="02020603050405020304" pitchFamily="18" charset="0"/>
                        </a:rPr>
                        <a:t> </a:t>
                      </a:r>
                    </a:p>
                  </a:txBody>
                  <a:tcPr>
                    <a:noFill/>
                  </a:tcPr>
                </a:tc>
                <a:extLst>
                  <a:ext uri="{0D108BD9-81ED-4DB2-BD59-A6C34878D82A}">
                    <a16:rowId xmlns:a16="http://schemas.microsoft.com/office/drawing/2014/main" val="3289377847"/>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0" i="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C71C0EE7-2103-4695-A49D-0C63ECF70318}"/>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A9AA07C5-9504-4E37-B0B8-5503E4FA759E}"/>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585E7B18-1BB3-43B6-8552-747CF8E20A12}"/>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36985819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733048958"/>
              </p:ext>
            </p:extLst>
          </p:nvPr>
        </p:nvGraphicFramePr>
        <p:xfrm>
          <a:off x="1874166" y="1610200"/>
          <a:ext cx="9241552" cy="3850640"/>
        </p:xfrm>
        <a:graphic>
          <a:graphicData uri="http://schemas.openxmlformats.org/drawingml/2006/table">
            <a:tbl>
              <a:tblPr firstRow="1" bandRow="1">
                <a:tableStyleId>{5C22544A-7EE6-4342-B048-85BDC9FD1C3A}</a:tableStyleId>
              </a:tblPr>
              <a:tblGrid>
                <a:gridCol w="9241552">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3- Human Resources Management (HRM)</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chemeClr val="tx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chemeClr val="tx1"/>
                          </a:solidFill>
                          <a:latin typeface="Times New Roman" panose="02020603050405020304" pitchFamily="18" charset="0"/>
                          <a:cs typeface="Times New Roman" panose="02020603050405020304" pitchFamily="18" charset="0"/>
                        </a:rPr>
                        <a:t>Example:</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b="0" dirty="0">
                          <a:solidFill>
                            <a:schemeClr val="tx1"/>
                          </a:solidFill>
                          <a:latin typeface="Times New Roman" panose="02020603050405020304" pitchFamily="18" charset="0"/>
                          <a:cs typeface="Times New Roman" panose="02020603050405020304" pitchFamily="18" charset="0"/>
                        </a:rPr>
                        <a:t>Recent years announcement by Walmart. In early of 2015 the firm  began giving pay raises to 500,000$ workers. At the same time the company indicated that it was changing the method it to hire and train new employees. The managers expect that the higher wags and the new HR practices will enable the company to better hire new employees and retain the existing one.</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b="0" dirty="0">
                        <a:solidFill>
                          <a:schemeClr val="tx1"/>
                        </a:solidFill>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b="0" dirty="0">
                          <a:solidFill>
                            <a:schemeClr val="tx1"/>
                          </a:solidFill>
                          <a:latin typeface="Times New Roman" panose="02020603050405020304" pitchFamily="18" charset="0"/>
                          <a:cs typeface="Times New Roman" panose="02020603050405020304" pitchFamily="18" charset="0"/>
                        </a:rPr>
                        <a:t>Hence this significant and expense decision by Walmart had its origin in theories and researches from OB and will be implemented by HRM    </a:t>
                      </a:r>
                      <a:br>
                        <a:rPr lang="en-US" dirty="0">
                          <a:solidFill>
                            <a:schemeClr val="tx1"/>
                          </a:solidFill>
                          <a:latin typeface="Times New Roman" panose="02020603050405020304" pitchFamily="18" charset="0"/>
                          <a:cs typeface="Times New Roman" panose="02020603050405020304" pitchFamily="18" charset="0"/>
                        </a:rPr>
                      </a:br>
                      <a:endParaRPr lang="en-US" sz="1800" b="1" u="sng"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05418195"/>
                  </a:ext>
                </a:extLst>
              </a:tr>
              <a:tr h="370840">
                <a:tc>
                  <a:txBody>
                    <a:bodyPr/>
                    <a:lstStyle/>
                    <a:p>
                      <a:pPr algn="just"/>
                      <a:r>
                        <a:rPr lang="en-US" b="0" i="0" dirty="0">
                          <a:solidFill>
                            <a:schemeClr val="tx1"/>
                          </a:solidFill>
                          <a:latin typeface="Times New Roman" panose="02020603050405020304" pitchFamily="18" charset="0"/>
                          <a:cs typeface="Times New Roman" panose="02020603050405020304" pitchFamily="18" charset="0"/>
                        </a:rPr>
                        <a:t> </a:t>
                      </a:r>
                    </a:p>
                  </a:txBody>
                  <a:tcPr>
                    <a:noFill/>
                  </a:tcPr>
                </a:tc>
                <a:extLst>
                  <a:ext uri="{0D108BD9-81ED-4DB2-BD59-A6C34878D82A}">
                    <a16:rowId xmlns:a16="http://schemas.microsoft.com/office/drawing/2014/main" val="3289377847"/>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0" i="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D71A7062-139F-4A87-AC6D-A2344B2025F1}"/>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5F1A0291-1848-44C9-A451-730C11F30960}"/>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68EBED1A-3B7E-4115-BCD4-5C69C8B5B40F}"/>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57931130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4281229883"/>
              </p:ext>
            </p:extLst>
          </p:nvPr>
        </p:nvGraphicFramePr>
        <p:xfrm>
          <a:off x="1874165" y="1610200"/>
          <a:ext cx="9241553" cy="4394200"/>
        </p:xfrm>
        <a:graphic>
          <a:graphicData uri="http://schemas.openxmlformats.org/drawingml/2006/table">
            <a:tbl>
              <a:tblPr firstRow="1" bandRow="1">
                <a:tableStyleId>{5C22544A-7EE6-4342-B048-85BDC9FD1C3A}</a:tableStyleId>
              </a:tblPr>
              <a:tblGrid>
                <a:gridCol w="9241553">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The strategic context of organizational behavior: </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05418195"/>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b="0" i="0" dirty="0">
                          <a:latin typeface="Times New Roman" panose="02020603050405020304" pitchFamily="18" charset="0"/>
                          <a:cs typeface="Times New Roman" panose="02020603050405020304" pitchFamily="18" charset="0"/>
                        </a:rPr>
                        <a:t>Successful business strategy are grounded in creating and maintaining  sustainable </a:t>
                      </a:r>
                      <a:r>
                        <a:rPr lang="en-US" b="1" i="1" dirty="0">
                          <a:solidFill>
                            <a:schemeClr val="tx1"/>
                          </a:solidFill>
                          <a:latin typeface="Times New Roman" panose="02020603050405020304" pitchFamily="18" charset="0"/>
                          <a:cs typeface="Times New Roman" panose="02020603050405020304" pitchFamily="18" charset="0"/>
                        </a:rPr>
                        <a:t>competitive advantages, </a:t>
                      </a:r>
                      <a:r>
                        <a:rPr lang="en-US" sz="1800" b="0" i="0" kern="1200" dirty="0">
                          <a:solidFill>
                            <a:schemeClr val="dk1"/>
                          </a:solidFill>
                          <a:latin typeface="Times New Roman" panose="02020603050405020304" pitchFamily="18" charset="0"/>
                          <a:ea typeface="+mn-ea"/>
                          <a:cs typeface="Times New Roman" panose="02020603050405020304" pitchFamily="18" charset="0"/>
                        </a:rPr>
                        <a:t>which exists any time an organization has an edge over rivals in attracting customers and defending it self against competitions.</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The effective management of people is the key to the creation of a competitive advantage and business strategy execution.</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As former of General electric CEO “ We now know where limitless of productivity comes from. It comes from challenged, empowered,  rewarded team of people” which is related to the relation between management and OB.</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p>
                      <a:pPr algn="just"/>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3" name="Group 12">
            <a:extLst>
              <a:ext uri="{FF2B5EF4-FFF2-40B4-BE49-F238E27FC236}">
                <a16:creationId xmlns:a16="http://schemas.microsoft.com/office/drawing/2014/main" id="{4E4528D8-4283-4EB9-ACD5-6929ED8A1496}"/>
              </a:ext>
            </a:extLst>
          </p:cNvPr>
          <p:cNvGrpSpPr/>
          <p:nvPr/>
        </p:nvGrpSpPr>
        <p:grpSpPr>
          <a:xfrm>
            <a:off x="130614" y="576748"/>
            <a:ext cx="9421206" cy="524016"/>
            <a:chOff x="130614" y="576748"/>
            <a:chExt cx="9421206" cy="524016"/>
          </a:xfrm>
        </p:grpSpPr>
        <p:sp>
          <p:nvSpPr>
            <p:cNvPr id="14" name="TextBox 13">
              <a:extLst>
                <a:ext uri="{FF2B5EF4-FFF2-40B4-BE49-F238E27FC236}">
                  <a16:creationId xmlns:a16="http://schemas.microsoft.com/office/drawing/2014/main" id="{82A2EA68-88EC-488D-A64D-45858ABF0B4A}"/>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9FA7C63D-6E62-49DF-A405-22F307A4F3D9}"/>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98505760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893629160"/>
              </p:ext>
            </p:extLst>
          </p:nvPr>
        </p:nvGraphicFramePr>
        <p:xfrm>
          <a:off x="1874165" y="1610200"/>
          <a:ext cx="9241553" cy="4394200"/>
        </p:xfrm>
        <a:graphic>
          <a:graphicData uri="http://schemas.openxmlformats.org/drawingml/2006/table">
            <a:tbl>
              <a:tblPr firstRow="1" bandRow="1">
                <a:tableStyleId>{5C22544A-7EE6-4342-B048-85BDC9FD1C3A}</a:tableStyleId>
              </a:tblPr>
              <a:tblGrid>
                <a:gridCol w="9241553">
                  <a:extLst>
                    <a:ext uri="{9D8B030D-6E8A-4147-A177-3AD203B41FA5}">
                      <a16:colId xmlns:a16="http://schemas.microsoft.com/office/drawing/2014/main" val="286688803"/>
                    </a:ext>
                  </a:extLst>
                </a:gridCol>
              </a:tblGrid>
              <a:tr h="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The strategic context of organizational behavior: </a:t>
                      </a:r>
                    </a:p>
                  </a:txBody>
                  <a:tcPr>
                    <a:noFill/>
                  </a:tcPr>
                </a:tc>
                <a:extLst>
                  <a:ext uri="{0D108BD9-81ED-4DB2-BD59-A6C34878D82A}">
                    <a16:rowId xmlns:a16="http://schemas.microsoft.com/office/drawing/2014/main" val="3205418195"/>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0" u="sng" kern="1200" dirty="0">
                          <a:solidFill>
                            <a:schemeClr val="dk1"/>
                          </a:solidFill>
                          <a:latin typeface="Times New Roman" panose="02020603050405020304" pitchFamily="18" charset="0"/>
                          <a:ea typeface="+mn-ea"/>
                          <a:cs typeface="Times New Roman" panose="02020603050405020304" pitchFamily="18" charset="0"/>
                        </a:rPr>
                        <a:t>Sources of competitive advantages: </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1" u="none" kern="1200" dirty="0">
                          <a:solidFill>
                            <a:schemeClr val="dk1"/>
                          </a:solidFill>
                          <a:latin typeface="Times New Roman" panose="02020603050405020304" pitchFamily="18" charset="0"/>
                          <a:ea typeface="+mn-ea"/>
                          <a:cs typeface="Times New Roman" panose="02020603050405020304" pitchFamily="18" charset="0"/>
                        </a:rPr>
                        <a:t>Competitive advantages is any thing that gives a firm an edge over rivals in attracting customers and defending it self against competitions.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u="none" kern="1200" dirty="0">
                          <a:solidFill>
                            <a:schemeClr val="dk1"/>
                          </a:solidFill>
                          <a:latin typeface="Times New Roman" panose="02020603050405020304" pitchFamily="18" charset="0"/>
                          <a:ea typeface="+mn-ea"/>
                          <a:cs typeface="Times New Roman" panose="02020603050405020304" pitchFamily="18" charset="0"/>
                        </a:rPr>
                        <a:t>Sources of competitive advantages as following:</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1" i="0" u="none"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1" i="0" u="none"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1" i="0" u="none"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1" i="0" u="none"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1" i="0" u="none"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1" i="0" u="none"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1" i="0" u="none" kern="1200" dirty="0">
                        <a:solidFill>
                          <a:schemeClr val="dk1"/>
                        </a:solidFill>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1" u="none" kern="1200" dirty="0">
                        <a:solidFill>
                          <a:schemeClr val="dk1"/>
                        </a:solidFill>
                        <a:latin typeface="Times New Roman" panose="02020603050405020304" pitchFamily="18" charset="0"/>
                        <a:ea typeface="+mn-ea"/>
                        <a:cs typeface="Times New Roman" panose="02020603050405020304" pitchFamily="18" charset="0"/>
                      </a:endParaRPr>
                    </a:p>
                    <a:p>
                      <a:pPr algn="just"/>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pic>
        <p:nvPicPr>
          <p:cNvPr id="16" name="Picture 15">
            <a:extLst>
              <a:ext uri="{FF2B5EF4-FFF2-40B4-BE49-F238E27FC236}">
                <a16:creationId xmlns:a16="http://schemas.microsoft.com/office/drawing/2014/main" id="{EEB9D077-6683-4C74-8919-F7D85F891BB6}"/>
              </a:ext>
            </a:extLst>
          </p:cNvPr>
          <p:cNvPicPr>
            <a:picLocks noChangeAspect="1"/>
          </p:cNvPicPr>
          <p:nvPr/>
        </p:nvPicPr>
        <p:blipFill>
          <a:blip r:embed="rId6"/>
          <a:stretch>
            <a:fillRect/>
          </a:stretch>
        </p:blipFill>
        <p:spPr>
          <a:xfrm>
            <a:off x="2451651" y="3246797"/>
            <a:ext cx="8786192" cy="2552765"/>
          </a:xfrm>
          <a:prstGeom prst="rect">
            <a:avLst/>
          </a:prstGeom>
        </p:spPr>
      </p:pic>
      <p:grpSp>
        <p:nvGrpSpPr>
          <p:cNvPr id="17" name="Group 16">
            <a:extLst>
              <a:ext uri="{FF2B5EF4-FFF2-40B4-BE49-F238E27FC236}">
                <a16:creationId xmlns:a16="http://schemas.microsoft.com/office/drawing/2014/main" id="{34DB9CA4-791E-4304-B0E3-7685BC59DC64}"/>
              </a:ext>
            </a:extLst>
          </p:cNvPr>
          <p:cNvGrpSpPr/>
          <p:nvPr/>
        </p:nvGrpSpPr>
        <p:grpSpPr>
          <a:xfrm>
            <a:off x="130614" y="576748"/>
            <a:ext cx="9421206" cy="524016"/>
            <a:chOff x="130614" y="576748"/>
            <a:chExt cx="9421206" cy="524016"/>
          </a:xfrm>
        </p:grpSpPr>
        <p:sp>
          <p:nvSpPr>
            <p:cNvPr id="18" name="TextBox 17">
              <a:extLst>
                <a:ext uri="{FF2B5EF4-FFF2-40B4-BE49-F238E27FC236}">
                  <a16:creationId xmlns:a16="http://schemas.microsoft.com/office/drawing/2014/main" id="{5AB15628-8EFF-4C07-9D1D-0169D776361A}"/>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9" name="Rectangle 18">
              <a:extLst>
                <a:ext uri="{FF2B5EF4-FFF2-40B4-BE49-F238E27FC236}">
                  <a16:creationId xmlns:a16="http://schemas.microsoft.com/office/drawing/2014/main" id="{F9E8C70F-A7F2-4798-B89F-28C5BE5DAE2B}"/>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97573105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218425721"/>
              </p:ext>
            </p:extLst>
          </p:nvPr>
        </p:nvGraphicFramePr>
        <p:xfrm>
          <a:off x="1874166" y="1610200"/>
          <a:ext cx="5826454" cy="4942840"/>
        </p:xfrm>
        <a:graphic>
          <a:graphicData uri="http://schemas.openxmlformats.org/drawingml/2006/table">
            <a:tbl>
              <a:tblPr firstRow="1" bandRow="1">
                <a:tableStyleId>{5C22544A-7EE6-4342-B048-85BDC9FD1C3A}</a:tableStyleId>
              </a:tblPr>
              <a:tblGrid>
                <a:gridCol w="5826454">
                  <a:extLst>
                    <a:ext uri="{9D8B030D-6E8A-4147-A177-3AD203B41FA5}">
                      <a16:colId xmlns:a16="http://schemas.microsoft.com/office/drawing/2014/main" val="286688803"/>
                    </a:ext>
                  </a:extLst>
                </a:gridCol>
              </a:tblGrid>
              <a:tr h="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The strategic context of organizational behavior: </a:t>
                      </a:r>
                    </a:p>
                  </a:txBody>
                  <a:tcPr>
                    <a:noFill/>
                  </a:tcPr>
                </a:tc>
                <a:extLst>
                  <a:ext uri="{0D108BD9-81ED-4DB2-BD59-A6C34878D82A}">
                    <a16:rowId xmlns:a16="http://schemas.microsoft.com/office/drawing/2014/main" val="3205418195"/>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0" u="sng" kern="1200" dirty="0">
                          <a:solidFill>
                            <a:schemeClr val="dk1"/>
                          </a:solidFill>
                          <a:latin typeface="Times New Roman" panose="02020603050405020304" pitchFamily="18" charset="0"/>
                          <a:ea typeface="+mn-ea"/>
                          <a:cs typeface="Times New Roman" panose="02020603050405020304" pitchFamily="18" charset="0"/>
                        </a:rPr>
                        <a:t>Types of Business strategies: </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u="none" kern="1200" dirty="0">
                          <a:solidFill>
                            <a:schemeClr val="dk1"/>
                          </a:solidFill>
                          <a:latin typeface="Times New Roman" panose="02020603050405020304" pitchFamily="18" charset="0"/>
                          <a:ea typeface="+mn-ea"/>
                          <a:cs typeface="Times New Roman" panose="02020603050405020304" pitchFamily="18" charset="0"/>
                        </a:rPr>
                        <a:t>There are three primary business strategies are :</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0" u="sng" kern="1200" dirty="0">
                          <a:solidFill>
                            <a:schemeClr val="dk1"/>
                          </a:solidFill>
                          <a:latin typeface="Times New Roman" panose="02020603050405020304" pitchFamily="18" charset="0"/>
                          <a:ea typeface="+mn-ea"/>
                          <a:cs typeface="Times New Roman" panose="02020603050405020304" pitchFamily="18" charset="0"/>
                        </a:rPr>
                        <a:t>1- Cost Leadership: </a:t>
                      </a:r>
                      <a:r>
                        <a:rPr lang="en-US" sz="1800" b="0" i="0" u="none" kern="1200" dirty="0">
                          <a:solidFill>
                            <a:schemeClr val="dk1"/>
                          </a:solidFill>
                          <a:latin typeface="Times New Roman" panose="02020603050405020304" pitchFamily="18" charset="0"/>
                          <a:ea typeface="+mn-ea"/>
                          <a:cs typeface="Times New Roman" panose="02020603050405020304" pitchFamily="18" charset="0"/>
                        </a:rPr>
                        <a:t>Striving to be the lowest cost producer for a particular level of quality.  Which makes completive advantage of </a:t>
                      </a:r>
                      <a:r>
                        <a:rPr lang="en-US" sz="1800" b="1" i="1" u="none" kern="1200" dirty="0">
                          <a:solidFill>
                            <a:schemeClr val="dk1"/>
                          </a:solidFill>
                          <a:latin typeface="Times New Roman" panose="02020603050405020304" pitchFamily="18" charset="0"/>
                          <a:ea typeface="+mn-ea"/>
                          <a:cs typeface="Times New Roman" panose="02020603050405020304" pitchFamily="18" charset="0"/>
                        </a:rPr>
                        <a:t>operational excellence </a:t>
                      </a:r>
                      <a:r>
                        <a:rPr lang="en-US" sz="1800" b="0" i="0" u="none" kern="1200" dirty="0">
                          <a:solidFill>
                            <a:schemeClr val="dk1"/>
                          </a:solidFill>
                          <a:latin typeface="Times New Roman" panose="02020603050405020304" pitchFamily="18" charset="0"/>
                          <a:ea typeface="+mn-ea"/>
                          <a:cs typeface="Times New Roman" panose="02020603050405020304" pitchFamily="18" charset="0"/>
                        </a:rPr>
                        <a:t>( Maximizing the efficiency of manufacturing or developing the  product to minimize cost”</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0" u="sng" kern="1200" dirty="0">
                          <a:solidFill>
                            <a:schemeClr val="dk1"/>
                          </a:solidFill>
                          <a:latin typeface="Times New Roman" panose="02020603050405020304" pitchFamily="18" charset="0"/>
                          <a:ea typeface="+mn-ea"/>
                          <a:cs typeface="Times New Roman" panose="02020603050405020304" pitchFamily="18" charset="0"/>
                        </a:rPr>
                        <a:t>2- Differentiations: </a:t>
                      </a:r>
                      <a:r>
                        <a:rPr lang="en-US" sz="1800" b="0" i="0" u="none" kern="1200" dirty="0">
                          <a:solidFill>
                            <a:schemeClr val="dk1"/>
                          </a:solidFill>
                          <a:latin typeface="Times New Roman" panose="02020603050405020304" pitchFamily="18" charset="0"/>
                          <a:ea typeface="+mn-ea"/>
                          <a:cs typeface="Times New Roman" panose="02020603050405020304" pitchFamily="18" charset="0"/>
                        </a:rPr>
                        <a:t>developing a product or services that have unique characteristics than the other competitors.</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0" u="none" kern="1200" dirty="0">
                          <a:solidFill>
                            <a:schemeClr val="dk1"/>
                          </a:solidFill>
                          <a:latin typeface="Times New Roman" panose="02020603050405020304" pitchFamily="18" charset="0"/>
                          <a:ea typeface="+mn-ea"/>
                          <a:cs typeface="Times New Roman" panose="02020603050405020304" pitchFamily="18" charset="0"/>
                        </a:rPr>
                        <a:t>3-</a:t>
                      </a:r>
                      <a:r>
                        <a:rPr lang="en-US" sz="1800" b="0" i="0" u="none" kern="1200" dirty="0">
                          <a:solidFill>
                            <a:schemeClr val="dk1"/>
                          </a:solidFill>
                          <a:latin typeface="Times New Roman" panose="02020603050405020304" pitchFamily="18" charset="0"/>
                          <a:ea typeface="+mn-ea"/>
                          <a:cs typeface="Times New Roman" panose="02020603050405020304" pitchFamily="18" charset="0"/>
                        </a:rPr>
                        <a:t> </a:t>
                      </a:r>
                      <a:r>
                        <a:rPr lang="en-US" sz="1800" b="1" i="0" u="sng" kern="1200" dirty="0">
                          <a:solidFill>
                            <a:schemeClr val="dk1"/>
                          </a:solidFill>
                          <a:latin typeface="Times New Roman" panose="02020603050405020304" pitchFamily="18" charset="0"/>
                          <a:ea typeface="+mn-ea"/>
                          <a:cs typeface="Times New Roman" panose="02020603050405020304" pitchFamily="18" charset="0"/>
                        </a:rPr>
                        <a:t>Specifications: </a:t>
                      </a:r>
                      <a:r>
                        <a:rPr lang="en-US" sz="1800" b="0" i="0" u="none" kern="1200" dirty="0">
                          <a:solidFill>
                            <a:schemeClr val="dk1"/>
                          </a:solidFill>
                          <a:latin typeface="Times New Roman" panose="02020603050405020304" pitchFamily="18" charset="0"/>
                          <a:ea typeface="+mn-ea"/>
                          <a:cs typeface="Times New Roman" panose="02020603050405020304" pitchFamily="18" charset="0"/>
                        </a:rPr>
                        <a:t>focusing on the production of a very limited range of products or services in order to gain maximum productivity, expertise and leadership in the targeted field. Companies that specialize say they get a better return on investment.</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1" i="0" u="none"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5" name="Group 14">
            <a:extLst>
              <a:ext uri="{FF2B5EF4-FFF2-40B4-BE49-F238E27FC236}">
                <a16:creationId xmlns:a16="http://schemas.microsoft.com/office/drawing/2014/main" id="{E7E8548B-F818-4906-898B-827C10B888C5}"/>
              </a:ext>
            </a:extLst>
          </p:cNvPr>
          <p:cNvGrpSpPr/>
          <p:nvPr/>
        </p:nvGrpSpPr>
        <p:grpSpPr>
          <a:xfrm>
            <a:off x="7805529" y="1696308"/>
            <a:ext cx="4162237" cy="3726561"/>
            <a:chOff x="6908893" y="2233080"/>
            <a:chExt cx="5044769" cy="3726561"/>
          </a:xfrm>
        </p:grpSpPr>
        <p:pic>
          <p:nvPicPr>
            <p:cNvPr id="12" name="Picture 11">
              <a:extLst>
                <a:ext uri="{FF2B5EF4-FFF2-40B4-BE49-F238E27FC236}">
                  <a16:creationId xmlns:a16="http://schemas.microsoft.com/office/drawing/2014/main" id="{79D5111C-BEE5-4ED0-888A-BFB1BA7BBACA}"/>
                </a:ext>
              </a:extLst>
            </p:cNvPr>
            <p:cNvPicPr>
              <a:picLocks noChangeAspect="1"/>
            </p:cNvPicPr>
            <p:nvPr/>
          </p:nvPicPr>
          <p:blipFill>
            <a:blip r:embed="rId6"/>
            <a:stretch>
              <a:fillRect/>
            </a:stretch>
          </p:blipFill>
          <p:spPr>
            <a:xfrm>
              <a:off x="6908893" y="4271430"/>
              <a:ext cx="5044769" cy="1688211"/>
            </a:xfrm>
            <a:prstGeom prst="rect">
              <a:avLst/>
            </a:prstGeom>
          </p:spPr>
        </p:pic>
        <p:pic>
          <p:nvPicPr>
            <p:cNvPr id="14" name="Picture 13">
              <a:extLst>
                <a:ext uri="{FF2B5EF4-FFF2-40B4-BE49-F238E27FC236}">
                  <a16:creationId xmlns:a16="http://schemas.microsoft.com/office/drawing/2014/main" id="{7B0BF05D-0DBC-4962-8726-C9A0D23C7EE5}"/>
                </a:ext>
              </a:extLst>
            </p:cNvPr>
            <p:cNvPicPr>
              <a:picLocks noChangeAspect="1"/>
            </p:cNvPicPr>
            <p:nvPr/>
          </p:nvPicPr>
          <p:blipFill>
            <a:blip r:embed="rId7"/>
            <a:stretch>
              <a:fillRect/>
            </a:stretch>
          </p:blipFill>
          <p:spPr>
            <a:xfrm>
              <a:off x="6908893" y="2233080"/>
              <a:ext cx="5044769" cy="2038350"/>
            </a:xfrm>
            <a:prstGeom prst="rect">
              <a:avLst/>
            </a:prstGeom>
          </p:spPr>
        </p:pic>
      </p:grpSp>
      <p:grpSp>
        <p:nvGrpSpPr>
          <p:cNvPr id="17" name="Group 16">
            <a:extLst>
              <a:ext uri="{FF2B5EF4-FFF2-40B4-BE49-F238E27FC236}">
                <a16:creationId xmlns:a16="http://schemas.microsoft.com/office/drawing/2014/main" id="{8C64C88E-260C-4F10-945B-0515FE5F51B9}"/>
              </a:ext>
            </a:extLst>
          </p:cNvPr>
          <p:cNvGrpSpPr/>
          <p:nvPr/>
        </p:nvGrpSpPr>
        <p:grpSpPr>
          <a:xfrm>
            <a:off x="130614" y="576748"/>
            <a:ext cx="9421206" cy="524016"/>
            <a:chOff x="130614" y="576748"/>
            <a:chExt cx="9421206" cy="524016"/>
          </a:xfrm>
        </p:grpSpPr>
        <p:sp>
          <p:nvSpPr>
            <p:cNvPr id="18" name="TextBox 17">
              <a:extLst>
                <a:ext uri="{FF2B5EF4-FFF2-40B4-BE49-F238E27FC236}">
                  <a16:creationId xmlns:a16="http://schemas.microsoft.com/office/drawing/2014/main" id="{11581D1B-7C4B-4F26-802F-E93B25243EF4}"/>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9" name="Rectangle 18">
              <a:extLst>
                <a:ext uri="{FF2B5EF4-FFF2-40B4-BE49-F238E27FC236}">
                  <a16:creationId xmlns:a16="http://schemas.microsoft.com/office/drawing/2014/main" id="{C01E6EF4-3F34-4973-9AF6-A276F5E52BB3}"/>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39154358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1654044571"/>
              </p:ext>
            </p:extLst>
          </p:nvPr>
        </p:nvGraphicFramePr>
        <p:xfrm>
          <a:off x="1874165" y="1610200"/>
          <a:ext cx="5321765" cy="4119880"/>
        </p:xfrm>
        <a:graphic>
          <a:graphicData uri="http://schemas.openxmlformats.org/drawingml/2006/table">
            <a:tbl>
              <a:tblPr firstRow="1" bandRow="1">
                <a:tableStyleId>{5C22544A-7EE6-4342-B048-85BDC9FD1C3A}</a:tableStyleId>
              </a:tblPr>
              <a:tblGrid>
                <a:gridCol w="5321765">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Contextual Perspective of Organizational Behaviors A history :</a:t>
                      </a:r>
                    </a:p>
                  </a:txBody>
                  <a:tcPr>
                    <a:noFill/>
                  </a:tcPr>
                </a:tc>
                <a:extLst>
                  <a:ext uri="{0D108BD9-81ED-4DB2-BD59-A6C34878D82A}">
                    <a16:rowId xmlns:a16="http://schemas.microsoft.com/office/drawing/2014/main" val="3205418195"/>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First formal study of OB (1890’s), following the industrial relations movement by Adam Smith.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b="0" i="0" dirty="0">
                          <a:latin typeface="Times New Roman" panose="02020603050405020304" pitchFamily="18" charset="0"/>
                          <a:cs typeface="Times New Roman" panose="02020603050405020304" pitchFamily="18" charset="0"/>
                        </a:rPr>
                        <a:t>1890’s Fredrik Taylor developed OB on the belief that productivity is maximized when organizations are rationalized with precise sets of instructions based on time-and-motions studies. Their idea known as </a:t>
                      </a:r>
                      <a:r>
                        <a:rPr lang="en-US" b="1" i="1" u="sng" dirty="0">
                          <a:latin typeface="Times New Roman" panose="02020603050405020304" pitchFamily="18" charset="0"/>
                          <a:cs typeface="Times New Roman" panose="02020603050405020304" pitchFamily="18" charset="0"/>
                        </a:rPr>
                        <a:t>scientific management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b="1" i="1" u="sng" dirty="0">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b="0" i="0" dirty="0">
                        <a:latin typeface="Times New Roman" panose="02020603050405020304" pitchFamily="18" charset="0"/>
                        <a:cs typeface="Times New Roman" panose="02020603050405020304" pitchFamily="18" charset="0"/>
                      </a:endParaRPr>
                    </a:p>
                    <a:p>
                      <a:pPr algn="just"/>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5" name="Group 14">
            <a:extLst>
              <a:ext uri="{FF2B5EF4-FFF2-40B4-BE49-F238E27FC236}">
                <a16:creationId xmlns:a16="http://schemas.microsoft.com/office/drawing/2014/main" id="{1D90C10F-1050-4A68-81E5-8EF541E3C43C}"/>
              </a:ext>
            </a:extLst>
          </p:cNvPr>
          <p:cNvGrpSpPr/>
          <p:nvPr/>
        </p:nvGrpSpPr>
        <p:grpSpPr>
          <a:xfrm>
            <a:off x="7281675" y="1441932"/>
            <a:ext cx="4705255" cy="4456416"/>
            <a:chOff x="7195930" y="1425533"/>
            <a:chExt cx="4705255" cy="4456416"/>
          </a:xfrm>
        </p:grpSpPr>
        <p:pic>
          <p:nvPicPr>
            <p:cNvPr id="12" name="Picture 11">
              <a:extLst>
                <a:ext uri="{FF2B5EF4-FFF2-40B4-BE49-F238E27FC236}">
                  <a16:creationId xmlns:a16="http://schemas.microsoft.com/office/drawing/2014/main" id="{6E8712CD-B178-45CA-ACF8-8D93D9F5A964}"/>
                </a:ext>
              </a:extLst>
            </p:cNvPr>
            <p:cNvPicPr>
              <a:picLocks noChangeAspect="1"/>
            </p:cNvPicPr>
            <p:nvPr/>
          </p:nvPicPr>
          <p:blipFill>
            <a:blip r:embed="rId6"/>
            <a:stretch>
              <a:fillRect/>
            </a:stretch>
          </p:blipFill>
          <p:spPr>
            <a:xfrm>
              <a:off x="7195930" y="4552099"/>
              <a:ext cx="4705255" cy="1329850"/>
            </a:xfrm>
            <a:prstGeom prst="rect">
              <a:avLst/>
            </a:prstGeom>
          </p:spPr>
        </p:pic>
        <p:pic>
          <p:nvPicPr>
            <p:cNvPr id="14" name="Picture 13">
              <a:extLst>
                <a:ext uri="{FF2B5EF4-FFF2-40B4-BE49-F238E27FC236}">
                  <a16:creationId xmlns:a16="http://schemas.microsoft.com/office/drawing/2014/main" id="{D00678C6-2EEF-467D-A35D-C6A5ED66C8FE}"/>
                </a:ext>
              </a:extLst>
            </p:cNvPr>
            <p:cNvPicPr>
              <a:picLocks noChangeAspect="1"/>
            </p:cNvPicPr>
            <p:nvPr/>
          </p:nvPicPr>
          <p:blipFill>
            <a:blip r:embed="rId7"/>
            <a:stretch>
              <a:fillRect/>
            </a:stretch>
          </p:blipFill>
          <p:spPr>
            <a:xfrm>
              <a:off x="7195930" y="1425533"/>
              <a:ext cx="4705255" cy="3179379"/>
            </a:xfrm>
            <a:prstGeom prst="rect">
              <a:avLst/>
            </a:prstGeom>
          </p:spPr>
        </p:pic>
      </p:grpSp>
      <p:grpSp>
        <p:nvGrpSpPr>
          <p:cNvPr id="16" name="Group 15">
            <a:extLst>
              <a:ext uri="{FF2B5EF4-FFF2-40B4-BE49-F238E27FC236}">
                <a16:creationId xmlns:a16="http://schemas.microsoft.com/office/drawing/2014/main" id="{7E2511A9-8C41-48D6-A2B5-B6F0572DB694}"/>
              </a:ext>
            </a:extLst>
          </p:cNvPr>
          <p:cNvGrpSpPr/>
          <p:nvPr/>
        </p:nvGrpSpPr>
        <p:grpSpPr>
          <a:xfrm>
            <a:off x="130614" y="576748"/>
            <a:ext cx="9421206" cy="524016"/>
            <a:chOff x="130614" y="576748"/>
            <a:chExt cx="9421206" cy="524016"/>
          </a:xfrm>
        </p:grpSpPr>
        <p:sp>
          <p:nvSpPr>
            <p:cNvPr id="17" name="TextBox 16">
              <a:extLst>
                <a:ext uri="{FF2B5EF4-FFF2-40B4-BE49-F238E27FC236}">
                  <a16:creationId xmlns:a16="http://schemas.microsoft.com/office/drawing/2014/main" id="{0A45BCAA-5DE6-47C0-AC39-7AF2AC255A7B}"/>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5A636227-355A-4230-8E83-6723FE592B30}"/>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5270622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1691988694"/>
              </p:ext>
            </p:extLst>
          </p:nvPr>
        </p:nvGraphicFramePr>
        <p:xfrm>
          <a:off x="1789453" y="1471724"/>
          <a:ext cx="9241553" cy="5040470"/>
        </p:xfrm>
        <a:graphic>
          <a:graphicData uri="http://schemas.openxmlformats.org/drawingml/2006/table">
            <a:tbl>
              <a:tblPr firstRow="1" bandRow="1">
                <a:tableStyleId>{5C22544A-7EE6-4342-B048-85BDC9FD1C3A}</a:tableStyleId>
              </a:tblPr>
              <a:tblGrid>
                <a:gridCol w="9241553">
                  <a:extLst>
                    <a:ext uri="{9D8B030D-6E8A-4147-A177-3AD203B41FA5}">
                      <a16:colId xmlns:a16="http://schemas.microsoft.com/office/drawing/2014/main" val="286688803"/>
                    </a:ext>
                  </a:extLst>
                </a:gridCol>
              </a:tblGrid>
              <a:tr h="3693313">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Contextual Perspective of Organizational Behaviors A history :</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chemeClr val="tx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b="1" i="0" u="sng" dirty="0">
                          <a:solidFill>
                            <a:schemeClr val="tx1"/>
                          </a:solidFill>
                          <a:latin typeface="Times New Roman" panose="02020603050405020304" pitchFamily="18" charset="0"/>
                          <a:cs typeface="Times New Roman" panose="02020603050405020304" pitchFamily="18" charset="0"/>
                        </a:rPr>
                        <a:t>Scientific management Guiding principles:</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b="1" i="0" u="sng" dirty="0">
                        <a:solidFill>
                          <a:schemeClr val="tx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b="0" i="0" dirty="0">
                          <a:solidFill>
                            <a:schemeClr val="tx1"/>
                          </a:solidFill>
                          <a:latin typeface="Times New Roman" panose="02020603050405020304" pitchFamily="18" charset="0"/>
                          <a:cs typeface="Times New Roman" panose="02020603050405020304" pitchFamily="18" charset="0"/>
                        </a:rPr>
                        <a:t>1- Replace </a:t>
                      </a:r>
                      <a:r>
                        <a:rPr lang="en-US" b="1" i="0" u="sng" dirty="0">
                          <a:solidFill>
                            <a:schemeClr val="tx1"/>
                          </a:solidFill>
                          <a:latin typeface="Times New Roman" panose="02020603050405020304" pitchFamily="18" charset="0"/>
                          <a:cs typeface="Times New Roman" panose="02020603050405020304" pitchFamily="18" charset="0"/>
                        </a:rPr>
                        <a:t>rule-of-thump </a:t>
                      </a:r>
                      <a:r>
                        <a:rPr lang="en-US" b="0" i="0" dirty="0">
                          <a:solidFill>
                            <a:schemeClr val="tx1"/>
                          </a:solidFill>
                          <a:latin typeface="Times New Roman" panose="02020603050405020304" pitchFamily="18" charset="0"/>
                          <a:cs typeface="Times New Roman" panose="02020603050405020304" pitchFamily="18" charset="0"/>
                        </a:rPr>
                        <a:t>work methods with methods based on </a:t>
                      </a:r>
                      <a:r>
                        <a:rPr lang="en-US" b="1" i="0" u="sng" dirty="0">
                          <a:solidFill>
                            <a:schemeClr val="tx1"/>
                          </a:solidFill>
                          <a:latin typeface="Times New Roman" panose="02020603050405020304" pitchFamily="18" charset="0"/>
                          <a:cs typeface="Times New Roman" panose="02020603050405020304" pitchFamily="18" charset="0"/>
                        </a:rPr>
                        <a:t>scientifically</a:t>
                      </a:r>
                      <a:r>
                        <a:rPr lang="en-US" b="0" i="0" dirty="0">
                          <a:solidFill>
                            <a:schemeClr val="tx1"/>
                          </a:solidFill>
                          <a:latin typeface="Times New Roman" panose="02020603050405020304" pitchFamily="18" charset="0"/>
                          <a:cs typeface="Times New Roman" panose="02020603050405020304" pitchFamily="18" charset="0"/>
                        </a:rPr>
                        <a:t> studying the task using time-and-motion studies.</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b="0" i="0" dirty="0">
                        <a:solidFill>
                          <a:schemeClr val="tx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b="0" i="0" dirty="0">
                          <a:solidFill>
                            <a:schemeClr val="tx1"/>
                          </a:solidFill>
                          <a:latin typeface="Times New Roman" panose="02020603050405020304" pitchFamily="18" charset="0"/>
                          <a:cs typeface="Times New Roman" panose="02020603050405020304" pitchFamily="18" charset="0"/>
                        </a:rPr>
                        <a:t>2- Scientifically select, train, and develop all workers rather than leaving them to passively  train themselves.</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b="0" i="0" dirty="0">
                        <a:solidFill>
                          <a:schemeClr val="tx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b="0" i="0" dirty="0">
                          <a:solidFill>
                            <a:schemeClr val="tx1"/>
                          </a:solidFill>
                          <a:latin typeface="Times New Roman" panose="02020603050405020304" pitchFamily="18" charset="0"/>
                          <a:cs typeface="Times New Roman" panose="02020603050405020304" pitchFamily="18" charset="0"/>
                        </a:rPr>
                        <a:t>3- </a:t>
                      </a:r>
                      <a:r>
                        <a:rPr lang="en-US" sz="1800" b="0" i="0" kern="1200" dirty="0">
                          <a:solidFill>
                            <a:schemeClr val="dk1"/>
                          </a:solidFill>
                          <a:latin typeface="Times New Roman" panose="02020603050405020304" pitchFamily="18" charset="0"/>
                          <a:ea typeface="+mn-ea"/>
                          <a:cs typeface="Times New Roman" panose="02020603050405020304" pitchFamily="18" charset="0"/>
                        </a:rPr>
                        <a:t>Managers provide detailed instructions and supervision to workers to ensure that they are following the scientifically developed method.</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b="0" i="0" dirty="0">
                        <a:solidFill>
                          <a:schemeClr val="tx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b="0" i="0" dirty="0">
                          <a:solidFill>
                            <a:schemeClr val="tx1"/>
                          </a:solidFill>
                          <a:latin typeface="Times New Roman" panose="02020603050405020304" pitchFamily="18" charset="0"/>
                          <a:cs typeface="Times New Roman" panose="02020603050405020304" pitchFamily="18" charset="0"/>
                        </a:rPr>
                        <a:t>4- </a:t>
                      </a:r>
                      <a:r>
                        <a:rPr lang="en-US" sz="1800" b="0" i="0" kern="1200" dirty="0">
                          <a:solidFill>
                            <a:schemeClr val="dk1"/>
                          </a:solidFill>
                          <a:latin typeface="Times New Roman" panose="02020603050405020304" pitchFamily="18" charset="0"/>
                          <a:ea typeface="+mn-ea"/>
                          <a:cs typeface="Times New Roman" panose="02020603050405020304" pitchFamily="18" charset="0"/>
                        </a:rPr>
                        <a:t>Divide work nearly equally between workers. Managers should apply scientific management principles to planning the work, and workers should actually perform tasks. </a:t>
                      </a:r>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05418195"/>
                  </a:ext>
                </a:extLst>
              </a:tr>
              <a:tr h="468470">
                <a:tc>
                  <a:txBody>
                    <a:bodyPr/>
                    <a:lstStyle/>
                    <a:p>
                      <a:pPr algn="just"/>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21158">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E7EC33AB-34AF-495B-8CCA-29BF51126EDC}"/>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D8FB17F7-171D-4B45-AF75-916073630B31}"/>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90B38090-447D-4A72-BBF7-A045808B964A}"/>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12372372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84737411"/>
              </p:ext>
            </p:extLst>
          </p:nvPr>
        </p:nvGraphicFramePr>
        <p:xfrm>
          <a:off x="1789453" y="1471723"/>
          <a:ext cx="9902229" cy="4206240"/>
        </p:xfrm>
        <a:graphic>
          <a:graphicData uri="http://schemas.openxmlformats.org/drawingml/2006/table">
            <a:tbl>
              <a:tblPr firstRow="1" bandRow="1">
                <a:tableStyleId>{5C22544A-7EE6-4342-B048-85BDC9FD1C3A}</a:tableStyleId>
              </a:tblPr>
              <a:tblGrid>
                <a:gridCol w="9902229">
                  <a:extLst>
                    <a:ext uri="{9D8B030D-6E8A-4147-A177-3AD203B41FA5}">
                      <a16:colId xmlns:a16="http://schemas.microsoft.com/office/drawing/2014/main" val="286688803"/>
                    </a:ext>
                  </a:extLst>
                </a:gridCol>
              </a:tblGrid>
              <a:tr h="3619511">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Contextual Perspective of Organizational Behaviors A history :</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b="1" i="0" u="sng" dirty="0">
                        <a:solidFill>
                          <a:schemeClr val="tx1"/>
                        </a:solidFill>
                        <a:latin typeface="Times New Roman" panose="02020603050405020304" pitchFamily="18" charset="0"/>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b="1" i="0" u="sng" dirty="0">
                          <a:solidFill>
                            <a:schemeClr val="tx1"/>
                          </a:solidFill>
                          <a:latin typeface="Times New Roman" panose="02020603050405020304" pitchFamily="18" charset="0"/>
                          <a:cs typeface="Times New Roman" panose="02020603050405020304" pitchFamily="18" charset="0"/>
                        </a:rPr>
                        <a:t>Human relations movement : </a:t>
                      </a:r>
                      <a:r>
                        <a:rPr lang="en-US" b="0" i="0" u="none" dirty="0">
                          <a:solidFill>
                            <a:schemeClr val="tx1"/>
                          </a:solidFill>
                          <a:latin typeface="Times New Roman" panose="02020603050405020304" pitchFamily="18" charset="0"/>
                          <a:cs typeface="Times New Roman" panose="02020603050405020304" pitchFamily="18" charset="0"/>
                        </a:rPr>
                        <a:t>Treats workers’ orientations, values, and feelings  as important part of organizational dynamic and performance. </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b="1" i="0" u="sng" dirty="0">
                          <a:solidFill>
                            <a:schemeClr val="tx1"/>
                          </a:solidFill>
                          <a:latin typeface="Times New Roman" panose="02020603050405020304" pitchFamily="18" charset="0"/>
                          <a:cs typeface="Times New Roman" panose="02020603050405020304" pitchFamily="18" charset="0"/>
                        </a:rPr>
                        <a:t>Organization as open system : </a:t>
                      </a:r>
                      <a:r>
                        <a:rPr lang="en-US" b="1" i="0" u="none" dirty="0">
                          <a:solidFill>
                            <a:schemeClr val="tx1"/>
                          </a:solidFill>
                          <a:latin typeface="Times New Roman" panose="02020603050405020304" pitchFamily="18" charset="0"/>
                          <a:cs typeface="Times New Roman" panose="02020603050405020304" pitchFamily="18" charset="0"/>
                        </a:rPr>
                        <a:t>( </a:t>
                      </a:r>
                      <a:r>
                        <a:rPr lang="en-US" b="1" i="1" u="none" dirty="0">
                          <a:solidFill>
                            <a:schemeClr val="tx1"/>
                          </a:solidFill>
                          <a:latin typeface="Times New Roman" panose="02020603050405020304" pitchFamily="18" charset="0"/>
                          <a:cs typeface="Times New Roman" panose="02020603050405020304" pitchFamily="18" charset="0"/>
                        </a:rPr>
                        <a:t>system</a:t>
                      </a:r>
                      <a:r>
                        <a:rPr lang="en-US" b="0" i="1" u="none" dirty="0">
                          <a:solidFill>
                            <a:schemeClr val="tx1"/>
                          </a:solidFill>
                          <a:latin typeface="Times New Roman" panose="02020603050405020304" pitchFamily="18" charset="0"/>
                          <a:cs typeface="Times New Roman" panose="02020603050405020304" pitchFamily="18" charset="0"/>
                        </a:rPr>
                        <a:t> : a set of interrelated elements functionating as whole)</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b="0" i="0" u="none" dirty="0">
                          <a:solidFill>
                            <a:schemeClr val="tx1"/>
                          </a:solidFill>
                          <a:latin typeface="Times New Roman" panose="02020603050405020304" pitchFamily="18" charset="0"/>
                          <a:cs typeface="Times New Roman" panose="02020603050405020304" pitchFamily="18" charset="0"/>
                        </a:rPr>
                        <a:t>The theory of the system was development in the physical science but it was transferred to management science.</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b="0" i="0" u="none" dirty="0">
                          <a:solidFill>
                            <a:schemeClr val="tx1"/>
                          </a:solidFill>
                          <a:latin typeface="Times New Roman" panose="02020603050405020304" pitchFamily="18" charset="0"/>
                          <a:cs typeface="Times New Roman" panose="02020603050405020304" pitchFamily="18" charset="0"/>
                        </a:rPr>
                        <a:t>According to this perspective an organization system receives four kinds of inputs from its environment (material, human, financial, and information). The organization managers combine and transform these inputs and return them to the environment in the form of product or services. Then the systems receives feedback from the environments regarding these output.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b="1" i="0" u="sng"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05418195"/>
                  </a:ext>
                </a:extLst>
              </a:tr>
            </a:tbl>
          </a:graphicData>
        </a:graphic>
      </p:graphicFrame>
      <p:grpSp>
        <p:nvGrpSpPr>
          <p:cNvPr id="12" name="Group 11">
            <a:extLst>
              <a:ext uri="{FF2B5EF4-FFF2-40B4-BE49-F238E27FC236}">
                <a16:creationId xmlns:a16="http://schemas.microsoft.com/office/drawing/2014/main" id="{F96F9630-312B-4374-905A-09DB9370253F}"/>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BA2405FC-89C6-4B32-82D7-4E6B0ABE15A3}"/>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F83BEEA3-AD9C-4432-BD32-050A2C0AE693}"/>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63975084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E3641A02-AF96-4086-A9DF-B3AE9B90157D}"/>
              </a:ext>
            </a:extLst>
          </p:cNvPr>
          <p:cNvPicPr>
            <a:picLocks noChangeAspect="1"/>
          </p:cNvPicPr>
          <p:nvPr/>
        </p:nvPicPr>
        <p:blipFill>
          <a:blip r:embed="rId2"/>
          <a:stretch>
            <a:fillRect/>
          </a:stretch>
        </p:blipFill>
        <p:spPr>
          <a:xfrm>
            <a:off x="7240885" y="2344491"/>
            <a:ext cx="4770258" cy="2709534"/>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932710" y="1389331"/>
            <a:ext cx="5388025" cy="4619854"/>
          </a:xfrm>
          <a:prstGeom prst="rect">
            <a:avLst/>
          </a:prstGeom>
          <a:noFill/>
        </p:spPr>
        <p:txBody>
          <a:bodyPr wrap="square" rtlCol="0">
            <a:spAutoFit/>
          </a:bodyPr>
          <a:lstStyle/>
          <a:p>
            <a:pPr algn="just">
              <a:lnSpc>
                <a:spcPct val="150000"/>
              </a:lnSpc>
            </a:pPr>
            <a:r>
              <a:rPr lang="en-US" b="1" u="sng" dirty="0">
                <a:solidFill>
                  <a:srgbClr val="0A1F61"/>
                </a:solidFill>
                <a:latin typeface="Times New Roman" panose="02020603050405020304" pitchFamily="18" charset="0"/>
                <a:cs typeface="Times New Roman" panose="02020603050405020304" pitchFamily="18" charset="0"/>
              </a:rPr>
              <a:t>The systems Approach of Organizations</a:t>
            </a:r>
          </a:p>
          <a:p>
            <a:pPr algn="just">
              <a:lnSpc>
                <a:spcPct val="150000"/>
              </a:lnSpc>
            </a:pPr>
            <a:r>
              <a:rPr lang="en-US" b="1" i="1" dirty="0">
                <a:latin typeface="Times New Roman" panose="02020603050405020304" pitchFamily="18" charset="0"/>
                <a:cs typeface="Times New Roman" panose="02020603050405020304" pitchFamily="18" charset="0"/>
              </a:rPr>
              <a:t>Figure 1.3</a:t>
            </a:r>
          </a:p>
          <a:p>
            <a:pPr algn="just">
              <a:lnSpc>
                <a:spcPct val="150000"/>
              </a:lnSpc>
            </a:pPr>
            <a:r>
              <a:rPr lang="en-US" dirty="0">
                <a:latin typeface="Times New Roman" panose="02020603050405020304" pitchFamily="18" charset="0"/>
                <a:cs typeface="Times New Roman" panose="02020603050405020304" pitchFamily="18" charset="0"/>
              </a:rPr>
              <a:t>The systems approach of organizations provides a useful framework for understanding how elements of an organization interact among themselves and with their environment. Various inputs are transformed into different outputs, with important feedback from the environment. If managers do not understand these interrelations, they may tend to ignore their environment or overlook important interrelationships within organizations.</a:t>
            </a:r>
          </a:p>
        </p:txBody>
      </p:sp>
      <p:grpSp>
        <p:nvGrpSpPr>
          <p:cNvPr id="13" name="Group 12">
            <a:extLst>
              <a:ext uri="{FF2B5EF4-FFF2-40B4-BE49-F238E27FC236}">
                <a16:creationId xmlns:a16="http://schemas.microsoft.com/office/drawing/2014/main" id="{A60836FA-EF22-492E-B8B9-E8C5D6AD353C}"/>
              </a:ext>
            </a:extLst>
          </p:cNvPr>
          <p:cNvGrpSpPr/>
          <p:nvPr/>
        </p:nvGrpSpPr>
        <p:grpSpPr>
          <a:xfrm>
            <a:off x="130614" y="576748"/>
            <a:ext cx="9421206" cy="524016"/>
            <a:chOff x="130614" y="576748"/>
            <a:chExt cx="9421206" cy="524016"/>
          </a:xfrm>
        </p:grpSpPr>
        <p:sp>
          <p:nvSpPr>
            <p:cNvPr id="14" name="TextBox 13">
              <a:extLst>
                <a:ext uri="{FF2B5EF4-FFF2-40B4-BE49-F238E27FC236}">
                  <a16:creationId xmlns:a16="http://schemas.microsoft.com/office/drawing/2014/main" id="{BD4B3F2E-9A14-4E90-86D1-7C2729DF1245}"/>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B050A965-B763-4AEB-8CDB-7D79285B3837}"/>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02263967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932710" y="1389331"/>
            <a:ext cx="6327029" cy="1289071"/>
          </a:xfrm>
          <a:prstGeom prst="rect">
            <a:avLst/>
          </a:prstGeom>
          <a:noFill/>
        </p:spPr>
        <p:txBody>
          <a:bodyPr wrap="square" rtlCol="0">
            <a:spAutoFit/>
          </a:bodyPr>
          <a:lstStyle/>
          <a:p>
            <a:pPr algn="just">
              <a:lnSpc>
                <a:spcPct val="150000"/>
              </a:lnSpc>
            </a:pPr>
            <a:r>
              <a:rPr lang="en-US" b="1" u="sng" dirty="0">
                <a:solidFill>
                  <a:srgbClr val="0A1F61"/>
                </a:solidFill>
                <a:latin typeface="Times New Roman" panose="02020603050405020304" pitchFamily="18" charset="0"/>
                <a:cs typeface="Times New Roman" panose="02020603050405020304" pitchFamily="18" charset="0"/>
              </a:rPr>
              <a:t>Situational Versus Universal Approach of Organizations</a:t>
            </a:r>
          </a:p>
          <a:p>
            <a:pPr algn="just">
              <a:lnSpc>
                <a:spcPct val="150000"/>
              </a:lnSpc>
            </a:pPr>
            <a:r>
              <a:rPr lang="en-US" b="1" i="1" dirty="0">
                <a:latin typeface="Times New Roman" panose="02020603050405020304" pitchFamily="18" charset="0"/>
                <a:cs typeface="Times New Roman" panose="02020603050405020304" pitchFamily="18" charset="0"/>
              </a:rPr>
              <a:t>Figure 1.4</a:t>
            </a:r>
          </a:p>
          <a:p>
            <a:pPr algn="just">
              <a:lnSpc>
                <a:spcPct val="150000"/>
              </a:lnSpc>
            </a:pPr>
            <a:endParaRPr lang="en-US" dirty="0">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FA0B9757-C622-4B7E-BDE6-160565E29484}"/>
              </a:ext>
            </a:extLst>
          </p:cNvPr>
          <p:cNvPicPr>
            <a:picLocks noChangeAspect="1"/>
          </p:cNvPicPr>
          <p:nvPr/>
        </p:nvPicPr>
        <p:blipFill>
          <a:blip r:embed="rId6"/>
          <a:stretch>
            <a:fillRect/>
          </a:stretch>
        </p:blipFill>
        <p:spPr>
          <a:xfrm>
            <a:off x="1874165" y="2282297"/>
            <a:ext cx="9666095" cy="3672366"/>
          </a:xfrm>
          <a:prstGeom prst="rect">
            <a:avLst/>
          </a:prstGeom>
        </p:spPr>
      </p:pic>
      <p:grpSp>
        <p:nvGrpSpPr>
          <p:cNvPr id="13" name="Group 12">
            <a:extLst>
              <a:ext uri="{FF2B5EF4-FFF2-40B4-BE49-F238E27FC236}">
                <a16:creationId xmlns:a16="http://schemas.microsoft.com/office/drawing/2014/main" id="{4F7A69E0-F6CC-40F3-A8F3-56BE7E8B28A9}"/>
              </a:ext>
            </a:extLst>
          </p:cNvPr>
          <p:cNvGrpSpPr/>
          <p:nvPr/>
        </p:nvGrpSpPr>
        <p:grpSpPr>
          <a:xfrm>
            <a:off x="130614" y="576748"/>
            <a:ext cx="9421206" cy="524016"/>
            <a:chOff x="130614" y="576748"/>
            <a:chExt cx="9421206" cy="524016"/>
          </a:xfrm>
        </p:grpSpPr>
        <p:sp>
          <p:nvSpPr>
            <p:cNvPr id="14" name="TextBox 13">
              <a:extLst>
                <a:ext uri="{FF2B5EF4-FFF2-40B4-BE49-F238E27FC236}">
                  <a16:creationId xmlns:a16="http://schemas.microsoft.com/office/drawing/2014/main" id="{D2C1F158-019A-4B40-8759-4991B020A8B2}"/>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25FD9376-1556-445A-9DC5-B1868AC5D336}"/>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6329027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896851798"/>
              </p:ext>
            </p:extLst>
          </p:nvPr>
        </p:nvGraphicFramePr>
        <p:xfrm>
          <a:off x="1874165" y="1610200"/>
          <a:ext cx="9241553" cy="4394200"/>
        </p:xfrm>
        <a:graphic>
          <a:graphicData uri="http://schemas.openxmlformats.org/drawingml/2006/table">
            <a:tbl>
              <a:tblPr firstRow="1" bandRow="1">
                <a:tableStyleId>{5C22544A-7EE6-4342-B048-85BDC9FD1C3A}</a:tableStyleId>
              </a:tblPr>
              <a:tblGrid>
                <a:gridCol w="9241553">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Managing for Effectiveness: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Effectiveness in Management refers to the capability of the management to achieve the desired targets in the specified time. It is concerned with doing what is right or what should be done. On the other hand, efficiency refers to doing the task correctly, timely and at minimum possible cost.</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chemeClr val="tx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latin typeface="Times New Roman" panose="02020603050405020304" pitchFamily="18" charset="0"/>
                          <a:cs typeface="Times New Roman" panose="02020603050405020304" pitchFamily="18" charset="0"/>
                        </a:rPr>
                        <a:t>•Effectiveness Goal achievement Doing the right thing! </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latin typeface="Times New Roman" panose="02020603050405020304" pitchFamily="18" charset="0"/>
                          <a:cs typeface="Times New Roman" panose="02020603050405020304" pitchFamily="18" charset="0"/>
                        </a:rPr>
                        <a:t>•Efficiency Level of resources used to achieve goals Doing things right!</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chemeClr val="tx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Managers’ goals</a:t>
                      </a:r>
                    </a:p>
                  </a:txBody>
                  <a:tcPr>
                    <a:noFill/>
                  </a:tcPr>
                </a:tc>
                <a:extLst>
                  <a:ext uri="{0D108BD9-81ED-4DB2-BD59-A6C34878D82A}">
                    <a16:rowId xmlns:a16="http://schemas.microsoft.com/office/drawing/2014/main" val="3205418195"/>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Enhance behaviors and attitudes.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Promote citizenship.</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Minimize dysfunctional behaviors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Drive strategic execution </a:t>
                      </a:r>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CA09DDDC-5C7A-4987-BDDD-C7DC5B339A28}"/>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3EA90C5A-F569-4CEF-8047-559ABD6DE4F9}"/>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DC3D127A-29BF-475D-AD65-F32A25E35FD0}"/>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58319616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4109133226"/>
              </p:ext>
            </p:extLst>
          </p:nvPr>
        </p:nvGraphicFramePr>
        <p:xfrm>
          <a:off x="1874165" y="1610200"/>
          <a:ext cx="9241553" cy="4668520"/>
        </p:xfrm>
        <a:graphic>
          <a:graphicData uri="http://schemas.openxmlformats.org/drawingml/2006/table">
            <a:tbl>
              <a:tblPr firstRow="1" bandRow="1">
                <a:tableStyleId>{5C22544A-7EE6-4342-B048-85BDC9FD1C3A}</a:tableStyleId>
              </a:tblPr>
              <a:tblGrid>
                <a:gridCol w="9241553">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Managing for Effectiveness: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0" u="sng" kern="1200" dirty="0">
                          <a:solidFill>
                            <a:schemeClr val="tx1"/>
                          </a:solidFill>
                          <a:effectLst/>
                          <a:latin typeface="Times New Roman" panose="02020603050405020304" pitchFamily="18" charset="0"/>
                          <a:ea typeface="+mn-ea"/>
                          <a:cs typeface="Times New Roman" panose="02020603050405020304" pitchFamily="18" charset="0"/>
                        </a:rPr>
                        <a:t>1- Managers’ goals</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1" i="0" u="sng" kern="1200" dirty="0">
                        <a:solidFill>
                          <a:schemeClr val="tx1"/>
                        </a:solidFill>
                        <a:effectLst/>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0" u="sng" kern="1200" dirty="0">
                          <a:solidFill>
                            <a:schemeClr val="tx1"/>
                          </a:solidFill>
                          <a:effectLst/>
                          <a:latin typeface="Times New Roman" panose="02020603050405020304" pitchFamily="18" charset="0"/>
                          <a:ea typeface="+mn-ea"/>
                          <a:cs typeface="Times New Roman" panose="02020603050405020304" pitchFamily="18" charset="0"/>
                        </a:rPr>
                        <a:t>Goals should be:</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b="0" dirty="0">
                          <a:solidFill>
                            <a:schemeClr val="tx1"/>
                          </a:solidFill>
                          <a:latin typeface="Times New Roman" panose="02020603050405020304" pitchFamily="18" charset="0"/>
                          <a:cs typeface="Times New Roman" panose="02020603050405020304" pitchFamily="18" charset="0"/>
                        </a:rPr>
                        <a:t>Goals must be : - clearly-  identifiable - measurable - time bound</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0" u="sng" kern="1200" dirty="0">
                          <a:solidFill>
                            <a:schemeClr val="tx1"/>
                          </a:solidFill>
                          <a:effectLst/>
                          <a:latin typeface="Times New Roman" panose="02020603050405020304" pitchFamily="18" charset="0"/>
                          <a:ea typeface="+mn-ea"/>
                          <a:cs typeface="Times New Roman" panose="02020603050405020304" pitchFamily="18" charset="0"/>
                        </a:rPr>
                        <a:t>Manager should consider:</a:t>
                      </a:r>
                    </a:p>
                  </a:txBody>
                  <a:tcPr>
                    <a:noFill/>
                  </a:tcPr>
                </a:tc>
                <a:extLst>
                  <a:ext uri="{0D108BD9-81ED-4DB2-BD59-A6C34878D82A}">
                    <a16:rowId xmlns:a16="http://schemas.microsoft.com/office/drawing/2014/main" val="3205418195"/>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Enhance behaviors and attitudes.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Promote citizenship.</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Minimize dysfunctional behaviors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Drive strategic execution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b="0" dirty="0">
                          <a:solidFill>
                            <a:schemeClr val="tx1"/>
                          </a:solidFill>
                          <a:latin typeface="Times New Roman" panose="02020603050405020304" pitchFamily="18" charset="0"/>
                          <a:cs typeface="Times New Roman" panose="02020603050405020304" pitchFamily="18" charset="0"/>
                        </a:rPr>
                        <a:t>Effectiveness is the ability to excel at one or more goals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b="0" dirty="0">
                          <a:solidFill>
                            <a:schemeClr val="tx1"/>
                          </a:solidFill>
                          <a:latin typeface="Times New Roman" panose="02020603050405020304" pitchFamily="18" charset="0"/>
                          <a:cs typeface="Times New Roman" panose="02020603050405020304" pitchFamily="18" charset="0"/>
                        </a:rPr>
                        <a:t>The goal attainment states that an organization effectiveness must be appraised in terms of the accomplishment of its end goals based on the identification of goals and the achievement of those goals </a:t>
                      </a:r>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49073DC0-F690-41F4-9F47-D375CBAB1AC1}"/>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4212A800-2289-4F26-9DBD-6E4CBEE8D655}"/>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2D3902D9-417B-4E63-B4A6-EA153FDC3F38}"/>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36349713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548046835"/>
              </p:ext>
            </p:extLst>
          </p:nvPr>
        </p:nvGraphicFramePr>
        <p:xfrm>
          <a:off x="1874165" y="1610200"/>
          <a:ext cx="9241553" cy="4119880"/>
        </p:xfrm>
        <a:graphic>
          <a:graphicData uri="http://schemas.openxmlformats.org/drawingml/2006/table">
            <a:tbl>
              <a:tblPr firstRow="1" bandRow="1">
                <a:tableStyleId>{5C22544A-7EE6-4342-B048-85BDC9FD1C3A}</a:tableStyleId>
              </a:tblPr>
              <a:tblGrid>
                <a:gridCol w="9241553">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Managing for Effectiveness: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2- Individual behaviors</a:t>
                      </a:r>
                    </a:p>
                  </a:txBody>
                  <a:tcPr>
                    <a:noFill/>
                  </a:tcPr>
                </a:tc>
                <a:extLst>
                  <a:ext uri="{0D108BD9-81ED-4DB2-BD59-A6C34878D82A}">
                    <a16:rowId xmlns:a16="http://schemas.microsoft.com/office/drawing/2014/main" val="3205418195"/>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Productivity  </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Narrow measure of efficiency. Number of products or services created per unit of input</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Performance</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     </a:t>
                      </a:r>
                      <a:r>
                        <a:rPr lang="en-US" sz="1800" b="0" i="0" kern="1200" dirty="0">
                          <a:solidFill>
                            <a:schemeClr val="dk1"/>
                          </a:solidFill>
                          <a:latin typeface="Times New Roman" panose="02020603050405020304" pitchFamily="18" charset="0"/>
                          <a:ea typeface="+mn-ea"/>
                          <a:cs typeface="Times New Roman" panose="02020603050405020304" pitchFamily="18" charset="0"/>
                        </a:rPr>
                        <a:t>- Broader concept made up of all work-related behaviors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Commitment </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The degree to which an employee considers himself or herself a true member of the organizations. Overlooks minor sources of dissatisfaction, and intends to stay with the organization</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b="0" i="0" dirty="0">
                        <a:latin typeface="Times New Roman" panose="02020603050405020304" pitchFamily="18" charset="0"/>
                        <a:cs typeface="Times New Roman" panose="02020603050405020304" pitchFamily="18" charset="0"/>
                      </a:endParaRPr>
                    </a:p>
                    <a:p>
                      <a:pPr algn="just"/>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913B8C92-B595-4E95-B700-D7050362CB8B}"/>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E2860B7F-0250-4523-9A7A-5B7FA147F8CE}"/>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723DEE2F-AC24-4E27-AEA0-AAC278836719}"/>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09976629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3639596705"/>
              </p:ext>
            </p:extLst>
          </p:nvPr>
        </p:nvGraphicFramePr>
        <p:xfrm>
          <a:off x="1874165" y="1610200"/>
          <a:ext cx="9241553" cy="3845560"/>
        </p:xfrm>
        <a:graphic>
          <a:graphicData uri="http://schemas.openxmlformats.org/drawingml/2006/table">
            <a:tbl>
              <a:tblPr firstRow="1" bandRow="1">
                <a:tableStyleId>{5C22544A-7EE6-4342-B048-85BDC9FD1C3A}</a:tableStyleId>
              </a:tblPr>
              <a:tblGrid>
                <a:gridCol w="9241553">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Managing for Effectiveness: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3- Organizational citizenship</a:t>
                      </a:r>
                    </a:p>
                  </a:txBody>
                  <a:tcPr>
                    <a:noFill/>
                  </a:tcPr>
                </a:tc>
                <a:extLst>
                  <a:ext uri="{0D108BD9-81ED-4DB2-BD59-A6C34878D82A}">
                    <a16:rowId xmlns:a16="http://schemas.microsoft.com/office/drawing/2014/main" val="3205418195"/>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Behavior of individuals that makes a positive overall contribution to the organization</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Examples:</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 </a:t>
                      </a:r>
                      <a:r>
                        <a:rPr lang="en-US" sz="1800" b="0" i="0" kern="1200" dirty="0">
                          <a:solidFill>
                            <a:schemeClr val="dk1"/>
                          </a:solidFill>
                          <a:latin typeface="Times New Roman" panose="02020603050405020304" pitchFamily="18" charset="0"/>
                          <a:ea typeface="+mn-ea"/>
                          <a:cs typeface="Times New Roman" panose="02020603050405020304" pitchFamily="18" charset="0"/>
                        </a:rPr>
                        <a:t>- Willingness to train new hires</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Works late/overtime</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Good attendance</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Represents the organization well</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Personal values consistent with the organizations </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a:t>
                      </a:r>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7C0C0C3C-A87B-4879-9DAD-E8296D94150E}"/>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ED614604-7ED0-4A28-AC22-8C09CAD157E7}"/>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359847A1-BE03-4184-B907-2E301647C69C}"/>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409009370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263160381"/>
              </p:ext>
            </p:extLst>
          </p:nvPr>
        </p:nvGraphicFramePr>
        <p:xfrm>
          <a:off x="1874165" y="1610200"/>
          <a:ext cx="9241553" cy="4668520"/>
        </p:xfrm>
        <a:graphic>
          <a:graphicData uri="http://schemas.openxmlformats.org/drawingml/2006/table">
            <a:tbl>
              <a:tblPr firstRow="1" bandRow="1">
                <a:tableStyleId>{5C22544A-7EE6-4342-B048-85BDC9FD1C3A}</a:tableStyleId>
              </a:tblPr>
              <a:tblGrid>
                <a:gridCol w="9241553">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Managing for Effectiveness: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4- Dysfunctional behaviors</a:t>
                      </a:r>
                    </a:p>
                  </a:txBody>
                  <a:tcPr>
                    <a:noFill/>
                  </a:tcPr>
                </a:tc>
                <a:extLst>
                  <a:ext uri="{0D108BD9-81ED-4DB2-BD59-A6C34878D82A}">
                    <a16:rowId xmlns:a16="http://schemas.microsoft.com/office/drawing/2014/main" val="3205418195"/>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Behaviors that detract from, rather than contribute to, organization performance.</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Examples:</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 </a:t>
                      </a:r>
                      <a:r>
                        <a:rPr lang="en-US" sz="1800" b="0" i="0" kern="1200" dirty="0">
                          <a:solidFill>
                            <a:schemeClr val="dk1"/>
                          </a:solidFill>
                          <a:latin typeface="Times New Roman" panose="02020603050405020304" pitchFamily="18" charset="0"/>
                          <a:ea typeface="+mn-ea"/>
                          <a:cs typeface="Times New Roman" panose="02020603050405020304" pitchFamily="18" charset="0"/>
                        </a:rPr>
                        <a:t>- Absenteeism</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-Turnover</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theft, sabotage</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Sexual and Racial Harassment</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Politicized behavior (spreading rumors, etc.)</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Incivility, rudeness</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Bullying and workplace violence</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a:t>
                      </a:r>
                      <a:endParaRPr lang="en-US" b="0" i="0" dirty="0">
                        <a:latin typeface="Times New Roman" panose="02020603050405020304" pitchFamily="18" charset="0"/>
                        <a:cs typeface="Times New Roman" panose="02020603050405020304" pitchFamily="18" charset="0"/>
                      </a:endParaRPr>
                    </a:p>
                    <a:p>
                      <a:pPr algn="just"/>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mn-lt"/>
                        <a:ea typeface="+mn-ea"/>
                        <a:cs typeface="+mn-cs"/>
                      </a:endParaRP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42AD1690-C618-4801-8FC7-5A96ED0F0EA8}"/>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BA74E034-69D0-434A-ADD4-65AEA926E9C4}"/>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7D2880A3-7CEE-4F6F-B751-AD0501CD0BE3}"/>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86842700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1527748658"/>
              </p:ext>
            </p:extLst>
          </p:nvPr>
        </p:nvGraphicFramePr>
        <p:xfrm>
          <a:off x="1874165" y="1610200"/>
          <a:ext cx="9241553" cy="3571240"/>
        </p:xfrm>
        <a:graphic>
          <a:graphicData uri="http://schemas.openxmlformats.org/drawingml/2006/table">
            <a:tbl>
              <a:tblPr firstRow="1" bandRow="1">
                <a:tableStyleId>{5C22544A-7EE6-4342-B048-85BDC9FD1C3A}</a:tableStyleId>
              </a:tblPr>
              <a:tblGrid>
                <a:gridCol w="9241553">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Managing for Effectiveness: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5- Quality of information:</a:t>
                      </a:r>
                    </a:p>
                  </a:txBody>
                  <a:tcPr>
                    <a:noFill/>
                  </a:tcPr>
                </a:tc>
                <a:extLst>
                  <a:ext uri="{0D108BD9-81ED-4DB2-BD59-A6C34878D82A}">
                    <a16:rowId xmlns:a16="http://schemas.microsoft.com/office/drawing/2014/main" val="3205418195"/>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How do we know what we know?</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 </a:t>
                      </a:r>
                      <a:r>
                        <a:rPr lang="en-US" sz="1800" b="0" i="0" kern="1200" dirty="0">
                          <a:solidFill>
                            <a:schemeClr val="dk1"/>
                          </a:solidFill>
                          <a:latin typeface="Times New Roman" panose="02020603050405020304" pitchFamily="18" charset="0"/>
                          <a:ea typeface="+mn-ea"/>
                          <a:cs typeface="Times New Roman" panose="02020603050405020304" pitchFamily="18" charset="0"/>
                        </a:rPr>
                        <a:t>“</a:t>
                      </a:r>
                      <a:r>
                        <a:rPr lang="en-US" sz="1800" b="1" i="1" kern="1200" dirty="0">
                          <a:solidFill>
                            <a:schemeClr val="dk1"/>
                          </a:solidFill>
                          <a:latin typeface="Times New Roman" panose="02020603050405020304" pitchFamily="18" charset="0"/>
                          <a:ea typeface="+mn-ea"/>
                          <a:cs typeface="Times New Roman" panose="02020603050405020304" pitchFamily="18" charset="0"/>
                        </a:rPr>
                        <a:t>common” sense and institution </a:t>
                      </a:r>
                      <a:r>
                        <a:rPr lang="en-US" sz="1800" b="0" i="0" kern="1200" dirty="0">
                          <a:solidFill>
                            <a:schemeClr val="dk1"/>
                          </a:solidFill>
                          <a:latin typeface="Times New Roman" panose="02020603050405020304" pitchFamily="18" charset="0"/>
                          <a:ea typeface="+mn-ea"/>
                          <a:cs typeface="Times New Roman" panose="02020603050405020304" pitchFamily="18" charset="0"/>
                        </a:rPr>
                        <a:t>and are often wrong-examples where one thing doesn’t necessary lead the other</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Goals, confidence and performance</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Satisfaction and productivity</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Cohesion and performance</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Reward and motivation</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a:t>
                      </a:r>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79A04897-8879-4D87-8C00-266CEEFEA5DC}"/>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B5C53AA3-1E41-4209-88A6-10F3221F6D22}"/>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C3543946-AF90-4F60-A51F-195BEC53CA9A}"/>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88421495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721157245"/>
              </p:ext>
            </p:extLst>
          </p:nvPr>
        </p:nvGraphicFramePr>
        <p:xfrm>
          <a:off x="1874164" y="1610200"/>
          <a:ext cx="9655226" cy="4119880"/>
        </p:xfrm>
        <a:graphic>
          <a:graphicData uri="http://schemas.openxmlformats.org/drawingml/2006/table">
            <a:tbl>
              <a:tblPr firstRow="1" bandRow="1">
                <a:tableStyleId>{5C22544A-7EE6-4342-B048-85BDC9FD1C3A}</a:tableStyleId>
              </a:tblPr>
              <a:tblGrid>
                <a:gridCol w="9655226">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Managing for Effectiveness: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5- The scientific method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1" u="none" dirty="0">
                          <a:solidFill>
                            <a:schemeClr val="tx1"/>
                          </a:solidFill>
                          <a:latin typeface="Times New Roman" panose="02020603050405020304" pitchFamily="18" charset="0"/>
                          <a:cs typeface="Times New Roman" panose="02020603050405020304" pitchFamily="18" charset="0"/>
                        </a:rPr>
                        <a:t>Intuition </a:t>
                      </a:r>
                      <a:r>
                        <a:rPr lang="en-US" sz="1800" b="1" u="none" dirty="0">
                          <a:solidFill>
                            <a:srgbClr val="0A1F61"/>
                          </a:solidFill>
                          <a:latin typeface="Times New Roman" panose="02020603050405020304" pitchFamily="18" charset="0"/>
                          <a:cs typeface="Times New Roman" panose="02020603050405020304" pitchFamily="18" charset="0"/>
                        </a:rPr>
                        <a:t>: </a:t>
                      </a:r>
                      <a:r>
                        <a:rPr lang="en-US" sz="1800" b="0" i="0" kern="1200" dirty="0">
                          <a:solidFill>
                            <a:schemeClr val="dk1"/>
                          </a:solidFill>
                          <a:latin typeface="Times New Roman" panose="02020603050405020304" pitchFamily="18" charset="0"/>
                          <a:ea typeface="+mn-ea"/>
                          <a:cs typeface="Times New Roman" panose="02020603050405020304" pitchFamily="18" charset="0"/>
                        </a:rPr>
                        <a:t>Many people think that they good understanding of the others from observations and they can motivate them to do  certain job by using observation only but this was right in the past .</a:t>
                      </a:r>
                    </a:p>
                  </a:txBody>
                  <a:tcPr>
                    <a:noFill/>
                  </a:tcPr>
                </a:tc>
                <a:extLst>
                  <a:ext uri="{0D108BD9-81ED-4DB2-BD59-A6C34878D82A}">
                    <a16:rowId xmlns:a16="http://schemas.microsoft.com/office/drawing/2014/main" val="3205418195"/>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 A theory </a:t>
                      </a:r>
                      <a:r>
                        <a:rPr lang="en-US" sz="1800" b="0" i="0" kern="1200" dirty="0">
                          <a:solidFill>
                            <a:schemeClr val="dk1"/>
                          </a:solidFill>
                          <a:latin typeface="Times New Roman" panose="02020603050405020304" pitchFamily="18" charset="0"/>
                          <a:ea typeface="+mn-ea"/>
                          <a:cs typeface="Times New Roman" panose="02020603050405020304" pitchFamily="18" charset="0"/>
                        </a:rPr>
                        <a:t>is a collection of verbal and symbolic that specify how and why variables are related, and the conditions under which they should and should not relate.</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A hypothesis </a:t>
                      </a:r>
                      <a:r>
                        <a:rPr lang="en-US" sz="1800" b="0" i="0" kern="1200" dirty="0">
                          <a:solidFill>
                            <a:schemeClr val="dk1"/>
                          </a:solidFill>
                          <a:latin typeface="Times New Roman" panose="02020603050405020304" pitchFamily="18" charset="0"/>
                          <a:ea typeface="+mn-ea"/>
                          <a:cs typeface="Times New Roman" panose="02020603050405020304" pitchFamily="18" charset="0"/>
                        </a:rPr>
                        <a:t>is a written prediction specifying expected relationships between certain variables.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 The Independent variable </a:t>
                      </a:r>
                      <a:r>
                        <a:rPr lang="en-US" sz="1800" b="0" i="0" kern="1200" dirty="0">
                          <a:solidFill>
                            <a:schemeClr val="dk1"/>
                          </a:solidFill>
                          <a:latin typeface="Times New Roman" panose="02020603050405020304" pitchFamily="18" charset="0"/>
                          <a:ea typeface="+mn-ea"/>
                          <a:cs typeface="Times New Roman" panose="02020603050405020304" pitchFamily="18" charset="0"/>
                        </a:rPr>
                        <a:t> is the variable that is predicted  and not affected by something else.</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a:t>
                      </a:r>
                      <a:r>
                        <a:rPr lang="en-US" sz="1800" b="1" i="1" kern="1200" dirty="0">
                          <a:solidFill>
                            <a:schemeClr val="dk1"/>
                          </a:solidFill>
                          <a:latin typeface="Times New Roman" panose="02020603050405020304" pitchFamily="18" charset="0"/>
                          <a:ea typeface="+mn-ea"/>
                          <a:cs typeface="Times New Roman" panose="02020603050405020304" pitchFamily="18" charset="0"/>
                        </a:rPr>
                        <a:t> The dependent variable </a:t>
                      </a:r>
                      <a:r>
                        <a:rPr lang="en-US" sz="1800" b="0" i="0" kern="1200" dirty="0">
                          <a:solidFill>
                            <a:schemeClr val="dk1"/>
                          </a:solidFill>
                          <a:latin typeface="Times New Roman" panose="02020603050405020304" pitchFamily="18" charset="0"/>
                          <a:ea typeface="+mn-ea"/>
                          <a:cs typeface="Times New Roman" panose="02020603050405020304" pitchFamily="18" charset="0"/>
                        </a:rPr>
                        <a:t> is variable predicted to be affected by something else.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Correlations:  </a:t>
                      </a:r>
                      <a:r>
                        <a:rPr lang="en-US" sz="1800" b="0" i="0" kern="1200" dirty="0">
                          <a:solidFill>
                            <a:schemeClr val="dk1"/>
                          </a:solidFill>
                          <a:latin typeface="Times New Roman" panose="02020603050405020304" pitchFamily="18" charset="0"/>
                          <a:ea typeface="+mn-ea"/>
                          <a:cs typeface="Times New Roman" panose="02020603050405020304" pitchFamily="18" charset="0"/>
                        </a:rPr>
                        <a:t>reflects the size and strength of the statistical relationships between two variable.</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p>
                      <a:pPr algn="just"/>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6B2E108A-445D-46C9-BE7C-1139A1444A16}"/>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1B7A482D-9BCC-4C37-A2DC-008ABE21164B}"/>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152D2772-F6D5-46D1-9D6A-18549CB0AE16}"/>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57846453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5" y="1610200"/>
            <a:ext cx="5388025" cy="2680862"/>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The scientific method :</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p>
            <a:pPr algn="just">
              <a:lnSpc>
                <a:spcPct val="150000"/>
              </a:lnSpc>
            </a:pPr>
            <a:r>
              <a:rPr lang="en-US" b="1" i="1" dirty="0">
                <a:latin typeface="Times New Roman" panose="02020603050405020304" pitchFamily="18" charset="0"/>
                <a:cs typeface="Times New Roman" panose="02020603050405020304" pitchFamily="18" charset="0"/>
              </a:rPr>
              <a:t>Figure 1.4</a:t>
            </a:r>
          </a:p>
          <a:p>
            <a:pPr algn="just">
              <a:lnSpc>
                <a:spcPct val="150000"/>
              </a:lnSpc>
            </a:pPr>
            <a:r>
              <a:rPr lang="en-US" dirty="0">
                <a:latin typeface="Times New Roman" panose="02020603050405020304" pitchFamily="18" charset="0"/>
                <a:cs typeface="Times New Roman" panose="02020603050405020304" pitchFamily="18" charset="0"/>
              </a:rPr>
              <a:t>The scientific method is useful approach to learning more about organizational behavior. Using theory to develop hypotheses and then collecting and studying relevant data can help generate new knowledge.</a:t>
            </a:r>
          </a:p>
        </p:txBody>
      </p:sp>
      <p:pic>
        <p:nvPicPr>
          <p:cNvPr id="10" name="Picture 9">
            <a:extLst>
              <a:ext uri="{FF2B5EF4-FFF2-40B4-BE49-F238E27FC236}">
                <a16:creationId xmlns:a16="http://schemas.microsoft.com/office/drawing/2014/main" id="{020DA4D1-77D2-4937-8FA0-8A9052418C98}"/>
              </a:ext>
            </a:extLst>
          </p:cNvPr>
          <p:cNvPicPr>
            <a:picLocks noChangeAspect="1"/>
          </p:cNvPicPr>
          <p:nvPr/>
        </p:nvPicPr>
        <p:blipFill>
          <a:blip r:embed="rId6"/>
          <a:stretch>
            <a:fillRect/>
          </a:stretch>
        </p:blipFill>
        <p:spPr>
          <a:xfrm>
            <a:off x="7581457" y="1890712"/>
            <a:ext cx="4171950" cy="3076575"/>
          </a:xfrm>
          <a:prstGeom prst="rect">
            <a:avLst/>
          </a:prstGeom>
        </p:spPr>
      </p:pic>
      <p:grpSp>
        <p:nvGrpSpPr>
          <p:cNvPr id="12" name="Group 11">
            <a:extLst>
              <a:ext uri="{FF2B5EF4-FFF2-40B4-BE49-F238E27FC236}">
                <a16:creationId xmlns:a16="http://schemas.microsoft.com/office/drawing/2014/main" id="{7BDD22DB-3043-4C85-9C16-B44A7F5D21C1}"/>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982D8F54-096F-45C4-93E0-CD3A2327BC2A}"/>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5034B5A0-C5E1-43BE-8421-6D4D0732D8F6}"/>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58743573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3731504" cy="3920560"/>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Organizational Behavior Framework:</a:t>
            </a:r>
          </a:p>
          <a:p>
            <a:pPr algn="just">
              <a:lnSpc>
                <a:spcPct val="150000"/>
              </a:lnSpc>
            </a:pPr>
            <a:r>
              <a:rPr lang="en-US" b="1" i="1" dirty="0">
                <a:latin typeface="Times New Roman" panose="02020603050405020304" pitchFamily="18" charset="0"/>
                <a:cs typeface="Times New Roman" panose="02020603050405020304" pitchFamily="18" charset="0"/>
              </a:rPr>
              <a:t>Figure 1.5</a:t>
            </a:r>
          </a:p>
          <a:p>
            <a:pPr algn="just">
              <a:lnSpc>
                <a:spcPct val="150000"/>
              </a:lnSpc>
            </a:pPr>
            <a:r>
              <a:rPr lang="en-US" dirty="0">
                <a:latin typeface="Times New Roman" panose="02020603050405020304" pitchFamily="18" charset="0"/>
                <a:cs typeface="Times New Roman" panose="02020603050405020304" pitchFamily="18" charset="0"/>
              </a:rPr>
              <a:t>An array of environment, individual, group team, leadership, and organizational characteristics impact organizational behavior. If managers understand these concepts and characteristics they can better promote organizational effectiveness.  </a:t>
            </a:r>
          </a:p>
        </p:txBody>
      </p:sp>
      <p:pic>
        <p:nvPicPr>
          <p:cNvPr id="12" name="Picture 11">
            <a:extLst>
              <a:ext uri="{FF2B5EF4-FFF2-40B4-BE49-F238E27FC236}">
                <a16:creationId xmlns:a16="http://schemas.microsoft.com/office/drawing/2014/main" id="{A2635B4E-EA42-4FAC-B73B-9A0A6CEE2610}"/>
              </a:ext>
            </a:extLst>
          </p:cNvPr>
          <p:cNvPicPr>
            <a:picLocks noChangeAspect="1"/>
          </p:cNvPicPr>
          <p:nvPr/>
        </p:nvPicPr>
        <p:blipFill>
          <a:blip r:embed="rId6"/>
          <a:stretch>
            <a:fillRect/>
          </a:stretch>
        </p:blipFill>
        <p:spPr>
          <a:xfrm>
            <a:off x="5605670" y="1378226"/>
            <a:ext cx="6467005" cy="4453346"/>
          </a:xfrm>
          <a:prstGeom prst="rect">
            <a:avLst/>
          </a:prstGeom>
        </p:spPr>
      </p:pic>
      <p:grpSp>
        <p:nvGrpSpPr>
          <p:cNvPr id="13" name="Group 12">
            <a:extLst>
              <a:ext uri="{FF2B5EF4-FFF2-40B4-BE49-F238E27FC236}">
                <a16:creationId xmlns:a16="http://schemas.microsoft.com/office/drawing/2014/main" id="{CBEC2C15-A2E1-42F5-A158-B597CBC7EAB8}"/>
              </a:ext>
            </a:extLst>
          </p:cNvPr>
          <p:cNvGrpSpPr/>
          <p:nvPr/>
        </p:nvGrpSpPr>
        <p:grpSpPr>
          <a:xfrm>
            <a:off x="130614" y="576748"/>
            <a:ext cx="9421206" cy="524016"/>
            <a:chOff x="130614" y="576748"/>
            <a:chExt cx="9421206" cy="524016"/>
          </a:xfrm>
        </p:grpSpPr>
        <p:sp>
          <p:nvSpPr>
            <p:cNvPr id="14" name="TextBox 13">
              <a:extLst>
                <a:ext uri="{FF2B5EF4-FFF2-40B4-BE49-F238E27FC236}">
                  <a16:creationId xmlns:a16="http://schemas.microsoft.com/office/drawing/2014/main" id="{D1659F25-B32B-4AE5-AF73-A693DA32D578}"/>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B4B7ED35-BBAE-4DFF-885E-F1F2FD580D0F}"/>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424286697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815102970"/>
              </p:ext>
            </p:extLst>
          </p:nvPr>
        </p:nvGraphicFramePr>
        <p:xfrm>
          <a:off x="1874166" y="1610200"/>
          <a:ext cx="9902228" cy="4947920"/>
        </p:xfrm>
        <a:graphic>
          <a:graphicData uri="http://schemas.openxmlformats.org/drawingml/2006/table">
            <a:tbl>
              <a:tblPr firstRow="1" bandRow="1">
                <a:tableStyleId>{5C22544A-7EE6-4342-B048-85BDC9FD1C3A}</a:tableStyleId>
              </a:tblPr>
              <a:tblGrid>
                <a:gridCol w="9902228">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Organizational Behavior in actions:</a:t>
                      </a:r>
                    </a:p>
                  </a:txBody>
                  <a:tcPr>
                    <a:noFill/>
                  </a:tcPr>
                </a:tc>
                <a:extLst>
                  <a:ext uri="{0D108BD9-81ED-4DB2-BD59-A6C34878D82A}">
                    <a16:rowId xmlns:a16="http://schemas.microsoft.com/office/drawing/2014/main" val="3205418195"/>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Based on the study of this chapter :</a:t>
                      </a: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What do you think are the most important things the manger does? Is how a manger does these also important? Why or why not?</a:t>
                      </a: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Some people have suggested that understanding human behavior at work is a single most important requirement for managerial success. Do you agree with this statement? Why?</a:t>
                      </a: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The chapter identifies four basic functions. Based on your own experiences and observations. Provide an example of each function.</a:t>
                      </a: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Why will learning about OB help you to get abettor job and a better career, and be a better manager?</a:t>
                      </a: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Some people believe that individuals working in an organization have basic human rights to satisfaction with their work and to the opportunity to grow and develop. How would you defend this position? How would you argue against it?</a:t>
                      </a: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Think of something that you believe leads to employee productivity based on intuition that may not prove to be true if tested systematically. Now apply the scientific method and describe how you might test your theory?</a:t>
                      </a:r>
                    </a:p>
                    <a:p>
                      <a:pPr marL="285750" marR="0" lvl="0" indent="-285750" algn="just" defTabSz="914400" rtl="0" eaLnBrk="1" fontAlgn="auto" latinLnBrk="0" hangingPunct="1">
                        <a:lnSpc>
                          <a:spcPct val="100000"/>
                        </a:lnSpc>
                        <a:spcBef>
                          <a:spcPts val="0"/>
                        </a:spcBef>
                        <a:spcAft>
                          <a:spcPts val="0"/>
                        </a:spcAft>
                        <a:buClrTx/>
                        <a:buSzTx/>
                        <a:buFontTx/>
                        <a:buChar char="-"/>
                        <a:tabLst/>
                        <a:defRPr/>
                      </a:pPr>
                      <a:endParaRPr lang="en-US" sz="1800" b="1" i="1"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BF5AA48E-B760-4392-851C-AED27DFF2B25}"/>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3E73060D-F137-47E6-BE33-ECA29C518487}"/>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3F5AB24C-B611-4739-9562-F45B2E261FA6}"/>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06718612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2215991"/>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r>
              <a:rPr lang="en-US" sz="138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2870491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2002</TotalTime>
  <Words>4887</Words>
  <Application>Microsoft Office PowerPoint</Application>
  <PresentationFormat>Widescreen</PresentationFormat>
  <Paragraphs>572</Paragraphs>
  <Slides>58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58</vt:i4>
      </vt:variant>
    </vt:vector>
  </HeadingPairs>
  <TitlesOfParts>
    <vt:vector size="65" baseType="lpstr">
      <vt:lpstr>Arial</vt:lpstr>
      <vt:lpstr>Calibri</vt:lpstr>
      <vt:lpstr>Calibri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Ayman</cp:lastModifiedBy>
  <cp:revision>218</cp:revision>
  <dcterms:created xsi:type="dcterms:W3CDTF">2021-08-03T13:03:26Z</dcterms:created>
  <dcterms:modified xsi:type="dcterms:W3CDTF">2021-08-29T21:04:23Z</dcterms:modified>
</cp:coreProperties>
</file>