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326" r:id="rId2"/>
    <p:sldId id="360" r:id="rId3"/>
    <p:sldId id="283" r:id="rId4"/>
    <p:sldId id="327" r:id="rId5"/>
    <p:sldId id="348" r:id="rId6"/>
    <p:sldId id="371" r:id="rId7"/>
    <p:sldId id="330" r:id="rId8"/>
    <p:sldId id="349" r:id="rId9"/>
    <p:sldId id="332" r:id="rId10"/>
    <p:sldId id="337" r:id="rId11"/>
    <p:sldId id="362" r:id="rId12"/>
    <p:sldId id="363" r:id="rId13"/>
    <p:sldId id="338" r:id="rId14"/>
    <p:sldId id="339" r:id="rId15"/>
    <p:sldId id="340" r:id="rId16"/>
    <p:sldId id="350" r:id="rId17"/>
    <p:sldId id="336" r:id="rId18"/>
    <p:sldId id="364" r:id="rId19"/>
    <p:sldId id="365" r:id="rId20"/>
    <p:sldId id="366" r:id="rId21"/>
    <p:sldId id="351" r:id="rId22"/>
    <p:sldId id="368" r:id="rId23"/>
    <p:sldId id="370" r:id="rId24"/>
    <p:sldId id="367" r:id="rId25"/>
    <p:sldId id="352" r:id="rId26"/>
    <p:sldId id="372" r:id="rId27"/>
    <p:sldId id="345" r:id="rId28"/>
    <p:sldId id="374" r:id="rId29"/>
    <p:sldId id="381" r:id="rId30"/>
    <p:sldId id="376" r:id="rId31"/>
    <p:sldId id="377" r:id="rId32"/>
    <p:sldId id="378" r:id="rId33"/>
    <p:sldId id="379" r:id="rId34"/>
    <p:sldId id="335" r:id="rId35"/>
    <p:sldId id="380" r:id="rId36"/>
    <p:sldId id="36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84658"/>
    <a:srgbClr val="669BB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309" autoAdjust="0"/>
    <p:restoredTop sz="94660"/>
  </p:normalViewPr>
  <p:slideViewPr>
    <p:cSldViewPr snapToGrid="0">
      <p:cViewPr varScale="1">
        <p:scale>
          <a:sx n="66" d="100"/>
          <a:sy n="66" d="100"/>
        </p:scale>
        <p:origin x="13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05462-EE3E-43A4-BE38-C093E293B290}" type="datetimeFigureOut">
              <a:rPr lang="en-US" smtClean="0"/>
              <a:t>7/26/2023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10719F-2C8D-455B-B6A3-AA2646540AFC}" type="slidenum">
              <a:rPr lang="en-US" smtClean="0"/>
              <a:t>‹#›</a:t>
            </a:fld>
            <a:endParaRPr lang="en-US" dirty="0"/>
          </a:p>
        </p:txBody>
      </p:sp>
    </p:spTree>
    <p:extLst>
      <p:ext uri="{BB962C8B-B14F-4D97-AF65-F5344CB8AC3E}">
        <p14:creationId xmlns:p14="http://schemas.microsoft.com/office/powerpoint/2010/main" val="3685692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4019444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3277491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4</a:t>
            </a:fld>
            <a:endParaRPr lang="en-US" dirty="0"/>
          </a:p>
        </p:txBody>
      </p:sp>
    </p:spTree>
    <p:extLst>
      <p:ext uri="{BB962C8B-B14F-4D97-AF65-F5344CB8AC3E}">
        <p14:creationId xmlns:p14="http://schemas.microsoft.com/office/powerpoint/2010/main" val="3998250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2288327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6</a:t>
            </a:fld>
            <a:endParaRPr lang="en-US" dirty="0"/>
          </a:p>
        </p:txBody>
      </p:sp>
    </p:spTree>
    <p:extLst>
      <p:ext uri="{BB962C8B-B14F-4D97-AF65-F5344CB8AC3E}">
        <p14:creationId xmlns:p14="http://schemas.microsoft.com/office/powerpoint/2010/main" val="3617617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7</a:t>
            </a:fld>
            <a:endParaRPr lang="en-US" dirty="0"/>
          </a:p>
        </p:txBody>
      </p:sp>
    </p:spTree>
    <p:extLst>
      <p:ext uri="{BB962C8B-B14F-4D97-AF65-F5344CB8AC3E}">
        <p14:creationId xmlns:p14="http://schemas.microsoft.com/office/powerpoint/2010/main" val="4045691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971910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21055720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13179133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28796167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26</a:t>
            </a:fld>
            <a:endParaRPr lang="en-US" dirty="0"/>
          </a:p>
        </p:txBody>
      </p:sp>
    </p:spTree>
    <p:extLst>
      <p:ext uri="{BB962C8B-B14F-4D97-AF65-F5344CB8AC3E}">
        <p14:creationId xmlns:p14="http://schemas.microsoft.com/office/powerpoint/2010/main" val="24632077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3405550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28</a:t>
            </a:fld>
            <a:endParaRPr lang="en-US" dirty="0"/>
          </a:p>
        </p:txBody>
      </p:sp>
    </p:spTree>
    <p:extLst>
      <p:ext uri="{BB962C8B-B14F-4D97-AF65-F5344CB8AC3E}">
        <p14:creationId xmlns:p14="http://schemas.microsoft.com/office/powerpoint/2010/main" val="7494295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29</a:t>
            </a:fld>
            <a:endParaRPr lang="en-US" dirty="0"/>
          </a:p>
        </p:txBody>
      </p:sp>
    </p:spTree>
    <p:extLst>
      <p:ext uri="{BB962C8B-B14F-4D97-AF65-F5344CB8AC3E}">
        <p14:creationId xmlns:p14="http://schemas.microsoft.com/office/powerpoint/2010/main" val="39059121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30</a:t>
            </a:fld>
            <a:endParaRPr lang="en-US" dirty="0"/>
          </a:p>
        </p:txBody>
      </p:sp>
    </p:spTree>
    <p:extLst>
      <p:ext uri="{BB962C8B-B14F-4D97-AF65-F5344CB8AC3E}">
        <p14:creationId xmlns:p14="http://schemas.microsoft.com/office/powerpoint/2010/main" val="21898304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31</a:t>
            </a:fld>
            <a:endParaRPr lang="en-US" dirty="0"/>
          </a:p>
        </p:txBody>
      </p:sp>
    </p:spTree>
    <p:extLst>
      <p:ext uri="{BB962C8B-B14F-4D97-AF65-F5344CB8AC3E}">
        <p14:creationId xmlns:p14="http://schemas.microsoft.com/office/powerpoint/2010/main" val="21598956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455613" y="766763"/>
            <a:ext cx="5932487" cy="3338512"/>
          </a:xfrm>
        </p:spPr>
      </p:sp>
      <p:sp>
        <p:nvSpPr>
          <p:cNvPr id="3" name="备注占位符 2"/>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33868087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备注占位符 2"/>
          <p:cNvSpPr>
            <a:spLocks noGrp="1"/>
          </p:cNvSpPr>
          <p:nvPr>
            <p:ph type="body" idx="1"/>
          </p:nvPr>
        </p:nvSpPr>
        <p:spPr/>
        <p:txBody>
          <a:bodyPr/>
          <a:lstStyle/>
          <a:p>
            <a:r>
              <a:rPr b="0" u="none" dirty="0">
                <a:latin typeface="Huawei Sans" panose="020C0503030203020204" pitchFamily="34" charset="0"/>
              </a:rPr>
              <a:t>The write process in the slide shows:</a:t>
            </a:r>
            <a:endParaRPr lang="en-US" altLang="zh-CN" dirty="0">
              <a:latin typeface="Huawei Sans" panose="020C0503030203020204" pitchFamily="34" charset="0"/>
            </a:endParaRPr>
          </a:p>
          <a:p>
            <a:pPr lvl="1"/>
            <a:r>
              <a:rPr b="0" u="none" dirty="0">
                <a:latin typeface="Huawei Sans" panose="020C0503030203020204" pitchFamily="34" charset="0"/>
              </a:rPr>
              <a:t>A client can initiate a write request to any server.</a:t>
            </a:r>
            <a:endParaRPr lang="en-US" altLang="zh-CN" dirty="0">
              <a:latin typeface="Huawei Sans" panose="020C0503030203020204" pitchFamily="34" charset="0"/>
            </a:endParaRPr>
          </a:p>
          <a:p>
            <a:pPr lvl="1"/>
            <a:r>
              <a:rPr b="0" u="none" dirty="0">
                <a:latin typeface="Huawei Sans" panose="020C0503030203020204" pitchFamily="34" charset="0"/>
              </a:rPr>
              <a:t>The server sends this request to the leader.</a:t>
            </a:r>
            <a:endParaRPr lang="en-US" altLang="zh-CN" dirty="0">
              <a:latin typeface="Huawei Sans" panose="020C0503030203020204" pitchFamily="34" charset="0"/>
            </a:endParaRPr>
          </a:p>
          <a:p>
            <a:pPr lvl="1"/>
            <a:r>
              <a:rPr b="0" u="none" dirty="0">
                <a:latin typeface="Huawei Sans" panose="020C0503030203020204" pitchFamily="34" charset="0"/>
              </a:rPr>
              <a:t>After receiving the write request, the leader sends the write request to all nodes and confirm whether the write operation can be performed.</a:t>
            </a:r>
            <a:endParaRPr lang="en-US" altLang="zh-CN" dirty="0">
              <a:latin typeface="Huawei Sans" panose="020C0503030203020204" pitchFamily="34" charset="0"/>
            </a:endParaRPr>
          </a:p>
          <a:p>
            <a:pPr lvl="1"/>
            <a:r>
              <a:rPr b="0" u="none" dirty="0">
                <a:latin typeface="Huawei Sans" panose="020C0503030203020204" pitchFamily="34" charset="0"/>
              </a:rPr>
              <a:t>The followers send ACK messages. The leader determines whether the write operation can be performed based on the ACK messages. If the number of write operations that can be performed is greater than 50% of the total instances, the write operation can be performed.</a:t>
            </a:r>
            <a:endParaRPr lang="en-US" altLang="zh-CN" dirty="0">
              <a:latin typeface="Huawei Sans" panose="020C0503030203020204" pitchFamily="34" charset="0"/>
            </a:endParaRPr>
          </a:p>
          <a:p>
            <a:pPr lvl="1"/>
            <a:r>
              <a:rPr b="0" u="none" dirty="0">
                <a:latin typeface="Huawei Sans" panose="020C0503030203020204" pitchFamily="34" charset="0"/>
              </a:rPr>
              <a:t>The leader sends the result to the followers and performs the write operation. The leader data is synchronized to the followers. The write operation is complete.</a:t>
            </a:r>
            <a:endParaRPr lang="en-US" altLang="zh-CN" dirty="0">
              <a:latin typeface="Huawei Sans" panose="020C0503030203020204" pitchFamily="34" charset="0"/>
            </a:endParaRPr>
          </a:p>
        </p:txBody>
      </p:sp>
      <p:sp>
        <p:nvSpPr>
          <p:cNvPr id="3" name="幻灯片图像占位符 2"/>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3775661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F7138-254B-03A2-AC84-0D34233F3C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D55188D-2AA0-D079-78FA-6848836B9E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3E1DF37-B6E3-2663-C86C-D80EE008765D}"/>
              </a:ext>
            </a:extLst>
          </p:cNvPr>
          <p:cNvSpPr>
            <a:spLocks noGrp="1"/>
          </p:cNvSpPr>
          <p:nvPr>
            <p:ph type="dt" sz="half" idx="10"/>
          </p:nvPr>
        </p:nvSpPr>
        <p:spPr/>
        <p:txBody>
          <a:bodyPr/>
          <a:lstStyle/>
          <a:p>
            <a:fld id="{E26C1DE1-F788-4A47-A078-3F22CCFC4808}" type="datetimeFigureOut">
              <a:rPr lang="en-US" smtClean="0"/>
              <a:t>7/26/2023</a:t>
            </a:fld>
            <a:endParaRPr lang="en-US" dirty="0"/>
          </a:p>
        </p:txBody>
      </p:sp>
      <p:sp>
        <p:nvSpPr>
          <p:cNvPr id="5" name="Footer Placeholder 4">
            <a:extLst>
              <a:ext uri="{FF2B5EF4-FFF2-40B4-BE49-F238E27FC236}">
                <a16:creationId xmlns:a16="http://schemas.microsoft.com/office/drawing/2014/main" id="{ADAF4065-6F93-97F5-DF0B-EBB103797A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1298699-AD28-2842-540B-CF143AB058BB}"/>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3135809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65CCB-28FB-EC80-5DAF-297C3C430F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3A1C23A-29A1-28D4-766D-4E5B8901BA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D0A7FF-38AB-ED1C-3281-C422729ACBF1}"/>
              </a:ext>
            </a:extLst>
          </p:cNvPr>
          <p:cNvSpPr>
            <a:spLocks noGrp="1"/>
          </p:cNvSpPr>
          <p:nvPr>
            <p:ph type="dt" sz="half" idx="10"/>
          </p:nvPr>
        </p:nvSpPr>
        <p:spPr/>
        <p:txBody>
          <a:bodyPr/>
          <a:lstStyle/>
          <a:p>
            <a:fld id="{E26C1DE1-F788-4A47-A078-3F22CCFC4808}" type="datetimeFigureOut">
              <a:rPr lang="en-US" smtClean="0"/>
              <a:t>7/26/2023</a:t>
            </a:fld>
            <a:endParaRPr lang="en-US" dirty="0"/>
          </a:p>
        </p:txBody>
      </p:sp>
      <p:sp>
        <p:nvSpPr>
          <p:cNvPr id="5" name="Footer Placeholder 4">
            <a:extLst>
              <a:ext uri="{FF2B5EF4-FFF2-40B4-BE49-F238E27FC236}">
                <a16:creationId xmlns:a16="http://schemas.microsoft.com/office/drawing/2014/main" id="{9EB63074-9929-AFE8-404D-4E879ECE00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181E6B4-E97D-0043-CE12-C2BABC133862}"/>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214108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92DFE-7A5D-6DE2-3186-8A2E98956C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9539AD-EA57-FDBF-C916-FF3FB4BB5E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7DAEDA-850F-588D-93BF-C5C28C3B71F2}"/>
              </a:ext>
            </a:extLst>
          </p:cNvPr>
          <p:cNvSpPr>
            <a:spLocks noGrp="1"/>
          </p:cNvSpPr>
          <p:nvPr>
            <p:ph type="dt" sz="half" idx="10"/>
          </p:nvPr>
        </p:nvSpPr>
        <p:spPr/>
        <p:txBody>
          <a:bodyPr/>
          <a:lstStyle/>
          <a:p>
            <a:fld id="{E26C1DE1-F788-4A47-A078-3F22CCFC4808}" type="datetimeFigureOut">
              <a:rPr lang="en-US" smtClean="0"/>
              <a:t>7/26/2023</a:t>
            </a:fld>
            <a:endParaRPr lang="en-US" dirty="0"/>
          </a:p>
        </p:txBody>
      </p:sp>
      <p:sp>
        <p:nvSpPr>
          <p:cNvPr id="5" name="Footer Placeholder 4">
            <a:extLst>
              <a:ext uri="{FF2B5EF4-FFF2-40B4-BE49-F238E27FC236}">
                <a16:creationId xmlns:a16="http://schemas.microsoft.com/office/drawing/2014/main" id="{1A8AD32A-E6CD-E882-EC6B-6DD2087D16C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B08AFBC-4E54-15EC-6B6E-DD942AE41958}"/>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1155656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BC706-7A20-6F50-E052-72A72D5A68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89287D-EAAB-35CE-E116-F0EC42E1C0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519B11F-173E-2134-C537-85DB116B75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C2029A-0961-9369-0827-6120665345B0}"/>
              </a:ext>
            </a:extLst>
          </p:cNvPr>
          <p:cNvSpPr>
            <a:spLocks noGrp="1"/>
          </p:cNvSpPr>
          <p:nvPr>
            <p:ph type="dt" sz="half" idx="10"/>
          </p:nvPr>
        </p:nvSpPr>
        <p:spPr/>
        <p:txBody>
          <a:bodyPr/>
          <a:lstStyle/>
          <a:p>
            <a:fld id="{E26C1DE1-F788-4A47-A078-3F22CCFC4808}" type="datetimeFigureOut">
              <a:rPr lang="en-US" smtClean="0"/>
              <a:t>7/26/2023</a:t>
            </a:fld>
            <a:endParaRPr lang="en-US" dirty="0"/>
          </a:p>
        </p:txBody>
      </p:sp>
      <p:sp>
        <p:nvSpPr>
          <p:cNvPr id="6" name="Footer Placeholder 5">
            <a:extLst>
              <a:ext uri="{FF2B5EF4-FFF2-40B4-BE49-F238E27FC236}">
                <a16:creationId xmlns:a16="http://schemas.microsoft.com/office/drawing/2014/main" id="{E53E848C-7418-472B-B905-3B7F64C080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739C1F-3386-D126-EE70-EB24D4254EDC}"/>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229108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020DC-31D2-488E-FD77-91E490BC43E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1A5C1FE-917C-C78F-D4B8-F921EC426F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8A4991-9EFF-C0C6-C9C2-123B21B2CF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9D5E783-E000-971F-2F50-54FE454847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00A0FA-21AC-2E2F-5B52-80ACD8C3F9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C6AE67B-BB3D-A781-BF77-D44333E804E0}"/>
              </a:ext>
            </a:extLst>
          </p:cNvPr>
          <p:cNvSpPr>
            <a:spLocks noGrp="1"/>
          </p:cNvSpPr>
          <p:nvPr>
            <p:ph type="dt" sz="half" idx="10"/>
          </p:nvPr>
        </p:nvSpPr>
        <p:spPr/>
        <p:txBody>
          <a:bodyPr/>
          <a:lstStyle/>
          <a:p>
            <a:fld id="{E26C1DE1-F788-4A47-A078-3F22CCFC4808}" type="datetimeFigureOut">
              <a:rPr lang="en-US" smtClean="0"/>
              <a:t>7/26/2023</a:t>
            </a:fld>
            <a:endParaRPr lang="en-US" dirty="0"/>
          </a:p>
        </p:txBody>
      </p:sp>
      <p:sp>
        <p:nvSpPr>
          <p:cNvPr id="8" name="Footer Placeholder 7">
            <a:extLst>
              <a:ext uri="{FF2B5EF4-FFF2-40B4-BE49-F238E27FC236}">
                <a16:creationId xmlns:a16="http://schemas.microsoft.com/office/drawing/2014/main" id="{541C8AB9-3E01-4A4C-94EC-EA41E93ADA4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7D13C62-D84C-3AF4-2D51-D4DD04B7B143}"/>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2516529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58C63-3B56-16B3-B06F-1A2A635DB8A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2467AF3-735F-4812-E964-C9ED4362778C}"/>
              </a:ext>
            </a:extLst>
          </p:cNvPr>
          <p:cNvSpPr>
            <a:spLocks noGrp="1"/>
          </p:cNvSpPr>
          <p:nvPr>
            <p:ph type="dt" sz="half" idx="10"/>
          </p:nvPr>
        </p:nvSpPr>
        <p:spPr/>
        <p:txBody>
          <a:bodyPr/>
          <a:lstStyle/>
          <a:p>
            <a:fld id="{E26C1DE1-F788-4A47-A078-3F22CCFC4808}" type="datetimeFigureOut">
              <a:rPr lang="en-US" smtClean="0"/>
              <a:t>7/26/2023</a:t>
            </a:fld>
            <a:endParaRPr lang="en-US" dirty="0"/>
          </a:p>
        </p:txBody>
      </p:sp>
      <p:sp>
        <p:nvSpPr>
          <p:cNvPr id="4" name="Footer Placeholder 3">
            <a:extLst>
              <a:ext uri="{FF2B5EF4-FFF2-40B4-BE49-F238E27FC236}">
                <a16:creationId xmlns:a16="http://schemas.microsoft.com/office/drawing/2014/main" id="{D148FB88-B77F-15D4-2A13-D61F740B0C8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ECF97B5-D41B-BBF2-47D1-76C639894DCA}"/>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761468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4AA5A7-2026-3286-5987-87029BB560F0}"/>
              </a:ext>
            </a:extLst>
          </p:cNvPr>
          <p:cNvSpPr>
            <a:spLocks noGrp="1"/>
          </p:cNvSpPr>
          <p:nvPr>
            <p:ph type="dt" sz="half" idx="10"/>
          </p:nvPr>
        </p:nvSpPr>
        <p:spPr/>
        <p:txBody>
          <a:bodyPr/>
          <a:lstStyle/>
          <a:p>
            <a:fld id="{E26C1DE1-F788-4A47-A078-3F22CCFC4808}" type="datetimeFigureOut">
              <a:rPr lang="en-US" smtClean="0"/>
              <a:t>7/26/2023</a:t>
            </a:fld>
            <a:endParaRPr lang="en-US" dirty="0"/>
          </a:p>
        </p:txBody>
      </p:sp>
      <p:sp>
        <p:nvSpPr>
          <p:cNvPr id="3" name="Footer Placeholder 2">
            <a:extLst>
              <a:ext uri="{FF2B5EF4-FFF2-40B4-BE49-F238E27FC236}">
                <a16:creationId xmlns:a16="http://schemas.microsoft.com/office/drawing/2014/main" id="{AE831B36-9A8B-1B0E-0934-433D80179FC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1E8DA9D-5B2C-F090-BA06-EFBA3F123DE7}"/>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1112954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D7E44-7E1C-8288-3002-0D60327E49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C9A88A8-1CF6-5E2F-6D43-1C938C913A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386C-687E-B6B3-30EE-76274F2F9B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98F930-7EFF-71BE-EEF8-3C1195EB39EE}"/>
              </a:ext>
            </a:extLst>
          </p:cNvPr>
          <p:cNvSpPr>
            <a:spLocks noGrp="1"/>
          </p:cNvSpPr>
          <p:nvPr>
            <p:ph type="dt" sz="half" idx="10"/>
          </p:nvPr>
        </p:nvSpPr>
        <p:spPr/>
        <p:txBody>
          <a:bodyPr/>
          <a:lstStyle/>
          <a:p>
            <a:fld id="{E26C1DE1-F788-4A47-A078-3F22CCFC4808}" type="datetimeFigureOut">
              <a:rPr lang="en-US" smtClean="0"/>
              <a:t>7/26/2023</a:t>
            </a:fld>
            <a:endParaRPr lang="en-US" dirty="0"/>
          </a:p>
        </p:txBody>
      </p:sp>
      <p:sp>
        <p:nvSpPr>
          <p:cNvPr id="6" name="Footer Placeholder 5">
            <a:extLst>
              <a:ext uri="{FF2B5EF4-FFF2-40B4-BE49-F238E27FC236}">
                <a16:creationId xmlns:a16="http://schemas.microsoft.com/office/drawing/2014/main" id="{0B8DEF70-DC42-B539-3FBE-5C0B5653EA2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81C20-CB22-047F-E3D6-3FE228887D37}"/>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487651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01322-F317-7CF1-4D8B-7345F6D42B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C68B439-185F-5131-CA5C-C18568C798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F8AB33-189C-BF1E-1C8D-3F38DD0F7C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17E170-2D38-B8F3-7135-754C7A3A4C00}"/>
              </a:ext>
            </a:extLst>
          </p:cNvPr>
          <p:cNvSpPr>
            <a:spLocks noGrp="1"/>
          </p:cNvSpPr>
          <p:nvPr>
            <p:ph type="dt" sz="half" idx="10"/>
          </p:nvPr>
        </p:nvSpPr>
        <p:spPr/>
        <p:txBody>
          <a:bodyPr/>
          <a:lstStyle/>
          <a:p>
            <a:fld id="{E26C1DE1-F788-4A47-A078-3F22CCFC4808}" type="datetimeFigureOut">
              <a:rPr lang="en-US" smtClean="0"/>
              <a:t>7/26/2023</a:t>
            </a:fld>
            <a:endParaRPr lang="en-US" dirty="0"/>
          </a:p>
        </p:txBody>
      </p:sp>
      <p:sp>
        <p:nvSpPr>
          <p:cNvPr id="6" name="Footer Placeholder 5">
            <a:extLst>
              <a:ext uri="{FF2B5EF4-FFF2-40B4-BE49-F238E27FC236}">
                <a16:creationId xmlns:a16="http://schemas.microsoft.com/office/drawing/2014/main" id="{BE377722-3C43-7F59-E8C3-96E829FD33B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363303-92E3-D018-DA40-D885AD34C8FA}"/>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305683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AECEE-381E-DDA3-5207-DB84C8A234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2214E84-FA20-6475-E1C5-51DDEBAF50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489B02-DF96-DD1C-422D-6118EBDACFE5}"/>
              </a:ext>
            </a:extLst>
          </p:cNvPr>
          <p:cNvSpPr>
            <a:spLocks noGrp="1"/>
          </p:cNvSpPr>
          <p:nvPr>
            <p:ph type="dt" sz="half" idx="10"/>
          </p:nvPr>
        </p:nvSpPr>
        <p:spPr/>
        <p:txBody>
          <a:bodyPr/>
          <a:lstStyle/>
          <a:p>
            <a:fld id="{E26C1DE1-F788-4A47-A078-3F22CCFC4808}" type="datetimeFigureOut">
              <a:rPr lang="en-US" smtClean="0"/>
              <a:t>7/26/2023</a:t>
            </a:fld>
            <a:endParaRPr lang="en-US" dirty="0"/>
          </a:p>
        </p:txBody>
      </p:sp>
      <p:sp>
        <p:nvSpPr>
          <p:cNvPr id="5" name="Footer Placeholder 4">
            <a:extLst>
              <a:ext uri="{FF2B5EF4-FFF2-40B4-BE49-F238E27FC236}">
                <a16:creationId xmlns:a16="http://schemas.microsoft.com/office/drawing/2014/main" id="{89797C8B-C91E-1F22-39B8-AF0593304D3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8BEB17-C82F-07D8-B66D-19D4B01BBFAC}"/>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289752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8AC318-5AED-80AC-B163-A1361C86D28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443780B-AB1E-94A9-4D17-D64AC0AC91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85CFAA-59E4-A075-092E-4AED3DD01DC0}"/>
              </a:ext>
            </a:extLst>
          </p:cNvPr>
          <p:cNvSpPr>
            <a:spLocks noGrp="1"/>
          </p:cNvSpPr>
          <p:nvPr>
            <p:ph type="dt" sz="half" idx="10"/>
          </p:nvPr>
        </p:nvSpPr>
        <p:spPr/>
        <p:txBody>
          <a:bodyPr/>
          <a:lstStyle/>
          <a:p>
            <a:fld id="{E26C1DE1-F788-4A47-A078-3F22CCFC4808}" type="datetimeFigureOut">
              <a:rPr lang="en-US" smtClean="0"/>
              <a:t>7/26/2023</a:t>
            </a:fld>
            <a:endParaRPr lang="en-US" dirty="0"/>
          </a:p>
        </p:txBody>
      </p:sp>
      <p:sp>
        <p:nvSpPr>
          <p:cNvPr id="5" name="Footer Placeholder 4">
            <a:extLst>
              <a:ext uri="{FF2B5EF4-FFF2-40B4-BE49-F238E27FC236}">
                <a16:creationId xmlns:a16="http://schemas.microsoft.com/office/drawing/2014/main" id="{7A17A9B4-30AB-4ED2-5AF3-B1607E11BA7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C235522-F550-2B73-6DEF-04AD23DA58C9}"/>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32439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347611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5#目录">
    <p:bg>
      <p:bgPr>
        <a:solidFill>
          <a:srgbClr val="EBEBEB"/>
        </a:solidFill>
        <a:effectLst/>
      </p:bgPr>
    </p:bg>
    <p:spTree>
      <p:nvGrpSpPr>
        <p:cNvPr id="1" name=""/>
        <p:cNvGrpSpPr/>
        <p:nvPr/>
      </p:nvGrpSpPr>
      <p:grpSpPr>
        <a:xfrm>
          <a:off x="0" y="0"/>
          <a:ext cx="0" cy="0"/>
          <a:chOff x="0" y="0"/>
          <a:chExt cx="0" cy="0"/>
        </a:xfrm>
      </p:grpSpPr>
      <p:sp>
        <p:nvSpPr>
          <p:cNvPr id="29" name="文本占位符 6"/>
          <p:cNvSpPr>
            <a:spLocks noGrp="1"/>
          </p:cNvSpPr>
          <p:nvPr>
            <p:ph type="body" sz="quarter" idx="10" hasCustomPrompt="1"/>
          </p:nvPr>
        </p:nvSpPr>
        <p:spPr>
          <a:xfrm>
            <a:off x="1019175" y="1844675"/>
            <a:ext cx="10153650" cy="4068811"/>
          </a:xfrm>
          <a:prstGeom prst="rect">
            <a:avLst/>
          </a:prstGeom>
        </p:spPr>
        <p:txBody>
          <a:bodyPr/>
          <a:lstStyle>
            <a:lvl1pPr marL="457017" marR="0" indent="-457017" algn="just" defTabSz="801367" rtl="0" eaLnBrk="1" fontAlgn="ctr" latinLnBrk="0" hangingPunct="1">
              <a:lnSpc>
                <a:spcPct val="140000"/>
              </a:lnSpc>
              <a:spcBef>
                <a:spcPct val="30000"/>
              </a:spcBef>
              <a:spcAft>
                <a:spcPct val="0"/>
              </a:spcAft>
              <a:buClrTx/>
              <a:buSzPct val="100000"/>
              <a:buFont typeface="+mj-lt"/>
              <a:buAutoNum type="arabicPeriod"/>
              <a:tabLst/>
              <a:defRPr baseline="0">
                <a:latin typeface="Huawei Sans" panose="020C0503030203020204" pitchFamily="34" charset="0"/>
                <a:ea typeface="方正兰亭黑简体" panose="02000000000000000000" pitchFamily="2" charset="-122"/>
                <a:cs typeface="Huawei Sans" panose="020C0503030203020204" pitchFamily="34" charset="0"/>
              </a:defRPr>
            </a:lvl1pPr>
            <a:lvl2pPr fontAlgn="ctr">
              <a:buClrTx/>
              <a:buSzPct val="100000"/>
              <a:buFont typeface="Huawei Sans" panose="020C0503030203020204" pitchFamily="34" charset="0"/>
              <a:buChar char="▫"/>
              <a:defRPr baseline="0">
                <a:latin typeface="Huawei Sans" panose="020C0503030203020204" pitchFamily="34" charset="0"/>
                <a:ea typeface="方正兰亭黑简体" panose="02000000000000000000" pitchFamily="2" charset="-122"/>
              </a:defRPr>
            </a:lvl2pPr>
            <a:lvl3pPr>
              <a:defRPr/>
            </a:lvl3pPr>
            <a:lvl5pPr>
              <a:buNone/>
              <a:defRPr/>
            </a:lvl5pPr>
          </a:lstStyle>
          <a:p>
            <a:pPr marL="457200" indent="-457200">
              <a:buSzPct val="100000"/>
              <a:buFont typeface="+mj-lt"/>
              <a:buAutoNum type="arabicPeriod"/>
            </a:pPr>
            <a:r>
              <a:rPr lang="zh-CN" altLang="en-US" dirty="0"/>
              <a:t>一级目录一</a:t>
            </a:r>
            <a:endParaRPr lang="en-US" altLang="zh-CN" dirty="0"/>
          </a:p>
          <a:p>
            <a:pPr marL="653788" lvl="1" indent="-457017">
              <a:buSzPct val="100000"/>
              <a:buFont typeface="+mj-lt"/>
              <a:buAutoNum type="arabicPeriod"/>
            </a:pPr>
            <a:endParaRPr lang="en-US" altLang="zh-CN" dirty="0"/>
          </a:p>
          <a:p>
            <a:pPr marL="457200" indent="-457200">
              <a:buSzPct val="100000"/>
              <a:buFont typeface="+mj-lt"/>
              <a:buAutoNum type="arabicPeriod"/>
            </a:pPr>
            <a:r>
              <a:rPr lang="zh-CN" altLang="en-US" dirty="0"/>
              <a:t>一级目录二</a:t>
            </a:r>
            <a:endParaRPr lang="en-US" altLang="zh-CN" dirty="0"/>
          </a:p>
          <a:p>
            <a:pPr marL="457200" indent="-457200">
              <a:buSzPct val="100000"/>
              <a:buFont typeface="+mj-lt"/>
              <a:buAutoNum type="arabicPeriod"/>
            </a:pPr>
            <a:r>
              <a:rPr lang="zh-CN" altLang="en-US" dirty="0"/>
              <a:t>一级目录三</a:t>
            </a:r>
            <a:endParaRPr lang="en-US" altLang="zh-CN" dirty="0"/>
          </a:p>
          <a:p>
            <a:pPr marL="457200" indent="-457200">
              <a:buSzPct val="100000"/>
              <a:buFont typeface="+mj-lt"/>
              <a:buAutoNum type="arabicPeriod"/>
            </a:pPr>
            <a:r>
              <a:rPr lang="zh-CN" altLang="en-US" dirty="0"/>
              <a:t>一级目录四</a:t>
            </a:r>
            <a:endParaRPr lang="en-US" altLang="zh-CN" dirty="0"/>
          </a:p>
          <a:p>
            <a:endParaRPr lang="zh-CN" altLang="en-US" dirty="0"/>
          </a:p>
        </p:txBody>
      </p:sp>
      <p:cxnSp>
        <p:nvCxnSpPr>
          <p:cNvPr id="28" name="直线连接符 14">
            <a:extLst>
              <a:ext uri="{FF2B5EF4-FFF2-40B4-BE49-F238E27FC236}">
                <a16:creationId xmlns:a16="http://schemas.microsoft.com/office/drawing/2014/main" id="{C79E9F57-49BC-DC4A-B843-36D48051C848}"/>
              </a:ext>
            </a:extLst>
          </p:cNvPr>
          <p:cNvCxnSpPr>
            <a:cxnSpLocks/>
          </p:cNvCxnSpPr>
          <p:nvPr userDrawn="1"/>
        </p:nvCxnSpPr>
        <p:spPr>
          <a:xfrm flipH="1">
            <a:off x="1029917" y="1349255"/>
            <a:ext cx="2016000" cy="0"/>
          </a:xfrm>
          <a:prstGeom prst="line">
            <a:avLst/>
          </a:prstGeom>
          <a:ln w="28575">
            <a:solidFill>
              <a:srgbClr val="C7000B"/>
            </a:solidFill>
          </a:ln>
          <a:effectLst/>
        </p:spPr>
        <p:style>
          <a:lnRef idx="2">
            <a:schemeClr val="accent1"/>
          </a:lnRef>
          <a:fillRef idx="0">
            <a:schemeClr val="accent1"/>
          </a:fillRef>
          <a:effectRef idx="1">
            <a:schemeClr val="accent1"/>
          </a:effectRef>
          <a:fontRef idx="minor">
            <a:schemeClr val="tx1"/>
          </a:fontRef>
        </p:style>
      </p:cxnSp>
      <p:sp>
        <p:nvSpPr>
          <p:cNvPr id="30" name="文本框 16">
            <a:extLst>
              <a:ext uri="{FF2B5EF4-FFF2-40B4-BE49-F238E27FC236}">
                <a16:creationId xmlns:a16="http://schemas.microsoft.com/office/drawing/2014/main" id="{568EC886-2612-1F43-AB51-21A76A078357}"/>
              </a:ext>
            </a:extLst>
          </p:cNvPr>
          <p:cNvSpPr txBox="1"/>
          <p:nvPr userDrawn="1"/>
        </p:nvSpPr>
        <p:spPr>
          <a:xfrm>
            <a:off x="918916" y="630373"/>
            <a:ext cx="2252540" cy="707886"/>
          </a:xfrm>
          <a:prstGeom prst="rect">
            <a:avLst/>
          </a:prstGeom>
          <a:noFill/>
        </p:spPr>
        <p:txBody>
          <a:bodyPr wrap="none" rtlCol="0">
            <a:spAutoFit/>
          </a:bodyPr>
          <a:lstStyle>
            <a:defPPr>
              <a:defRPr lang="en-US"/>
            </a:defPPr>
            <a:lvl1pPr defTabSz="1001223" eaLnBrk="0" fontAlgn="ctr" hangingPunct="0">
              <a:defRPr sz="3640" b="0" baseline="0">
                <a:solidFill>
                  <a:schemeClr val="tx1">
                    <a:lumMod val="75000"/>
                    <a:lumOff val="25000"/>
                  </a:schemeClr>
                </a:solidFill>
                <a:latin typeface="Huawei Sans" panose="020C0503030203020204" pitchFamily="34" charset="0"/>
                <a:ea typeface="方正兰亭黑简体" panose="02000000000000000000" pitchFamily="2" charset="-122"/>
                <a:cs typeface="Huawei Sans" panose="020C0503030203020204" pitchFamily="34" charset="0"/>
              </a:defRPr>
            </a:lvl1pPr>
          </a:lstStyle>
          <a:p>
            <a:pPr algn="l" defTabSz="1001624" eaLnBrk="0" fontAlgn="ctr" hangingPunct="0"/>
            <a:r>
              <a:rPr lang="en-US" altLang="zh-CN" sz="4000" b="0" kern="1200" baseline="0" dirty="0">
                <a:solidFill>
                  <a:srgbClr val="404040"/>
                </a:solidFill>
                <a:latin typeface="Huawei Sans" panose="020C0503030203020204" pitchFamily="34" charset="0"/>
                <a:ea typeface="方正兰亭黑简体" panose="02000000000000000000" pitchFamily="2" charset="-122"/>
                <a:cs typeface="Huawei Sans" panose="020C0503030203020204" pitchFamily="34" charset="0"/>
              </a:rPr>
              <a:t>Contents</a:t>
            </a:r>
          </a:p>
        </p:txBody>
      </p:sp>
    </p:spTree>
    <p:extLst>
      <p:ext uri="{BB962C8B-B14F-4D97-AF65-F5344CB8AC3E}">
        <p14:creationId xmlns:p14="http://schemas.microsoft.com/office/powerpoint/2010/main" val="1393678260"/>
      </p:ext>
    </p:extLst>
  </p:cSld>
  <p:clrMapOvr>
    <a:masterClrMapping/>
  </p:clrMapOvr>
  <p:extLst>
    <p:ext uri="{DCECCB84-F9BA-43D5-87BE-67443E8EF086}">
      <p15:sldGuideLst xmlns:p15="http://schemas.microsoft.com/office/powerpoint/2012/main">
        <p15:guide id="1" pos="642">
          <p15:clr>
            <a:srgbClr val="FBAE40"/>
          </p15:clr>
        </p15:guide>
        <p15:guide id="2" pos="7038">
          <p15:clr>
            <a:srgbClr val="FBAE40"/>
          </p15:clr>
        </p15:guide>
        <p15:guide id="3" orient="horz" pos="1162">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7*#标题和内容（一行标题）">
    <p:spTree>
      <p:nvGrpSpPr>
        <p:cNvPr id="1" name=""/>
        <p:cNvGrpSpPr/>
        <p:nvPr/>
      </p:nvGrpSpPr>
      <p:grpSpPr>
        <a:xfrm>
          <a:off x="0" y="0"/>
          <a:ext cx="0" cy="0"/>
          <a:chOff x="0" y="0"/>
          <a:chExt cx="0" cy="0"/>
        </a:xfrm>
      </p:grpSpPr>
      <p:sp>
        <p:nvSpPr>
          <p:cNvPr id="3" name="标题 1"/>
          <p:cNvSpPr>
            <a:spLocks noGrp="1"/>
          </p:cNvSpPr>
          <p:nvPr>
            <p:ph type="title" hasCustomPrompt="1"/>
          </p:nvPr>
        </p:nvSpPr>
        <p:spPr>
          <a:xfrm>
            <a:off x="455612" y="447468"/>
            <a:ext cx="11293475" cy="497095"/>
          </a:xfrm>
          <a:prstGeom prst="rect">
            <a:avLst/>
          </a:prstGeom>
        </p:spPr>
        <p:txBody>
          <a:bodyPr lIns="0" tIns="0" rIns="0" bIns="0" anchor="t">
            <a:normAutofit/>
          </a:bodyPr>
          <a:lstStyle>
            <a:lvl1pPr>
              <a:defRPr lang="zh-CN" altLang="en-US" baseline="0" dirty="0">
                <a:latin typeface="Huawei Sans" panose="020C0503030203020204" pitchFamily="34" charset="0"/>
                <a:ea typeface="方正兰亭黑简体" panose="02000000000000000000" pitchFamily="2" charset="-122"/>
              </a:defRPr>
            </a:lvl1pPr>
          </a:lstStyle>
          <a:p>
            <a:pPr marL="0" lvl="0" indent="0" defTabSz="1187798">
              <a:lnSpc>
                <a:spcPts val="3430"/>
              </a:lnSpc>
              <a:spcBef>
                <a:spcPts val="0"/>
              </a:spcBef>
              <a:buFont typeface="Arial" panose="020B0604020202020204" pitchFamily="34" charset="0"/>
            </a:pPr>
            <a:r>
              <a:rPr lang="en-US" altLang="zh-CN" dirty="0"/>
              <a:t>Title</a:t>
            </a:r>
            <a:endParaRPr lang="zh-CN" altLang="en-US" dirty="0"/>
          </a:p>
        </p:txBody>
      </p:sp>
      <p:sp>
        <p:nvSpPr>
          <p:cNvPr id="9" name="文本占位符 6"/>
          <p:cNvSpPr>
            <a:spLocks noGrp="1"/>
          </p:cNvSpPr>
          <p:nvPr>
            <p:ph type="body" sz="quarter" idx="10" hasCustomPrompt="1"/>
          </p:nvPr>
        </p:nvSpPr>
        <p:spPr>
          <a:xfrm>
            <a:off x="455612" y="1052514"/>
            <a:ext cx="11293476" cy="4875042"/>
          </a:xfrm>
          <a:prstGeom prst="rect">
            <a:avLst/>
          </a:prstGeom>
        </p:spPr>
        <p:txBody>
          <a:bodyPr/>
          <a:lstStyle>
            <a:lvl1pPr algn="just" fontAlgn="ctr">
              <a:buClrTx/>
              <a:defRPr baseline="0">
                <a:latin typeface="Huawei Sans" panose="020C0503030203020204" pitchFamily="34" charset="0"/>
                <a:ea typeface="方正兰亭黑简体" panose="02000000000000000000" pitchFamily="2" charset="-122"/>
                <a:cs typeface="Huawei Sans" panose="020C0503030203020204" pitchFamily="34" charset="0"/>
              </a:defRPr>
            </a:lvl1pPr>
          </a:lstStyle>
          <a:p>
            <a:r>
              <a:rPr lang="en-US" altLang="zh-CN" dirty="0"/>
              <a:t>Click here to edit</a:t>
            </a:r>
            <a:endParaRPr lang="zh-CN" altLang="en-US" dirty="0"/>
          </a:p>
        </p:txBody>
      </p:sp>
    </p:spTree>
    <p:extLst>
      <p:ext uri="{BB962C8B-B14F-4D97-AF65-F5344CB8AC3E}">
        <p14:creationId xmlns:p14="http://schemas.microsoft.com/office/powerpoint/2010/main" val="785144745"/>
      </p:ext>
    </p:extLst>
  </p:cSld>
  <p:clrMapOvr>
    <a:masterClrMapping/>
  </p:clrMapOvr>
  <p:extLst>
    <p:ext uri="{DCECCB84-F9BA-43D5-87BE-67443E8EF086}">
      <p15:sldGuideLst xmlns:p15="http://schemas.microsoft.com/office/powerpoint/2012/main">
        <p15:guide id="1" orient="horz" pos="595">
          <p15:clr>
            <a:srgbClr val="FBAE40"/>
          </p15:clr>
        </p15:guide>
        <p15:guide id="2" orient="horz" pos="663">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8*#仅标题（一行标题）">
    <p:spTree>
      <p:nvGrpSpPr>
        <p:cNvPr id="1" name=""/>
        <p:cNvGrpSpPr/>
        <p:nvPr/>
      </p:nvGrpSpPr>
      <p:grpSpPr>
        <a:xfrm>
          <a:off x="0" y="0"/>
          <a:ext cx="0" cy="0"/>
          <a:chOff x="0" y="0"/>
          <a:chExt cx="0" cy="0"/>
        </a:xfrm>
      </p:grpSpPr>
      <p:sp>
        <p:nvSpPr>
          <p:cNvPr id="3" name="标题 1"/>
          <p:cNvSpPr>
            <a:spLocks noGrp="1"/>
          </p:cNvSpPr>
          <p:nvPr>
            <p:ph type="title" hasCustomPrompt="1"/>
          </p:nvPr>
        </p:nvSpPr>
        <p:spPr>
          <a:xfrm>
            <a:off x="455613" y="447468"/>
            <a:ext cx="11293475" cy="497095"/>
          </a:xfrm>
          <a:prstGeom prst="rect">
            <a:avLst/>
          </a:prstGeom>
        </p:spPr>
        <p:txBody>
          <a:bodyPr lIns="0" tIns="0" rIns="0" bIns="0" anchor="t">
            <a:normAutofit/>
          </a:bodyPr>
          <a:lstStyle>
            <a:lvl1pPr>
              <a:defRPr lang="zh-CN" altLang="en-US" baseline="0" dirty="0"/>
            </a:lvl1pPr>
          </a:lstStyle>
          <a:p>
            <a:pPr marL="0" lvl="0" indent="0" defTabSz="1187798">
              <a:lnSpc>
                <a:spcPts val="3430"/>
              </a:lnSpc>
              <a:spcBef>
                <a:spcPts val="0"/>
              </a:spcBef>
              <a:buFont typeface="Arial" panose="020B0604020202020204" pitchFamily="34" charset="0"/>
            </a:pPr>
            <a:r>
              <a:rPr lang="en-US" altLang="zh-CN" dirty="0"/>
              <a:t>Title</a:t>
            </a:r>
            <a:endParaRPr lang="zh-CN" altLang="en-US" dirty="0"/>
          </a:p>
        </p:txBody>
      </p:sp>
    </p:spTree>
    <p:extLst>
      <p:ext uri="{BB962C8B-B14F-4D97-AF65-F5344CB8AC3E}">
        <p14:creationId xmlns:p14="http://schemas.microsoft.com/office/powerpoint/2010/main" val="1787711705"/>
      </p:ext>
    </p:extLst>
  </p:cSld>
  <p:clrMapOvr>
    <a:masterClrMapping/>
  </p:clrMapOvr>
  <p:extLst>
    <p:ext uri="{DCECCB84-F9BA-43D5-87BE-67443E8EF086}">
      <p15:sldGuideLst xmlns:p15="http://schemas.microsoft.com/office/powerpoint/2012/main">
        <p15:guide id="1" orient="horz" pos="595">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31468C-B3FE-244F-D0B1-A2E6763AFD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3A040E6-62F0-5E81-0E0E-A3C209A10F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EAF44D-85B1-9E18-F661-5AA6669DB2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6C1DE1-F788-4A47-A078-3F22CCFC4808}" type="datetimeFigureOut">
              <a:rPr lang="en-US" smtClean="0"/>
              <a:t>7/26/2023</a:t>
            </a:fld>
            <a:endParaRPr lang="en-US" dirty="0"/>
          </a:p>
        </p:txBody>
      </p:sp>
      <p:sp>
        <p:nvSpPr>
          <p:cNvPr id="5" name="Footer Placeholder 4">
            <a:extLst>
              <a:ext uri="{FF2B5EF4-FFF2-40B4-BE49-F238E27FC236}">
                <a16:creationId xmlns:a16="http://schemas.microsoft.com/office/drawing/2014/main" id="{42F22B4B-93A8-F58A-C306-7292BBBF45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51005A2-D15A-F3ED-633F-95FE9D06D3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31DE14-DCC4-4833-85DE-8A49746C1190}" type="slidenum">
              <a:rPr lang="en-US" smtClean="0"/>
              <a:t>‹#›</a:t>
            </a:fld>
            <a:endParaRPr lang="en-US" dirty="0"/>
          </a:p>
        </p:txBody>
      </p:sp>
    </p:spTree>
    <p:extLst>
      <p:ext uri="{BB962C8B-B14F-4D97-AF65-F5344CB8AC3E}">
        <p14:creationId xmlns:p14="http://schemas.microsoft.com/office/powerpoint/2010/main" val="18654051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7.svg"/></Relationships>
</file>

<file path=ppt/slides/_rels/slide2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7.svg"/><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7.svg"/><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7.svg"/><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4.xml"/><Relationship Id="rId5" Type="http://schemas.openxmlformats.org/officeDocument/2006/relationships/image" Target="../media/image5.png"/><Relationship Id="rId4" Type="http://schemas.openxmlformats.org/officeDocument/2006/relationships/image" Target="../media/image7.sv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5.xml"/><Relationship Id="rId5" Type="http://schemas.openxmlformats.org/officeDocument/2006/relationships/image" Target="../media/image5.png"/><Relationship Id="rId4" Type="http://schemas.openxmlformats.org/officeDocument/2006/relationships/image" Target="../media/image7.svg"/></Relationships>
</file>

<file path=ppt/slides/_rels/slide3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236307" y="0"/>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125056" y="-121107"/>
            <a:ext cx="6117514" cy="3744684"/>
          </a:xfrm>
        </p:spPr>
      </p:pic>
      <p:sp>
        <p:nvSpPr>
          <p:cNvPr id="9" name="TextBox 8">
            <a:extLst>
              <a:ext uri="{FF2B5EF4-FFF2-40B4-BE49-F238E27FC236}">
                <a16:creationId xmlns:a16="http://schemas.microsoft.com/office/drawing/2014/main" id="{25760A6C-566F-B7E3-1EEE-CB29F0CF0113}"/>
              </a:ext>
            </a:extLst>
          </p:cNvPr>
          <p:cNvSpPr txBox="1"/>
          <p:nvPr/>
        </p:nvSpPr>
        <p:spPr>
          <a:xfrm>
            <a:off x="2393388" y="3108767"/>
            <a:ext cx="11170918" cy="1046440"/>
          </a:xfrm>
          <a:prstGeom prst="rect">
            <a:avLst/>
          </a:prstGeom>
          <a:noFill/>
        </p:spPr>
        <p:txBody>
          <a:bodyPr wrap="square" rtlCol="0">
            <a:spAutoFit/>
          </a:bodyPr>
          <a:lstStyle/>
          <a:p>
            <a:r>
              <a:rPr lang="en-US" sz="3100" b="1" dirty="0">
                <a:solidFill>
                  <a:schemeClr val="bg1"/>
                </a:solidFill>
                <a:latin typeface="Times New Roman" panose="02020603050405020304" pitchFamily="18" charset="0"/>
                <a:cs typeface="Times New Roman" panose="02020603050405020304" pitchFamily="18" charset="0"/>
              </a:rPr>
              <a:t>HCIA Big Data</a:t>
            </a:r>
          </a:p>
          <a:p>
            <a:r>
              <a:rPr lang="en-US" sz="3100" b="1" dirty="0">
                <a:solidFill>
                  <a:schemeClr val="bg1"/>
                </a:solidFill>
                <a:latin typeface="Times New Roman" panose="02020603050405020304" pitchFamily="18" charset="0"/>
                <a:cs typeface="Times New Roman" panose="02020603050405020304" pitchFamily="18" charset="0"/>
              </a:rPr>
              <a:t>HDFS – Hadoop Distributed File System &amp; </a:t>
            </a:r>
            <a:r>
              <a:rPr lang="en-US" sz="3100" b="1" dirty="0" err="1">
                <a:solidFill>
                  <a:schemeClr val="bg1"/>
                </a:solidFill>
                <a:latin typeface="Times New Roman" panose="02020603050405020304" pitchFamily="18" charset="0"/>
                <a:cs typeface="Times New Roman" panose="02020603050405020304" pitchFamily="18" charset="0"/>
              </a:rPr>
              <a:t>ZooKeeper</a:t>
            </a:r>
            <a:endParaRPr lang="en-US" sz="3100" b="1" dirty="0">
              <a:solidFill>
                <a:schemeClr val="bg1"/>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236307" y="4689762"/>
            <a:ext cx="4917866"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784658"/>
                </a:solidFill>
                <a:latin typeface="Times New Roman" panose="02020603050405020304" pitchFamily="18" charset="0"/>
                <a:cs typeface="Times New Roman" panose="02020603050405020304" pitchFamily="18" charset="0"/>
              </a:rPr>
              <a:t>Lecture 2</a:t>
            </a:r>
          </a:p>
        </p:txBody>
      </p:sp>
      <p:sp>
        <p:nvSpPr>
          <p:cNvPr id="12" name="TextBox 11">
            <a:extLst>
              <a:ext uri="{FF2B5EF4-FFF2-40B4-BE49-F238E27FC236}">
                <a16:creationId xmlns:a16="http://schemas.microsoft.com/office/drawing/2014/main" id="{8C520B7F-7764-8B81-C7C7-A7440DA2CCAF}"/>
              </a:ext>
            </a:extLst>
          </p:cNvPr>
          <p:cNvSpPr txBox="1"/>
          <p:nvPr/>
        </p:nvSpPr>
        <p:spPr>
          <a:xfrm>
            <a:off x="2605143" y="4080033"/>
            <a:ext cx="5867402" cy="523220"/>
          </a:xfrm>
          <a:prstGeom prst="rect">
            <a:avLst/>
          </a:prstGeom>
          <a:noFill/>
        </p:spPr>
        <p:txBody>
          <a:bodyPr wrap="square" rtlCol="0">
            <a:spAutoFit/>
          </a:bodyPr>
          <a:lstStyle/>
          <a:p>
            <a:r>
              <a:rPr lang="en-US" sz="2800" b="1" dirty="0">
                <a:solidFill>
                  <a:schemeClr val="accent4">
                    <a:lumMod val="60000"/>
                    <a:lumOff val="40000"/>
                  </a:schemeClr>
                </a:solidFill>
                <a:latin typeface="Times New Roman" panose="02020603050405020304" pitchFamily="18" charset="0"/>
                <a:cs typeface="Times New Roman" panose="02020603050405020304" pitchFamily="18" charset="0"/>
              </a:rPr>
              <a:t>Eng. Hagar Muhammed</a:t>
            </a:r>
          </a:p>
        </p:txBody>
      </p:sp>
      <p:pic>
        <p:nvPicPr>
          <p:cNvPr id="4" name="Picture 3">
            <a:extLst>
              <a:ext uri="{FF2B5EF4-FFF2-40B4-BE49-F238E27FC236}">
                <a16:creationId xmlns:a16="http://schemas.microsoft.com/office/drawing/2014/main" id="{2441A87E-63B3-89C4-C91E-4999ECEFC6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82629" y="-551785"/>
            <a:ext cx="2704571" cy="2704571"/>
          </a:xfrm>
          <a:prstGeom prst="rect">
            <a:avLst/>
          </a:prstGeom>
        </p:spPr>
      </p:pic>
      <p:pic>
        <p:nvPicPr>
          <p:cNvPr id="7" name="Picture 6">
            <a:extLst>
              <a:ext uri="{FF2B5EF4-FFF2-40B4-BE49-F238E27FC236}">
                <a16:creationId xmlns:a16="http://schemas.microsoft.com/office/drawing/2014/main" id="{E5E2D01B-0E78-027F-160A-F532D98C46A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5056" y="4910013"/>
            <a:ext cx="3798791" cy="2708741"/>
          </a:xfrm>
          <a:prstGeom prst="rect">
            <a:avLst/>
          </a:prstGeom>
        </p:spPr>
      </p:pic>
      <p:pic>
        <p:nvPicPr>
          <p:cNvPr id="11" name="Picture 10">
            <a:extLst>
              <a:ext uri="{FF2B5EF4-FFF2-40B4-BE49-F238E27FC236}">
                <a16:creationId xmlns:a16="http://schemas.microsoft.com/office/drawing/2014/main" id="{3997DA2A-1886-F527-AEBC-CAB72313494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36150" y="6194454"/>
            <a:ext cx="2351050" cy="381742"/>
          </a:xfrm>
          <a:prstGeom prst="rect">
            <a:avLst/>
          </a:prstGeom>
        </p:spPr>
      </p:pic>
    </p:spTree>
    <p:extLst>
      <p:ext uri="{BB962C8B-B14F-4D97-AF65-F5344CB8AC3E}">
        <p14:creationId xmlns:p14="http://schemas.microsoft.com/office/powerpoint/2010/main" val="3255564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8B173-CE1D-4B48-BCD2-BEA3BF1D1BDB}"/>
              </a:ext>
            </a:extLst>
          </p:cNvPr>
          <p:cNvSpPr>
            <a:spLocks noGrp="1"/>
          </p:cNvSpPr>
          <p:nvPr>
            <p:ph type="title"/>
          </p:nvPr>
        </p:nvSpPr>
        <p:spPr/>
        <p:txBody>
          <a:bodyPr/>
          <a:lstStyle/>
          <a:p>
            <a:r>
              <a:rPr lang="en-US" sz="5400" b="1" i="1" dirty="0">
                <a:solidFill>
                  <a:srgbClr val="784658"/>
                </a:solidFill>
              </a:rPr>
              <a:t>content</a:t>
            </a:r>
            <a:endParaRPr lang="en-US" b="1" i="1" dirty="0">
              <a:solidFill>
                <a:srgbClr val="784658"/>
              </a:solidFill>
            </a:endParaRPr>
          </a:p>
        </p:txBody>
      </p:sp>
      <p:sp>
        <p:nvSpPr>
          <p:cNvPr id="3" name="Content Placeholder 2">
            <a:extLst>
              <a:ext uri="{FF2B5EF4-FFF2-40B4-BE49-F238E27FC236}">
                <a16:creationId xmlns:a16="http://schemas.microsoft.com/office/drawing/2014/main" id="{3265AAB6-7509-494B-BA88-59A1AADB641F}"/>
              </a:ext>
            </a:extLst>
          </p:cNvPr>
          <p:cNvSpPr>
            <a:spLocks noGrp="1"/>
          </p:cNvSpPr>
          <p:nvPr>
            <p:ph idx="1"/>
          </p:nvPr>
        </p:nvSpPr>
        <p:spPr>
          <a:xfrm>
            <a:off x="423512" y="1597794"/>
            <a:ext cx="10930288" cy="4579169"/>
          </a:xfrm>
        </p:spPr>
        <p:txBody>
          <a:bodyPr>
            <a:normAutofit/>
          </a:bodyPr>
          <a:lstStyle/>
          <a:p>
            <a:r>
              <a:rPr lang="en-US" sz="2400" b="1" dirty="0"/>
              <a:t>HDFS overview.</a:t>
            </a:r>
          </a:p>
          <a:p>
            <a:r>
              <a:rPr lang="en-US" sz="2400" b="1" dirty="0"/>
              <a:t>Use Cases of HDFS</a:t>
            </a:r>
          </a:p>
          <a:p>
            <a:r>
              <a:rPr lang="en-US" sz="2400" b="1" dirty="0"/>
              <a:t>HDFS Architecture</a:t>
            </a:r>
          </a:p>
          <a:p>
            <a:r>
              <a:rPr lang="en-US" sz="2400" b="1" dirty="0"/>
              <a:t>HDFS Key Features</a:t>
            </a:r>
            <a:endParaRPr lang="en-US" altLang="zh-CN" sz="2400" b="1" dirty="0">
              <a:sym typeface="+mn-lt"/>
            </a:endParaRPr>
          </a:p>
          <a:p>
            <a:r>
              <a:rPr lang="en-US" sz="2400" b="1" dirty="0"/>
              <a:t>HDFS shell Commands</a:t>
            </a:r>
          </a:p>
          <a:p>
            <a:r>
              <a:rPr lang="en-US" sz="2400" b="1" dirty="0"/>
              <a:t>ZooKeeper Overview</a:t>
            </a:r>
          </a:p>
          <a:p>
            <a:r>
              <a:rPr lang="en-US" sz="2400" b="1" dirty="0"/>
              <a:t>ZooKeeper Architecture</a:t>
            </a:r>
          </a:p>
          <a:p>
            <a:r>
              <a:rPr lang="en-US" sz="2400" b="1" dirty="0"/>
              <a:t>Summary.</a:t>
            </a:r>
          </a:p>
        </p:txBody>
      </p:sp>
      <p:pic>
        <p:nvPicPr>
          <p:cNvPr id="6" name="Picture 5">
            <a:extLst>
              <a:ext uri="{FF2B5EF4-FFF2-40B4-BE49-F238E27FC236}">
                <a16:creationId xmlns:a16="http://schemas.microsoft.com/office/drawing/2014/main" id="{31B14C62-EC2A-4769-90FE-4AA5DFBF10F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88378" y="-739772"/>
            <a:ext cx="2687769" cy="1800993"/>
          </a:xfrm>
          <a:prstGeom prst="rect">
            <a:avLst/>
          </a:prstGeom>
        </p:spPr>
      </p:pic>
      <p:pic>
        <p:nvPicPr>
          <p:cNvPr id="7" name="Graphic 6">
            <a:extLst>
              <a:ext uri="{FF2B5EF4-FFF2-40B4-BE49-F238E27FC236}">
                <a16:creationId xmlns:a16="http://schemas.microsoft.com/office/drawing/2014/main" id="{99942CB6-AF5A-47F4-ACE7-5EFA7708806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5929" y="5976537"/>
            <a:ext cx="2167470" cy="591661"/>
          </a:xfrm>
          <a:prstGeom prst="rect">
            <a:avLst/>
          </a:prstGeom>
        </p:spPr>
      </p:pic>
    </p:spTree>
    <p:extLst>
      <p:ext uri="{BB962C8B-B14F-4D97-AF65-F5344CB8AC3E}">
        <p14:creationId xmlns:p14="http://schemas.microsoft.com/office/powerpoint/2010/main" val="175532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quarter" idx="10"/>
          </p:nvPr>
        </p:nvSpPr>
        <p:spPr/>
        <p:txBody>
          <a:bodyPr>
            <a:noAutofit/>
          </a:bodyPr>
          <a:lstStyle/>
          <a:p>
            <a:r>
              <a:rPr b="1" u="none" dirty="0">
                <a:latin typeface="Huawei Sans" panose="020C0503030203020204" pitchFamily="34" charset="0"/>
              </a:rPr>
              <a:t>HDFS</a:t>
            </a:r>
            <a:endParaRPr lang="en-US" altLang="zh-CN" b="1" dirty="0">
              <a:latin typeface="Huawei Sans" panose="020C0503030203020204" pitchFamily="34" charset="0"/>
              <a:sym typeface="+mn-lt"/>
            </a:endParaRPr>
          </a:p>
          <a:p>
            <a:pPr lvl="1">
              <a:buSzPct val="60000"/>
              <a:buFont typeface="Wingdings" panose="05000000000000000000" pitchFamily="2" charset="2"/>
              <a:buChar char="n"/>
            </a:pPr>
            <a:r>
              <a:rPr b="0" u="none" dirty="0">
                <a:latin typeface="Huawei Sans" panose="020C0503030203020204" pitchFamily="34" charset="0"/>
              </a:rPr>
              <a:t>HDFS Overview</a:t>
            </a:r>
            <a:endParaRPr lang="zh-CN" altLang="en-US" dirty="0">
              <a:latin typeface="Huawei Sans" panose="020C0503030203020204" pitchFamily="34" charset="0"/>
              <a:sym typeface="+mn-lt"/>
            </a:endParaRPr>
          </a:p>
          <a:p>
            <a:pPr lvl="1">
              <a:buSzPct val="50000"/>
              <a:buFont typeface="Wingdings" panose="05000000000000000000" pitchFamily="2" charset="2"/>
              <a:buChar char="p"/>
            </a:pPr>
            <a:r>
              <a:rPr lang="en-US" sz="2000" b="1" u="none" dirty="0">
                <a:latin typeface="Huawei Sans" panose="020C0503030203020204" pitchFamily="34" charset="0"/>
              </a:rPr>
              <a:t> </a:t>
            </a:r>
            <a:r>
              <a:rPr lang="en-US" dirty="0">
                <a:solidFill>
                  <a:schemeClr val="bg1">
                    <a:lumMod val="50000"/>
                  </a:schemeClr>
                </a:solidFill>
              </a:rPr>
              <a:t>HDFS characteristics</a:t>
            </a: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Architecture</a:t>
            </a:r>
            <a:endParaRPr lang="en-US" altLang="zh-CN" dirty="0">
              <a:solidFill>
                <a:schemeClr val="bg1">
                  <a:lumMod val="50000"/>
                </a:schemeClr>
              </a:solidFill>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Key Features</a:t>
            </a:r>
            <a:endParaRPr lang="en-US" altLang="zh-CN" dirty="0">
              <a:solidFill>
                <a:schemeClr val="bg1">
                  <a:lumMod val="50000"/>
                </a:schemeClr>
              </a:solidFill>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Data Read/Write Process</a:t>
            </a:r>
            <a:endParaRPr lang="en-US" altLang="zh-CN" dirty="0">
              <a:solidFill>
                <a:schemeClr val="bg1">
                  <a:lumMod val="50000"/>
                </a:schemeClr>
              </a:solidFill>
              <a:latin typeface="Huawei Sans" panose="020C0503030203020204" pitchFamily="34" charset="0"/>
              <a:sym typeface="+mn-lt"/>
            </a:endParaRPr>
          </a:p>
          <a:p>
            <a:r>
              <a:rPr b="0" u="none" dirty="0">
                <a:solidFill>
                  <a:schemeClr val="bg1">
                    <a:lumMod val="50000"/>
                  </a:schemeClr>
                </a:solidFill>
                <a:latin typeface="Huawei Sans" panose="020C0503030203020204" pitchFamily="34" charset="0"/>
              </a:rPr>
              <a:t>ZooKeeper Distributed Coordination Service</a:t>
            </a:r>
          </a:p>
          <a:p>
            <a:pPr marL="0" indent="0">
              <a:buNone/>
            </a:pPr>
            <a:endParaRPr lang="en-US" altLang="zh-CN" dirty="0">
              <a:latin typeface="Huawei Sans" panose="020C0503030203020204" pitchFamily="34" charset="0"/>
              <a:sym typeface="+mn-lt"/>
            </a:endParaRPr>
          </a:p>
        </p:txBody>
      </p:sp>
      <p:pic>
        <p:nvPicPr>
          <p:cNvPr id="3" name="Picture 2">
            <a:extLst>
              <a:ext uri="{FF2B5EF4-FFF2-40B4-BE49-F238E27FC236}">
                <a16:creationId xmlns:a16="http://schemas.microsoft.com/office/drawing/2014/main" id="{7FD2103B-054F-4B02-A754-5397E7DF7AA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288378" y="-420795"/>
            <a:ext cx="2687769" cy="1800993"/>
          </a:xfrm>
          <a:prstGeom prst="rect">
            <a:avLst/>
          </a:prstGeom>
        </p:spPr>
      </p:pic>
      <p:pic>
        <p:nvPicPr>
          <p:cNvPr id="4" name="Graphic 3">
            <a:extLst>
              <a:ext uri="{FF2B5EF4-FFF2-40B4-BE49-F238E27FC236}">
                <a16:creationId xmlns:a16="http://schemas.microsoft.com/office/drawing/2014/main" id="{1191A2B1-9D51-403D-ACD2-1241C0FB267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5929" y="5976537"/>
            <a:ext cx="2167470" cy="591661"/>
          </a:xfrm>
          <a:prstGeom prst="rect">
            <a:avLst/>
          </a:prstGeom>
        </p:spPr>
      </p:pic>
    </p:spTree>
    <p:extLst>
      <p:ext uri="{BB962C8B-B14F-4D97-AF65-F5344CB8AC3E}">
        <p14:creationId xmlns:p14="http://schemas.microsoft.com/office/powerpoint/2010/main" val="403041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61828"/>
            <a:ext cx="1632198" cy="1529835"/>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358054"/>
            <a:ext cx="2090144" cy="35372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04800" y="14622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431054" y="2440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 name="TextBox 11">
            <a:extLst>
              <a:ext uri="{FF2B5EF4-FFF2-40B4-BE49-F238E27FC236}">
                <a16:creationId xmlns:a16="http://schemas.microsoft.com/office/drawing/2014/main" id="{14996EA3-AA17-6820-C17B-C5EFF78F07F6}"/>
              </a:ext>
            </a:extLst>
          </p:cNvPr>
          <p:cNvSpPr txBox="1"/>
          <p:nvPr/>
        </p:nvSpPr>
        <p:spPr>
          <a:xfrm>
            <a:off x="415828" y="4059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02</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4263" y="1821885"/>
            <a:ext cx="11298531" cy="4126977"/>
          </a:xfrm>
        </p:spPr>
        <p:txBody>
          <a:bodyPr>
            <a:normAutofit/>
          </a:bodyPr>
          <a:lstStyle/>
          <a:p>
            <a:pPr marL="0" indent="0">
              <a:buNone/>
            </a:pP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pic>
        <p:nvPicPr>
          <p:cNvPr id="4" name="Picture 3">
            <a:extLst>
              <a:ext uri="{FF2B5EF4-FFF2-40B4-BE49-F238E27FC236}">
                <a16:creationId xmlns:a16="http://schemas.microsoft.com/office/drawing/2014/main" id="{8B50104E-40DB-4268-A873-C449E768A417}"/>
              </a:ext>
            </a:extLst>
          </p:cNvPr>
          <p:cNvPicPr>
            <a:picLocks noChangeAspect="1"/>
          </p:cNvPicPr>
          <p:nvPr/>
        </p:nvPicPr>
        <p:blipFill>
          <a:blip r:embed="rId6"/>
          <a:stretch>
            <a:fillRect/>
          </a:stretch>
        </p:blipFill>
        <p:spPr>
          <a:xfrm>
            <a:off x="504263" y="1629520"/>
            <a:ext cx="10189403" cy="884231"/>
          </a:xfrm>
          <a:prstGeom prst="rect">
            <a:avLst/>
          </a:prstGeom>
        </p:spPr>
      </p:pic>
      <p:sp>
        <p:nvSpPr>
          <p:cNvPr id="15" name="TextBox 14">
            <a:extLst>
              <a:ext uri="{FF2B5EF4-FFF2-40B4-BE49-F238E27FC236}">
                <a16:creationId xmlns:a16="http://schemas.microsoft.com/office/drawing/2014/main" id="{07966BD4-81D7-4F2A-9241-8710A5CCCC80}"/>
              </a:ext>
            </a:extLst>
          </p:cNvPr>
          <p:cNvSpPr txBox="1"/>
          <p:nvPr/>
        </p:nvSpPr>
        <p:spPr>
          <a:xfrm>
            <a:off x="889628" y="3075264"/>
            <a:ext cx="9313151" cy="1815882"/>
          </a:xfrm>
          <a:prstGeom prst="rect">
            <a:avLst/>
          </a:prstGeom>
          <a:noFill/>
        </p:spPr>
        <p:txBody>
          <a:bodyPr wrap="square">
            <a:spAutoFit/>
          </a:bodyPr>
          <a:lstStyle/>
          <a:p>
            <a:pPr marL="342900" indent="-342900" algn="l">
              <a:buFont typeface="Arial" panose="020B0604020202020204" pitchFamily="34" charset="0"/>
              <a:buChar char="•"/>
            </a:pPr>
            <a:r>
              <a:rPr lang="en-US" sz="2800" b="0" u="none" dirty="0">
                <a:latin typeface="Huawei Sans" panose="020C0503030203020204" pitchFamily="34" charset="0"/>
              </a:rPr>
              <a:t>HDFS is part of the Apache Hadoop Core project.</a:t>
            </a:r>
            <a:endParaRPr lang="ar-EG" sz="2800" b="0" u="none" dirty="0">
              <a:latin typeface="Huawei Sans" panose="020C0503030203020204" pitchFamily="34" charset="0"/>
            </a:endParaRPr>
          </a:p>
          <a:p>
            <a:pPr marL="342900" indent="-342900" algn="l">
              <a:buFont typeface="Arial" panose="020B0604020202020204" pitchFamily="34" charset="0"/>
              <a:buChar char="•"/>
            </a:pPr>
            <a:r>
              <a:rPr lang="en-US" altLang="zh-CN" sz="2800" dirty="0">
                <a:latin typeface="Huawei Sans" panose="020C0503030203020204" pitchFamily="34" charset="0"/>
                <a:sym typeface="+mn-lt"/>
              </a:rPr>
              <a:t>IT creates multiple replica of data blocks and distributed them on nodes in a cluster.</a:t>
            </a:r>
          </a:p>
          <a:p>
            <a:pPr marL="342900" indent="-342900" algn="l">
              <a:buFont typeface="Arial" panose="020B0604020202020204" pitchFamily="34" charset="0"/>
              <a:buChar char="•"/>
            </a:pPr>
            <a:r>
              <a:rPr lang="en-US" altLang="zh-CN" sz="2800" dirty="0">
                <a:latin typeface="Huawei Sans" panose="020C0503030203020204" pitchFamily="34" charset="0"/>
                <a:sym typeface="+mn-lt"/>
              </a:rPr>
              <a:t>Distribution enables rapid computations.</a:t>
            </a:r>
            <a:endParaRPr lang="en-US" altLang="zh-CN" sz="2400" dirty="0">
              <a:latin typeface="Huawei Sans" panose="020C0503030203020204" pitchFamily="34" charset="0"/>
              <a:sym typeface="+mn-lt"/>
            </a:endParaRPr>
          </a:p>
        </p:txBody>
      </p:sp>
    </p:spTree>
    <p:extLst>
      <p:ext uri="{BB962C8B-B14F-4D97-AF65-F5344CB8AC3E}">
        <p14:creationId xmlns:p14="http://schemas.microsoft.com/office/powerpoint/2010/main" val="4050197568"/>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quarter" idx="10"/>
          </p:nvPr>
        </p:nvSpPr>
        <p:spPr/>
        <p:txBody>
          <a:bodyPr>
            <a:noAutofit/>
          </a:bodyPr>
          <a:lstStyle/>
          <a:p>
            <a:r>
              <a:rPr b="1" u="none" dirty="0">
                <a:latin typeface="Huawei Sans" panose="020C0503030203020204" pitchFamily="34" charset="0"/>
              </a:rPr>
              <a:t>HDFS</a:t>
            </a:r>
            <a:endParaRPr lang="en-US" altLang="zh-CN" b="1" dirty="0">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Overview</a:t>
            </a:r>
          </a:p>
          <a:p>
            <a:pPr lvl="1">
              <a:buSzPct val="60000"/>
              <a:buFont typeface="Wingdings" panose="05000000000000000000" pitchFamily="2" charset="2"/>
              <a:buChar char="n"/>
            </a:pPr>
            <a:r>
              <a:rPr lang="en-US" b="0" u="none" dirty="0">
                <a:latin typeface="Huawei Sans" panose="020C0503030203020204" pitchFamily="34" charset="0"/>
              </a:rPr>
              <a:t>HDFS-characteristics</a:t>
            </a:r>
            <a:endParaRPr lang="en-US" altLang="zh-CN" dirty="0">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Architecture</a:t>
            </a:r>
            <a:endParaRPr lang="en-US" altLang="zh-CN" dirty="0">
              <a:solidFill>
                <a:schemeClr val="bg1">
                  <a:lumMod val="50000"/>
                </a:schemeClr>
              </a:solidFill>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Key Features</a:t>
            </a:r>
            <a:endParaRPr lang="en-US" altLang="zh-CN" dirty="0">
              <a:solidFill>
                <a:schemeClr val="bg1">
                  <a:lumMod val="50000"/>
                </a:schemeClr>
              </a:solidFill>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Data Read/Write Process</a:t>
            </a:r>
            <a:endParaRPr lang="en-US" altLang="zh-CN" dirty="0">
              <a:solidFill>
                <a:schemeClr val="bg1">
                  <a:lumMod val="50000"/>
                </a:schemeClr>
              </a:solidFill>
              <a:latin typeface="Huawei Sans" panose="020C0503030203020204" pitchFamily="34" charset="0"/>
              <a:sym typeface="+mn-lt"/>
            </a:endParaRPr>
          </a:p>
          <a:p>
            <a:r>
              <a:rPr b="0" u="none" dirty="0">
                <a:solidFill>
                  <a:schemeClr val="bg1">
                    <a:lumMod val="50000"/>
                  </a:schemeClr>
                </a:solidFill>
                <a:latin typeface="Huawei Sans" panose="020C0503030203020204" pitchFamily="34" charset="0"/>
              </a:rPr>
              <a:t>ZooKeeper Distributed Coordination Service</a:t>
            </a:r>
          </a:p>
          <a:p>
            <a:pPr marL="0" indent="0">
              <a:buNone/>
            </a:pPr>
            <a:endParaRPr lang="en-US" altLang="zh-CN" dirty="0">
              <a:latin typeface="Huawei Sans" panose="020C0503030203020204" pitchFamily="34" charset="0"/>
              <a:sym typeface="+mn-lt"/>
            </a:endParaRPr>
          </a:p>
        </p:txBody>
      </p:sp>
      <p:pic>
        <p:nvPicPr>
          <p:cNvPr id="3" name="Picture 2">
            <a:extLst>
              <a:ext uri="{FF2B5EF4-FFF2-40B4-BE49-F238E27FC236}">
                <a16:creationId xmlns:a16="http://schemas.microsoft.com/office/drawing/2014/main" id="{140704A4-CECA-4986-A3C6-6F5D33959E4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256481" y="-449970"/>
            <a:ext cx="2687769" cy="1800993"/>
          </a:xfrm>
          <a:prstGeom prst="rect">
            <a:avLst/>
          </a:prstGeom>
        </p:spPr>
      </p:pic>
      <p:pic>
        <p:nvPicPr>
          <p:cNvPr id="4" name="Graphic 3">
            <a:extLst>
              <a:ext uri="{FF2B5EF4-FFF2-40B4-BE49-F238E27FC236}">
                <a16:creationId xmlns:a16="http://schemas.microsoft.com/office/drawing/2014/main" id="{304EAA4C-42F9-4533-B2F1-0EDE4C9DBF0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4032" y="6240779"/>
            <a:ext cx="2167470" cy="591661"/>
          </a:xfrm>
          <a:prstGeom prst="rect">
            <a:avLst/>
          </a:prstGeom>
        </p:spPr>
      </p:pic>
    </p:spTree>
    <p:extLst>
      <p:ext uri="{BB962C8B-B14F-4D97-AF65-F5344CB8AC3E}">
        <p14:creationId xmlns:p14="http://schemas.microsoft.com/office/powerpoint/2010/main" val="2198488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 name="TextBox 11">
            <a:extLst>
              <a:ext uri="{FF2B5EF4-FFF2-40B4-BE49-F238E27FC236}">
                <a16:creationId xmlns:a16="http://schemas.microsoft.com/office/drawing/2014/main" id="{14996EA3-AA17-6820-C17B-C5EFF78F07F6}"/>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1981642C-E4DD-4091-7AE1-D505A8E19C4F}"/>
              </a:ext>
            </a:extLst>
          </p:cNvPr>
          <p:cNvSpPr/>
          <p:nvPr/>
        </p:nvSpPr>
        <p:spPr>
          <a:xfrm>
            <a:off x="3834774" y="6252521"/>
            <a:ext cx="8680174"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7B9BD4EF-B61B-84D0-69A1-3F651AEB3667}"/>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02 </a:t>
            </a:r>
          </a:p>
        </p:txBody>
      </p:sp>
      <p:sp>
        <p:nvSpPr>
          <p:cNvPr id="10" name="TextBox 9">
            <a:extLst>
              <a:ext uri="{FF2B5EF4-FFF2-40B4-BE49-F238E27FC236}">
                <a16:creationId xmlns:a16="http://schemas.microsoft.com/office/drawing/2014/main" id="{E152FDB4-783F-7C16-7C6B-266FC9AD4FFA}"/>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 Eng. Hagar Muhammed</a:t>
            </a:r>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
        <p:nvSpPr>
          <p:cNvPr id="34" name="TextBox 33">
            <a:extLst>
              <a:ext uri="{FF2B5EF4-FFF2-40B4-BE49-F238E27FC236}">
                <a16:creationId xmlns:a16="http://schemas.microsoft.com/office/drawing/2014/main" id="{B00CD565-E6B4-4396-8D50-4414835CA67C}"/>
              </a:ext>
            </a:extLst>
          </p:cNvPr>
          <p:cNvSpPr txBox="1"/>
          <p:nvPr/>
        </p:nvSpPr>
        <p:spPr>
          <a:xfrm>
            <a:off x="1893484" y="527677"/>
            <a:ext cx="6256420" cy="523220"/>
          </a:xfrm>
          <a:prstGeom prst="rect">
            <a:avLst/>
          </a:prstGeom>
          <a:noFill/>
        </p:spPr>
        <p:txBody>
          <a:bodyPr wrap="square">
            <a:spAutoFit/>
          </a:bodyPr>
          <a:lstStyle/>
          <a:p>
            <a:r>
              <a:rPr lang="en-US" sz="2400" b="1" u="none" dirty="0">
                <a:latin typeface="Huawei Sans" panose="020C0503030203020204" pitchFamily="34" charset="0"/>
              </a:rPr>
              <a:t> </a:t>
            </a:r>
            <a:r>
              <a:rPr lang="en-US" sz="2800" b="1" u="none" dirty="0">
                <a:solidFill>
                  <a:srgbClr val="784658"/>
                </a:solidFill>
                <a:latin typeface="Huawei Sans" panose="020C0503030203020204" pitchFamily="34" charset="0"/>
              </a:rPr>
              <a:t>HDFS characteristics</a:t>
            </a:r>
            <a:endParaRPr lang="en-US" sz="2400" b="1" dirty="0">
              <a:solidFill>
                <a:srgbClr val="784658"/>
              </a:solidFill>
            </a:endParaRPr>
          </a:p>
        </p:txBody>
      </p:sp>
      <p:sp>
        <p:nvSpPr>
          <p:cNvPr id="16" name="矩形 1">
            <a:extLst>
              <a:ext uri="{FF2B5EF4-FFF2-40B4-BE49-F238E27FC236}">
                <a16:creationId xmlns:a16="http://schemas.microsoft.com/office/drawing/2014/main" id="{67F5D15A-E2CB-45E8-9F8B-C0558CD0C0F3}"/>
              </a:ext>
            </a:extLst>
          </p:cNvPr>
          <p:cNvSpPr/>
          <p:nvPr/>
        </p:nvSpPr>
        <p:spPr bwMode="auto">
          <a:xfrm>
            <a:off x="1045958" y="1961552"/>
            <a:ext cx="2792186" cy="913902"/>
          </a:xfrm>
          <a:prstGeom prst="rect">
            <a:avLst/>
          </a:prstGeom>
          <a:gradFill>
            <a:gsLst>
              <a:gs pos="0">
                <a:srgbClr val="BEE9EE"/>
              </a:gs>
              <a:gs pos="0">
                <a:srgbClr val="BEE9EE"/>
              </a:gs>
              <a:gs pos="100000">
                <a:srgbClr val="4F81BD">
                  <a:tint val="15000"/>
                  <a:satMod val="350000"/>
                </a:srgbClr>
              </a:gs>
            </a:gsLst>
            <a:lin ang="16200000" scaled="1"/>
          </a:gradFill>
          <a:ln/>
        </p:spPr>
        <p:style>
          <a:lnRef idx="2">
            <a:schemeClr val="accent1"/>
          </a:lnRef>
          <a:fillRef idx="1">
            <a:schemeClr val="lt1"/>
          </a:fillRef>
          <a:effectRef idx="0">
            <a:schemeClr val="accent1"/>
          </a:effectRef>
          <a:fontRef idx="minor">
            <a:schemeClr val="dk1"/>
          </a:fontRef>
        </p:style>
        <p:txBody>
          <a:bodyPr vert="horz" wrap="square" lIns="68562" tIns="34281" rIns="68562" bIns="108000" numCol="1" rtlCol="0" anchor="ctr" anchorCtr="0" compatLnSpc="1">
            <a:prstTxWarp prst="textNoShape">
              <a:avLst/>
            </a:prstTxWarp>
            <a:noAutofit/>
          </a:bodyPr>
          <a:lstStyle/>
          <a:p>
            <a:pPr lvl="0" algn="ctr" defTabSz="1219304" fontAlgn="ctr">
              <a:lnSpc>
                <a:spcPct val="125000"/>
              </a:lnSpc>
              <a:spcAft>
                <a:spcPts val="600"/>
              </a:spcAft>
              <a:defRPr/>
            </a:pPr>
            <a:r>
              <a:rPr lang="en-US" dirty="0">
                <a:latin typeface="Huawei Sans" panose="020C0503030203020204" pitchFamily="34" charset="0"/>
              </a:rPr>
              <a:t>Distributed</a:t>
            </a:r>
            <a:endParaRPr lang="en-US" u="none" dirty="0">
              <a:latin typeface="Huawei Sans" panose="020C0503030203020204" pitchFamily="34" charset="0"/>
            </a:endParaRPr>
          </a:p>
        </p:txBody>
      </p:sp>
      <p:sp>
        <p:nvSpPr>
          <p:cNvPr id="17" name="矩形 6">
            <a:extLst>
              <a:ext uri="{FF2B5EF4-FFF2-40B4-BE49-F238E27FC236}">
                <a16:creationId xmlns:a16="http://schemas.microsoft.com/office/drawing/2014/main" id="{F04B8132-E723-4DDF-9300-B60F3690F8B2}"/>
              </a:ext>
            </a:extLst>
          </p:cNvPr>
          <p:cNvSpPr/>
          <p:nvPr/>
        </p:nvSpPr>
        <p:spPr bwMode="auto">
          <a:xfrm>
            <a:off x="8457802" y="1961552"/>
            <a:ext cx="2792186" cy="913902"/>
          </a:xfrm>
          <a:prstGeom prst="rect">
            <a:avLst/>
          </a:prstGeom>
          <a:gradFill>
            <a:gsLst>
              <a:gs pos="0">
                <a:srgbClr val="BEE9EE"/>
              </a:gs>
              <a:gs pos="0">
                <a:srgbClr val="BEE9EE"/>
              </a:gs>
              <a:gs pos="100000">
                <a:srgbClr val="4F81BD">
                  <a:tint val="15000"/>
                  <a:satMod val="350000"/>
                </a:srgbClr>
              </a:gs>
            </a:gsLst>
            <a:lin ang="16200000" scaled="1"/>
          </a:gradFill>
          <a:ln/>
        </p:spPr>
        <p:style>
          <a:lnRef idx="2">
            <a:schemeClr val="accent1"/>
          </a:lnRef>
          <a:fillRef idx="1">
            <a:schemeClr val="lt1"/>
          </a:fillRef>
          <a:effectRef idx="0">
            <a:schemeClr val="accent1"/>
          </a:effectRef>
          <a:fontRef idx="minor">
            <a:schemeClr val="dk1"/>
          </a:fontRef>
        </p:style>
        <p:txBody>
          <a:bodyPr vert="horz" wrap="square" lIns="68562" tIns="34281" rIns="68562" bIns="108000" numCol="1" rtlCol="0" anchor="ctr" anchorCtr="0" compatLnSpc="1">
            <a:prstTxWarp prst="textNoShape">
              <a:avLst/>
            </a:prstTxWarp>
            <a:noAutofit/>
          </a:bodyPr>
          <a:lstStyle/>
          <a:p>
            <a:pPr lvl="0" algn="ctr" defTabSz="1219304" fontAlgn="ctr">
              <a:lnSpc>
                <a:spcPct val="125000"/>
              </a:lnSpc>
              <a:spcAft>
                <a:spcPts val="600"/>
              </a:spcAft>
              <a:defRPr/>
            </a:pPr>
            <a:r>
              <a:rPr lang="en-US" u="none" dirty="0">
                <a:latin typeface="Huawei Sans" panose="020C0503030203020204" pitchFamily="34" charset="0"/>
              </a:rPr>
              <a:t>High Throughput</a:t>
            </a:r>
          </a:p>
        </p:txBody>
      </p:sp>
      <p:sp>
        <p:nvSpPr>
          <p:cNvPr id="18" name="矩形 7">
            <a:extLst>
              <a:ext uri="{FF2B5EF4-FFF2-40B4-BE49-F238E27FC236}">
                <a16:creationId xmlns:a16="http://schemas.microsoft.com/office/drawing/2014/main" id="{3E164365-0970-4EA8-BD0B-2D648AC67E69}"/>
              </a:ext>
            </a:extLst>
          </p:cNvPr>
          <p:cNvSpPr/>
          <p:nvPr/>
        </p:nvSpPr>
        <p:spPr bwMode="auto">
          <a:xfrm>
            <a:off x="4699907" y="3119149"/>
            <a:ext cx="2792186" cy="913902"/>
          </a:xfrm>
          <a:prstGeom prst="rect">
            <a:avLst/>
          </a:prstGeom>
          <a:gradFill>
            <a:gsLst>
              <a:gs pos="0">
                <a:srgbClr val="BEE9EE"/>
              </a:gs>
              <a:gs pos="0">
                <a:srgbClr val="BEE9EE"/>
              </a:gs>
              <a:gs pos="100000">
                <a:srgbClr val="4F81BD">
                  <a:tint val="15000"/>
                  <a:satMod val="350000"/>
                </a:srgbClr>
              </a:gs>
            </a:gsLst>
            <a:lin ang="16200000" scaled="1"/>
          </a:gradFill>
          <a:ln/>
        </p:spPr>
        <p:style>
          <a:lnRef idx="2">
            <a:schemeClr val="accent1"/>
          </a:lnRef>
          <a:fillRef idx="1">
            <a:schemeClr val="lt1"/>
          </a:fillRef>
          <a:effectRef idx="0">
            <a:schemeClr val="accent1"/>
          </a:effectRef>
          <a:fontRef idx="minor">
            <a:schemeClr val="dk1"/>
          </a:fontRef>
        </p:style>
        <p:txBody>
          <a:bodyPr vert="horz" wrap="square" lIns="68562" tIns="34281" rIns="68562" bIns="108000" numCol="1" rtlCol="0" anchor="ctr" anchorCtr="0" compatLnSpc="1">
            <a:prstTxWarp prst="textNoShape">
              <a:avLst/>
            </a:prstTxWarp>
            <a:noAutofit/>
          </a:bodyPr>
          <a:lstStyle/>
          <a:p>
            <a:pPr lvl="0" algn="ctr" defTabSz="1219304" fontAlgn="ctr">
              <a:lnSpc>
                <a:spcPct val="125000"/>
              </a:lnSpc>
              <a:spcAft>
                <a:spcPts val="600"/>
              </a:spcAft>
              <a:defRPr/>
            </a:pPr>
            <a:r>
              <a:rPr lang="en-US" u="none" dirty="0">
                <a:latin typeface="Huawei Sans" panose="020C0503030203020204" pitchFamily="34" charset="0"/>
              </a:rPr>
              <a:t>Fault Tolerant</a:t>
            </a:r>
          </a:p>
        </p:txBody>
      </p:sp>
      <p:sp>
        <p:nvSpPr>
          <p:cNvPr id="19" name="矩形 8">
            <a:extLst>
              <a:ext uri="{FF2B5EF4-FFF2-40B4-BE49-F238E27FC236}">
                <a16:creationId xmlns:a16="http://schemas.microsoft.com/office/drawing/2014/main" id="{82E63BC4-DEAC-4A2C-A9B8-F3A0496EB766}"/>
              </a:ext>
            </a:extLst>
          </p:cNvPr>
          <p:cNvSpPr/>
          <p:nvPr/>
        </p:nvSpPr>
        <p:spPr bwMode="auto">
          <a:xfrm>
            <a:off x="1045958" y="3961295"/>
            <a:ext cx="2792186" cy="913902"/>
          </a:xfrm>
          <a:prstGeom prst="rect">
            <a:avLst/>
          </a:prstGeom>
          <a:gradFill>
            <a:gsLst>
              <a:gs pos="0">
                <a:srgbClr val="BEE9EE"/>
              </a:gs>
              <a:gs pos="0">
                <a:srgbClr val="BEE9EE"/>
              </a:gs>
              <a:gs pos="100000">
                <a:srgbClr val="4F81BD">
                  <a:tint val="15000"/>
                  <a:satMod val="350000"/>
                </a:srgbClr>
              </a:gs>
            </a:gsLst>
            <a:lin ang="16200000" scaled="1"/>
          </a:gradFill>
          <a:ln/>
        </p:spPr>
        <p:style>
          <a:lnRef idx="2">
            <a:schemeClr val="accent1"/>
          </a:lnRef>
          <a:fillRef idx="1">
            <a:schemeClr val="lt1"/>
          </a:fillRef>
          <a:effectRef idx="0">
            <a:schemeClr val="accent1"/>
          </a:effectRef>
          <a:fontRef idx="minor">
            <a:schemeClr val="dk1"/>
          </a:fontRef>
        </p:style>
        <p:txBody>
          <a:bodyPr vert="horz" wrap="square" lIns="68562" tIns="34281" rIns="68562" bIns="108000" numCol="1" rtlCol="0" anchor="ctr" anchorCtr="0" compatLnSpc="1">
            <a:prstTxWarp prst="textNoShape">
              <a:avLst/>
            </a:prstTxWarp>
            <a:noAutofit/>
          </a:bodyPr>
          <a:lstStyle/>
          <a:p>
            <a:pPr lvl="0" algn="ctr" defTabSz="1219304" fontAlgn="ctr">
              <a:lnSpc>
                <a:spcPct val="125000"/>
              </a:lnSpc>
              <a:spcAft>
                <a:spcPts val="600"/>
              </a:spcAft>
              <a:defRPr/>
            </a:pPr>
            <a:r>
              <a:rPr lang="en-US" u="none" dirty="0">
                <a:latin typeface="Huawei Sans" panose="020C0503030203020204" pitchFamily="34" charset="0"/>
              </a:rPr>
              <a:t> scalable</a:t>
            </a:r>
          </a:p>
        </p:txBody>
      </p:sp>
      <p:sp>
        <p:nvSpPr>
          <p:cNvPr id="20" name="矩形 10">
            <a:extLst>
              <a:ext uri="{FF2B5EF4-FFF2-40B4-BE49-F238E27FC236}">
                <a16:creationId xmlns:a16="http://schemas.microsoft.com/office/drawing/2014/main" id="{F084B152-5F34-4466-82A0-8857D3924519}"/>
              </a:ext>
            </a:extLst>
          </p:cNvPr>
          <p:cNvSpPr/>
          <p:nvPr/>
        </p:nvSpPr>
        <p:spPr bwMode="auto">
          <a:xfrm>
            <a:off x="8563047" y="4107037"/>
            <a:ext cx="2792186" cy="913902"/>
          </a:xfrm>
          <a:prstGeom prst="rect">
            <a:avLst/>
          </a:prstGeom>
          <a:gradFill>
            <a:gsLst>
              <a:gs pos="0">
                <a:srgbClr val="BEE9EE"/>
              </a:gs>
              <a:gs pos="0">
                <a:srgbClr val="BEE9EE"/>
              </a:gs>
              <a:gs pos="100000">
                <a:srgbClr val="4F81BD">
                  <a:tint val="15000"/>
                  <a:satMod val="350000"/>
                </a:srgbClr>
              </a:gs>
            </a:gsLst>
            <a:lin ang="16200000" scaled="1"/>
          </a:gradFill>
          <a:ln/>
        </p:spPr>
        <p:style>
          <a:lnRef idx="2">
            <a:schemeClr val="accent1"/>
          </a:lnRef>
          <a:fillRef idx="1">
            <a:schemeClr val="lt1"/>
          </a:fillRef>
          <a:effectRef idx="0">
            <a:schemeClr val="accent1"/>
          </a:effectRef>
          <a:fontRef idx="minor">
            <a:schemeClr val="dk1"/>
          </a:fontRef>
        </p:style>
        <p:txBody>
          <a:bodyPr vert="horz" wrap="square" lIns="68562" tIns="34281" rIns="68562" bIns="108000" numCol="1" rtlCol="0" anchor="ctr" anchorCtr="0" compatLnSpc="1">
            <a:prstTxWarp prst="textNoShape">
              <a:avLst/>
            </a:prstTxWarp>
            <a:noAutofit/>
          </a:bodyPr>
          <a:lstStyle/>
          <a:p>
            <a:pPr lvl="0" algn="ctr" defTabSz="1219304" fontAlgn="ctr">
              <a:lnSpc>
                <a:spcPct val="125000"/>
              </a:lnSpc>
              <a:spcAft>
                <a:spcPts val="600"/>
              </a:spcAft>
              <a:defRPr/>
            </a:pPr>
            <a:r>
              <a:rPr lang="en-US" u="none" dirty="0">
                <a:latin typeface="Huawei Sans" panose="020C0503030203020204" pitchFamily="34" charset="0"/>
              </a:rPr>
              <a:t>Cost effective</a:t>
            </a:r>
          </a:p>
        </p:txBody>
      </p:sp>
    </p:spTree>
    <p:extLst>
      <p:ext uri="{BB962C8B-B14F-4D97-AF65-F5344CB8AC3E}">
        <p14:creationId xmlns:p14="http://schemas.microsoft.com/office/powerpoint/2010/main" val="1389537666"/>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75856" y="6136631"/>
            <a:ext cx="2167470" cy="59166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 name="TextBox 11">
            <a:extLst>
              <a:ext uri="{FF2B5EF4-FFF2-40B4-BE49-F238E27FC236}">
                <a16:creationId xmlns:a16="http://schemas.microsoft.com/office/drawing/2014/main" id="{14996EA3-AA17-6820-C17B-C5EFF78F07F6}"/>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1981642C-E4DD-4091-7AE1-D505A8E19C4F}"/>
              </a:ext>
            </a:extLst>
          </p:cNvPr>
          <p:cNvSpPr/>
          <p:nvPr/>
        </p:nvSpPr>
        <p:spPr>
          <a:xfrm>
            <a:off x="3834774" y="6252521"/>
            <a:ext cx="8680174"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7B9BD4EF-B61B-84D0-69A1-3F651AEB3667}"/>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02 </a:t>
            </a:r>
          </a:p>
        </p:txBody>
      </p:sp>
      <p:sp>
        <p:nvSpPr>
          <p:cNvPr id="10" name="TextBox 9">
            <a:extLst>
              <a:ext uri="{FF2B5EF4-FFF2-40B4-BE49-F238E27FC236}">
                <a16:creationId xmlns:a16="http://schemas.microsoft.com/office/drawing/2014/main" id="{E152FDB4-783F-7C16-7C6B-266FC9AD4FFA}"/>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 Eng. Hagar Muhammed</a:t>
            </a:r>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
        <p:nvSpPr>
          <p:cNvPr id="34" name="TextBox 33">
            <a:extLst>
              <a:ext uri="{FF2B5EF4-FFF2-40B4-BE49-F238E27FC236}">
                <a16:creationId xmlns:a16="http://schemas.microsoft.com/office/drawing/2014/main" id="{B00CD565-E6B4-4396-8D50-4414835CA67C}"/>
              </a:ext>
            </a:extLst>
          </p:cNvPr>
          <p:cNvSpPr txBox="1"/>
          <p:nvPr/>
        </p:nvSpPr>
        <p:spPr>
          <a:xfrm>
            <a:off x="1713298" y="703709"/>
            <a:ext cx="6256420" cy="461665"/>
          </a:xfrm>
          <a:prstGeom prst="rect">
            <a:avLst/>
          </a:prstGeom>
          <a:noFill/>
        </p:spPr>
        <p:txBody>
          <a:bodyPr wrap="square">
            <a:spAutoFit/>
          </a:bodyPr>
          <a:lstStyle/>
          <a:p>
            <a:r>
              <a:rPr lang="en-US" sz="2400" b="1" u="none" dirty="0">
                <a:latin typeface="Huawei Sans" panose="020C0503030203020204" pitchFamily="34" charset="0"/>
              </a:rPr>
              <a:t>Use Cases of HDFS</a:t>
            </a:r>
            <a:endParaRPr lang="en-US" sz="2400" b="1" dirty="0"/>
          </a:p>
        </p:txBody>
      </p:sp>
      <p:pic>
        <p:nvPicPr>
          <p:cNvPr id="35" name="Picture 2" descr="http://image.huawei.com/tiny-lts/v1/images/3ba05d368d660c83c3db0f26cf3c5f46_1024x682.png">
            <a:extLst>
              <a:ext uri="{FF2B5EF4-FFF2-40B4-BE49-F238E27FC236}">
                <a16:creationId xmlns:a16="http://schemas.microsoft.com/office/drawing/2014/main" id="{65E8CDFF-FEAA-448B-A765-CD7CCE7DE81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299051" y="1410542"/>
            <a:ext cx="2401110" cy="2105401"/>
          </a:xfrm>
          <a:prstGeom prst="rect">
            <a:avLst/>
          </a:prstGeom>
          <a:noFill/>
          <a:extLst>
            <a:ext uri="{909E8E84-426E-40DD-AFC4-6F175D3DCCD1}">
              <a14:hiddenFill xmlns:a14="http://schemas.microsoft.com/office/drawing/2010/main">
                <a:solidFill>
                  <a:srgbClr val="FFFFFF"/>
                </a:solidFill>
              </a14:hiddenFill>
            </a:ext>
          </a:extLst>
        </p:spPr>
      </p:pic>
      <p:pic>
        <p:nvPicPr>
          <p:cNvPr id="36" name="图片 2">
            <a:extLst>
              <a:ext uri="{FF2B5EF4-FFF2-40B4-BE49-F238E27FC236}">
                <a16:creationId xmlns:a16="http://schemas.microsoft.com/office/drawing/2014/main" id="{42ADD3AE-F30B-46D0-B049-DA643D4B05F4}"/>
              </a:ext>
            </a:extLst>
          </p:cNvPr>
          <p:cNvPicPr>
            <a:picLocks noChangeAspect="1"/>
          </p:cNvPicPr>
          <p:nvPr/>
        </p:nvPicPr>
        <p:blipFill>
          <a:blip r:embed="rId7"/>
          <a:stretch>
            <a:fillRect/>
          </a:stretch>
        </p:blipFill>
        <p:spPr>
          <a:xfrm>
            <a:off x="3834774" y="1417686"/>
            <a:ext cx="2401110" cy="2105401"/>
          </a:xfrm>
          <a:prstGeom prst="rect">
            <a:avLst/>
          </a:prstGeom>
        </p:spPr>
      </p:pic>
      <p:pic>
        <p:nvPicPr>
          <p:cNvPr id="37" name="图片 3">
            <a:extLst>
              <a:ext uri="{FF2B5EF4-FFF2-40B4-BE49-F238E27FC236}">
                <a16:creationId xmlns:a16="http://schemas.microsoft.com/office/drawing/2014/main" id="{8E737FD7-32EE-4F3C-AE0A-E9E5090D0AF4}"/>
              </a:ext>
            </a:extLst>
          </p:cNvPr>
          <p:cNvPicPr>
            <a:picLocks noChangeAspect="1"/>
          </p:cNvPicPr>
          <p:nvPr/>
        </p:nvPicPr>
        <p:blipFill>
          <a:blip r:embed="rId8"/>
          <a:stretch>
            <a:fillRect/>
          </a:stretch>
        </p:blipFill>
        <p:spPr>
          <a:xfrm>
            <a:off x="3834774" y="3952549"/>
            <a:ext cx="2401110" cy="2122887"/>
          </a:xfrm>
          <a:prstGeom prst="rect">
            <a:avLst/>
          </a:prstGeom>
        </p:spPr>
      </p:pic>
      <p:pic>
        <p:nvPicPr>
          <p:cNvPr id="38" name="图片 5">
            <a:extLst>
              <a:ext uri="{FF2B5EF4-FFF2-40B4-BE49-F238E27FC236}">
                <a16:creationId xmlns:a16="http://schemas.microsoft.com/office/drawing/2014/main" id="{3572FF83-E0F7-49BD-8B42-9CCE124D56E7}"/>
              </a:ext>
            </a:extLst>
          </p:cNvPr>
          <p:cNvPicPr>
            <a:picLocks noChangeAspect="1"/>
          </p:cNvPicPr>
          <p:nvPr/>
        </p:nvPicPr>
        <p:blipFill>
          <a:blip r:embed="rId9"/>
          <a:stretch>
            <a:fillRect/>
          </a:stretch>
        </p:blipFill>
        <p:spPr>
          <a:xfrm>
            <a:off x="6299050" y="3976968"/>
            <a:ext cx="2401111" cy="2091324"/>
          </a:xfrm>
          <a:prstGeom prst="rect">
            <a:avLst/>
          </a:prstGeom>
        </p:spPr>
      </p:pic>
      <p:sp>
        <p:nvSpPr>
          <p:cNvPr id="4" name="TextBox 3">
            <a:extLst>
              <a:ext uri="{FF2B5EF4-FFF2-40B4-BE49-F238E27FC236}">
                <a16:creationId xmlns:a16="http://schemas.microsoft.com/office/drawing/2014/main" id="{0CBB4342-3685-4E1A-A784-57BE4C1FBBB9}"/>
              </a:ext>
            </a:extLst>
          </p:cNvPr>
          <p:cNvSpPr txBox="1"/>
          <p:nvPr/>
        </p:nvSpPr>
        <p:spPr>
          <a:xfrm>
            <a:off x="78920" y="4970572"/>
            <a:ext cx="3884592" cy="461665"/>
          </a:xfrm>
          <a:prstGeom prst="rect">
            <a:avLst/>
          </a:prstGeom>
          <a:noFill/>
        </p:spPr>
        <p:txBody>
          <a:bodyPr wrap="square" rtlCol="0">
            <a:spAutoFit/>
          </a:bodyPr>
          <a:lstStyle/>
          <a:p>
            <a:r>
              <a:rPr lang="en-US" sz="2400" b="1" dirty="0"/>
              <a:t>Meteorological data storage</a:t>
            </a:r>
          </a:p>
        </p:txBody>
      </p:sp>
      <p:sp>
        <p:nvSpPr>
          <p:cNvPr id="21" name="TextBox 20">
            <a:extLst>
              <a:ext uri="{FF2B5EF4-FFF2-40B4-BE49-F238E27FC236}">
                <a16:creationId xmlns:a16="http://schemas.microsoft.com/office/drawing/2014/main" id="{D4DAA8DD-BF11-463B-8E6E-BFE7461DE4FD}"/>
              </a:ext>
            </a:extLst>
          </p:cNvPr>
          <p:cNvSpPr txBox="1"/>
          <p:nvPr/>
        </p:nvSpPr>
        <p:spPr>
          <a:xfrm>
            <a:off x="328256" y="2509451"/>
            <a:ext cx="3096262" cy="461665"/>
          </a:xfrm>
          <a:prstGeom prst="rect">
            <a:avLst/>
          </a:prstGeom>
          <a:noFill/>
        </p:spPr>
        <p:txBody>
          <a:bodyPr wrap="square" rtlCol="0">
            <a:spAutoFit/>
          </a:bodyPr>
          <a:lstStyle/>
          <a:p>
            <a:r>
              <a:rPr lang="en-US" sz="2400" b="1" dirty="0"/>
              <a:t>Website data storage</a:t>
            </a:r>
          </a:p>
        </p:txBody>
      </p:sp>
      <p:sp>
        <p:nvSpPr>
          <p:cNvPr id="14" name="TextBox 13">
            <a:extLst>
              <a:ext uri="{FF2B5EF4-FFF2-40B4-BE49-F238E27FC236}">
                <a16:creationId xmlns:a16="http://schemas.microsoft.com/office/drawing/2014/main" id="{2EA6EC89-D30B-48BE-8E70-9FA31DE60E62}"/>
              </a:ext>
            </a:extLst>
          </p:cNvPr>
          <p:cNvSpPr txBox="1"/>
          <p:nvPr/>
        </p:nvSpPr>
        <p:spPr>
          <a:xfrm flipH="1">
            <a:off x="8411791" y="2390643"/>
            <a:ext cx="3820537" cy="830997"/>
          </a:xfrm>
          <a:prstGeom prst="rect">
            <a:avLst/>
          </a:prstGeom>
          <a:noFill/>
        </p:spPr>
        <p:txBody>
          <a:bodyPr wrap="square" rtlCol="0">
            <a:spAutoFit/>
          </a:bodyPr>
          <a:lstStyle/>
          <a:p>
            <a:pPr algn="ctr"/>
            <a:r>
              <a:rPr lang="en-US" sz="2400" b="1" dirty="0"/>
              <a:t>Traffic Monitoring data storage</a:t>
            </a:r>
          </a:p>
        </p:txBody>
      </p:sp>
      <p:sp>
        <p:nvSpPr>
          <p:cNvPr id="15" name="TextBox 14">
            <a:extLst>
              <a:ext uri="{FF2B5EF4-FFF2-40B4-BE49-F238E27FC236}">
                <a16:creationId xmlns:a16="http://schemas.microsoft.com/office/drawing/2014/main" id="{B9E5CBFC-85AE-45F4-913B-0BF33C667B4F}"/>
              </a:ext>
            </a:extLst>
          </p:cNvPr>
          <p:cNvSpPr txBox="1"/>
          <p:nvPr/>
        </p:nvSpPr>
        <p:spPr>
          <a:xfrm>
            <a:off x="8700161" y="4843733"/>
            <a:ext cx="4226618" cy="461665"/>
          </a:xfrm>
          <a:prstGeom prst="rect">
            <a:avLst/>
          </a:prstGeom>
          <a:noFill/>
        </p:spPr>
        <p:txBody>
          <a:bodyPr wrap="square" rtlCol="0">
            <a:spAutoFit/>
          </a:bodyPr>
          <a:lstStyle/>
          <a:p>
            <a:r>
              <a:rPr lang="en-US" sz="2400" b="1" dirty="0"/>
              <a:t>Sensor data storage</a:t>
            </a:r>
          </a:p>
        </p:txBody>
      </p:sp>
    </p:spTree>
    <p:extLst>
      <p:ext uri="{BB962C8B-B14F-4D97-AF65-F5344CB8AC3E}">
        <p14:creationId xmlns:p14="http://schemas.microsoft.com/office/powerpoint/2010/main" val="3622512383"/>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quarter" idx="10"/>
          </p:nvPr>
        </p:nvSpPr>
        <p:spPr>
          <a:xfrm>
            <a:off x="1019175" y="2014796"/>
            <a:ext cx="10153650" cy="4068811"/>
          </a:xfrm>
        </p:spPr>
        <p:txBody>
          <a:bodyPr>
            <a:noAutofit/>
          </a:bodyPr>
          <a:lstStyle/>
          <a:p>
            <a:r>
              <a:rPr b="1" u="none" dirty="0">
                <a:latin typeface="Huawei Sans" panose="020C0503030203020204" pitchFamily="34" charset="0"/>
              </a:rPr>
              <a:t>HDFS</a:t>
            </a:r>
            <a:endParaRPr lang="en-US" altLang="zh-CN" b="1" dirty="0">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Overview</a:t>
            </a: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a:t>
            </a:r>
            <a:r>
              <a:rPr lang="en-US" b="0" u="none" dirty="0">
                <a:solidFill>
                  <a:schemeClr val="bg1">
                    <a:lumMod val="50000"/>
                  </a:schemeClr>
                </a:solidFill>
                <a:latin typeface="Huawei Sans" panose="020C0503030203020204" pitchFamily="34" charset="0"/>
              </a:rPr>
              <a:t>characteristics</a:t>
            </a:r>
            <a:endParaRPr lang="en-US" altLang="zh-CN" dirty="0">
              <a:solidFill>
                <a:schemeClr val="bg1">
                  <a:lumMod val="50000"/>
                </a:schemeClr>
              </a:solidFill>
              <a:latin typeface="Huawei Sans" panose="020C0503030203020204" pitchFamily="34" charset="0"/>
              <a:sym typeface="+mn-lt"/>
            </a:endParaRPr>
          </a:p>
          <a:p>
            <a:pPr lvl="1">
              <a:buSzPct val="60000"/>
              <a:buFont typeface="Wingdings" panose="05000000000000000000" pitchFamily="2" charset="2"/>
              <a:buChar char="n"/>
            </a:pPr>
            <a:r>
              <a:rPr b="0" u="none" dirty="0">
                <a:latin typeface="Huawei Sans" panose="020C0503030203020204" pitchFamily="34" charset="0"/>
              </a:rPr>
              <a:t>HDFS Architecture</a:t>
            </a:r>
            <a:endParaRPr lang="en-US" altLang="zh-CN" dirty="0">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Key Features</a:t>
            </a:r>
            <a:endParaRPr lang="en-US" altLang="zh-CN" dirty="0">
              <a:solidFill>
                <a:schemeClr val="bg1">
                  <a:lumMod val="50000"/>
                </a:schemeClr>
              </a:solidFill>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Data Read/Write Process</a:t>
            </a:r>
            <a:endParaRPr lang="en-US" altLang="zh-CN" dirty="0">
              <a:solidFill>
                <a:schemeClr val="bg1">
                  <a:lumMod val="50000"/>
                </a:schemeClr>
              </a:solidFill>
              <a:latin typeface="Huawei Sans" panose="020C0503030203020204" pitchFamily="34" charset="0"/>
              <a:sym typeface="+mn-lt"/>
            </a:endParaRPr>
          </a:p>
          <a:p>
            <a:r>
              <a:rPr b="0" u="none" dirty="0">
                <a:solidFill>
                  <a:schemeClr val="bg1">
                    <a:lumMod val="50000"/>
                  </a:schemeClr>
                </a:solidFill>
                <a:latin typeface="Huawei Sans" panose="020C0503030203020204" pitchFamily="34" charset="0"/>
              </a:rPr>
              <a:t>ZooKeeper Distributed Coordination Service</a:t>
            </a:r>
          </a:p>
          <a:p>
            <a:pPr marL="0" indent="0">
              <a:buNone/>
            </a:pPr>
            <a:endParaRPr lang="en-US" altLang="zh-CN" dirty="0">
              <a:latin typeface="Huawei Sans" panose="020C0503030203020204" pitchFamily="34" charset="0"/>
              <a:sym typeface="+mn-lt"/>
            </a:endParaRPr>
          </a:p>
        </p:txBody>
      </p:sp>
      <p:pic>
        <p:nvPicPr>
          <p:cNvPr id="3" name="Picture 2">
            <a:extLst>
              <a:ext uri="{FF2B5EF4-FFF2-40B4-BE49-F238E27FC236}">
                <a16:creationId xmlns:a16="http://schemas.microsoft.com/office/drawing/2014/main" id="{2B714A4A-4826-485A-BC8D-7A695EE13A9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352173" y="-569651"/>
            <a:ext cx="2687769" cy="1800993"/>
          </a:xfrm>
          <a:prstGeom prst="rect">
            <a:avLst/>
          </a:prstGeom>
        </p:spPr>
      </p:pic>
      <p:pic>
        <p:nvPicPr>
          <p:cNvPr id="4" name="Graphic 3">
            <a:extLst>
              <a:ext uri="{FF2B5EF4-FFF2-40B4-BE49-F238E27FC236}">
                <a16:creationId xmlns:a16="http://schemas.microsoft.com/office/drawing/2014/main" id="{3396BE48-55E2-41B9-8844-8AF884F6767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99724" y="6146658"/>
            <a:ext cx="2167470" cy="591661"/>
          </a:xfrm>
          <a:prstGeom prst="rect">
            <a:avLst/>
          </a:prstGeom>
        </p:spPr>
      </p:pic>
    </p:spTree>
    <p:extLst>
      <p:ext uri="{BB962C8B-B14F-4D97-AF65-F5344CB8AC3E}">
        <p14:creationId xmlns:p14="http://schemas.microsoft.com/office/powerpoint/2010/main" val="3064376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0232" y="-149372"/>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951895" y="1376550"/>
            <a:ext cx="7929107" cy="707886"/>
          </a:xfrm>
          <a:prstGeom prst="rect">
            <a:avLst/>
          </a:prstGeom>
          <a:noFill/>
        </p:spPr>
        <p:txBody>
          <a:bodyPr wrap="square" rtlCol="0">
            <a:spAutoFit/>
          </a:bodyPr>
          <a:lstStyle/>
          <a:p>
            <a:r>
              <a:rPr lang="en-US" sz="4000" b="0" u="none" dirty="0">
                <a:latin typeface="Huawei Sans" panose="020C0503030203020204" pitchFamily="34" charset="0"/>
              </a:rPr>
              <a:t>Basic HDFS System Architecture</a:t>
            </a:r>
            <a:endParaRPr lang="en-US" sz="24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19" name="TextBox 18">
            <a:extLst>
              <a:ext uri="{FF2B5EF4-FFF2-40B4-BE49-F238E27FC236}">
                <a16:creationId xmlns:a16="http://schemas.microsoft.com/office/drawing/2014/main" id="{E695F83B-21FF-F856-B914-3E0B6B636E95}"/>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Youssef Ntefeh</a:t>
            </a:r>
          </a:p>
        </p:txBody>
      </p:sp>
      <p:pic>
        <p:nvPicPr>
          <p:cNvPr id="6" name="Picture 5">
            <a:extLst>
              <a:ext uri="{FF2B5EF4-FFF2-40B4-BE49-F238E27FC236}">
                <a16:creationId xmlns:a16="http://schemas.microsoft.com/office/drawing/2014/main" id="{4840B680-1A11-4A51-A6B2-89A5409A2DC6}"/>
              </a:ext>
            </a:extLst>
          </p:cNvPr>
          <p:cNvPicPr>
            <a:picLocks noChangeAspect="1"/>
          </p:cNvPicPr>
          <p:nvPr/>
        </p:nvPicPr>
        <p:blipFill>
          <a:blip r:embed="rId5"/>
          <a:stretch>
            <a:fillRect/>
          </a:stretch>
        </p:blipFill>
        <p:spPr>
          <a:xfrm>
            <a:off x="1348202" y="2094765"/>
            <a:ext cx="9393592" cy="3554758"/>
          </a:xfrm>
          <a:prstGeom prst="rect">
            <a:avLst/>
          </a:prstGeom>
        </p:spPr>
      </p:pic>
    </p:spTree>
    <p:extLst>
      <p:ext uri="{BB962C8B-B14F-4D97-AF65-F5344CB8AC3E}">
        <p14:creationId xmlns:p14="http://schemas.microsoft.com/office/powerpoint/2010/main" val="1741354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078028" y="1206629"/>
            <a:ext cx="6112043" cy="707886"/>
          </a:xfrm>
          <a:prstGeom prst="rect">
            <a:avLst/>
          </a:prstGeom>
          <a:noFill/>
        </p:spPr>
        <p:txBody>
          <a:bodyPr wrap="square" rtlCol="0">
            <a:spAutoFit/>
          </a:bodyPr>
          <a:lstStyle/>
          <a:p>
            <a:r>
              <a:rPr lang="en-US" sz="4000" b="0" u="none" dirty="0">
                <a:latin typeface="Huawei Sans" panose="020C0503030203020204" pitchFamily="34" charset="0"/>
              </a:rPr>
              <a:t>Client</a:t>
            </a:r>
            <a:endParaRPr lang="en-US" sz="2400" b="1" dirty="0">
              <a:solidFill>
                <a:srgbClr val="784658"/>
              </a:solidFill>
              <a:latin typeface="Huawei Sans" panose="020C0503030203020204" pitchFamily="34" charset="0"/>
            </a:endParaRPr>
          </a:p>
        </p:txBody>
      </p:sp>
      <p:sp>
        <p:nvSpPr>
          <p:cNvPr id="3" name="Content Placeholder 2"/>
          <p:cNvSpPr>
            <a:spLocks noGrp="1"/>
          </p:cNvSpPr>
          <p:nvPr>
            <p:ph idx="1"/>
          </p:nvPr>
        </p:nvSpPr>
        <p:spPr>
          <a:xfrm>
            <a:off x="838200" y="1878633"/>
            <a:ext cx="10515600" cy="3302328"/>
          </a:xfrm>
        </p:spPr>
        <p:txBody>
          <a:bodyPr/>
          <a:lstStyle/>
          <a:p>
            <a:r>
              <a:rPr lang="en-US" b="0" u="none" dirty="0">
                <a:latin typeface="Huawei Sans" panose="020C0503030203020204" pitchFamily="34" charset="0"/>
              </a:rPr>
              <a:t>It is a library that contains HDFS interfaces that hide most of the complexity in HDFS implementation</a:t>
            </a:r>
          </a:p>
          <a:p>
            <a:pPr algn="l"/>
            <a:r>
              <a:rPr lang="en-US" b="0" u="none" dirty="0">
                <a:latin typeface="Huawei Sans" panose="020C0503030203020204" pitchFamily="34" charset="0"/>
              </a:rPr>
              <a:t>It supports common operations such as opening, reading, and writing, and provides a shell-like command line mode to access data in HDFS.</a:t>
            </a:r>
            <a:endParaRPr lang="en-US" altLang="zh-CN" dirty="0">
              <a:latin typeface="Huawei Sans" panose="020C0503030203020204" pitchFamily="34" charset="0"/>
            </a:endParaRPr>
          </a:p>
          <a:p>
            <a:pPr lvl="0"/>
            <a:endParaRPr lang="en-US"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19" name="TextBox 18">
            <a:extLst>
              <a:ext uri="{FF2B5EF4-FFF2-40B4-BE49-F238E27FC236}">
                <a16:creationId xmlns:a16="http://schemas.microsoft.com/office/drawing/2014/main" id="{E695F83B-21FF-F856-B914-3E0B6B636E95}"/>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Youssef Ntefe</a:t>
            </a:r>
          </a:p>
        </p:txBody>
      </p:sp>
    </p:spTree>
    <p:extLst>
      <p:ext uri="{BB962C8B-B14F-4D97-AF65-F5344CB8AC3E}">
        <p14:creationId xmlns:p14="http://schemas.microsoft.com/office/powerpoint/2010/main" val="2584575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078028" y="1206629"/>
            <a:ext cx="6112043" cy="769441"/>
          </a:xfrm>
          <a:prstGeom prst="rect">
            <a:avLst/>
          </a:prstGeom>
          <a:noFill/>
        </p:spPr>
        <p:txBody>
          <a:bodyPr wrap="square" rtlCol="0">
            <a:spAutoFit/>
          </a:bodyPr>
          <a:lstStyle/>
          <a:p>
            <a:r>
              <a:rPr lang="en-US" sz="4400" b="0" u="none" dirty="0">
                <a:latin typeface="Huawei Sans" panose="020C0503030203020204" pitchFamily="34" charset="0"/>
              </a:rPr>
              <a:t>NameNode</a:t>
            </a:r>
            <a:endParaRPr lang="en-US" sz="1600" b="1" dirty="0">
              <a:solidFill>
                <a:srgbClr val="784658"/>
              </a:solidFill>
              <a:latin typeface="Huawei Sans" panose="020C0503030203020204" pitchFamily="34"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19" name="TextBox 18">
            <a:extLst>
              <a:ext uri="{FF2B5EF4-FFF2-40B4-BE49-F238E27FC236}">
                <a16:creationId xmlns:a16="http://schemas.microsoft.com/office/drawing/2014/main" id="{E695F83B-21FF-F856-B914-3E0B6B636E95}"/>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Youssef Ntefe</a:t>
            </a:r>
          </a:p>
        </p:txBody>
      </p:sp>
      <p:sp>
        <p:nvSpPr>
          <p:cNvPr id="12" name="文本占位符 2">
            <a:extLst>
              <a:ext uri="{FF2B5EF4-FFF2-40B4-BE49-F238E27FC236}">
                <a16:creationId xmlns:a16="http://schemas.microsoft.com/office/drawing/2014/main" id="{039D5B16-ABCB-498E-AC61-EA5ACBC613B5}"/>
              </a:ext>
            </a:extLst>
          </p:cNvPr>
          <p:cNvSpPr txBox="1">
            <a:spLocks/>
          </p:cNvSpPr>
          <p:nvPr/>
        </p:nvSpPr>
        <p:spPr>
          <a:xfrm>
            <a:off x="528946" y="244061"/>
            <a:ext cx="11293476" cy="5559104"/>
          </a:xfrm>
          <a:prstGeom prst="rect">
            <a:avLst/>
          </a:prstGeom>
        </p:spPr>
        <p:txBody>
          <a:bodyPr vert="horz" lIns="91440" tIns="45720" rIns="91440" bIns="45720" rtlCol="0" anchor="ctr">
            <a:noAutofit/>
          </a:bodyP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800" dirty="0">
                <a:latin typeface="Huawei Sans" panose="020C0503030203020204" pitchFamily="34" charset="0"/>
              </a:rPr>
              <a:t>In HDFS, the NameNode manages the namespace of the distributed file system and stores two core data structures: FsImage and EditLog.</a:t>
            </a:r>
            <a:endParaRPr lang="en-US" altLang="zh-CN" sz="1800" dirty="0">
              <a:latin typeface="Huawei Sans" panose="020C0503030203020204" pitchFamily="34" charset="0"/>
            </a:endParaRPr>
          </a:p>
          <a:p>
            <a:pPr lvl="1"/>
            <a:r>
              <a:rPr lang="en-US" sz="1600" dirty="0">
                <a:latin typeface="Huawei Sans" panose="020C0503030203020204" pitchFamily="34" charset="0"/>
              </a:rPr>
              <a:t>FsImage maintains the metadata of the file system tree and all the files and folders in that file tree.</a:t>
            </a:r>
            <a:endParaRPr lang="en-US" altLang="zh-CN" sz="1600" dirty="0">
              <a:latin typeface="Huawei Sans" panose="020C0503030203020204" pitchFamily="34" charset="0"/>
            </a:endParaRPr>
          </a:p>
          <a:p>
            <a:pPr lvl="1"/>
            <a:r>
              <a:rPr lang="en-US" sz="1600" dirty="0">
                <a:latin typeface="Huawei Sans" panose="020C0503030203020204" pitchFamily="34" charset="0"/>
              </a:rPr>
              <a:t>EditLog records all the operations on files, such as creation, deletion, and renaming.</a:t>
            </a:r>
            <a:endParaRPr lang="en-US" altLang="zh-CN" sz="1600" dirty="0">
              <a:latin typeface="Huawei Sans" panose="020C0503030203020204" pitchFamily="34" charset="0"/>
            </a:endParaRPr>
          </a:p>
          <a:p>
            <a:endParaRPr lang="en-US" altLang="zh-CN" sz="1800" dirty="0">
              <a:latin typeface="Huawei Sans" panose="020C0503030203020204" pitchFamily="34" charset="0"/>
            </a:endParaRPr>
          </a:p>
        </p:txBody>
      </p:sp>
      <p:pic>
        <p:nvPicPr>
          <p:cNvPr id="8" name="Picture 7">
            <a:extLst>
              <a:ext uri="{FF2B5EF4-FFF2-40B4-BE49-F238E27FC236}">
                <a16:creationId xmlns:a16="http://schemas.microsoft.com/office/drawing/2014/main" id="{2D698775-DEF1-439F-9510-E03C379BE8B3}"/>
              </a:ext>
            </a:extLst>
          </p:cNvPr>
          <p:cNvPicPr>
            <a:picLocks noChangeAspect="1"/>
          </p:cNvPicPr>
          <p:nvPr/>
        </p:nvPicPr>
        <p:blipFill>
          <a:blip r:embed="rId5"/>
          <a:stretch>
            <a:fillRect/>
          </a:stretch>
        </p:blipFill>
        <p:spPr>
          <a:xfrm>
            <a:off x="1684421" y="3554208"/>
            <a:ext cx="8556859" cy="2489705"/>
          </a:xfrm>
          <a:prstGeom prst="rect">
            <a:avLst/>
          </a:prstGeom>
        </p:spPr>
      </p:pic>
    </p:spTree>
    <p:extLst>
      <p:ext uri="{BB962C8B-B14F-4D97-AF65-F5344CB8AC3E}">
        <p14:creationId xmlns:p14="http://schemas.microsoft.com/office/powerpoint/2010/main" val="3707692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078028" y="1206629"/>
            <a:ext cx="6112043" cy="707886"/>
          </a:xfrm>
          <a:prstGeom prst="rect">
            <a:avLst/>
          </a:prstGeom>
          <a:noFill/>
        </p:spPr>
        <p:txBody>
          <a:bodyPr wrap="square" rtlCol="0">
            <a:spAutoFit/>
          </a:bodyPr>
          <a:lstStyle/>
          <a:p>
            <a:r>
              <a:rPr lang="en-US" sz="4000" b="0" u="none" dirty="0">
                <a:latin typeface="Huawei Sans" panose="020C0503030203020204" pitchFamily="34" charset="0"/>
              </a:rPr>
              <a:t>DataNode</a:t>
            </a:r>
            <a:endParaRPr lang="en-US" sz="2400" b="1" dirty="0">
              <a:solidFill>
                <a:srgbClr val="784658"/>
              </a:solidFill>
              <a:latin typeface="Huawei Sans" panose="020C0503030203020204" pitchFamily="34" charset="0"/>
            </a:endParaRPr>
          </a:p>
        </p:txBody>
      </p:sp>
      <p:sp>
        <p:nvSpPr>
          <p:cNvPr id="3" name="Content Placeholder 2"/>
          <p:cNvSpPr>
            <a:spLocks noGrp="1"/>
          </p:cNvSpPr>
          <p:nvPr>
            <p:ph idx="1"/>
          </p:nvPr>
        </p:nvSpPr>
        <p:spPr>
          <a:xfrm>
            <a:off x="838200" y="1878633"/>
            <a:ext cx="10515600" cy="3302328"/>
          </a:xfrm>
        </p:spPr>
        <p:txBody>
          <a:bodyPr/>
          <a:lstStyle/>
          <a:p>
            <a:r>
              <a:rPr lang="en-US" b="0" u="none" dirty="0">
                <a:latin typeface="Huawei Sans" panose="020C0503030203020204" pitchFamily="34" charset="0"/>
              </a:rPr>
              <a:t>A DataNode is a worker node of HDFS. It stores and retrieves data based on the scheduling of Clients or NameNodes, and periodically sends the list of blocks stored on it to NameNodes</a:t>
            </a:r>
            <a:endParaRPr lang="en-US"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19" name="TextBox 18">
            <a:extLst>
              <a:ext uri="{FF2B5EF4-FFF2-40B4-BE49-F238E27FC236}">
                <a16:creationId xmlns:a16="http://schemas.microsoft.com/office/drawing/2014/main" id="{E695F83B-21FF-F856-B914-3E0B6B636E95}"/>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Youssef Ntefe</a:t>
            </a:r>
          </a:p>
        </p:txBody>
      </p:sp>
    </p:spTree>
    <p:extLst>
      <p:ext uri="{BB962C8B-B14F-4D97-AF65-F5344CB8AC3E}">
        <p14:creationId xmlns:p14="http://schemas.microsoft.com/office/powerpoint/2010/main" val="3857783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348201" y="1101466"/>
            <a:ext cx="8541689" cy="830997"/>
          </a:xfrm>
          <a:prstGeom prst="rect">
            <a:avLst/>
          </a:prstGeom>
          <a:noFill/>
        </p:spPr>
        <p:txBody>
          <a:bodyPr wrap="square" rtlCol="0">
            <a:spAutoFit/>
          </a:bodyPr>
          <a:lstStyle/>
          <a:p>
            <a:r>
              <a:rPr lang="en-US" sz="4800" b="0" u="none" dirty="0">
                <a:latin typeface="Huawei Sans" panose="020C0503030203020204" pitchFamily="34" charset="0"/>
              </a:rPr>
              <a:t>NameNodes </a:t>
            </a:r>
            <a:r>
              <a:rPr lang="en-US" altLang="zh-CN" sz="4800" b="0" u="none" dirty="0">
                <a:latin typeface="Huawei Sans" panose="020C0503030203020204" pitchFamily="34" charset="0"/>
              </a:rPr>
              <a:t>vs.</a:t>
            </a:r>
            <a:r>
              <a:rPr lang="en-US" sz="4800" b="0" u="none" dirty="0">
                <a:latin typeface="Huawei Sans" panose="020C0503030203020204" pitchFamily="34" charset="0"/>
              </a:rPr>
              <a:t> DataNodes</a:t>
            </a:r>
            <a:endParaRPr lang="en-US" sz="32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19" name="TextBox 18">
            <a:extLst>
              <a:ext uri="{FF2B5EF4-FFF2-40B4-BE49-F238E27FC236}">
                <a16:creationId xmlns:a16="http://schemas.microsoft.com/office/drawing/2014/main" id="{E695F83B-21FF-F856-B914-3E0B6B636E95}"/>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Youssef Ntefeh</a:t>
            </a:r>
          </a:p>
        </p:txBody>
      </p:sp>
      <p:graphicFrame>
        <p:nvGraphicFramePr>
          <p:cNvPr id="6" name="Table 5">
            <a:extLst>
              <a:ext uri="{FF2B5EF4-FFF2-40B4-BE49-F238E27FC236}">
                <a16:creationId xmlns:a16="http://schemas.microsoft.com/office/drawing/2014/main" id="{8B8D6353-B93F-45E9-9874-BD45302B159B}"/>
              </a:ext>
            </a:extLst>
          </p:cNvPr>
          <p:cNvGraphicFramePr>
            <a:graphicFrameLocks noGrp="1"/>
          </p:cNvGraphicFramePr>
          <p:nvPr>
            <p:extLst>
              <p:ext uri="{D42A27DB-BD31-4B8C-83A1-F6EECF244321}">
                <p14:modId xmlns:p14="http://schemas.microsoft.com/office/powerpoint/2010/main" val="1642872337"/>
              </p:ext>
            </p:extLst>
          </p:nvPr>
        </p:nvGraphicFramePr>
        <p:xfrm>
          <a:off x="490888" y="2472178"/>
          <a:ext cx="10257769" cy="1882638"/>
        </p:xfrm>
        <a:graphic>
          <a:graphicData uri="http://schemas.openxmlformats.org/drawingml/2006/table">
            <a:tbl>
              <a:tblPr firstRow="1" bandRow="1">
                <a:tableStyleId>{F2DE63D5-997A-4646-A377-4702673A728D}</a:tableStyleId>
              </a:tblPr>
              <a:tblGrid>
                <a:gridCol w="4966634">
                  <a:extLst>
                    <a:ext uri="{9D8B030D-6E8A-4147-A177-3AD203B41FA5}">
                      <a16:colId xmlns:a16="http://schemas.microsoft.com/office/drawing/2014/main" val="2084114515"/>
                    </a:ext>
                  </a:extLst>
                </a:gridCol>
                <a:gridCol w="5291135">
                  <a:extLst>
                    <a:ext uri="{9D8B030D-6E8A-4147-A177-3AD203B41FA5}">
                      <a16:colId xmlns:a16="http://schemas.microsoft.com/office/drawing/2014/main" val="1498029461"/>
                    </a:ext>
                  </a:extLst>
                </a:gridCol>
              </a:tblGrid>
              <a:tr h="727436">
                <a:tc>
                  <a:txBody>
                    <a:bodyPr/>
                    <a:lstStyle/>
                    <a:p>
                      <a:pPr algn="ctr"/>
                      <a:r>
                        <a:rPr sz="2000" b="1" u="none" dirty="0">
                          <a:solidFill>
                            <a:schemeClr val="tx1"/>
                          </a:solidFill>
                          <a:latin typeface="Huawei Sans" panose="020C0503030203020204" pitchFamily="34" charset="0"/>
                        </a:rPr>
                        <a:t>NameNode</a:t>
                      </a:r>
                      <a:endParaRPr lang="zh-CN" altLang="en-US" sz="2000" b="1" dirty="0">
                        <a:solidFill>
                          <a:schemeClr val="tx1"/>
                        </a:solidFill>
                        <a:latin typeface="Huawei Sans" panose="020C0503030203020204" pitchFamily="34"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sz="2000" b="1" u="none" dirty="0">
                          <a:solidFill>
                            <a:schemeClr val="tx1"/>
                          </a:solidFill>
                          <a:latin typeface="Huawei Sans" panose="020C0503030203020204" pitchFamily="34" charset="0"/>
                        </a:rPr>
                        <a:t>DataNode</a:t>
                      </a:r>
                      <a:endParaRPr lang="zh-CN" altLang="en-US" sz="2000" b="1" dirty="0">
                        <a:solidFill>
                          <a:schemeClr val="tx1"/>
                        </a:solidFill>
                        <a:latin typeface="Huawei Sans" panose="020C0503030203020204" pitchFamily="34"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58867436"/>
                  </a:ext>
                </a:extLst>
              </a:tr>
              <a:tr h="610217">
                <a:tc>
                  <a:txBody>
                    <a:bodyPr/>
                    <a:lstStyle/>
                    <a:p>
                      <a:pPr algn="ctr"/>
                      <a:r>
                        <a:rPr b="0" u="none" dirty="0">
                          <a:latin typeface="Huawei Sans" panose="020C0503030203020204" pitchFamily="34" charset="0"/>
                        </a:rPr>
                        <a:t>Stores metadata.</a:t>
                      </a:r>
                      <a:endParaRPr lang="zh-CN" altLang="en-US" dirty="0">
                        <a:latin typeface="Huawei Sans" panose="020C0503030203020204" pitchFamily="34"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b="0" u="none" dirty="0">
                          <a:latin typeface="Huawei Sans" panose="020C0503030203020204" pitchFamily="34" charset="0"/>
                        </a:rPr>
                        <a:t>Stores file content.</a:t>
                      </a:r>
                      <a:endParaRPr lang="zh-CN" altLang="en-US" dirty="0">
                        <a:latin typeface="Huawei Sans" panose="020C0503030203020204" pitchFamily="34"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3775510"/>
                  </a:ext>
                </a:extLst>
              </a:tr>
              <a:tr h="544985">
                <a:tc>
                  <a:txBody>
                    <a:bodyPr/>
                    <a:lstStyle/>
                    <a:p>
                      <a:pPr algn="ctr"/>
                      <a:r>
                        <a:rPr b="0" u="none" dirty="0">
                          <a:latin typeface="Huawei Sans" panose="020C0503030203020204" pitchFamily="34" charset="0"/>
                        </a:rPr>
                        <a:t>Stores metadata in the memory.</a:t>
                      </a:r>
                      <a:endParaRPr lang="zh-CN" altLang="en-US" dirty="0">
                        <a:latin typeface="Huawei Sans" panose="020C0503030203020204" pitchFamily="34"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b="0" u="none" dirty="0">
                          <a:latin typeface="Huawei Sans" panose="020C0503030203020204" pitchFamily="34" charset="0"/>
                        </a:rPr>
                        <a:t>Stores file content in the disk.</a:t>
                      </a:r>
                      <a:endParaRPr lang="zh-CN" altLang="en-US" dirty="0">
                        <a:latin typeface="Huawei Sans" panose="020C0503030203020204" pitchFamily="34"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70600397"/>
                  </a:ext>
                </a:extLst>
              </a:tr>
            </a:tbl>
          </a:graphicData>
        </a:graphic>
      </p:graphicFrame>
    </p:spTree>
    <p:extLst>
      <p:ext uri="{BB962C8B-B14F-4D97-AF65-F5344CB8AC3E}">
        <p14:creationId xmlns:p14="http://schemas.microsoft.com/office/powerpoint/2010/main" val="2947117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841625" y="1516965"/>
            <a:ext cx="12383487" cy="461665"/>
          </a:xfrm>
          <a:prstGeom prst="rect">
            <a:avLst/>
          </a:prstGeom>
          <a:noFill/>
        </p:spPr>
        <p:txBody>
          <a:bodyPr wrap="square" rtlCol="0">
            <a:spAutoFit/>
          </a:bodyPr>
          <a:lstStyle/>
          <a:p>
            <a:r>
              <a:rPr lang="en-US" sz="2400" b="1" dirty="0">
                <a:solidFill>
                  <a:srgbClr val="784658"/>
                </a:solidFill>
                <a:latin typeface="Huawei Sans" panose="020C0503030203020204" pitchFamily="34" charset="0"/>
                <a:cs typeface="Times New Roman" panose="02020603050405020304" pitchFamily="18" charset="0"/>
              </a:rPr>
              <a:t>Block</a:t>
            </a:r>
            <a:endParaRPr lang="en-US" sz="2400" b="1" dirty="0">
              <a:solidFill>
                <a:srgbClr val="784658"/>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13072" y="2269300"/>
            <a:ext cx="10515600" cy="3302328"/>
          </a:xfrm>
        </p:spPr>
        <p:txBody>
          <a:bodyPr/>
          <a:lstStyle/>
          <a:p>
            <a:r>
              <a:rPr lang="en-US" b="0" u="none" dirty="0">
                <a:latin typeface="Huawei Sans" panose="020C0503030203020204" pitchFamily="34" charset="0"/>
              </a:rPr>
              <a:t>The default size of a block is 128 MB. A file is divided into multiple blocks. A block is the storage unit.</a:t>
            </a:r>
            <a:endParaRPr lang="en-US" altLang="zh-CN" dirty="0">
              <a:latin typeface="Huawei Sans" panose="020C0503030203020204" pitchFamily="34" charset="0"/>
            </a:endParaRPr>
          </a:p>
          <a:p>
            <a:r>
              <a:rPr lang="en-US" b="0" u="none" dirty="0">
                <a:latin typeface="Huawei Sans" panose="020C0503030203020204" pitchFamily="34" charset="0"/>
              </a:rPr>
              <a:t>The block size is much larger than that of a common file system</a:t>
            </a:r>
            <a:endParaRPr lang="en-US" altLang="zh-CN" dirty="0">
              <a:latin typeface="Huawei Sans" panose="020C0503030203020204" pitchFamily="34" charset="0"/>
            </a:endParaRPr>
          </a:p>
          <a:p>
            <a:r>
              <a:rPr lang="en-US" sz="2200" b="0" u="none" dirty="0">
                <a:latin typeface="Huawei Sans" panose="020C0503030203020204" pitchFamily="34" charset="0"/>
              </a:rPr>
              <a:t>A block has the following benefits:</a:t>
            </a:r>
            <a:endParaRPr lang="en-US" altLang="zh-CN" sz="2200" dirty="0">
              <a:latin typeface="Huawei Sans" panose="020C0503030203020204" pitchFamily="34" charset="0"/>
            </a:endParaRPr>
          </a:p>
          <a:p>
            <a:pPr lvl="1"/>
            <a:r>
              <a:rPr lang="en-US" sz="2000" b="0" u="none" dirty="0">
                <a:latin typeface="Huawei Sans" panose="020C0503030203020204" pitchFamily="34" charset="0"/>
              </a:rPr>
              <a:t>Large-scale file storage</a:t>
            </a:r>
            <a:endParaRPr lang="en-US" altLang="zh-CN" sz="2000" dirty="0">
              <a:latin typeface="Huawei Sans" panose="020C0503030203020204" pitchFamily="34" charset="0"/>
            </a:endParaRPr>
          </a:p>
          <a:p>
            <a:pPr lvl="1"/>
            <a:r>
              <a:rPr lang="en-US" sz="2000" b="0" u="none" dirty="0">
                <a:latin typeface="Huawei Sans" panose="020C0503030203020204" pitchFamily="34" charset="0"/>
              </a:rPr>
              <a:t>Simplified system design</a:t>
            </a:r>
            <a:endParaRPr lang="en-US" altLang="zh-CN" sz="2000" dirty="0">
              <a:latin typeface="Huawei Sans" panose="020C0503030203020204" pitchFamily="34" charset="0"/>
            </a:endParaRPr>
          </a:p>
          <a:p>
            <a:pPr lvl="1"/>
            <a:r>
              <a:rPr lang="en-US" sz="2000" b="0" u="none" dirty="0">
                <a:latin typeface="Huawei Sans" panose="020C0503030203020204" pitchFamily="34" charset="0"/>
              </a:rPr>
              <a:t>Data backup</a:t>
            </a:r>
          </a:p>
          <a:p>
            <a:pPr lvl="0"/>
            <a:endParaRPr lang="en-US"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19" name="TextBox 18">
            <a:extLst>
              <a:ext uri="{FF2B5EF4-FFF2-40B4-BE49-F238E27FC236}">
                <a16:creationId xmlns:a16="http://schemas.microsoft.com/office/drawing/2014/main" id="{E695F83B-21FF-F856-B914-3E0B6B636E95}"/>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Youssef Ntefeh</a:t>
            </a:r>
          </a:p>
        </p:txBody>
      </p:sp>
    </p:spTree>
    <p:extLst>
      <p:ext uri="{BB962C8B-B14F-4D97-AF65-F5344CB8AC3E}">
        <p14:creationId xmlns:p14="http://schemas.microsoft.com/office/powerpoint/2010/main" val="4031614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016213" y="1216234"/>
            <a:ext cx="8901796" cy="523220"/>
          </a:xfrm>
          <a:prstGeom prst="rect">
            <a:avLst/>
          </a:prstGeom>
          <a:noFill/>
        </p:spPr>
        <p:txBody>
          <a:bodyPr wrap="none" rtlCol="0">
            <a:spAutoFit/>
          </a:bodyPr>
          <a:lstStyle/>
          <a:p>
            <a:r>
              <a:rPr lang="en-US" sz="2800" b="1" u="none" dirty="0">
                <a:latin typeface="Huawei Sans" panose="020C0503030203020204" pitchFamily="34" charset="0"/>
              </a:rPr>
              <a:t>Disadvantages of the HDFS Single-NameNode Architecture</a:t>
            </a:r>
            <a:endParaRPr lang="en-US" sz="1600" b="1" dirty="0">
              <a:solidFill>
                <a:srgbClr val="784658"/>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78633"/>
            <a:ext cx="10515600" cy="3302328"/>
          </a:xfrm>
        </p:spPr>
        <p:txBody>
          <a:bodyPr/>
          <a:lstStyle/>
          <a:p>
            <a:r>
              <a:rPr lang="en-US" sz="2000" b="0" u="none" dirty="0">
                <a:latin typeface="Huawei Sans" panose="020C0503030203020204" pitchFamily="34" charset="0"/>
              </a:rPr>
              <a:t>Only one NameNode is configured for HDFS, which significantly simplifies the system</a:t>
            </a:r>
            <a:r>
              <a:rPr lang="en-US" altLang="zh-CN" sz="2000" dirty="0"/>
              <a:t>'</a:t>
            </a:r>
            <a:r>
              <a:rPr lang="en-US" sz="2000" dirty="0"/>
              <a:t>s </a:t>
            </a:r>
            <a:r>
              <a:rPr lang="en-US" sz="2000" b="0" u="none" dirty="0">
                <a:latin typeface="Huawei Sans" panose="020C0503030203020204" pitchFamily="34" charset="0"/>
              </a:rPr>
              <a:t>design but also has the following disadvantages:</a:t>
            </a:r>
          </a:p>
          <a:p>
            <a:pPr lvl="1"/>
            <a:r>
              <a:rPr lang="en-US" sz="1800" b="1" u="none" dirty="0">
                <a:latin typeface="Huawei Sans" panose="020C0503030203020204" pitchFamily="34" charset="0"/>
              </a:rPr>
              <a:t>Namespace limitation</a:t>
            </a:r>
            <a:r>
              <a:rPr lang="en-US" sz="1800" b="0" u="none" dirty="0">
                <a:latin typeface="Huawei Sans" panose="020C0503030203020204" pitchFamily="34" charset="0"/>
              </a:rPr>
              <a:t>: NameNodes are stored in the memory. Therefore, the number of objects (files and blocks) that can be contained in a NameNode is limited by memory size.</a:t>
            </a:r>
          </a:p>
          <a:p>
            <a:pPr lvl="1"/>
            <a:r>
              <a:rPr lang="en-US" sz="1800" b="1" u="none" dirty="0">
                <a:latin typeface="Huawei Sans" panose="020C0503030203020204" pitchFamily="34" charset="0"/>
              </a:rPr>
              <a:t>Performance bottleneck</a:t>
            </a:r>
            <a:r>
              <a:rPr lang="en-US" sz="1800" b="0" u="none" dirty="0">
                <a:latin typeface="Huawei Sans" panose="020C0503030203020204" pitchFamily="34" charset="0"/>
              </a:rPr>
              <a:t>: The throughput of the entire distributed file system is limited by the throughput of a single NameNode.</a:t>
            </a:r>
            <a:endParaRPr lang="en-US" altLang="zh-CN" sz="1800" dirty="0">
              <a:latin typeface="Huawei Sans" panose="020C0503030203020204" pitchFamily="34" charset="0"/>
            </a:endParaRPr>
          </a:p>
          <a:p>
            <a:pPr lvl="1"/>
            <a:r>
              <a:rPr lang="en-US" sz="1800" b="1" u="none" dirty="0">
                <a:latin typeface="Huawei Sans" panose="020C0503030203020204" pitchFamily="34" charset="0"/>
              </a:rPr>
              <a:t>Isolation</a:t>
            </a:r>
            <a:r>
              <a:rPr lang="en-US" sz="1800" b="0" u="none" dirty="0">
                <a:latin typeface="Huawei Sans" panose="020C0503030203020204" pitchFamily="34" charset="0"/>
              </a:rPr>
              <a:t>: Because there is only one NameNode and one namespace in the cluster, different applications cannot be isolated.</a:t>
            </a:r>
          </a:p>
          <a:p>
            <a:pPr lvl="1"/>
            <a:r>
              <a:rPr lang="en-US" sz="1800" b="1" u="none" dirty="0">
                <a:latin typeface="Huawei Sans" panose="020C0503030203020204" pitchFamily="34" charset="0"/>
              </a:rPr>
              <a:t>Cluster availability</a:t>
            </a:r>
            <a:r>
              <a:rPr lang="en-US" sz="1800" b="0" u="none" dirty="0">
                <a:latin typeface="Huawei Sans" panose="020C0503030203020204" pitchFamily="34" charset="0"/>
              </a:rPr>
              <a:t>: Once the only NameNode is faulty, the entire cluster becomes unavailable.</a:t>
            </a:r>
            <a:endParaRPr lang="en-US" altLang="zh-CN" sz="1800" dirty="0">
              <a:latin typeface="Huawei Sans" panose="020C0503030203020204" pitchFamily="34" charset="0"/>
            </a:endParaRPr>
          </a:p>
          <a:p>
            <a:pPr lvl="0"/>
            <a:endParaRPr lang="en-US"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19" name="TextBox 18">
            <a:extLst>
              <a:ext uri="{FF2B5EF4-FFF2-40B4-BE49-F238E27FC236}">
                <a16:creationId xmlns:a16="http://schemas.microsoft.com/office/drawing/2014/main" id="{E695F83B-21FF-F856-B914-3E0B6B636E95}"/>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Youssef Ntefeh</a:t>
            </a:r>
          </a:p>
        </p:txBody>
      </p:sp>
    </p:spTree>
    <p:extLst>
      <p:ext uri="{BB962C8B-B14F-4D97-AF65-F5344CB8AC3E}">
        <p14:creationId xmlns:p14="http://schemas.microsoft.com/office/powerpoint/2010/main" val="2872447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quarter" idx="10"/>
          </p:nvPr>
        </p:nvSpPr>
        <p:spPr/>
        <p:txBody>
          <a:bodyPr>
            <a:noAutofit/>
          </a:bodyPr>
          <a:lstStyle/>
          <a:p>
            <a:r>
              <a:rPr b="1" u="none" dirty="0">
                <a:latin typeface="Huawei Sans" panose="020C0503030203020204" pitchFamily="34" charset="0"/>
              </a:rPr>
              <a:t>HDFS</a:t>
            </a:r>
            <a:endParaRPr lang="en-US" altLang="zh-CN" b="1" dirty="0">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Overview</a:t>
            </a: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a:t>
            </a:r>
            <a:r>
              <a:rPr lang="en-US" dirty="0">
                <a:solidFill>
                  <a:schemeClr val="bg1">
                    <a:lumMod val="50000"/>
                  </a:schemeClr>
                </a:solidFill>
              </a:rPr>
              <a:t>Characteristics</a:t>
            </a:r>
            <a:endParaRPr lang="en-US" altLang="zh-CN" dirty="0">
              <a:solidFill>
                <a:schemeClr val="bg1">
                  <a:lumMod val="50000"/>
                </a:schemeClr>
              </a:solidFill>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Architecture</a:t>
            </a:r>
            <a:endParaRPr lang="en-US" altLang="zh-CN" dirty="0">
              <a:solidFill>
                <a:schemeClr val="bg1">
                  <a:lumMod val="50000"/>
                </a:schemeClr>
              </a:solidFill>
              <a:latin typeface="Huawei Sans" panose="020C0503030203020204" pitchFamily="34" charset="0"/>
              <a:sym typeface="+mn-lt"/>
            </a:endParaRPr>
          </a:p>
          <a:p>
            <a:pPr lvl="1">
              <a:buSzPct val="60000"/>
              <a:buFont typeface="Wingdings" panose="05000000000000000000" pitchFamily="2" charset="2"/>
              <a:buChar char="n"/>
            </a:pPr>
            <a:r>
              <a:rPr b="0" u="none" dirty="0">
                <a:latin typeface="Huawei Sans" panose="020C0503030203020204" pitchFamily="34" charset="0"/>
              </a:rPr>
              <a:t>HDFS Key Features</a:t>
            </a:r>
            <a:endParaRPr lang="en-US" altLang="zh-CN" dirty="0">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Data Read/Write Process</a:t>
            </a:r>
            <a:endParaRPr lang="en-US" altLang="zh-CN" dirty="0">
              <a:solidFill>
                <a:schemeClr val="bg1">
                  <a:lumMod val="50000"/>
                </a:schemeClr>
              </a:solidFill>
              <a:latin typeface="Huawei Sans" panose="020C0503030203020204" pitchFamily="34" charset="0"/>
              <a:sym typeface="+mn-lt"/>
            </a:endParaRPr>
          </a:p>
          <a:p>
            <a:r>
              <a:rPr b="0" u="none" dirty="0">
                <a:solidFill>
                  <a:schemeClr val="bg1">
                    <a:lumMod val="50000"/>
                  </a:schemeClr>
                </a:solidFill>
                <a:latin typeface="Huawei Sans" panose="020C0503030203020204" pitchFamily="34" charset="0"/>
              </a:rPr>
              <a:t>ZooKeeper Distributed Coordination Service</a:t>
            </a:r>
          </a:p>
          <a:p>
            <a:pPr marL="0" indent="0">
              <a:buNone/>
            </a:pPr>
            <a:endParaRPr lang="en-US" altLang="zh-CN" dirty="0">
              <a:latin typeface="Huawei Sans" panose="020C0503030203020204" pitchFamily="34" charset="0"/>
              <a:sym typeface="+mn-lt"/>
            </a:endParaRPr>
          </a:p>
        </p:txBody>
      </p:sp>
      <p:pic>
        <p:nvPicPr>
          <p:cNvPr id="3" name="Picture 2">
            <a:extLst>
              <a:ext uri="{FF2B5EF4-FFF2-40B4-BE49-F238E27FC236}">
                <a16:creationId xmlns:a16="http://schemas.microsoft.com/office/drawing/2014/main" id="{E2AA5C08-07A5-498F-BB6E-53B9FFF5084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245848" y="-442060"/>
            <a:ext cx="2687769" cy="1800993"/>
          </a:xfrm>
          <a:prstGeom prst="rect">
            <a:avLst/>
          </a:prstGeom>
        </p:spPr>
      </p:pic>
      <p:pic>
        <p:nvPicPr>
          <p:cNvPr id="4" name="Graphic 3">
            <a:extLst>
              <a:ext uri="{FF2B5EF4-FFF2-40B4-BE49-F238E27FC236}">
                <a16:creationId xmlns:a16="http://schemas.microsoft.com/office/drawing/2014/main" id="{71F2B76B-0943-4733-AEFE-62976133BFE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5929" y="5976537"/>
            <a:ext cx="2167470" cy="591661"/>
          </a:xfrm>
          <a:prstGeom prst="rect">
            <a:avLst/>
          </a:prstGeom>
        </p:spPr>
      </p:pic>
    </p:spTree>
    <p:extLst>
      <p:ext uri="{BB962C8B-B14F-4D97-AF65-F5344CB8AC3E}">
        <p14:creationId xmlns:p14="http://schemas.microsoft.com/office/powerpoint/2010/main" val="1172986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19" name="TextBox 18">
            <a:extLst>
              <a:ext uri="{FF2B5EF4-FFF2-40B4-BE49-F238E27FC236}">
                <a16:creationId xmlns:a16="http://schemas.microsoft.com/office/drawing/2014/main" id="{E695F83B-21FF-F856-B914-3E0B6B636E95}"/>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Youssef Ntefeh</a:t>
            </a:r>
          </a:p>
        </p:txBody>
      </p:sp>
      <p:sp>
        <p:nvSpPr>
          <p:cNvPr id="12" name="标题 4">
            <a:extLst>
              <a:ext uri="{FF2B5EF4-FFF2-40B4-BE49-F238E27FC236}">
                <a16:creationId xmlns:a16="http://schemas.microsoft.com/office/drawing/2014/main" id="{61C49A37-2360-4E83-913E-0D81D2306D9D}"/>
              </a:ext>
            </a:extLst>
          </p:cNvPr>
          <p:cNvSpPr>
            <a:spLocks noGrp="1"/>
          </p:cNvSpPr>
          <p:nvPr>
            <p:ph type="title"/>
          </p:nvPr>
        </p:nvSpPr>
        <p:spPr>
          <a:xfrm>
            <a:off x="1463372" y="587442"/>
            <a:ext cx="11293475" cy="497095"/>
          </a:xfrm>
        </p:spPr>
        <p:txBody>
          <a:bodyPr wrap="square">
            <a:noAutofit/>
          </a:bodyPr>
          <a:lstStyle/>
          <a:p>
            <a:pPr fontAlgn="ctr"/>
            <a:r>
              <a:rPr lang="en-US" sz="2000" b="1" u="none" dirty="0">
                <a:latin typeface="Huawei Sans" panose="020C0503030203020204" pitchFamily="34" charset="0"/>
              </a:rPr>
              <a:t>HDFS High Availability</a:t>
            </a:r>
            <a:endParaRPr lang="en-US" altLang="zh-CN" sz="3200" b="1" dirty="0">
              <a:solidFill>
                <a:srgbClr val="784658"/>
              </a:solidFill>
              <a:latin typeface="Huawei Sans" panose="020C0503030203020204" pitchFamily="34" charset="0"/>
              <a:sym typeface="Huawei Sans" panose="020C0503030203020204" pitchFamily="34" charset="0"/>
            </a:endParaRPr>
          </a:p>
        </p:txBody>
      </p:sp>
      <p:grpSp>
        <p:nvGrpSpPr>
          <p:cNvPr id="15" name="组合 117">
            <a:extLst>
              <a:ext uri="{FF2B5EF4-FFF2-40B4-BE49-F238E27FC236}">
                <a16:creationId xmlns:a16="http://schemas.microsoft.com/office/drawing/2014/main" id="{40531F9A-FB05-4E0C-B9D1-105AD15AA7CA}"/>
              </a:ext>
            </a:extLst>
          </p:cNvPr>
          <p:cNvGrpSpPr/>
          <p:nvPr/>
        </p:nvGrpSpPr>
        <p:grpSpPr>
          <a:xfrm>
            <a:off x="1270535" y="1269949"/>
            <a:ext cx="9038122" cy="4318101"/>
            <a:chOff x="2474026" y="1402080"/>
            <a:chExt cx="7730973" cy="4715386"/>
          </a:xfrm>
        </p:grpSpPr>
        <p:grpSp>
          <p:nvGrpSpPr>
            <p:cNvPr id="16" name="组合 28">
              <a:extLst>
                <a:ext uri="{FF2B5EF4-FFF2-40B4-BE49-F238E27FC236}">
                  <a16:creationId xmlns:a16="http://schemas.microsoft.com/office/drawing/2014/main" id="{9A45E5C5-3F43-4B44-A138-6C90B4BBD735}"/>
                </a:ext>
              </a:extLst>
            </p:cNvPr>
            <p:cNvGrpSpPr/>
            <p:nvPr/>
          </p:nvGrpSpPr>
          <p:grpSpPr>
            <a:xfrm>
              <a:off x="4226567" y="5146766"/>
              <a:ext cx="1341839" cy="940526"/>
              <a:chOff x="4467497" y="5146765"/>
              <a:chExt cx="1341839" cy="1088571"/>
            </a:xfrm>
          </p:grpSpPr>
          <p:sp>
            <p:nvSpPr>
              <p:cNvPr id="78" name="矩形 7">
                <a:extLst>
                  <a:ext uri="{FF2B5EF4-FFF2-40B4-BE49-F238E27FC236}">
                    <a16:creationId xmlns:a16="http://schemas.microsoft.com/office/drawing/2014/main" id="{F375297C-AC89-4B7C-9C89-BC6F7FAD13BE}"/>
                  </a:ext>
                </a:extLst>
              </p:cNvPr>
              <p:cNvSpPr/>
              <p:nvPr/>
            </p:nvSpPr>
            <p:spPr>
              <a:xfrm>
                <a:off x="4467497" y="5146765"/>
                <a:ext cx="1328058" cy="10885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sp>
            <p:nvSpPr>
              <p:cNvPr id="79" name="文本框 22">
                <a:extLst>
                  <a:ext uri="{FF2B5EF4-FFF2-40B4-BE49-F238E27FC236}">
                    <a16:creationId xmlns:a16="http://schemas.microsoft.com/office/drawing/2014/main" id="{4EC63E76-6F86-4AB7-9E06-D66993FC46B5}"/>
                  </a:ext>
                </a:extLst>
              </p:cNvPr>
              <p:cNvSpPr txBox="1"/>
              <p:nvPr/>
            </p:nvSpPr>
            <p:spPr>
              <a:xfrm>
                <a:off x="4553864" y="5830388"/>
                <a:ext cx="1255472" cy="369332"/>
              </a:xfrm>
              <a:prstGeom prst="rect">
                <a:avLst/>
              </a:prstGeom>
              <a:noFill/>
            </p:spPr>
            <p:txBody>
              <a:bodyPr wrap="none" rtlCol="0">
                <a:noAutofit/>
              </a:bodyPr>
              <a:lstStyle/>
              <a:p>
                <a:r>
                  <a:rPr b="0" u="none" dirty="0">
                    <a:latin typeface="Huawei Sans" panose="020C0503030203020204" pitchFamily="34" charset="0"/>
                  </a:rPr>
                  <a:t>DataNode</a:t>
                </a:r>
                <a:endParaRPr lang="zh-CN" altLang="en-US" dirty="0">
                  <a:latin typeface="Huawei Sans" panose="020C0503030203020204" pitchFamily="34" charset="0"/>
                </a:endParaRPr>
              </a:p>
            </p:txBody>
          </p:sp>
          <p:sp>
            <p:nvSpPr>
              <p:cNvPr id="80" name="矩形 23">
                <a:extLst>
                  <a:ext uri="{FF2B5EF4-FFF2-40B4-BE49-F238E27FC236}">
                    <a16:creationId xmlns:a16="http://schemas.microsoft.com/office/drawing/2014/main" id="{CFE25CB0-A199-4C9E-87CE-CBEB2774760A}"/>
                  </a:ext>
                </a:extLst>
              </p:cNvPr>
              <p:cNvSpPr/>
              <p:nvPr/>
            </p:nvSpPr>
            <p:spPr>
              <a:xfrm>
                <a:off x="4659085" y="5233851"/>
                <a:ext cx="296092" cy="287383"/>
              </a:xfrm>
              <a:prstGeom prst="rect">
                <a:avLst/>
              </a:prstGeom>
              <a:solidFill>
                <a:srgbClr val="62B23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sp>
            <p:nvSpPr>
              <p:cNvPr id="81" name="矩形 26">
                <a:extLst>
                  <a:ext uri="{FF2B5EF4-FFF2-40B4-BE49-F238E27FC236}">
                    <a16:creationId xmlns:a16="http://schemas.microsoft.com/office/drawing/2014/main" id="{B4C98B70-4EB5-405C-A285-818D863E1524}"/>
                  </a:ext>
                </a:extLst>
              </p:cNvPr>
              <p:cNvSpPr/>
              <p:nvPr/>
            </p:nvSpPr>
            <p:spPr>
              <a:xfrm>
                <a:off x="5033554" y="5543005"/>
                <a:ext cx="296092" cy="287383"/>
              </a:xfrm>
              <a:prstGeom prst="rect">
                <a:avLst/>
              </a:prstGeom>
              <a:solidFill>
                <a:srgbClr val="62B23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sp>
            <p:nvSpPr>
              <p:cNvPr id="82" name="矩形 27">
                <a:extLst>
                  <a:ext uri="{FF2B5EF4-FFF2-40B4-BE49-F238E27FC236}">
                    <a16:creationId xmlns:a16="http://schemas.microsoft.com/office/drawing/2014/main" id="{1DDCBFAD-55B1-4BBC-8AD4-393199262E9B}"/>
                  </a:ext>
                </a:extLst>
              </p:cNvPr>
              <p:cNvSpPr/>
              <p:nvPr/>
            </p:nvSpPr>
            <p:spPr>
              <a:xfrm>
                <a:off x="5381897" y="5233851"/>
                <a:ext cx="296092" cy="287383"/>
              </a:xfrm>
              <a:prstGeom prst="rect">
                <a:avLst/>
              </a:prstGeom>
              <a:solidFill>
                <a:srgbClr val="62B23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grpSp>
        <p:grpSp>
          <p:nvGrpSpPr>
            <p:cNvPr id="17" name="组合 30">
              <a:extLst>
                <a:ext uri="{FF2B5EF4-FFF2-40B4-BE49-F238E27FC236}">
                  <a16:creationId xmlns:a16="http://schemas.microsoft.com/office/drawing/2014/main" id="{A89581DB-FDA8-4834-BE3D-A4490074D1B9}"/>
                </a:ext>
              </a:extLst>
            </p:cNvPr>
            <p:cNvGrpSpPr/>
            <p:nvPr/>
          </p:nvGrpSpPr>
          <p:grpSpPr>
            <a:xfrm>
              <a:off x="5753785" y="5146765"/>
              <a:ext cx="1341839" cy="940527"/>
              <a:chOff x="4467497" y="5146765"/>
              <a:chExt cx="1341839" cy="1088571"/>
            </a:xfrm>
          </p:grpSpPr>
          <p:sp>
            <p:nvSpPr>
              <p:cNvPr id="74" name="矩形 31">
                <a:extLst>
                  <a:ext uri="{FF2B5EF4-FFF2-40B4-BE49-F238E27FC236}">
                    <a16:creationId xmlns:a16="http://schemas.microsoft.com/office/drawing/2014/main" id="{8DEB172E-CC83-4E63-88C8-4831ECCCE46D}"/>
                  </a:ext>
                </a:extLst>
              </p:cNvPr>
              <p:cNvSpPr/>
              <p:nvPr/>
            </p:nvSpPr>
            <p:spPr>
              <a:xfrm>
                <a:off x="4467497" y="5146765"/>
                <a:ext cx="1328058" cy="10885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sp>
            <p:nvSpPr>
              <p:cNvPr id="75" name="文本框 32">
                <a:extLst>
                  <a:ext uri="{FF2B5EF4-FFF2-40B4-BE49-F238E27FC236}">
                    <a16:creationId xmlns:a16="http://schemas.microsoft.com/office/drawing/2014/main" id="{C6F72B6F-F4C0-4F8C-8EBC-CC9678406BA2}"/>
                  </a:ext>
                </a:extLst>
              </p:cNvPr>
              <p:cNvSpPr txBox="1"/>
              <p:nvPr/>
            </p:nvSpPr>
            <p:spPr>
              <a:xfrm>
                <a:off x="4553864" y="5830388"/>
                <a:ext cx="1255472" cy="369332"/>
              </a:xfrm>
              <a:prstGeom prst="rect">
                <a:avLst/>
              </a:prstGeom>
              <a:noFill/>
            </p:spPr>
            <p:txBody>
              <a:bodyPr wrap="none" rtlCol="0">
                <a:noAutofit/>
              </a:bodyPr>
              <a:lstStyle/>
              <a:p>
                <a:r>
                  <a:rPr b="0" u="none" dirty="0">
                    <a:latin typeface="Huawei Sans" panose="020C0503030203020204" pitchFamily="34" charset="0"/>
                  </a:rPr>
                  <a:t>DataNode</a:t>
                </a:r>
                <a:endParaRPr lang="zh-CN" altLang="en-US" dirty="0">
                  <a:latin typeface="Huawei Sans" panose="020C0503030203020204" pitchFamily="34" charset="0"/>
                </a:endParaRPr>
              </a:p>
            </p:txBody>
          </p:sp>
          <p:sp>
            <p:nvSpPr>
              <p:cNvPr id="76" name="矩形 33">
                <a:extLst>
                  <a:ext uri="{FF2B5EF4-FFF2-40B4-BE49-F238E27FC236}">
                    <a16:creationId xmlns:a16="http://schemas.microsoft.com/office/drawing/2014/main" id="{C752B0A9-A49D-4CFD-9F61-3008447A5F73}"/>
                  </a:ext>
                </a:extLst>
              </p:cNvPr>
              <p:cNvSpPr/>
              <p:nvPr/>
            </p:nvSpPr>
            <p:spPr>
              <a:xfrm>
                <a:off x="4659085" y="5233851"/>
                <a:ext cx="296092" cy="287383"/>
              </a:xfrm>
              <a:prstGeom prst="rect">
                <a:avLst/>
              </a:prstGeom>
              <a:solidFill>
                <a:srgbClr val="62B23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sp>
            <p:nvSpPr>
              <p:cNvPr id="77" name="矩形 34">
                <a:extLst>
                  <a:ext uri="{FF2B5EF4-FFF2-40B4-BE49-F238E27FC236}">
                    <a16:creationId xmlns:a16="http://schemas.microsoft.com/office/drawing/2014/main" id="{7ED3289B-B9D6-4B89-940E-181B754D14DA}"/>
                  </a:ext>
                </a:extLst>
              </p:cNvPr>
              <p:cNvSpPr/>
              <p:nvPr/>
            </p:nvSpPr>
            <p:spPr>
              <a:xfrm>
                <a:off x="5033554" y="5543005"/>
                <a:ext cx="296092" cy="287383"/>
              </a:xfrm>
              <a:prstGeom prst="rect">
                <a:avLst/>
              </a:prstGeom>
              <a:solidFill>
                <a:srgbClr val="62B23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grpSp>
        <p:grpSp>
          <p:nvGrpSpPr>
            <p:cNvPr id="21" name="组合 42">
              <a:extLst>
                <a:ext uri="{FF2B5EF4-FFF2-40B4-BE49-F238E27FC236}">
                  <a16:creationId xmlns:a16="http://schemas.microsoft.com/office/drawing/2014/main" id="{F6AD00EE-2244-465B-A3D7-8BA5626AAD91}"/>
                </a:ext>
              </a:extLst>
            </p:cNvPr>
            <p:cNvGrpSpPr/>
            <p:nvPr/>
          </p:nvGrpSpPr>
          <p:grpSpPr>
            <a:xfrm>
              <a:off x="7303876" y="5156579"/>
              <a:ext cx="1361152" cy="959981"/>
              <a:chOff x="4481278" y="5146767"/>
              <a:chExt cx="1361152" cy="959981"/>
            </a:xfrm>
          </p:grpSpPr>
          <p:sp>
            <p:nvSpPr>
              <p:cNvPr id="69" name="矩形 43">
                <a:extLst>
                  <a:ext uri="{FF2B5EF4-FFF2-40B4-BE49-F238E27FC236}">
                    <a16:creationId xmlns:a16="http://schemas.microsoft.com/office/drawing/2014/main" id="{BD1B8E7D-F51E-4F94-810E-7C473B7FE5BE}"/>
                  </a:ext>
                </a:extLst>
              </p:cNvPr>
              <p:cNvSpPr/>
              <p:nvPr/>
            </p:nvSpPr>
            <p:spPr>
              <a:xfrm>
                <a:off x="4481278" y="5146767"/>
                <a:ext cx="1328058" cy="94052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sp>
            <p:nvSpPr>
              <p:cNvPr id="70" name="文本框 44">
                <a:extLst>
                  <a:ext uri="{FF2B5EF4-FFF2-40B4-BE49-F238E27FC236}">
                    <a16:creationId xmlns:a16="http://schemas.microsoft.com/office/drawing/2014/main" id="{B1113F8F-190E-4CC0-860A-A8BEBBFB9286}"/>
                  </a:ext>
                </a:extLst>
              </p:cNvPr>
              <p:cNvSpPr txBox="1"/>
              <p:nvPr/>
            </p:nvSpPr>
            <p:spPr>
              <a:xfrm>
                <a:off x="4586958" y="5737416"/>
                <a:ext cx="1255472" cy="369332"/>
              </a:xfrm>
              <a:prstGeom prst="rect">
                <a:avLst/>
              </a:prstGeom>
              <a:noFill/>
            </p:spPr>
            <p:txBody>
              <a:bodyPr wrap="none" rtlCol="0">
                <a:noAutofit/>
              </a:bodyPr>
              <a:lstStyle/>
              <a:p>
                <a:r>
                  <a:rPr b="0" u="none" dirty="0">
                    <a:latin typeface="Huawei Sans" panose="020C0503030203020204" pitchFamily="34" charset="0"/>
                  </a:rPr>
                  <a:t>DataNode</a:t>
                </a:r>
                <a:endParaRPr lang="zh-CN" altLang="en-US" dirty="0">
                  <a:latin typeface="Huawei Sans" panose="020C0503030203020204" pitchFamily="34" charset="0"/>
                </a:endParaRPr>
              </a:p>
            </p:txBody>
          </p:sp>
          <p:sp>
            <p:nvSpPr>
              <p:cNvPr id="71" name="矩形 45">
                <a:extLst>
                  <a:ext uri="{FF2B5EF4-FFF2-40B4-BE49-F238E27FC236}">
                    <a16:creationId xmlns:a16="http://schemas.microsoft.com/office/drawing/2014/main" id="{A11F68D0-5FEB-415E-A52D-123446EDDB6C}"/>
                  </a:ext>
                </a:extLst>
              </p:cNvPr>
              <p:cNvSpPr/>
              <p:nvPr/>
            </p:nvSpPr>
            <p:spPr>
              <a:xfrm>
                <a:off x="4675481" y="5189916"/>
                <a:ext cx="296092" cy="287383"/>
              </a:xfrm>
              <a:prstGeom prst="rect">
                <a:avLst/>
              </a:prstGeom>
              <a:solidFill>
                <a:srgbClr val="62B23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sp>
            <p:nvSpPr>
              <p:cNvPr id="72" name="矩形 46">
                <a:extLst>
                  <a:ext uri="{FF2B5EF4-FFF2-40B4-BE49-F238E27FC236}">
                    <a16:creationId xmlns:a16="http://schemas.microsoft.com/office/drawing/2014/main" id="{41B006A1-2308-4E26-B348-AC93C32851E2}"/>
                  </a:ext>
                </a:extLst>
              </p:cNvPr>
              <p:cNvSpPr/>
              <p:nvPr/>
            </p:nvSpPr>
            <p:spPr>
              <a:xfrm>
                <a:off x="5033554" y="5510180"/>
                <a:ext cx="296092" cy="287383"/>
              </a:xfrm>
              <a:prstGeom prst="rect">
                <a:avLst/>
              </a:prstGeom>
              <a:solidFill>
                <a:srgbClr val="62B23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sp>
            <p:nvSpPr>
              <p:cNvPr id="73" name="矩形 47">
                <a:extLst>
                  <a:ext uri="{FF2B5EF4-FFF2-40B4-BE49-F238E27FC236}">
                    <a16:creationId xmlns:a16="http://schemas.microsoft.com/office/drawing/2014/main" id="{9EA87FD2-8637-4D79-9D27-E1042E181190}"/>
                  </a:ext>
                </a:extLst>
              </p:cNvPr>
              <p:cNvSpPr/>
              <p:nvPr/>
            </p:nvSpPr>
            <p:spPr>
              <a:xfrm>
                <a:off x="5381897" y="5233851"/>
                <a:ext cx="296092" cy="287383"/>
              </a:xfrm>
              <a:prstGeom prst="rect">
                <a:avLst/>
              </a:prstGeom>
              <a:solidFill>
                <a:srgbClr val="62B23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grpSp>
        <p:grpSp>
          <p:nvGrpSpPr>
            <p:cNvPr id="22" name="组合 114">
              <a:extLst>
                <a:ext uri="{FF2B5EF4-FFF2-40B4-BE49-F238E27FC236}">
                  <a16:creationId xmlns:a16="http://schemas.microsoft.com/office/drawing/2014/main" id="{CABFD763-4E4D-4511-B6FF-3530BA67DE91}"/>
                </a:ext>
              </a:extLst>
            </p:cNvPr>
            <p:cNvGrpSpPr/>
            <p:nvPr/>
          </p:nvGrpSpPr>
          <p:grpSpPr>
            <a:xfrm>
              <a:off x="2474026" y="1402080"/>
              <a:ext cx="7730973" cy="4715386"/>
              <a:chOff x="2474026" y="1402080"/>
              <a:chExt cx="7730973" cy="4715386"/>
            </a:xfrm>
          </p:grpSpPr>
          <p:sp>
            <p:nvSpPr>
              <p:cNvPr id="23" name="矩形 2">
                <a:extLst>
                  <a:ext uri="{FF2B5EF4-FFF2-40B4-BE49-F238E27FC236}">
                    <a16:creationId xmlns:a16="http://schemas.microsoft.com/office/drawing/2014/main" id="{BDAC31D0-DB65-4FEC-ACE1-898CE297FA28}"/>
                  </a:ext>
                </a:extLst>
              </p:cNvPr>
              <p:cNvSpPr/>
              <p:nvPr/>
            </p:nvSpPr>
            <p:spPr>
              <a:xfrm>
                <a:off x="2621280" y="1402080"/>
                <a:ext cx="1645920" cy="374469"/>
              </a:xfrm>
              <a:prstGeom prst="rect">
                <a:avLst/>
              </a:prstGeom>
              <a:solidFill>
                <a:srgbClr val="BEE9EE"/>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solidFill>
                      <a:schemeClr val="tx1"/>
                    </a:solidFill>
                    <a:latin typeface="Huawei Sans" panose="020C0503030203020204" pitchFamily="34" charset="0"/>
                  </a:rPr>
                  <a:t>ZooKeeper</a:t>
                </a:r>
                <a:endParaRPr lang="zh-CN" altLang="en-US" dirty="0">
                  <a:solidFill>
                    <a:schemeClr val="tx1"/>
                  </a:solidFill>
                  <a:latin typeface="Huawei Sans" panose="020C0503030203020204" pitchFamily="34" charset="0"/>
                </a:endParaRPr>
              </a:p>
            </p:txBody>
          </p:sp>
          <p:sp>
            <p:nvSpPr>
              <p:cNvPr id="24" name="矩形 15">
                <a:extLst>
                  <a:ext uri="{FF2B5EF4-FFF2-40B4-BE49-F238E27FC236}">
                    <a16:creationId xmlns:a16="http://schemas.microsoft.com/office/drawing/2014/main" id="{A98C0179-A0BE-47E5-BEAE-21D112E1213B}"/>
                  </a:ext>
                </a:extLst>
              </p:cNvPr>
              <p:cNvSpPr/>
              <p:nvPr/>
            </p:nvSpPr>
            <p:spPr>
              <a:xfrm>
                <a:off x="8017519" y="1402080"/>
                <a:ext cx="1645920" cy="374468"/>
              </a:xfrm>
              <a:prstGeom prst="rect">
                <a:avLst/>
              </a:prstGeom>
              <a:solidFill>
                <a:srgbClr val="BEE9EE"/>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solidFill>
                      <a:schemeClr val="tx1"/>
                    </a:solidFill>
                    <a:latin typeface="Huawei Sans" panose="020C0503030203020204" pitchFamily="34" charset="0"/>
                  </a:rPr>
                  <a:t>ZooKeeper</a:t>
                </a:r>
                <a:endParaRPr lang="zh-CN" altLang="en-US" dirty="0">
                  <a:solidFill>
                    <a:schemeClr val="tx1"/>
                  </a:solidFill>
                  <a:latin typeface="Huawei Sans" panose="020C0503030203020204" pitchFamily="34" charset="0"/>
                </a:endParaRPr>
              </a:p>
            </p:txBody>
          </p:sp>
          <p:sp>
            <p:nvSpPr>
              <p:cNvPr id="25" name="矩形 16">
                <a:extLst>
                  <a:ext uri="{FF2B5EF4-FFF2-40B4-BE49-F238E27FC236}">
                    <a16:creationId xmlns:a16="http://schemas.microsoft.com/office/drawing/2014/main" id="{88A61EFC-A973-4FCC-8A7F-4CF744118738}"/>
                  </a:ext>
                </a:extLst>
              </p:cNvPr>
              <p:cNvSpPr/>
              <p:nvPr/>
            </p:nvSpPr>
            <p:spPr>
              <a:xfrm>
                <a:off x="5181600" y="1402080"/>
                <a:ext cx="1645920" cy="374469"/>
              </a:xfrm>
              <a:prstGeom prst="rect">
                <a:avLst/>
              </a:prstGeom>
              <a:solidFill>
                <a:srgbClr val="BEE9EE"/>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solidFill>
                      <a:schemeClr val="tx1"/>
                    </a:solidFill>
                    <a:latin typeface="Huawei Sans" panose="020C0503030203020204" pitchFamily="34" charset="0"/>
                  </a:rPr>
                  <a:t>ZooKeeper</a:t>
                </a:r>
                <a:endParaRPr lang="zh-CN" altLang="en-US" dirty="0">
                  <a:solidFill>
                    <a:schemeClr val="tx1"/>
                  </a:solidFill>
                  <a:latin typeface="Huawei Sans" panose="020C0503030203020204" pitchFamily="34" charset="0"/>
                </a:endParaRPr>
              </a:p>
            </p:txBody>
          </p:sp>
          <p:sp>
            <p:nvSpPr>
              <p:cNvPr id="26" name="矩形 17">
                <a:extLst>
                  <a:ext uri="{FF2B5EF4-FFF2-40B4-BE49-F238E27FC236}">
                    <a16:creationId xmlns:a16="http://schemas.microsoft.com/office/drawing/2014/main" id="{046A982B-0DDD-4E50-94DB-B59FC599BD5A}"/>
                  </a:ext>
                </a:extLst>
              </p:cNvPr>
              <p:cNvSpPr/>
              <p:nvPr/>
            </p:nvSpPr>
            <p:spPr>
              <a:xfrm>
                <a:off x="2621280" y="2503714"/>
                <a:ext cx="1645920" cy="374469"/>
              </a:xfrm>
              <a:prstGeom prst="rect">
                <a:avLst/>
              </a:prstGeom>
              <a:solidFill>
                <a:srgbClr val="BEE9EE"/>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solidFill>
                      <a:schemeClr val="tx1"/>
                    </a:solidFill>
                    <a:latin typeface="Huawei Sans" panose="020C0503030203020204" pitchFamily="34" charset="0"/>
                  </a:rPr>
                  <a:t>ZKFC</a:t>
                </a:r>
                <a:endParaRPr lang="zh-CN" altLang="en-US" dirty="0">
                  <a:solidFill>
                    <a:schemeClr val="tx1"/>
                  </a:solidFill>
                  <a:latin typeface="Huawei Sans" panose="020C0503030203020204" pitchFamily="34" charset="0"/>
                </a:endParaRPr>
              </a:p>
            </p:txBody>
          </p:sp>
          <p:sp>
            <p:nvSpPr>
              <p:cNvPr id="27" name="矩形 18">
                <a:extLst>
                  <a:ext uri="{FF2B5EF4-FFF2-40B4-BE49-F238E27FC236}">
                    <a16:creationId xmlns:a16="http://schemas.microsoft.com/office/drawing/2014/main" id="{4933ABE2-41AE-41F3-9A3F-E96BA6AC19E4}"/>
                  </a:ext>
                </a:extLst>
              </p:cNvPr>
              <p:cNvSpPr/>
              <p:nvPr/>
            </p:nvSpPr>
            <p:spPr>
              <a:xfrm>
                <a:off x="8017519" y="2508068"/>
                <a:ext cx="1645920" cy="374468"/>
              </a:xfrm>
              <a:prstGeom prst="rect">
                <a:avLst/>
              </a:prstGeom>
              <a:solidFill>
                <a:srgbClr val="BEE9EE"/>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solidFill>
                      <a:schemeClr val="tx1"/>
                    </a:solidFill>
                    <a:latin typeface="Huawei Sans" panose="020C0503030203020204" pitchFamily="34" charset="0"/>
                  </a:rPr>
                  <a:t>ZKFC</a:t>
                </a:r>
                <a:endParaRPr lang="zh-CN" altLang="en-US" dirty="0">
                  <a:solidFill>
                    <a:schemeClr val="tx1"/>
                  </a:solidFill>
                  <a:latin typeface="Huawei Sans" panose="020C0503030203020204" pitchFamily="34" charset="0"/>
                </a:endParaRPr>
              </a:p>
            </p:txBody>
          </p:sp>
          <p:sp>
            <p:nvSpPr>
              <p:cNvPr id="28" name="椭圆 3">
                <a:extLst>
                  <a:ext uri="{FF2B5EF4-FFF2-40B4-BE49-F238E27FC236}">
                    <a16:creationId xmlns:a16="http://schemas.microsoft.com/office/drawing/2014/main" id="{77F5DC81-A3DA-4B09-94FF-BF7F36722A0A}"/>
                  </a:ext>
                </a:extLst>
              </p:cNvPr>
              <p:cNvSpPr/>
              <p:nvPr/>
            </p:nvSpPr>
            <p:spPr>
              <a:xfrm>
                <a:off x="4582525" y="2142310"/>
                <a:ext cx="2956560" cy="1358536"/>
              </a:xfrm>
              <a:prstGeom prst="ellipse">
                <a:avLst/>
              </a:prstGeom>
              <a:solidFill>
                <a:srgbClr val="FDE39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zh-CN" altLang="en-US">
                  <a:latin typeface="Huawei Sans" panose="020C0503030203020204" pitchFamily="34" charset="0"/>
                </a:endParaRPr>
              </a:p>
            </p:txBody>
          </p:sp>
          <p:sp>
            <p:nvSpPr>
              <p:cNvPr id="29" name="矩形 4">
                <a:extLst>
                  <a:ext uri="{FF2B5EF4-FFF2-40B4-BE49-F238E27FC236}">
                    <a16:creationId xmlns:a16="http://schemas.microsoft.com/office/drawing/2014/main" id="{E475C874-9417-40B8-9362-120136C1BA09}"/>
                  </a:ext>
                </a:extLst>
              </p:cNvPr>
              <p:cNvSpPr/>
              <p:nvPr/>
            </p:nvSpPr>
            <p:spPr>
              <a:xfrm>
                <a:off x="4737463" y="2677886"/>
                <a:ext cx="696686" cy="269965"/>
              </a:xfrm>
              <a:prstGeom prst="rect">
                <a:avLst/>
              </a:prstGeom>
              <a:solidFill>
                <a:srgbClr val="F6B78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solidFill>
                      <a:schemeClr val="tx1"/>
                    </a:solidFill>
                    <a:latin typeface="Huawei Sans" panose="020C0503030203020204" pitchFamily="34" charset="0"/>
                  </a:rPr>
                  <a:t>JN</a:t>
                </a:r>
                <a:endParaRPr lang="zh-CN" altLang="en-US" dirty="0">
                  <a:solidFill>
                    <a:schemeClr val="tx1"/>
                  </a:solidFill>
                  <a:latin typeface="Huawei Sans" panose="020C0503030203020204" pitchFamily="34" charset="0"/>
                </a:endParaRPr>
              </a:p>
            </p:txBody>
          </p:sp>
          <p:sp>
            <p:nvSpPr>
              <p:cNvPr id="30" name="矩形 19">
                <a:extLst>
                  <a:ext uri="{FF2B5EF4-FFF2-40B4-BE49-F238E27FC236}">
                    <a16:creationId xmlns:a16="http://schemas.microsoft.com/office/drawing/2014/main" id="{A5380675-C5B4-43EB-B1EF-B4BE87E4FA57}"/>
                  </a:ext>
                </a:extLst>
              </p:cNvPr>
              <p:cNvSpPr/>
              <p:nvPr/>
            </p:nvSpPr>
            <p:spPr>
              <a:xfrm>
                <a:off x="5704473" y="2677886"/>
                <a:ext cx="696686" cy="269965"/>
              </a:xfrm>
              <a:prstGeom prst="rect">
                <a:avLst/>
              </a:prstGeom>
              <a:solidFill>
                <a:srgbClr val="F6B78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solidFill>
                      <a:schemeClr val="tx1"/>
                    </a:solidFill>
                    <a:latin typeface="Huawei Sans" panose="020C0503030203020204" pitchFamily="34" charset="0"/>
                  </a:rPr>
                  <a:t>JN</a:t>
                </a:r>
                <a:endParaRPr lang="zh-CN" altLang="en-US" dirty="0">
                  <a:solidFill>
                    <a:schemeClr val="tx1"/>
                  </a:solidFill>
                  <a:latin typeface="Huawei Sans" panose="020C0503030203020204" pitchFamily="34" charset="0"/>
                </a:endParaRPr>
              </a:p>
            </p:txBody>
          </p:sp>
          <p:sp>
            <p:nvSpPr>
              <p:cNvPr id="31" name="矩形 20">
                <a:extLst>
                  <a:ext uri="{FF2B5EF4-FFF2-40B4-BE49-F238E27FC236}">
                    <a16:creationId xmlns:a16="http://schemas.microsoft.com/office/drawing/2014/main" id="{502940B2-0106-4836-9997-997C38683886}"/>
                  </a:ext>
                </a:extLst>
              </p:cNvPr>
              <p:cNvSpPr/>
              <p:nvPr/>
            </p:nvSpPr>
            <p:spPr>
              <a:xfrm>
                <a:off x="6683108" y="2677886"/>
                <a:ext cx="696686" cy="269965"/>
              </a:xfrm>
              <a:prstGeom prst="rect">
                <a:avLst/>
              </a:prstGeom>
              <a:solidFill>
                <a:srgbClr val="F6B78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solidFill>
                      <a:schemeClr val="tx1"/>
                    </a:solidFill>
                    <a:latin typeface="Huawei Sans" panose="020C0503030203020204" pitchFamily="34" charset="0"/>
                  </a:rPr>
                  <a:t>JN</a:t>
                </a:r>
                <a:endParaRPr lang="zh-CN" altLang="en-US" dirty="0">
                  <a:solidFill>
                    <a:schemeClr val="tx1"/>
                  </a:solidFill>
                  <a:latin typeface="Huawei Sans" panose="020C0503030203020204" pitchFamily="34" charset="0"/>
                </a:endParaRPr>
              </a:p>
            </p:txBody>
          </p:sp>
          <p:sp>
            <p:nvSpPr>
              <p:cNvPr id="32" name="矩形 5">
                <a:extLst>
                  <a:ext uri="{FF2B5EF4-FFF2-40B4-BE49-F238E27FC236}">
                    <a16:creationId xmlns:a16="http://schemas.microsoft.com/office/drawing/2014/main" id="{1749E3A0-658D-496F-B7C3-C2E26782F274}"/>
                  </a:ext>
                </a:extLst>
              </p:cNvPr>
              <p:cNvSpPr/>
              <p:nvPr/>
            </p:nvSpPr>
            <p:spPr>
              <a:xfrm>
                <a:off x="4967520" y="3727269"/>
                <a:ext cx="1806848" cy="650287"/>
              </a:xfrm>
              <a:prstGeom prst="rect">
                <a:avLst/>
              </a:prstGeom>
              <a:solidFill>
                <a:srgbClr val="56C4D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b="0" u="none" dirty="0">
                    <a:solidFill>
                      <a:schemeClr val="tx1"/>
                    </a:solidFill>
                    <a:latin typeface="Huawei Sans" panose="020C0503030203020204" pitchFamily="34" charset="0"/>
                  </a:rPr>
                  <a:t>NameNode (active)</a:t>
                </a:r>
                <a:endParaRPr lang="zh-CN" altLang="en-US" dirty="0">
                  <a:solidFill>
                    <a:schemeClr val="tx1"/>
                  </a:solidFill>
                  <a:latin typeface="Huawei Sans" panose="020C0503030203020204" pitchFamily="34" charset="0"/>
                </a:endParaRPr>
              </a:p>
            </p:txBody>
          </p:sp>
          <p:sp>
            <p:nvSpPr>
              <p:cNvPr id="33" name="矩形 21">
                <a:extLst>
                  <a:ext uri="{FF2B5EF4-FFF2-40B4-BE49-F238E27FC236}">
                    <a16:creationId xmlns:a16="http://schemas.microsoft.com/office/drawing/2014/main" id="{C7409CFD-4047-4121-9649-65564EC1CAB8}"/>
                  </a:ext>
                </a:extLst>
              </p:cNvPr>
              <p:cNvSpPr/>
              <p:nvPr/>
            </p:nvSpPr>
            <p:spPr>
              <a:xfrm>
                <a:off x="7967905" y="3727269"/>
                <a:ext cx="1742151" cy="650287"/>
              </a:xfrm>
              <a:prstGeom prst="rect">
                <a:avLst/>
              </a:prstGeom>
              <a:solidFill>
                <a:srgbClr val="56C4D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b="0" u="none" dirty="0">
                    <a:solidFill>
                      <a:schemeClr val="tx1"/>
                    </a:solidFill>
                    <a:latin typeface="Huawei Sans" panose="020C0503030203020204" pitchFamily="34" charset="0"/>
                  </a:rPr>
                  <a:t>NameNode (standby)</a:t>
                </a:r>
                <a:endParaRPr lang="zh-CN" altLang="en-US" dirty="0">
                  <a:solidFill>
                    <a:schemeClr val="tx1"/>
                  </a:solidFill>
                  <a:latin typeface="Huawei Sans" panose="020C0503030203020204" pitchFamily="34" charset="0"/>
                </a:endParaRPr>
              </a:p>
            </p:txBody>
          </p:sp>
          <p:sp>
            <p:nvSpPr>
              <p:cNvPr id="34" name="椭圆 6">
                <a:extLst>
                  <a:ext uri="{FF2B5EF4-FFF2-40B4-BE49-F238E27FC236}">
                    <a16:creationId xmlns:a16="http://schemas.microsoft.com/office/drawing/2014/main" id="{59B50B91-B22C-4805-B67A-29D4285E3607}"/>
                  </a:ext>
                </a:extLst>
              </p:cNvPr>
              <p:cNvSpPr/>
              <p:nvPr/>
            </p:nvSpPr>
            <p:spPr>
              <a:xfrm>
                <a:off x="2474026" y="3215920"/>
                <a:ext cx="1583378" cy="2900638"/>
              </a:xfrm>
              <a:prstGeom prst="ellipse">
                <a:avLst/>
              </a:prstGeom>
              <a:solidFill>
                <a:srgbClr val="AFD89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b="0" u="none" dirty="0">
                    <a:solidFill>
                      <a:schemeClr val="tx1"/>
                    </a:solidFill>
                    <a:latin typeface="Huawei Sans" panose="020C0503030203020204" pitchFamily="34" charset="0"/>
                  </a:rPr>
                  <a:t>HDFS</a:t>
                </a:r>
              </a:p>
              <a:p>
                <a:pPr algn="ctr"/>
                <a:r>
                  <a:rPr b="0" u="none" dirty="0">
                    <a:solidFill>
                      <a:schemeClr val="tx1"/>
                    </a:solidFill>
                    <a:latin typeface="Huawei Sans" panose="020C0503030203020204" pitchFamily="34" charset="0"/>
                  </a:rPr>
                  <a:t>Client</a:t>
                </a:r>
                <a:endParaRPr lang="zh-CN" altLang="en-US" dirty="0">
                  <a:solidFill>
                    <a:schemeClr val="tx1"/>
                  </a:solidFill>
                  <a:latin typeface="Huawei Sans" panose="020C0503030203020204" pitchFamily="34" charset="0"/>
                </a:endParaRPr>
              </a:p>
            </p:txBody>
          </p:sp>
          <p:grpSp>
            <p:nvGrpSpPr>
              <p:cNvPr id="35" name="组合 36">
                <a:extLst>
                  <a:ext uri="{FF2B5EF4-FFF2-40B4-BE49-F238E27FC236}">
                    <a16:creationId xmlns:a16="http://schemas.microsoft.com/office/drawing/2014/main" id="{6C7DA170-E5B2-4961-96DA-4027C0AF08A1}"/>
                  </a:ext>
                </a:extLst>
              </p:cNvPr>
              <p:cNvGrpSpPr/>
              <p:nvPr/>
            </p:nvGrpSpPr>
            <p:grpSpPr>
              <a:xfrm>
                <a:off x="8863160" y="5141629"/>
                <a:ext cx="1341839" cy="975837"/>
                <a:chOff x="4467497" y="5152683"/>
                <a:chExt cx="1341839" cy="975837"/>
              </a:xfrm>
            </p:grpSpPr>
            <p:sp>
              <p:nvSpPr>
                <p:cNvPr id="64" name="矩形 37">
                  <a:extLst>
                    <a:ext uri="{FF2B5EF4-FFF2-40B4-BE49-F238E27FC236}">
                      <a16:creationId xmlns:a16="http://schemas.microsoft.com/office/drawing/2014/main" id="{4FBCD079-B811-4D9B-B235-9AB37EC8C6DF}"/>
                    </a:ext>
                  </a:extLst>
                </p:cNvPr>
                <p:cNvSpPr/>
                <p:nvPr/>
              </p:nvSpPr>
              <p:spPr>
                <a:xfrm>
                  <a:off x="4467497" y="5152683"/>
                  <a:ext cx="1328058" cy="94566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sp>
              <p:nvSpPr>
                <p:cNvPr id="65" name="文本框 38">
                  <a:extLst>
                    <a:ext uri="{FF2B5EF4-FFF2-40B4-BE49-F238E27FC236}">
                      <a16:creationId xmlns:a16="http://schemas.microsoft.com/office/drawing/2014/main" id="{E3BD4F4D-7587-4757-8E6E-E7EF36A9ABCC}"/>
                    </a:ext>
                  </a:extLst>
                </p:cNvPr>
                <p:cNvSpPr txBox="1"/>
                <p:nvPr/>
              </p:nvSpPr>
              <p:spPr>
                <a:xfrm>
                  <a:off x="4553864" y="5759188"/>
                  <a:ext cx="1255472" cy="369332"/>
                </a:xfrm>
                <a:prstGeom prst="rect">
                  <a:avLst/>
                </a:prstGeom>
                <a:noFill/>
              </p:spPr>
              <p:txBody>
                <a:bodyPr wrap="none" rtlCol="0">
                  <a:noAutofit/>
                </a:bodyPr>
                <a:lstStyle/>
                <a:p>
                  <a:r>
                    <a:rPr b="0" u="none" dirty="0">
                      <a:latin typeface="Huawei Sans" panose="020C0503030203020204" pitchFamily="34" charset="0"/>
                    </a:rPr>
                    <a:t>DataNode</a:t>
                  </a:r>
                  <a:endParaRPr lang="zh-CN" altLang="en-US" dirty="0">
                    <a:latin typeface="Huawei Sans" panose="020C0503030203020204" pitchFamily="34" charset="0"/>
                  </a:endParaRPr>
                </a:p>
              </p:txBody>
            </p:sp>
            <p:sp>
              <p:nvSpPr>
                <p:cNvPr id="66" name="矩形 39">
                  <a:extLst>
                    <a:ext uri="{FF2B5EF4-FFF2-40B4-BE49-F238E27FC236}">
                      <a16:creationId xmlns:a16="http://schemas.microsoft.com/office/drawing/2014/main" id="{CAFD5071-D947-4FD9-86B5-57B15B200268}"/>
                    </a:ext>
                  </a:extLst>
                </p:cNvPr>
                <p:cNvSpPr/>
                <p:nvPr/>
              </p:nvSpPr>
              <p:spPr>
                <a:xfrm>
                  <a:off x="4553864" y="5197845"/>
                  <a:ext cx="296092" cy="287383"/>
                </a:xfrm>
                <a:prstGeom prst="rect">
                  <a:avLst/>
                </a:prstGeom>
                <a:solidFill>
                  <a:srgbClr val="62B23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sp>
              <p:nvSpPr>
                <p:cNvPr id="67" name="矩形 40">
                  <a:extLst>
                    <a:ext uri="{FF2B5EF4-FFF2-40B4-BE49-F238E27FC236}">
                      <a16:creationId xmlns:a16="http://schemas.microsoft.com/office/drawing/2014/main" id="{A37C83B1-A4D2-4949-B596-03F7095DAC5E}"/>
                    </a:ext>
                  </a:extLst>
                </p:cNvPr>
                <p:cNvSpPr/>
                <p:nvPr/>
              </p:nvSpPr>
              <p:spPr>
                <a:xfrm>
                  <a:off x="4942114" y="5377542"/>
                  <a:ext cx="296092" cy="287383"/>
                </a:xfrm>
                <a:prstGeom prst="rect">
                  <a:avLst/>
                </a:prstGeom>
                <a:solidFill>
                  <a:srgbClr val="62B23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sp>
              <p:nvSpPr>
                <p:cNvPr id="68" name="矩形 41">
                  <a:extLst>
                    <a:ext uri="{FF2B5EF4-FFF2-40B4-BE49-F238E27FC236}">
                      <a16:creationId xmlns:a16="http://schemas.microsoft.com/office/drawing/2014/main" id="{E8F6B9A7-7396-4B6F-9056-C834D9AC08E0}"/>
                    </a:ext>
                  </a:extLst>
                </p:cNvPr>
                <p:cNvSpPr/>
                <p:nvPr/>
              </p:nvSpPr>
              <p:spPr>
                <a:xfrm>
                  <a:off x="5381897" y="5177903"/>
                  <a:ext cx="296092" cy="287383"/>
                </a:xfrm>
                <a:prstGeom prst="rect">
                  <a:avLst/>
                </a:prstGeom>
                <a:solidFill>
                  <a:srgbClr val="62B23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grpSp>
          <p:cxnSp>
            <p:nvCxnSpPr>
              <p:cNvPr id="36" name="直接箭头连接符 49">
                <a:extLst>
                  <a:ext uri="{FF2B5EF4-FFF2-40B4-BE49-F238E27FC236}">
                    <a16:creationId xmlns:a16="http://schemas.microsoft.com/office/drawing/2014/main" id="{8551F054-E98A-403C-B2B7-ECED935F9765}"/>
                  </a:ext>
                </a:extLst>
              </p:cNvPr>
              <p:cNvCxnSpPr>
                <a:stCxn id="26" idx="0"/>
                <a:endCxn id="23" idx="2"/>
              </p:cNvCxnSpPr>
              <p:nvPr/>
            </p:nvCxnSpPr>
            <p:spPr>
              <a:xfrm flipV="1">
                <a:off x="3444240" y="1776549"/>
                <a:ext cx="0" cy="7271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直接箭头连接符 51">
                <a:extLst>
                  <a:ext uri="{FF2B5EF4-FFF2-40B4-BE49-F238E27FC236}">
                    <a16:creationId xmlns:a16="http://schemas.microsoft.com/office/drawing/2014/main" id="{77879A4E-C5E1-4CEA-9784-4B5DE610495D}"/>
                  </a:ext>
                </a:extLst>
              </p:cNvPr>
              <p:cNvCxnSpPr>
                <a:stCxn id="23" idx="3"/>
                <a:endCxn id="25" idx="1"/>
              </p:cNvCxnSpPr>
              <p:nvPr/>
            </p:nvCxnSpPr>
            <p:spPr>
              <a:xfrm>
                <a:off x="4267200" y="1589315"/>
                <a:ext cx="914400" cy="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8" name="直接箭头连接符 55">
                <a:extLst>
                  <a:ext uri="{FF2B5EF4-FFF2-40B4-BE49-F238E27FC236}">
                    <a16:creationId xmlns:a16="http://schemas.microsoft.com/office/drawing/2014/main" id="{2D92198B-6656-4D8F-8E0C-A132F31AE876}"/>
                  </a:ext>
                </a:extLst>
              </p:cNvPr>
              <p:cNvCxnSpPr>
                <a:stCxn id="25" idx="3"/>
                <a:endCxn id="24" idx="1"/>
              </p:cNvCxnSpPr>
              <p:nvPr/>
            </p:nvCxnSpPr>
            <p:spPr>
              <a:xfrm>
                <a:off x="6827520" y="1589314"/>
                <a:ext cx="1189999" cy="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9" name="直接箭头连接符 57">
                <a:extLst>
                  <a:ext uri="{FF2B5EF4-FFF2-40B4-BE49-F238E27FC236}">
                    <a16:creationId xmlns:a16="http://schemas.microsoft.com/office/drawing/2014/main" id="{EEACB79B-5C97-4A20-808B-8086A0A7FDA6}"/>
                  </a:ext>
                </a:extLst>
              </p:cNvPr>
              <p:cNvCxnSpPr>
                <a:stCxn id="27" idx="0"/>
                <a:endCxn id="24" idx="2"/>
              </p:cNvCxnSpPr>
              <p:nvPr/>
            </p:nvCxnSpPr>
            <p:spPr>
              <a:xfrm flipV="1">
                <a:off x="8840479" y="1776548"/>
                <a:ext cx="0" cy="73152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直接箭头连接符 61">
                <a:extLst>
                  <a:ext uri="{FF2B5EF4-FFF2-40B4-BE49-F238E27FC236}">
                    <a16:creationId xmlns:a16="http://schemas.microsoft.com/office/drawing/2014/main" id="{44E1823E-0828-4073-A8BE-061882D56FFD}"/>
                  </a:ext>
                </a:extLst>
              </p:cNvPr>
              <p:cNvCxnSpPr>
                <a:stCxn id="29" idx="3"/>
                <a:endCxn id="30" idx="1"/>
              </p:cNvCxnSpPr>
              <p:nvPr/>
            </p:nvCxnSpPr>
            <p:spPr>
              <a:xfrm>
                <a:off x="5434149" y="2812869"/>
                <a:ext cx="270324" cy="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1" name="直接箭头连接符 64">
                <a:extLst>
                  <a:ext uri="{FF2B5EF4-FFF2-40B4-BE49-F238E27FC236}">
                    <a16:creationId xmlns:a16="http://schemas.microsoft.com/office/drawing/2014/main" id="{31853843-851B-487F-9884-635B59616241}"/>
                  </a:ext>
                </a:extLst>
              </p:cNvPr>
              <p:cNvCxnSpPr>
                <a:endCxn id="31" idx="1"/>
              </p:cNvCxnSpPr>
              <p:nvPr/>
            </p:nvCxnSpPr>
            <p:spPr>
              <a:xfrm>
                <a:off x="6401159" y="2812869"/>
                <a:ext cx="281949" cy="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2" name="直接箭头连接符 66">
                <a:extLst>
                  <a:ext uri="{FF2B5EF4-FFF2-40B4-BE49-F238E27FC236}">
                    <a16:creationId xmlns:a16="http://schemas.microsoft.com/office/drawing/2014/main" id="{850D8BE8-857B-48DB-BCF8-52B1891F0958}"/>
                  </a:ext>
                </a:extLst>
              </p:cNvPr>
              <p:cNvCxnSpPr>
                <a:stCxn id="26" idx="2"/>
                <a:endCxn id="32" idx="1"/>
              </p:cNvCxnSpPr>
              <p:nvPr/>
            </p:nvCxnSpPr>
            <p:spPr>
              <a:xfrm>
                <a:off x="3444241" y="2878182"/>
                <a:ext cx="1523280" cy="117423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 name="直接箭头连接符 68">
                <a:extLst>
                  <a:ext uri="{FF2B5EF4-FFF2-40B4-BE49-F238E27FC236}">
                    <a16:creationId xmlns:a16="http://schemas.microsoft.com/office/drawing/2014/main" id="{DD5BB1B7-3737-4B5B-B7D2-37B58667606F}"/>
                  </a:ext>
                </a:extLst>
              </p:cNvPr>
              <p:cNvCxnSpPr>
                <a:stCxn id="32" idx="0"/>
                <a:endCxn id="29" idx="2"/>
              </p:cNvCxnSpPr>
              <p:nvPr/>
            </p:nvCxnSpPr>
            <p:spPr>
              <a:xfrm flipH="1" flipV="1">
                <a:off x="5085806" y="2947851"/>
                <a:ext cx="785139" cy="77941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4" name="直接箭头连接符 70">
                <a:extLst>
                  <a:ext uri="{FF2B5EF4-FFF2-40B4-BE49-F238E27FC236}">
                    <a16:creationId xmlns:a16="http://schemas.microsoft.com/office/drawing/2014/main" id="{D0B763D3-DF9D-4161-AEC0-D7A2C80A781D}"/>
                  </a:ext>
                </a:extLst>
              </p:cNvPr>
              <p:cNvCxnSpPr>
                <a:stCxn id="31" idx="2"/>
                <a:endCxn id="33" idx="0"/>
              </p:cNvCxnSpPr>
              <p:nvPr/>
            </p:nvCxnSpPr>
            <p:spPr>
              <a:xfrm>
                <a:off x="7031451" y="2947851"/>
                <a:ext cx="1807530" cy="77941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直接箭头连接符 72">
                <a:extLst>
                  <a:ext uri="{FF2B5EF4-FFF2-40B4-BE49-F238E27FC236}">
                    <a16:creationId xmlns:a16="http://schemas.microsoft.com/office/drawing/2014/main" id="{26F676AC-A6AC-470D-BA0D-3B1734437FD0}"/>
                  </a:ext>
                </a:extLst>
              </p:cNvPr>
              <p:cNvCxnSpPr>
                <a:stCxn id="33" idx="1"/>
                <a:endCxn id="32" idx="3"/>
              </p:cNvCxnSpPr>
              <p:nvPr/>
            </p:nvCxnSpPr>
            <p:spPr>
              <a:xfrm flipH="1">
                <a:off x="6774368" y="4052413"/>
                <a:ext cx="119353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直接箭头连接符 74">
                <a:extLst>
                  <a:ext uri="{FF2B5EF4-FFF2-40B4-BE49-F238E27FC236}">
                    <a16:creationId xmlns:a16="http://schemas.microsoft.com/office/drawing/2014/main" id="{DA5D0BCD-768E-4884-B36B-3FBD8E883B8B}"/>
                  </a:ext>
                </a:extLst>
              </p:cNvPr>
              <p:cNvCxnSpPr>
                <a:stCxn id="32" idx="2"/>
                <a:endCxn id="69" idx="0"/>
              </p:cNvCxnSpPr>
              <p:nvPr/>
            </p:nvCxnSpPr>
            <p:spPr>
              <a:xfrm>
                <a:off x="5870945" y="4377556"/>
                <a:ext cx="2096961" cy="77902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7" name="直接箭头连接符 76">
                <a:extLst>
                  <a:ext uri="{FF2B5EF4-FFF2-40B4-BE49-F238E27FC236}">
                    <a16:creationId xmlns:a16="http://schemas.microsoft.com/office/drawing/2014/main" id="{45C08ED3-174F-433C-B104-7A19152D9DF4}"/>
                  </a:ext>
                </a:extLst>
              </p:cNvPr>
              <p:cNvCxnSpPr>
                <a:stCxn id="74" idx="0"/>
                <a:endCxn id="32" idx="2"/>
              </p:cNvCxnSpPr>
              <p:nvPr/>
            </p:nvCxnSpPr>
            <p:spPr>
              <a:xfrm flipH="1" flipV="1">
                <a:off x="5870945" y="4377556"/>
                <a:ext cx="546869" cy="76920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8" name="直接箭头连接符 78">
                <a:extLst>
                  <a:ext uri="{FF2B5EF4-FFF2-40B4-BE49-F238E27FC236}">
                    <a16:creationId xmlns:a16="http://schemas.microsoft.com/office/drawing/2014/main" id="{187BDEFF-8856-432E-AE6D-88EB32676B8E}"/>
                  </a:ext>
                </a:extLst>
              </p:cNvPr>
              <p:cNvCxnSpPr>
                <a:stCxn id="34" idx="6"/>
                <a:endCxn id="78" idx="0"/>
              </p:cNvCxnSpPr>
              <p:nvPr/>
            </p:nvCxnSpPr>
            <p:spPr>
              <a:xfrm>
                <a:off x="4057404" y="4666240"/>
                <a:ext cx="833192" cy="48052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9" name="直接箭头连接符 80">
                <a:extLst>
                  <a:ext uri="{FF2B5EF4-FFF2-40B4-BE49-F238E27FC236}">
                    <a16:creationId xmlns:a16="http://schemas.microsoft.com/office/drawing/2014/main" id="{6428D160-5625-4767-9330-4ABB0C61A223}"/>
                  </a:ext>
                </a:extLst>
              </p:cNvPr>
              <p:cNvCxnSpPr>
                <a:stCxn id="34" idx="6"/>
                <a:endCxn id="32" idx="1"/>
              </p:cNvCxnSpPr>
              <p:nvPr/>
            </p:nvCxnSpPr>
            <p:spPr>
              <a:xfrm flipV="1">
                <a:off x="4057404" y="4052413"/>
                <a:ext cx="910116" cy="613827"/>
              </a:xfrm>
              <a:prstGeom prst="straightConnector1">
                <a:avLst/>
              </a:prstGeom>
              <a:ln w="127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50" name="直接箭头连接符 82">
                <a:extLst>
                  <a:ext uri="{FF2B5EF4-FFF2-40B4-BE49-F238E27FC236}">
                    <a16:creationId xmlns:a16="http://schemas.microsoft.com/office/drawing/2014/main" id="{E34C9FB0-A327-4D61-8577-DDC4809611D7}"/>
                  </a:ext>
                </a:extLst>
              </p:cNvPr>
              <p:cNvCxnSpPr>
                <a:stCxn id="27" idx="2"/>
                <a:endCxn id="33" idx="0"/>
              </p:cNvCxnSpPr>
              <p:nvPr/>
            </p:nvCxnSpPr>
            <p:spPr>
              <a:xfrm flipH="1">
                <a:off x="8838981" y="2882536"/>
                <a:ext cx="1498" cy="8447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1" name="直接箭头连接符 87">
                <a:extLst>
                  <a:ext uri="{FF2B5EF4-FFF2-40B4-BE49-F238E27FC236}">
                    <a16:creationId xmlns:a16="http://schemas.microsoft.com/office/drawing/2014/main" id="{7FEBAC1D-51E9-48D8-A0B7-54E0DA368C54}"/>
                  </a:ext>
                </a:extLst>
              </p:cNvPr>
              <p:cNvCxnSpPr>
                <a:stCxn id="76" idx="3"/>
                <a:endCxn id="71" idx="1"/>
              </p:cNvCxnSpPr>
              <p:nvPr/>
            </p:nvCxnSpPr>
            <p:spPr>
              <a:xfrm flipV="1">
                <a:off x="6241465" y="5343420"/>
                <a:ext cx="1256614" cy="2737"/>
              </a:xfrm>
              <a:prstGeom prst="straightConnector1">
                <a:avLst/>
              </a:prstGeom>
              <a:ln w="12700">
                <a:solidFill>
                  <a:schemeClr val="tx1"/>
                </a:solidFill>
                <a:prstDash val="sys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52" name="矩形 88">
                <a:extLst>
                  <a:ext uri="{FF2B5EF4-FFF2-40B4-BE49-F238E27FC236}">
                    <a16:creationId xmlns:a16="http://schemas.microsoft.com/office/drawing/2014/main" id="{917493D1-F0D5-448F-A2C8-E3AF1BE7A400}"/>
                  </a:ext>
                </a:extLst>
              </p:cNvPr>
              <p:cNvSpPr/>
              <p:nvPr/>
            </p:nvSpPr>
            <p:spPr>
              <a:xfrm>
                <a:off x="9710056" y="5508170"/>
                <a:ext cx="296092" cy="287383"/>
              </a:xfrm>
              <a:prstGeom prst="rect">
                <a:avLst/>
              </a:prstGeom>
              <a:solidFill>
                <a:srgbClr val="62B23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latin typeface="Huawei Sans" panose="020C0503030203020204" pitchFamily="34" charset="0"/>
                </a:endParaRPr>
              </a:p>
            </p:txBody>
          </p:sp>
          <p:sp>
            <p:nvSpPr>
              <p:cNvPr id="53" name="文本框 89">
                <a:extLst>
                  <a:ext uri="{FF2B5EF4-FFF2-40B4-BE49-F238E27FC236}">
                    <a16:creationId xmlns:a16="http://schemas.microsoft.com/office/drawing/2014/main" id="{D0C782D3-84FB-400B-8CD9-32EE571F9F82}"/>
                  </a:ext>
                </a:extLst>
              </p:cNvPr>
              <p:cNvSpPr txBox="1"/>
              <p:nvPr/>
            </p:nvSpPr>
            <p:spPr>
              <a:xfrm>
                <a:off x="5519975" y="2218900"/>
                <a:ext cx="1254394" cy="369332"/>
              </a:xfrm>
              <a:prstGeom prst="rect">
                <a:avLst/>
              </a:prstGeom>
              <a:noFill/>
            </p:spPr>
            <p:txBody>
              <a:bodyPr wrap="square" rtlCol="0">
                <a:noAutofit/>
              </a:bodyPr>
              <a:lstStyle/>
              <a:p>
                <a:r>
                  <a:rPr b="0" u="none" dirty="0">
                    <a:latin typeface="Huawei Sans" panose="020C0503030203020204" pitchFamily="34" charset="0"/>
                  </a:rPr>
                  <a:t>EditLog</a:t>
                </a:r>
                <a:endParaRPr lang="zh-CN" altLang="en-US" dirty="0">
                  <a:latin typeface="Huawei Sans" panose="020C0503030203020204" pitchFamily="34" charset="0"/>
                </a:endParaRPr>
              </a:p>
            </p:txBody>
          </p:sp>
          <p:sp>
            <p:nvSpPr>
              <p:cNvPr id="54" name="文本框 90">
                <a:extLst>
                  <a:ext uri="{FF2B5EF4-FFF2-40B4-BE49-F238E27FC236}">
                    <a16:creationId xmlns:a16="http://schemas.microsoft.com/office/drawing/2014/main" id="{4D345D1A-84D1-4666-9B37-65417C4E6D0E}"/>
                  </a:ext>
                </a:extLst>
              </p:cNvPr>
              <p:cNvSpPr txBox="1"/>
              <p:nvPr/>
            </p:nvSpPr>
            <p:spPr>
              <a:xfrm>
                <a:off x="5606062" y="3215921"/>
                <a:ext cx="646331" cy="276999"/>
              </a:xfrm>
              <a:prstGeom prst="rect">
                <a:avLst/>
              </a:prstGeom>
              <a:noFill/>
            </p:spPr>
            <p:txBody>
              <a:bodyPr wrap="none" rtlCol="0">
                <a:noAutofit/>
              </a:bodyPr>
              <a:lstStyle/>
              <a:p>
                <a:r>
                  <a:rPr sz="1200" b="0" u="none" dirty="0">
                    <a:latin typeface="Huawei Sans" panose="020C0503030203020204" pitchFamily="34" charset="0"/>
                  </a:rPr>
                  <a:t>Writes logs.</a:t>
                </a:r>
                <a:endParaRPr lang="zh-CN" altLang="en-US" sz="1200" dirty="0">
                  <a:latin typeface="Huawei Sans" panose="020C0503030203020204" pitchFamily="34" charset="0"/>
                </a:endParaRPr>
              </a:p>
            </p:txBody>
          </p:sp>
          <p:sp>
            <p:nvSpPr>
              <p:cNvPr id="55" name="文本框 91">
                <a:extLst>
                  <a:ext uri="{FF2B5EF4-FFF2-40B4-BE49-F238E27FC236}">
                    <a16:creationId xmlns:a16="http://schemas.microsoft.com/office/drawing/2014/main" id="{2DA0CD10-D822-4E39-AC2E-77CD69EE8E0C}"/>
                  </a:ext>
                </a:extLst>
              </p:cNvPr>
              <p:cNvSpPr txBox="1"/>
              <p:nvPr/>
            </p:nvSpPr>
            <p:spPr>
              <a:xfrm>
                <a:off x="7817587" y="3028809"/>
                <a:ext cx="646331" cy="276999"/>
              </a:xfrm>
              <a:prstGeom prst="rect">
                <a:avLst/>
              </a:prstGeom>
              <a:noFill/>
            </p:spPr>
            <p:txBody>
              <a:bodyPr wrap="none" rtlCol="0">
                <a:noAutofit/>
              </a:bodyPr>
              <a:lstStyle/>
              <a:p>
                <a:r>
                  <a:rPr sz="1200" b="0" u="none" dirty="0">
                    <a:latin typeface="Huawei Sans" panose="020C0503030203020204" pitchFamily="34" charset="0"/>
                  </a:rPr>
                  <a:t>Reads logs.</a:t>
                </a:r>
                <a:endParaRPr lang="zh-CN" altLang="en-US" sz="1200" dirty="0">
                  <a:latin typeface="Huawei Sans" panose="020C0503030203020204" pitchFamily="34" charset="0"/>
                </a:endParaRPr>
              </a:p>
            </p:txBody>
          </p:sp>
          <p:sp>
            <p:nvSpPr>
              <p:cNvPr id="56" name="文本框 92">
                <a:extLst>
                  <a:ext uri="{FF2B5EF4-FFF2-40B4-BE49-F238E27FC236}">
                    <a16:creationId xmlns:a16="http://schemas.microsoft.com/office/drawing/2014/main" id="{9F07F880-45E9-47DC-AAA0-17FB7F9F7407}"/>
                  </a:ext>
                </a:extLst>
              </p:cNvPr>
              <p:cNvSpPr txBox="1"/>
              <p:nvPr/>
            </p:nvSpPr>
            <p:spPr>
              <a:xfrm>
                <a:off x="8838981" y="2003810"/>
                <a:ext cx="492443" cy="276999"/>
              </a:xfrm>
              <a:prstGeom prst="rect">
                <a:avLst/>
              </a:prstGeom>
              <a:noFill/>
            </p:spPr>
            <p:txBody>
              <a:bodyPr wrap="none" rtlCol="0">
                <a:noAutofit/>
              </a:bodyPr>
              <a:lstStyle/>
              <a:p>
                <a:r>
                  <a:rPr sz="1200" b="0" u="none" dirty="0">
                    <a:latin typeface="Huawei Sans" panose="020C0503030203020204" pitchFamily="34" charset="0"/>
                  </a:rPr>
                  <a:t>Heartbeat</a:t>
                </a:r>
                <a:endParaRPr lang="zh-CN" altLang="en-US" sz="1200" dirty="0">
                  <a:latin typeface="Huawei Sans" panose="020C0503030203020204" pitchFamily="34" charset="0"/>
                </a:endParaRPr>
              </a:p>
            </p:txBody>
          </p:sp>
          <p:sp>
            <p:nvSpPr>
              <p:cNvPr id="57" name="文本框 93">
                <a:extLst>
                  <a:ext uri="{FF2B5EF4-FFF2-40B4-BE49-F238E27FC236}">
                    <a16:creationId xmlns:a16="http://schemas.microsoft.com/office/drawing/2014/main" id="{13047C90-14F5-416E-830B-C1CE279D5C95}"/>
                  </a:ext>
                </a:extLst>
              </p:cNvPr>
              <p:cNvSpPr txBox="1"/>
              <p:nvPr/>
            </p:nvSpPr>
            <p:spPr>
              <a:xfrm>
                <a:off x="3396752" y="2017710"/>
                <a:ext cx="492443" cy="276999"/>
              </a:xfrm>
              <a:prstGeom prst="rect">
                <a:avLst/>
              </a:prstGeom>
              <a:noFill/>
            </p:spPr>
            <p:txBody>
              <a:bodyPr wrap="none" rtlCol="0">
                <a:noAutofit/>
              </a:bodyPr>
              <a:lstStyle/>
              <a:p>
                <a:r>
                  <a:rPr sz="1200" b="0" u="none" dirty="0">
                    <a:latin typeface="Huawei Sans" panose="020C0503030203020204" pitchFamily="34" charset="0"/>
                  </a:rPr>
                  <a:t>Heartbeat</a:t>
                </a:r>
                <a:endParaRPr lang="zh-CN" altLang="en-US" sz="1200" dirty="0">
                  <a:latin typeface="Huawei Sans" panose="020C0503030203020204" pitchFamily="34" charset="0"/>
                </a:endParaRPr>
              </a:p>
            </p:txBody>
          </p:sp>
          <p:sp>
            <p:nvSpPr>
              <p:cNvPr id="58" name="文本框 94">
                <a:extLst>
                  <a:ext uri="{FF2B5EF4-FFF2-40B4-BE49-F238E27FC236}">
                    <a16:creationId xmlns:a16="http://schemas.microsoft.com/office/drawing/2014/main" id="{4485294F-89DD-41DE-8966-58B92F6C1F95}"/>
                  </a:ext>
                </a:extLst>
              </p:cNvPr>
              <p:cNvSpPr txBox="1"/>
              <p:nvPr/>
            </p:nvSpPr>
            <p:spPr>
              <a:xfrm>
                <a:off x="7022681" y="3719678"/>
                <a:ext cx="769763" cy="646331"/>
              </a:xfrm>
              <a:prstGeom prst="rect">
                <a:avLst/>
              </a:prstGeom>
              <a:noFill/>
            </p:spPr>
            <p:txBody>
              <a:bodyPr wrap="none" rtlCol="0">
                <a:noAutofit/>
              </a:bodyPr>
              <a:lstStyle/>
              <a:p>
                <a:pPr algn="ctr"/>
                <a:r>
                  <a:rPr sz="1200" b="0" u="none" dirty="0">
                    <a:latin typeface="Huawei Sans" panose="020C0503030203020204" pitchFamily="34" charset="0"/>
                  </a:rPr>
                  <a:t>FsImage</a:t>
                </a:r>
                <a:endParaRPr lang="en-US" altLang="zh-CN" sz="1200" dirty="0">
                  <a:latin typeface="Huawei Sans" panose="020C0503030203020204" pitchFamily="34" charset="0"/>
                </a:endParaRPr>
              </a:p>
              <a:p>
                <a:pPr algn="ctr"/>
                <a:endParaRPr lang="en-US" altLang="zh-CN" sz="1200" dirty="0">
                  <a:latin typeface="Huawei Sans" panose="020C0503030203020204" pitchFamily="34" charset="0"/>
                </a:endParaRPr>
              </a:p>
              <a:p>
                <a:pPr algn="ctr"/>
                <a:r>
                  <a:rPr sz="1200" b="0" u="none" dirty="0">
                    <a:latin typeface="Huawei Sans" panose="020C0503030203020204" pitchFamily="34" charset="0"/>
                  </a:rPr>
                  <a:t>Synchronization</a:t>
                </a:r>
                <a:endParaRPr lang="zh-CN" altLang="en-US" sz="1200" dirty="0">
                  <a:latin typeface="Huawei Sans" panose="020C0503030203020204" pitchFamily="34" charset="0"/>
                </a:endParaRPr>
              </a:p>
            </p:txBody>
          </p:sp>
          <p:sp>
            <p:nvSpPr>
              <p:cNvPr id="59" name="文本框 101">
                <a:extLst>
                  <a:ext uri="{FF2B5EF4-FFF2-40B4-BE49-F238E27FC236}">
                    <a16:creationId xmlns:a16="http://schemas.microsoft.com/office/drawing/2014/main" id="{CC89A537-A785-45FD-88C5-86AC9B2889A1}"/>
                  </a:ext>
                </a:extLst>
              </p:cNvPr>
              <p:cNvSpPr txBox="1"/>
              <p:nvPr/>
            </p:nvSpPr>
            <p:spPr>
              <a:xfrm rot="19865757">
                <a:off x="3946505" y="3907772"/>
                <a:ext cx="926601" cy="291950"/>
              </a:xfrm>
              <a:prstGeom prst="rect">
                <a:avLst/>
              </a:prstGeom>
              <a:noFill/>
            </p:spPr>
            <p:txBody>
              <a:bodyPr wrap="square" rtlCol="0">
                <a:noAutofit/>
              </a:bodyPr>
              <a:lstStyle/>
              <a:p>
                <a:r>
                  <a:rPr sz="1200" b="0" u="none" dirty="0">
                    <a:latin typeface="Huawei Sans" panose="020C0503030203020204" pitchFamily="34" charset="0"/>
                  </a:rPr>
                  <a:t>Metadata operations</a:t>
                </a:r>
                <a:endParaRPr lang="zh-CN" altLang="en-US" sz="1200" dirty="0">
                  <a:latin typeface="Huawei Sans" panose="020C0503030203020204" pitchFamily="34" charset="0"/>
                </a:endParaRPr>
              </a:p>
            </p:txBody>
          </p:sp>
          <p:sp>
            <p:nvSpPr>
              <p:cNvPr id="60" name="文本框 102">
                <a:extLst>
                  <a:ext uri="{FF2B5EF4-FFF2-40B4-BE49-F238E27FC236}">
                    <a16:creationId xmlns:a16="http://schemas.microsoft.com/office/drawing/2014/main" id="{5DB9B35C-FB89-45C3-9C42-C3937DEA39C0}"/>
                  </a:ext>
                </a:extLst>
              </p:cNvPr>
              <p:cNvSpPr txBox="1"/>
              <p:nvPr/>
            </p:nvSpPr>
            <p:spPr>
              <a:xfrm rot="1797707">
                <a:off x="4364963" y="4552233"/>
                <a:ext cx="880241" cy="276999"/>
              </a:xfrm>
              <a:prstGeom prst="rect">
                <a:avLst/>
              </a:prstGeom>
              <a:noFill/>
            </p:spPr>
            <p:txBody>
              <a:bodyPr wrap="square" rtlCol="0">
                <a:noAutofit/>
              </a:bodyPr>
              <a:lstStyle/>
              <a:p>
                <a:pPr algn="ctr"/>
                <a:r>
                  <a:rPr sz="1200" b="0" u="none" dirty="0">
                    <a:latin typeface="Huawei Sans" panose="020C0503030203020204" pitchFamily="34" charset="0"/>
                  </a:rPr>
                  <a:t>Data read and write</a:t>
                </a:r>
                <a:endParaRPr lang="zh-CN" altLang="en-US" sz="1200" dirty="0">
                  <a:latin typeface="Huawei Sans" panose="020C0503030203020204" pitchFamily="34" charset="0"/>
                </a:endParaRPr>
              </a:p>
            </p:txBody>
          </p:sp>
          <p:sp>
            <p:nvSpPr>
              <p:cNvPr id="61" name="文本框 103">
                <a:extLst>
                  <a:ext uri="{FF2B5EF4-FFF2-40B4-BE49-F238E27FC236}">
                    <a16:creationId xmlns:a16="http://schemas.microsoft.com/office/drawing/2014/main" id="{08A41492-CA3B-4B87-8475-D6669BA746D7}"/>
                  </a:ext>
                </a:extLst>
              </p:cNvPr>
              <p:cNvSpPr txBox="1"/>
              <p:nvPr/>
            </p:nvSpPr>
            <p:spPr>
              <a:xfrm rot="3076616">
                <a:off x="5548959" y="4655755"/>
                <a:ext cx="945732" cy="276999"/>
              </a:xfrm>
              <a:prstGeom prst="rect">
                <a:avLst/>
              </a:prstGeom>
              <a:noFill/>
            </p:spPr>
            <p:txBody>
              <a:bodyPr wrap="square" rtlCol="0">
                <a:noAutofit/>
              </a:bodyPr>
              <a:lstStyle/>
              <a:p>
                <a:r>
                  <a:rPr sz="1200" b="0" u="none" dirty="0">
                    <a:latin typeface="Huawei Sans" panose="020C0503030203020204" pitchFamily="34" charset="0"/>
                  </a:rPr>
                  <a:t>Heartbeat</a:t>
                </a:r>
                <a:endParaRPr lang="zh-CN" altLang="en-US" sz="1200" dirty="0">
                  <a:latin typeface="Huawei Sans" panose="020C0503030203020204" pitchFamily="34" charset="0"/>
                </a:endParaRPr>
              </a:p>
            </p:txBody>
          </p:sp>
          <p:sp>
            <p:nvSpPr>
              <p:cNvPr id="62" name="文本框 104">
                <a:extLst>
                  <a:ext uri="{FF2B5EF4-FFF2-40B4-BE49-F238E27FC236}">
                    <a16:creationId xmlns:a16="http://schemas.microsoft.com/office/drawing/2014/main" id="{0D063C25-4D33-4AAF-B786-52B1DAC24BF3}"/>
                  </a:ext>
                </a:extLst>
              </p:cNvPr>
              <p:cNvSpPr txBox="1"/>
              <p:nvPr/>
            </p:nvSpPr>
            <p:spPr>
              <a:xfrm rot="1206969">
                <a:off x="6963069" y="4593803"/>
                <a:ext cx="646331" cy="276999"/>
              </a:xfrm>
              <a:prstGeom prst="rect">
                <a:avLst/>
              </a:prstGeom>
              <a:noFill/>
            </p:spPr>
            <p:txBody>
              <a:bodyPr wrap="none" rtlCol="0">
                <a:noAutofit/>
              </a:bodyPr>
              <a:lstStyle/>
              <a:p>
                <a:pPr algn="ctr"/>
                <a:r>
                  <a:rPr sz="1200" b="0" u="none" dirty="0">
                    <a:latin typeface="Huawei Sans" panose="020C0503030203020204" pitchFamily="34" charset="0"/>
                  </a:rPr>
                  <a:t>Block operations</a:t>
                </a:r>
                <a:endParaRPr lang="zh-CN" altLang="en-US" sz="1200" dirty="0">
                  <a:latin typeface="Huawei Sans" panose="020C0503030203020204" pitchFamily="34" charset="0"/>
                </a:endParaRPr>
              </a:p>
            </p:txBody>
          </p:sp>
          <p:sp>
            <p:nvSpPr>
              <p:cNvPr id="63" name="文本框 108">
                <a:extLst>
                  <a:ext uri="{FF2B5EF4-FFF2-40B4-BE49-F238E27FC236}">
                    <a16:creationId xmlns:a16="http://schemas.microsoft.com/office/drawing/2014/main" id="{1358A61D-850E-4564-9337-53B5BFF78F64}"/>
                  </a:ext>
                </a:extLst>
              </p:cNvPr>
              <p:cNvSpPr txBox="1"/>
              <p:nvPr/>
            </p:nvSpPr>
            <p:spPr>
              <a:xfrm>
                <a:off x="6467919" y="5108167"/>
                <a:ext cx="492443" cy="276999"/>
              </a:xfrm>
              <a:prstGeom prst="rect">
                <a:avLst/>
              </a:prstGeom>
              <a:noFill/>
            </p:spPr>
            <p:txBody>
              <a:bodyPr wrap="none" rtlCol="0">
                <a:noAutofit/>
              </a:bodyPr>
              <a:lstStyle/>
              <a:p>
                <a:pPr algn="ctr"/>
                <a:r>
                  <a:rPr sz="1200" b="0" u="none" dirty="0">
                    <a:latin typeface="Huawei Sans" panose="020C0503030203020204" pitchFamily="34" charset="0"/>
                  </a:rPr>
                  <a:t>Replication</a:t>
                </a:r>
                <a:endParaRPr lang="zh-CN" altLang="en-US" sz="1200" dirty="0">
                  <a:latin typeface="Huawei Sans" panose="020C0503030203020204" pitchFamily="34" charset="0"/>
                </a:endParaRPr>
              </a:p>
            </p:txBody>
          </p:sp>
        </p:grpSp>
      </p:grpSp>
    </p:spTree>
    <p:extLst>
      <p:ext uri="{BB962C8B-B14F-4D97-AF65-F5344CB8AC3E}">
        <p14:creationId xmlns:p14="http://schemas.microsoft.com/office/powerpoint/2010/main" val="785087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19" name="TextBox 18">
            <a:extLst>
              <a:ext uri="{FF2B5EF4-FFF2-40B4-BE49-F238E27FC236}">
                <a16:creationId xmlns:a16="http://schemas.microsoft.com/office/drawing/2014/main" id="{E695F83B-21FF-F856-B914-3E0B6B636E95}"/>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Youssef Ntefeh</a:t>
            </a:r>
          </a:p>
        </p:txBody>
      </p:sp>
      <p:sp>
        <p:nvSpPr>
          <p:cNvPr id="12" name="标题 4">
            <a:extLst>
              <a:ext uri="{FF2B5EF4-FFF2-40B4-BE49-F238E27FC236}">
                <a16:creationId xmlns:a16="http://schemas.microsoft.com/office/drawing/2014/main" id="{61C49A37-2360-4E83-913E-0D81D2306D9D}"/>
              </a:ext>
            </a:extLst>
          </p:cNvPr>
          <p:cNvSpPr>
            <a:spLocks noGrp="1"/>
          </p:cNvSpPr>
          <p:nvPr>
            <p:ph type="title"/>
          </p:nvPr>
        </p:nvSpPr>
        <p:spPr>
          <a:xfrm>
            <a:off x="1463372" y="587442"/>
            <a:ext cx="11293475" cy="497095"/>
          </a:xfrm>
        </p:spPr>
        <p:txBody>
          <a:bodyPr wrap="square">
            <a:noAutofit/>
          </a:bodyPr>
          <a:lstStyle/>
          <a:p>
            <a:pPr fontAlgn="ctr"/>
            <a:r>
              <a:rPr lang="en-US" sz="2000" b="1" u="none" dirty="0">
                <a:latin typeface="Huawei Sans" panose="020C0503030203020204" pitchFamily="34" charset="0"/>
              </a:rPr>
              <a:t>Metadata Persistence</a:t>
            </a:r>
            <a:endParaRPr lang="en-US" altLang="zh-CN" sz="3200" b="1" dirty="0">
              <a:solidFill>
                <a:srgbClr val="784658"/>
              </a:solidFill>
              <a:latin typeface="Huawei Sans" panose="020C0503030203020204" pitchFamily="34" charset="0"/>
              <a:sym typeface="Huawei Sans" panose="020C0503030203020204" pitchFamily="34" charset="0"/>
            </a:endParaRPr>
          </a:p>
        </p:txBody>
      </p:sp>
      <p:grpSp>
        <p:nvGrpSpPr>
          <p:cNvPr id="83" name="组合 2">
            <a:extLst>
              <a:ext uri="{FF2B5EF4-FFF2-40B4-BE49-F238E27FC236}">
                <a16:creationId xmlns:a16="http://schemas.microsoft.com/office/drawing/2014/main" id="{54A307DE-F602-480C-B104-FE09D9089D94}"/>
              </a:ext>
            </a:extLst>
          </p:cNvPr>
          <p:cNvGrpSpPr/>
          <p:nvPr/>
        </p:nvGrpSpPr>
        <p:grpSpPr>
          <a:xfrm>
            <a:off x="1796614" y="1182869"/>
            <a:ext cx="7862856" cy="4825420"/>
            <a:chOff x="2796988" y="1411892"/>
            <a:chExt cx="6943114" cy="4825420"/>
          </a:xfrm>
        </p:grpSpPr>
        <p:sp>
          <p:nvSpPr>
            <p:cNvPr id="84" name="矩形 1">
              <a:extLst>
                <a:ext uri="{FF2B5EF4-FFF2-40B4-BE49-F238E27FC236}">
                  <a16:creationId xmlns:a16="http://schemas.microsoft.com/office/drawing/2014/main" id="{788CEE54-7FB8-4A02-83D0-A00F70C28A47}"/>
                </a:ext>
              </a:extLst>
            </p:cNvPr>
            <p:cNvSpPr/>
            <p:nvPr/>
          </p:nvSpPr>
          <p:spPr>
            <a:xfrm>
              <a:off x="2796988" y="1411892"/>
              <a:ext cx="3227294" cy="4825420"/>
            </a:xfrm>
            <a:prstGeom prst="rect">
              <a:avLst/>
            </a:prstGeom>
            <a:no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auto">
                <a:spcBef>
                  <a:spcPts val="0"/>
                </a:spcBef>
                <a:spcAft>
                  <a:spcPts val="0"/>
                </a:spcAft>
              </a:pPr>
              <a:endParaRPr lang="zh-CN" altLang="en-US" sz="1600">
                <a:solidFill>
                  <a:srgbClr val="FFFFFF"/>
                </a:solidFill>
                <a:latin typeface="Huawei Sans" panose="020C0503030203020204" pitchFamily="34" charset="0"/>
                <a:sym typeface="Microsoft YaHei" panose="020B0503020204020204" pitchFamily="34" charset="-122"/>
              </a:endParaRPr>
            </a:p>
          </p:txBody>
        </p:sp>
        <p:sp>
          <p:nvSpPr>
            <p:cNvPr id="85" name="文本框 3">
              <a:extLst>
                <a:ext uri="{FF2B5EF4-FFF2-40B4-BE49-F238E27FC236}">
                  <a16:creationId xmlns:a16="http://schemas.microsoft.com/office/drawing/2014/main" id="{C30203E2-6752-44D2-9BB5-779BCDCC9B69}"/>
                </a:ext>
              </a:extLst>
            </p:cNvPr>
            <p:cNvSpPr txBox="1"/>
            <p:nvPr/>
          </p:nvSpPr>
          <p:spPr>
            <a:xfrm>
              <a:off x="3795133" y="1564416"/>
              <a:ext cx="1882589" cy="338554"/>
            </a:xfrm>
            <a:prstGeom prst="rect">
              <a:avLst/>
            </a:prstGeom>
            <a:noFill/>
            <a:ln>
              <a:noFill/>
            </a:ln>
          </p:spPr>
          <p:txBody>
            <a:bodyPr wrap="square" rtlCol="0">
              <a:noAutofit/>
            </a:bodyPr>
            <a:lstStyle/>
            <a:p>
              <a:pPr fontAlgn="auto">
                <a:spcBef>
                  <a:spcPts val="0"/>
                </a:spcBef>
                <a:spcAft>
                  <a:spcPts val="0"/>
                </a:spcAft>
              </a:pPr>
              <a:r>
                <a:rPr sz="1600" b="1" u="none" dirty="0">
                  <a:latin typeface="Huawei Sans" panose="020C0503030203020204" pitchFamily="34" charset="0"/>
                </a:rPr>
                <a:t>Active NameNode</a:t>
              </a:r>
              <a:endParaRPr kumimoji="1" lang="zh-CN" altLang="en-US" sz="1600" b="1" dirty="0">
                <a:latin typeface="Huawei Sans" panose="020C0503030203020204" pitchFamily="34" charset="0"/>
                <a:cs typeface="Microsoft YaHei" charset="-122"/>
                <a:sym typeface="Microsoft YaHei" panose="020B0503020204020204" pitchFamily="34" charset="-122"/>
              </a:endParaRPr>
            </a:p>
          </p:txBody>
        </p:sp>
        <p:sp>
          <p:nvSpPr>
            <p:cNvPr id="86" name="平行四边形 4">
              <a:extLst>
                <a:ext uri="{FF2B5EF4-FFF2-40B4-BE49-F238E27FC236}">
                  <a16:creationId xmlns:a16="http://schemas.microsoft.com/office/drawing/2014/main" id="{F143BE87-3FE2-4220-B696-59F2E3D166A6}"/>
                </a:ext>
              </a:extLst>
            </p:cNvPr>
            <p:cNvSpPr/>
            <p:nvPr/>
          </p:nvSpPr>
          <p:spPr>
            <a:xfrm>
              <a:off x="2922493" y="2097888"/>
              <a:ext cx="1398495" cy="478791"/>
            </a:xfrm>
            <a:prstGeom prst="parallelogram">
              <a:avLst/>
            </a:prstGeom>
            <a:solidFill>
              <a:srgbClr val="2998A7"/>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auto">
                <a:spcBef>
                  <a:spcPts val="0"/>
                </a:spcBef>
                <a:spcAft>
                  <a:spcPts val="0"/>
                </a:spcAft>
              </a:pPr>
              <a:r>
                <a:rPr sz="1600" b="0" u="none" dirty="0">
                  <a:solidFill>
                    <a:srgbClr val="FFFFFF"/>
                  </a:solidFill>
                  <a:latin typeface="Huawei Sans" panose="020C0503030203020204" pitchFamily="34" charset="0"/>
                </a:rPr>
                <a:t>Editlog</a:t>
              </a:r>
              <a:endParaRPr lang="zh-CN" altLang="en-US" sz="1600" dirty="0">
                <a:solidFill>
                  <a:srgbClr val="FFFFFF"/>
                </a:solidFill>
                <a:latin typeface="Huawei Sans" panose="020C0503030203020204" pitchFamily="34" charset="0"/>
                <a:sym typeface="Microsoft YaHei" panose="020B0503020204020204" pitchFamily="34" charset="-122"/>
              </a:endParaRPr>
            </a:p>
          </p:txBody>
        </p:sp>
        <p:sp>
          <p:nvSpPr>
            <p:cNvPr id="87" name="平行四边形 6">
              <a:extLst>
                <a:ext uri="{FF2B5EF4-FFF2-40B4-BE49-F238E27FC236}">
                  <a16:creationId xmlns:a16="http://schemas.microsoft.com/office/drawing/2014/main" id="{AB6C21AE-3EEF-4F19-87C1-94B3DE12CD14}"/>
                </a:ext>
              </a:extLst>
            </p:cNvPr>
            <p:cNvSpPr/>
            <p:nvPr/>
          </p:nvSpPr>
          <p:spPr>
            <a:xfrm>
              <a:off x="4392708" y="2097888"/>
              <a:ext cx="1506068" cy="505685"/>
            </a:xfrm>
            <a:prstGeom prst="parallelogram">
              <a:avLst/>
            </a:prstGeom>
            <a:solidFill>
              <a:srgbClr val="2998A7"/>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auto">
                <a:spcBef>
                  <a:spcPts val="0"/>
                </a:spcBef>
                <a:spcAft>
                  <a:spcPts val="0"/>
                </a:spcAft>
              </a:pPr>
              <a:r>
                <a:rPr sz="1600" b="0" u="none" dirty="0">
                  <a:solidFill>
                    <a:srgbClr val="FFFFFF"/>
                  </a:solidFill>
                  <a:latin typeface="Huawei Sans" panose="020C0503030203020204" pitchFamily="34" charset="0"/>
                </a:rPr>
                <a:t>FsImage</a:t>
              </a:r>
              <a:endParaRPr lang="zh-CN" altLang="en-US" sz="1600" dirty="0">
                <a:solidFill>
                  <a:srgbClr val="FFFFFF"/>
                </a:solidFill>
                <a:latin typeface="Huawei Sans" panose="020C0503030203020204" pitchFamily="34" charset="0"/>
                <a:sym typeface="Microsoft YaHei" panose="020B0503020204020204" pitchFamily="34" charset="-122"/>
              </a:endParaRPr>
            </a:p>
          </p:txBody>
        </p:sp>
        <p:sp>
          <p:nvSpPr>
            <p:cNvPr id="88" name="平行四边形 7">
              <a:extLst>
                <a:ext uri="{FF2B5EF4-FFF2-40B4-BE49-F238E27FC236}">
                  <a16:creationId xmlns:a16="http://schemas.microsoft.com/office/drawing/2014/main" id="{6ED70E9D-FA6A-4A23-86A3-AD4EBD09E51D}"/>
                </a:ext>
              </a:extLst>
            </p:cNvPr>
            <p:cNvSpPr/>
            <p:nvPr/>
          </p:nvSpPr>
          <p:spPr>
            <a:xfrm>
              <a:off x="2850775" y="3259642"/>
              <a:ext cx="1470214" cy="625884"/>
            </a:xfrm>
            <a:prstGeom prst="parallelogram">
              <a:avLst/>
            </a:prstGeom>
            <a:solidFill>
              <a:srgbClr val="2998A7"/>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auto">
                <a:spcBef>
                  <a:spcPts val="0"/>
                </a:spcBef>
                <a:spcAft>
                  <a:spcPts val="0"/>
                </a:spcAft>
              </a:pPr>
              <a:r>
                <a:rPr sz="1600" b="0" u="none" dirty="0">
                  <a:solidFill>
                    <a:srgbClr val="FFFFFF"/>
                  </a:solidFill>
                  <a:latin typeface="Huawei Sans" panose="020C0503030203020204" pitchFamily="34" charset="0"/>
                </a:rPr>
                <a:t>Editlog</a:t>
              </a:r>
              <a:endParaRPr lang="en-US" altLang="zh-CN" sz="1600" dirty="0">
                <a:solidFill>
                  <a:srgbClr val="FFFFFF"/>
                </a:solidFill>
                <a:latin typeface="Huawei Sans" panose="020C0503030203020204" pitchFamily="34" charset="0"/>
                <a:sym typeface="Microsoft YaHei" panose="020B0503020204020204" pitchFamily="34" charset="-122"/>
              </a:endParaRPr>
            </a:p>
            <a:p>
              <a:pPr algn="ctr" fontAlgn="auto">
                <a:spcBef>
                  <a:spcPts val="0"/>
                </a:spcBef>
                <a:spcAft>
                  <a:spcPts val="0"/>
                </a:spcAft>
              </a:pPr>
              <a:r>
                <a:rPr sz="1600" b="0" u="none" dirty="0">
                  <a:solidFill>
                    <a:srgbClr val="FFFFFF"/>
                  </a:solidFill>
                  <a:latin typeface="Huawei Sans" panose="020C0503030203020204" pitchFamily="34" charset="0"/>
                </a:rPr>
                <a:t>.new</a:t>
              </a:r>
              <a:endParaRPr lang="zh-CN" altLang="en-US" sz="1600" dirty="0">
                <a:solidFill>
                  <a:srgbClr val="FFFFFF"/>
                </a:solidFill>
                <a:latin typeface="Huawei Sans" panose="020C0503030203020204" pitchFamily="34" charset="0"/>
                <a:sym typeface="Microsoft YaHei" panose="020B0503020204020204" pitchFamily="34" charset="-122"/>
              </a:endParaRPr>
            </a:p>
          </p:txBody>
        </p:sp>
        <p:sp>
          <p:nvSpPr>
            <p:cNvPr id="89" name="平行四边形 8">
              <a:extLst>
                <a:ext uri="{FF2B5EF4-FFF2-40B4-BE49-F238E27FC236}">
                  <a16:creationId xmlns:a16="http://schemas.microsoft.com/office/drawing/2014/main" id="{D666D01C-F7E6-4F4C-AC99-AC65C54F0697}"/>
                </a:ext>
              </a:extLst>
            </p:cNvPr>
            <p:cNvSpPr/>
            <p:nvPr/>
          </p:nvSpPr>
          <p:spPr>
            <a:xfrm>
              <a:off x="4423028" y="4560589"/>
              <a:ext cx="1384493" cy="687870"/>
            </a:xfrm>
            <a:prstGeom prst="parallelogram">
              <a:avLst/>
            </a:prstGeom>
            <a:solidFill>
              <a:srgbClr val="2998A7"/>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auto">
                <a:spcBef>
                  <a:spcPts val="0"/>
                </a:spcBef>
                <a:spcAft>
                  <a:spcPts val="0"/>
                </a:spcAft>
              </a:pPr>
              <a:r>
                <a:rPr sz="1600" b="0" u="none" dirty="0">
                  <a:solidFill>
                    <a:srgbClr val="FFFFFF"/>
                  </a:solidFill>
                  <a:latin typeface="Huawei Sans" panose="020C0503030203020204" pitchFamily="34" charset="0"/>
                </a:rPr>
                <a:t>FsImage</a:t>
              </a:r>
              <a:endParaRPr lang="en-US" altLang="zh-CN" sz="1600" dirty="0">
                <a:solidFill>
                  <a:srgbClr val="FFFFFF"/>
                </a:solidFill>
                <a:latin typeface="Huawei Sans" panose="020C0503030203020204" pitchFamily="34" charset="0"/>
                <a:sym typeface="Microsoft YaHei" panose="020B0503020204020204" pitchFamily="34" charset="-122"/>
              </a:endParaRPr>
            </a:p>
            <a:p>
              <a:pPr algn="ctr" fontAlgn="auto">
                <a:spcBef>
                  <a:spcPts val="0"/>
                </a:spcBef>
                <a:spcAft>
                  <a:spcPts val="0"/>
                </a:spcAft>
              </a:pPr>
              <a:r>
                <a:rPr sz="1600" b="0" u="none" dirty="0">
                  <a:solidFill>
                    <a:srgbClr val="FFFFFF"/>
                  </a:solidFill>
                  <a:latin typeface="Huawei Sans" panose="020C0503030203020204" pitchFamily="34" charset="0"/>
                </a:rPr>
                <a:t>.ckpt</a:t>
              </a:r>
              <a:endParaRPr lang="zh-CN" altLang="en-US" sz="1600" dirty="0">
                <a:solidFill>
                  <a:srgbClr val="FFFFFF"/>
                </a:solidFill>
                <a:latin typeface="Huawei Sans" panose="020C0503030203020204" pitchFamily="34" charset="0"/>
                <a:sym typeface="Microsoft YaHei" panose="020B0503020204020204" pitchFamily="34" charset="-122"/>
              </a:endParaRPr>
            </a:p>
          </p:txBody>
        </p:sp>
        <p:sp>
          <p:nvSpPr>
            <p:cNvPr id="90" name="平行四边形 9">
              <a:extLst>
                <a:ext uri="{FF2B5EF4-FFF2-40B4-BE49-F238E27FC236}">
                  <a16:creationId xmlns:a16="http://schemas.microsoft.com/office/drawing/2014/main" id="{699A1716-BB88-434A-8D89-9A76C19DD365}"/>
                </a:ext>
              </a:extLst>
            </p:cNvPr>
            <p:cNvSpPr/>
            <p:nvPr/>
          </p:nvSpPr>
          <p:spPr>
            <a:xfrm>
              <a:off x="4505746" y="5619822"/>
              <a:ext cx="1434352" cy="505685"/>
            </a:xfrm>
            <a:prstGeom prst="parallelogram">
              <a:avLst/>
            </a:prstGeom>
            <a:solidFill>
              <a:srgbClr val="2998A7"/>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auto">
                <a:spcBef>
                  <a:spcPts val="0"/>
                </a:spcBef>
                <a:spcAft>
                  <a:spcPts val="0"/>
                </a:spcAft>
              </a:pPr>
              <a:r>
                <a:rPr sz="1600" b="0" u="none" dirty="0">
                  <a:solidFill>
                    <a:srgbClr val="FFFFFF"/>
                  </a:solidFill>
                  <a:latin typeface="Huawei Sans" panose="020C0503030203020204" pitchFamily="34" charset="0"/>
                </a:rPr>
                <a:t>FsImage</a:t>
              </a:r>
              <a:endParaRPr lang="zh-CN" altLang="en-US" sz="1600" dirty="0">
                <a:solidFill>
                  <a:srgbClr val="FFFFFF"/>
                </a:solidFill>
                <a:latin typeface="Huawei Sans" panose="020C0503030203020204" pitchFamily="34" charset="0"/>
                <a:sym typeface="Microsoft YaHei" panose="020B0503020204020204" pitchFamily="34" charset="-122"/>
              </a:endParaRPr>
            </a:p>
          </p:txBody>
        </p:sp>
        <p:sp>
          <p:nvSpPr>
            <p:cNvPr id="91" name="平行四边形 10">
              <a:extLst>
                <a:ext uri="{FF2B5EF4-FFF2-40B4-BE49-F238E27FC236}">
                  <a16:creationId xmlns:a16="http://schemas.microsoft.com/office/drawing/2014/main" id="{DFEBFA15-CCAB-4C97-B923-AC313C8B73DF}"/>
                </a:ext>
              </a:extLst>
            </p:cNvPr>
            <p:cNvSpPr/>
            <p:nvPr/>
          </p:nvSpPr>
          <p:spPr>
            <a:xfrm>
              <a:off x="2842268" y="5633268"/>
              <a:ext cx="1398495" cy="478791"/>
            </a:xfrm>
            <a:prstGeom prst="parallelogram">
              <a:avLst/>
            </a:prstGeom>
            <a:solidFill>
              <a:srgbClr val="2998A7"/>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auto">
                <a:spcBef>
                  <a:spcPts val="0"/>
                </a:spcBef>
                <a:spcAft>
                  <a:spcPts val="0"/>
                </a:spcAft>
              </a:pPr>
              <a:r>
                <a:rPr sz="1600" b="0" u="none" dirty="0">
                  <a:solidFill>
                    <a:srgbClr val="FFFFFF"/>
                  </a:solidFill>
                  <a:latin typeface="Huawei Sans" panose="020C0503030203020204" pitchFamily="34" charset="0"/>
                </a:rPr>
                <a:t>Editlog</a:t>
              </a:r>
              <a:endParaRPr lang="zh-CN" altLang="en-US" sz="1600" dirty="0">
                <a:solidFill>
                  <a:srgbClr val="FFFFFF"/>
                </a:solidFill>
                <a:latin typeface="Huawei Sans" panose="020C0503030203020204" pitchFamily="34" charset="0"/>
                <a:sym typeface="Microsoft YaHei" panose="020B0503020204020204" pitchFamily="34" charset="-122"/>
              </a:endParaRPr>
            </a:p>
          </p:txBody>
        </p:sp>
        <p:sp>
          <p:nvSpPr>
            <p:cNvPr id="92" name="矩形 11">
              <a:extLst>
                <a:ext uri="{FF2B5EF4-FFF2-40B4-BE49-F238E27FC236}">
                  <a16:creationId xmlns:a16="http://schemas.microsoft.com/office/drawing/2014/main" id="{AF8B61D9-C54C-4B4C-91EC-5D56FA196878}"/>
                </a:ext>
              </a:extLst>
            </p:cNvPr>
            <p:cNvSpPr/>
            <p:nvPr/>
          </p:nvSpPr>
          <p:spPr>
            <a:xfrm>
              <a:off x="6463553" y="1411892"/>
              <a:ext cx="3227294" cy="4825420"/>
            </a:xfrm>
            <a:prstGeom prst="rect">
              <a:avLst/>
            </a:prstGeom>
            <a:no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auto">
                <a:spcBef>
                  <a:spcPts val="0"/>
                </a:spcBef>
                <a:spcAft>
                  <a:spcPts val="0"/>
                </a:spcAft>
              </a:pPr>
              <a:endParaRPr lang="zh-CN" altLang="en-US" sz="1600">
                <a:solidFill>
                  <a:srgbClr val="FFFFFF"/>
                </a:solidFill>
                <a:latin typeface="Huawei Sans" panose="020C0503030203020204" pitchFamily="34" charset="0"/>
                <a:sym typeface="Microsoft YaHei" panose="020B0503020204020204" pitchFamily="34" charset="-122"/>
              </a:endParaRPr>
            </a:p>
          </p:txBody>
        </p:sp>
        <p:sp>
          <p:nvSpPr>
            <p:cNvPr id="93" name="文本框 12">
              <a:extLst>
                <a:ext uri="{FF2B5EF4-FFF2-40B4-BE49-F238E27FC236}">
                  <a16:creationId xmlns:a16="http://schemas.microsoft.com/office/drawing/2014/main" id="{CC6EC781-47FF-4086-88E7-CF939433E382}"/>
                </a:ext>
              </a:extLst>
            </p:cNvPr>
            <p:cNvSpPr txBox="1"/>
            <p:nvPr/>
          </p:nvSpPr>
          <p:spPr>
            <a:xfrm>
              <a:off x="6943561" y="1564416"/>
              <a:ext cx="2684532" cy="338554"/>
            </a:xfrm>
            <a:prstGeom prst="rect">
              <a:avLst/>
            </a:prstGeom>
            <a:noFill/>
            <a:ln>
              <a:noFill/>
            </a:ln>
          </p:spPr>
          <p:txBody>
            <a:bodyPr wrap="square" rtlCol="0">
              <a:noAutofit/>
            </a:bodyPr>
            <a:lstStyle/>
            <a:p>
              <a:pPr fontAlgn="auto">
                <a:spcBef>
                  <a:spcPts val="0"/>
                </a:spcBef>
                <a:spcAft>
                  <a:spcPts val="0"/>
                </a:spcAft>
              </a:pPr>
              <a:r>
                <a:rPr sz="1600" b="1" u="none" dirty="0">
                  <a:latin typeface="Huawei Sans" panose="020C0503030203020204" pitchFamily="34" charset="0"/>
                </a:rPr>
                <a:t>Secondary NameNode</a:t>
              </a:r>
              <a:endParaRPr kumimoji="1" lang="zh-CN" altLang="en-US" sz="1600" b="1" dirty="0">
                <a:latin typeface="Huawei Sans" panose="020C0503030203020204" pitchFamily="34" charset="0"/>
                <a:cs typeface="Microsoft YaHei" charset="-122"/>
                <a:sym typeface="Microsoft YaHei" panose="020B0503020204020204" pitchFamily="34" charset="-122"/>
              </a:endParaRPr>
            </a:p>
          </p:txBody>
        </p:sp>
        <p:sp>
          <p:nvSpPr>
            <p:cNvPr id="94" name="文本框 5">
              <a:extLst>
                <a:ext uri="{FF2B5EF4-FFF2-40B4-BE49-F238E27FC236}">
                  <a16:creationId xmlns:a16="http://schemas.microsoft.com/office/drawing/2014/main" id="{7906A279-3953-49DE-A2D0-C8FF5BFC76AF}"/>
                </a:ext>
              </a:extLst>
            </p:cNvPr>
            <p:cNvSpPr txBox="1"/>
            <p:nvPr/>
          </p:nvSpPr>
          <p:spPr>
            <a:xfrm>
              <a:off x="3183431" y="2938989"/>
              <a:ext cx="1683441" cy="307777"/>
            </a:xfrm>
            <a:prstGeom prst="rect">
              <a:avLst/>
            </a:prstGeom>
            <a:noFill/>
            <a:ln>
              <a:noFill/>
            </a:ln>
          </p:spPr>
          <p:txBody>
            <a:bodyPr wrap="square" rtlCol="0">
              <a:noAutofit/>
            </a:bodyPr>
            <a:lstStyle/>
            <a:p>
              <a:pPr fontAlgn="auto">
                <a:spcBef>
                  <a:spcPts val="0"/>
                </a:spcBef>
                <a:spcAft>
                  <a:spcPts val="0"/>
                </a:spcAft>
              </a:pPr>
              <a:r>
                <a:rPr sz="1400" b="0" u="none" dirty="0">
                  <a:latin typeface="Huawei Sans" panose="020C0503030203020204" pitchFamily="34" charset="0"/>
                </a:rPr>
                <a:t>1. Send notifications.</a:t>
              </a:r>
            </a:p>
          </p:txBody>
        </p:sp>
        <p:sp>
          <p:nvSpPr>
            <p:cNvPr id="95" name="文本框 14">
              <a:extLst>
                <a:ext uri="{FF2B5EF4-FFF2-40B4-BE49-F238E27FC236}">
                  <a16:creationId xmlns:a16="http://schemas.microsoft.com/office/drawing/2014/main" id="{64B0403F-69A2-45E6-B8ED-1F4F7D756D49}"/>
                </a:ext>
              </a:extLst>
            </p:cNvPr>
            <p:cNvSpPr txBox="1"/>
            <p:nvPr/>
          </p:nvSpPr>
          <p:spPr>
            <a:xfrm>
              <a:off x="6506993" y="1918871"/>
              <a:ext cx="3233109" cy="1061829"/>
            </a:xfrm>
            <a:prstGeom prst="rect">
              <a:avLst/>
            </a:prstGeom>
            <a:noFill/>
            <a:ln>
              <a:noFill/>
            </a:ln>
          </p:spPr>
          <p:txBody>
            <a:bodyPr wrap="square" rtlCol="0">
              <a:noAutofit/>
            </a:bodyPr>
            <a:lstStyle/>
            <a:p>
              <a:pPr fontAlgn="auto">
                <a:spcBef>
                  <a:spcPts val="0"/>
                </a:spcBef>
                <a:spcAft>
                  <a:spcPts val="0"/>
                </a:spcAft>
              </a:pPr>
              <a:r>
                <a:rPr sz="1400" b="0" u="none" dirty="0">
                  <a:latin typeface="Huawei Sans" panose="020C0503030203020204" pitchFamily="34" charset="0"/>
                </a:rPr>
                <a:t>2. Obtain Editlog and FsImage from the active NameNode.</a:t>
              </a:r>
              <a:endParaRPr kumimoji="1" lang="en-US" altLang="zh-CN" sz="1400" dirty="0">
                <a:latin typeface="Huawei Sans" panose="020C0503030203020204" pitchFamily="34" charset="0"/>
                <a:cs typeface="Microsoft YaHei" charset="-122"/>
                <a:sym typeface="Microsoft YaHei" panose="020B0503020204020204" pitchFamily="34" charset="-122"/>
              </a:endParaRPr>
            </a:p>
            <a:p>
              <a:pPr fontAlgn="auto">
                <a:spcBef>
                  <a:spcPts val="0"/>
                </a:spcBef>
                <a:spcAft>
                  <a:spcPts val="0"/>
                </a:spcAft>
              </a:pPr>
              <a:r>
                <a:rPr sz="1400" b="0" u="none" dirty="0">
                  <a:latin typeface="Huawei Sans" panose="020C0503030203020204" pitchFamily="34" charset="0"/>
                </a:rPr>
                <a:t>(FsImage is downloaded only during</a:t>
              </a:r>
              <a:r>
                <a:rPr lang="en-US" altLang="zh-CN" sz="1400" b="0" u="none" dirty="0">
                  <a:latin typeface="Huawei Sans" panose="020C0503030203020204" pitchFamily="34" charset="0"/>
                </a:rPr>
                <a:t> </a:t>
              </a:r>
              <a:r>
                <a:rPr sz="1400" b="0" u="none" dirty="0">
                  <a:latin typeface="Huawei Sans" panose="020C0503030203020204" pitchFamily="34" charset="0"/>
                </a:rPr>
                <a:t>NameNode</a:t>
              </a:r>
              <a:r>
                <a:rPr kumimoji="1" lang="zh-CN" altLang="en-US" sz="1400" dirty="0">
                  <a:latin typeface="Huawei Sans" panose="020C0503030203020204" pitchFamily="34" charset="0"/>
                  <a:sym typeface="Microsoft YaHei" panose="020B0503020204020204" pitchFamily="34" charset="-122"/>
                </a:rPr>
                <a:t> </a:t>
              </a:r>
              <a:r>
                <a:rPr sz="1400" b="0" u="none" dirty="0">
                  <a:latin typeface="Huawei Sans" panose="020C0503030203020204" pitchFamily="34" charset="0"/>
                </a:rPr>
                <a:t>initialization and used as a local file later.)</a:t>
              </a:r>
            </a:p>
          </p:txBody>
        </p:sp>
        <p:sp>
          <p:nvSpPr>
            <p:cNvPr id="96" name="平行四边形 15">
              <a:extLst>
                <a:ext uri="{FF2B5EF4-FFF2-40B4-BE49-F238E27FC236}">
                  <a16:creationId xmlns:a16="http://schemas.microsoft.com/office/drawing/2014/main" id="{B47FEF43-F2A4-4779-9BEF-C37EFED46062}"/>
                </a:ext>
              </a:extLst>
            </p:cNvPr>
            <p:cNvSpPr/>
            <p:nvPr/>
          </p:nvSpPr>
          <p:spPr>
            <a:xfrm>
              <a:off x="6589058" y="3515848"/>
              <a:ext cx="1398495" cy="478791"/>
            </a:xfrm>
            <a:prstGeom prst="parallelogram">
              <a:avLst/>
            </a:prstGeom>
            <a:solidFill>
              <a:srgbClr val="2998A7"/>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auto">
                <a:spcBef>
                  <a:spcPts val="0"/>
                </a:spcBef>
                <a:spcAft>
                  <a:spcPts val="0"/>
                </a:spcAft>
              </a:pPr>
              <a:r>
                <a:rPr sz="1600" b="0" u="none" dirty="0">
                  <a:solidFill>
                    <a:srgbClr val="FFFFFF"/>
                  </a:solidFill>
                  <a:latin typeface="Huawei Sans" panose="020C0503030203020204" pitchFamily="34" charset="0"/>
                </a:rPr>
                <a:t>Editlog</a:t>
              </a:r>
              <a:endParaRPr lang="zh-CN" altLang="en-US" sz="1600" dirty="0">
                <a:solidFill>
                  <a:srgbClr val="FFFFFF"/>
                </a:solidFill>
                <a:latin typeface="Huawei Sans" panose="020C0503030203020204" pitchFamily="34" charset="0"/>
                <a:sym typeface="Microsoft YaHei" panose="020B0503020204020204" pitchFamily="34" charset="-122"/>
              </a:endParaRPr>
            </a:p>
          </p:txBody>
        </p:sp>
        <p:sp>
          <p:nvSpPr>
            <p:cNvPr id="97" name="平行四边形 16">
              <a:extLst>
                <a:ext uri="{FF2B5EF4-FFF2-40B4-BE49-F238E27FC236}">
                  <a16:creationId xmlns:a16="http://schemas.microsoft.com/office/drawing/2014/main" id="{03B3A9CD-EB57-4E34-951D-0078116CFA74}"/>
                </a:ext>
              </a:extLst>
            </p:cNvPr>
            <p:cNvSpPr/>
            <p:nvPr/>
          </p:nvSpPr>
          <p:spPr>
            <a:xfrm>
              <a:off x="8113058" y="3306278"/>
              <a:ext cx="1515035" cy="505685"/>
            </a:xfrm>
            <a:prstGeom prst="parallelogram">
              <a:avLst/>
            </a:prstGeom>
            <a:solidFill>
              <a:srgbClr val="2998A7"/>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auto">
                <a:spcBef>
                  <a:spcPts val="0"/>
                </a:spcBef>
                <a:spcAft>
                  <a:spcPts val="0"/>
                </a:spcAft>
              </a:pPr>
              <a:r>
                <a:rPr sz="1600" b="0" u="none" dirty="0">
                  <a:solidFill>
                    <a:srgbClr val="FFFFFF"/>
                  </a:solidFill>
                  <a:latin typeface="Huawei Sans" panose="020C0503030203020204" pitchFamily="34" charset="0"/>
                </a:rPr>
                <a:t>FsImage</a:t>
              </a:r>
              <a:endParaRPr lang="zh-CN" altLang="en-US" sz="1600" dirty="0">
                <a:solidFill>
                  <a:srgbClr val="FFFFFF"/>
                </a:solidFill>
                <a:latin typeface="Huawei Sans" panose="020C0503030203020204" pitchFamily="34" charset="0"/>
                <a:sym typeface="Microsoft YaHei" panose="020B0503020204020204" pitchFamily="34" charset="-122"/>
              </a:endParaRPr>
            </a:p>
          </p:txBody>
        </p:sp>
        <p:sp>
          <p:nvSpPr>
            <p:cNvPr id="98" name="平行四边形 17">
              <a:extLst>
                <a:ext uri="{FF2B5EF4-FFF2-40B4-BE49-F238E27FC236}">
                  <a16:creationId xmlns:a16="http://schemas.microsoft.com/office/drawing/2014/main" id="{470FDDD2-0F83-4393-9639-7ECFAEE5BE96}"/>
                </a:ext>
              </a:extLst>
            </p:cNvPr>
            <p:cNvSpPr/>
            <p:nvPr/>
          </p:nvSpPr>
          <p:spPr>
            <a:xfrm>
              <a:off x="7424230" y="4580589"/>
              <a:ext cx="1250053" cy="650255"/>
            </a:xfrm>
            <a:prstGeom prst="parallelogram">
              <a:avLst/>
            </a:prstGeom>
            <a:solidFill>
              <a:srgbClr val="2998A7"/>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fontAlgn="auto">
                <a:spcBef>
                  <a:spcPts val="0"/>
                </a:spcBef>
                <a:spcAft>
                  <a:spcPts val="0"/>
                </a:spcAft>
              </a:pPr>
              <a:r>
                <a:rPr sz="1600" b="0" u="none" dirty="0">
                  <a:solidFill>
                    <a:srgbClr val="FFFFFF"/>
                  </a:solidFill>
                  <a:latin typeface="Huawei Sans" panose="020C0503030203020204" pitchFamily="34" charset="0"/>
                </a:rPr>
                <a:t>FsImage</a:t>
              </a:r>
              <a:endParaRPr lang="en-US" altLang="zh-CN" sz="1600" dirty="0">
                <a:solidFill>
                  <a:srgbClr val="FFFFFF"/>
                </a:solidFill>
                <a:latin typeface="Huawei Sans" panose="020C0503030203020204" pitchFamily="34" charset="0"/>
                <a:sym typeface="Microsoft YaHei" panose="020B0503020204020204" pitchFamily="34" charset="-122"/>
              </a:endParaRPr>
            </a:p>
            <a:p>
              <a:pPr algn="ctr" fontAlgn="auto">
                <a:spcBef>
                  <a:spcPts val="0"/>
                </a:spcBef>
                <a:spcAft>
                  <a:spcPts val="0"/>
                </a:spcAft>
              </a:pPr>
              <a:r>
                <a:rPr sz="1600" b="0" u="none" dirty="0">
                  <a:solidFill>
                    <a:srgbClr val="FFFFFF"/>
                  </a:solidFill>
                  <a:latin typeface="Huawei Sans" panose="020C0503030203020204" pitchFamily="34" charset="0"/>
                </a:rPr>
                <a:t>.ckpt</a:t>
              </a:r>
              <a:endParaRPr lang="zh-CN" altLang="en-US" sz="1600" dirty="0">
                <a:solidFill>
                  <a:srgbClr val="FFFFFF"/>
                </a:solidFill>
                <a:latin typeface="Huawei Sans" panose="020C0503030203020204" pitchFamily="34" charset="0"/>
                <a:sym typeface="Microsoft YaHei" panose="020B0503020204020204" pitchFamily="34" charset="-122"/>
              </a:endParaRPr>
            </a:p>
          </p:txBody>
        </p:sp>
        <p:cxnSp>
          <p:nvCxnSpPr>
            <p:cNvPr id="99" name="直接箭头连接符 22">
              <a:extLst>
                <a:ext uri="{FF2B5EF4-FFF2-40B4-BE49-F238E27FC236}">
                  <a16:creationId xmlns:a16="http://schemas.microsoft.com/office/drawing/2014/main" id="{054E73D6-B9D9-4179-B6DF-6EBCA67A8509}"/>
                </a:ext>
              </a:extLst>
            </p:cNvPr>
            <p:cNvCxnSpPr>
              <a:stCxn id="86" idx="4"/>
              <a:endCxn id="96" idx="5"/>
            </p:cNvCxnSpPr>
            <p:nvPr/>
          </p:nvCxnSpPr>
          <p:spPr>
            <a:xfrm>
              <a:off x="3621741" y="2576679"/>
              <a:ext cx="3027166" cy="117856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0" name="直接箭头连接符 24">
              <a:extLst>
                <a:ext uri="{FF2B5EF4-FFF2-40B4-BE49-F238E27FC236}">
                  <a16:creationId xmlns:a16="http://schemas.microsoft.com/office/drawing/2014/main" id="{37987C3B-0719-4D17-BB9E-DEDDDD637061}"/>
                </a:ext>
              </a:extLst>
            </p:cNvPr>
            <p:cNvCxnSpPr>
              <a:stCxn id="87" idx="3"/>
              <a:endCxn id="97" idx="5"/>
            </p:cNvCxnSpPr>
            <p:nvPr/>
          </p:nvCxnSpPr>
          <p:spPr>
            <a:xfrm>
              <a:off x="5082531" y="2603573"/>
              <a:ext cx="3093738" cy="95554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1" name="直接箭头连接符 28">
              <a:extLst>
                <a:ext uri="{FF2B5EF4-FFF2-40B4-BE49-F238E27FC236}">
                  <a16:creationId xmlns:a16="http://schemas.microsoft.com/office/drawing/2014/main" id="{B1F68C26-8291-4F16-9376-AB331E801BA4}"/>
                </a:ext>
              </a:extLst>
            </p:cNvPr>
            <p:cNvCxnSpPr>
              <a:stCxn id="96" idx="4"/>
              <a:endCxn id="98" idx="0"/>
            </p:cNvCxnSpPr>
            <p:nvPr/>
          </p:nvCxnSpPr>
          <p:spPr>
            <a:xfrm>
              <a:off x="7288306" y="3994639"/>
              <a:ext cx="760951" cy="58595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2" name="直接箭头连接符 30">
              <a:extLst>
                <a:ext uri="{FF2B5EF4-FFF2-40B4-BE49-F238E27FC236}">
                  <a16:creationId xmlns:a16="http://schemas.microsoft.com/office/drawing/2014/main" id="{21847F4F-9D0F-4C69-A742-E6EA7F4CC668}"/>
                </a:ext>
              </a:extLst>
            </p:cNvPr>
            <p:cNvCxnSpPr>
              <a:stCxn id="97" idx="4"/>
              <a:endCxn id="98" idx="1"/>
            </p:cNvCxnSpPr>
            <p:nvPr/>
          </p:nvCxnSpPr>
          <p:spPr>
            <a:xfrm flipH="1">
              <a:off x="8121031" y="3811963"/>
              <a:ext cx="749545" cy="76862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3" name="直接箭头连接符 38">
              <a:extLst>
                <a:ext uri="{FF2B5EF4-FFF2-40B4-BE49-F238E27FC236}">
                  <a16:creationId xmlns:a16="http://schemas.microsoft.com/office/drawing/2014/main" id="{F6F406FA-6CCE-40D7-8565-31585C97969F}"/>
                </a:ext>
              </a:extLst>
            </p:cNvPr>
            <p:cNvCxnSpPr>
              <a:stCxn id="88" idx="4"/>
              <a:endCxn id="91" idx="1"/>
            </p:cNvCxnSpPr>
            <p:nvPr/>
          </p:nvCxnSpPr>
          <p:spPr>
            <a:xfrm>
              <a:off x="3585882" y="3885526"/>
              <a:ext cx="15482" cy="174774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4" name="直接箭头连接符 46">
              <a:extLst>
                <a:ext uri="{FF2B5EF4-FFF2-40B4-BE49-F238E27FC236}">
                  <a16:creationId xmlns:a16="http://schemas.microsoft.com/office/drawing/2014/main" id="{95803572-0748-451A-BAB8-B6C2EF6A0832}"/>
                </a:ext>
              </a:extLst>
            </p:cNvPr>
            <p:cNvCxnSpPr>
              <a:stCxn id="98" idx="5"/>
              <a:endCxn id="89" idx="2"/>
            </p:cNvCxnSpPr>
            <p:nvPr/>
          </p:nvCxnSpPr>
          <p:spPr>
            <a:xfrm flipH="1" flipV="1">
              <a:off x="5731595" y="4904524"/>
              <a:ext cx="1764410" cy="119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5" name="直接箭头连接符 50">
              <a:extLst>
                <a:ext uri="{FF2B5EF4-FFF2-40B4-BE49-F238E27FC236}">
                  <a16:creationId xmlns:a16="http://schemas.microsoft.com/office/drawing/2014/main" id="{A410AB09-E19A-4BC1-9392-3843C0EE9065}"/>
                </a:ext>
              </a:extLst>
            </p:cNvPr>
            <p:cNvCxnSpPr>
              <a:stCxn id="89" idx="4"/>
              <a:endCxn id="90" idx="1"/>
            </p:cNvCxnSpPr>
            <p:nvPr/>
          </p:nvCxnSpPr>
          <p:spPr>
            <a:xfrm>
              <a:off x="5115275" y="5248459"/>
              <a:ext cx="163464" cy="3713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6" name="文本框 54">
              <a:extLst>
                <a:ext uri="{FF2B5EF4-FFF2-40B4-BE49-F238E27FC236}">
                  <a16:creationId xmlns:a16="http://schemas.microsoft.com/office/drawing/2014/main" id="{A785A2F8-6981-4406-9A88-91C8A9DBE53B}"/>
                </a:ext>
              </a:extLst>
            </p:cNvPr>
            <p:cNvSpPr txBox="1"/>
            <p:nvPr/>
          </p:nvSpPr>
          <p:spPr>
            <a:xfrm>
              <a:off x="8636143" y="3974830"/>
              <a:ext cx="1095885" cy="307777"/>
            </a:xfrm>
            <a:prstGeom prst="rect">
              <a:avLst/>
            </a:prstGeom>
            <a:noFill/>
            <a:ln>
              <a:noFill/>
            </a:ln>
          </p:spPr>
          <p:txBody>
            <a:bodyPr wrap="square" rtlCol="0">
              <a:noAutofit/>
            </a:bodyPr>
            <a:lstStyle/>
            <a:p>
              <a:pPr fontAlgn="auto">
                <a:spcBef>
                  <a:spcPts val="0"/>
                </a:spcBef>
                <a:spcAft>
                  <a:spcPts val="0"/>
                </a:spcAft>
              </a:pPr>
              <a:r>
                <a:rPr sz="1400" b="0" u="none" dirty="0">
                  <a:latin typeface="Huawei Sans" panose="020C0503030203020204" pitchFamily="34" charset="0"/>
                </a:rPr>
                <a:t>3. Merge the FsImage and EditLog files. </a:t>
              </a:r>
            </a:p>
          </p:txBody>
        </p:sp>
        <p:sp>
          <p:nvSpPr>
            <p:cNvPr id="107" name="文本框 55">
              <a:extLst>
                <a:ext uri="{FF2B5EF4-FFF2-40B4-BE49-F238E27FC236}">
                  <a16:creationId xmlns:a16="http://schemas.microsoft.com/office/drawing/2014/main" id="{E0598F84-3B1F-4CFB-8140-9624CD74A6C5}"/>
                </a:ext>
              </a:extLst>
            </p:cNvPr>
            <p:cNvSpPr txBox="1"/>
            <p:nvPr/>
          </p:nvSpPr>
          <p:spPr>
            <a:xfrm>
              <a:off x="6599604" y="5310372"/>
              <a:ext cx="2883148" cy="307777"/>
            </a:xfrm>
            <a:prstGeom prst="rect">
              <a:avLst/>
            </a:prstGeom>
            <a:noFill/>
            <a:ln>
              <a:noFill/>
            </a:ln>
          </p:spPr>
          <p:txBody>
            <a:bodyPr wrap="square" rtlCol="0">
              <a:noAutofit/>
            </a:bodyPr>
            <a:lstStyle/>
            <a:p>
              <a:pPr fontAlgn="auto">
                <a:spcBef>
                  <a:spcPts val="0"/>
                </a:spcBef>
                <a:spcAft>
                  <a:spcPts val="0"/>
                </a:spcAft>
              </a:pPr>
              <a:r>
                <a:rPr sz="1400" b="0" u="none" dirty="0">
                  <a:latin typeface="Huawei Sans" panose="020C0503030203020204" pitchFamily="34" charset="0"/>
                </a:rPr>
                <a:t>4. Upload the newly generated FsImage file to the active NameNode.</a:t>
              </a:r>
              <a:endParaRPr lang="zh-CN" altLang="en-US" sz="1400" dirty="0">
                <a:latin typeface="Huawei Sans" panose="020C0503030203020204" pitchFamily="34" charset="0"/>
                <a:sym typeface="Microsoft YaHei" panose="020B0503020204020204" pitchFamily="34" charset="-122"/>
              </a:endParaRPr>
            </a:p>
          </p:txBody>
        </p:sp>
        <p:sp>
          <p:nvSpPr>
            <p:cNvPr id="108" name="文本框 56">
              <a:extLst>
                <a:ext uri="{FF2B5EF4-FFF2-40B4-BE49-F238E27FC236}">
                  <a16:creationId xmlns:a16="http://schemas.microsoft.com/office/drawing/2014/main" id="{3D4E0D2F-9C45-44DD-9C79-A958E9281A8B}"/>
                </a:ext>
              </a:extLst>
            </p:cNvPr>
            <p:cNvSpPr txBox="1"/>
            <p:nvPr/>
          </p:nvSpPr>
          <p:spPr>
            <a:xfrm>
              <a:off x="3557601" y="5239988"/>
              <a:ext cx="1765806" cy="307777"/>
            </a:xfrm>
            <a:prstGeom prst="rect">
              <a:avLst/>
            </a:prstGeom>
            <a:noFill/>
            <a:ln>
              <a:noFill/>
            </a:ln>
          </p:spPr>
          <p:txBody>
            <a:bodyPr wrap="square" rtlCol="0">
              <a:noAutofit/>
            </a:bodyPr>
            <a:lstStyle/>
            <a:p>
              <a:pPr fontAlgn="auto">
                <a:spcBef>
                  <a:spcPts val="0"/>
                </a:spcBef>
                <a:spcAft>
                  <a:spcPts val="0"/>
                </a:spcAft>
              </a:pPr>
              <a:r>
                <a:rPr sz="1400" b="0" u="none" dirty="0">
                  <a:latin typeface="Huawei Sans" panose="020C0503030203020204" pitchFamily="34" charset="0"/>
                </a:rPr>
                <a:t>5. Roll back FsImage.</a:t>
              </a:r>
              <a:endParaRPr lang="zh-CN" altLang="en-US" sz="1400" dirty="0">
                <a:latin typeface="Huawei Sans" panose="020C0503030203020204" pitchFamily="34" charset="0"/>
                <a:sym typeface="Microsoft YaHei" panose="020B0503020204020204" pitchFamily="34" charset="-122"/>
              </a:endParaRPr>
            </a:p>
          </p:txBody>
        </p:sp>
      </p:grpSp>
    </p:spTree>
    <p:extLst>
      <p:ext uri="{BB962C8B-B14F-4D97-AF65-F5344CB8AC3E}">
        <p14:creationId xmlns:p14="http://schemas.microsoft.com/office/powerpoint/2010/main" val="24761385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19" name="TextBox 18">
            <a:extLst>
              <a:ext uri="{FF2B5EF4-FFF2-40B4-BE49-F238E27FC236}">
                <a16:creationId xmlns:a16="http://schemas.microsoft.com/office/drawing/2014/main" id="{E695F83B-21FF-F856-B914-3E0B6B636E95}"/>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Youssef Ntefeh</a:t>
            </a:r>
          </a:p>
        </p:txBody>
      </p:sp>
      <p:sp>
        <p:nvSpPr>
          <p:cNvPr id="12" name="标题 4">
            <a:extLst>
              <a:ext uri="{FF2B5EF4-FFF2-40B4-BE49-F238E27FC236}">
                <a16:creationId xmlns:a16="http://schemas.microsoft.com/office/drawing/2014/main" id="{61C49A37-2360-4E83-913E-0D81D2306D9D}"/>
              </a:ext>
            </a:extLst>
          </p:cNvPr>
          <p:cNvSpPr>
            <a:spLocks noGrp="1"/>
          </p:cNvSpPr>
          <p:nvPr>
            <p:ph type="title"/>
          </p:nvPr>
        </p:nvSpPr>
        <p:spPr>
          <a:xfrm>
            <a:off x="1463372" y="587442"/>
            <a:ext cx="11293475" cy="497095"/>
          </a:xfrm>
        </p:spPr>
        <p:txBody>
          <a:bodyPr wrap="square">
            <a:noAutofit/>
          </a:bodyPr>
          <a:lstStyle/>
          <a:p>
            <a:pPr fontAlgn="ctr"/>
            <a:r>
              <a:rPr lang="en-US" sz="2000" b="1" u="none" dirty="0">
                <a:latin typeface="Huawei Sans" panose="020C0503030203020204" pitchFamily="34" charset="0"/>
              </a:rPr>
              <a:t>HDFS Federation</a:t>
            </a:r>
            <a:endParaRPr lang="en-US" altLang="zh-CN" sz="3200" b="1" dirty="0">
              <a:solidFill>
                <a:srgbClr val="784658"/>
              </a:solidFill>
              <a:latin typeface="Huawei Sans" panose="020C0503030203020204" pitchFamily="34" charset="0"/>
              <a:sym typeface="Huawei Sans" panose="020C0503030203020204" pitchFamily="34" charset="0"/>
            </a:endParaRPr>
          </a:p>
        </p:txBody>
      </p:sp>
      <p:grpSp>
        <p:nvGrpSpPr>
          <p:cNvPr id="83" name="组合 74">
            <a:extLst>
              <a:ext uri="{FF2B5EF4-FFF2-40B4-BE49-F238E27FC236}">
                <a16:creationId xmlns:a16="http://schemas.microsoft.com/office/drawing/2014/main" id="{1A6C5E0A-4D0F-4D2A-A66E-ACFF98729966}"/>
              </a:ext>
            </a:extLst>
          </p:cNvPr>
          <p:cNvGrpSpPr/>
          <p:nvPr/>
        </p:nvGrpSpPr>
        <p:grpSpPr>
          <a:xfrm>
            <a:off x="1796503" y="1309022"/>
            <a:ext cx="8271807" cy="4764148"/>
            <a:chOff x="1796503" y="1224939"/>
            <a:chExt cx="8271807" cy="4764148"/>
          </a:xfrm>
        </p:grpSpPr>
        <p:sp>
          <p:nvSpPr>
            <p:cNvPr id="84" name="矩形 84">
              <a:extLst>
                <a:ext uri="{FF2B5EF4-FFF2-40B4-BE49-F238E27FC236}">
                  <a16:creationId xmlns:a16="http://schemas.microsoft.com/office/drawing/2014/main" id="{B2B71FBE-1ECB-432E-A9A6-6B853B9706D4}"/>
                </a:ext>
              </a:extLst>
            </p:cNvPr>
            <p:cNvSpPr>
              <a:spLocks noChangeArrowheads="1"/>
            </p:cNvSpPr>
            <p:nvPr/>
          </p:nvSpPr>
          <p:spPr bwMode="auto">
            <a:xfrm>
              <a:off x="4000501" y="1233489"/>
              <a:ext cx="1101725" cy="384175"/>
            </a:xfrm>
            <a:prstGeom prst="rect">
              <a:avLst/>
            </a:prstGeom>
            <a:noFill/>
            <a:ln>
              <a:noFill/>
            </a:ln>
            <a:effectLst/>
          </p:spPr>
          <p:txBody>
            <a:bodyP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eaLnBrk="1" fontAlgn="t" hangingPunct="1">
                <a:buClr>
                  <a:srgbClr val="CC9900"/>
                </a:buClr>
                <a:buFont typeface="Wingdings" panose="05000000000000000000" pitchFamily="2" charset="2"/>
                <a:buChar char="n"/>
                <a:defRPr/>
              </a:pPr>
              <a:endParaRPr lang="zh-CN" altLang="en-US" sz="2000">
                <a:solidFill>
                  <a:srgbClr val="000000"/>
                </a:solidFill>
                <a:latin typeface="Huawei Sans" panose="020C0503030203020204" pitchFamily="34" charset="0"/>
              </a:endParaRPr>
            </a:p>
          </p:txBody>
        </p:sp>
        <p:sp>
          <p:nvSpPr>
            <p:cNvPr id="85" name="矩形 85">
              <a:extLst>
                <a:ext uri="{FF2B5EF4-FFF2-40B4-BE49-F238E27FC236}">
                  <a16:creationId xmlns:a16="http://schemas.microsoft.com/office/drawing/2014/main" id="{A8F7742C-4905-4EF7-B657-1BBC22E47611}"/>
                </a:ext>
              </a:extLst>
            </p:cNvPr>
            <p:cNvSpPr>
              <a:spLocks noChangeArrowheads="1"/>
            </p:cNvSpPr>
            <p:nvPr/>
          </p:nvSpPr>
          <p:spPr bwMode="auto">
            <a:xfrm>
              <a:off x="3863975" y="1233488"/>
              <a:ext cx="820738" cy="450850"/>
            </a:xfrm>
            <a:prstGeom prst="rect">
              <a:avLst/>
            </a:prstGeom>
            <a:noFill/>
            <a:ln>
              <a:noFill/>
            </a:ln>
            <a:effectLst/>
          </p:spPr>
          <p:txBody>
            <a:bodyP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eaLnBrk="1" fontAlgn="t" hangingPunct="1">
                <a:buClr>
                  <a:srgbClr val="CC9900"/>
                </a:buClr>
                <a:buFont typeface="Wingdings" panose="05000000000000000000" pitchFamily="2" charset="2"/>
                <a:buChar char="n"/>
                <a:defRPr/>
              </a:pPr>
              <a:endParaRPr lang="zh-CN" altLang="en-US" sz="2000">
                <a:solidFill>
                  <a:srgbClr val="000000"/>
                </a:solidFill>
                <a:latin typeface="Huawei Sans" panose="020C0503030203020204" pitchFamily="34" charset="0"/>
              </a:endParaRPr>
            </a:p>
          </p:txBody>
        </p:sp>
        <p:grpSp>
          <p:nvGrpSpPr>
            <p:cNvPr id="86" name="组合 65">
              <a:extLst>
                <a:ext uri="{FF2B5EF4-FFF2-40B4-BE49-F238E27FC236}">
                  <a16:creationId xmlns:a16="http://schemas.microsoft.com/office/drawing/2014/main" id="{F82A5E23-470C-49A3-8463-8F9548C92BB2}"/>
                </a:ext>
              </a:extLst>
            </p:cNvPr>
            <p:cNvGrpSpPr>
              <a:grpSpLocks/>
            </p:cNvGrpSpPr>
            <p:nvPr/>
          </p:nvGrpSpPr>
          <p:grpSpPr bwMode="auto">
            <a:xfrm>
              <a:off x="2226267" y="1224939"/>
              <a:ext cx="7842043" cy="1742634"/>
              <a:chOff x="683568" y="735546"/>
              <a:chExt cx="3595984" cy="1388421"/>
            </a:xfrm>
          </p:grpSpPr>
          <p:sp>
            <p:nvSpPr>
              <p:cNvPr id="149" name="矩形 4">
                <a:extLst>
                  <a:ext uri="{FF2B5EF4-FFF2-40B4-BE49-F238E27FC236}">
                    <a16:creationId xmlns:a16="http://schemas.microsoft.com/office/drawing/2014/main" id="{70363082-1A69-4871-B776-B45536BA4C34}"/>
                  </a:ext>
                </a:extLst>
              </p:cNvPr>
              <p:cNvSpPr/>
              <p:nvPr/>
            </p:nvSpPr>
            <p:spPr bwMode="auto">
              <a:xfrm>
                <a:off x="683568" y="735546"/>
                <a:ext cx="3514690" cy="401015"/>
              </a:xfrm>
              <a:prstGeom prst="rect">
                <a:avLst/>
              </a:prstGeom>
              <a:solidFill>
                <a:schemeClr val="bg1"/>
              </a:solidFill>
              <a:ln>
                <a:solidFill>
                  <a:srgbClr val="000000"/>
                </a:solidFill>
              </a:ln>
              <a:effectLst/>
            </p:spPr>
            <p:txBody>
              <a:bodyPr anchor="ctr">
                <a:noAutofit/>
              </a:bodyPr>
              <a:lstStyle/>
              <a:p>
                <a:pPr fontAlgn="t">
                  <a:buClr>
                    <a:srgbClr val="CC9900"/>
                  </a:buClr>
                  <a:defRPr/>
                </a:pPr>
                <a:r>
                  <a:rPr sz="1600" b="0" u="none" dirty="0">
                    <a:solidFill>
                      <a:srgbClr val="000000"/>
                    </a:solidFill>
                    <a:latin typeface="Huawei Sans" panose="020C0503030203020204" pitchFamily="34" charset="0"/>
                  </a:rPr>
                  <a:t>App</a:t>
                </a:r>
              </a:p>
            </p:txBody>
          </p:sp>
          <p:sp>
            <p:nvSpPr>
              <p:cNvPr id="150" name="矩形 5">
                <a:extLst>
                  <a:ext uri="{FF2B5EF4-FFF2-40B4-BE49-F238E27FC236}">
                    <a16:creationId xmlns:a16="http://schemas.microsoft.com/office/drawing/2014/main" id="{2653E267-1B21-4AD2-B72C-188F00120B71}"/>
                  </a:ext>
                </a:extLst>
              </p:cNvPr>
              <p:cNvSpPr/>
              <p:nvPr/>
            </p:nvSpPr>
            <p:spPr bwMode="auto">
              <a:xfrm>
                <a:off x="691597" y="1603151"/>
                <a:ext cx="3587955" cy="520816"/>
              </a:xfrm>
              <a:prstGeom prst="rect">
                <a:avLst/>
              </a:prstGeom>
              <a:solidFill>
                <a:schemeClr val="bg1"/>
              </a:solidFill>
              <a:ln>
                <a:solidFill>
                  <a:schemeClr val="tx1"/>
                </a:solidFill>
              </a:ln>
              <a:effectLst/>
            </p:spPr>
            <p:txBody>
              <a:bodyPr anchor="ctr">
                <a:noAutofit/>
              </a:bodyPr>
              <a:lstStyle/>
              <a:p>
                <a:pPr fontAlgn="t">
                  <a:buClr>
                    <a:srgbClr val="CC9900"/>
                  </a:buClr>
                  <a:defRPr/>
                </a:pPr>
                <a:r>
                  <a:rPr sz="1600" b="0" u="none" dirty="0">
                    <a:solidFill>
                      <a:srgbClr val="000000"/>
                    </a:solidFill>
                    <a:latin typeface="Huawei Sans" panose="020C0503030203020204" pitchFamily="34" charset="0"/>
                  </a:rPr>
                  <a:t>HDFS</a:t>
                </a:r>
                <a:endParaRPr lang="zh-CN" altLang="en-US" sz="1600" kern="0" dirty="0">
                  <a:solidFill>
                    <a:srgbClr val="000000"/>
                  </a:solidFill>
                  <a:latin typeface="Huawei Sans" panose="020C0503030203020204" pitchFamily="34" charset="0"/>
                  <a:ea typeface="微软雅黑" pitchFamily="34" charset="-122"/>
                </a:endParaRPr>
              </a:p>
            </p:txBody>
          </p:sp>
          <p:cxnSp>
            <p:nvCxnSpPr>
              <p:cNvPr id="151" name="直接箭头连接符 82">
                <a:extLst>
                  <a:ext uri="{FF2B5EF4-FFF2-40B4-BE49-F238E27FC236}">
                    <a16:creationId xmlns:a16="http://schemas.microsoft.com/office/drawing/2014/main" id="{4128711F-89AF-45A9-B745-FC17A3F66212}"/>
                  </a:ext>
                </a:extLst>
              </p:cNvPr>
              <p:cNvCxnSpPr>
                <a:cxnSpLocks noChangeShapeType="1"/>
              </p:cNvCxnSpPr>
              <p:nvPr/>
            </p:nvCxnSpPr>
            <p:spPr bwMode="auto">
              <a:xfrm>
                <a:off x="1520292" y="1069633"/>
                <a:ext cx="0" cy="601359"/>
              </a:xfrm>
              <a:prstGeom prst="straightConnector1">
                <a:avLst/>
              </a:prstGeom>
              <a:noFill/>
              <a:ln w="9525">
                <a:solidFill>
                  <a:srgbClr val="000000"/>
                </a:solidFill>
                <a:round/>
                <a:headEnd/>
                <a:tailEnd type="arrow" w="med" len="med"/>
              </a:ln>
            </p:spPr>
          </p:cxnSp>
          <p:cxnSp>
            <p:nvCxnSpPr>
              <p:cNvPr id="152" name="直接箭头连接符 83">
                <a:extLst>
                  <a:ext uri="{FF2B5EF4-FFF2-40B4-BE49-F238E27FC236}">
                    <a16:creationId xmlns:a16="http://schemas.microsoft.com/office/drawing/2014/main" id="{7A222901-1610-4843-ACB5-63E3F8123EAB}"/>
                  </a:ext>
                </a:extLst>
              </p:cNvPr>
              <p:cNvCxnSpPr>
                <a:cxnSpLocks noChangeShapeType="1"/>
              </p:cNvCxnSpPr>
              <p:nvPr/>
            </p:nvCxnSpPr>
            <p:spPr bwMode="auto">
              <a:xfrm flipV="1">
                <a:off x="1727563" y="1069633"/>
                <a:ext cx="0" cy="610509"/>
              </a:xfrm>
              <a:prstGeom prst="straightConnector1">
                <a:avLst/>
              </a:prstGeom>
              <a:noFill/>
              <a:ln w="9525">
                <a:solidFill>
                  <a:srgbClr val="000000"/>
                </a:solidFill>
                <a:round/>
                <a:headEnd/>
                <a:tailEnd type="arrow" w="med" len="med"/>
              </a:ln>
            </p:spPr>
          </p:cxnSp>
        </p:grpSp>
        <p:sp>
          <p:nvSpPr>
            <p:cNvPr id="87" name="Rounded Rectangle 197">
              <a:extLst>
                <a:ext uri="{FF2B5EF4-FFF2-40B4-BE49-F238E27FC236}">
                  <a16:creationId xmlns:a16="http://schemas.microsoft.com/office/drawing/2014/main" id="{CFBD8A60-1B0F-4E03-8ECE-9405F20BF510}"/>
                </a:ext>
              </a:extLst>
            </p:cNvPr>
            <p:cNvSpPr>
              <a:spLocks noChangeArrowheads="1"/>
            </p:cNvSpPr>
            <p:nvPr/>
          </p:nvSpPr>
          <p:spPr bwMode="auto">
            <a:xfrm>
              <a:off x="3114872" y="2393026"/>
              <a:ext cx="2072681" cy="527064"/>
            </a:xfrm>
            <a:prstGeom prst="roundRect">
              <a:avLst>
                <a:gd name="adj" fmla="val 16667"/>
              </a:avLst>
            </a:prstGeom>
            <a:solidFill>
              <a:srgbClr val="BEE9EE"/>
            </a:solidFill>
            <a:ln w="3175" algn="ctr">
              <a:solidFill>
                <a:schemeClr val="tx1"/>
              </a:solidFill>
              <a:round/>
              <a:headEnd/>
              <a:tailEnd/>
            </a:ln>
          </p:spPr>
          <p:txBody>
            <a:bodyPr lIns="0" tIns="0" rIns="0" bIns="0" anchor="ctr" anchorCtr="1">
              <a:noAutofit/>
            </a:bodyPr>
            <a:lstStyle>
              <a:lvl1pPr defTabSz="842963">
                <a:defRPr sz="1000">
                  <a:solidFill>
                    <a:schemeClr val="tx1"/>
                  </a:solidFill>
                  <a:latin typeface="Arial" pitchFamily="34" charset="0"/>
                  <a:ea typeface="宋体" panose="02010600030101010101" pitchFamily="2" charset="-122"/>
                </a:defRPr>
              </a:lvl1pPr>
              <a:lvl2pPr marL="742950" indent="-285750" defTabSz="842963">
                <a:defRPr sz="1000">
                  <a:solidFill>
                    <a:schemeClr val="tx1"/>
                  </a:solidFill>
                  <a:latin typeface="Arial" pitchFamily="34" charset="0"/>
                  <a:ea typeface="宋体" panose="02010600030101010101" pitchFamily="2" charset="-122"/>
                </a:defRPr>
              </a:lvl2pPr>
              <a:lvl3pPr marL="1143000" indent="-228600" defTabSz="842963">
                <a:defRPr sz="1000">
                  <a:solidFill>
                    <a:schemeClr val="tx1"/>
                  </a:solidFill>
                  <a:latin typeface="Arial" pitchFamily="34" charset="0"/>
                  <a:ea typeface="宋体" panose="02010600030101010101" pitchFamily="2" charset="-122"/>
                </a:defRPr>
              </a:lvl3pPr>
              <a:lvl4pPr marL="1600200" indent="-228600" defTabSz="842963">
                <a:defRPr sz="1000">
                  <a:solidFill>
                    <a:schemeClr val="tx1"/>
                  </a:solidFill>
                  <a:latin typeface="Arial" pitchFamily="34" charset="0"/>
                  <a:ea typeface="宋体" panose="02010600030101010101" pitchFamily="2" charset="-122"/>
                </a:defRPr>
              </a:lvl4pPr>
              <a:lvl5pPr marL="2057400" indent="-228600" defTabSz="842963">
                <a:defRPr sz="1000">
                  <a:solidFill>
                    <a:schemeClr val="tx1"/>
                  </a:solidFill>
                  <a:latin typeface="Arial" pitchFamily="34" charset="0"/>
                  <a:ea typeface="宋体" panose="02010600030101010101" pitchFamily="2" charset="-122"/>
                </a:defRPr>
              </a:lvl5pPr>
              <a:lvl6pPr marL="2514600" indent="-228600" defTabSz="842963"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842963"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842963"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842963"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400" b="0" u="none" dirty="0">
                  <a:solidFill>
                    <a:srgbClr val="000000"/>
                  </a:solidFill>
                  <a:latin typeface="Huawei Sans" panose="020C0503030203020204" pitchFamily="34" charset="0"/>
                </a:rPr>
                <a:t>Namespace-1</a:t>
              </a:r>
            </a:p>
          </p:txBody>
        </p:sp>
        <p:sp>
          <p:nvSpPr>
            <p:cNvPr id="88" name="Rounded Rectangle 197">
              <a:extLst>
                <a:ext uri="{FF2B5EF4-FFF2-40B4-BE49-F238E27FC236}">
                  <a16:creationId xmlns:a16="http://schemas.microsoft.com/office/drawing/2014/main" id="{A35F99C5-A977-4702-B036-29EB62BCB2CC}"/>
                </a:ext>
              </a:extLst>
            </p:cNvPr>
            <p:cNvSpPr>
              <a:spLocks noChangeArrowheads="1"/>
            </p:cNvSpPr>
            <p:nvPr/>
          </p:nvSpPr>
          <p:spPr bwMode="auto">
            <a:xfrm>
              <a:off x="5318874" y="2393026"/>
              <a:ext cx="2072680" cy="527064"/>
            </a:xfrm>
            <a:prstGeom prst="roundRect">
              <a:avLst>
                <a:gd name="adj" fmla="val 16667"/>
              </a:avLst>
            </a:prstGeom>
            <a:solidFill>
              <a:srgbClr val="BEE9EE"/>
            </a:solidFill>
            <a:ln w="3175" algn="ctr">
              <a:solidFill>
                <a:schemeClr val="tx1"/>
              </a:solidFill>
              <a:round/>
              <a:headEnd/>
              <a:tailEnd/>
            </a:ln>
          </p:spPr>
          <p:txBody>
            <a:bodyPr lIns="0" tIns="0" rIns="0" bIns="0" anchor="ctr" anchorCtr="1">
              <a:noAutofit/>
            </a:bodyPr>
            <a:lstStyle>
              <a:lvl1pPr defTabSz="842963">
                <a:defRPr sz="1000">
                  <a:solidFill>
                    <a:schemeClr val="tx1"/>
                  </a:solidFill>
                  <a:latin typeface="Arial" pitchFamily="34" charset="0"/>
                  <a:ea typeface="宋体" panose="02010600030101010101" pitchFamily="2" charset="-122"/>
                </a:defRPr>
              </a:lvl1pPr>
              <a:lvl2pPr marL="742950" indent="-285750" defTabSz="842963">
                <a:defRPr sz="1000">
                  <a:solidFill>
                    <a:schemeClr val="tx1"/>
                  </a:solidFill>
                  <a:latin typeface="Arial" pitchFamily="34" charset="0"/>
                  <a:ea typeface="宋体" panose="02010600030101010101" pitchFamily="2" charset="-122"/>
                </a:defRPr>
              </a:lvl2pPr>
              <a:lvl3pPr marL="1143000" indent="-228600" defTabSz="842963">
                <a:defRPr sz="1000">
                  <a:solidFill>
                    <a:schemeClr val="tx1"/>
                  </a:solidFill>
                  <a:latin typeface="Arial" pitchFamily="34" charset="0"/>
                  <a:ea typeface="宋体" panose="02010600030101010101" pitchFamily="2" charset="-122"/>
                </a:defRPr>
              </a:lvl3pPr>
              <a:lvl4pPr marL="1600200" indent="-228600" defTabSz="842963">
                <a:defRPr sz="1000">
                  <a:solidFill>
                    <a:schemeClr val="tx1"/>
                  </a:solidFill>
                  <a:latin typeface="Arial" pitchFamily="34" charset="0"/>
                  <a:ea typeface="宋体" panose="02010600030101010101" pitchFamily="2" charset="-122"/>
                </a:defRPr>
              </a:lvl4pPr>
              <a:lvl5pPr marL="2057400" indent="-228600" defTabSz="842963">
                <a:defRPr sz="1000">
                  <a:solidFill>
                    <a:schemeClr val="tx1"/>
                  </a:solidFill>
                  <a:latin typeface="Arial" pitchFamily="34" charset="0"/>
                  <a:ea typeface="宋体" panose="02010600030101010101" pitchFamily="2" charset="-122"/>
                </a:defRPr>
              </a:lvl5pPr>
              <a:lvl6pPr marL="2514600" indent="-228600" defTabSz="842963"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842963"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842963"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842963"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400" b="0" u="none" dirty="0">
                  <a:solidFill>
                    <a:srgbClr val="000000"/>
                  </a:solidFill>
                  <a:latin typeface="Huawei Sans" panose="020C0503030203020204" pitchFamily="34" charset="0"/>
                </a:rPr>
                <a:t>Namespace-</a:t>
              </a:r>
              <a:r>
                <a:rPr sz="1400" b="0" i="1" u="none" dirty="0">
                  <a:solidFill>
                    <a:srgbClr val="000000"/>
                  </a:solidFill>
                  <a:latin typeface="Huawei Sans" panose="020C0503030203020204" pitchFamily="34" charset="0"/>
                </a:rPr>
                <a:t>K</a:t>
              </a:r>
            </a:p>
          </p:txBody>
        </p:sp>
        <p:sp>
          <p:nvSpPr>
            <p:cNvPr id="89" name="Rounded Rectangle 197">
              <a:extLst>
                <a:ext uri="{FF2B5EF4-FFF2-40B4-BE49-F238E27FC236}">
                  <a16:creationId xmlns:a16="http://schemas.microsoft.com/office/drawing/2014/main" id="{7F75ADC8-92CD-411D-AAF4-56213CE28009}"/>
                </a:ext>
              </a:extLst>
            </p:cNvPr>
            <p:cNvSpPr>
              <a:spLocks noChangeArrowheads="1"/>
            </p:cNvSpPr>
            <p:nvPr/>
          </p:nvSpPr>
          <p:spPr bwMode="auto">
            <a:xfrm>
              <a:off x="7522874" y="2391444"/>
              <a:ext cx="2072681" cy="527063"/>
            </a:xfrm>
            <a:prstGeom prst="roundRect">
              <a:avLst>
                <a:gd name="adj" fmla="val 16667"/>
              </a:avLst>
            </a:prstGeom>
            <a:solidFill>
              <a:srgbClr val="BEE9EE"/>
            </a:solidFill>
            <a:ln w="3175" algn="ctr">
              <a:solidFill>
                <a:srgbClr val="969696"/>
              </a:solidFill>
              <a:round/>
              <a:headEnd/>
              <a:tailEnd/>
            </a:ln>
          </p:spPr>
          <p:txBody>
            <a:bodyPr lIns="0" tIns="0" rIns="0" bIns="0" anchor="ctr" anchorCtr="1">
              <a:noAutofit/>
            </a:bodyPr>
            <a:lstStyle>
              <a:lvl1pPr defTabSz="842963">
                <a:defRPr sz="1000">
                  <a:solidFill>
                    <a:schemeClr val="tx1"/>
                  </a:solidFill>
                  <a:latin typeface="Arial" pitchFamily="34" charset="0"/>
                  <a:ea typeface="宋体" panose="02010600030101010101" pitchFamily="2" charset="-122"/>
                </a:defRPr>
              </a:lvl1pPr>
              <a:lvl2pPr marL="742950" indent="-285750" defTabSz="842963">
                <a:defRPr sz="1000">
                  <a:solidFill>
                    <a:schemeClr val="tx1"/>
                  </a:solidFill>
                  <a:latin typeface="Arial" pitchFamily="34" charset="0"/>
                  <a:ea typeface="宋体" panose="02010600030101010101" pitchFamily="2" charset="-122"/>
                </a:defRPr>
              </a:lvl2pPr>
              <a:lvl3pPr marL="1143000" indent="-228600" defTabSz="842963">
                <a:defRPr sz="1000">
                  <a:solidFill>
                    <a:schemeClr val="tx1"/>
                  </a:solidFill>
                  <a:latin typeface="Arial" pitchFamily="34" charset="0"/>
                  <a:ea typeface="宋体" panose="02010600030101010101" pitchFamily="2" charset="-122"/>
                </a:defRPr>
              </a:lvl3pPr>
              <a:lvl4pPr marL="1600200" indent="-228600" defTabSz="842963">
                <a:defRPr sz="1000">
                  <a:solidFill>
                    <a:schemeClr val="tx1"/>
                  </a:solidFill>
                  <a:latin typeface="Arial" pitchFamily="34" charset="0"/>
                  <a:ea typeface="宋体" panose="02010600030101010101" pitchFamily="2" charset="-122"/>
                </a:defRPr>
              </a:lvl4pPr>
              <a:lvl5pPr marL="2057400" indent="-228600" defTabSz="842963">
                <a:defRPr sz="1000">
                  <a:solidFill>
                    <a:schemeClr val="tx1"/>
                  </a:solidFill>
                  <a:latin typeface="Arial" pitchFamily="34" charset="0"/>
                  <a:ea typeface="宋体" panose="02010600030101010101" pitchFamily="2" charset="-122"/>
                </a:defRPr>
              </a:lvl5pPr>
              <a:lvl6pPr marL="2514600" indent="-228600" defTabSz="842963"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842963"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842963"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842963"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400" b="0" u="none" dirty="0">
                  <a:solidFill>
                    <a:srgbClr val="000000"/>
                  </a:solidFill>
                  <a:latin typeface="Huawei Sans" panose="020C0503030203020204" pitchFamily="34" charset="0"/>
                </a:rPr>
                <a:t>Namespace-</a:t>
              </a:r>
              <a:r>
                <a:rPr sz="1400" b="0" i="1" u="none" dirty="0">
                  <a:solidFill>
                    <a:srgbClr val="000000"/>
                  </a:solidFill>
                  <a:latin typeface="Huawei Sans" panose="020C0503030203020204" pitchFamily="34" charset="0"/>
                </a:rPr>
                <a:t>N</a:t>
              </a:r>
            </a:p>
          </p:txBody>
        </p:sp>
        <p:sp>
          <p:nvSpPr>
            <p:cNvPr id="90" name="圆角矩形 13">
              <a:extLst>
                <a:ext uri="{FF2B5EF4-FFF2-40B4-BE49-F238E27FC236}">
                  <a16:creationId xmlns:a16="http://schemas.microsoft.com/office/drawing/2014/main" id="{807856E1-53B2-46CC-AFC6-E07425B7F515}"/>
                </a:ext>
              </a:extLst>
            </p:cNvPr>
            <p:cNvSpPr/>
            <p:nvPr/>
          </p:nvSpPr>
          <p:spPr bwMode="auto">
            <a:xfrm>
              <a:off x="3268079" y="1280337"/>
              <a:ext cx="1757511" cy="381448"/>
            </a:xfrm>
            <a:prstGeom prst="roundRect">
              <a:avLst/>
            </a:prstGeom>
            <a:solidFill>
              <a:srgbClr val="BEE9EE"/>
            </a:solidFill>
            <a:ln>
              <a:solidFill>
                <a:srgbClr val="000000"/>
              </a:solidFill>
            </a:ln>
            <a:effectLst/>
          </p:spPr>
          <p:txBody>
            <a:bodyPr anchor="ctr">
              <a:noAutofit/>
            </a:bodyPr>
            <a:lstStyle/>
            <a:p>
              <a:pPr algn="ctr">
                <a:buClr>
                  <a:srgbClr val="CC9900"/>
                </a:buClr>
                <a:defRPr/>
              </a:pPr>
              <a:r>
                <a:rPr sz="1400" b="0" u="none" dirty="0">
                  <a:solidFill>
                    <a:srgbClr val="000000"/>
                  </a:solidFill>
                  <a:latin typeface="Huawei Sans" panose="020C0503030203020204" pitchFamily="34" charset="0"/>
                </a:rPr>
                <a:t>Client-1</a:t>
              </a:r>
              <a:endParaRPr lang="zh-CN" altLang="en-US" sz="1400" kern="0" dirty="0">
                <a:solidFill>
                  <a:srgbClr val="000000"/>
                </a:solidFill>
                <a:latin typeface="Huawei Sans" panose="020C0503030203020204" pitchFamily="34" charset="0"/>
                <a:ea typeface="微软雅黑" pitchFamily="34" charset="-122"/>
              </a:endParaRPr>
            </a:p>
          </p:txBody>
        </p:sp>
        <p:sp>
          <p:nvSpPr>
            <p:cNvPr id="91" name="圆角矩形 14">
              <a:extLst>
                <a:ext uri="{FF2B5EF4-FFF2-40B4-BE49-F238E27FC236}">
                  <a16:creationId xmlns:a16="http://schemas.microsoft.com/office/drawing/2014/main" id="{0CBFCFFF-B5F8-4AC8-801C-30D0F9933642}"/>
                </a:ext>
              </a:extLst>
            </p:cNvPr>
            <p:cNvSpPr/>
            <p:nvPr/>
          </p:nvSpPr>
          <p:spPr bwMode="auto">
            <a:xfrm>
              <a:off x="5369213" y="1278753"/>
              <a:ext cx="1757511" cy="381449"/>
            </a:xfrm>
            <a:prstGeom prst="roundRect">
              <a:avLst/>
            </a:prstGeom>
            <a:solidFill>
              <a:srgbClr val="BEE9EE"/>
            </a:solidFill>
            <a:ln>
              <a:solidFill>
                <a:srgbClr val="000000"/>
              </a:solidFill>
            </a:ln>
            <a:effectLst/>
          </p:spPr>
          <p:txBody>
            <a:bodyPr anchor="ctr">
              <a:noAutofit/>
            </a:bodyPr>
            <a:lstStyle/>
            <a:p>
              <a:pPr algn="ctr" fontAlgn="t">
                <a:buClr>
                  <a:srgbClr val="CC9900"/>
                </a:buClr>
                <a:defRPr/>
              </a:pPr>
              <a:r>
                <a:rPr sz="1400" b="0" u="none" dirty="0">
                  <a:solidFill>
                    <a:srgbClr val="000000"/>
                  </a:solidFill>
                  <a:latin typeface="Huawei Sans" panose="020C0503030203020204" pitchFamily="34" charset="0"/>
                </a:rPr>
                <a:t>Client-</a:t>
              </a:r>
              <a:r>
                <a:rPr sz="1400" b="0" i="1" u="none" dirty="0">
                  <a:solidFill>
                    <a:srgbClr val="000000"/>
                  </a:solidFill>
                  <a:latin typeface="Huawei Sans" panose="020C0503030203020204" pitchFamily="34" charset="0"/>
                </a:rPr>
                <a:t>K</a:t>
              </a:r>
              <a:endParaRPr lang="zh-CN" altLang="en-US" sz="1400" kern="0" dirty="0">
                <a:solidFill>
                  <a:srgbClr val="000000"/>
                </a:solidFill>
                <a:latin typeface="Huawei Sans" panose="020C0503030203020204" pitchFamily="34" charset="0"/>
                <a:ea typeface="微软雅黑" pitchFamily="34" charset="-122"/>
              </a:endParaRPr>
            </a:p>
          </p:txBody>
        </p:sp>
        <p:sp>
          <p:nvSpPr>
            <p:cNvPr id="92" name="圆角矩形 15">
              <a:extLst>
                <a:ext uri="{FF2B5EF4-FFF2-40B4-BE49-F238E27FC236}">
                  <a16:creationId xmlns:a16="http://schemas.microsoft.com/office/drawing/2014/main" id="{CF637C75-A0EA-41B8-91F3-285D4BEB3BA3}"/>
                </a:ext>
              </a:extLst>
            </p:cNvPr>
            <p:cNvSpPr/>
            <p:nvPr/>
          </p:nvSpPr>
          <p:spPr bwMode="auto">
            <a:xfrm>
              <a:off x="7518497" y="1280337"/>
              <a:ext cx="1757511" cy="381448"/>
            </a:xfrm>
            <a:prstGeom prst="roundRect">
              <a:avLst/>
            </a:prstGeom>
            <a:solidFill>
              <a:srgbClr val="BEE9EE"/>
            </a:solidFill>
            <a:ln>
              <a:solidFill>
                <a:srgbClr val="000000"/>
              </a:solidFill>
            </a:ln>
            <a:effectLst/>
          </p:spPr>
          <p:txBody>
            <a:bodyPr anchor="ctr">
              <a:noAutofit/>
            </a:bodyPr>
            <a:lstStyle/>
            <a:p>
              <a:pPr algn="ctr" fontAlgn="t">
                <a:buClr>
                  <a:srgbClr val="CC9900"/>
                </a:buClr>
                <a:defRPr/>
              </a:pPr>
              <a:r>
                <a:rPr sz="1400" b="0" u="none" dirty="0">
                  <a:solidFill>
                    <a:srgbClr val="000000"/>
                  </a:solidFill>
                  <a:latin typeface="Huawei Sans" panose="020C0503030203020204" pitchFamily="34" charset="0"/>
                </a:rPr>
                <a:t>Client-</a:t>
              </a:r>
              <a:r>
                <a:rPr sz="1400" b="0" i="1" u="none" dirty="0">
                  <a:solidFill>
                    <a:srgbClr val="000000"/>
                  </a:solidFill>
                  <a:latin typeface="Huawei Sans" panose="020C0503030203020204" pitchFamily="34" charset="0"/>
                </a:rPr>
                <a:t>N</a:t>
              </a:r>
              <a:endParaRPr lang="zh-CN" altLang="en-US" sz="1400" kern="0" dirty="0">
                <a:solidFill>
                  <a:srgbClr val="000000"/>
                </a:solidFill>
                <a:latin typeface="Huawei Sans" panose="020C0503030203020204" pitchFamily="34" charset="0"/>
                <a:ea typeface="微软雅黑" pitchFamily="34" charset="-122"/>
              </a:endParaRPr>
            </a:p>
          </p:txBody>
        </p:sp>
        <p:cxnSp>
          <p:nvCxnSpPr>
            <p:cNvPr id="93" name="直接箭头连接符 92">
              <a:extLst>
                <a:ext uri="{FF2B5EF4-FFF2-40B4-BE49-F238E27FC236}">
                  <a16:creationId xmlns:a16="http://schemas.microsoft.com/office/drawing/2014/main" id="{E6102DF8-7F6A-49DC-8EF3-7468F91F464E}"/>
                </a:ext>
              </a:extLst>
            </p:cNvPr>
            <p:cNvCxnSpPr>
              <a:cxnSpLocks noChangeShapeType="1"/>
            </p:cNvCxnSpPr>
            <p:nvPr/>
          </p:nvCxnSpPr>
          <p:spPr bwMode="auto">
            <a:xfrm>
              <a:off x="8065667" y="1687109"/>
              <a:ext cx="0" cy="704335"/>
            </a:xfrm>
            <a:prstGeom prst="straightConnector1">
              <a:avLst/>
            </a:prstGeom>
            <a:noFill/>
            <a:ln w="9525">
              <a:solidFill>
                <a:srgbClr val="000000"/>
              </a:solidFill>
              <a:round/>
              <a:headEnd/>
              <a:tailEnd type="arrow" w="med" len="med"/>
            </a:ln>
          </p:spPr>
        </p:cxnSp>
        <p:cxnSp>
          <p:nvCxnSpPr>
            <p:cNvPr id="94" name="直接箭头连接符 93">
              <a:extLst>
                <a:ext uri="{FF2B5EF4-FFF2-40B4-BE49-F238E27FC236}">
                  <a16:creationId xmlns:a16="http://schemas.microsoft.com/office/drawing/2014/main" id="{D4087AD1-7ACE-40D1-8F05-A9C3ACDC40F8}"/>
                </a:ext>
              </a:extLst>
            </p:cNvPr>
            <p:cNvCxnSpPr>
              <a:cxnSpLocks noChangeShapeType="1"/>
            </p:cNvCxnSpPr>
            <p:nvPr/>
          </p:nvCxnSpPr>
          <p:spPr bwMode="auto">
            <a:xfrm>
              <a:off x="5968911" y="1669699"/>
              <a:ext cx="6567" cy="699586"/>
            </a:xfrm>
            <a:prstGeom prst="straightConnector1">
              <a:avLst/>
            </a:prstGeom>
            <a:noFill/>
            <a:ln w="9525">
              <a:solidFill>
                <a:srgbClr val="000000"/>
              </a:solidFill>
              <a:round/>
              <a:headEnd/>
              <a:tailEnd type="arrow" w="med" len="med"/>
            </a:ln>
          </p:spPr>
        </p:cxnSp>
        <p:cxnSp>
          <p:nvCxnSpPr>
            <p:cNvPr id="95" name="直接箭头连接符 94">
              <a:extLst>
                <a:ext uri="{FF2B5EF4-FFF2-40B4-BE49-F238E27FC236}">
                  <a16:creationId xmlns:a16="http://schemas.microsoft.com/office/drawing/2014/main" id="{72CA32D3-1765-4B7D-B934-41A4F5294E5F}"/>
                </a:ext>
              </a:extLst>
            </p:cNvPr>
            <p:cNvCxnSpPr>
              <a:cxnSpLocks noChangeShapeType="1"/>
            </p:cNvCxnSpPr>
            <p:nvPr/>
          </p:nvCxnSpPr>
          <p:spPr bwMode="auto">
            <a:xfrm flipV="1">
              <a:off x="8728838" y="1661785"/>
              <a:ext cx="0" cy="729660"/>
            </a:xfrm>
            <a:prstGeom prst="straightConnector1">
              <a:avLst/>
            </a:prstGeom>
            <a:noFill/>
            <a:ln w="9525">
              <a:solidFill>
                <a:srgbClr val="000000"/>
              </a:solidFill>
              <a:round/>
              <a:headEnd/>
              <a:tailEnd type="arrow" w="med" len="med"/>
            </a:ln>
          </p:spPr>
        </p:cxnSp>
        <p:cxnSp>
          <p:nvCxnSpPr>
            <p:cNvPr id="96" name="直接箭头连接符 95">
              <a:extLst>
                <a:ext uri="{FF2B5EF4-FFF2-40B4-BE49-F238E27FC236}">
                  <a16:creationId xmlns:a16="http://schemas.microsoft.com/office/drawing/2014/main" id="{AFE56DE6-D585-4F34-920B-64C9AFFD4E6B}"/>
                </a:ext>
              </a:extLst>
            </p:cNvPr>
            <p:cNvCxnSpPr>
              <a:cxnSpLocks noChangeShapeType="1"/>
            </p:cNvCxnSpPr>
            <p:nvPr/>
          </p:nvCxnSpPr>
          <p:spPr bwMode="auto">
            <a:xfrm flipV="1">
              <a:off x="6360685" y="1619050"/>
              <a:ext cx="0" cy="761314"/>
            </a:xfrm>
            <a:prstGeom prst="straightConnector1">
              <a:avLst/>
            </a:prstGeom>
            <a:noFill/>
            <a:ln w="9525">
              <a:solidFill>
                <a:srgbClr val="000000"/>
              </a:solidFill>
              <a:round/>
              <a:headEnd/>
              <a:tailEnd type="arrow" w="med" len="med"/>
            </a:ln>
          </p:spPr>
        </p:cxnSp>
        <p:sp>
          <p:nvSpPr>
            <p:cNvPr id="97" name="流程图: 过程 20">
              <a:extLst>
                <a:ext uri="{FF2B5EF4-FFF2-40B4-BE49-F238E27FC236}">
                  <a16:creationId xmlns:a16="http://schemas.microsoft.com/office/drawing/2014/main" id="{FAC08303-45CF-4AE4-B3F5-322EF14B0825}"/>
                </a:ext>
              </a:extLst>
            </p:cNvPr>
            <p:cNvSpPr/>
            <p:nvPr/>
          </p:nvSpPr>
          <p:spPr bwMode="auto">
            <a:xfrm>
              <a:off x="3198042" y="4222712"/>
              <a:ext cx="6432532" cy="644189"/>
            </a:xfrm>
            <a:prstGeom prst="flowChartProcess">
              <a:avLst/>
            </a:prstGeom>
            <a:solidFill>
              <a:srgbClr val="FDE397"/>
            </a:solidFill>
            <a:ln w="9525" cap="flat" cmpd="sng" algn="ctr">
              <a:solidFill>
                <a:schemeClr val="tx1"/>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98" name="流程图: 可选过程 21">
              <a:extLst>
                <a:ext uri="{FF2B5EF4-FFF2-40B4-BE49-F238E27FC236}">
                  <a16:creationId xmlns:a16="http://schemas.microsoft.com/office/drawing/2014/main" id="{FBC2516E-888E-4C2F-86EE-00570A90C022}"/>
                </a:ext>
              </a:extLst>
            </p:cNvPr>
            <p:cNvSpPr/>
            <p:nvPr/>
          </p:nvSpPr>
          <p:spPr bwMode="auto">
            <a:xfrm>
              <a:off x="3143402" y="5091655"/>
              <a:ext cx="6712682" cy="897432"/>
            </a:xfrm>
            <a:prstGeom prst="flowChartAlternateProcess">
              <a:avLst/>
            </a:prstGeom>
            <a:solidFill>
              <a:schemeClr val="bg1"/>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99" name="流程图: 磁盘 22">
              <a:extLst>
                <a:ext uri="{FF2B5EF4-FFF2-40B4-BE49-F238E27FC236}">
                  <a16:creationId xmlns:a16="http://schemas.microsoft.com/office/drawing/2014/main" id="{7E782782-5DFB-478F-A12C-8EDE90EBB589}"/>
                </a:ext>
              </a:extLst>
            </p:cNvPr>
            <p:cNvSpPr/>
            <p:nvPr/>
          </p:nvSpPr>
          <p:spPr bwMode="auto">
            <a:xfrm>
              <a:off x="3447551" y="5379720"/>
              <a:ext cx="1321963" cy="539725"/>
            </a:xfrm>
            <a:prstGeom prst="flowChartMagneticDisk">
              <a:avLst/>
            </a:prstGeom>
            <a:solidFill>
              <a:srgbClr val="30B5C5"/>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00" name="流程图: 磁盘 23">
              <a:extLst>
                <a:ext uri="{FF2B5EF4-FFF2-40B4-BE49-F238E27FC236}">
                  <a16:creationId xmlns:a16="http://schemas.microsoft.com/office/drawing/2014/main" id="{116AFCA2-75AE-4856-BE56-BAE82E1F2119}"/>
                </a:ext>
              </a:extLst>
            </p:cNvPr>
            <p:cNvSpPr/>
            <p:nvPr/>
          </p:nvSpPr>
          <p:spPr bwMode="auto">
            <a:xfrm>
              <a:off x="5137212" y="5379720"/>
              <a:ext cx="1321963" cy="539725"/>
            </a:xfrm>
            <a:prstGeom prst="flowChartMagneticDisk">
              <a:avLst/>
            </a:prstGeom>
            <a:solidFill>
              <a:srgbClr val="30B5C5"/>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01" name="流程图: 磁盘 24">
              <a:extLst>
                <a:ext uri="{FF2B5EF4-FFF2-40B4-BE49-F238E27FC236}">
                  <a16:creationId xmlns:a16="http://schemas.microsoft.com/office/drawing/2014/main" id="{E6CF04DD-3965-41DF-8176-A2577B893893}"/>
                </a:ext>
              </a:extLst>
            </p:cNvPr>
            <p:cNvSpPr/>
            <p:nvPr/>
          </p:nvSpPr>
          <p:spPr bwMode="auto">
            <a:xfrm>
              <a:off x="7903704" y="5344718"/>
              <a:ext cx="1321963" cy="539725"/>
            </a:xfrm>
            <a:prstGeom prst="flowChartMagneticDisk">
              <a:avLst/>
            </a:prstGeom>
            <a:solidFill>
              <a:srgbClr val="30B5C5"/>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02" name="TextBox 47">
              <a:extLst>
                <a:ext uri="{FF2B5EF4-FFF2-40B4-BE49-F238E27FC236}">
                  <a16:creationId xmlns:a16="http://schemas.microsoft.com/office/drawing/2014/main" id="{7FE1FB58-0E3E-4E30-BB4E-D3EBA39C99F6}"/>
                </a:ext>
              </a:extLst>
            </p:cNvPr>
            <p:cNvSpPr txBox="1">
              <a:spLocks noChangeArrowheads="1"/>
            </p:cNvSpPr>
            <p:nvPr/>
          </p:nvSpPr>
          <p:spPr bwMode="auto">
            <a:xfrm>
              <a:off x="4688175" y="5034675"/>
              <a:ext cx="2965661" cy="345045"/>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600" b="1" u="none" dirty="0">
                  <a:solidFill>
                    <a:srgbClr val="000000"/>
                  </a:solidFill>
                  <a:latin typeface="Huawei Sans" panose="020C0503030203020204" pitchFamily="34" charset="0"/>
                </a:rPr>
                <a:t>Common storage</a:t>
              </a:r>
              <a:endParaRPr lang="zh-CN" altLang="en-US" sz="160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03" name="等腰三角形 26">
              <a:extLst>
                <a:ext uri="{FF2B5EF4-FFF2-40B4-BE49-F238E27FC236}">
                  <a16:creationId xmlns:a16="http://schemas.microsoft.com/office/drawing/2014/main" id="{8F98F667-D33F-42E4-874E-93E3293486E5}"/>
                </a:ext>
              </a:extLst>
            </p:cNvPr>
            <p:cNvSpPr/>
            <p:nvPr/>
          </p:nvSpPr>
          <p:spPr bwMode="auto">
            <a:xfrm>
              <a:off x="3298721" y="3216068"/>
              <a:ext cx="1271624" cy="791387"/>
            </a:xfrm>
            <a:prstGeom prst="triangle">
              <a:avLst/>
            </a:prstGeom>
            <a:solidFill>
              <a:srgbClr val="FDE397"/>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04" name="流程图: 过程 27">
              <a:extLst>
                <a:ext uri="{FF2B5EF4-FFF2-40B4-BE49-F238E27FC236}">
                  <a16:creationId xmlns:a16="http://schemas.microsoft.com/office/drawing/2014/main" id="{E723F933-778D-416D-B8A8-E66B138E1E0E}"/>
                </a:ext>
              </a:extLst>
            </p:cNvPr>
            <p:cNvSpPr/>
            <p:nvPr/>
          </p:nvSpPr>
          <p:spPr bwMode="auto">
            <a:xfrm>
              <a:off x="3581061" y="4350917"/>
              <a:ext cx="1024302" cy="253244"/>
            </a:xfrm>
            <a:prstGeom prst="flowChartProcess">
              <a:avLst/>
            </a:prstGeom>
            <a:solidFill>
              <a:schemeClr val="bg1"/>
            </a:solidFill>
            <a:ln w="9525" cap="flat" cmpd="sng" algn="ctr">
              <a:solidFill>
                <a:srgbClr val="000000"/>
              </a:solidFill>
              <a:prstDash val="solid"/>
              <a:round/>
              <a:headEnd type="none" w="med" len="med"/>
              <a:tailEnd type="none" w="med" len="med"/>
            </a:ln>
            <a:effectLst/>
          </p:spPr>
          <p:txBody>
            <a:bodyPr>
              <a:noAutofit/>
            </a:bodyPr>
            <a:lstStyle/>
            <a:p>
              <a:pPr algn="ctr" fontAlgn="t">
                <a:defRPr/>
              </a:pPr>
              <a:r>
                <a:rPr sz="1400" b="1" u="none" dirty="0">
                  <a:solidFill>
                    <a:srgbClr val="000000"/>
                  </a:solidFill>
                  <a:latin typeface="Huawei Sans" panose="020C0503030203020204" pitchFamily="34" charset="0"/>
                </a:rPr>
                <a:t>Pool 1</a:t>
              </a:r>
              <a:endParaRPr lang="zh-CN" altLang="en-US" sz="1400" b="1" kern="0" dirty="0">
                <a:solidFill>
                  <a:srgbClr val="000000"/>
                </a:solidFill>
                <a:latin typeface="Huawei Sans" panose="020C0503030203020204" pitchFamily="34" charset="0"/>
                <a:cs typeface="Times New Roman" pitchFamily="18" charset="0"/>
              </a:endParaRPr>
            </a:p>
          </p:txBody>
        </p:sp>
        <p:sp>
          <p:nvSpPr>
            <p:cNvPr id="105" name="流程图: 过程 28">
              <a:extLst>
                <a:ext uri="{FF2B5EF4-FFF2-40B4-BE49-F238E27FC236}">
                  <a16:creationId xmlns:a16="http://schemas.microsoft.com/office/drawing/2014/main" id="{2F54E688-5EE9-4E65-9ED8-E9B494C487B1}"/>
                </a:ext>
              </a:extLst>
            </p:cNvPr>
            <p:cNvSpPr/>
            <p:nvPr/>
          </p:nvSpPr>
          <p:spPr bwMode="auto">
            <a:xfrm>
              <a:off x="5905440" y="4259116"/>
              <a:ext cx="1127170" cy="253244"/>
            </a:xfrm>
            <a:prstGeom prst="flowChartProcess">
              <a:avLst/>
            </a:prstGeom>
            <a:solidFill>
              <a:schemeClr val="bg1"/>
            </a:solidFill>
            <a:ln w="9525" cap="flat" cmpd="sng" algn="ctr">
              <a:solidFill>
                <a:srgbClr val="000000"/>
              </a:solidFill>
              <a:prstDash val="solid"/>
              <a:round/>
              <a:headEnd type="none" w="med" len="med"/>
              <a:tailEnd type="none" w="med" len="med"/>
            </a:ln>
            <a:effectLst/>
          </p:spPr>
          <p:txBody>
            <a:bodyPr>
              <a:noAutofit/>
            </a:bodyPr>
            <a:lstStyle/>
            <a:p>
              <a:pPr algn="ctr" fontAlgn="t">
                <a:defRPr/>
              </a:pPr>
              <a:r>
                <a:rPr sz="1400" b="1" u="none" dirty="0">
                  <a:solidFill>
                    <a:srgbClr val="000000"/>
                  </a:solidFill>
                  <a:latin typeface="Huawei Sans" panose="020C0503030203020204" pitchFamily="34" charset="0"/>
                </a:rPr>
                <a:t>Pool</a:t>
              </a:r>
              <a:endParaRPr lang="zh-CN" altLang="en-US" sz="1400" b="1" kern="0" dirty="0">
                <a:solidFill>
                  <a:srgbClr val="000000"/>
                </a:solidFill>
                <a:latin typeface="Huawei Sans" panose="020C0503030203020204" pitchFamily="34" charset="0"/>
                <a:cs typeface="Times New Roman" pitchFamily="18" charset="0"/>
              </a:endParaRPr>
            </a:p>
          </p:txBody>
        </p:sp>
        <p:sp>
          <p:nvSpPr>
            <p:cNvPr id="106" name="流程图: 过程 29">
              <a:extLst>
                <a:ext uri="{FF2B5EF4-FFF2-40B4-BE49-F238E27FC236}">
                  <a16:creationId xmlns:a16="http://schemas.microsoft.com/office/drawing/2014/main" id="{74D9218B-77C1-43B4-A725-A035319F5C29}"/>
                </a:ext>
              </a:extLst>
            </p:cNvPr>
            <p:cNvSpPr/>
            <p:nvPr/>
          </p:nvSpPr>
          <p:spPr bwMode="auto">
            <a:xfrm>
              <a:off x="7903704" y="4352499"/>
              <a:ext cx="1192832" cy="253244"/>
            </a:xfrm>
            <a:prstGeom prst="flowChartProcess">
              <a:avLst/>
            </a:prstGeom>
            <a:solidFill>
              <a:schemeClr val="bg1"/>
            </a:solidFill>
            <a:ln w="9525" cap="flat" cmpd="sng" algn="ctr">
              <a:solidFill>
                <a:srgbClr val="000000"/>
              </a:solidFill>
              <a:prstDash val="solid"/>
              <a:round/>
              <a:headEnd type="none" w="med" len="med"/>
              <a:tailEnd type="none" w="med" len="med"/>
            </a:ln>
            <a:effectLst/>
          </p:spPr>
          <p:txBody>
            <a:bodyPr>
              <a:noAutofit/>
            </a:bodyPr>
            <a:lstStyle/>
            <a:p>
              <a:pPr algn="ctr" fontAlgn="t">
                <a:defRPr/>
              </a:pPr>
              <a:r>
                <a:rPr sz="1400" b="1" u="none" dirty="0">
                  <a:solidFill>
                    <a:srgbClr val="000000"/>
                  </a:solidFill>
                  <a:latin typeface="Huawei Sans" panose="020C0503030203020204" pitchFamily="34" charset="0"/>
                </a:rPr>
                <a:t>Pool </a:t>
              </a:r>
              <a:r>
                <a:rPr sz="1400" b="1" i="1" u="none" dirty="0">
                  <a:solidFill>
                    <a:srgbClr val="000000"/>
                  </a:solidFill>
                  <a:latin typeface="Huawei Sans" panose="020C0503030203020204" pitchFamily="34" charset="0"/>
                </a:rPr>
                <a:t>N</a:t>
              </a:r>
              <a:endParaRPr lang="zh-CN" altLang="en-US" sz="1400" b="1" kern="0" dirty="0">
                <a:solidFill>
                  <a:srgbClr val="000000"/>
                </a:solidFill>
                <a:latin typeface="Huawei Sans" panose="020C0503030203020204" pitchFamily="34" charset="0"/>
                <a:cs typeface="Times New Roman" pitchFamily="18" charset="0"/>
              </a:endParaRPr>
            </a:p>
          </p:txBody>
        </p:sp>
        <p:sp>
          <p:nvSpPr>
            <p:cNvPr id="107" name="流程图: 过程 30">
              <a:extLst>
                <a:ext uri="{FF2B5EF4-FFF2-40B4-BE49-F238E27FC236}">
                  <a16:creationId xmlns:a16="http://schemas.microsoft.com/office/drawing/2014/main" id="{FBFC5A01-1F46-4912-A09E-47B6E9D00A25}"/>
                </a:ext>
              </a:extLst>
            </p:cNvPr>
            <p:cNvSpPr/>
            <p:nvPr/>
          </p:nvSpPr>
          <p:spPr bwMode="auto">
            <a:xfrm>
              <a:off x="3198042" y="2967573"/>
              <a:ext cx="1875700" cy="1888248"/>
            </a:xfrm>
            <a:prstGeom prst="flowChartProcess">
              <a:avLst/>
            </a:prstGeom>
            <a:noFill/>
            <a:ln w="9525" cap="flat" cmpd="sng" algn="ctr">
              <a:solidFill>
                <a:srgbClr val="000000"/>
              </a:solidFill>
              <a:prstDash val="sysDash"/>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08" name="等腰三角形 31">
              <a:extLst>
                <a:ext uri="{FF2B5EF4-FFF2-40B4-BE49-F238E27FC236}">
                  <a16:creationId xmlns:a16="http://schemas.microsoft.com/office/drawing/2014/main" id="{7CE2F011-470C-45D3-BC29-3F4CB7C9ADF0}"/>
                </a:ext>
              </a:extLst>
            </p:cNvPr>
            <p:cNvSpPr/>
            <p:nvPr/>
          </p:nvSpPr>
          <p:spPr bwMode="auto">
            <a:xfrm>
              <a:off x="5741288" y="3179665"/>
              <a:ext cx="1273812" cy="792969"/>
            </a:xfrm>
            <a:prstGeom prst="triangle">
              <a:avLst/>
            </a:prstGeom>
            <a:solidFill>
              <a:srgbClr val="FDE397"/>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09" name="流程图: 过程 32">
              <a:extLst>
                <a:ext uri="{FF2B5EF4-FFF2-40B4-BE49-F238E27FC236}">
                  <a16:creationId xmlns:a16="http://schemas.microsoft.com/office/drawing/2014/main" id="{B611C255-3E16-40F7-9669-E829DD7F4EE0}"/>
                </a:ext>
              </a:extLst>
            </p:cNvPr>
            <p:cNvSpPr/>
            <p:nvPr/>
          </p:nvSpPr>
          <p:spPr bwMode="auto">
            <a:xfrm>
              <a:off x="5483024" y="2978652"/>
              <a:ext cx="1812227" cy="1888249"/>
            </a:xfrm>
            <a:prstGeom prst="flowChartProcess">
              <a:avLst/>
            </a:prstGeom>
            <a:noFill/>
            <a:ln w="9525" cap="flat" cmpd="sng" algn="ctr">
              <a:solidFill>
                <a:srgbClr val="000000"/>
              </a:solidFill>
              <a:prstDash val="sysDash"/>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10" name="等腰三角形 33">
              <a:extLst>
                <a:ext uri="{FF2B5EF4-FFF2-40B4-BE49-F238E27FC236}">
                  <a16:creationId xmlns:a16="http://schemas.microsoft.com/office/drawing/2014/main" id="{656A8DFE-E047-45AC-9E44-2D2408C633CE}"/>
                </a:ext>
              </a:extLst>
            </p:cNvPr>
            <p:cNvSpPr/>
            <p:nvPr/>
          </p:nvSpPr>
          <p:spPr bwMode="auto">
            <a:xfrm>
              <a:off x="8002196" y="3273048"/>
              <a:ext cx="1271623" cy="792970"/>
            </a:xfrm>
            <a:prstGeom prst="triangle">
              <a:avLst/>
            </a:prstGeom>
            <a:solidFill>
              <a:srgbClr val="FDE397"/>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11" name="流程图: 过程 34">
              <a:extLst>
                <a:ext uri="{FF2B5EF4-FFF2-40B4-BE49-F238E27FC236}">
                  <a16:creationId xmlns:a16="http://schemas.microsoft.com/office/drawing/2014/main" id="{8B60CB3C-0575-4D09-9FF4-37CFB1E80B0C}"/>
                </a:ext>
              </a:extLst>
            </p:cNvPr>
            <p:cNvSpPr/>
            <p:nvPr/>
          </p:nvSpPr>
          <p:spPr bwMode="auto">
            <a:xfrm>
              <a:off x="7652007" y="2967573"/>
              <a:ext cx="1978567" cy="1888248"/>
            </a:xfrm>
            <a:prstGeom prst="flowChartProcess">
              <a:avLst/>
            </a:prstGeom>
            <a:noFill/>
            <a:ln w="9525" cap="flat" cmpd="sng" algn="ctr">
              <a:solidFill>
                <a:srgbClr val="000000"/>
              </a:solidFill>
              <a:prstDash val="sysDash"/>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12" name="TextBox 57">
              <a:extLst>
                <a:ext uri="{FF2B5EF4-FFF2-40B4-BE49-F238E27FC236}">
                  <a16:creationId xmlns:a16="http://schemas.microsoft.com/office/drawing/2014/main" id="{FB6B38B1-EB01-4536-BBF1-C8AD9C8898CC}"/>
                </a:ext>
              </a:extLst>
            </p:cNvPr>
            <p:cNvSpPr txBox="1">
              <a:spLocks noChangeArrowheads="1"/>
            </p:cNvSpPr>
            <p:nvPr/>
          </p:nvSpPr>
          <p:spPr bwMode="auto">
            <a:xfrm>
              <a:off x="5054043" y="4569340"/>
              <a:ext cx="2816832" cy="314971"/>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400" b="1" u="none" dirty="0">
                  <a:solidFill>
                    <a:srgbClr val="000000"/>
                  </a:solidFill>
                  <a:latin typeface="Huawei Sans" panose="020C0503030203020204" pitchFamily="34" charset="0"/>
                </a:rPr>
                <a:t>Block pools</a:t>
              </a:r>
              <a:endParaRPr lang="zh-CN" altLang="en-US" sz="140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13" name="上下箭头 36">
              <a:extLst>
                <a:ext uri="{FF2B5EF4-FFF2-40B4-BE49-F238E27FC236}">
                  <a16:creationId xmlns:a16="http://schemas.microsoft.com/office/drawing/2014/main" id="{2E08A83B-D725-425C-80FB-01F001623BA5}"/>
                </a:ext>
              </a:extLst>
            </p:cNvPr>
            <p:cNvSpPr/>
            <p:nvPr/>
          </p:nvSpPr>
          <p:spPr bwMode="auto">
            <a:xfrm>
              <a:off x="2653061" y="2967573"/>
              <a:ext cx="312981" cy="1255139"/>
            </a:xfrm>
            <a:prstGeom prst="upDownArrow">
              <a:avLst/>
            </a:prstGeom>
            <a:solidFill>
              <a:srgbClr val="AFD89C"/>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14" name="上下箭头 37">
              <a:extLst>
                <a:ext uri="{FF2B5EF4-FFF2-40B4-BE49-F238E27FC236}">
                  <a16:creationId xmlns:a16="http://schemas.microsoft.com/office/drawing/2014/main" id="{565C3F7E-900F-4BF7-B480-40D1AAA8C329}"/>
                </a:ext>
              </a:extLst>
            </p:cNvPr>
            <p:cNvSpPr/>
            <p:nvPr/>
          </p:nvSpPr>
          <p:spPr bwMode="auto">
            <a:xfrm>
              <a:off x="2653061" y="4510777"/>
              <a:ext cx="354566" cy="1478310"/>
            </a:xfrm>
            <a:prstGeom prst="upDownArrow">
              <a:avLst/>
            </a:prstGeom>
            <a:solidFill>
              <a:srgbClr val="30B5C5"/>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15" name="TextBox 60">
              <a:extLst>
                <a:ext uri="{FF2B5EF4-FFF2-40B4-BE49-F238E27FC236}">
                  <a16:creationId xmlns:a16="http://schemas.microsoft.com/office/drawing/2014/main" id="{6F39A59A-4761-4A51-9A42-AAC84B390334}"/>
                </a:ext>
              </a:extLst>
            </p:cNvPr>
            <p:cNvSpPr txBox="1">
              <a:spLocks noChangeArrowheads="1"/>
            </p:cNvSpPr>
            <p:nvPr/>
          </p:nvSpPr>
          <p:spPr bwMode="auto">
            <a:xfrm rot="10800000">
              <a:off x="1935841" y="2950522"/>
              <a:ext cx="448134" cy="1342350"/>
            </a:xfrm>
            <a:prstGeom prst="rect">
              <a:avLst/>
            </a:prstGeom>
            <a:noFill/>
            <a:ln>
              <a:noFill/>
            </a:ln>
          </p:spPr>
          <p:txBody>
            <a:bodyPr vert="eaVert"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600" b="1" u="none" dirty="0">
                  <a:latin typeface="Huawei Sans" panose="020C0503030203020204" pitchFamily="34" charset="0"/>
                </a:rPr>
                <a:t>Namespace</a:t>
              </a:r>
              <a:endParaRPr lang="zh-CN" altLang="en-US" sz="1600" b="1" dirty="0">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16" name="TextBox 61">
              <a:extLst>
                <a:ext uri="{FF2B5EF4-FFF2-40B4-BE49-F238E27FC236}">
                  <a16:creationId xmlns:a16="http://schemas.microsoft.com/office/drawing/2014/main" id="{98873C7E-5821-46D6-983C-0D94DB713968}"/>
                </a:ext>
              </a:extLst>
            </p:cNvPr>
            <p:cNvSpPr txBox="1">
              <a:spLocks noChangeArrowheads="1"/>
            </p:cNvSpPr>
            <p:nvPr/>
          </p:nvSpPr>
          <p:spPr bwMode="auto">
            <a:xfrm rot="10800000">
              <a:off x="1796503" y="4578526"/>
              <a:ext cx="694356" cy="1362767"/>
            </a:xfrm>
            <a:prstGeom prst="rect">
              <a:avLst/>
            </a:prstGeom>
            <a:noFill/>
            <a:ln>
              <a:noFill/>
            </a:ln>
          </p:spPr>
          <p:txBody>
            <a:bodyPr vert="eaVert"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600" b="1" u="none" dirty="0">
                  <a:latin typeface="Huawei Sans" panose="020C0503030203020204" pitchFamily="34" charset="0"/>
                </a:rPr>
                <a:t>Block storage</a:t>
              </a:r>
              <a:endParaRPr lang="zh-CN" altLang="en-US" sz="1600" b="1" dirty="0">
                <a:latin typeface="Huawei Sans" panose="020C0503030203020204" pitchFamily="34" charset="0"/>
                <a:ea typeface="华文细黑" panose="02010600040101010101" pitchFamily="2" charset="-122"/>
                <a:cs typeface="Times New Roman" panose="02020603050405020304" pitchFamily="18" charset="0"/>
              </a:endParaRPr>
            </a:p>
          </p:txBody>
        </p:sp>
        <p:cxnSp>
          <p:nvCxnSpPr>
            <p:cNvPr id="117" name="直接连接符 116">
              <a:extLst>
                <a:ext uri="{FF2B5EF4-FFF2-40B4-BE49-F238E27FC236}">
                  <a16:creationId xmlns:a16="http://schemas.microsoft.com/office/drawing/2014/main" id="{D1ED98E3-05CC-4E8D-AEBB-F2BDFA8FF7B2}"/>
                </a:ext>
              </a:extLst>
            </p:cNvPr>
            <p:cNvCxnSpPr>
              <a:cxnSpLocks noChangeShapeType="1"/>
            </p:cNvCxnSpPr>
            <p:nvPr/>
          </p:nvCxnSpPr>
          <p:spPr bwMode="auto">
            <a:xfrm>
              <a:off x="3298721" y="5012516"/>
              <a:ext cx="2948153" cy="0"/>
            </a:xfrm>
            <a:prstGeom prst="line">
              <a:avLst/>
            </a:prstGeom>
            <a:noFill/>
            <a:ln w="15875" algn="ctr">
              <a:solidFill>
                <a:srgbClr val="000000"/>
              </a:solidFill>
              <a:round/>
              <a:headEnd/>
              <a:tailEnd/>
            </a:ln>
          </p:spPr>
        </p:cxnSp>
        <p:cxnSp>
          <p:nvCxnSpPr>
            <p:cNvPr id="118" name="直接连接符 117">
              <a:extLst>
                <a:ext uri="{FF2B5EF4-FFF2-40B4-BE49-F238E27FC236}">
                  <a16:creationId xmlns:a16="http://schemas.microsoft.com/office/drawing/2014/main" id="{596259ED-2AB2-4BA2-9640-70D2F9BD6156}"/>
                </a:ext>
              </a:extLst>
            </p:cNvPr>
            <p:cNvCxnSpPr>
              <a:cxnSpLocks noChangeShapeType="1"/>
            </p:cNvCxnSpPr>
            <p:nvPr/>
          </p:nvCxnSpPr>
          <p:spPr bwMode="auto">
            <a:xfrm>
              <a:off x="5780684" y="5012516"/>
              <a:ext cx="3849890" cy="0"/>
            </a:xfrm>
            <a:prstGeom prst="line">
              <a:avLst/>
            </a:prstGeom>
            <a:noFill/>
            <a:ln w="15875" algn="ctr">
              <a:solidFill>
                <a:srgbClr val="000000"/>
              </a:solidFill>
              <a:round/>
              <a:headEnd/>
              <a:tailEnd/>
            </a:ln>
          </p:spPr>
        </p:cxnSp>
        <p:cxnSp>
          <p:nvCxnSpPr>
            <p:cNvPr id="119" name="直接连接符 118">
              <a:extLst>
                <a:ext uri="{FF2B5EF4-FFF2-40B4-BE49-F238E27FC236}">
                  <a16:creationId xmlns:a16="http://schemas.microsoft.com/office/drawing/2014/main" id="{636F2330-5E7E-459F-B4A1-EB5F7FB62520}"/>
                </a:ext>
              </a:extLst>
            </p:cNvPr>
            <p:cNvCxnSpPr>
              <a:cxnSpLocks noChangeShapeType="1"/>
              <a:endCxn id="109" idx="2"/>
            </p:cNvCxnSpPr>
            <p:nvPr/>
          </p:nvCxnSpPr>
          <p:spPr bwMode="auto">
            <a:xfrm flipV="1">
              <a:off x="6104609" y="4866901"/>
              <a:ext cx="284528" cy="156694"/>
            </a:xfrm>
            <a:prstGeom prst="line">
              <a:avLst/>
            </a:prstGeom>
            <a:noFill/>
            <a:ln w="15875" algn="ctr">
              <a:solidFill>
                <a:srgbClr val="000000"/>
              </a:solidFill>
              <a:round/>
              <a:headEnd/>
              <a:tailEnd/>
            </a:ln>
          </p:spPr>
        </p:cxnSp>
        <p:cxnSp>
          <p:nvCxnSpPr>
            <p:cNvPr id="120" name="直接连接符 119">
              <a:extLst>
                <a:ext uri="{FF2B5EF4-FFF2-40B4-BE49-F238E27FC236}">
                  <a16:creationId xmlns:a16="http://schemas.microsoft.com/office/drawing/2014/main" id="{B13B9F79-0A47-4BC8-921E-17D3EFDDB71C}"/>
                </a:ext>
              </a:extLst>
            </p:cNvPr>
            <p:cNvCxnSpPr>
              <a:cxnSpLocks noChangeShapeType="1"/>
              <a:endCxn id="109" idx="2"/>
            </p:cNvCxnSpPr>
            <p:nvPr/>
          </p:nvCxnSpPr>
          <p:spPr bwMode="auto">
            <a:xfrm flipV="1">
              <a:off x="6253439" y="4866901"/>
              <a:ext cx="135700" cy="156694"/>
            </a:xfrm>
            <a:prstGeom prst="line">
              <a:avLst/>
            </a:prstGeom>
            <a:noFill/>
            <a:ln w="15875" algn="ctr">
              <a:solidFill>
                <a:srgbClr val="000000"/>
              </a:solidFill>
              <a:round/>
              <a:headEnd/>
              <a:tailEnd/>
            </a:ln>
          </p:spPr>
        </p:cxnSp>
        <p:cxnSp>
          <p:nvCxnSpPr>
            <p:cNvPr id="121" name="直接连接符 120">
              <a:extLst>
                <a:ext uri="{FF2B5EF4-FFF2-40B4-BE49-F238E27FC236}">
                  <a16:creationId xmlns:a16="http://schemas.microsoft.com/office/drawing/2014/main" id="{36D1A131-4919-487B-AFBF-96CF24FEC5EC}"/>
                </a:ext>
              </a:extLst>
            </p:cNvPr>
            <p:cNvCxnSpPr>
              <a:cxnSpLocks noChangeShapeType="1"/>
            </p:cNvCxnSpPr>
            <p:nvPr/>
          </p:nvCxnSpPr>
          <p:spPr bwMode="auto">
            <a:xfrm flipH="1">
              <a:off x="3149891" y="5012516"/>
              <a:ext cx="148830" cy="107629"/>
            </a:xfrm>
            <a:prstGeom prst="line">
              <a:avLst/>
            </a:prstGeom>
            <a:noFill/>
            <a:ln w="15875" algn="ctr">
              <a:solidFill>
                <a:srgbClr val="000000"/>
              </a:solidFill>
              <a:round/>
              <a:headEnd/>
              <a:tailEnd/>
            </a:ln>
          </p:spPr>
        </p:cxnSp>
        <p:cxnSp>
          <p:nvCxnSpPr>
            <p:cNvPr id="122" name="直接连接符 121">
              <a:extLst>
                <a:ext uri="{FF2B5EF4-FFF2-40B4-BE49-F238E27FC236}">
                  <a16:creationId xmlns:a16="http://schemas.microsoft.com/office/drawing/2014/main" id="{E8093CF3-E6D8-44E4-A6BB-11F116496158}"/>
                </a:ext>
              </a:extLst>
            </p:cNvPr>
            <p:cNvCxnSpPr>
              <a:cxnSpLocks noChangeShapeType="1"/>
            </p:cNvCxnSpPr>
            <p:nvPr/>
          </p:nvCxnSpPr>
          <p:spPr bwMode="auto">
            <a:xfrm>
              <a:off x="9628385" y="4999854"/>
              <a:ext cx="234189" cy="98132"/>
            </a:xfrm>
            <a:prstGeom prst="line">
              <a:avLst/>
            </a:prstGeom>
            <a:noFill/>
            <a:ln w="15875" algn="ctr">
              <a:solidFill>
                <a:srgbClr val="000000"/>
              </a:solidFill>
              <a:round/>
              <a:headEnd/>
              <a:tailEnd/>
            </a:ln>
          </p:spPr>
        </p:cxnSp>
        <p:cxnSp>
          <p:nvCxnSpPr>
            <p:cNvPr id="123" name="直接箭头连接符 122">
              <a:extLst>
                <a:ext uri="{FF2B5EF4-FFF2-40B4-BE49-F238E27FC236}">
                  <a16:creationId xmlns:a16="http://schemas.microsoft.com/office/drawing/2014/main" id="{B4F3A0EC-4DF7-48B2-99D3-47A6510C84AA}"/>
                </a:ext>
              </a:extLst>
            </p:cNvPr>
            <p:cNvCxnSpPr>
              <a:cxnSpLocks noChangeShapeType="1"/>
              <a:stCxn id="103" idx="3"/>
              <a:endCxn id="104" idx="0"/>
            </p:cNvCxnSpPr>
            <p:nvPr/>
          </p:nvCxnSpPr>
          <p:spPr bwMode="auto">
            <a:xfrm>
              <a:off x="3935628" y="4007455"/>
              <a:ext cx="157585" cy="343462"/>
            </a:xfrm>
            <a:prstGeom prst="straightConnector1">
              <a:avLst/>
            </a:prstGeom>
            <a:noFill/>
            <a:ln w="15875" algn="ctr">
              <a:solidFill>
                <a:srgbClr val="000000"/>
              </a:solidFill>
              <a:round/>
              <a:headEnd type="arrow" w="med" len="med"/>
              <a:tailEnd type="arrow" w="med" len="med"/>
            </a:ln>
          </p:spPr>
        </p:cxnSp>
        <p:sp>
          <p:nvSpPr>
            <p:cNvPr id="124" name="TextBox 72">
              <a:extLst>
                <a:ext uri="{FF2B5EF4-FFF2-40B4-BE49-F238E27FC236}">
                  <a16:creationId xmlns:a16="http://schemas.microsoft.com/office/drawing/2014/main" id="{A8023CD0-3DE6-4867-B377-0458018687FD}"/>
                </a:ext>
              </a:extLst>
            </p:cNvPr>
            <p:cNvSpPr txBox="1">
              <a:spLocks noChangeArrowheads="1"/>
            </p:cNvSpPr>
            <p:nvPr/>
          </p:nvSpPr>
          <p:spPr bwMode="auto">
            <a:xfrm>
              <a:off x="3285589" y="3002394"/>
              <a:ext cx="818566" cy="530252"/>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400" b="1" u="none" dirty="0">
                  <a:solidFill>
                    <a:srgbClr val="000000"/>
                  </a:solidFill>
                  <a:latin typeface="Huawei Sans" panose="020C0503030203020204" pitchFamily="34" charset="0"/>
                </a:rPr>
                <a:t>NN1</a:t>
              </a:r>
              <a:endParaRPr lang="zh-CN" altLang="en-US" sz="140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25" name="TextBox 73">
              <a:extLst>
                <a:ext uri="{FF2B5EF4-FFF2-40B4-BE49-F238E27FC236}">
                  <a16:creationId xmlns:a16="http://schemas.microsoft.com/office/drawing/2014/main" id="{2C6D5B30-1306-4261-9345-9E6B9113547D}"/>
                </a:ext>
              </a:extLst>
            </p:cNvPr>
            <p:cNvSpPr txBox="1">
              <a:spLocks noChangeArrowheads="1"/>
            </p:cNvSpPr>
            <p:nvPr/>
          </p:nvSpPr>
          <p:spPr bwMode="auto">
            <a:xfrm>
              <a:off x="5395477" y="3002394"/>
              <a:ext cx="976151" cy="314971"/>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400" b="1" u="none" dirty="0">
                  <a:solidFill>
                    <a:srgbClr val="000000"/>
                  </a:solidFill>
                  <a:latin typeface="Huawei Sans" panose="020C0503030203020204" pitchFamily="34" charset="0"/>
                </a:rPr>
                <a:t>NN-</a:t>
              </a:r>
              <a:r>
                <a:rPr sz="1400" b="1" i="1" u="none" dirty="0">
                  <a:solidFill>
                    <a:srgbClr val="000000"/>
                  </a:solidFill>
                  <a:latin typeface="Huawei Sans" panose="020C0503030203020204" pitchFamily="34" charset="0"/>
                </a:rPr>
                <a:t>K</a:t>
              </a:r>
              <a:endParaRPr lang="zh-CN" altLang="en-US" sz="140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26" name="TextBox 74">
              <a:extLst>
                <a:ext uri="{FF2B5EF4-FFF2-40B4-BE49-F238E27FC236}">
                  <a16:creationId xmlns:a16="http://schemas.microsoft.com/office/drawing/2014/main" id="{AE54F002-6F5C-41C7-9704-B694F4D456AA}"/>
                </a:ext>
              </a:extLst>
            </p:cNvPr>
            <p:cNvSpPr txBox="1">
              <a:spLocks noChangeArrowheads="1"/>
            </p:cNvSpPr>
            <p:nvPr/>
          </p:nvSpPr>
          <p:spPr bwMode="auto">
            <a:xfrm>
              <a:off x="7632308" y="2978652"/>
              <a:ext cx="976151" cy="314972"/>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400" b="1" u="none" dirty="0">
                  <a:solidFill>
                    <a:srgbClr val="000000"/>
                  </a:solidFill>
                  <a:latin typeface="Huawei Sans" panose="020C0503030203020204" pitchFamily="34" charset="0"/>
                </a:rPr>
                <a:t>NN-</a:t>
              </a:r>
              <a:r>
                <a:rPr sz="1400" b="1" i="1" u="none" dirty="0">
                  <a:solidFill>
                    <a:srgbClr val="000000"/>
                  </a:solidFill>
                  <a:latin typeface="Huawei Sans" panose="020C0503030203020204" pitchFamily="34" charset="0"/>
                </a:rPr>
                <a:t>N</a:t>
              </a:r>
              <a:endParaRPr lang="zh-CN" altLang="en-US" sz="140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27" name="TextBox 75">
              <a:extLst>
                <a:ext uri="{FF2B5EF4-FFF2-40B4-BE49-F238E27FC236}">
                  <a16:creationId xmlns:a16="http://schemas.microsoft.com/office/drawing/2014/main" id="{0732ACDB-6415-4313-8253-338C70436D72}"/>
                </a:ext>
              </a:extLst>
            </p:cNvPr>
            <p:cNvSpPr txBox="1">
              <a:spLocks noChangeArrowheads="1"/>
            </p:cNvSpPr>
            <p:nvPr/>
          </p:nvSpPr>
          <p:spPr bwMode="auto">
            <a:xfrm>
              <a:off x="3504457" y="3608596"/>
              <a:ext cx="818566" cy="314972"/>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400" b="1" u="none" dirty="0">
                  <a:solidFill>
                    <a:srgbClr val="000000"/>
                  </a:solidFill>
                  <a:latin typeface="Huawei Sans" panose="020C0503030203020204" pitchFamily="34" charset="0"/>
                </a:rPr>
                <a:t>NS1</a:t>
              </a:r>
              <a:endParaRPr lang="zh-CN" altLang="en-US" sz="140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28" name="TextBox 76">
              <a:extLst>
                <a:ext uri="{FF2B5EF4-FFF2-40B4-BE49-F238E27FC236}">
                  <a16:creationId xmlns:a16="http://schemas.microsoft.com/office/drawing/2014/main" id="{D82FE30B-80E9-405C-883A-026180765893}"/>
                </a:ext>
              </a:extLst>
            </p:cNvPr>
            <p:cNvSpPr txBox="1">
              <a:spLocks noChangeArrowheads="1"/>
            </p:cNvSpPr>
            <p:nvPr/>
          </p:nvSpPr>
          <p:spPr bwMode="auto">
            <a:xfrm>
              <a:off x="5866044" y="3564278"/>
              <a:ext cx="976151" cy="314972"/>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400" b="1" u="none" dirty="0">
                  <a:solidFill>
                    <a:srgbClr val="000000"/>
                  </a:solidFill>
                  <a:latin typeface="Huawei Sans" panose="020C0503030203020204" pitchFamily="34" charset="0"/>
                </a:rPr>
                <a:t>NS-</a:t>
              </a:r>
              <a:r>
                <a:rPr sz="1400" b="1" i="1" u="none" dirty="0">
                  <a:solidFill>
                    <a:srgbClr val="000000"/>
                  </a:solidFill>
                  <a:latin typeface="Huawei Sans" panose="020C0503030203020204" pitchFamily="34" charset="0"/>
                </a:rPr>
                <a:t>K</a:t>
              </a:r>
              <a:endParaRPr lang="zh-CN" altLang="en-US" sz="140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29" name="TextBox 77">
              <a:extLst>
                <a:ext uri="{FF2B5EF4-FFF2-40B4-BE49-F238E27FC236}">
                  <a16:creationId xmlns:a16="http://schemas.microsoft.com/office/drawing/2014/main" id="{0D2DCE2B-5DF1-4CCD-927A-EA2B6335F146}"/>
                </a:ext>
              </a:extLst>
            </p:cNvPr>
            <p:cNvSpPr txBox="1">
              <a:spLocks noChangeArrowheads="1"/>
            </p:cNvSpPr>
            <p:nvPr/>
          </p:nvSpPr>
          <p:spPr bwMode="auto">
            <a:xfrm>
              <a:off x="8120384" y="3665576"/>
              <a:ext cx="980529" cy="314972"/>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400" b="1" u="none" dirty="0">
                  <a:solidFill>
                    <a:srgbClr val="000000"/>
                  </a:solidFill>
                  <a:latin typeface="Huawei Sans" panose="020C0503030203020204" pitchFamily="34" charset="0"/>
                </a:rPr>
                <a:t>NS-</a:t>
              </a:r>
              <a:r>
                <a:rPr sz="1400" b="1" i="1" u="none" dirty="0">
                  <a:solidFill>
                    <a:srgbClr val="000000"/>
                  </a:solidFill>
                  <a:latin typeface="Huawei Sans" panose="020C0503030203020204" pitchFamily="34" charset="0"/>
                </a:rPr>
                <a:t>N</a:t>
              </a:r>
              <a:endParaRPr lang="zh-CN" altLang="en-US" sz="140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cxnSp>
          <p:nvCxnSpPr>
            <p:cNvPr id="130" name="直接箭头连接符 129">
              <a:extLst>
                <a:ext uri="{FF2B5EF4-FFF2-40B4-BE49-F238E27FC236}">
                  <a16:creationId xmlns:a16="http://schemas.microsoft.com/office/drawing/2014/main" id="{791D4F6B-7F1D-4157-96DC-85E19C1FD144}"/>
                </a:ext>
              </a:extLst>
            </p:cNvPr>
            <p:cNvCxnSpPr>
              <a:cxnSpLocks noChangeShapeType="1"/>
            </p:cNvCxnSpPr>
            <p:nvPr/>
          </p:nvCxnSpPr>
          <p:spPr bwMode="auto">
            <a:xfrm>
              <a:off x="6426346" y="3936230"/>
              <a:ext cx="0" cy="322886"/>
            </a:xfrm>
            <a:prstGeom prst="straightConnector1">
              <a:avLst/>
            </a:prstGeom>
            <a:noFill/>
            <a:ln w="15875" algn="ctr">
              <a:solidFill>
                <a:srgbClr val="000000"/>
              </a:solidFill>
              <a:round/>
              <a:headEnd type="arrow" w="med" len="med"/>
              <a:tailEnd type="arrow" w="med" len="med"/>
            </a:ln>
          </p:spPr>
        </p:cxnSp>
        <p:cxnSp>
          <p:nvCxnSpPr>
            <p:cNvPr id="131" name="直接箭头连接符 130">
              <a:extLst>
                <a:ext uri="{FF2B5EF4-FFF2-40B4-BE49-F238E27FC236}">
                  <a16:creationId xmlns:a16="http://schemas.microsoft.com/office/drawing/2014/main" id="{56582DFE-7BFB-4381-BC8B-8291A58F78D8}"/>
                </a:ext>
              </a:extLst>
            </p:cNvPr>
            <p:cNvCxnSpPr>
              <a:cxnSpLocks noChangeShapeType="1"/>
              <a:stCxn id="110" idx="3"/>
              <a:endCxn id="106" idx="0"/>
            </p:cNvCxnSpPr>
            <p:nvPr/>
          </p:nvCxnSpPr>
          <p:spPr bwMode="auto">
            <a:xfrm flipH="1">
              <a:off x="8499025" y="4066018"/>
              <a:ext cx="140076" cy="286481"/>
            </a:xfrm>
            <a:prstGeom prst="straightConnector1">
              <a:avLst/>
            </a:prstGeom>
            <a:noFill/>
            <a:ln w="15875" algn="ctr">
              <a:solidFill>
                <a:srgbClr val="000000"/>
              </a:solidFill>
              <a:round/>
              <a:headEnd type="arrow" w="med" len="med"/>
              <a:tailEnd type="arrow" w="med" len="med"/>
            </a:ln>
          </p:spPr>
        </p:cxnSp>
        <p:sp>
          <p:nvSpPr>
            <p:cNvPr id="132" name="TextBox 81">
              <a:extLst>
                <a:ext uri="{FF2B5EF4-FFF2-40B4-BE49-F238E27FC236}">
                  <a16:creationId xmlns:a16="http://schemas.microsoft.com/office/drawing/2014/main" id="{EFC5ECD9-B705-4392-9D26-06BB396FD32D}"/>
                </a:ext>
              </a:extLst>
            </p:cNvPr>
            <p:cNvSpPr txBox="1">
              <a:spLocks noChangeArrowheads="1"/>
            </p:cNvSpPr>
            <p:nvPr/>
          </p:nvSpPr>
          <p:spPr bwMode="auto">
            <a:xfrm>
              <a:off x="3222912" y="5487349"/>
              <a:ext cx="1884453" cy="284899"/>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200" b="1" u="none" dirty="0">
                  <a:solidFill>
                    <a:srgbClr val="000000"/>
                  </a:solidFill>
                  <a:latin typeface="Huawei Sans" panose="020C0503030203020204" pitchFamily="34" charset="0"/>
                </a:rPr>
                <a:t>DataNode 1</a:t>
              </a:r>
              <a:endParaRPr lang="zh-CN" altLang="en-US" sz="120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33" name="TextBox 82">
              <a:extLst>
                <a:ext uri="{FF2B5EF4-FFF2-40B4-BE49-F238E27FC236}">
                  <a16:creationId xmlns:a16="http://schemas.microsoft.com/office/drawing/2014/main" id="{98F76395-CC91-4086-AD48-3FD5C545D19E}"/>
                </a:ext>
              </a:extLst>
            </p:cNvPr>
            <p:cNvSpPr txBox="1">
              <a:spLocks noChangeArrowheads="1"/>
            </p:cNvSpPr>
            <p:nvPr/>
          </p:nvSpPr>
          <p:spPr bwMode="auto">
            <a:xfrm>
              <a:off x="4909588" y="5476269"/>
              <a:ext cx="1880077" cy="284899"/>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200" b="1" u="none" dirty="0">
                  <a:solidFill>
                    <a:srgbClr val="000000"/>
                  </a:solidFill>
                  <a:latin typeface="Huawei Sans" panose="020C0503030203020204" pitchFamily="34" charset="0"/>
                </a:rPr>
                <a:t>DataNode 2</a:t>
              </a:r>
              <a:endParaRPr lang="zh-CN" altLang="en-US" sz="120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34" name="TextBox 83">
              <a:extLst>
                <a:ext uri="{FF2B5EF4-FFF2-40B4-BE49-F238E27FC236}">
                  <a16:creationId xmlns:a16="http://schemas.microsoft.com/office/drawing/2014/main" id="{098E2387-D0C6-421F-82F4-7CE6CFFFE773}"/>
                </a:ext>
              </a:extLst>
            </p:cNvPr>
            <p:cNvSpPr txBox="1">
              <a:spLocks noChangeArrowheads="1"/>
            </p:cNvSpPr>
            <p:nvPr/>
          </p:nvSpPr>
          <p:spPr bwMode="auto">
            <a:xfrm>
              <a:off x="7653836" y="5479330"/>
              <a:ext cx="1880076" cy="284899"/>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200" b="1" u="none" dirty="0">
                  <a:solidFill>
                    <a:srgbClr val="000000"/>
                  </a:solidFill>
                  <a:latin typeface="Huawei Sans" panose="020C0503030203020204" pitchFamily="34" charset="0"/>
                </a:rPr>
                <a:t>DataNode </a:t>
              </a:r>
              <a:r>
                <a:rPr sz="1200" b="1" i="1" u="none" dirty="0">
                  <a:solidFill>
                    <a:srgbClr val="000000"/>
                  </a:solidFill>
                  <a:latin typeface="Huawei Sans" panose="020C0503030203020204" pitchFamily="34" charset="0"/>
                </a:rPr>
                <a:t>N</a:t>
              </a:r>
              <a:endParaRPr lang="zh-CN" altLang="en-US" sz="120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35" name="矩形 58">
              <a:extLst>
                <a:ext uri="{FF2B5EF4-FFF2-40B4-BE49-F238E27FC236}">
                  <a16:creationId xmlns:a16="http://schemas.microsoft.com/office/drawing/2014/main" id="{F68B7A44-959F-4C4E-A2D6-EE75045C2760}"/>
                </a:ext>
              </a:extLst>
            </p:cNvPr>
            <p:cNvSpPr/>
            <p:nvPr/>
          </p:nvSpPr>
          <p:spPr bwMode="auto">
            <a:xfrm>
              <a:off x="3591858" y="5747166"/>
              <a:ext cx="76603" cy="144033"/>
            </a:xfrm>
            <a:prstGeom prst="rect">
              <a:avLst/>
            </a:prstGeom>
            <a:solidFill>
              <a:srgbClr val="FF9900"/>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36" name="矩形 59">
              <a:extLst>
                <a:ext uri="{FF2B5EF4-FFF2-40B4-BE49-F238E27FC236}">
                  <a16:creationId xmlns:a16="http://schemas.microsoft.com/office/drawing/2014/main" id="{BEFBA61E-C783-476E-97F3-14D5E576A078}"/>
                </a:ext>
              </a:extLst>
            </p:cNvPr>
            <p:cNvSpPr/>
            <p:nvPr/>
          </p:nvSpPr>
          <p:spPr bwMode="auto">
            <a:xfrm>
              <a:off x="3681047" y="5743961"/>
              <a:ext cx="80982" cy="144033"/>
            </a:xfrm>
            <a:prstGeom prst="rect">
              <a:avLst/>
            </a:prstGeom>
            <a:solidFill>
              <a:srgbClr val="92D050"/>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37" name="矩形 60">
              <a:extLst>
                <a:ext uri="{FF2B5EF4-FFF2-40B4-BE49-F238E27FC236}">
                  <a16:creationId xmlns:a16="http://schemas.microsoft.com/office/drawing/2014/main" id="{58BC0F6A-3884-44B1-A9AF-6823DC292666}"/>
                </a:ext>
              </a:extLst>
            </p:cNvPr>
            <p:cNvSpPr/>
            <p:nvPr/>
          </p:nvSpPr>
          <p:spPr bwMode="auto">
            <a:xfrm>
              <a:off x="4166558" y="5756943"/>
              <a:ext cx="76603" cy="144033"/>
            </a:xfrm>
            <a:prstGeom prst="rect">
              <a:avLst/>
            </a:prstGeom>
            <a:solidFill>
              <a:srgbClr val="FF7C80"/>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38" name="TextBox 88">
              <a:extLst>
                <a:ext uri="{FF2B5EF4-FFF2-40B4-BE49-F238E27FC236}">
                  <a16:creationId xmlns:a16="http://schemas.microsoft.com/office/drawing/2014/main" id="{F6B7CEC5-4653-42BC-8116-04D7A3EE719D}"/>
                </a:ext>
              </a:extLst>
            </p:cNvPr>
            <p:cNvSpPr txBox="1">
              <a:spLocks noChangeArrowheads="1"/>
            </p:cNvSpPr>
            <p:nvPr/>
          </p:nvSpPr>
          <p:spPr bwMode="auto">
            <a:xfrm>
              <a:off x="3639504" y="5642780"/>
              <a:ext cx="628151" cy="261158"/>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050" b="1" u="none" dirty="0">
                  <a:solidFill>
                    <a:srgbClr val="000000"/>
                  </a:solidFill>
                  <a:latin typeface="Huawei Sans" panose="020C0503030203020204" pitchFamily="34" charset="0"/>
                </a:rPr>
                <a:t>More</a:t>
              </a:r>
              <a:endParaRPr lang="zh-CN" altLang="en-US" sz="105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39" name="矩形 62">
              <a:extLst>
                <a:ext uri="{FF2B5EF4-FFF2-40B4-BE49-F238E27FC236}">
                  <a16:creationId xmlns:a16="http://schemas.microsoft.com/office/drawing/2014/main" id="{0EE8CDF9-3277-41E0-A06B-0E3BCE0C961A}"/>
                </a:ext>
              </a:extLst>
            </p:cNvPr>
            <p:cNvSpPr/>
            <p:nvPr/>
          </p:nvSpPr>
          <p:spPr bwMode="auto">
            <a:xfrm>
              <a:off x="5288474" y="5725170"/>
              <a:ext cx="76605" cy="144033"/>
            </a:xfrm>
            <a:prstGeom prst="rect">
              <a:avLst/>
            </a:prstGeom>
            <a:solidFill>
              <a:srgbClr val="FF9900"/>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40" name="矩形 63">
              <a:extLst>
                <a:ext uri="{FF2B5EF4-FFF2-40B4-BE49-F238E27FC236}">
                  <a16:creationId xmlns:a16="http://schemas.microsoft.com/office/drawing/2014/main" id="{CC2C36AB-440C-49CB-8139-1D0D92DF0D88}"/>
                </a:ext>
              </a:extLst>
            </p:cNvPr>
            <p:cNvSpPr/>
            <p:nvPr/>
          </p:nvSpPr>
          <p:spPr bwMode="auto">
            <a:xfrm>
              <a:off x="5388690" y="5726319"/>
              <a:ext cx="80980" cy="144033"/>
            </a:xfrm>
            <a:prstGeom prst="rect">
              <a:avLst/>
            </a:prstGeom>
            <a:solidFill>
              <a:srgbClr val="92D050"/>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41" name="矩形 64">
              <a:extLst>
                <a:ext uri="{FF2B5EF4-FFF2-40B4-BE49-F238E27FC236}">
                  <a16:creationId xmlns:a16="http://schemas.microsoft.com/office/drawing/2014/main" id="{C920B88B-80FB-46E5-A667-224DD3FCA13D}"/>
                </a:ext>
              </a:extLst>
            </p:cNvPr>
            <p:cNvSpPr/>
            <p:nvPr/>
          </p:nvSpPr>
          <p:spPr bwMode="auto">
            <a:xfrm>
              <a:off x="5859308" y="5718048"/>
              <a:ext cx="80982" cy="144033"/>
            </a:xfrm>
            <a:prstGeom prst="rect">
              <a:avLst/>
            </a:prstGeom>
            <a:solidFill>
              <a:srgbClr val="FF7C80"/>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42" name="TextBox 102">
              <a:extLst>
                <a:ext uri="{FF2B5EF4-FFF2-40B4-BE49-F238E27FC236}">
                  <a16:creationId xmlns:a16="http://schemas.microsoft.com/office/drawing/2014/main" id="{D48ED7F4-9D20-45BF-8723-250DBFD4E97F}"/>
                </a:ext>
              </a:extLst>
            </p:cNvPr>
            <p:cNvSpPr txBox="1">
              <a:spLocks noChangeArrowheads="1"/>
            </p:cNvSpPr>
            <p:nvPr/>
          </p:nvSpPr>
          <p:spPr bwMode="auto">
            <a:xfrm>
              <a:off x="5328935" y="5627219"/>
              <a:ext cx="628152" cy="261158"/>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050" b="1" u="none" dirty="0">
                  <a:solidFill>
                    <a:srgbClr val="000000"/>
                  </a:solidFill>
                  <a:latin typeface="Huawei Sans" panose="020C0503030203020204" pitchFamily="34" charset="0"/>
                </a:rPr>
                <a:t>More</a:t>
              </a:r>
              <a:endParaRPr lang="zh-CN" altLang="en-US" sz="105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43" name="矩形 66">
              <a:extLst>
                <a:ext uri="{FF2B5EF4-FFF2-40B4-BE49-F238E27FC236}">
                  <a16:creationId xmlns:a16="http://schemas.microsoft.com/office/drawing/2014/main" id="{697F0C2F-D803-4464-897B-03FE99C6176E}"/>
                </a:ext>
              </a:extLst>
            </p:cNvPr>
            <p:cNvSpPr/>
            <p:nvPr/>
          </p:nvSpPr>
          <p:spPr bwMode="auto">
            <a:xfrm>
              <a:off x="8230375" y="5703446"/>
              <a:ext cx="80980" cy="144033"/>
            </a:xfrm>
            <a:prstGeom prst="rect">
              <a:avLst/>
            </a:prstGeom>
            <a:solidFill>
              <a:srgbClr val="FF9900"/>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44" name="矩形 67">
              <a:extLst>
                <a:ext uri="{FF2B5EF4-FFF2-40B4-BE49-F238E27FC236}">
                  <a16:creationId xmlns:a16="http://schemas.microsoft.com/office/drawing/2014/main" id="{AF82A1B0-E7D6-4194-8623-44BDAA34997A}"/>
                </a:ext>
              </a:extLst>
            </p:cNvPr>
            <p:cNvSpPr/>
            <p:nvPr/>
          </p:nvSpPr>
          <p:spPr bwMode="auto">
            <a:xfrm>
              <a:off x="8354037" y="5703446"/>
              <a:ext cx="80980" cy="144033"/>
            </a:xfrm>
            <a:prstGeom prst="rect">
              <a:avLst/>
            </a:prstGeom>
            <a:solidFill>
              <a:srgbClr val="92D050"/>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45" name="矩形 68">
              <a:extLst>
                <a:ext uri="{FF2B5EF4-FFF2-40B4-BE49-F238E27FC236}">
                  <a16:creationId xmlns:a16="http://schemas.microsoft.com/office/drawing/2014/main" id="{5D8CBBB2-DFFF-40C2-A533-199B63DBA1A3}"/>
                </a:ext>
              </a:extLst>
            </p:cNvPr>
            <p:cNvSpPr/>
            <p:nvPr/>
          </p:nvSpPr>
          <p:spPr bwMode="auto">
            <a:xfrm>
              <a:off x="8810711" y="5702869"/>
              <a:ext cx="76605" cy="144033"/>
            </a:xfrm>
            <a:prstGeom prst="rect">
              <a:avLst/>
            </a:prstGeom>
            <a:solidFill>
              <a:srgbClr val="FF7C80"/>
            </a:solidFill>
            <a:ln w="9525" cap="flat" cmpd="sng" algn="ctr">
              <a:solidFill>
                <a:srgbClr val="000000"/>
              </a:solidFill>
              <a:prstDash val="solid"/>
              <a:round/>
              <a:headEnd type="none" w="med" len="med"/>
              <a:tailEnd type="none" w="med" len="med"/>
            </a:ln>
            <a:effectLst/>
          </p:spPr>
          <p:txBody>
            <a:bodyPr>
              <a:noAutofit/>
            </a:bodyPr>
            <a:lstStyle/>
            <a:p>
              <a:pPr fontAlgn="t">
                <a:defRPr/>
              </a:pPr>
              <a:endParaRPr lang="zh-CN" altLang="en-US" sz="2000" kern="0">
                <a:solidFill>
                  <a:srgbClr val="000000"/>
                </a:solidFill>
                <a:latin typeface="Huawei Sans" panose="020C0503030203020204" pitchFamily="34" charset="0"/>
              </a:endParaRPr>
            </a:p>
          </p:txBody>
        </p:sp>
        <p:sp>
          <p:nvSpPr>
            <p:cNvPr id="146" name="TextBox 106">
              <a:extLst>
                <a:ext uri="{FF2B5EF4-FFF2-40B4-BE49-F238E27FC236}">
                  <a16:creationId xmlns:a16="http://schemas.microsoft.com/office/drawing/2014/main" id="{846D5A98-64EC-43B7-B222-E59B21937817}"/>
                </a:ext>
              </a:extLst>
            </p:cNvPr>
            <p:cNvSpPr txBox="1">
              <a:spLocks noChangeArrowheads="1"/>
            </p:cNvSpPr>
            <p:nvPr/>
          </p:nvSpPr>
          <p:spPr bwMode="auto">
            <a:xfrm>
              <a:off x="8262976" y="5625991"/>
              <a:ext cx="690967" cy="261158"/>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050" b="1" u="none" dirty="0">
                  <a:solidFill>
                    <a:srgbClr val="000000"/>
                  </a:solidFill>
                  <a:latin typeface="Huawei Sans" panose="020C0503030203020204" pitchFamily="34" charset="0"/>
                </a:rPr>
                <a:t>More</a:t>
              </a:r>
              <a:endParaRPr lang="zh-CN" altLang="en-US" sz="1050" b="1">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47" name="TextBox 107">
              <a:extLst>
                <a:ext uri="{FF2B5EF4-FFF2-40B4-BE49-F238E27FC236}">
                  <a16:creationId xmlns:a16="http://schemas.microsoft.com/office/drawing/2014/main" id="{5F7E1432-F9E7-4D09-8FBE-9454F311111F}"/>
                </a:ext>
              </a:extLst>
            </p:cNvPr>
            <p:cNvSpPr txBox="1">
              <a:spLocks noChangeArrowheads="1"/>
            </p:cNvSpPr>
            <p:nvPr/>
          </p:nvSpPr>
          <p:spPr bwMode="auto">
            <a:xfrm>
              <a:off x="4465006" y="3502550"/>
              <a:ext cx="690965" cy="314971"/>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400" b="1" u="none" dirty="0">
                  <a:solidFill>
                    <a:srgbClr val="000000"/>
                  </a:solidFill>
                  <a:latin typeface="Huawei Sans" panose="020C0503030203020204" pitchFamily="34" charset="0"/>
                </a:rPr>
                <a:t>More</a:t>
              </a:r>
              <a:endParaRPr lang="zh-CN" altLang="en-US" sz="1400" b="1" dirty="0">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sp>
          <p:nvSpPr>
            <p:cNvPr id="148" name="TextBox 108">
              <a:extLst>
                <a:ext uri="{FF2B5EF4-FFF2-40B4-BE49-F238E27FC236}">
                  <a16:creationId xmlns:a16="http://schemas.microsoft.com/office/drawing/2014/main" id="{A26D8C06-881B-43BF-B4D2-F1412A97564B}"/>
                </a:ext>
              </a:extLst>
            </p:cNvPr>
            <p:cNvSpPr txBox="1">
              <a:spLocks noChangeArrowheads="1"/>
            </p:cNvSpPr>
            <p:nvPr/>
          </p:nvSpPr>
          <p:spPr bwMode="auto">
            <a:xfrm>
              <a:off x="6686520" y="3469312"/>
              <a:ext cx="690967" cy="314972"/>
            </a:xfrm>
            <a:prstGeom prst="rect">
              <a:avLst/>
            </a:prstGeom>
            <a:noFill/>
            <a:ln>
              <a:noFill/>
            </a:ln>
          </p:spPr>
          <p:txBody>
            <a:bodyPr lIns="99980" tIns="49986" rIns="99980" bIns="49986">
              <a:noAutofit/>
            </a:bodyPr>
            <a:lstStyle>
              <a:lvl1pPr defTabSz="1000125">
                <a:defRPr sz="1000">
                  <a:solidFill>
                    <a:schemeClr val="tx1"/>
                  </a:solidFill>
                  <a:latin typeface="Arial" pitchFamily="34" charset="0"/>
                  <a:ea typeface="宋体" panose="02010600030101010101" pitchFamily="2" charset="-122"/>
                </a:defRPr>
              </a:lvl1pPr>
              <a:lvl2pPr marL="742950" indent="-285750" defTabSz="1000125">
                <a:defRPr sz="1000">
                  <a:solidFill>
                    <a:schemeClr val="tx1"/>
                  </a:solidFill>
                  <a:latin typeface="Arial" pitchFamily="34" charset="0"/>
                  <a:ea typeface="宋体" panose="02010600030101010101" pitchFamily="2" charset="-122"/>
                </a:defRPr>
              </a:lvl2pPr>
              <a:lvl3pPr marL="1143000" indent="-228600" defTabSz="1000125">
                <a:defRPr sz="1000">
                  <a:solidFill>
                    <a:schemeClr val="tx1"/>
                  </a:solidFill>
                  <a:latin typeface="Arial" pitchFamily="34" charset="0"/>
                  <a:ea typeface="宋体" panose="02010600030101010101" pitchFamily="2" charset="-122"/>
                </a:defRPr>
              </a:lvl3pPr>
              <a:lvl4pPr marL="1600200" indent="-228600" defTabSz="1000125">
                <a:defRPr sz="1000">
                  <a:solidFill>
                    <a:schemeClr val="tx1"/>
                  </a:solidFill>
                  <a:latin typeface="Arial" pitchFamily="34" charset="0"/>
                  <a:ea typeface="宋体" panose="02010600030101010101" pitchFamily="2" charset="-122"/>
                </a:defRPr>
              </a:lvl4pPr>
              <a:lvl5pPr marL="2057400" indent="-228600" defTabSz="1000125">
                <a:defRPr sz="1000">
                  <a:solidFill>
                    <a:schemeClr val="tx1"/>
                  </a:solidFill>
                  <a:latin typeface="Arial" pitchFamily="34" charset="0"/>
                  <a:ea typeface="宋体" panose="02010600030101010101" pitchFamily="2" charset="-122"/>
                </a:defRPr>
              </a:lvl5pPr>
              <a:lvl6pPr marL="25146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defTabSz="1000125"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defRPr/>
              </a:pPr>
              <a:r>
                <a:rPr sz="1400" b="1" u="none" dirty="0">
                  <a:solidFill>
                    <a:srgbClr val="000000"/>
                  </a:solidFill>
                  <a:latin typeface="Huawei Sans" panose="020C0503030203020204" pitchFamily="34" charset="0"/>
                </a:rPr>
                <a:t>More</a:t>
              </a:r>
              <a:endParaRPr lang="zh-CN" altLang="en-US" sz="1400" b="1">
                <a:solidFill>
                  <a:srgbClr val="000000"/>
                </a:solidFill>
                <a:latin typeface="Huawei Sans" panose="020C0503030203020204" pitchFamily="34" charset="0"/>
                <a:ea typeface="华文细黑" panose="02010600040101010101" pitchFamily="2" charset="-122"/>
                <a:cs typeface="Times New Roman" panose="02020603050405020304" pitchFamily="18" charset="0"/>
              </a:endParaRPr>
            </a:p>
          </p:txBody>
        </p:sp>
      </p:grpSp>
    </p:spTree>
    <p:extLst>
      <p:ext uri="{BB962C8B-B14F-4D97-AF65-F5344CB8AC3E}">
        <p14:creationId xmlns:p14="http://schemas.microsoft.com/office/powerpoint/2010/main" val="2868956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05584" y="393891"/>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19" name="TextBox 18">
            <a:extLst>
              <a:ext uri="{FF2B5EF4-FFF2-40B4-BE49-F238E27FC236}">
                <a16:creationId xmlns:a16="http://schemas.microsoft.com/office/drawing/2014/main" id="{E695F83B-21FF-F856-B914-3E0B6B636E95}"/>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Youssef Ntefeh</a:t>
            </a:r>
          </a:p>
        </p:txBody>
      </p:sp>
      <p:sp>
        <p:nvSpPr>
          <p:cNvPr id="12" name="标题 4">
            <a:extLst>
              <a:ext uri="{FF2B5EF4-FFF2-40B4-BE49-F238E27FC236}">
                <a16:creationId xmlns:a16="http://schemas.microsoft.com/office/drawing/2014/main" id="{61C49A37-2360-4E83-913E-0D81D2306D9D}"/>
              </a:ext>
            </a:extLst>
          </p:cNvPr>
          <p:cNvSpPr>
            <a:spLocks noGrp="1"/>
          </p:cNvSpPr>
          <p:nvPr>
            <p:ph type="title"/>
          </p:nvPr>
        </p:nvSpPr>
        <p:spPr>
          <a:xfrm>
            <a:off x="1463372" y="587442"/>
            <a:ext cx="11293475" cy="497095"/>
          </a:xfrm>
        </p:spPr>
        <p:txBody>
          <a:bodyPr wrap="square">
            <a:noAutofit/>
          </a:bodyPr>
          <a:lstStyle/>
          <a:p>
            <a:pPr fontAlgn="ctr"/>
            <a:r>
              <a:rPr lang="en-US" sz="2000" b="1" u="none" dirty="0">
                <a:latin typeface="Huawei Sans" panose="020C0503030203020204" pitchFamily="34" charset="0"/>
              </a:rPr>
              <a:t>Data Replica Mechanism</a:t>
            </a:r>
            <a:endParaRPr lang="en-US" altLang="zh-CN" sz="3200" b="1" dirty="0">
              <a:solidFill>
                <a:srgbClr val="784658"/>
              </a:solidFill>
              <a:latin typeface="Huawei Sans" panose="020C0503030203020204" pitchFamily="34" charset="0"/>
              <a:sym typeface="Huawei Sans" panose="020C0503030203020204" pitchFamily="34" charset="0"/>
            </a:endParaRPr>
          </a:p>
        </p:txBody>
      </p:sp>
      <p:grpSp>
        <p:nvGrpSpPr>
          <p:cNvPr id="81" name="组合 6">
            <a:extLst>
              <a:ext uri="{FF2B5EF4-FFF2-40B4-BE49-F238E27FC236}">
                <a16:creationId xmlns:a16="http://schemas.microsoft.com/office/drawing/2014/main" id="{4302F3FB-4C85-474C-9029-43E2359D5597}"/>
              </a:ext>
            </a:extLst>
          </p:cNvPr>
          <p:cNvGrpSpPr/>
          <p:nvPr/>
        </p:nvGrpSpPr>
        <p:grpSpPr>
          <a:xfrm>
            <a:off x="1704020" y="1224888"/>
            <a:ext cx="8855959" cy="4786749"/>
            <a:chOff x="1704020" y="1716435"/>
            <a:chExt cx="8855959" cy="4664893"/>
          </a:xfrm>
        </p:grpSpPr>
        <p:sp>
          <p:nvSpPr>
            <p:cNvPr id="82" name="矩形 7">
              <a:extLst>
                <a:ext uri="{FF2B5EF4-FFF2-40B4-BE49-F238E27FC236}">
                  <a16:creationId xmlns:a16="http://schemas.microsoft.com/office/drawing/2014/main" id="{06B9CFCE-D257-4128-876F-027FF4A8E09A}"/>
                </a:ext>
              </a:extLst>
            </p:cNvPr>
            <p:cNvSpPr/>
            <p:nvPr/>
          </p:nvSpPr>
          <p:spPr>
            <a:xfrm>
              <a:off x="1704020" y="1716435"/>
              <a:ext cx="8855959" cy="4664893"/>
            </a:xfrm>
            <a:prstGeom prst="rect">
              <a:avLst/>
            </a:prstGeom>
            <a:noFill/>
            <a:ln w="19050">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b="1" dirty="0">
                <a:latin typeface="Huawei Sans" panose="020C0503030203020204" pitchFamily="34" charset="0"/>
                <a:cs typeface="+mn-ea"/>
                <a:sym typeface="Microsoft YaHei" panose="020B0503020204020204" pitchFamily="34" charset="-122"/>
              </a:endParaRPr>
            </a:p>
          </p:txBody>
        </p:sp>
        <p:sp>
          <p:nvSpPr>
            <p:cNvPr id="153" name="文本框 8">
              <a:extLst>
                <a:ext uri="{FF2B5EF4-FFF2-40B4-BE49-F238E27FC236}">
                  <a16:creationId xmlns:a16="http://schemas.microsoft.com/office/drawing/2014/main" id="{C1DBB147-7C40-4160-A48E-C719D6660E72}"/>
                </a:ext>
              </a:extLst>
            </p:cNvPr>
            <p:cNvSpPr txBox="1"/>
            <p:nvPr/>
          </p:nvSpPr>
          <p:spPr>
            <a:xfrm>
              <a:off x="1959107" y="3183454"/>
              <a:ext cx="1179314" cy="304502"/>
            </a:xfrm>
            <a:prstGeom prst="rect">
              <a:avLst/>
            </a:prstGeom>
            <a:noFill/>
            <a:ln>
              <a:noFill/>
            </a:ln>
          </p:spPr>
          <p:txBody>
            <a:bodyPr wrap="none" lIns="17998" tIns="17998" rIns="17998" bIns="17998" rtlCol="0" anchor="ctr">
              <a:noAutofit/>
            </a:bodyPr>
            <a:lstStyle/>
            <a:p>
              <a:pPr algn="ctr"/>
              <a:r>
                <a:rPr sz="1600" b="0" u="none" dirty="0">
                  <a:solidFill>
                    <a:srgbClr val="C40054"/>
                  </a:solidFill>
                  <a:latin typeface="Huawei Sans" panose="020C0503030203020204" pitchFamily="34" charset="0"/>
                </a:rPr>
                <a:t>Distance = 2</a:t>
              </a:r>
              <a:endParaRPr lang="zh-CN" altLang="en-US" sz="1600" dirty="0" err="1">
                <a:solidFill>
                  <a:srgbClr val="C40054"/>
                </a:solidFill>
                <a:latin typeface="Huawei Sans" panose="020C0503030203020204" pitchFamily="34" charset="0"/>
                <a:cs typeface="+mn-ea"/>
                <a:sym typeface="Microsoft YaHei" panose="020B0503020204020204" pitchFamily="34" charset="-122"/>
              </a:endParaRPr>
            </a:p>
          </p:txBody>
        </p:sp>
        <p:sp>
          <p:nvSpPr>
            <p:cNvPr id="154" name="任意多边形 9">
              <a:extLst>
                <a:ext uri="{FF2B5EF4-FFF2-40B4-BE49-F238E27FC236}">
                  <a16:creationId xmlns:a16="http://schemas.microsoft.com/office/drawing/2014/main" id="{A6F788DC-7388-466F-B733-535DBAECA23F}"/>
                </a:ext>
              </a:extLst>
            </p:cNvPr>
            <p:cNvSpPr/>
            <p:nvPr/>
          </p:nvSpPr>
          <p:spPr>
            <a:xfrm>
              <a:off x="4095856" y="2326461"/>
              <a:ext cx="641276" cy="488907"/>
            </a:xfrm>
            <a:custGeom>
              <a:avLst/>
              <a:gdLst>
                <a:gd name="connsiteX0" fmla="*/ 0 w 1282700"/>
                <a:gd name="connsiteY0" fmla="*/ 952527 h 977927"/>
                <a:gd name="connsiteX1" fmla="*/ 647700 w 1282700"/>
                <a:gd name="connsiteY1" fmla="*/ 27 h 977927"/>
                <a:gd name="connsiteX2" fmla="*/ 1282700 w 1282700"/>
                <a:gd name="connsiteY2" fmla="*/ 977927 h 977927"/>
              </a:gdLst>
              <a:ahLst/>
              <a:cxnLst>
                <a:cxn ang="0">
                  <a:pos x="connsiteX0" y="connsiteY0"/>
                </a:cxn>
                <a:cxn ang="0">
                  <a:pos x="connsiteX1" y="connsiteY1"/>
                </a:cxn>
                <a:cxn ang="0">
                  <a:pos x="connsiteX2" y="connsiteY2"/>
                </a:cxn>
              </a:cxnLst>
              <a:rect l="l" t="t" r="r" b="b"/>
              <a:pathLst>
                <a:path w="1282700" h="977927">
                  <a:moveTo>
                    <a:pt x="0" y="952527"/>
                  </a:moveTo>
                  <a:cubicBezTo>
                    <a:pt x="216958" y="474160"/>
                    <a:pt x="433917" y="-4206"/>
                    <a:pt x="647700" y="27"/>
                  </a:cubicBezTo>
                  <a:cubicBezTo>
                    <a:pt x="861483" y="4260"/>
                    <a:pt x="1174750" y="770494"/>
                    <a:pt x="1282700" y="977927"/>
                  </a:cubicBezTo>
                </a:path>
              </a:pathLst>
            </a:custGeom>
            <a:noFill/>
            <a:ln w="28575">
              <a:solidFill>
                <a:srgbClr val="30B5C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zh-CN" altLang="en-US" sz="500">
                <a:latin typeface="Huawei Sans" panose="020C0503030203020204" pitchFamily="34" charset="0"/>
                <a:cs typeface="+mn-ea"/>
                <a:sym typeface="Microsoft YaHei" panose="020B0503020204020204" pitchFamily="34" charset="-122"/>
              </a:endParaRPr>
            </a:p>
          </p:txBody>
        </p:sp>
        <p:sp>
          <p:nvSpPr>
            <p:cNvPr id="155" name="任意多边形 10">
              <a:extLst>
                <a:ext uri="{FF2B5EF4-FFF2-40B4-BE49-F238E27FC236}">
                  <a16:creationId xmlns:a16="http://schemas.microsoft.com/office/drawing/2014/main" id="{632F8D66-D754-44C3-BABC-17E91EAAC2B9}"/>
                </a:ext>
              </a:extLst>
            </p:cNvPr>
            <p:cNvSpPr/>
            <p:nvPr/>
          </p:nvSpPr>
          <p:spPr>
            <a:xfrm>
              <a:off x="4108555" y="2364483"/>
              <a:ext cx="2165099" cy="431837"/>
            </a:xfrm>
            <a:custGeom>
              <a:avLst/>
              <a:gdLst>
                <a:gd name="connsiteX0" fmla="*/ 0 w 4330700"/>
                <a:gd name="connsiteY0" fmla="*/ 863773 h 863773"/>
                <a:gd name="connsiteX1" fmla="*/ 2476500 w 4330700"/>
                <a:gd name="connsiteY1" fmla="*/ 173 h 863773"/>
                <a:gd name="connsiteX2" fmla="*/ 4330700 w 4330700"/>
                <a:gd name="connsiteY2" fmla="*/ 787573 h 863773"/>
              </a:gdLst>
              <a:ahLst/>
              <a:cxnLst>
                <a:cxn ang="0">
                  <a:pos x="connsiteX0" y="connsiteY0"/>
                </a:cxn>
                <a:cxn ang="0">
                  <a:pos x="connsiteX1" y="connsiteY1"/>
                </a:cxn>
                <a:cxn ang="0">
                  <a:pos x="connsiteX2" y="connsiteY2"/>
                </a:cxn>
              </a:cxnLst>
              <a:rect l="l" t="t" r="r" b="b"/>
              <a:pathLst>
                <a:path w="4330700" h="863773">
                  <a:moveTo>
                    <a:pt x="0" y="863773"/>
                  </a:moveTo>
                  <a:cubicBezTo>
                    <a:pt x="877358" y="438323"/>
                    <a:pt x="1754717" y="12873"/>
                    <a:pt x="2476500" y="173"/>
                  </a:cubicBezTo>
                  <a:cubicBezTo>
                    <a:pt x="3198283" y="-12527"/>
                    <a:pt x="4021667" y="677506"/>
                    <a:pt x="4330700" y="787573"/>
                  </a:cubicBezTo>
                </a:path>
              </a:pathLst>
            </a:custGeom>
            <a:noFill/>
            <a:ln w="28575">
              <a:solidFill>
                <a:srgbClr val="30B5C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zh-CN" altLang="en-US" sz="500">
                <a:latin typeface="Huawei Sans" panose="020C0503030203020204" pitchFamily="34" charset="0"/>
                <a:cs typeface="+mn-ea"/>
                <a:sym typeface="Microsoft YaHei" panose="020B0503020204020204" pitchFamily="34" charset="-122"/>
              </a:endParaRPr>
            </a:p>
          </p:txBody>
        </p:sp>
        <p:sp>
          <p:nvSpPr>
            <p:cNvPr id="156" name="任意多边形 11">
              <a:extLst>
                <a:ext uri="{FF2B5EF4-FFF2-40B4-BE49-F238E27FC236}">
                  <a16:creationId xmlns:a16="http://schemas.microsoft.com/office/drawing/2014/main" id="{B9D1A73A-29BA-4A40-9E0B-E376C4E1E1E2}"/>
                </a:ext>
              </a:extLst>
            </p:cNvPr>
            <p:cNvSpPr/>
            <p:nvPr/>
          </p:nvSpPr>
          <p:spPr>
            <a:xfrm>
              <a:off x="4121253" y="2231146"/>
              <a:ext cx="4533375" cy="584221"/>
            </a:xfrm>
            <a:custGeom>
              <a:avLst/>
              <a:gdLst>
                <a:gd name="connsiteX0" fmla="*/ 0 w 9067800"/>
                <a:gd name="connsiteY0" fmla="*/ 1168578 h 1168578"/>
                <a:gd name="connsiteX1" fmla="*/ 6261100 w 9067800"/>
                <a:gd name="connsiteY1" fmla="*/ 178 h 1168578"/>
                <a:gd name="connsiteX2" fmla="*/ 9067800 w 9067800"/>
                <a:gd name="connsiteY2" fmla="*/ 1079678 h 1168578"/>
              </a:gdLst>
              <a:ahLst/>
              <a:cxnLst>
                <a:cxn ang="0">
                  <a:pos x="connsiteX0" y="connsiteY0"/>
                </a:cxn>
                <a:cxn ang="0">
                  <a:pos x="connsiteX1" y="connsiteY1"/>
                </a:cxn>
                <a:cxn ang="0">
                  <a:pos x="connsiteX2" y="connsiteY2"/>
                </a:cxn>
              </a:cxnLst>
              <a:rect l="l" t="t" r="r" b="b"/>
              <a:pathLst>
                <a:path w="9067800" h="1168578">
                  <a:moveTo>
                    <a:pt x="0" y="1168578"/>
                  </a:moveTo>
                  <a:cubicBezTo>
                    <a:pt x="2374900" y="591786"/>
                    <a:pt x="4749800" y="14995"/>
                    <a:pt x="6261100" y="178"/>
                  </a:cubicBezTo>
                  <a:cubicBezTo>
                    <a:pt x="7772400" y="-14639"/>
                    <a:pt x="8619067" y="899761"/>
                    <a:pt x="9067800" y="1079678"/>
                  </a:cubicBezTo>
                </a:path>
              </a:pathLst>
            </a:custGeom>
            <a:noFill/>
            <a:ln w="28575">
              <a:solidFill>
                <a:srgbClr val="30B5C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zh-CN" altLang="en-US" sz="500">
                <a:latin typeface="Huawei Sans" panose="020C0503030203020204" pitchFamily="34" charset="0"/>
                <a:cs typeface="+mn-ea"/>
                <a:sym typeface="Microsoft YaHei" panose="020B0503020204020204" pitchFamily="34" charset="-122"/>
              </a:endParaRPr>
            </a:p>
          </p:txBody>
        </p:sp>
        <p:sp>
          <p:nvSpPr>
            <p:cNvPr id="157" name="文本框 12">
              <a:extLst>
                <a:ext uri="{FF2B5EF4-FFF2-40B4-BE49-F238E27FC236}">
                  <a16:creationId xmlns:a16="http://schemas.microsoft.com/office/drawing/2014/main" id="{3831FA9C-B0B0-4069-BB9A-17A0C76D1E46}"/>
                </a:ext>
              </a:extLst>
            </p:cNvPr>
            <p:cNvSpPr txBox="1"/>
            <p:nvPr/>
          </p:nvSpPr>
          <p:spPr>
            <a:xfrm>
              <a:off x="3138421" y="2059930"/>
              <a:ext cx="1179314" cy="304502"/>
            </a:xfrm>
            <a:prstGeom prst="rect">
              <a:avLst/>
            </a:prstGeom>
            <a:noFill/>
            <a:ln>
              <a:noFill/>
            </a:ln>
          </p:spPr>
          <p:txBody>
            <a:bodyPr wrap="none" lIns="17998" tIns="17998" rIns="17998" bIns="17998" rtlCol="0" anchor="ctr">
              <a:noAutofit/>
            </a:bodyPr>
            <a:lstStyle/>
            <a:p>
              <a:pPr algn="ctr"/>
              <a:r>
                <a:rPr sz="1600" b="0" u="none" dirty="0">
                  <a:solidFill>
                    <a:srgbClr val="C40054"/>
                  </a:solidFill>
                  <a:latin typeface="Huawei Sans" panose="020C0503030203020204" pitchFamily="34" charset="0"/>
                </a:rPr>
                <a:t>Distance = 0</a:t>
              </a:r>
              <a:endParaRPr lang="zh-CN" altLang="en-US" sz="1600" dirty="0" err="1">
                <a:solidFill>
                  <a:srgbClr val="C40054"/>
                </a:solidFill>
                <a:latin typeface="Huawei Sans" panose="020C0503030203020204" pitchFamily="34" charset="0"/>
                <a:cs typeface="+mn-ea"/>
                <a:sym typeface="Microsoft YaHei" panose="020B0503020204020204" pitchFamily="34" charset="-122"/>
              </a:endParaRPr>
            </a:p>
          </p:txBody>
        </p:sp>
        <p:sp>
          <p:nvSpPr>
            <p:cNvPr id="158" name="文本框 13">
              <a:extLst>
                <a:ext uri="{FF2B5EF4-FFF2-40B4-BE49-F238E27FC236}">
                  <a16:creationId xmlns:a16="http://schemas.microsoft.com/office/drawing/2014/main" id="{17529E26-B1C4-4F87-A022-C9BDBC71A92B}"/>
                </a:ext>
              </a:extLst>
            </p:cNvPr>
            <p:cNvSpPr txBox="1"/>
            <p:nvPr/>
          </p:nvSpPr>
          <p:spPr>
            <a:xfrm>
              <a:off x="4764006" y="2021959"/>
              <a:ext cx="1179314" cy="304502"/>
            </a:xfrm>
            <a:prstGeom prst="rect">
              <a:avLst/>
            </a:prstGeom>
            <a:noFill/>
            <a:ln>
              <a:noFill/>
            </a:ln>
          </p:spPr>
          <p:txBody>
            <a:bodyPr wrap="none" lIns="17998" tIns="17998" rIns="17998" bIns="17998" rtlCol="0" anchor="ctr">
              <a:noAutofit/>
            </a:bodyPr>
            <a:lstStyle/>
            <a:p>
              <a:pPr algn="ctr"/>
              <a:r>
                <a:rPr sz="1600" b="0" u="none" dirty="0">
                  <a:solidFill>
                    <a:srgbClr val="C40054"/>
                  </a:solidFill>
                  <a:latin typeface="Huawei Sans" panose="020C0503030203020204" pitchFamily="34" charset="0"/>
                </a:rPr>
                <a:t>Distance = 4</a:t>
              </a:r>
              <a:endParaRPr lang="zh-CN" altLang="en-US" sz="1600" dirty="0" err="1">
                <a:solidFill>
                  <a:srgbClr val="C40054"/>
                </a:solidFill>
                <a:latin typeface="Huawei Sans" panose="020C0503030203020204" pitchFamily="34" charset="0"/>
                <a:cs typeface="+mn-ea"/>
                <a:sym typeface="Microsoft YaHei" panose="020B0503020204020204" pitchFamily="34" charset="-122"/>
              </a:endParaRPr>
            </a:p>
          </p:txBody>
        </p:sp>
        <p:sp>
          <p:nvSpPr>
            <p:cNvPr id="159" name="文本框 14">
              <a:extLst>
                <a:ext uri="{FF2B5EF4-FFF2-40B4-BE49-F238E27FC236}">
                  <a16:creationId xmlns:a16="http://schemas.microsoft.com/office/drawing/2014/main" id="{803EF7D5-09E7-44DF-9D66-796D46C392D8}"/>
                </a:ext>
              </a:extLst>
            </p:cNvPr>
            <p:cNvSpPr txBox="1"/>
            <p:nvPr/>
          </p:nvSpPr>
          <p:spPr>
            <a:xfrm>
              <a:off x="6527998" y="1915931"/>
              <a:ext cx="1179314" cy="304502"/>
            </a:xfrm>
            <a:prstGeom prst="rect">
              <a:avLst/>
            </a:prstGeom>
            <a:noFill/>
            <a:ln>
              <a:noFill/>
            </a:ln>
          </p:spPr>
          <p:txBody>
            <a:bodyPr wrap="none" lIns="17998" tIns="17998" rIns="17998" bIns="17998" rtlCol="0" anchor="ctr">
              <a:noAutofit/>
            </a:bodyPr>
            <a:lstStyle/>
            <a:p>
              <a:pPr algn="ctr"/>
              <a:r>
                <a:rPr sz="1600" b="0" u="none" dirty="0">
                  <a:solidFill>
                    <a:srgbClr val="C40054"/>
                  </a:solidFill>
                  <a:latin typeface="Huawei Sans" panose="020C0503030203020204" pitchFamily="34" charset="0"/>
                </a:rPr>
                <a:t>Distance = 4</a:t>
              </a:r>
              <a:endParaRPr lang="zh-CN" altLang="en-US" sz="1600" dirty="0" err="1">
                <a:solidFill>
                  <a:srgbClr val="C40054"/>
                </a:solidFill>
                <a:latin typeface="Huawei Sans" panose="020C0503030203020204" pitchFamily="34" charset="0"/>
                <a:cs typeface="+mn-ea"/>
                <a:sym typeface="Microsoft YaHei" panose="020B0503020204020204" pitchFamily="34" charset="-122"/>
              </a:endParaRPr>
            </a:p>
          </p:txBody>
        </p:sp>
        <p:grpSp>
          <p:nvGrpSpPr>
            <p:cNvPr id="160" name="组合 15">
              <a:extLst>
                <a:ext uri="{FF2B5EF4-FFF2-40B4-BE49-F238E27FC236}">
                  <a16:creationId xmlns:a16="http://schemas.microsoft.com/office/drawing/2014/main" id="{25B033A8-6CFF-4AA3-8E43-E0D154C0D405}"/>
                </a:ext>
              </a:extLst>
            </p:cNvPr>
            <p:cNvGrpSpPr/>
            <p:nvPr/>
          </p:nvGrpSpPr>
          <p:grpSpPr>
            <a:xfrm>
              <a:off x="3396036" y="2577816"/>
              <a:ext cx="1871991" cy="3491984"/>
              <a:chOff x="6792241" y="4621315"/>
              <a:chExt cx="3744416" cy="6984776"/>
            </a:xfrm>
          </p:grpSpPr>
          <p:sp>
            <p:nvSpPr>
              <p:cNvPr id="192" name="矩形 47">
                <a:extLst>
                  <a:ext uri="{FF2B5EF4-FFF2-40B4-BE49-F238E27FC236}">
                    <a16:creationId xmlns:a16="http://schemas.microsoft.com/office/drawing/2014/main" id="{41D8585F-E727-4EEA-881A-3CC3580E00B7}"/>
                  </a:ext>
                </a:extLst>
              </p:cNvPr>
              <p:cNvSpPr/>
              <p:nvPr/>
            </p:nvSpPr>
            <p:spPr>
              <a:xfrm>
                <a:off x="6792241" y="4621315"/>
                <a:ext cx="3744416" cy="6984776"/>
              </a:xfrm>
              <a:prstGeom prst="rect">
                <a:avLst/>
              </a:prstGeom>
              <a:solidFill>
                <a:srgbClr val="94DAE2"/>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cs typeface="+mn-ea"/>
                  <a:sym typeface="Microsoft YaHei" panose="020B0503020204020204" pitchFamily="34" charset="-122"/>
                </a:endParaRPr>
              </a:p>
            </p:txBody>
          </p:sp>
          <p:sp>
            <p:nvSpPr>
              <p:cNvPr id="193" name="矩形 48">
                <a:extLst>
                  <a:ext uri="{FF2B5EF4-FFF2-40B4-BE49-F238E27FC236}">
                    <a16:creationId xmlns:a16="http://schemas.microsoft.com/office/drawing/2014/main" id="{E1497D2B-9562-418A-8D28-8BEBD75C4B9B}"/>
                  </a:ext>
                </a:extLst>
              </p:cNvPr>
              <p:cNvSpPr/>
              <p:nvPr/>
            </p:nvSpPr>
            <p:spPr>
              <a:xfrm>
                <a:off x="7296297" y="4881783"/>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94" name="矩形 49">
                <a:extLst>
                  <a:ext uri="{FF2B5EF4-FFF2-40B4-BE49-F238E27FC236}">
                    <a16:creationId xmlns:a16="http://schemas.microsoft.com/office/drawing/2014/main" id="{DB3BD510-0C35-48A0-9C13-212754CA1169}"/>
                  </a:ext>
                </a:extLst>
              </p:cNvPr>
              <p:cNvSpPr/>
              <p:nvPr/>
            </p:nvSpPr>
            <p:spPr>
              <a:xfrm>
                <a:off x="7296297" y="6063340"/>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95" name="文本框 50">
                <a:extLst>
                  <a:ext uri="{FF2B5EF4-FFF2-40B4-BE49-F238E27FC236}">
                    <a16:creationId xmlns:a16="http://schemas.microsoft.com/office/drawing/2014/main" id="{7A54F836-A7AF-469F-82CB-D31B1C4F4FAB}"/>
                  </a:ext>
                </a:extLst>
              </p:cNvPr>
              <p:cNvSpPr txBox="1"/>
              <p:nvPr/>
            </p:nvSpPr>
            <p:spPr>
              <a:xfrm>
                <a:off x="7958684" y="6137267"/>
                <a:ext cx="1411530" cy="747020"/>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2</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96" name="矩形 51">
                <a:extLst>
                  <a:ext uri="{FF2B5EF4-FFF2-40B4-BE49-F238E27FC236}">
                    <a16:creationId xmlns:a16="http://schemas.microsoft.com/office/drawing/2014/main" id="{8082D510-42C0-40BD-85FA-29CAD76461CD}"/>
                  </a:ext>
                </a:extLst>
              </p:cNvPr>
              <p:cNvSpPr/>
              <p:nvPr/>
            </p:nvSpPr>
            <p:spPr>
              <a:xfrm>
                <a:off x="7296297" y="7244897"/>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97" name="文本框 52">
                <a:extLst>
                  <a:ext uri="{FF2B5EF4-FFF2-40B4-BE49-F238E27FC236}">
                    <a16:creationId xmlns:a16="http://schemas.microsoft.com/office/drawing/2014/main" id="{9EFC5A21-31F6-451D-B00C-A9C5FAED4FD3}"/>
                  </a:ext>
                </a:extLst>
              </p:cNvPr>
              <p:cNvSpPr txBox="1"/>
              <p:nvPr/>
            </p:nvSpPr>
            <p:spPr>
              <a:xfrm>
                <a:off x="7958684" y="7318824"/>
                <a:ext cx="1411530" cy="747020"/>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3</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98" name="矩形 53">
                <a:extLst>
                  <a:ext uri="{FF2B5EF4-FFF2-40B4-BE49-F238E27FC236}">
                    <a16:creationId xmlns:a16="http://schemas.microsoft.com/office/drawing/2014/main" id="{604BB848-803B-4E3C-B8B5-CEEED03EADAD}"/>
                  </a:ext>
                </a:extLst>
              </p:cNvPr>
              <p:cNvSpPr/>
              <p:nvPr/>
            </p:nvSpPr>
            <p:spPr>
              <a:xfrm>
                <a:off x="7296297" y="8426454"/>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99" name="文本框 54">
                <a:extLst>
                  <a:ext uri="{FF2B5EF4-FFF2-40B4-BE49-F238E27FC236}">
                    <a16:creationId xmlns:a16="http://schemas.microsoft.com/office/drawing/2014/main" id="{505DE300-B6A2-4232-A185-C2BF41E97627}"/>
                  </a:ext>
                </a:extLst>
              </p:cNvPr>
              <p:cNvSpPr txBox="1"/>
              <p:nvPr/>
            </p:nvSpPr>
            <p:spPr>
              <a:xfrm>
                <a:off x="7958684" y="8500381"/>
                <a:ext cx="1411530" cy="747020"/>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4</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200" name="矩形 55">
                <a:extLst>
                  <a:ext uri="{FF2B5EF4-FFF2-40B4-BE49-F238E27FC236}">
                    <a16:creationId xmlns:a16="http://schemas.microsoft.com/office/drawing/2014/main" id="{50D1BFDF-0580-4991-8AA5-B9C3B3A99DA0}"/>
                  </a:ext>
                </a:extLst>
              </p:cNvPr>
              <p:cNvSpPr/>
              <p:nvPr/>
            </p:nvSpPr>
            <p:spPr>
              <a:xfrm>
                <a:off x="7296297" y="9608011"/>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201" name="文本框 56">
                <a:extLst>
                  <a:ext uri="{FF2B5EF4-FFF2-40B4-BE49-F238E27FC236}">
                    <a16:creationId xmlns:a16="http://schemas.microsoft.com/office/drawing/2014/main" id="{908C5821-0206-446E-8AED-9EFFCDBC3D7A}"/>
                  </a:ext>
                </a:extLst>
              </p:cNvPr>
              <p:cNvSpPr txBox="1"/>
              <p:nvPr/>
            </p:nvSpPr>
            <p:spPr>
              <a:xfrm>
                <a:off x="7958684" y="9681938"/>
                <a:ext cx="1411530" cy="747020"/>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5</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202" name="文本框 57">
                <a:extLst>
                  <a:ext uri="{FF2B5EF4-FFF2-40B4-BE49-F238E27FC236}">
                    <a16:creationId xmlns:a16="http://schemas.microsoft.com/office/drawing/2014/main" id="{9467537E-5A0E-404D-A4CF-C7270C6373AB}"/>
                  </a:ext>
                </a:extLst>
              </p:cNvPr>
              <p:cNvSpPr txBox="1"/>
              <p:nvPr/>
            </p:nvSpPr>
            <p:spPr>
              <a:xfrm>
                <a:off x="7977734" y="10598604"/>
                <a:ext cx="1411530" cy="747020"/>
              </a:xfrm>
              <a:prstGeom prst="rect">
                <a:avLst/>
              </a:prstGeom>
              <a:noFill/>
              <a:ln>
                <a:noFill/>
              </a:ln>
            </p:spPr>
            <p:txBody>
              <a:bodyPr wrap="none" lIns="17998" tIns="17998" rIns="17998" bIns="17998" rtlCol="0" anchor="ctr">
                <a:noAutofit/>
              </a:bodyPr>
              <a:lstStyle/>
              <a:p>
                <a:pPr algn="ctr"/>
                <a:r>
                  <a:rPr sz="1800" b="0" u="none" dirty="0">
                    <a:solidFill>
                      <a:schemeClr val="tx1">
                        <a:lumMod val="85000"/>
                        <a:lumOff val="15000"/>
                      </a:schemeClr>
                    </a:solidFill>
                    <a:latin typeface="Huawei Sans" panose="020C0503030203020204" pitchFamily="34" charset="0"/>
                  </a:rPr>
                  <a:t>Rack</a:t>
                </a:r>
                <a:r>
                  <a:rPr lang="en-US" altLang="zh-CN" dirty="0">
                    <a:solidFill>
                      <a:schemeClr val="tx1">
                        <a:lumMod val="85000"/>
                        <a:lumOff val="15000"/>
                      </a:schemeClr>
                    </a:solidFill>
                    <a:latin typeface="Huawei Sans" panose="020C0503030203020204" pitchFamily="34" charset="0"/>
                  </a:rPr>
                  <a:t> </a:t>
                </a:r>
                <a:r>
                  <a:rPr sz="1800" b="0" u="none" dirty="0">
                    <a:solidFill>
                      <a:schemeClr val="tx1">
                        <a:lumMod val="85000"/>
                        <a:lumOff val="15000"/>
                      </a:schemeClr>
                    </a:solidFill>
                    <a:latin typeface="Huawei Sans" panose="020C0503030203020204" pitchFamily="34" charset="0"/>
                  </a:rPr>
                  <a:t>1</a:t>
                </a:r>
                <a:endParaRPr lang="zh-CN" altLang="en-US" sz="18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203" name="矩形 58">
                <a:extLst>
                  <a:ext uri="{FF2B5EF4-FFF2-40B4-BE49-F238E27FC236}">
                    <a16:creationId xmlns:a16="http://schemas.microsoft.com/office/drawing/2014/main" id="{4EFC74CC-294B-4C02-BA72-2B793FF174D8}"/>
                  </a:ext>
                </a:extLst>
              </p:cNvPr>
              <p:cNvSpPr/>
              <p:nvPr/>
            </p:nvSpPr>
            <p:spPr>
              <a:xfrm>
                <a:off x="9135853" y="5096562"/>
                <a:ext cx="649204" cy="465316"/>
              </a:xfrm>
              <a:prstGeom prst="rect">
                <a:avLst/>
              </a:prstGeom>
              <a:solidFill>
                <a:srgbClr val="45C1A4"/>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grpSp>
            <p:nvGrpSpPr>
              <p:cNvPr id="204" name="组合 59">
                <a:extLst>
                  <a:ext uri="{FF2B5EF4-FFF2-40B4-BE49-F238E27FC236}">
                    <a16:creationId xmlns:a16="http://schemas.microsoft.com/office/drawing/2014/main" id="{5CCDF754-6F8D-4C07-A947-FF527496A515}"/>
                  </a:ext>
                </a:extLst>
              </p:cNvPr>
              <p:cNvGrpSpPr/>
              <p:nvPr/>
            </p:nvGrpSpPr>
            <p:grpSpPr>
              <a:xfrm>
                <a:off x="7415770" y="5060666"/>
                <a:ext cx="1535098" cy="537108"/>
                <a:chOff x="3165223" y="6089618"/>
                <a:chExt cx="902924" cy="747020"/>
              </a:xfrm>
            </p:grpSpPr>
            <p:sp>
              <p:nvSpPr>
                <p:cNvPr id="208" name="矩形 63">
                  <a:extLst>
                    <a:ext uri="{FF2B5EF4-FFF2-40B4-BE49-F238E27FC236}">
                      <a16:creationId xmlns:a16="http://schemas.microsoft.com/office/drawing/2014/main" id="{CF0F1CA0-BCD1-40FA-868B-5EAF0A3A3427}"/>
                    </a:ext>
                  </a:extLst>
                </p:cNvPr>
                <p:cNvSpPr/>
                <p:nvPr/>
              </p:nvSpPr>
              <p:spPr>
                <a:xfrm>
                  <a:off x="3165223" y="6139543"/>
                  <a:ext cx="902924" cy="647170"/>
                </a:xfrm>
                <a:prstGeom prst="rect">
                  <a:avLst/>
                </a:prstGeom>
                <a:solidFill>
                  <a:srgbClr val="2DBEFF"/>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209" name="文本框 64">
                  <a:extLst>
                    <a:ext uri="{FF2B5EF4-FFF2-40B4-BE49-F238E27FC236}">
                      <a16:creationId xmlns:a16="http://schemas.microsoft.com/office/drawing/2014/main" id="{D12C92E1-86BC-4E7F-B1B6-D92507657E87}"/>
                    </a:ext>
                  </a:extLst>
                </p:cNvPr>
                <p:cNvSpPr txBox="1"/>
                <p:nvPr/>
              </p:nvSpPr>
              <p:spPr>
                <a:xfrm>
                  <a:off x="3315721" y="6089618"/>
                  <a:ext cx="601928" cy="747020"/>
                </a:xfrm>
                <a:prstGeom prst="rect">
                  <a:avLst/>
                </a:prstGeom>
                <a:noFill/>
                <a:ln>
                  <a:noFill/>
                </a:ln>
              </p:spPr>
              <p:txBody>
                <a:bodyPr wrap="none" lIns="17998" tIns="17998" rIns="17998" bIns="17998" rtlCol="0" anchor="ctr">
                  <a:noAutofit/>
                </a:bodyPr>
                <a:lstStyle/>
                <a:p>
                  <a:pPr algn="ctr"/>
                  <a:r>
                    <a:rPr sz="1800" b="0" u="none" dirty="0">
                      <a:solidFill>
                        <a:schemeClr val="bg1"/>
                      </a:solidFill>
                      <a:latin typeface="Huawei Sans" panose="020C0503030203020204" pitchFamily="34" charset="0"/>
                    </a:rPr>
                    <a:t>Client</a:t>
                  </a:r>
                  <a:endParaRPr lang="zh-CN" altLang="en-US" sz="1800" dirty="0" err="1">
                    <a:solidFill>
                      <a:schemeClr val="bg1"/>
                    </a:solidFill>
                    <a:latin typeface="Huawei Sans" panose="020C0503030203020204" pitchFamily="34" charset="0"/>
                    <a:cs typeface="+mn-ea"/>
                    <a:sym typeface="Microsoft YaHei" panose="020B0503020204020204" pitchFamily="34" charset="-122"/>
                  </a:endParaRPr>
                </a:p>
              </p:txBody>
            </p:sp>
          </p:grpSp>
          <p:sp>
            <p:nvSpPr>
              <p:cNvPr id="205" name="矩形 60">
                <a:extLst>
                  <a:ext uri="{FF2B5EF4-FFF2-40B4-BE49-F238E27FC236}">
                    <a16:creationId xmlns:a16="http://schemas.microsoft.com/office/drawing/2014/main" id="{9B01D7E7-9920-4B34-9D13-1553999000FB}"/>
                  </a:ext>
                </a:extLst>
              </p:cNvPr>
              <p:cNvSpPr/>
              <p:nvPr/>
            </p:nvSpPr>
            <p:spPr>
              <a:xfrm>
                <a:off x="7328531" y="7275229"/>
                <a:ext cx="649203" cy="465316"/>
              </a:xfrm>
              <a:prstGeom prst="rect">
                <a:avLst/>
              </a:prstGeom>
              <a:solidFill>
                <a:srgbClr val="45C1A4"/>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206" name="文本框 61">
                <a:extLst>
                  <a:ext uri="{FF2B5EF4-FFF2-40B4-BE49-F238E27FC236}">
                    <a16:creationId xmlns:a16="http://schemas.microsoft.com/office/drawing/2014/main" id="{13A8DB6D-6000-4D4D-B96C-A20A735B9C7F}"/>
                  </a:ext>
                </a:extLst>
              </p:cNvPr>
              <p:cNvSpPr txBox="1"/>
              <p:nvPr/>
            </p:nvSpPr>
            <p:spPr>
              <a:xfrm>
                <a:off x="8953009" y="5060666"/>
                <a:ext cx="1014892" cy="537108"/>
              </a:xfrm>
              <a:prstGeom prst="rect">
                <a:avLst/>
              </a:prstGeom>
              <a:noFill/>
              <a:ln>
                <a:noFill/>
              </a:ln>
            </p:spPr>
            <p:txBody>
              <a:bodyPr wrap="none" lIns="17998" tIns="17998" rIns="17998" bIns="17998" rtlCol="0" anchor="ctr">
                <a:noAutofit/>
              </a:bodyPr>
              <a:lstStyle/>
              <a:p>
                <a:pPr algn="ctr"/>
                <a:r>
                  <a:rPr sz="1800" b="0" u="none" dirty="0">
                    <a:solidFill>
                      <a:schemeClr val="bg1"/>
                    </a:solidFill>
                    <a:latin typeface="Huawei Sans" panose="020C0503030203020204" pitchFamily="34" charset="0"/>
                  </a:rPr>
                  <a:t>B1</a:t>
                </a:r>
                <a:endParaRPr lang="zh-CN" altLang="en-US" sz="1800" dirty="0" err="1">
                  <a:solidFill>
                    <a:schemeClr val="bg1"/>
                  </a:solidFill>
                  <a:latin typeface="Huawei Sans" panose="020C0503030203020204" pitchFamily="34" charset="0"/>
                  <a:cs typeface="+mn-ea"/>
                  <a:sym typeface="Microsoft YaHei" panose="020B0503020204020204" pitchFamily="34" charset="-122"/>
                </a:endParaRPr>
              </a:p>
            </p:txBody>
          </p:sp>
          <p:sp>
            <p:nvSpPr>
              <p:cNvPr id="207" name="文本框 62">
                <a:extLst>
                  <a:ext uri="{FF2B5EF4-FFF2-40B4-BE49-F238E27FC236}">
                    <a16:creationId xmlns:a16="http://schemas.microsoft.com/office/drawing/2014/main" id="{09041655-1D74-432D-A051-E48348401B99}"/>
                  </a:ext>
                </a:extLst>
              </p:cNvPr>
              <p:cNvSpPr txBox="1"/>
              <p:nvPr/>
            </p:nvSpPr>
            <p:spPr>
              <a:xfrm>
                <a:off x="7152969" y="7251580"/>
                <a:ext cx="1014892" cy="537108"/>
              </a:xfrm>
              <a:prstGeom prst="rect">
                <a:avLst/>
              </a:prstGeom>
              <a:noFill/>
              <a:ln>
                <a:noFill/>
              </a:ln>
            </p:spPr>
            <p:txBody>
              <a:bodyPr wrap="none" lIns="17998" tIns="17998" rIns="17998" bIns="17998" rtlCol="0" anchor="ctr">
                <a:noAutofit/>
              </a:bodyPr>
              <a:lstStyle/>
              <a:p>
                <a:pPr algn="ctr"/>
                <a:r>
                  <a:rPr sz="1800" b="0" u="none" dirty="0">
                    <a:solidFill>
                      <a:schemeClr val="bg1"/>
                    </a:solidFill>
                    <a:latin typeface="Huawei Sans" panose="020C0503030203020204" pitchFamily="34" charset="0"/>
                  </a:rPr>
                  <a:t>B3</a:t>
                </a:r>
                <a:endParaRPr lang="zh-CN" altLang="en-US" sz="1800" dirty="0" err="1">
                  <a:solidFill>
                    <a:schemeClr val="bg1"/>
                  </a:solidFill>
                  <a:latin typeface="Huawei Sans" panose="020C0503030203020204" pitchFamily="34" charset="0"/>
                  <a:cs typeface="+mn-ea"/>
                  <a:sym typeface="Microsoft YaHei" panose="020B0503020204020204" pitchFamily="34" charset="-122"/>
                </a:endParaRPr>
              </a:p>
            </p:txBody>
          </p:sp>
        </p:grpSp>
        <p:grpSp>
          <p:nvGrpSpPr>
            <p:cNvPr id="161" name="组合 16">
              <a:extLst>
                <a:ext uri="{FF2B5EF4-FFF2-40B4-BE49-F238E27FC236}">
                  <a16:creationId xmlns:a16="http://schemas.microsoft.com/office/drawing/2014/main" id="{92BD726A-E3FE-48E0-8672-18F85F5A9B6B}"/>
                </a:ext>
              </a:extLst>
            </p:cNvPr>
            <p:cNvGrpSpPr/>
            <p:nvPr/>
          </p:nvGrpSpPr>
          <p:grpSpPr>
            <a:xfrm>
              <a:off x="5792220" y="2577816"/>
              <a:ext cx="1871991" cy="3491984"/>
              <a:chOff x="11585164" y="4621315"/>
              <a:chExt cx="3744416" cy="6984776"/>
            </a:xfrm>
          </p:grpSpPr>
          <p:sp>
            <p:nvSpPr>
              <p:cNvPr id="178" name="矩形 33">
                <a:extLst>
                  <a:ext uri="{FF2B5EF4-FFF2-40B4-BE49-F238E27FC236}">
                    <a16:creationId xmlns:a16="http://schemas.microsoft.com/office/drawing/2014/main" id="{ECECBDED-56E1-47AE-A954-FA5353F41A71}"/>
                  </a:ext>
                </a:extLst>
              </p:cNvPr>
              <p:cNvSpPr/>
              <p:nvPr/>
            </p:nvSpPr>
            <p:spPr>
              <a:xfrm>
                <a:off x="11585164" y="4621315"/>
                <a:ext cx="3744416" cy="6984776"/>
              </a:xfrm>
              <a:prstGeom prst="rect">
                <a:avLst/>
              </a:prstGeom>
              <a:solidFill>
                <a:srgbClr val="94DAE2"/>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cs typeface="+mn-ea"/>
                  <a:sym typeface="Microsoft YaHei" panose="020B0503020204020204" pitchFamily="34" charset="-122"/>
                </a:endParaRPr>
              </a:p>
            </p:txBody>
          </p:sp>
          <p:sp>
            <p:nvSpPr>
              <p:cNvPr id="179" name="矩形 34">
                <a:extLst>
                  <a:ext uri="{FF2B5EF4-FFF2-40B4-BE49-F238E27FC236}">
                    <a16:creationId xmlns:a16="http://schemas.microsoft.com/office/drawing/2014/main" id="{C57908E8-9004-41A7-A32B-296E4F66ACA8}"/>
                  </a:ext>
                </a:extLst>
              </p:cNvPr>
              <p:cNvSpPr/>
              <p:nvPr/>
            </p:nvSpPr>
            <p:spPr>
              <a:xfrm>
                <a:off x="12089220" y="4881783"/>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80" name="文本框 35">
                <a:extLst>
                  <a:ext uri="{FF2B5EF4-FFF2-40B4-BE49-F238E27FC236}">
                    <a16:creationId xmlns:a16="http://schemas.microsoft.com/office/drawing/2014/main" id="{A2D67857-AB9F-4669-9904-3F4EDDC975C5}"/>
                  </a:ext>
                </a:extLst>
              </p:cNvPr>
              <p:cNvSpPr txBox="1"/>
              <p:nvPr/>
            </p:nvSpPr>
            <p:spPr>
              <a:xfrm>
                <a:off x="12751607" y="4955710"/>
                <a:ext cx="1411530" cy="747019"/>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1</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81" name="矩形 36">
                <a:extLst>
                  <a:ext uri="{FF2B5EF4-FFF2-40B4-BE49-F238E27FC236}">
                    <a16:creationId xmlns:a16="http://schemas.microsoft.com/office/drawing/2014/main" id="{8DC76797-0475-499C-84D9-38F20DFE01F1}"/>
                  </a:ext>
                </a:extLst>
              </p:cNvPr>
              <p:cNvSpPr/>
              <p:nvPr/>
            </p:nvSpPr>
            <p:spPr>
              <a:xfrm>
                <a:off x="12089220" y="6063340"/>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82" name="文本框 37">
                <a:extLst>
                  <a:ext uri="{FF2B5EF4-FFF2-40B4-BE49-F238E27FC236}">
                    <a16:creationId xmlns:a16="http://schemas.microsoft.com/office/drawing/2014/main" id="{671AF39D-3F91-4051-BDB3-B749FC27474E}"/>
                  </a:ext>
                </a:extLst>
              </p:cNvPr>
              <p:cNvSpPr txBox="1"/>
              <p:nvPr/>
            </p:nvSpPr>
            <p:spPr>
              <a:xfrm>
                <a:off x="12751607" y="6137267"/>
                <a:ext cx="1411530" cy="747019"/>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2</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83" name="矩形 38">
                <a:extLst>
                  <a:ext uri="{FF2B5EF4-FFF2-40B4-BE49-F238E27FC236}">
                    <a16:creationId xmlns:a16="http://schemas.microsoft.com/office/drawing/2014/main" id="{E24744EB-4119-4640-BE62-BF3B1601E069}"/>
                  </a:ext>
                </a:extLst>
              </p:cNvPr>
              <p:cNvSpPr/>
              <p:nvPr/>
            </p:nvSpPr>
            <p:spPr>
              <a:xfrm>
                <a:off x="12089220" y="7244897"/>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84" name="文本框 39">
                <a:extLst>
                  <a:ext uri="{FF2B5EF4-FFF2-40B4-BE49-F238E27FC236}">
                    <a16:creationId xmlns:a16="http://schemas.microsoft.com/office/drawing/2014/main" id="{1285F451-E0BD-4092-A57C-A9FDBAF69C2E}"/>
                  </a:ext>
                </a:extLst>
              </p:cNvPr>
              <p:cNvSpPr txBox="1"/>
              <p:nvPr/>
            </p:nvSpPr>
            <p:spPr>
              <a:xfrm>
                <a:off x="12751607" y="7318823"/>
                <a:ext cx="1411530" cy="747019"/>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3</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85" name="矩形 40">
                <a:extLst>
                  <a:ext uri="{FF2B5EF4-FFF2-40B4-BE49-F238E27FC236}">
                    <a16:creationId xmlns:a16="http://schemas.microsoft.com/office/drawing/2014/main" id="{28BB5222-CAF8-4C27-B822-A049423E32F6}"/>
                  </a:ext>
                </a:extLst>
              </p:cNvPr>
              <p:cNvSpPr/>
              <p:nvPr/>
            </p:nvSpPr>
            <p:spPr>
              <a:xfrm>
                <a:off x="12089220" y="8426454"/>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86" name="文本框 41">
                <a:extLst>
                  <a:ext uri="{FF2B5EF4-FFF2-40B4-BE49-F238E27FC236}">
                    <a16:creationId xmlns:a16="http://schemas.microsoft.com/office/drawing/2014/main" id="{6674CBD1-E1D5-48F4-B81E-704168DA9E29}"/>
                  </a:ext>
                </a:extLst>
              </p:cNvPr>
              <p:cNvSpPr txBox="1"/>
              <p:nvPr/>
            </p:nvSpPr>
            <p:spPr>
              <a:xfrm>
                <a:off x="12751607" y="8500381"/>
                <a:ext cx="1411530" cy="747020"/>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4</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87" name="矩形 42">
                <a:extLst>
                  <a:ext uri="{FF2B5EF4-FFF2-40B4-BE49-F238E27FC236}">
                    <a16:creationId xmlns:a16="http://schemas.microsoft.com/office/drawing/2014/main" id="{0A159AA9-C6D1-4407-A373-F2226155749C}"/>
                  </a:ext>
                </a:extLst>
              </p:cNvPr>
              <p:cNvSpPr/>
              <p:nvPr/>
            </p:nvSpPr>
            <p:spPr>
              <a:xfrm>
                <a:off x="12089220" y="9608011"/>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88" name="文本框 43">
                <a:extLst>
                  <a:ext uri="{FF2B5EF4-FFF2-40B4-BE49-F238E27FC236}">
                    <a16:creationId xmlns:a16="http://schemas.microsoft.com/office/drawing/2014/main" id="{2CD743A7-3B37-44A2-8385-C5FD29307573}"/>
                  </a:ext>
                </a:extLst>
              </p:cNvPr>
              <p:cNvSpPr txBox="1"/>
              <p:nvPr/>
            </p:nvSpPr>
            <p:spPr>
              <a:xfrm>
                <a:off x="12751607" y="9681938"/>
                <a:ext cx="1411530" cy="747020"/>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5</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89" name="文本框 44">
                <a:extLst>
                  <a:ext uri="{FF2B5EF4-FFF2-40B4-BE49-F238E27FC236}">
                    <a16:creationId xmlns:a16="http://schemas.microsoft.com/office/drawing/2014/main" id="{8D94A4F6-8139-4056-80A7-E9978EAB7A41}"/>
                  </a:ext>
                </a:extLst>
              </p:cNvPr>
              <p:cNvSpPr txBox="1"/>
              <p:nvPr/>
            </p:nvSpPr>
            <p:spPr>
              <a:xfrm>
                <a:off x="12770657" y="10598604"/>
                <a:ext cx="1411530" cy="747020"/>
              </a:xfrm>
              <a:prstGeom prst="rect">
                <a:avLst/>
              </a:prstGeom>
              <a:noFill/>
              <a:ln>
                <a:noFill/>
              </a:ln>
            </p:spPr>
            <p:txBody>
              <a:bodyPr wrap="none" lIns="17998" tIns="17998" rIns="17998" bIns="17998" rtlCol="0" anchor="ctr">
                <a:noAutofit/>
              </a:bodyPr>
              <a:lstStyle/>
              <a:p>
                <a:pPr algn="ctr"/>
                <a:r>
                  <a:rPr sz="1800" b="0" u="none" dirty="0">
                    <a:solidFill>
                      <a:schemeClr val="tx1">
                        <a:lumMod val="85000"/>
                        <a:lumOff val="15000"/>
                      </a:schemeClr>
                    </a:solidFill>
                    <a:latin typeface="Huawei Sans" panose="020C0503030203020204" pitchFamily="34" charset="0"/>
                  </a:rPr>
                  <a:t>Rack 2</a:t>
                </a:r>
                <a:endParaRPr lang="zh-CN" altLang="en-US" sz="18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90" name="矩形 45">
                <a:extLst>
                  <a:ext uri="{FF2B5EF4-FFF2-40B4-BE49-F238E27FC236}">
                    <a16:creationId xmlns:a16="http://schemas.microsoft.com/office/drawing/2014/main" id="{387C7A7E-2733-4435-B3BD-AB9BF8EF9A01}"/>
                  </a:ext>
                </a:extLst>
              </p:cNvPr>
              <p:cNvSpPr/>
              <p:nvPr/>
            </p:nvSpPr>
            <p:spPr>
              <a:xfrm>
                <a:off x="12121454" y="4968858"/>
                <a:ext cx="649203" cy="465316"/>
              </a:xfrm>
              <a:prstGeom prst="rect">
                <a:avLst/>
              </a:prstGeom>
              <a:solidFill>
                <a:srgbClr val="45C1A4"/>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91" name="文本框 46">
                <a:extLst>
                  <a:ext uri="{FF2B5EF4-FFF2-40B4-BE49-F238E27FC236}">
                    <a16:creationId xmlns:a16="http://schemas.microsoft.com/office/drawing/2014/main" id="{CF7D6D16-BDFD-4535-BCC4-1E619640EA4C}"/>
                  </a:ext>
                </a:extLst>
              </p:cNvPr>
              <p:cNvSpPr txBox="1"/>
              <p:nvPr/>
            </p:nvSpPr>
            <p:spPr>
              <a:xfrm>
                <a:off x="11932284" y="4951172"/>
                <a:ext cx="1014892" cy="537108"/>
              </a:xfrm>
              <a:prstGeom prst="rect">
                <a:avLst/>
              </a:prstGeom>
              <a:noFill/>
              <a:ln>
                <a:noFill/>
              </a:ln>
            </p:spPr>
            <p:txBody>
              <a:bodyPr wrap="none" lIns="17998" tIns="17998" rIns="17998" bIns="17998" rtlCol="0" anchor="ctr">
                <a:noAutofit/>
              </a:bodyPr>
              <a:lstStyle/>
              <a:p>
                <a:pPr algn="ctr"/>
                <a:r>
                  <a:rPr sz="1800" b="0" u="none" dirty="0">
                    <a:solidFill>
                      <a:schemeClr val="bg1"/>
                    </a:solidFill>
                    <a:latin typeface="Huawei Sans" panose="020C0503030203020204" pitchFamily="34" charset="0"/>
                  </a:rPr>
                  <a:t>B2</a:t>
                </a:r>
                <a:endParaRPr lang="zh-CN" altLang="en-US" sz="1800" dirty="0" err="1">
                  <a:solidFill>
                    <a:schemeClr val="bg1"/>
                  </a:solidFill>
                  <a:latin typeface="Huawei Sans" panose="020C0503030203020204" pitchFamily="34" charset="0"/>
                  <a:cs typeface="+mn-ea"/>
                  <a:sym typeface="Microsoft YaHei" panose="020B0503020204020204" pitchFamily="34" charset="-122"/>
                </a:endParaRPr>
              </a:p>
            </p:txBody>
          </p:sp>
        </p:grpSp>
        <p:grpSp>
          <p:nvGrpSpPr>
            <p:cNvPr id="162" name="组合 17">
              <a:extLst>
                <a:ext uri="{FF2B5EF4-FFF2-40B4-BE49-F238E27FC236}">
                  <a16:creationId xmlns:a16="http://schemas.microsoft.com/office/drawing/2014/main" id="{7741BAC3-C31E-4832-88D4-E1CB28516538}"/>
                </a:ext>
              </a:extLst>
            </p:cNvPr>
            <p:cNvGrpSpPr/>
            <p:nvPr/>
          </p:nvGrpSpPr>
          <p:grpSpPr>
            <a:xfrm>
              <a:off x="8188404" y="2577816"/>
              <a:ext cx="1871991" cy="3491984"/>
              <a:chOff x="16378087" y="4621315"/>
              <a:chExt cx="3744416" cy="6984776"/>
            </a:xfrm>
          </p:grpSpPr>
          <p:sp>
            <p:nvSpPr>
              <p:cNvPr id="164" name="矩形 19">
                <a:extLst>
                  <a:ext uri="{FF2B5EF4-FFF2-40B4-BE49-F238E27FC236}">
                    <a16:creationId xmlns:a16="http://schemas.microsoft.com/office/drawing/2014/main" id="{22528A4A-FD9E-4101-AB39-5A02F298A52C}"/>
                  </a:ext>
                </a:extLst>
              </p:cNvPr>
              <p:cNvSpPr/>
              <p:nvPr/>
            </p:nvSpPr>
            <p:spPr>
              <a:xfrm>
                <a:off x="16378087" y="4621315"/>
                <a:ext cx="3744416" cy="6984776"/>
              </a:xfrm>
              <a:prstGeom prst="rect">
                <a:avLst/>
              </a:prstGeom>
              <a:solidFill>
                <a:srgbClr val="94DAE2"/>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cs typeface="+mn-ea"/>
                  <a:sym typeface="Microsoft YaHei" panose="020B0503020204020204" pitchFamily="34" charset="-122"/>
                </a:endParaRPr>
              </a:p>
            </p:txBody>
          </p:sp>
          <p:sp>
            <p:nvSpPr>
              <p:cNvPr id="165" name="矩形 20">
                <a:extLst>
                  <a:ext uri="{FF2B5EF4-FFF2-40B4-BE49-F238E27FC236}">
                    <a16:creationId xmlns:a16="http://schemas.microsoft.com/office/drawing/2014/main" id="{A4F5F6D5-4745-44F3-A74F-6923DBCFDF66}"/>
                  </a:ext>
                </a:extLst>
              </p:cNvPr>
              <p:cNvSpPr/>
              <p:nvPr/>
            </p:nvSpPr>
            <p:spPr>
              <a:xfrm>
                <a:off x="16882143" y="4881783"/>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66" name="文本框 21">
                <a:extLst>
                  <a:ext uri="{FF2B5EF4-FFF2-40B4-BE49-F238E27FC236}">
                    <a16:creationId xmlns:a16="http://schemas.microsoft.com/office/drawing/2014/main" id="{758A4EE6-01EA-4619-B830-EA67E388E33E}"/>
                  </a:ext>
                </a:extLst>
              </p:cNvPr>
              <p:cNvSpPr txBox="1"/>
              <p:nvPr/>
            </p:nvSpPr>
            <p:spPr>
              <a:xfrm>
                <a:off x="17544530" y="4955710"/>
                <a:ext cx="1411530" cy="747020"/>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1</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67" name="矩形 22">
                <a:extLst>
                  <a:ext uri="{FF2B5EF4-FFF2-40B4-BE49-F238E27FC236}">
                    <a16:creationId xmlns:a16="http://schemas.microsoft.com/office/drawing/2014/main" id="{99A6D3D1-AC88-4CD7-8026-DC1819208A59}"/>
                  </a:ext>
                </a:extLst>
              </p:cNvPr>
              <p:cNvSpPr/>
              <p:nvPr/>
            </p:nvSpPr>
            <p:spPr>
              <a:xfrm>
                <a:off x="16882143" y="6063340"/>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68" name="文本框 23">
                <a:extLst>
                  <a:ext uri="{FF2B5EF4-FFF2-40B4-BE49-F238E27FC236}">
                    <a16:creationId xmlns:a16="http://schemas.microsoft.com/office/drawing/2014/main" id="{57621F6C-505C-45AA-9C00-94D867FCEBA5}"/>
                  </a:ext>
                </a:extLst>
              </p:cNvPr>
              <p:cNvSpPr txBox="1"/>
              <p:nvPr/>
            </p:nvSpPr>
            <p:spPr>
              <a:xfrm>
                <a:off x="17544530" y="6137267"/>
                <a:ext cx="1411530" cy="747020"/>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2</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69" name="矩形 24">
                <a:extLst>
                  <a:ext uri="{FF2B5EF4-FFF2-40B4-BE49-F238E27FC236}">
                    <a16:creationId xmlns:a16="http://schemas.microsoft.com/office/drawing/2014/main" id="{61BAE17D-AB9C-4BF2-BB39-0D50AD9D02C9}"/>
                  </a:ext>
                </a:extLst>
              </p:cNvPr>
              <p:cNvSpPr/>
              <p:nvPr/>
            </p:nvSpPr>
            <p:spPr>
              <a:xfrm>
                <a:off x="16882143" y="7244897"/>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70" name="文本框 25">
                <a:extLst>
                  <a:ext uri="{FF2B5EF4-FFF2-40B4-BE49-F238E27FC236}">
                    <a16:creationId xmlns:a16="http://schemas.microsoft.com/office/drawing/2014/main" id="{8D22B291-A211-4E98-8E50-023C0E066BC9}"/>
                  </a:ext>
                </a:extLst>
              </p:cNvPr>
              <p:cNvSpPr txBox="1"/>
              <p:nvPr/>
            </p:nvSpPr>
            <p:spPr>
              <a:xfrm>
                <a:off x="17544530" y="7318824"/>
                <a:ext cx="1411530" cy="747020"/>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3</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71" name="矩形 26">
                <a:extLst>
                  <a:ext uri="{FF2B5EF4-FFF2-40B4-BE49-F238E27FC236}">
                    <a16:creationId xmlns:a16="http://schemas.microsoft.com/office/drawing/2014/main" id="{546E5DC3-9C83-464C-88F3-7C342E7F5136}"/>
                  </a:ext>
                </a:extLst>
              </p:cNvPr>
              <p:cNvSpPr/>
              <p:nvPr/>
            </p:nvSpPr>
            <p:spPr>
              <a:xfrm>
                <a:off x="16882143" y="8426454"/>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72" name="文本框 27">
                <a:extLst>
                  <a:ext uri="{FF2B5EF4-FFF2-40B4-BE49-F238E27FC236}">
                    <a16:creationId xmlns:a16="http://schemas.microsoft.com/office/drawing/2014/main" id="{7BA95690-0296-40CE-878A-CD3350833E4F}"/>
                  </a:ext>
                </a:extLst>
              </p:cNvPr>
              <p:cNvSpPr txBox="1"/>
              <p:nvPr/>
            </p:nvSpPr>
            <p:spPr>
              <a:xfrm>
                <a:off x="17544530" y="8500381"/>
                <a:ext cx="1411530" cy="747020"/>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4</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73" name="矩形 28">
                <a:extLst>
                  <a:ext uri="{FF2B5EF4-FFF2-40B4-BE49-F238E27FC236}">
                    <a16:creationId xmlns:a16="http://schemas.microsoft.com/office/drawing/2014/main" id="{9641A9DF-A47C-40E9-A038-01D147E5AAC5}"/>
                  </a:ext>
                </a:extLst>
              </p:cNvPr>
              <p:cNvSpPr/>
              <p:nvPr/>
            </p:nvSpPr>
            <p:spPr>
              <a:xfrm>
                <a:off x="16882143" y="9608011"/>
                <a:ext cx="2736304" cy="894874"/>
              </a:xfrm>
              <a:prstGeom prst="rect">
                <a:avLst/>
              </a:prstGeom>
              <a:solidFill>
                <a:schemeClr val="bg1"/>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74" name="文本框 29">
                <a:extLst>
                  <a:ext uri="{FF2B5EF4-FFF2-40B4-BE49-F238E27FC236}">
                    <a16:creationId xmlns:a16="http://schemas.microsoft.com/office/drawing/2014/main" id="{841C2D83-DB9D-4EFF-8BEC-6F58C08D104E}"/>
                  </a:ext>
                </a:extLst>
              </p:cNvPr>
              <p:cNvSpPr txBox="1"/>
              <p:nvPr/>
            </p:nvSpPr>
            <p:spPr>
              <a:xfrm>
                <a:off x="17544530" y="9681938"/>
                <a:ext cx="1411530" cy="747020"/>
              </a:xfrm>
              <a:prstGeom prst="rect">
                <a:avLst/>
              </a:prstGeom>
              <a:noFill/>
              <a:ln>
                <a:noFill/>
              </a:ln>
            </p:spPr>
            <p:txBody>
              <a:bodyPr wrap="none" lIns="17998" tIns="17998" rIns="17998" bIns="17998" rtlCol="0" anchor="ctr">
                <a:noAutofit/>
              </a:bodyPr>
              <a:lstStyle/>
              <a:p>
                <a:pPr algn="ctr"/>
                <a:r>
                  <a:rPr sz="1600" b="0" u="none" dirty="0">
                    <a:solidFill>
                      <a:schemeClr val="tx1">
                        <a:lumMod val="85000"/>
                        <a:lumOff val="15000"/>
                      </a:schemeClr>
                    </a:solidFill>
                    <a:latin typeface="Huawei Sans" panose="020C0503030203020204" pitchFamily="34" charset="0"/>
                  </a:rPr>
                  <a:t>Node 5</a:t>
                </a:r>
                <a:endParaRPr lang="zh-CN" altLang="en-US" sz="16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75" name="文本框 30">
                <a:extLst>
                  <a:ext uri="{FF2B5EF4-FFF2-40B4-BE49-F238E27FC236}">
                    <a16:creationId xmlns:a16="http://schemas.microsoft.com/office/drawing/2014/main" id="{19CF99C0-CCDC-4AA3-BBA6-507931781BFB}"/>
                  </a:ext>
                </a:extLst>
              </p:cNvPr>
              <p:cNvSpPr txBox="1"/>
              <p:nvPr/>
            </p:nvSpPr>
            <p:spPr>
              <a:xfrm>
                <a:off x="17563580" y="10598604"/>
                <a:ext cx="1411530" cy="747020"/>
              </a:xfrm>
              <a:prstGeom prst="rect">
                <a:avLst/>
              </a:prstGeom>
              <a:noFill/>
              <a:ln>
                <a:noFill/>
              </a:ln>
            </p:spPr>
            <p:txBody>
              <a:bodyPr wrap="none" lIns="17998" tIns="17998" rIns="17998" bIns="17998" rtlCol="0" anchor="ctr">
                <a:noAutofit/>
              </a:bodyPr>
              <a:lstStyle/>
              <a:p>
                <a:pPr algn="ctr"/>
                <a:r>
                  <a:rPr sz="1800" b="0" u="none" dirty="0">
                    <a:solidFill>
                      <a:schemeClr val="tx1">
                        <a:lumMod val="85000"/>
                        <a:lumOff val="15000"/>
                      </a:schemeClr>
                    </a:solidFill>
                    <a:latin typeface="Huawei Sans" panose="020C0503030203020204" pitchFamily="34" charset="0"/>
                  </a:rPr>
                  <a:t>Rack 3</a:t>
                </a:r>
                <a:endParaRPr lang="zh-CN" altLang="en-US" sz="1800" dirty="0" err="1">
                  <a:solidFill>
                    <a:schemeClr val="tx1">
                      <a:lumMod val="85000"/>
                      <a:lumOff val="15000"/>
                    </a:schemeClr>
                  </a:solidFill>
                  <a:latin typeface="Huawei Sans" panose="020C0503030203020204" pitchFamily="34" charset="0"/>
                  <a:cs typeface="+mn-ea"/>
                  <a:sym typeface="Microsoft YaHei" panose="020B0503020204020204" pitchFamily="34" charset="-122"/>
                </a:endParaRPr>
              </a:p>
            </p:txBody>
          </p:sp>
          <p:sp>
            <p:nvSpPr>
              <p:cNvPr id="176" name="矩形 31">
                <a:extLst>
                  <a:ext uri="{FF2B5EF4-FFF2-40B4-BE49-F238E27FC236}">
                    <a16:creationId xmlns:a16="http://schemas.microsoft.com/office/drawing/2014/main" id="{BDCE2F34-9841-4097-AD3B-689D208A3498}"/>
                  </a:ext>
                </a:extLst>
              </p:cNvPr>
              <p:cNvSpPr/>
              <p:nvPr/>
            </p:nvSpPr>
            <p:spPr>
              <a:xfrm>
                <a:off x="16926353" y="4968858"/>
                <a:ext cx="649203" cy="465316"/>
              </a:xfrm>
              <a:prstGeom prst="rect">
                <a:avLst/>
              </a:prstGeom>
              <a:solidFill>
                <a:srgbClr val="45C1A4"/>
              </a:solidFill>
              <a:ln>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dirty="0">
                  <a:latin typeface="Huawei Sans" panose="020C0503030203020204" pitchFamily="34" charset="0"/>
                  <a:cs typeface="+mn-ea"/>
                  <a:sym typeface="Microsoft YaHei" panose="020B0503020204020204" pitchFamily="34" charset="-122"/>
                </a:endParaRPr>
              </a:p>
            </p:txBody>
          </p:sp>
          <p:sp>
            <p:nvSpPr>
              <p:cNvPr id="177" name="文本框 32">
                <a:extLst>
                  <a:ext uri="{FF2B5EF4-FFF2-40B4-BE49-F238E27FC236}">
                    <a16:creationId xmlns:a16="http://schemas.microsoft.com/office/drawing/2014/main" id="{BDED56A9-C267-4A4C-BF50-EDF4557825DB}"/>
                  </a:ext>
                </a:extLst>
              </p:cNvPr>
              <p:cNvSpPr txBox="1"/>
              <p:nvPr/>
            </p:nvSpPr>
            <p:spPr>
              <a:xfrm>
                <a:off x="16769530" y="4941100"/>
                <a:ext cx="1014892" cy="537108"/>
              </a:xfrm>
              <a:prstGeom prst="rect">
                <a:avLst/>
              </a:prstGeom>
              <a:noFill/>
              <a:ln>
                <a:noFill/>
              </a:ln>
            </p:spPr>
            <p:txBody>
              <a:bodyPr wrap="none" lIns="17998" tIns="17998" rIns="17998" bIns="17998" rtlCol="0" anchor="ctr">
                <a:noAutofit/>
              </a:bodyPr>
              <a:lstStyle/>
              <a:p>
                <a:pPr algn="ctr"/>
                <a:r>
                  <a:rPr sz="1800" b="0" u="none" dirty="0">
                    <a:solidFill>
                      <a:schemeClr val="bg1"/>
                    </a:solidFill>
                    <a:latin typeface="Huawei Sans" panose="020C0503030203020204" pitchFamily="34" charset="0"/>
                  </a:rPr>
                  <a:t>B4</a:t>
                </a:r>
                <a:endParaRPr lang="zh-CN" altLang="en-US" sz="1800" dirty="0" err="1">
                  <a:solidFill>
                    <a:schemeClr val="bg1"/>
                  </a:solidFill>
                  <a:latin typeface="Huawei Sans" panose="020C0503030203020204" pitchFamily="34" charset="0"/>
                  <a:cs typeface="+mn-ea"/>
                  <a:sym typeface="Microsoft YaHei" panose="020B0503020204020204" pitchFamily="34" charset="-122"/>
                </a:endParaRPr>
              </a:p>
            </p:txBody>
          </p:sp>
        </p:grpSp>
        <p:sp>
          <p:nvSpPr>
            <p:cNvPr id="163" name="任意多边形 18">
              <a:extLst>
                <a:ext uri="{FF2B5EF4-FFF2-40B4-BE49-F238E27FC236}">
                  <a16:creationId xmlns:a16="http://schemas.microsoft.com/office/drawing/2014/main" id="{5BE14822-1FB4-4073-A71F-E164E4DA4F16}"/>
                </a:ext>
              </a:extLst>
            </p:cNvPr>
            <p:cNvSpPr/>
            <p:nvPr/>
          </p:nvSpPr>
          <p:spPr>
            <a:xfrm>
              <a:off x="3138421" y="2928067"/>
              <a:ext cx="555844" cy="1092868"/>
            </a:xfrm>
            <a:custGeom>
              <a:avLst/>
              <a:gdLst>
                <a:gd name="connsiteX0" fmla="*/ 614995 w 715007"/>
                <a:gd name="connsiteY0" fmla="*/ 0 h 2185988"/>
                <a:gd name="connsiteX1" fmla="*/ 632 w 715007"/>
                <a:gd name="connsiteY1" fmla="*/ 1138238 h 2185988"/>
                <a:gd name="connsiteX2" fmla="*/ 715007 w 715007"/>
                <a:gd name="connsiteY2" fmla="*/ 2185988 h 2185988"/>
              </a:gdLst>
              <a:ahLst/>
              <a:cxnLst>
                <a:cxn ang="0">
                  <a:pos x="connsiteX0" y="connsiteY0"/>
                </a:cxn>
                <a:cxn ang="0">
                  <a:pos x="connsiteX1" y="connsiteY1"/>
                </a:cxn>
                <a:cxn ang="0">
                  <a:pos x="connsiteX2" y="connsiteY2"/>
                </a:cxn>
              </a:cxnLst>
              <a:rect l="l" t="t" r="r" b="b"/>
              <a:pathLst>
                <a:path w="715007" h="2185988">
                  <a:moveTo>
                    <a:pt x="614995" y="0"/>
                  </a:moveTo>
                  <a:cubicBezTo>
                    <a:pt x="299479" y="386953"/>
                    <a:pt x="-16037" y="773907"/>
                    <a:pt x="632" y="1138238"/>
                  </a:cubicBezTo>
                  <a:cubicBezTo>
                    <a:pt x="17301" y="1502569"/>
                    <a:pt x="366154" y="1844278"/>
                    <a:pt x="715007" y="2185988"/>
                  </a:cubicBezTo>
                </a:path>
              </a:pathLst>
            </a:custGeom>
            <a:noFill/>
            <a:ln w="28575">
              <a:solidFill>
                <a:srgbClr val="30B5C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zh-CN" altLang="en-US" sz="500">
                <a:latin typeface="Huawei Sans" panose="020C0503030203020204" pitchFamily="34" charset="0"/>
                <a:cs typeface="+mn-ea"/>
                <a:sym typeface="Microsoft YaHei" panose="020B0503020204020204" pitchFamily="34" charset="-122"/>
              </a:endParaRPr>
            </a:p>
          </p:txBody>
        </p:sp>
      </p:grpSp>
    </p:spTree>
    <p:extLst>
      <p:ext uri="{BB962C8B-B14F-4D97-AF65-F5344CB8AC3E}">
        <p14:creationId xmlns:p14="http://schemas.microsoft.com/office/powerpoint/2010/main" val="4409379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quarter" idx="10"/>
          </p:nvPr>
        </p:nvSpPr>
        <p:spPr/>
        <p:txBody>
          <a:bodyPr>
            <a:noAutofit/>
          </a:bodyPr>
          <a:lstStyle/>
          <a:p>
            <a:r>
              <a:rPr b="1" u="none" dirty="0">
                <a:latin typeface="Huawei Sans" panose="020C0503030203020204" pitchFamily="34" charset="0"/>
              </a:rPr>
              <a:t>HDFS</a:t>
            </a:r>
            <a:endParaRPr lang="en-US" altLang="zh-CN" b="1" dirty="0">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Overview</a:t>
            </a:r>
            <a:endParaRPr lang="zh-CN" altLang="en-US" dirty="0">
              <a:solidFill>
                <a:schemeClr val="bg1">
                  <a:lumMod val="50000"/>
                </a:schemeClr>
              </a:solidFill>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a:t>
            </a:r>
            <a:r>
              <a:rPr lang="en-US" b="0" u="none" dirty="0">
                <a:solidFill>
                  <a:schemeClr val="bg1">
                    <a:lumMod val="50000"/>
                  </a:schemeClr>
                </a:solidFill>
                <a:latin typeface="Huawei Sans" panose="020C0503030203020204" pitchFamily="34" charset="0"/>
              </a:rPr>
              <a:t> Characteristics</a:t>
            </a:r>
            <a:endParaRPr lang="en-US" altLang="zh-CN" dirty="0">
              <a:solidFill>
                <a:schemeClr val="bg1">
                  <a:lumMod val="50000"/>
                </a:schemeClr>
              </a:solidFill>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Architecture</a:t>
            </a:r>
            <a:endParaRPr lang="en-US" altLang="zh-CN" dirty="0">
              <a:solidFill>
                <a:schemeClr val="bg1">
                  <a:lumMod val="50000"/>
                </a:schemeClr>
              </a:solidFill>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HDFS Key Features</a:t>
            </a:r>
            <a:endParaRPr lang="en-US" altLang="zh-CN" dirty="0">
              <a:solidFill>
                <a:schemeClr val="bg1">
                  <a:lumMod val="50000"/>
                </a:schemeClr>
              </a:solidFill>
              <a:latin typeface="Huawei Sans" panose="020C0503030203020204" pitchFamily="34" charset="0"/>
              <a:sym typeface="+mn-lt"/>
            </a:endParaRPr>
          </a:p>
          <a:p>
            <a:pPr lvl="1">
              <a:buSzPct val="60000"/>
              <a:buFont typeface="Wingdings" panose="05000000000000000000" pitchFamily="2" charset="2"/>
              <a:buChar char="n"/>
            </a:pPr>
            <a:r>
              <a:rPr b="0" u="none" dirty="0">
                <a:latin typeface="Huawei Sans" panose="020C0503030203020204" pitchFamily="34" charset="0"/>
              </a:rPr>
              <a:t>HDFS Data Read/Write Process</a:t>
            </a:r>
            <a:endParaRPr lang="en-US" altLang="zh-CN" dirty="0">
              <a:latin typeface="Huawei Sans" panose="020C0503030203020204" pitchFamily="34" charset="0"/>
              <a:sym typeface="+mn-lt"/>
            </a:endParaRPr>
          </a:p>
          <a:p>
            <a:r>
              <a:rPr b="0" u="none" dirty="0">
                <a:solidFill>
                  <a:schemeClr val="bg1">
                    <a:lumMod val="50000"/>
                  </a:schemeClr>
                </a:solidFill>
                <a:latin typeface="Huawei Sans" panose="020C0503030203020204" pitchFamily="34" charset="0"/>
              </a:rPr>
              <a:t>ZooKeeper Distributed Coordination Service</a:t>
            </a:r>
          </a:p>
          <a:p>
            <a:pPr marL="0" indent="0">
              <a:buNone/>
            </a:pPr>
            <a:endParaRPr lang="en-US" altLang="zh-CN" dirty="0">
              <a:latin typeface="Huawei Sans" panose="020C0503030203020204" pitchFamily="34" charset="0"/>
              <a:sym typeface="+mn-lt"/>
            </a:endParaRPr>
          </a:p>
        </p:txBody>
      </p:sp>
      <p:pic>
        <p:nvPicPr>
          <p:cNvPr id="3" name="Picture 2">
            <a:extLst>
              <a:ext uri="{FF2B5EF4-FFF2-40B4-BE49-F238E27FC236}">
                <a16:creationId xmlns:a16="http://schemas.microsoft.com/office/drawing/2014/main" id="{18378343-25A6-49B7-8108-84D425F3DCC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352173" y="-559018"/>
            <a:ext cx="2687769" cy="1800993"/>
          </a:xfrm>
          <a:prstGeom prst="rect">
            <a:avLst/>
          </a:prstGeom>
        </p:spPr>
      </p:pic>
      <p:pic>
        <p:nvPicPr>
          <p:cNvPr id="4" name="Graphic 3">
            <a:extLst>
              <a:ext uri="{FF2B5EF4-FFF2-40B4-BE49-F238E27FC236}">
                <a16:creationId xmlns:a16="http://schemas.microsoft.com/office/drawing/2014/main" id="{44D09F7C-629E-430C-89B0-47ED83676D3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99724" y="6157291"/>
            <a:ext cx="2167470" cy="591661"/>
          </a:xfrm>
          <a:prstGeom prst="rect">
            <a:avLst/>
          </a:prstGeom>
        </p:spPr>
      </p:pic>
    </p:spTree>
    <p:extLst>
      <p:ext uri="{BB962C8B-B14F-4D97-AF65-F5344CB8AC3E}">
        <p14:creationId xmlns:p14="http://schemas.microsoft.com/office/powerpoint/2010/main" val="250715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365FD-06C8-45F8-AE1E-12EA354CFEC4}"/>
              </a:ext>
            </a:extLst>
          </p:cNvPr>
          <p:cNvSpPr>
            <a:spLocks noGrp="1"/>
          </p:cNvSpPr>
          <p:nvPr>
            <p:ph type="title"/>
          </p:nvPr>
        </p:nvSpPr>
        <p:spPr>
          <a:xfrm>
            <a:off x="1562802" y="471503"/>
            <a:ext cx="6813884" cy="1325563"/>
          </a:xfrm>
        </p:spPr>
        <p:txBody>
          <a:bodyPr/>
          <a:lstStyle/>
          <a:p>
            <a:r>
              <a:rPr lang="en-US" b="0" u="none" dirty="0">
                <a:latin typeface="Huawei Sans" panose="020C0503030203020204" pitchFamily="34" charset="0"/>
              </a:rPr>
              <a:t>HDFS Data Write Process</a:t>
            </a:r>
            <a:endParaRPr lang="en-US" dirty="0"/>
          </a:p>
        </p:txBody>
      </p:sp>
      <p:grpSp>
        <p:nvGrpSpPr>
          <p:cNvPr id="196" name="组合 7">
            <a:extLst>
              <a:ext uri="{FF2B5EF4-FFF2-40B4-BE49-F238E27FC236}">
                <a16:creationId xmlns:a16="http://schemas.microsoft.com/office/drawing/2014/main" id="{1B30215C-AB89-4A6B-A713-522B1E500825}"/>
              </a:ext>
            </a:extLst>
          </p:cNvPr>
          <p:cNvGrpSpPr/>
          <p:nvPr/>
        </p:nvGrpSpPr>
        <p:grpSpPr>
          <a:xfrm>
            <a:off x="3938223" y="4925329"/>
            <a:ext cx="1740404" cy="1430279"/>
            <a:chOff x="8248177" y="8794121"/>
            <a:chExt cx="4136463" cy="3148457"/>
          </a:xfrm>
        </p:grpSpPr>
        <p:sp>
          <p:nvSpPr>
            <p:cNvPr id="197" name="矩形 8">
              <a:extLst>
                <a:ext uri="{FF2B5EF4-FFF2-40B4-BE49-F238E27FC236}">
                  <a16:creationId xmlns:a16="http://schemas.microsoft.com/office/drawing/2014/main" id="{D21E6972-656D-4E1D-918F-F1DFE33A874E}"/>
                </a:ext>
              </a:extLst>
            </p:cNvPr>
            <p:cNvSpPr/>
            <p:nvPr/>
          </p:nvSpPr>
          <p:spPr>
            <a:xfrm>
              <a:off x="8248177" y="8794121"/>
              <a:ext cx="4136463" cy="314845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dirty="0">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nvGrpSpPr>
            <p:cNvPr id="198" name="组合 9">
              <a:extLst>
                <a:ext uri="{FF2B5EF4-FFF2-40B4-BE49-F238E27FC236}">
                  <a16:creationId xmlns:a16="http://schemas.microsoft.com/office/drawing/2014/main" id="{5DF30FD0-4522-4450-8887-802D1C25E057}"/>
                </a:ext>
              </a:extLst>
            </p:cNvPr>
            <p:cNvGrpSpPr/>
            <p:nvPr/>
          </p:nvGrpSpPr>
          <p:grpSpPr>
            <a:xfrm>
              <a:off x="8632733" y="9278121"/>
              <a:ext cx="3332058" cy="2398769"/>
              <a:chOff x="8632733" y="9278121"/>
              <a:chExt cx="3332058" cy="2398769"/>
            </a:xfrm>
          </p:grpSpPr>
          <p:sp>
            <p:nvSpPr>
              <p:cNvPr id="199" name="圆角矩形 10">
                <a:extLst>
                  <a:ext uri="{FF2B5EF4-FFF2-40B4-BE49-F238E27FC236}">
                    <a16:creationId xmlns:a16="http://schemas.microsoft.com/office/drawing/2014/main" id="{7883D95B-5C42-4D59-B084-422D3A63200D}"/>
                  </a:ext>
                </a:extLst>
              </p:cNvPr>
              <p:cNvSpPr/>
              <p:nvPr/>
            </p:nvSpPr>
            <p:spPr>
              <a:xfrm>
                <a:off x="8633179" y="9278121"/>
                <a:ext cx="3331612" cy="1515526"/>
              </a:xfrm>
              <a:prstGeom prst="roundRect">
                <a:avLst>
                  <a:gd name="adj" fmla="val 9381"/>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b="1" dirty="0">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00" name="文本框 11">
                <a:extLst>
                  <a:ext uri="{FF2B5EF4-FFF2-40B4-BE49-F238E27FC236}">
                    <a16:creationId xmlns:a16="http://schemas.microsoft.com/office/drawing/2014/main" id="{D8809A03-DA78-4FF2-B712-FF1DC235AA71}"/>
                  </a:ext>
                </a:extLst>
              </p:cNvPr>
              <p:cNvSpPr txBox="1"/>
              <p:nvPr/>
            </p:nvSpPr>
            <p:spPr>
              <a:xfrm>
                <a:off x="8930805" y="9772784"/>
                <a:ext cx="2773262" cy="510680"/>
              </a:xfrm>
              <a:prstGeom prst="rect">
                <a:avLst/>
              </a:prstGeom>
              <a:noFill/>
            </p:spPr>
            <p:txBody>
              <a:bodyPr wrap="none" lIns="17998" tIns="17998" rIns="17998" bIns="17998" rtlCol="0" anchor="ctr">
                <a:noAutofit/>
              </a:bodyPr>
              <a:lstStyle/>
              <a:p>
                <a:pPr algn="ctr"/>
                <a:r>
                  <a:rPr sz="1600" b="1" u="none" dirty="0">
                    <a:solidFill>
                      <a:schemeClr val="bg1"/>
                    </a:solidFill>
                    <a:latin typeface="Huawei Sans" panose="020C0503030203020204" pitchFamily="34" charset="0"/>
                  </a:rPr>
                  <a:t>DataNode</a:t>
                </a:r>
                <a:endParaRPr lang="zh-CN" altLang="en-US" sz="1600" b="1" dirty="0" err="1">
                  <a:solidFill>
                    <a:schemeClr val="bg1"/>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01" name="文本框 12">
                <a:extLst>
                  <a:ext uri="{FF2B5EF4-FFF2-40B4-BE49-F238E27FC236}">
                    <a16:creationId xmlns:a16="http://schemas.microsoft.com/office/drawing/2014/main" id="{F00424C5-D975-497A-BC25-A27C41855F73}"/>
                  </a:ext>
                </a:extLst>
              </p:cNvPr>
              <p:cNvSpPr txBox="1"/>
              <p:nvPr/>
            </p:nvSpPr>
            <p:spPr>
              <a:xfrm>
                <a:off x="8632733" y="11166210"/>
                <a:ext cx="3323214" cy="510680"/>
              </a:xfrm>
              <a:prstGeom prst="rect">
                <a:avLst/>
              </a:prstGeom>
              <a:noFill/>
            </p:spPr>
            <p:txBody>
              <a:bodyPr wrap="none" lIns="17998" tIns="17998" rIns="17998" bIns="17998" rtlCol="0" anchor="ctr">
                <a:noAutofit/>
              </a:bodyPr>
              <a:lstStyle/>
              <a:p>
                <a:pPr algn="ctr"/>
                <a:r>
                  <a:rPr sz="1400" b="0" u="none" dirty="0">
                    <a:solidFill>
                      <a:schemeClr val="tx1">
                        <a:lumMod val="85000"/>
                        <a:lumOff val="15000"/>
                      </a:schemeClr>
                    </a:solidFill>
                    <a:latin typeface="Huawei Sans" panose="020C0503030203020204" pitchFamily="34" charset="0"/>
                  </a:rPr>
                  <a:t>DataNode</a:t>
                </a:r>
                <a:endParaRPr lang="zh-CN" altLang="en-US" sz="1400" dirty="0" err="1">
                  <a:solidFill>
                    <a:schemeClr val="tx1">
                      <a:lumMod val="85000"/>
                      <a:lumOff val="15000"/>
                    </a:schemeClr>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grpSp>
      <p:grpSp>
        <p:nvGrpSpPr>
          <p:cNvPr id="202" name="组合 13">
            <a:extLst>
              <a:ext uri="{FF2B5EF4-FFF2-40B4-BE49-F238E27FC236}">
                <a16:creationId xmlns:a16="http://schemas.microsoft.com/office/drawing/2014/main" id="{56DD6427-8BA6-4524-BA31-7E1BAA9E3EC3}"/>
              </a:ext>
            </a:extLst>
          </p:cNvPr>
          <p:cNvGrpSpPr/>
          <p:nvPr/>
        </p:nvGrpSpPr>
        <p:grpSpPr>
          <a:xfrm>
            <a:off x="838200" y="2220866"/>
            <a:ext cx="1382305" cy="688472"/>
            <a:chOff x="2146039" y="3533712"/>
            <a:chExt cx="2765134" cy="1515526"/>
          </a:xfrm>
        </p:grpSpPr>
        <p:sp>
          <p:nvSpPr>
            <p:cNvPr id="203" name="圆角矩形 14">
              <a:extLst>
                <a:ext uri="{FF2B5EF4-FFF2-40B4-BE49-F238E27FC236}">
                  <a16:creationId xmlns:a16="http://schemas.microsoft.com/office/drawing/2014/main" id="{372FF785-C5F4-4B02-A210-D5CF0ACFFEF9}"/>
                </a:ext>
              </a:extLst>
            </p:cNvPr>
            <p:cNvSpPr/>
            <p:nvPr/>
          </p:nvSpPr>
          <p:spPr>
            <a:xfrm>
              <a:off x="2146039" y="3533712"/>
              <a:ext cx="2765134" cy="1515526"/>
            </a:xfrm>
            <a:prstGeom prst="roundRect">
              <a:avLst>
                <a:gd name="adj" fmla="val 9381"/>
              </a:avLst>
            </a:prstGeom>
            <a:solidFill>
              <a:srgbClr val="81C15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b="1" dirty="0">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04" name="文本框 15">
              <a:extLst>
                <a:ext uri="{FF2B5EF4-FFF2-40B4-BE49-F238E27FC236}">
                  <a16:creationId xmlns:a16="http://schemas.microsoft.com/office/drawing/2014/main" id="{A03E5492-C6EE-44DC-8E2E-3751D89934C9}"/>
                </a:ext>
              </a:extLst>
            </p:cNvPr>
            <p:cNvSpPr txBox="1"/>
            <p:nvPr/>
          </p:nvSpPr>
          <p:spPr>
            <a:xfrm>
              <a:off x="2254928" y="3654582"/>
              <a:ext cx="2527476" cy="1265030"/>
            </a:xfrm>
            <a:prstGeom prst="rect">
              <a:avLst/>
            </a:prstGeom>
            <a:noFill/>
          </p:spPr>
          <p:txBody>
            <a:bodyPr wrap="none" lIns="17998" tIns="17998" rIns="17998" bIns="17998" rtlCol="0" anchor="ctr">
              <a:noAutofit/>
            </a:bodyPr>
            <a:lstStyle/>
            <a:p>
              <a:pPr algn="ctr"/>
              <a:r>
                <a:rPr sz="1600" b="1" u="none" dirty="0">
                  <a:solidFill>
                    <a:schemeClr val="bg1"/>
                  </a:solidFill>
                  <a:latin typeface="Huawei Sans" panose="020C0503030203020204" pitchFamily="34" charset="0"/>
                </a:rPr>
                <a:t>HDFS</a:t>
              </a:r>
            </a:p>
            <a:p>
              <a:pPr algn="ctr"/>
              <a:r>
                <a:rPr sz="1600" b="1" u="none" dirty="0">
                  <a:solidFill>
                    <a:schemeClr val="bg1"/>
                  </a:solidFill>
                  <a:latin typeface="Huawei Sans" panose="020C0503030203020204" pitchFamily="34" charset="0"/>
                </a:rPr>
                <a:t>Client</a:t>
              </a:r>
              <a:endParaRPr lang="zh-CN" altLang="en-US" sz="1600" b="1" dirty="0" err="1">
                <a:solidFill>
                  <a:schemeClr val="bg1"/>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grpSp>
        <p:nvGrpSpPr>
          <p:cNvPr id="205" name="组合 16">
            <a:extLst>
              <a:ext uri="{FF2B5EF4-FFF2-40B4-BE49-F238E27FC236}">
                <a16:creationId xmlns:a16="http://schemas.microsoft.com/office/drawing/2014/main" id="{E630C5CA-7F13-4CA7-A1B1-FA21D8586EF9}"/>
              </a:ext>
            </a:extLst>
          </p:cNvPr>
          <p:cNvGrpSpPr/>
          <p:nvPr/>
        </p:nvGrpSpPr>
        <p:grpSpPr>
          <a:xfrm>
            <a:off x="4101763" y="2053284"/>
            <a:ext cx="1401765" cy="688472"/>
            <a:chOff x="8633179" y="3198511"/>
            <a:chExt cx="3331612" cy="1515526"/>
          </a:xfrm>
          <a:solidFill>
            <a:srgbClr val="30B5C5"/>
          </a:solidFill>
        </p:grpSpPr>
        <p:sp>
          <p:nvSpPr>
            <p:cNvPr id="206" name="圆角矩形 17">
              <a:extLst>
                <a:ext uri="{FF2B5EF4-FFF2-40B4-BE49-F238E27FC236}">
                  <a16:creationId xmlns:a16="http://schemas.microsoft.com/office/drawing/2014/main" id="{8E6C8C95-9DE4-4DEC-8C77-9E42394558D2}"/>
                </a:ext>
              </a:extLst>
            </p:cNvPr>
            <p:cNvSpPr/>
            <p:nvPr/>
          </p:nvSpPr>
          <p:spPr>
            <a:xfrm>
              <a:off x="8633179" y="3198511"/>
              <a:ext cx="3331612" cy="1515526"/>
            </a:xfrm>
            <a:prstGeom prst="roundRect">
              <a:avLst>
                <a:gd name="adj" fmla="val 938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b="1" dirty="0">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07" name="文本框 18">
              <a:extLst>
                <a:ext uri="{FF2B5EF4-FFF2-40B4-BE49-F238E27FC236}">
                  <a16:creationId xmlns:a16="http://schemas.microsoft.com/office/drawing/2014/main" id="{1FA8E961-E19B-4E9D-9498-A55C4C1C5A15}"/>
                </a:ext>
              </a:extLst>
            </p:cNvPr>
            <p:cNvSpPr txBox="1"/>
            <p:nvPr/>
          </p:nvSpPr>
          <p:spPr>
            <a:xfrm>
              <a:off x="8794025" y="3302836"/>
              <a:ext cx="3035386" cy="1265030"/>
            </a:xfrm>
            <a:prstGeom prst="rect">
              <a:avLst/>
            </a:prstGeom>
            <a:grpFill/>
          </p:spPr>
          <p:txBody>
            <a:bodyPr wrap="none" lIns="17998" tIns="17998" rIns="17998" bIns="17998" rtlCol="0" anchor="ctr">
              <a:noAutofit/>
            </a:bodyPr>
            <a:lstStyle/>
            <a:p>
              <a:pPr algn="ctr"/>
              <a:r>
                <a:rPr sz="1600" b="1" u="none" dirty="0">
                  <a:solidFill>
                    <a:schemeClr val="bg1"/>
                  </a:solidFill>
                  <a:latin typeface="Huawei Sans" panose="020C0503030203020204" pitchFamily="34" charset="0"/>
                </a:rPr>
                <a:t>Distributed</a:t>
              </a:r>
            </a:p>
            <a:p>
              <a:pPr algn="ctr"/>
              <a:r>
                <a:rPr sz="1600" b="1" u="none" dirty="0">
                  <a:solidFill>
                    <a:schemeClr val="bg1"/>
                  </a:solidFill>
                  <a:latin typeface="Huawei Sans" panose="020C0503030203020204" pitchFamily="34" charset="0"/>
                </a:rPr>
                <a:t>file system</a:t>
              </a:r>
              <a:endParaRPr lang="zh-CN" altLang="en-US" sz="1600" b="1" dirty="0" err="1">
                <a:solidFill>
                  <a:schemeClr val="bg1"/>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grpSp>
        <p:nvGrpSpPr>
          <p:cNvPr id="208" name="组合 19">
            <a:extLst>
              <a:ext uri="{FF2B5EF4-FFF2-40B4-BE49-F238E27FC236}">
                <a16:creationId xmlns:a16="http://schemas.microsoft.com/office/drawing/2014/main" id="{FDD86E02-3882-47E5-BD21-1A3A875347D4}"/>
              </a:ext>
            </a:extLst>
          </p:cNvPr>
          <p:cNvGrpSpPr/>
          <p:nvPr/>
        </p:nvGrpSpPr>
        <p:grpSpPr>
          <a:xfrm>
            <a:off x="4101763" y="2837873"/>
            <a:ext cx="1401765" cy="688472"/>
            <a:chOff x="8633179" y="4767870"/>
            <a:chExt cx="3331612" cy="1515526"/>
          </a:xfrm>
          <a:solidFill>
            <a:srgbClr val="30B5C5"/>
          </a:solidFill>
        </p:grpSpPr>
        <p:sp>
          <p:nvSpPr>
            <p:cNvPr id="209" name="圆角矩形 20">
              <a:extLst>
                <a:ext uri="{FF2B5EF4-FFF2-40B4-BE49-F238E27FC236}">
                  <a16:creationId xmlns:a16="http://schemas.microsoft.com/office/drawing/2014/main" id="{92B9FE59-57BF-4A3D-847A-00F694315C62}"/>
                </a:ext>
              </a:extLst>
            </p:cNvPr>
            <p:cNvSpPr/>
            <p:nvPr/>
          </p:nvSpPr>
          <p:spPr>
            <a:xfrm>
              <a:off x="8633179" y="4767870"/>
              <a:ext cx="3331612" cy="1515526"/>
            </a:xfrm>
            <a:prstGeom prst="roundRect">
              <a:avLst>
                <a:gd name="adj" fmla="val 938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b="1" dirty="0">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10" name="文本框 21">
              <a:extLst>
                <a:ext uri="{FF2B5EF4-FFF2-40B4-BE49-F238E27FC236}">
                  <a16:creationId xmlns:a16="http://schemas.microsoft.com/office/drawing/2014/main" id="{C78E4164-E8EB-44A3-A66F-19323CDE96E0}"/>
                </a:ext>
              </a:extLst>
            </p:cNvPr>
            <p:cNvSpPr txBox="1"/>
            <p:nvPr/>
          </p:nvSpPr>
          <p:spPr>
            <a:xfrm>
              <a:off x="8794025" y="4893753"/>
              <a:ext cx="3035386" cy="1265030"/>
            </a:xfrm>
            <a:prstGeom prst="rect">
              <a:avLst/>
            </a:prstGeom>
            <a:grpFill/>
          </p:spPr>
          <p:txBody>
            <a:bodyPr wrap="none" lIns="17998" tIns="17998" rIns="17998" bIns="17998" rtlCol="0" anchor="ctr">
              <a:noAutofit/>
            </a:bodyPr>
            <a:lstStyle/>
            <a:p>
              <a:pPr algn="ctr"/>
              <a:r>
                <a:rPr sz="1400" b="1" u="none" dirty="0">
                  <a:solidFill>
                    <a:schemeClr val="bg1"/>
                  </a:solidFill>
                  <a:latin typeface="Huawei Sans" panose="020C0503030203020204" pitchFamily="34" charset="0"/>
                </a:rPr>
                <a:t>FSData</a:t>
              </a:r>
              <a:endParaRPr lang="en-US" altLang="zh-CN" sz="1400" b="1" dirty="0">
                <a:solidFill>
                  <a:schemeClr val="bg1"/>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a:p>
              <a:pPr algn="ctr"/>
              <a:r>
                <a:rPr sz="1400" b="1" u="none" dirty="0">
                  <a:solidFill>
                    <a:schemeClr val="bg1"/>
                  </a:solidFill>
                  <a:latin typeface="Huawei Sans" panose="020C0503030203020204" pitchFamily="34" charset="0"/>
                </a:rPr>
                <a:t>OutputStream</a:t>
              </a:r>
              <a:endParaRPr lang="zh-CN" altLang="en-US" sz="1400" b="1" dirty="0" err="1">
                <a:solidFill>
                  <a:schemeClr val="bg1"/>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grpSp>
        <p:nvGrpSpPr>
          <p:cNvPr id="211" name="组合 22">
            <a:extLst>
              <a:ext uri="{FF2B5EF4-FFF2-40B4-BE49-F238E27FC236}">
                <a16:creationId xmlns:a16="http://schemas.microsoft.com/office/drawing/2014/main" id="{AFD17D86-77CE-491A-A20C-EDA446D56602}"/>
              </a:ext>
            </a:extLst>
          </p:cNvPr>
          <p:cNvGrpSpPr/>
          <p:nvPr/>
        </p:nvGrpSpPr>
        <p:grpSpPr>
          <a:xfrm>
            <a:off x="9352271" y="1797787"/>
            <a:ext cx="1740404" cy="1430279"/>
            <a:chOff x="19077527" y="2538314"/>
            <a:chExt cx="4136463" cy="3148457"/>
          </a:xfrm>
        </p:grpSpPr>
        <p:sp>
          <p:nvSpPr>
            <p:cNvPr id="212" name="矩形 23">
              <a:extLst>
                <a:ext uri="{FF2B5EF4-FFF2-40B4-BE49-F238E27FC236}">
                  <a16:creationId xmlns:a16="http://schemas.microsoft.com/office/drawing/2014/main" id="{1542C20A-5F4C-4E7A-BC7E-1D6EA810861B}"/>
                </a:ext>
              </a:extLst>
            </p:cNvPr>
            <p:cNvSpPr/>
            <p:nvPr/>
          </p:nvSpPr>
          <p:spPr>
            <a:xfrm>
              <a:off x="19077527" y="2538314"/>
              <a:ext cx="4136463" cy="314845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dirty="0">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nvGrpSpPr>
            <p:cNvPr id="213" name="组合 24">
              <a:extLst>
                <a:ext uri="{FF2B5EF4-FFF2-40B4-BE49-F238E27FC236}">
                  <a16:creationId xmlns:a16="http://schemas.microsoft.com/office/drawing/2014/main" id="{41B7B116-CB62-40C5-BDDC-753BFF458510}"/>
                </a:ext>
              </a:extLst>
            </p:cNvPr>
            <p:cNvGrpSpPr/>
            <p:nvPr/>
          </p:nvGrpSpPr>
          <p:grpSpPr>
            <a:xfrm>
              <a:off x="19484151" y="3198511"/>
              <a:ext cx="3346759" cy="2325319"/>
              <a:chOff x="19484151" y="3198511"/>
              <a:chExt cx="3346759" cy="2325319"/>
            </a:xfrm>
          </p:grpSpPr>
          <p:grpSp>
            <p:nvGrpSpPr>
              <p:cNvPr id="214" name="组合 25">
                <a:extLst>
                  <a:ext uri="{FF2B5EF4-FFF2-40B4-BE49-F238E27FC236}">
                    <a16:creationId xmlns:a16="http://schemas.microsoft.com/office/drawing/2014/main" id="{8C3C570E-9696-4DDF-90CF-454F53FC6CFA}"/>
                  </a:ext>
                </a:extLst>
              </p:cNvPr>
              <p:cNvGrpSpPr/>
              <p:nvPr/>
            </p:nvGrpSpPr>
            <p:grpSpPr>
              <a:xfrm>
                <a:off x="19499298" y="3198511"/>
                <a:ext cx="3331612" cy="1515526"/>
                <a:chOff x="19499298" y="3198511"/>
                <a:chExt cx="3331612" cy="1515526"/>
              </a:xfrm>
            </p:grpSpPr>
            <p:sp>
              <p:nvSpPr>
                <p:cNvPr id="216" name="圆角矩形 27">
                  <a:extLst>
                    <a:ext uri="{FF2B5EF4-FFF2-40B4-BE49-F238E27FC236}">
                      <a16:creationId xmlns:a16="http://schemas.microsoft.com/office/drawing/2014/main" id="{5318A418-C492-43B0-A3B9-367433271108}"/>
                    </a:ext>
                  </a:extLst>
                </p:cNvPr>
                <p:cNvSpPr/>
                <p:nvPr/>
              </p:nvSpPr>
              <p:spPr>
                <a:xfrm>
                  <a:off x="19499298" y="3198511"/>
                  <a:ext cx="3331612" cy="1515526"/>
                </a:xfrm>
                <a:prstGeom prst="roundRect">
                  <a:avLst>
                    <a:gd name="adj" fmla="val 9381"/>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b="1" dirty="0">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17" name="文本框 28">
                  <a:extLst>
                    <a:ext uri="{FF2B5EF4-FFF2-40B4-BE49-F238E27FC236}">
                      <a16:creationId xmlns:a16="http://schemas.microsoft.com/office/drawing/2014/main" id="{A4C63F18-B25A-4903-8AE9-E58350D3911C}"/>
                    </a:ext>
                  </a:extLst>
                </p:cNvPr>
                <p:cNvSpPr txBox="1"/>
                <p:nvPr/>
              </p:nvSpPr>
              <p:spPr>
                <a:xfrm>
                  <a:off x="19759127" y="3671426"/>
                  <a:ext cx="2773262" cy="510680"/>
                </a:xfrm>
                <a:prstGeom prst="rect">
                  <a:avLst/>
                </a:prstGeom>
                <a:noFill/>
              </p:spPr>
              <p:txBody>
                <a:bodyPr wrap="none" lIns="17998" tIns="17998" rIns="17998" bIns="17998" rtlCol="0" anchor="ctr">
                  <a:noAutofit/>
                </a:bodyPr>
                <a:lstStyle/>
                <a:p>
                  <a:pPr algn="ctr"/>
                  <a:r>
                    <a:rPr sz="1600" b="1" u="none" dirty="0">
                      <a:solidFill>
                        <a:schemeClr val="bg1"/>
                      </a:solidFill>
                      <a:latin typeface="Huawei Sans" panose="020C0503030203020204" pitchFamily="34" charset="0"/>
                    </a:rPr>
                    <a:t>NameNode</a:t>
                  </a:r>
                  <a:endParaRPr lang="zh-CN" altLang="en-US" sz="1600" b="1" dirty="0" err="1">
                    <a:solidFill>
                      <a:schemeClr val="bg1"/>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sp>
            <p:nvSpPr>
              <p:cNvPr id="215" name="文本框 26">
                <a:extLst>
                  <a:ext uri="{FF2B5EF4-FFF2-40B4-BE49-F238E27FC236}">
                    <a16:creationId xmlns:a16="http://schemas.microsoft.com/office/drawing/2014/main" id="{D28ADE84-F710-4CF6-9D60-EE75FE4D47DA}"/>
                  </a:ext>
                </a:extLst>
              </p:cNvPr>
              <p:cNvSpPr txBox="1"/>
              <p:nvPr/>
            </p:nvSpPr>
            <p:spPr>
              <a:xfrm>
                <a:off x="19484151" y="5013150"/>
                <a:ext cx="3323214" cy="510680"/>
              </a:xfrm>
              <a:prstGeom prst="rect">
                <a:avLst/>
              </a:prstGeom>
              <a:noFill/>
            </p:spPr>
            <p:txBody>
              <a:bodyPr wrap="none" lIns="17998" tIns="17998" rIns="17998" bIns="17998" rtlCol="0" anchor="ctr">
                <a:noAutofit/>
              </a:bodyPr>
              <a:lstStyle/>
              <a:p>
                <a:pPr algn="ctr"/>
                <a:r>
                  <a:rPr sz="1400" b="0" u="none" dirty="0">
                    <a:solidFill>
                      <a:schemeClr val="tx1">
                        <a:lumMod val="85000"/>
                        <a:lumOff val="15000"/>
                      </a:schemeClr>
                    </a:solidFill>
                    <a:latin typeface="Huawei Sans" panose="020C0503030203020204" pitchFamily="34" charset="0"/>
                  </a:rPr>
                  <a:t>NameNode</a:t>
                </a:r>
                <a:endParaRPr lang="zh-CN" altLang="en-US" sz="1400" dirty="0" err="1">
                  <a:solidFill>
                    <a:schemeClr val="tx1">
                      <a:lumMod val="85000"/>
                      <a:lumOff val="15000"/>
                    </a:schemeClr>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grpSp>
      <p:grpSp>
        <p:nvGrpSpPr>
          <p:cNvPr id="218" name="组合 29">
            <a:extLst>
              <a:ext uri="{FF2B5EF4-FFF2-40B4-BE49-F238E27FC236}">
                <a16:creationId xmlns:a16="http://schemas.microsoft.com/office/drawing/2014/main" id="{A5CC4BE5-3430-4D18-89A8-724E4D083472}"/>
              </a:ext>
            </a:extLst>
          </p:cNvPr>
          <p:cNvGrpSpPr/>
          <p:nvPr/>
        </p:nvGrpSpPr>
        <p:grpSpPr>
          <a:xfrm>
            <a:off x="2278414" y="2060721"/>
            <a:ext cx="1823349" cy="343982"/>
            <a:chOff x="4961963" y="3282649"/>
            <a:chExt cx="3666654" cy="757205"/>
          </a:xfrm>
        </p:grpSpPr>
        <p:cxnSp>
          <p:nvCxnSpPr>
            <p:cNvPr id="219" name="直接箭头连接符 30">
              <a:extLst>
                <a:ext uri="{FF2B5EF4-FFF2-40B4-BE49-F238E27FC236}">
                  <a16:creationId xmlns:a16="http://schemas.microsoft.com/office/drawing/2014/main" id="{9F9E6AC3-15F2-45D9-8CD8-5F2F82C3109D}"/>
                </a:ext>
              </a:extLst>
            </p:cNvPr>
            <p:cNvCxnSpPr/>
            <p:nvPr/>
          </p:nvCxnSpPr>
          <p:spPr>
            <a:xfrm>
              <a:off x="4961963" y="4039854"/>
              <a:ext cx="3666654" cy="0"/>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sp>
          <p:nvSpPr>
            <p:cNvPr id="220" name="文本框 31">
              <a:extLst>
                <a:ext uri="{FF2B5EF4-FFF2-40B4-BE49-F238E27FC236}">
                  <a16:creationId xmlns:a16="http://schemas.microsoft.com/office/drawing/2014/main" id="{6E5CACE4-FF75-4CBE-8AC2-1E89CAB2A3CF}"/>
                </a:ext>
              </a:extLst>
            </p:cNvPr>
            <p:cNvSpPr txBox="1"/>
            <p:nvPr/>
          </p:nvSpPr>
          <p:spPr>
            <a:xfrm>
              <a:off x="5258271" y="3282649"/>
              <a:ext cx="3004213" cy="510680"/>
            </a:xfrm>
            <a:prstGeom prst="rect">
              <a:avLst/>
            </a:prstGeom>
            <a:noFill/>
          </p:spPr>
          <p:txBody>
            <a:bodyPr wrap="square" lIns="17998" tIns="17998" rIns="17998" bIns="17998" rtlCol="0" anchor="ctr">
              <a:noAutofit/>
            </a:bodyPr>
            <a:lstStyle/>
            <a:p>
              <a:r>
                <a:rPr sz="1400" b="0" u="none" dirty="0">
                  <a:solidFill>
                    <a:srgbClr val="505050"/>
                  </a:solidFill>
                  <a:latin typeface="Huawei Sans" panose="020C0503030203020204" pitchFamily="34" charset="0"/>
                </a:rPr>
                <a:t>1. Sends requests to create files.</a:t>
              </a:r>
              <a:endParaRPr lang="zh-CN" altLang="en-US" sz="1400" dirty="0">
                <a:solidFill>
                  <a:srgbClr val="505050"/>
                </a:solidFill>
                <a:latin typeface="Huawei Sans" panose="020C0503030203020204" pitchFamily="34" charset="0"/>
                <a:cs typeface="+mn-ea"/>
                <a:sym typeface="Microsoft YaHei" panose="020B0503020204020204" pitchFamily="34" charset="-122"/>
              </a:endParaRPr>
            </a:p>
          </p:txBody>
        </p:sp>
      </p:grpSp>
      <p:grpSp>
        <p:nvGrpSpPr>
          <p:cNvPr id="221" name="组合 32">
            <a:extLst>
              <a:ext uri="{FF2B5EF4-FFF2-40B4-BE49-F238E27FC236}">
                <a16:creationId xmlns:a16="http://schemas.microsoft.com/office/drawing/2014/main" id="{B2C7B000-4F7B-4660-8C59-9E9E228B8693}"/>
              </a:ext>
            </a:extLst>
          </p:cNvPr>
          <p:cNvGrpSpPr/>
          <p:nvPr/>
        </p:nvGrpSpPr>
        <p:grpSpPr>
          <a:xfrm>
            <a:off x="2254796" y="2480065"/>
            <a:ext cx="1846967" cy="673983"/>
            <a:chOff x="4911063" y="4085970"/>
            <a:chExt cx="3717554" cy="1242878"/>
          </a:xfrm>
        </p:grpSpPr>
        <p:cxnSp>
          <p:nvCxnSpPr>
            <p:cNvPr id="222" name="直接箭头连接符 33">
              <a:extLst>
                <a:ext uri="{FF2B5EF4-FFF2-40B4-BE49-F238E27FC236}">
                  <a16:creationId xmlns:a16="http://schemas.microsoft.com/office/drawing/2014/main" id="{AAFA8360-566E-42D7-9B40-126C50565BCA}"/>
                </a:ext>
              </a:extLst>
            </p:cNvPr>
            <p:cNvCxnSpPr/>
            <p:nvPr/>
          </p:nvCxnSpPr>
          <p:spPr>
            <a:xfrm>
              <a:off x="4911063" y="4385515"/>
              <a:ext cx="3717554" cy="943333"/>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sp>
          <p:nvSpPr>
            <p:cNvPr id="223" name="文本框 34">
              <a:extLst>
                <a:ext uri="{FF2B5EF4-FFF2-40B4-BE49-F238E27FC236}">
                  <a16:creationId xmlns:a16="http://schemas.microsoft.com/office/drawing/2014/main" id="{07A879F3-6425-4A71-8A74-6879F1BA95CE}"/>
                </a:ext>
              </a:extLst>
            </p:cNvPr>
            <p:cNvSpPr txBox="1"/>
            <p:nvPr/>
          </p:nvSpPr>
          <p:spPr>
            <a:xfrm>
              <a:off x="5811210" y="4085970"/>
              <a:ext cx="2257111" cy="510679"/>
            </a:xfrm>
            <a:prstGeom prst="rect">
              <a:avLst/>
            </a:prstGeom>
            <a:noFill/>
          </p:spPr>
          <p:txBody>
            <a:bodyPr wrap="none" lIns="17998" tIns="17998" rIns="17998" bIns="17998" rtlCol="0" anchor="ctr">
              <a:noAutofit/>
            </a:bodyPr>
            <a:lstStyle/>
            <a:p>
              <a:r>
                <a:rPr sz="1400" b="0" u="none" dirty="0">
                  <a:solidFill>
                    <a:srgbClr val="505050"/>
                  </a:solidFill>
                  <a:latin typeface="Huawei Sans" panose="020C0503030203020204" pitchFamily="34" charset="0"/>
                </a:rPr>
                <a:t>3. Writes data.</a:t>
              </a:r>
              <a:endParaRPr lang="zh-CN" altLang="en-US" sz="1400" dirty="0">
                <a:solidFill>
                  <a:srgbClr val="505050"/>
                </a:solidFill>
                <a:latin typeface="Huawei Sans" panose="020C0503030203020204" pitchFamily="34" charset="0"/>
                <a:cs typeface="+mn-ea"/>
                <a:sym typeface="Microsoft YaHei" panose="020B0503020204020204" pitchFamily="34" charset="-122"/>
              </a:endParaRPr>
            </a:p>
          </p:txBody>
        </p:sp>
      </p:grpSp>
      <p:grpSp>
        <p:nvGrpSpPr>
          <p:cNvPr id="224" name="组合 35">
            <a:extLst>
              <a:ext uri="{FF2B5EF4-FFF2-40B4-BE49-F238E27FC236}">
                <a16:creationId xmlns:a16="http://schemas.microsoft.com/office/drawing/2014/main" id="{984B5CD8-E45F-44D0-A8F5-F4ED3D445783}"/>
              </a:ext>
            </a:extLst>
          </p:cNvPr>
          <p:cNvGrpSpPr/>
          <p:nvPr/>
        </p:nvGrpSpPr>
        <p:grpSpPr>
          <a:xfrm>
            <a:off x="2220506" y="2737929"/>
            <a:ext cx="1881257" cy="616294"/>
            <a:chOff x="4837157" y="4609835"/>
            <a:chExt cx="3791460" cy="1031574"/>
          </a:xfrm>
        </p:grpSpPr>
        <p:cxnSp>
          <p:nvCxnSpPr>
            <p:cNvPr id="225" name="直接箭头连接符 36">
              <a:extLst>
                <a:ext uri="{FF2B5EF4-FFF2-40B4-BE49-F238E27FC236}">
                  <a16:creationId xmlns:a16="http://schemas.microsoft.com/office/drawing/2014/main" id="{9C4DC7A3-7937-4CFB-BB47-D56DBC170E4E}"/>
                </a:ext>
              </a:extLst>
            </p:cNvPr>
            <p:cNvCxnSpPr/>
            <p:nvPr/>
          </p:nvCxnSpPr>
          <p:spPr>
            <a:xfrm>
              <a:off x="4837157" y="4609835"/>
              <a:ext cx="3791460" cy="1004247"/>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sp>
          <p:nvSpPr>
            <p:cNvPr id="226" name="文本框 37">
              <a:extLst>
                <a:ext uri="{FF2B5EF4-FFF2-40B4-BE49-F238E27FC236}">
                  <a16:creationId xmlns:a16="http://schemas.microsoft.com/office/drawing/2014/main" id="{0E44BF5C-CB16-4BD5-81C5-8AC41DBE019C}"/>
                </a:ext>
              </a:extLst>
            </p:cNvPr>
            <p:cNvSpPr txBox="1"/>
            <p:nvPr/>
          </p:nvSpPr>
          <p:spPr>
            <a:xfrm>
              <a:off x="5065186" y="5130729"/>
              <a:ext cx="2257112" cy="510680"/>
            </a:xfrm>
            <a:prstGeom prst="rect">
              <a:avLst/>
            </a:prstGeom>
            <a:noFill/>
          </p:spPr>
          <p:txBody>
            <a:bodyPr wrap="none" lIns="17998" tIns="17998" rIns="17998" bIns="17998" rtlCol="0" anchor="ctr">
              <a:noAutofit/>
            </a:bodyPr>
            <a:lstStyle/>
            <a:p>
              <a:r>
                <a:rPr sz="1400" b="0" u="none" dirty="0">
                  <a:solidFill>
                    <a:srgbClr val="505050"/>
                  </a:solidFill>
                  <a:latin typeface="Huawei Sans" panose="020C0503030203020204" pitchFamily="34" charset="0"/>
                </a:rPr>
                <a:t>6. Closes files.</a:t>
              </a:r>
              <a:endParaRPr lang="zh-CN" altLang="en-US" sz="1400" dirty="0">
                <a:solidFill>
                  <a:srgbClr val="505050"/>
                </a:solidFill>
                <a:latin typeface="Huawei Sans" panose="020C0503030203020204" pitchFamily="34" charset="0"/>
                <a:cs typeface="+mn-ea"/>
                <a:sym typeface="Microsoft YaHei" panose="020B0503020204020204" pitchFamily="34" charset="-122"/>
              </a:endParaRPr>
            </a:p>
          </p:txBody>
        </p:sp>
      </p:grpSp>
      <p:sp>
        <p:nvSpPr>
          <p:cNvPr id="227" name="文本框 38">
            <a:extLst>
              <a:ext uri="{FF2B5EF4-FFF2-40B4-BE49-F238E27FC236}">
                <a16:creationId xmlns:a16="http://schemas.microsoft.com/office/drawing/2014/main" id="{D04595AA-6AF3-4E3A-95E4-1BA69B3FE739}"/>
              </a:ext>
            </a:extLst>
          </p:cNvPr>
          <p:cNvSpPr txBox="1"/>
          <p:nvPr/>
        </p:nvSpPr>
        <p:spPr>
          <a:xfrm>
            <a:off x="2470810" y="3703204"/>
            <a:ext cx="1406465" cy="295208"/>
          </a:xfrm>
          <a:prstGeom prst="rect">
            <a:avLst/>
          </a:prstGeom>
          <a:noFill/>
        </p:spPr>
        <p:txBody>
          <a:bodyPr wrap="none" lIns="17998" tIns="17998" rIns="17998" bIns="17998" rtlCol="0" anchor="ctr">
            <a:noAutofit/>
          </a:bodyPr>
          <a:lstStyle/>
          <a:p>
            <a:pPr algn="ctr"/>
            <a:r>
              <a:rPr sz="1400" b="0" u="none" dirty="0">
                <a:solidFill>
                  <a:srgbClr val="505050"/>
                </a:solidFill>
                <a:latin typeface="Huawei Sans" panose="020C0503030203020204" pitchFamily="34" charset="0"/>
              </a:rPr>
              <a:t>Client node</a:t>
            </a:r>
            <a:endParaRPr lang="zh-CN" altLang="en-US" sz="1400" dirty="0" err="1">
              <a:solidFill>
                <a:srgbClr val="505050"/>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nvGrpSpPr>
          <p:cNvPr id="228" name="组合 39">
            <a:extLst>
              <a:ext uri="{FF2B5EF4-FFF2-40B4-BE49-F238E27FC236}">
                <a16:creationId xmlns:a16="http://schemas.microsoft.com/office/drawing/2014/main" id="{599BB821-06F4-4AF7-ACDD-3BA055179891}"/>
              </a:ext>
            </a:extLst>
          </p:cNvPr>
          <p:cNvGrpSpPr/>
          <p:nvPr/>
        </p:nvGrpSpPr>
        <p:grpSpPr>
          <a:xfrm>
            <a:off x="2735447" y="3703420"/>
            <a:ext cx="1743348" cy="1291607"/>
            <a:chOff x="5788036" y="6377900"/>
            <a:chExt cx="4143462" cy="2843199"/>
          </a:xfrm>
        </p:grpSpPr>
        <p:sp>
          <p:nvSpPr>
            <p:cNvPr id="229" name="文本框 40">
              <a:extLst>
                <a:ext uri="{FF2B5EF4-FFF2-40B4-BE49-F238E27FC236}">
                  <a16:creationId xmlns:a16="http://schemas.microsoft.com/office/drawing/2014/main" id="{20B667D7-4DCC-4DEA-8AAC-4731944B034C}"/>
                </a:ext>
              </a:extLst>
            </p:cNvPr>
            <p:cNvSpPr txBox="1"/>
            <p:nvPr/>
          </p:nvSpPr>
          <p:spPr>
            <a:xfrm>
              <a:off x="5788036" y="7921307"/>
              <a:ext cx="3451671" cy="510679"/>
            </a:xfrm>
            <a:prstGeom prst="rect">
              <a:avLst/>
            </a:prstGeom>
            <a:noFill/>
          </p:spPr>
          <p:txBody>
            <a:bodyPr wrap="none" lIns="17998" tIns="17998" rIns="17998" bIns="17998" rtlCol="0" anchor="ctr">
              <a:noAutofit/>
            </a:bodyPr>
            <a:lstStyle/>
            <a:p>
              <a:pPr algn="ctr"/>
              <a:r>
                <a:rPr sz="1400" b="0" u="none" dirty="0">
                  <a:solidFill>
                    <a:srgbClr val="505050"/>
                  </a:solidFill>
                  <a:latin typeface="Huawei Sans" panose="020C0503030203020204" pitchFamily="34" charset="0"/>
                </a:rPr>
                <a:t>4. Writes data packets.</a:t>
              </a:r>
              <a:endParaRPr lang="zh-CN" altLang="en-US" sz="1400" dirty="0">
                <a:solidFill>
                  <a:srgbClr val="505050"/>
                </a:solidFill>
                <a:latin typeface="Huawei Sans" panose="020C0503030203020204" pitchFamily="34" charset="0"/>
                <a:cs typeface="+mn-ea"/>
                <a:sym typeface="Microsoft YaHei" panose="020B0503020204020204" pitchFamily="34" charset="-122"/>
              </a:endParaRPr>
            </a:p>
          </p:txBody>
        </p:sp>
        <p:cxnSp>
          <p:nvCxnSpPr>
            <p:cNvPr id="230" name="直接箭头连接符 41">
              <a:extLst>
                <a:ext uri="{FF2B5EF4-FFF2-40B4-BE49-F238E27FC236}">
                  <a16:creationId xmlns:a16="http://schemas.microsoft.com/office/drawing/2014/main" id="{8AB6895E-CC45-4767-ABDA-9D1ADFE6D68F}"/>
                </a:ext>
              </a:extLst>
            </p:cNvPr>
            <p:cNvCxnSpPr/>
            <p:nvPr/>
          </p:nvCxnSpPr>
          <p:spPr>
            <a:xfrm rot="5400000">
              <a:off x="8509898" y="7799500"/>
              <a:ext cx="2843199" cy="0"/>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grpSp>
      <p:grpSp>
        <p:nvGrpSpPr>
          <p:cNvPr id="231" name="组合 42">
            <a:extLst>
              <a:ext uri="{FF2B5EF4-FFF2-40B4-BE49-F238E27FC236}">
                <a16:creationId xmlns:a16="http://schemas.microsoft.com/office/drawing/2014/main" id="{60430F71-25DC-4381-8B63-5D7E7D57516E}"/>
              </a:ext>
            </a:extLst>
          </p:cNvPr>
          <p:cNvGrpSpPr/>
          <p:nvPr/>
        </p:nvGrpSpPr>
        <p:grpSpPr>
          <a:xfrm>
            <a:off x="9352271" y="4925329"/>
            <a:ext cx="1740404" cy="1430279"/>
            <a:chOff x="19077527" y="8794121"/>
            <a:chExt cx="4136463" cy="3148457"/>
          </a:xfrm>
        </p:grpSpPr>
        <p:sp>
          <p:nvSpPr>
            <p:cNvPr id="232" name="矩形 43">
              <a:extLst>
                <a:ext uri="{FF2B5EF4-FFF2-40B4-BE49-F238E27FC236}">
                  <a16:creationId xmlns:a16="http://schemas.microsoft.com/office/drawing/2014/main" id="{EB4F55FD-56C6-4629-829C-97DD199FBBFC}"/>
                </a:ext>
              </a:extLst>
            </p:cNvPr>
            <p:cNvSpPr/>
            <p:nvPr/>
          </p:nvSpPr>
          <p:spPr>
            <a:xfrm>
              <a:off x="19077527" y="8794121"/>
              <a:ext cx="4136463" cy="314845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dirty="0">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33" name="圆角矩形 44">
              <a:extLst>
                <a:ext uri="{FF2B5EF4-FFF2-40B4-BE49-F238E27FC236}">
                  <a16:creationId xmlns:a16="http://schemas.microsoft.com/office/drawing/2014/main" id="{137C1F2A-BCA2-4074-810D-DA3E0A402336}"/>
                </a:ext>
              </a:extLst>
            </p:cNvPr>
            <p:cNvSpPr/>
            <p:nvPr/>
          </p:nvSpPr>
          <p:spPr>
            <a:xfrm>
              <a:off x="19469792" y="9278121"/>
              <a:ext cx="3331612" cy="1515526"/>
            </a:xfrm>
            <a:prstGeom prst="roundRect">
              <a:avLst>
                <a:gd name="adj" fmla="val 9381"/>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b="1" dirty="0">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34" name="文本框 45">
              <a:extLst>
                <a:ext uri="{FF2B5EF4-FFF2-40B4-BE49-F238E27FC236}">
                  <a16:creationId xmlns:a16="http://schemas.microsoft.com/office/drawing/2014/main" id="{14091F7F-9E7A-4670-AB99-EE0760ED1AFD}"/>
                </a:ext>
              </a:extLst>
            </p:cNvPr>
            <p:cNvSpPr txBox="1"/>
            <p:nvPr/>
          </p:nvSpPr>
          <p:spPr>
            <a:xfrm>
              <a:off x="19759127" y="9772784"/>
              <a:ext cx="2773262" cy="510680"/>
            </a:xfrm>
            <a:prstGeom prst="rect">
              <a:avLst/>
            </a:prstGeom>
            <a:noFill/>
          </p:spPr>
          <p:txBody>
            <a:bodyPr wrap="none" lIns="17998" tIns="17998" rIns="17998" bIns="17998" rtlCol="0" anchor="ctr">
              <a:noAutofit/>
            </a:bodyPr>
            <a:lstStyle/>
            <a:p>
              <a:pPr algn="ctr"/>
              <a:r>
                <a:rPr sz="1600" b="1" u="none" dirty="0">
                  <a:solidFill>
                    <a:schemeClr val="bg1"/>
                  </a:solidFill>
                  <a:latin typeface="Huawei Sans" panose="020C0503030203020204" pitchFamily="34" charset="0"/>
                </a:rPr>
                <a:t>DataNode</a:t>
              </a:r>
              <a:endParaRPr lang="zh-CN" altLang="en-US" sz="1600" b="1" dirty="0" err="1">
                <a:solidFill>
                  <a:schemeClr val="bg1"/>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35" name="文本框 46">
              <a:extLst>
                <a:ext uri="{FF2B5EF4-FFF2-40B4-BE49-F238E27FC236}">
                  <a16:creationId xmlns:a16="http://schemas.microsoft.com/office/drawing/2014/main" id="{5F57C0AD-C3B1-4EC8-B9D6-F04F497BE925}"/>
                </a:ext>
              </a:extLst>
            </p:cNvPr>
            <p:cNvSpPr txBox="1"/>
            <p:nvPr/>
          </p:nvSpPr>
          <p:spPr>
            <a:xfrm>
              <a:off x="19484151" y="11166210"/>
              <a:ext cx="3323214" cy="510680"/>
            </a:xfrm>
            <a:prstGeom prst="rect">
              <a:avLst/>
            </a:prstGeom>
            <a:noFill/>
          </p:spPr>
          <p:txBody>
            <a:bodyPr wrap="none" lIns="17998" tIns="17998" rIns="17998" bIns="17998" rtlCol="0" anchor="ctr">
              <a:noAutofit/>
            </a:bodyPr>
            <a:lstStyle/>
            <a:p>
              <a:pPr algn="ctr"/>
              <a:r>
                <a:rPr sz="1400" b="0" u="none" dirty="0">
                  <a:solidFill>
                    <a:schemeClr val="tx1">
                      <a:lumMod val="85000"/>
                      <a:lumOff val="15000"/>
                    </a:schemeClr>
                  </a:solidFill>
                  <a:latin typeface="Huawei Sans" panose="020C0503030203020204" pitchFamily="34" charset="0"/>
                </a:rPr>
                <a:t>DataNode</a:t>
              </a:r>
              <a:endParaRPr lang="zh-CN" altLang="en-US" sz="1400" dirty="0" err="1">
                <a:solidFill>
                  <a:schemeClr val="tx1">
                    <a:lumMod val="85000"/>
                    <a:lumOff val="15000"/>
                  </a:schemeClr>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grpSp>
        <p:nvGrpSpPr>
          <p:cNvPr id="236" name="组合 47">
            <a:extLst>
              <a:ext uri="{FF2B5EF4-FFF2-40B4-BE49-F238E27FC236}">
                <a16:creationId xmlns:a16="http://schemas.microsoft.com/office/drawing/2014/main" id="{570F72D3-50C7-48BF-B50C-22549DA63F45}"/>
              </a:ext>
            </a:extLst>
          </p:cNvPr>
          <p:cNvGrpSpPr/>
          <p:nvPr/>
        </p:nvGrpSpPr>
        <p:grpSpPr>
          <a:xfrm>
            <a:off x="6636282" y="4925329"/>
            <a:ext cx="1740404" cy="1430279"/>
            <a:chOff x="13644920" y="8794121"/>
            <a:chExt cx="4136463" cy="3148457"/>
          </a:xfrm>
        </p:grpSpPr>
        <p:sp>
          <p:nvSpPr>
            <p:cNvPr id="237" name="矩形 48">
              <a:extLst>
                <a:ext uri="{FF2B5EF4-FFF2-40B4-BE49-F238E27FC236}">
                  <a16:creationId xmlns:a16="http://schemas.microsoft.com/office/drawing/2014/main" id="{F687000A-E97F-4414-8BF8-51351FBD487D}"/>
                </a:ext>
              </a:extLst>
            </p:cNvPr>
            <p:cNvSpPr/>
            <p:nvPr/>
          </p:nvSpPr>
          <p:spPr>
            <a:xfrm>
              <a:off x="13644920" y="8794121"/>
              <a:ext cx="4136463" cy="314845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dirty="0">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38" name="圆角矩形 49">
              <a:extLst>
                <a:ext uri="{FF2B5EF4-FFF2-40B4-BE49-F238E27FC236}">
                  <a16:creationId xmlns:a16="http://schemas.microsoft.com/office/drawing/2014/main" id="{71D3E761-092E-4DCD-BCDE-4B37FBB5BB00}"/>
                </a:ext>
              </a:extLst>
            </p:cNvPr>
            <p:cNvSpPr/>
            <p:nvPr/>
          </p:nvSpPr>
          <p:spPr>
            <a:xfrm>
              <a:off x="14054335" y="9300401"/>
              <a:ext cx="3331612" cy="1515526"/>
            </a:xfrm>
            <a:prstGeom prst="roundRect">
              <a:avLst>
                <a:gd name="adj" fmla="val 9381"/>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b="1" dirty="0">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39" name="文本框 50">
              <a:extLst>
                <a:ext uri="{FF2B5EF4-FFF2-40B4-BE49-F238E27FC236}">
                  <a16:creationId xmlns:a16="http://schemas.microsoft.com/office/drawing/2014/main" id="{8F2E23A6-E849-4580-AD84-C42025169966}"/>
                </a:ext>
              </a:extLst>
            </p:cNvPr>
            <p:cNvSpPr txBox="1"/>
            <p:nvPr/>
          </p:nvSpPr>
          <p:spPr>
            <a:xfrm>
              <a:off x="14311943" y="9772784"/>
              <a:ext cx="2773262" cy="510680"/>
            </a:xfrm>
            <a:prstGeom prst="rect">
              <a:avLst/>
            </a:prstGeom>
            <a:noFill/>
          </p:spPr>
          <p:txBody>
            <a:bodyPr wrap="none" lIns="17998" tIns="17998" rIns="17998" bIns="17998" rtlCol="0" anchor="ctr">
              <a:noAutofit/>
            </a:bodyPr>
            <a:lstStyle/>
            <a:p>
              <a:pPr algn="ctr"/>
              <a:r>
                <a:rPr sz="1600" b="1" u="none" dirty="0">
                  <a:solidFill>
                    <a:schemeClr val="bg1"/>
                  </a:solidFill>
                  <a:latin typeface="Huawei Sans" panose="020C0503030203020204" pitchFamily="34" charset="0"/>
                </a:rPr>
                <a:t>DataNode</a:t>
              </a:r>
              <a:endParaRPr lang="zh-CN" altLang="en-US" sz="1600" b="1" dirty="0" err="1">
                <a:solidFill>
                  <a:schemeClr val="bg1"/>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40" name="文本框 51">
              <a:extLst>
                <a:ext uri="{FF2B5EF4-FFF2-40B4-BE49-F238E27FC236}">
                  <a16:creationId xmlns:a16="http://schemas.microsoft.com/office/drawing/2014/main" id="{42C4B028-E787-45BF-8EC6-1CD52C4761BC}"/>
                </a:ext>
              </a:extLst>
            </p:cNvPr>
            <p:cNvSpPr txBox="1"/>
            <p:nvPr/>
          </p:nvSpPr>
          <p:spPr>
            <a:xfrm>
              <a:off x="14036967" y="11166210"/>
              <a:ext cx="3323214" cy="510680"/>
            </a:xfrm>
            <a:prstGeom prst="rect">
              <a:avLst/>
            </a:prstGeom>
            <a:noFill/>
          </p:spPr>
          <p:txBody>
            <a:bodyPr wrap="none" lIns="17998" tIns="17998" rIns="17998" bIns="17998" rtlCol="0" anchor="ctr">
              <a:noAutofit/>
            </a:bodyPr>
            <a:lstStyle/>
            <a:p>
              <a:pPr algn="ctr"/>
              <a:r>
                <a:rPr sz="1400" b="0" u="none" dirty="0">
                  <a:solidFill>
                    <a:schemeClr val="tx1">
                      <a:lumMod val="85000"/>
                      <a:lumOff val="15000"/>
                    </a:schemeClr>
                  </a:solidFill>
                  <a:latin typeface="Huawei Sans" panose="020C0503030203020204" pitchFamily="34" charset="0"/>
                </a:rPr>
                <a:t>DataNode</a:t>
              </a:r>
              <a:endParaRPr lang="zh-CN" altLang="en-US" sz="1400" dirty="0" err="1">
                <a:solidFill>
                  <a:schemeClr val="tx1">
                    <a:lumMod val="85000"/>
                    <a:lumOff val="15000"/>
                  </a:schemeClr>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grpSp>
        <p:nvGrpSpPr>
          <p:cNvPr id="241" name="组合 52">
            <a:extLst>
              <a:ext uri="{FF2B5EF4-FFF2-40B4-BE49-F238E27FC236}">
                <a16:creationId xmlns:a16="http://schemas.microsoft.com/office/drawing/2014/main" id="{5A63DF9A-48D6-47F7-8C25-AFA55585EF90}"/>
              </a:ext>
            </a:extLst>
          </p:cNvPr>
          <p:cNvGrpSpPr/>
          <p:nvPr/>
        </p:nvGrpSpPr>
        <p:grpSpPr>
          <a:xfrm>
            <a:off x="5503528" y="1982096"/>
            <a:ext cx="3848743" cy="330440"/>
            <a:chOff x="12021453" y="3137154"/>
            <a:chExt cx="7488922" cy="628310"/>
          </a:xfrm>
        </p:grpSpPr>
        <p:sp>
          <p:nvSpPr>
            <p:cNvPr id="242" name="文本框 53">
              <a:extLst>
                <a:ext uri="{FF2B5EF4-FFF2-40B4-BE49-F238E27FC236}">
                  <a16:creationId xmlns:a16="http://schemas.microsoft.com/office/drawing/2014/main" id="{E50434C5-76F5-473E-A26C-4C82AEDF8C59}"/>
                </a:ext>
              </a:extLst>
            </p:cNvPr>
            <p:cNvSpPr txBox="1"/>
            <p:nvPr/>
          </p:nvSpPr>
          <p:spPr>
            <a:xfrm>
              <a:off x="14702658" y="3137154"/>
              <a:ext cx="2169803" cy="510680"/>
            </a:xfrm>
            <a:prstGeom prst="rect">
              <a:avLst/>
            </a:prstGeom>
            <a:noFill/>
          </p:spPr>
          <p:txBody>
            <a:bodyPr wrap="none" lIns="17998" tIns="17998" rIns="17998" bIns="17998" rtlCol="0" anchor="ctr">
              <a:noAutofit/>
            </a:bodyPr>
            <a:lstStyle/>
            <a:p>
              <a:pPr algn="ctr"/>
              <a:r>
                <a:rPr sz="1400" b="0" u="none" dirty="0">
                  <a:solidFill>
                    <a:srgbClr val="505050"/>
                  </a:solidFill>
                  <a:latin typeface="Huawei Sans" panose="020C0503030203020204" pitchFamily="34" charset="0"/>
                </a:rPr>
                <a:t>2. Creates file metadata.</a:t>
              </a:r>
              <a:endParaRPr lang="zh-CN" altLang="en-US" sz="1400" dirty="0">
                <a:solidFill>
                  <a:srgbClr val="505050"/>
                </a:solidFill>
                <a:latin typeface="Huawei Sans" panose="020C0503030203020204" pitchFamily="34" charset="0"/>
                <a:cs typeface="+mn-ea"/>
                <a:sym typeface="Microsoft YaHei" panose="020B0503020204020204" pitchFamily="34" charset="-122"/>
              </a:endParaRPr>
            </a:p>
          </p:txBody>
        </p:sp>
        <p:cxnSp>
          <p:nvCxnSpPr>
            <p:cNvPr id="243" name="直接箭头连接符 54">
              <a:extLst>
                <a:ext uri="{FF2B5EF4-FFF2-40B4-BE49-F238E27FC236}">
                  <a16:creationId xmlns:a16="http://schemas.microsoft.com/office/drawing/2014/main" id="{0D6D62B6-3B6A-469D-8F94-6ACF10FC757E}"/>
                </a:ext>
              </a:extLst>
            </p:cNvPr>
            <p:cNvCxnSpPr/>
            <p:nvPr/>
          </p:nvCxnSpPr>
          <p:spPr>
            <a:xfrm>
              <a:off x="12021453" y="3765464"/>
              <a:ext cx="7488922" cy="0"/>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grpSp>
      <p:grpSp>
        <p:nvGrpSpPr>
          <p:cNvPr id="244" name="组合 55">
            <a:extLst>
              <a:ext uri="{FF2B5EF4-FFF2-40B4-BE49-F238E27FC236}">
                <a16:creationId xmlns:a16="http://schemas.microsoft.com/office/drawing/2014/main" id="{F881FEDE-06AC-4F62-926E-280C056FDAF4}"/>
              </a:ext>
            </a:extLst>
          </p:cNvPr>
          <p:cNvGrpSpPr/>
          <p:nvPr/>
        </p:nvGrpSpPr>
        <p:grpSpPr>
          <a:xfrm>
            <a:off x="5503528" y="2511610"/>
            <a:ext cx="3848743" cy="290488"/>
            <a:chOff x="12021453" y="4195285"/>
            <a:chExt cx="7488922" cy="639448"/>
          </a:xfrm>
        </p:grpSpPr>
        <p:sp>
          <p:nvSpPr>
            <p:cNvPr id="245" name="文本框 56">
              <a:extLst>
                <a:ext uri="{FF2B5EF4-FFF2-40B4-BE49-F238E27FC236}">
                  <a16:creationId xmlns:a16="http://schemas.microsoft.com/office/drawing/2014/main" id="{F05585FE-B896-4C96-9D8D-402E57FAE357}"/>
                </a:ext>
              </a:extLst>
            </p:cNvPr>
            <p:cNvSpPr txBox="1"/>
            <p:nvPr/>
          </p:nvSpPr>
          <p:spPr>
            <a:xfrm>
              <a:off x="14702658" y="4324053"/>
              <a:ext cx="2665989" cy="510680"/>
            </a:xfrm>
            <a:prstGeom prst="rect">
              <a:avLst/>
            </a:prstGeom>
            <a:noFill/>
          </p:spPr>
          <p:txBody>
            <a:bodyPr wrap="none" lIns="17998" tIns="17998" rIns="17998" bIns="17998" rtlCol="0" anchor="ctr">
              <a:noAutofit/>
            </a:bodyPr>
            <a:lstStyle/>
            <a:p>
              <a:pPr algn="ctr"/>
              <a:r>
                <a:rPr sz="1400" b="0" u="none" dirty="0">
                  <a:solidFill>
                    <a:srgbClr val="505050"/>
                  </a:solidFill>
                  <a:latin typeface="Huawei Sans" panose="020C0503030203020204" pitchFamily="34" charset="0"/>
                </a:rPr>
                <a:t>7. Completes the write operation.</a:t>
              </a:r>
              <a:endParaRPr lang="zh-CN" altLang="en-US" sz="1400" dirty="0">
                <a:solidFill>
                  <a:srgbClr val="505050"/>
                </a:solidFill>
                <a:latin typeface="Huawei Sans" panose="020C0503030203020204" pitchFamily="34" charset="0"/>
                <a:cs typeface="+mn-ea"/>
                <a:sym typeface="Microsoft YaHei" panose="020B0503020204020204" pitchFamily="34" charset="-122"/>
              </a:endParaRPr>
            </a:p>
          </p:txBody>
        </p:sp>
        <p:cxnSp>
          <p:nvCxnSpPr>
            <p:cNvPr id="246" name="直接箭头连接符 57">
              <a:extLst>
                <a:ext uri="{FF2B5EF4-FFF2-40B4-BE49-F238E27FC236}">
                  <a16:creationId xmlns:a16="http://schemas.microsoft.com/office/drawing/2014/main" id="{12811280-AA27-4C0F-B5E5-C16F9CC4225E}"/>
                </a:ext>
              </a:extLst>
            </p:cNvPr>
            <p:cNvCxnSpPr/>
            <p:nvPr/>
          </p:nvCxnSpPr>
          <p:spPr>
            <a:xfrm>
              <a:off x="12021453" y="4195285"/>
              <a:ext cx="7488922" cy="0"/>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grpSp>
      <p:grpSp>
        <p:nvGrpSpPr>
          <p:cNvPr id="247" name="组合 58">
            <a:extLst>
              <a:ext uri="{FF2B5EF4-FFF2-40B4-BE49-F238E27FC236}">
                <a16:creationId xmlns:a16="http://schemas.microsoft.com/office/drawing/2014/main" id="{050D5747-0613-4E25-A97D-1486DE54ADBD}"/>
              </a:ext>
            </a:extLst>
          </p:cNvPr>
          <p:cNvGrpSpPr/>
          <p:nvPr/>
        </p:nvGrpSpPr>
        <p:grpSpPr>
          <a:xfrm>
            <a:off x="5503528" y="5556869"/>
            <a:ext cx="3848743" cy="233641"/>
            <a:chOff x="11876727" y="10297940"/>
            <a:chExt cx="7657711" cy="514312"/>
          </a:xfrm>
        </p:grpSpPr>
        <p:cxnSp>
          <p:nvCxnSpPr>
            <p:cNvPr id="248" name="直接箭头连接符 59">
              <a:extLst>
                <a:ext uri="{FF2B5EF4-FFF2-40B4-BE49-F238E27FC236}">
                  <a16:creationId xmlns:a16="http://schemas.microsoft.com/office/drawing/2014/main" id="{B3C4BF35-24BB-447C-BFC7-7CAD17292AFA}"/>
                </a:ext>
              </a:extLst>
            </p:cNvPr>
            <p:cNvCxnSpPr/>
            <p:nvPr/>
          </p:nvCxnSpPr>
          <p:spPr>
            <a:xfrm flipH="1">
              <a:off x="11997452" y="10297940"/>
              <a:ext cx="2015661" cy="0"/>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sp>
          <p:nvSpPr>
            <p:cNvPr id="249" name="文本框 60">
              <a:extLst>
                <a:ext uri="{FF2B5EF4-FFF2-40B4-BE49-F238E27FC236}">
                  <a16:creationId xmlns:a16="http://schemas.microsoft.com/office/drawing/2014/main" id="{7390C6D3-60CB-4562-8BCC-5F18203158A0}"/>
                </a:ext>
              </a:extLst>
            </p:cNvPr>
            <p:cNvSpPr txBox="1"/>
            <p:nvPr/>
          </p:nvSpPr>
          <p:spPr>
            <a:xfrm>
              <a:off x="11876727" y="10301572"/>
              <a:ext cx="2257111" cy="510680"/>
            </a:xfrm>
            <a:prstGeom prst="rect">
              <a:avLst/>
            </a:prstGeom>
            <a:noFill/>
          </p:spPr>
          <p:txBody>
            <a:bodyPr wrap="none" lIns="17998" tIns="17998" rIns="17998" bIns="17998" rtlCol="0" anchor="ctr">
              <a:noAutofit/>
            </a:bodyPr>
            <a:lstStyle/>
            <a:p>
              <a:pPr algn="ctr"/>
              <a:r>
                <a:rPr sz="1400" b="0" u="none" dirty="0">
                  <a:solidFill>
                    <a:srgbClr val="505050"/>
                  </a:solidFill>
                  <a:latin typeface="Huawei Sans" panose="020C0503030203020204" pitchFamily="34" charset="0"/>
                </a:rPr>
                <a:t>5</a:t>
              </a:r>
              <a:endParaRPr lang="zh-CN" altLang="en-US" sz="1400" dirty="0" err="1">
                <a:solidFill>
                  <a:srgbClr val="505050"/>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cxnSp>
          <p:nvCxnSpPr>
            <p:cNvPr id="250" name="直接箭头连接符 61">
              <a:extLst>
                <a:ext uri="{FF2B5EF4-FFF2-40B4-BE49-F238E27FC236}">
                  <a16:creationId xmlns:a16="http://schemas.microsoft.com/office/drawing/2014/main" id="{57207395-CB15-4381-9B14-D61176BC4DC9}"/>
                </a:ext>
              </a:extLst>
            </p:cNvPr>
            <p:cNvCxnSpPr/>
            <p:nvPr/>
          </p:nvCxnSpPr>
          <p:spPr>
            <a:xfrm flipH="1">
              <a:off x="17398052" y="10297940"/>
              <a:ext cx="2015661" cy="0"/>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sp>
          <p:nvSpPr>
            <p:cNvPr id="251" name="文本框 62">
              <a:extLst>
                <a:ext uri="{FF2B5EF4-FFF2-40B4-BE49-F238E27FC236}">
                  <a16:creationId xmlns:a16="http://schemas.microsoft.com/office/drawing/2014/main" id="{F34E3E85-7C6A-4434-937A-5346694D80C1}"/>
                </a:ext>
              </a:extLst>
            </p:cNvPr>
            <p:cNvSpPr txBox="1"/>
            <p:nvPr/>
          </p:nvSpPr>
          <p:spPr>
            <a:xfrm>
              <a:off x="17277327" y="10301572"/>
              <a:ext cx="2257111" cy="510680"/>
            </a:xfrm>
            <a:prstGeom prst="rect">
              <a:avLst/>
            </a:prstGeom>
            <a:noFill/>
          </p:spPr>
          <p:txBody>
            <a:bodyPr wrap="none" lIns="17998" tIns="17998" rIns="17998" bIns="17998" rtlCol="0" anchor="ctr">
              <a:noAutofit/>
            </a:bodyPr>
            <a:lstStyle/>
            <a:p>
              <a:pPr algn="ctr"/>
              <a:r>
                <a:rPr sz="1400" b="0" u="none" dirty="0">
                  <a:solidFill>
                    <a:srgbClr val="505050"/>
                  </a:solidFill>
                  <a:latin typeface="Huawei Sans" panose="020C0503030203020204" pitchFamily="34" charset="0"/>
                </a:rPr>
                <a:t>5</a:t>
              </a:r>
              <a:endParaRPr lang="zh-CN" altLang="en-US" sz="1400" dirty="0" err="1">
                <a:solidFill>
                  <a:srgbClr val="505050"/>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grpSp>
        <p:nvGrpSpPr>
          <p:cNvPr id="252" name="组合 63">
            <a:extLst>
              <a:ext uri="{FF2B5EF4-FFF2-40B4-BE49-F238E27FC236}">
                <a16:creationId xmlns:a16="http://schemas.microsoft.com/office/drawing/2014/main" id="{75CDD0C5-1526-4AFF-BA78-455F8CABF83C}"/>
              </a:ext>
            </a:extLst>
          </p:cNvPr>
          <p:cNvGrpSpPr/>
          <p:nvPr/>
        </p:nvGrpSpPr>
        <p:grpSpPr>
          <a:xfrm>
            <a:off x="5564204" y="5071662"/>
            <a:ext cx="3851230" cy="231991"/>
            <a:chOff x="11876727" y="9234236"/>
            <a:chExt cx="7657711" cy="510680"/>
          </a:xfrm>
        </p:grpSpPr>
        <p:cxnSp>
          <p:nvCxnSpPr>
            <p:cNvPr id="253" name="直接箭头连接符 64">
              <a:extLst>
                <a:ext uri="{FF2B5EF4-FFF2-40B4-BE49-F238E27FC236}">
                  <a16:creationId xmlns:a16="http://schemas.microsoft.com/office/drawing/2014/main" id="{4DFF9928-AC7A-4D48-9805-AF354A4DC53B}"/>
                </a:ext>
              </a:extLst>
            </p:cNvPr>
            <p:cNvCxnSpPr/>
            <p:nvPr/>
          </p:nvCxnSpPr>
          <p:spPr>
            <a:xfrm>
              <a:off x="11997452" y="9744916"/>
              <a:ext cx="2015661" cy="0"/>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cxnSp>
          <p:nvCxnSpPr>
            <p:cNvPr id="254" name="直接箭头连接符 65">
              <a:extLst>
                <a:ext uri="{FF2B5EF4-FFF2-40B4-BE49-F238E27FC236}">
                  <a16:creationId xmlns:a16="http://schemas.microsoft.com/office/drawing/2014/main" id="{73943258-AB74-4D10-99AD-CC643679D13F}"/>
                </a:ext>
              </a:extLst>
            </p:cNvPr>
            <p:cNvCxnSpPr/>
            <p:nvPr/>
          </p:nvCxnSpPr>
          <p:spPr>
            <a:xfrm>
              <a:off x="17398052" y="9744916"/>
              <a:ext cx="2015661" cy="0"/>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sp>
          <p:nvSpPr>
            <p:cNvPr id="255" name="文本框 66">
              <a:extLst>
                <a:ext uri="{FF2B5EF4-FFF2-40B4-BE49-F238E27FC236}">
                  <a16:creationId xmlns:a16="http://schemas.microsoft.com/office/drawing/2014/main" id="{8ED25ADE-3126-4369-8920-C4DAB773817A}"/>
                </a:ext>
              </a:extLst>
            </p:cNvPr>
            <p:cNvSpPr txBox="1"/>
            <p:nvPr/>
          </p:nvSpPr>
          <p:spPr>
            <a:xfrm>
              <a:off x="11876727" y="9234236"/>
              <a:ext cx="2257111" cy="510680"/>
            </a:xfrm>
            <a:prstGeom prst="rect">
              <a:avLst/>
            </a:prstGeom>
            <a:noFill/>
            <a:ln>
              <a:noFill/>
              <a:prstDash val="dash"/>
            </a:ln>
          </p:spPr>
          <p:txBody>
            <a:bodyPr wrap="none" lIns="17998" tIns="17998" rIns="17998" bIns="17998" rtlCol="0" anchor="ctr">
              <a:noAutofit/>
            </a:bodyPr>
            <a:lstStyle/>
            <a:p>
              <a:pPr algn="ctr"/>
              <a:r>
                <a:rPr sz="1400" b="0" u="none" dirty="0">
                  <a:solidFill>
                    <a:srgbClr val="505050"/>
                  </a:solidFill>
                  <a:latin typeface="Huawei Sans" panose="020C0503030203020204" pitchFamily="34" charset="0"/>
                </a:rPr>
                <a:t>4</a:t>
              </a:r>
              <a:endParaRPr lang="zh-CN" altLang="en-US" sz="1400" dirty="0" err="1">
                <a:solidFill>
                  <a:srgbClr val="505050"/>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sp>
          <p:nvSpPr>
            <p:cNvPr id="256" name="文本框 67">
              <a:extLst>
                <a:ext uri="{FF2B5EF4-FFF2-40B4-BE49-F238E27FC236}">
                  <a16:creationId xmlns:a16="http://schemas.microsoft.com/office/drawing/2014/main" id="{8C4B3C1D-0337-4085-947F-24ADFF1797D7}"/>
                </a:ext>
              </a:extLst>
            </p:cNvPr>
            <p:cNvSpPr txBox="1"/>
            <p:nvPr/>
          </p:nvSpPr>
          <p:spPr>
            <a:xfrm>
              <a:off x="17277327" y="9234236"/>
              <a:ext cx="2257111" cy="510680"/>
            </a:xfrm>
            <a:prstGeom prst="rect">
              <a:avLst/>
            </a:prstGeom>
            <a:noFill/>
            <a:ln>
              <a:noFill/>
              <a:prstDash val="dash"/>
            </a:ln>
          </p:spPr>
          <p:txBody>
            <a:bodyPr wrap="none" lIns="17998" tIns="17998" rIns="17998" bIns="17998" rtlCol="0" anchor="ctr">
              <a:noAutofit/>
            </a:bodyPr>
            <a:lstStyle/>
            <a:p>
              <a:pPr algn="ctr"/>
              <a:r>
                <a:rPr sz="1400" b="0" u="none" dirty="0">
                  <a:solidFill>
                    <a:srgbClr val="505050"/>
                  </a:solidFill>
                  <a:latin typeface="Huawei Sans" panose="020C0503030203020204" pitchFamily="34" charset="0"/>
                </a:rPr>
                <a:t>4</a:t>
              </a:r>
              <a:endParaRPr lang="zh-CN" altLang="en-US" sz="1400" dirty="0" err="1">
                <a:solidFill>
                  <a:srgbClr val="505050"/>
                </a:solidFill>
                <a:latin typeface="Huawei Sans" panose="020C0503030203020204" pitchFamily="34" charset="0"/>
                <a:ea typeface="Microsoft YaHei" panose="020B0503020204020204" pitchFamily="34" charset="-122"/>
                <a:cs typeface="+mn-ea"/>
                <a:sym typeface="Microsoft YaHei" panose="020B0503020204020204" pitchFamily="34" charset="-122"/>
              </a:endParaRPr>
            </a:p>
          </p:txBody>
        </p:sp>
      </p:grpSp>
      <p:grpSp>
        <p:nvGrpSpPr>
          <p:cNvPr id="257" name="组合 68">
            <a:extLst>
              <a:ext uri="{FF2B5EF4-FFF2-40B4-BE49-F238E27FC236}">
                <a16:creationId xmlns:a16="http://schemas.microsoft.com/office/drawing/2014/main" id="{C95A901A-5E93-4D9C-8A30-C267C8320FAA}"/>
              </a:ext>
            </a:extLst>
          </p:cNvPr>
          <p:cNvGrpSpPr/>
          <p:nvPr/>
        </p:nvGrpSpPr>
        <p:grpSpPr>
          <a:xfrm>
            <a:off x="5090256" y="3703421"/>
            <a:ext cx="1516352" cy="1291607"/>
            <a:chOff x="10608620" y="6377902"/>
            <a:chExt cx="3603954" cy="2843199"/>
          </a:xfrm>
        </p:grpSpPr>
        <p:sp>
          <p:nvSpPr>
            <p:cNvPr id="258" name="文本框 69">
              <a:extLst>
                <a:ext uri="{FF2B5EF4-FFF2-40B4-BE49-F238E27FC236}">
                  <a16:creationId xmlns:a16="http://schemas.microsoft.com/office/drawing/2014/main" id="{4593E9CE-D263-461F-AFA1-6C273EC5122E}"/>
                </a:ext>
              </a:extLst>
            </p:cNvPr>
            <p:cNvSpPr txBox="1"/>
            <p:nvPr/>
          </p:nvSpPr>
          <p:spPr>
            <a:xfrm>
              <a:off x="10760902" y="7921306"/>
              <a:ext cx="3451672" cy="510679"/>
            </a:xfrm>
            <a:prstGeom prst="rect">
              <a:avLst/>
            </a:prstGeom>
            <a:noFill/>
          </p:spPr>
          <p:txBody>
            <a:bodyPr wrap="none" lIns="17998" tIns="17998" rIns="17998" bIns="17998" rtlCol="0" anchor="ctr">
              <a:noAutofit/>
            </a:bodyPr>
            <a:lstStyle/>
            <a:p>
              <a:r>
                <a:rPr sz="1400" b="0" u="none" dirty="0">
                  <a:solidFill>
                    <a:srgbClr val="505050"/>
                  </a:solidFill>
                  <a:latin typeface="Huawei Sans" panose="020C0503030203020204" pitchFamily="34" charset="0"/>
                </a:rPr>
                <a:t>5. Receives acknowledgment packets.</a:t>
              </a:r>
              <a:endParaRPr lang="zh-CN" altLang="en-US" sz="1400" dirty="0">
                <a:solidFill>
                  <a:srgbClr val="505050"/>
                </a:solidFill>
                <a:latin typeface="Huawei Sans" panose="020C0503030203020204" pitchFamily="34" charset="0"/>
                <a:cs typeface="+mn-ea"/>
                <a:sym typeface="Microsoft YaHei" panose="020B0503020204020204" pitchFamily="34" charset="-122"/>
              </a:endParaRPr>
            </a:p>
          </p:txBody>
        </p:sp>
        <p:cxnSp>
          <p:nvCxnSpPr>
            <p:cNvPr id="259" name="直接箭头连接符 70">
              <a:extLst>
                <a:ext uri="{FF2B5EF4-FFF2-40B4-BE49-F238E27FC236}">
                  <a16:creationId xmlns:a16="http://schemas.microsoft.com/office/drawing/2014/main" id="{298B4DA8-F958-430F-A0B6-8AD6F8969C52}"/>
                </a:ext>
              </a:extLst>
            </p:cNvPr>
            <p:cNvCxnSpPr/>
            <p:nvPr/>
          </p:nvCxnSpPr>
          <p:spPr>
            <a:xfrm rot="16200000" flipV="1">
              <a:off x="9187020" y="7799502"/>
              <a:ext cx="2843199" cy="0"/>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grpSp>
      <p:pic>
        <p:nvPicPr>
          <p:cNvPr id="260" name="Picture 259">
            <a:extLst>
              <a:ext uri="{FF2B5EF4-FFF2-40B4-BE49-F238E27FC236}">
                <a16:creationId xmlns:a16="http://schemas.microsoft.com/office/drawing/2014/main" id="{A9BDA14D-C831-4537-B6E3-CFBBCF4F6A3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900951" y="-265426"/>
            <a:ext cx="2036258" cy="1800993"/>
          </a:xfrm>
          <a:prstGeom prst="rect">
            <a:avLst/>
          </a:prstGeom>
        </p:spPr>
      </p:pic>
      <p:pic>
        <p:nvPicPr>
          <p:cNvPr id="261" name="Graphic 260">
            <a:extLst>
              <a:ext uri="{FF2B5EF4-FFF2-40B4-BE49-F238E27FC236}">
                <a16:creationId xmlns:a16="http://schemas.microsoft.com/office/drawing/2014/main" id="{1BA10369-BB2F-42B4-9B5E-DD81152F120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sp>
        <p:nvSpPr>
          <p:cNvPr id="262" name="Rectangle 261">
            <a:extLst>
              <a:ext uri="{FF2B5EF4-FFF2-40B4-BE49-F238E27FC236}">
                <a16:creationId xmlns:a16="http://schemas.microsoft.com/office/drawing/2014/main" id="{D5F4B08F-4413-42A3-AA0A-45574BD2AA40}"/>
              </a:ext>
            </a:extLst>
          </p:cNvPr>
          <p:cNvSpPr/>
          <p:nvPr/>
        </p:nvSpPr>
        <p:spPr>
          <a:xfrm>
            <a:off x="160805" y="153786"/>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263" name="TextBox 262">
            <a:extLst>
              <a:ext uri="{FF2B5EF4-FFF2-40B4-BE49-F238E27FC236}">
                <a16:creationId xmlns:a16="http://schemas.microsoft.com/office/drawing/2014/main" id="{0E8C06AF-CDA0-49DC-8070-7DE477381701}"/>
              </a:ext>
            </a:extLst>
          </p:cNvPr>
          <p:cNvSpPr txBox="1"/>
          <p:nvPr/>
        </p:nvSpPr>
        <p:spPr>
          <a:xfrm>
            <a:off x="254791" y="303287"/>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265" name="TextBox 264">
            <a:extLst>
              <a:ext uri="{FF2B5EF4-FFF2-40B4-BE49-F238E27FC236}">
                <a16:creationId xmlns:a16="http://schemas.microsoft.com/office/drawing/2014/main" id="{E4F4DF88-883D-4453-9C16-19416EBCBF2F}"/>
              </a:ext>
            </a:extLst>
          </p:cNvPr>
          <p:cNvSpPr txBox="1"/>
          <p:nvPr/>
        </p:nvSpPr>
        <p:spPr>
          <a:xfrm>
            <a:off x="293368" y="164455"/>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Tree>
    <p:extLst>
      <p:ext uri="{BB962C8B-B14F-4D97-AF65-F5344CB8AC3E}">
        <p14:creationId xmlns:p14="http://schemas.microsoft.com/office/powerpoint/2010/main" val="2684064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7"/>
                                        </p:tgtEl>
                                        <p:attrNameLst>
                                          <p:attrName>style.visibility</p:attrName>
                                        </p:attrNameLst>
                                      </p:cBhvr>
                                      <p:to>
                                        <p:strVal val="visible"/>
                                      </p:to>
                                    </p:set>
                                    <p:animEffect transition="in" filter="fade">
                                      <p:cBhvr>
                                        <p:cTn id="7" dur="500"/>
                                        <p:tgtEl>
                                          <p:spTgt spid="227"/>
                                        </p:tgtEl>
                                      </p:cBhvr>
                                    </p:animEffect>
                                  </p:childTnLst>
                                </p:cTn>
                              </p:par>
                              <p:par>
                                <p:cTn id="8" presetID="53" presetClass="entr" presetSubtype="16" fill="hold" nodeType="withEffect">
                                  <p:stCondLst>
                                    <p:cond delay="0"/>
                                  </p:stCondLst>
                                  <p:childTnLst>
                                    <p:set>
                                      <p:cBhvr>
                                        <p:cTn id="9" dur="1" fill="hold">
                                          <p:stCondLst>
                                            <p:cond delay="0"/>
                                          </p:stCondLst>
                                        </p:cTn>
                                        <p:tgtEl>
                                          <p:spTgt spid="202"/>
                                        </p:tgtEl>
                                        <p:attrNameLst>
                                          <p:attrName>style.visibility</p:attrName>
                                        </p:attrNameLst>
                                      </p:cBhvr>
                                      <p:to>
                                        <p:strVal val="visible"/>
                                      </p:to>
                                    </p:set>
                                    <p:anim calcmode="lin" valueType="num">
                                      <p:cBhvr>
                                        <p:cTn id="10" dur="1000" fill="hold"/>
                                        <p:tgtEl>
                                          <p:spTgt spid="202"/>
                                        </p:tgtEl>
                                        <p:attrNameLst>
                                          <p:attrName>ppt_w</p:attrName>
                                        </p:attrNameLst>
                                      </p:cBhvr>
                                      <p:tavLst>
                                        <p:tav tm="0">
                                          <p:val>
                                            <p:fltVal val="0"/>
                                          </p:val>
                                        </p:tav>
                                        <p:tav tm="100000">
                                          <p:val>
                                            <p:strVal val="#ppt_w"/>
                                          </p:val>
                                        </p:tav>
                                      </p:tavLst>
                                    </p:anim>
                                    <p:anim calcmode="lin" valueType="num">
                                      <p:cBhvr>
                                        <p:cTn id="11" dur="1000" fill="hold"/>
                                        <p:tgtEl>
                                          <p:spTgt spid="202"/>
                                        </p:tgtEl>
                                        <p:attrNameLst>
                                          <p:attrName>ppt_h</p:attrName>
                                        </p:attrNameLst>
                                      </p:cBhvr>
                                      <p:tavLst>
                                        <p:tav tm="0">
                                          <p:val>
                                            <p:fltVal val="0"/>
                                          </p:val>
                                        </p:tav>
                                        <p:tav tm="100000">
                                          <p:val>
                                            <p:strVal val="#ppt_h"/>
                                          </p:val>
                                        </p:tav>
                                      </p:tavLst>
                                    </p:anim>
                                    <p:animEffect transition="in" filter="fade">
                                      <p:cBhvr>
                                        <p:cTn id="12" dur="1000"/>
                                        <p:tgtEl>
                                          <p:spTgt spid="202"/>
                                        </p:tgtEl>
                                      </p:cBhvr>
                                    </p:animEffect>
                                  </p:childTnLst>
                                </p:cTn>
                              </p:par>
                              <p:par>
                                <p:cTn id="13" presetID="53" presetClass="entr" presetSubtype="16" fill="hold" nodeType="withEffect">
                                  <p:stCondLst>
                                    <p:cond delay="0"/>
                                  </p:stCondLst>
                                  <p:childTnLst>
                                    <p:set>
                                      <p:cBhvr>
                                        <p:cTn id="14" dur="1" fill="hold">
                                          <p:stCondLst>
                                            <p:cond delay="0"/>
                                          </p:stCondLst>
                                        </p:cTn>
                                        <p:tgtEl>
                                          <p:spTgt spid="205"/>
                                        </p:tgtEl>
                                        <p:attrNameLst>
                                          <p:attrName>style.visibility</p:attrName>
                                        </p:attrNameLst>
                                      </p:cBhvr>
                                      <p:to>
                                        <p:strVal val="visible"/>
                                      </p:to>
                                    </p:set>
                                    <p:anim calcmode="lin" valueType="num">
                                      <p:cBhvr>
                                        <p:cTn id="15" dur="1000" fill="hold"/>
                                        <p:tgtEl>
                                          <p:spTgt spid="205"/>
                                        </p:tgtEl>
                                        <p:attrNameLst>
                                          <p:attrName>ppt_w</p:attrName>
                                        </p:attrNameLst>
                                      </p:cBhvr>
                                      <p:tavLst>
                                        <p:tav tm="0">
                                          <p:val>
                                            <p:fltVal val="0"/>
                                          </p:val>
                                        </p:tav>
                                        <p:tav tm="100000">
                                          <p:val>
                                            <p:strVal val="#ppt_w"/>
                                          </p:val>
                                        </p:tav>
                                      </p:tavLst>
                                    </p:anim>
                                    <p:anim calcmode="lin" valueType="num">
                                      <p:cBhvr>
                                        <p:cTn id="16" dur="1000" fill="hold"/>
                                        <p:tgtEl>
                                          <p:spTgt spid="205"/>
                                        </p:tgtEl>
                                        <p:attrNameLst>
                                          <p:attrName>ppt_h</p:attrName>
                                        </p:attrNameLst>
                                      </p:cBhvr>
                                      <p:tavLst>
                                        <p:tav tm="0">
                                          <p:val>
                                            <p:fltVal val="0"/>
                                          </p:val>
                                        </p:tav>
                                        <p:tav tm="100000">
                                          <p:val>
                                            <p:strVal val="#ppt_h"/>
                                          </p:val>
                                        </p:tav>
                                      </p:tavLst>
                                    </p:anim>
                                    <p:animEffect transition="in" filter="fade">
                                      <p:cBhvr>
                                        <p:cTn id="17" dur="1000"/>
                                        <p:tgtEl>
                                          <p:spTgt spid="205"/>
                                        </p:tgtEl>
                                      </p:cBhvr>
                                    </p:animEffect>
                                  </p:childTnLst>
                                </p:cTn>
                              </p:par>
                              <p:par>
                                <p:cTn id="18" presetID="53" presetClass="entr" presetSubtype="16" fill="hold" nodeType="withEffect">
                                  <p:stCondLst>
                                    <p:cond delay="0"/>
                                  </p:stCondLst>
                                  <p:childTnLst>
                                    <p:set>
                                      <p:cBhvr>
                                        <p:cTn id="19" dur="1" fill="hold">
                                          <p:stCondLst>
                                            <p:cond delay="0"/>
                                          </p:stCondLst>
                                        </p:cTn>
                                        <p:tgtEl>
                                          <p:spTgt spid="211"/>
                                        </p:tgtEl>
                                        <p:attrNameLst>
                                          <p:attrName>style.visibility</p:attrName>
                                        </p:attrNameLst>
                                      </p:cBhvr>
                                      <p:to>
                                        <p:strVal val="visible"/>
                                      </p:to>
                                    </p:set>
                                    <p:anim calcmode="lin" valueType="num">
                                      <p:cBhvr>
                                        <p:cTn id="20" dur="1000" fill="hold"/>
                                        <p:tgtEl>
                                          <p:spTgt spid="211"/>
                                        </p:tgtEl>
                                        <p:attrNameLst>
                                          <p:attrName>ppt_w</p:attrName>
                                        </p:attrNameLst>
                                      </p:cBhvr>
                                      <p:tavLst>
                                        <p:tav tm="0">
                                          <p:val>
                                            <p:fltVal val="0"/>
                                          </p:val>
                                        </p:tav>
                                        <p:tav tm="100000">
                                          <p:val>
                                            <p:strVal val="#ppt_w"/>
                                          </p:val>
                                        </p:tav>
                                      </p:tavLst>
                                    </p:anim>
                                    <p:anim calcmode="lin" valueType="num">
                                      <p:cBhvr>
                                        <p:cTn id="21" dur="1000" fill="hold"/>
                                        <p:tgtEl>
                                          <p:spTgt spid="211"/>
                                        </p:tgtEl>
                                        <p:attrNameLst>
                                          <p:attrName>ppt_h</p:attrName>
                                        </p:attrNameLst>
                                      </p:cBhvr>
                                      <p:tavLst>
                                        <p:tav tm="0">
                                          <p:val>
                                            <p:fltVal val="0"/>
                                          </p:val>
                                        </p:tav>
                                        <p:tav tm="100000">
                                          <p:val>
                                            <p:strVal val="#ppt_h"/>
                                          </p:val>
                                        </p:tav>
                                      </p:tavLst>
                                    </p:anim>
                                    <p:animEffect transition="in" filter="fade">
                                      <p:cBhvr>
                                        <p:cTn id="22" dur="1000"/>
                                        <p:tgtEl>
                                          <p:spTgt spid="211"/>
                                        </p:tgtEl>
                                      </p:cBhvr>
                                    </p:animEffect>
                                  </p:childTnLst>
                                </p:cTn>
                              </p:par>
                              <p:par>
                                <p:cTn id="23" presetID="53" presetClass="entr" presetSubtype="16" fill="hold" nodeType="withEffect">
                                  <p:stCondLst>
                                    <p:cond delay="0"/>
                                  </p:stCondLst>
                                  <p:childTnLst>
                                    <p:set>
                                      <p:cBhvr>
                                        <p:cTn id="24" dur="1" fill="hold">
                                          <p:stCondLst>
                                            <p:cond delay="0"/>
                                          </p:stCondLst>
                                        </p:cTn>
                                        <p:tgtEl>
                                          <p:spTgt spid="196"/>
                                        </p:tgtEl>
                                        <p:attrNameLst>
                                          <p:attrName>style.visibility</p:attrName>
                                        </p:attrNameLst>
                                      </p:cBhvr>
                                      <p:to>
                                        <p:strVal val="visible"/>
                                      </p:to>
                                    </p:set>
                                    <p:anim calcmode="lin" valueType="num">
                                      <p:cBhvr>
                                        <p:cTn id="25" dur="1000" fill="hold"/>
                                        <p:tgtEl>
                                          <p:spTgt spid="196"/>
                                        </p:tgtEl>
                                        <p:attrNameLst>
                                          <p:attrName>ppt_w</p:attrName>
                                        </p:attrNameLst>
                                      </p:cBhvr>
                                      <p:tavLst>
                                        <p:tav tm="0">
                                          <p:val>
                                            <p:fltVal val="0"/>
                                          </p:val>
                                        </p:tav>
                                        <p:tav tm="100000">
                                          <p:val>
                                            <p:strVal val="#ppt_w"/>
                                          </p:val>
                                        </p:tav>
                                      </p:tavLst>
                                    </p:anim>
                                    <p:anim calcmode="lin" valueType="num">
                                      <p:cBhvr>
                                        <p:cTn id="26" dur="1000" fill="hold"/>
                                        <p:tgtEl>
                                          <p:spTgt spid="196"/>
                                        </p:tgtEl>
                                        <p:attrNameLst>
                                          <p:attrName>ppt_h</p:attrName>
                                        </p:attrNameLst>
                                      </p:cBhvr>
                                      <p:tavLst>
                                        <p:tav tm="0">
                                          <p:val>
                                            <p:fltVal val="0"/>
                                          </p:val>
                                        </p:tav>
                                        <p:tav tm="100000">
                                          <p:val>
                                            <p:strVal val="#ppt_h"/>
                                          </p:val>
                                        </p:tav>
                                      </p:tavLst>
                                    </p:anim>
                                    <p:animEffect transition="in" filter="fade">
                                      <p:cBhvr>
                                        <p:cTn id="27" dur="1000"/>
                                        <p:tgtEl>
                                          <p:spTgt spid="196"/>
                                        </p:tgtEl>
                                      </p:cBhvr>
                                    </p:animEffect>
                                  </p:childTnLst>
                                </p:cTn>
                              </p:par>
                              <p:par>
                                <p:cTn id="28" presetID="53" presetClass="entr" presetSubtype="16" fill="hold" nodeType="withEffect">
                                  <p:stCondLst>
                                    <p:cond delay="0"/>
                                  </p:stCondLst>
                                  <p:childTnLst>
                                    <p:set>
                                      <p:cBhvr>
                                        <p:cTn id="29" dur="1" fill="hold">
                                          <p:stCondLst>
                                            <p:cond delay="0"/>
                                          </p:stCondLst>
                                        </p:cTn>
                                        <p:tgtEl>
                                          <p:spTgt spid="236"/>
                                        </p:tgtEl>
                                        <p:attrNameLst>
                                          <p:attrName>style.visibility</p:attrName>
                                        </p:attrNameLst>
                                      </p:cBhvr>
                                      <p:to>
                                        <p:strVal val="visible"/>
                                      </p:to>
                                    </p:set>
                                    <p:anim calcmode="lin" valueType="num">
                                      <p:cBhvr>
                                        <p:cTn id="30" dur="1000" fill="hold"/>
                                        <p:tgtEl>
                                          <p:spTgt spid="236"/>
                                        </p:tgtEl>
                                        <p:attrNameLst>
                                          <p:attrName>ppt_w</p:attrName>
                                        </p:attrNameLst>
                                      </p:cBhvr>
                                      <p:tavLst>
                                        <p:tav tm="0">
                                          <p:val>
                                            <p:fltVal val="0"/>
                                          </p:val>
                                        </p:tav>
                                        <p:tav tm="100000">
                                          <p:val>
                                            <p:strVal val="#ppt_w"/>
                                          </p:val>
                                        </p:tav>
                                      </p:tavLst>
                                    </p:anim>
                                    <p:anim calcmode="lin" valueType="num">
                                      <p:cBhvr>
                                        <p:cTn id="31" dur="1000" fill="hold"/>
                                        <p:tgtEl>
                                          <p:spTgt spid="236"/>
                                        </p:tgtEl>
                                        <p:attrNameLst>
                                          <p:attrName>ppt_h</p:attrName>
                                        </p:attrNameLst>
                                      </p:cBhvr>
                                      <p:tavLst>
                                        <p:tav tm="0">
                                          <p:val>
                                            <p:fltVal val="0"/>
                                          </p:val>
                                        </p:tav>
                                        <p:tav tm="100000">
                                          <p:val>
                                            <p:strVal val="#ppt_h"/>
                                          </p:val>
                                        </p:tav>
                                      </p:tavLst>
                                    </p:anim>
                                    <p:animEffect transition="in" filter="fade">
                                      <p:cBhvr>
                                        <p:cTn id="32" dur="1000"/>
                                        <p:tgtEl>
                                          <p:spTgt spid="236"/>
                                        </p:tgtEl>
                                      </p:cBhvr>
                                    </p:animEffect>
                                  </p:childTnLst>
                                </p:cTn>
                              </p:par>
                              <p:par>
                                <p:cTn id="33" presetID="53" presetClass="entr" presetSubtype="16" fill="hold" nodeType="withEffect">
                                  <p:stCondLst>
                                    <p:cond delay="0"/>
                                  </p:stCondLst>
                                  <p:childTnLst>
                                    <p:set>
                                      <p:cBhvr>
                                        <p:cTn id="34" dur="1" fill="hold">
                                          <p:stCondLst>
                                            <p:cond delay="0"/>
                                          </p:stCondLst>
                                        </p:cTn>
                                        <p:tgtEl>
                                          <p:spTgt spid="231"/>
                                        </p:tgtEl>
                                        <p:attrNameLst>
                                          <p:attrName>style.visibility</p:attrName>
                                        </p:attrNameLst>
                                      </p:cBhvr>
                                      <p:to>
                                        <p:strVal val="visible"/>
                                      </p:to>
                                    </p:set>
                                    <p:anim calcmode="lin" valueType="num">
                                      <p:cBhvr>
                                        <p:cTn id="35" dur="1000" fill="hold"/>
                                        <p:tgtEl>
                                          <p:spTgt spid="231"/>
                                        </p:tgtEl>
                                        <p:attrNameLst>
                                          <p:attrName>ppt_w</p:attrName>
                                        </p:attrNameLst>
                                      </p:cBhvr>
                                      <p:tavLst>
                                        <p:tav tm="0">
                                          <p:val>
                                            <p:fltVal val="0"/>
                                          </p:val>
                                        </p:tav>
                                        <p:tav tm="100000">
                                          <p:val>
                                            <p:strVal val="#ppt_w"/>
                                          </p:val>
                                        </p:tav>
                                      </p:tavLst>
                                    </p:anim>
                                    <p:anim calcmode="lin" valueType="num">
                                      <p:cBhvr>
                                        <p:cTn id="36" dur="1000" fill="hold"/>
                                        <p:tgtEl>
                                          <p:spTgt spid="231"/>
                                        </p:tgtEl>
                                        <p:attrNameLst>
                                          <p:attrName>ppt_h</p:attrName>
                                        </p:attrNameLst>
                                      </p:cBhvr>
                                      <p:tavLst>
                                        <p:tav tm="0">
                                          <p:val>
                                            <p:fltVal val="0"/>
                                          </p:val>
                                        </p:tav>
                                        <p:tav tm="100000">
                                          <p:val>
                                            <p:strVal val="#ppt_h"/>
                                          </p:val>
                                        </p:tav>
                                      </p:tavLst>
                                    </p:anim>
                                    <p:animEffect transition="in" filter="fade">
                                      <p:cBhvr>
                                        <p:cTn id="37" dur="1000"/>
                                        <p:tgtEl>
                                          <p:spTgt spid="231"/>
                                        </p:tgtEl>
                                      </p:cBhvr>
                                    </p:animEffect>
                                  </p:childTnLst>
                                </p:cTn>
                              </p:par>
                              <p:par>
                                <p:cTn id="38" presetID="53" presetClass="entr" presetSubtype="16" fill="hold" nodeType="withEffect">
                                  <p:stCondLst>
                                    <p:cond delay="0"/>
                                  </p:stCondLst>
                                  <p:childTnLst>
                                    <p:set>
                                      <p:cBhvr>
                                        <p:cTn id="39" dur="1" fill="hold">
                                          <p:stCondLst>
                                            <p:cond delay="0"/>
                                          </p:stCondLst>
                                        </p:cTn>
                                        <p:tgtEl>
                                          <p:spTgt spid="208"/>
                                        </p:tgtEl>
                                        <p:attrNameLst>
                                          <p:attrName>style.visibility</p:attrName>
                                        </p:attrNameLst>
                                      </p:cBhvr>
                                      <p:to>
                                        <p:strVal val="visible"/>
                                      </p:to>
                                    </p:set>
                                    <p:anim calcmode="lin" valueType="num">
                                      <p:cBhvr>
                                        <p:cTn id="40" dur="1000" fill="hold"/>
                                        <p:tgtEl>
                                          <p:spTgt spid="208"/>
                                        </p:tgtEl>
                                        <p:attrNameLst>
                                          <p:attrName>ppt_w</p:attrName>
                                        </p:attrNameLst>
                                      </p:cBhvr>
                                      <p:tavLst>
                                        <p:tav tm="0">
                                          <p:val>
                                            <p:fltVal val="0"/>
                                          </p:val>
                                        </p:tav>
                                        <p:tav tm="100000">
                                          <p:val>
                                            <p:strVal val="#ppt_w"/>
                                          </p:val>
                                        </p:tav>
                                      </p:tavLst>
                                    </p:anim>
                                    <p:anim calcmode="lin" valueType="num">
                                      <p:cBhvr>
                                        <p:cTn id="41" dur="1000" fill="hold"/>
                                        <p:tgtEl>
                                          <p:spTgt spid="208"/>
                                        </p:tgtEl>
                                        <p:attrNameLst>
                                          <p:attrName>ppt_h</p:attrName>
                                        </p:attrNameLst>
                                      </p:cBhvr>
                                      <p:tavLst>
                                        <p:tav tm="0">
                                          <p:val>
                                            <p:fltVal val="0"/>
                                          </p:val>
                                        </p:tav>
                                        <p:tav tm="100000">
                                          <p:val>
                                            <p:strVal val="#ppt_h"/>
                                          </p:val>
                                        </p:tav>
                                      </p:tavLst>
                                    </p:anim>
                                    <p:animEffect transition="in" filter="fade">
                                      <p:cBhvr>
                                        <p:cTn id="42" dur="1000"/>
                                        <p:tgtEl>
                                          <p:spTgt spid="208"/>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218"/>
                                        </p:tgtEl>
                                        <p:attrNameLst>
                                          <p:attrName>style.visibility</p:attrName>
                                        </p:attrNameLst>
                                      </p:cBhvr>
                                      <p:to>
                                        <p:strVal val="visible"/>
                                      </p:to>
                                    </p:set>
                                    <p:animEffect transition="in" filter="wipe(left)">
                                      <p:cBhvr>
                                        <p:cTn id="47" dur="1000"/>
                                        <p:tgtEl>
                                          <p:spTgt spid="218"/>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241"/>
                                        </p:tgtEl>
                                        <p:attrNameLst>
                                          <p:attrName>style.visibility</p:attrName>
                                        </p:attrNameLst>
                                      </p:cBhvr>
                                      <p:to>
                                        <p:strVal val="visible"/>
                                      </p:to>
                                    </p:set>
                                    <p:animEffect transition="in" filter="wipe(left)">
                                      <p:cBhvr>
                                        <p:cTn id="52" dur="1000"/>
                                        <p:tgtEl>
                                          <p:spTgt spid="241"/>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1" fill="hold" nodeType="clickEffect">
                                  <p:stCondLst>
                                    <p:cond delay="0"/>
                                  </p:stCondLst>
                                  <p:childTnLst>
                                    <p:set>
                                      <p:cBhvr>
                                        <p:cTn id="56" dur="1" fill="hold">
                                          <p:stCondLst>
                                            <p:cond delay="0"/>
                                          </p:stCondLst>
                                        </p:cTn>
                                        <p:tgtEl>
                                          <p:spTgt spid="221"/>
                                        </p:tgtEl>
                                        <p:attrNameLst>
                                          <p:attrName>style.visibility</p:attrName>
                                        </p:attrNameLst>
                                      </p:cBhvr>
                                      <p:to>
                                        <p:strVal val="visible"/>
                                      </p:to>
                                    </p:set>
                                    <p:animEffect transition="in" filter="wipe(up)">
                                      <p:cBhvr>
                                        <p:cTn id="57" dur="1000"/>
                                        <p:tgtEl>
                                          <p:spTgt spid="221"/>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1" fill="hold" nodeType="clickEffect">
                                  <p:stCondLst>
                                    <p:cond delay="0"/>
                                  </p:stCondLst>
                                  <p:childTnLst>
                                    <p:set>
                                      <p:cBhvr>
                                        <p:cTn id="61" dur="1" fill="hold">
                                          <p:stCondLst>
                                            <p:cond delay="0"/>
                                          </p:stCondLst>
                                        </p:cTn>
                                        <p:tgtEl>
                                          <p:spTgt spid="228"/>
                                        </p:tgtEl>
                                        <p:attrNameLst>
                                          <p:attrName>style.visibility</p:attrName>
                                        </p:attrNameLst>
                                      </p:cBhvr>
                                      <p:to>
                                        <p:strVal val="visible"/>
                                      </p:to>
                                    </p:set>
                                    <p:animEffect transition="in" filter="wipe(up)">
                                      <p:cBhvr>
                                        <p:cTn id="62" dur="1000"/>
                                        <p:tgtEl>
                                          <p:spTgt spid="228"/>
                                        </p:tgtEl>
                                      </p:cBhvr>
                                    </p:animEffect>
                                  </p:childTnLst>
                                </p:cTn>
                              </p:par>
                            </p:childTnLst>
                          </p:cTn>
                        </p:par>
                        <p:par>
                          <p:cTn id="63" fill="hold">
                            <p:stCondLst>
                              <p:cond delay="1000"/>
                            </p:stCondLst>
                            <p:childTnLst>
                              <p:par>
                                <p:cTn id="64" presetID="22" presetClass="entr" presetSubtype="8" fill="hold" nodeType="afterEffect">
                                  <p:stCondLst>
                                    <p:cond delay="0"/>
                                  </p:stCondLst>
                                  <p:childTnLst>
                                    <p:set>
                                      <p:cBhvr>
                                        <p:cTn id="65" dur="1" fill="hold">
                                          <p:stCondLst>
                                            <p:cond delay="0"/>
                                          </p:stCondLst>
                                        </p:cTn>
                                        <p:tgtEl>
                                          <p:spTgt spid="252"/>
                                        </p:tgtEl>
                                        <p:attrNameLst>
                                          <p:attrName>style.visibility</p:attrName>
                                        </p:attrNameLst>
                                      </p:cBhvr>
                                      <p:to>
                                        <p:strVal val="visible"/>
                                      </p:to>
                                    </p:set>
                                    <p:animEffect transition="in" filter="wipe(left)">
                                      <p:cBhvr>
                                        <p:cTn id="66" dur="1000"/>
                                        <p:tgtEl>
                                          <p:spTgt spid="252"/>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2" fill="hold" nodeType="clickEffect">
                                  <p:stCondLst>
                                    <p:cond delay="0"/>
                                  </p:stCondLst>
                                  <p:childTnLst>
                                    <p:set>
                                      <p:cBhvr>
                                        <p:cTn id="70" dur="1" fill="hold">
                                          <p:stCondLst>
                                            <p:cond delay="0"/>
                                          </p:stCondLst>
                                        </p:cTn>
                                        <p:tgtEl>
                                          <p:spTgt spid="247"/>
                                        </p:tgtEl>
                                        <p:attrNameLst>
                                          <p:attrName>style.visibility</p:attrName>
                                        </p:attrNameLst>
                                      </p:cBhvr>
                                      <p:to>
                                        <p:strVal val="visible"/>
                                      </p:to>
                                    </p:set>
                                    <p:animEffect transition="in" filter="wipe(right)">
                                      <p:cBhvr>
                                        <p:cTn id="71" dur="1000"/>
                                        <p:tgtEl>
                                          <p:spTgt spid="247"/>
                                        </p:tgtEl>
                                      </p:cBhvr>
                                    </p:animEffect>
                                  </p:childTnLst>
                                </p:cTn>
                              </p:par>
                            </p:childTnLst>
                          </p:cTn>
                        </p:par>
                        <p:par>
                          <p:cTn id="72" fill="hold">
                            <p:stCondLst>
                              <p:cond delay="1000"/>
                            </p:stCondLst>
                            <p:childTnLst>
                              <p:par>
                                <p:cTn id="73" presetID="22" presetClass="entr" presetSubtype="4" fill="hold" nodeType="afterEffect">
                                  <p:stCondLst>
                                    <p:cond delay="0"/>
                                  </p:stCondLst>
                                  <p:childTnLst>
                                    <p:set>
                                      <p:cBhvr>
                                        <p:cTn id="74" dur="1" fill="hold">
                                          <p:stCondLst>
                                            <p:cond delay="0"/>
                                          </p:stCondLst>
                                        </p:cTn>
                                        <p:tgtEl>
                                          <p:spTgt spid="257"/>
                                        </p:tgtEl>
                                        <p:attrNameLst>
                                          <p:attrName>style.visibility</p:attrName>
                                        </p:attrNameLst>
                                      </p:cBhvr>
                                      <p:to>
                                        <p:strVal val="visible"/>
                                      </p:to>
                                    </p:set>
                                    <p:animEffect transition="in" filter="wipe(down)">
                                      <p:cBhvr>
                                        <p:cTn id="75" dur="1000"/>
                                        <p:tgtEl>
                                          <p:spTgt spid="257"/>
                                        </p:tgtEl>
                                      </p:cBhvr>
                                    </p:animEffect>
                                  </p:childTnLst>
                                </p:cTn>
                              </p:par>
                            </p:childTnLst>
                          </p:cTn>
                        </p:par>
                      </p:childTnLst>
                    </p:cTn>
                  </p:par>
                  <p:par>
                    <p:cTn id="76" fill="hold">
                      <p:stCondLst>
                        <p:cond delay="indefinite"/>
                      </p:stCondLst>
                      <p:childTnLst>
                        <p:par>
                          <p:cTn id="77" fill="hold">
                            <p:stCondLst>
                              <p:cond delay="0"/>
                            </p:stCondLst>
                            <p:childTnLst>
                              <p:par>
                                <p:cTn id="78" presetID="22" presetClass="entr" presetSubtype="8" fill="hold" nodeType="clickEffect">
                                  <p:stCondLst>
                                    <p:cond delay="0"/>
                                  </p:stCondLst>
                                  <p:childTnLst>
                                    <p:set>
                                      <p:cBhvr>
                                        <p:cTn id="79" dur="1" fill="hold">
                                          <p:stCondLst>
                                            <p:cond delay="0"/>
                                          </p:stCondLst>
                                        </p:cTn>
                                        <p:tgtEl>
                                          <p:spTgt spid="224"/>
                                        </p:tgtEl>
                                        <p:attrNameLst>
                                          <p:attrName>style.visibility</p:attrName>
                                        </p:attrNameLst>
                                      </p:cBhvr>
                                      <p:to>
                                        <p:strVal val="visible"/>
                                      </p:to>
                                    </p:set>
                                    <p:animEffect transition="in" filter="wipe(left)">
                                      <p:cBhvr>
                                        <p:cTn id="80" dur="1000"/>
                                        <p:tgtEl>
                                          <p:spTgt spid="224"/>
                                        </p:tgtEl>
                                      </p:cBhvr>
                                    </p:animEffect>
                                  </p:childTnLst>
                                </p:cTn>
                              </p:par>
                            </p:childTnLst>
                          </p:cTn>
                        </p:par>
                      </p:childTnLst>
                    </p:cTn>
                  </p:par>
                  <p:par>
                    <p:cTn id="81" fill="hold">
                      <p:stCondLst>
                        <p:cond delay="indefinite"/>
                      </p:stCondLst>
                      <p:childTnLst>
                        <p:par>
                          <p:cTn id="82" fill="hold">
                            <p:stCondLst>
                              <p:cond delay="0"/>
                            </p:stCondLst>
                            <p:childTnLst>
                              <p:par>
                                <p:cTn id="83" presetID="22" presetClass="entr" presetSubtype="8" fill="hold" nodeType="clickEffect">
                                  <p:stCondLst>
                                    <p:cond delay="0"/>
                                  </p:stCondLst>
                                  <p:childTnLst>
                                    <p:set>
                                      <p:cBhvr>
                                        <p:cTn id="84" dur="1" fill="hold">
                                          <p:stCondLst>
                                            <p:cond delay="0"/>
                                          </p:stCondLst>
                                        </p:cTn>
                                        <p:tgtEl>
                                          <p:spTgt spid="244"/>
                                        </p:tgtEl>
                                        <p:attrNameLst>
                                          <p:attrName>style.visibility</p:attrName>
                                        </p:attrNameLst>
                                      </p:cBhvr>
                                      <p:to>
                                        <p:strVal val="visible"/>
                                      </p:to>
                                    </p:set>
                                    <p:animEffect transition="in" filter="wipe(left)">
                                      <p:cBhvr>
                                        <p:cTn id="85" dur="1000"/>
                                        <p:tgtEl>
                                          <p:spTgt spid="2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365FD-06C8-45F8-AE1E-12EA354CFEC4}"/>
              </a:ext>
            </a:extLst>
          </p:cNvPr>
          <p:cNvSpPr>
            <a:spLocks noGrp="1"/>
          </p:cNvSpPr>
          <p:nvPr>
            <p:ph type="title"/>
          </p:nvPr>
        </p:nvSpPr>
        <p:spPr>
          <a:xfrm>
            <a:off x="1562802" y="471503"/>
            <a:ext cx="6813884" cy="1325563"/>
          </a:xfrm>
        </p:spPr>
        <p:txBody>
          <a:bodyPr/>
          <a:lstStyle/>
          <a:p>
            <a:r>
              <a:rPr lang="en-US" b="0" u="none" dirty="0">
                <a:latin typeface="Huawei Sans" panose="020C0503030203020204" pitchFamily="34" charset="0"/>
              </a:rPr>
              <a:t>HDFS Data Read Process</a:t>
            </a:r>
            <a:endParaRPr lang="en-US" dirty="0"/>
          </a:p>
        </p:txBody>
      </p:sp>
      <p:pic>
        <p:nvPicPr>
          <p:cNvPr id="260" name="Picture 259">
            <a:extLst>
              <a:ext uri="{FF2B5EF4-FFF2-40B4-BE49-F238E27FC236}">
                <a16:creationId xmlns:a16="http://schemas.microsoft.com/office/drawing/2014/main" id="{A9BDA14D-C831-4537-B6E3-CFBBCF4F6A3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900951" y="-265426"/>
            <a:ext cx="2036258" cy="1800993"/>
          </a:xfrm>
          <a:prstGeom prst="rect">
            <a:avLst/>
          </a:prstGeom>
        </p:spPr>
      </p:pic>
      <p:pic>
        <p:nvPicPr>
          <p:cNvPr id="261" name="Graphic 260">
            <a:extLst>
              <a:ext uri="{FF2B5EF4-FFF2-40B4-BE49-F238E27FC236}">
                <a16:creationId xmlns:a16="http://schemas.microsoft.com/office/drawing/2014/main" id="{1BA10369-BB2F-42B4-9B5E-DD81152F120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sp>
        <p:nvSpPr>
          <p:cNvPr id="262" name="Rectangle 261">
            <a:extLst>
              <a:ext uri="{FF2B5EF4-FFF2-40B4-BE49-F238E27FC236}">
                <a16:creationId xmlns:a16="http://schemas.microsoft.com/office/drawing/2014/main" id="{D5F4B08F-4413-42A3-AA0A-45574BD2AA40}"/>
              </a:ext>
            </a:extLst>
          </p:cNvPr>
          <p:cNvSpPr/>
          <p:nvPr/>
        </p:nvSpPr>
        <p:spPr>
          <a:xfrm>
            <a:off x="160805" y="153786"/>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263" name="TextBox 262">
            <a:extLst>
              <a:ext uri="{FF2B5EF4-FFF2-40B4-BE49-F238E27FC236}">
                <a16:creationId xmlns:a16="http://schemas.microsoft.com/office/drawing/2014/main" id="{0E8C06AF-CDA0-49DC-8070-7DE477381701}"/>
              </a:ext>
            </a:extLst>
          </p:cNvPr>
          <p:cNvSpPr txBox="1"/>
          <p:nvPr/>
        </p:nvSpPr>
        <p:spPr>
          <a:xfrm>
            <a:off x="254791" y="303287"/>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265" name="TextBox 264">
            <a:extLst>
              <a:ext uri="{FF2B5EF4-FFF2-40B4-BE49-F238E27FC236}">
                <a16:creationId xmlns:a16="http://schemas.microsoft.com/office/drawing/2014/main" id="{E4F4DF88-883D-4453-9C16-19416EBCBF2F}"/>
              </a:ext>
            </a:extLst>
          </p:cNvPr>
          <p:cNvSpPr txBox="1"/>
          <p:nvPr/>
        </p:nvSpPr>
        <p:spPr>
          <a:xfrm>
            <a:off x="293368" y="164455"/>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pic>
        <p:nvPicPr>
          <p:cNvPr id="4" name="Picture 3">
            <a:extLst>
              <a:ext uri="{FF2B5EF4-FFF2-40B4-BE49-F238E27FC236}">
                <a16:creationId xmlns:a16="http://schemas.microsoft.com/office/drawing/2014/main" id="{55071603-352E-4813-9AF2-277CF4C3D0E1}"/>
              </a:ext>
            </a:extLst>
          </p:cNvPr>
          <p:cNvPicPr>
            <a:picLocks noChangeAspect="1"/>
          </p:cNvPicPr>
          <p:nvPr/>
        </p:nvPicPr>
        <p:blipFill>
          <a:blip r:embed="rId5"/>
          <a:stretch>
            <a:fillRect/>
          </a:stretch>
        </p:blipFill>
        <p:spPr>
          <a:xfrm>
            <a:off x="254791" y="1708061"/>
            <a:ext cx="11228147" cy="3893842"/>
          </a:xfrm>
          <a:prstGeom prst="rect">
            <a:avLst/>
          </a:prstGeom>
        </p:spPr>
      </p:pic>
    </p:spTree>
    <p:extLst>
      <p:ext uri="{BB962C8B-B14F-4D97-AF65-F5344CB8AC3E}">
        <p14:creationId xmlns:p14="http://schemas.microsoft.com/office/powerpoint/2010/main" val="80592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19" name="TextBox 18">
            <a:extLst>
              <a:ext uri="{FF2B5EF4-FFF2-40B4-BE49-F238E27FC236}">
                <a16:creationId xmlns:a16="http://schemas.microsoft.com/office/drawing/2014/main" id="{E695F83B-21FF-F856-B914-3E0B6B636E95}"/>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Youssef Ntefeh</a:t>
            </a:r>
          </a:p>
        </p:txBody>
      </p:sp>
      <p:sp>
        <p:nvSpPr>
          <p:cNvPr id="12" name="标题 4">
            <a:extLst>
              <a:ext uri="{FF2B5EF4-FFF2-40B4-BE49-F238E27FC236}">
                <a16:creationId xmlns:a16="http://schemas.microsoft.com/office/drawing/2014/main" id="{61C49A37-2360-4E83-913E-0D81D2306D9D}"/>
              </a:ext>
            </a:extLst>
          </p:cNvPr>
          <p:cNvSpPr>
            <a:spLocks noGrp="1"/>
          </p:cNvSpPr>
          <p:nvPr>
            <p:ph type="title"/>
          </p:nvPr>
        </p:nvSpPr>
        <p:spPr>
          <a:xfrm>
            <a:off x="1463372" y="587442"/>
            <a:ext cx="11293475" cy="497095"/>
          </a:xfrm>
        </p:spPr>
        <p:txBody>
          <a:bodyPr wrap="square">
            <a:noAutofit/>
          </a:bodyPr>
          <a:lstStyle/>
          <a:p>
            <a:pPr fontAlgn="ctr"/>
            <a:r>
              <a:rPr lang="en-US" sz="1800" b="1" u="none" dirty="0">
                <a:latin typeface="Huawei Sans" panose="020C0503030203020204" pitchFamily="34" charset="0"/>
              </a:rPr>
              <a:t>Common Shell Commands</a:t>
            </a:r>
            <a:endParaRPr lang="en-US" altLang="zh-CN" sz="4000" b="1" dirty="0">
              <a:solidFill>
                <a:srgbClr val="784658"/>
              </a:solidFill>
              <a:latin typeface="Huawei Sans" panose="020C0503030203020204" pitchFamily="34" charset="0"/>
              <a:sym typeface="Huawei Sans" panose="020C0503030203020204" pitchFamily="34" charset="0"/>
            </a:endParaRPr>
          </a:p>
        </p:txBody>
      </p:sp>
      <p:graphicFrame>
        <p:nvGraphicFramePr>
          <p:cNvPr id="3" name="Table 2">
            <a:extLst>
              <a:ext uri="{FF2B5EF4-FFF2-40B4-BE49-F238E27FC236}">
                <a16:creationId xmlns:a16="http://schemas.microsoft.com/office/drawing/2014/main" id="{9106DD92-45BC-418A-A280-5B4FAA36E77C}"/>
              </a:ext>
            </a:extLst>
          </p:cNvPr>
          <p:cNvGraphicFramePr>
            <a:graphicFrameLocks noGrp="1"/>
          </p:cNvGraphicFramePr>
          <p:nvPr>
            <p:extLst>
              <p:ext uri="{D42A27DB-BD31-4B8C-83A1-F6EECF244321}">
                <p14:modId xmlns:p14="http://schemas.microsoft.com/office/powerpoint/2010/main" val="1156090777"/>
              </p:ext>
            </p:extLst>
          </p:nvPr>
        </p:nvGraphicFramePr>
        <p:xfrm>
          <a:off x="1329550" y="1368486"/>
          <a:ext cx="8489150" cy="4433201"/>
        </p:xfrm>
        <a:graphic>
          <a:graphicData uri="http://schemas.openxmlformats.org/drawingml/2006/table">
            <a:tbl>
              <a:tblPr firstRow="1" bandRow="1">
                <a:tableStyleId>{5940675A-B579-460E-94D1-54222C63F5DA}</a:tableStyleId>
              </a:tblPr>
              <a:tblGrid>
                <a:gridCol w="2665125">
                  <a:extLst>
                    <a:ext uri="{9D8B030D-6E8A-4147-A177-3AD203B41FA5}">
                      <a16:colId xmlns:a16="http://schemas.microsoft.com/office/drawing/2014/main" val="436287910"/>
                    </a:ext>
                  </a:extLst>
                </a:gridCol>
                <a:gridCol w="2148086">
                  <a:extLst>
                    <a:ext uri="{9D8B030D-6E8A-4147-A177-3AD203B41FA5}">
                      <a16:colId xmlns:a16="http://schemas.microsoft.com/office/drawing/2014/main" val="298062718"/>
                    </a:ext>
                  </a:extLst>
                </a:gridCol>
                <a:gridCol w="3675939">
                  <a:extLst>
                    <a:ext uri="{9D8B030D-6E8A-4147-A177-3AD203B41FA5}">
                      <a16:colId xmlns:a16="http://schemas.microsoft.com/office/drawing/2014/main" val="4174888170"/>
                    </a:ext>
                  </a:extLst>
                </a:gridCol>
              </a:tblGrid>
              <a:tr h="445362">
                <a:tc>
                  <a:txBody>
                    <a:bodyPr/>
                    <a:lstStyle>
                      <a:lvl1pPr marL="0" algn="l" defTabSz="914400" rtl="0" eaLnBrk="1" latinLnBrk="0" hangingPunct="1">
                        <a:defRPr sz="1800" b="1" kern="1200">
                          <a:solidFill>
                            <a:schemeClr val="lt1"/>
                          </a:solidFill>
                          <a:latin typeface="Arial"/>
                          <a:ea typeface="华文细黑"/>
                          <a:cs typeface="宋体"/>
                        </a:defRPr>
                      </a:lvl1pPr>
                      <a:lvl2pPr marL="457200" algn="l" defTabSz="914400" rtl="0" eaLnBrk="1" latinLnBrk="0" hangingPunct="1">
                        <a:defRPr sz="1800" b="1" kern="1200">
                          <a:solidFill>
                            <a:schemeClr val="lt1"/>
                          </a:solidFill>
                          <a:latin typeface="Arial"/>
                          <a:ea typeface="华文细黑"/>
                          <a:cs typeface="宋体"/>
                        </a:defRPr>
                      </a:lvl2pPr>
                      <a:lvl3pPr marL="914400" algn="l" defTabSz="914400" rtl="0" eaLnBrk="1" latinLnBrk="0" hangingPunct="1">
                        <a:defRPr sz="1800" b="1" kern="1200">
                          <a:solidFill>
                            <a:schemeClr val="lt1"/>
                          </a:solidFill>
                          <a:latin typeface="Arial"/>
                          <a:ea typeface="华文细黑"/>
                          <a:cs typeface="宋体"/>
                        </a:defRPr>
                      </a:lvl3pPr>
                      <a:lvl4pPr marL="1371600" algn="l" defTabSz="914400" rtl="0" eaLnBrk="1" latinLnBrk="0" hangingPunct="1">
                        <a:defRPr sz="1800" b="1" kern="1200">
                          <a:solidFill>
                            <a:schemeClr val="lt1"/>
                          </a:solidFill>
                          <a:latin typeface="Arial"/>
                          <a:ea typeface="华文细黑"/>
                          <a:cs typeface="宋体"/>
                        </a:defRPr>
                      </a:lvl4pPr>
                      <a:lvl5pPr marL="1828800" algn="l" defTabSz="914400" rtl="0" eaLnBrk="1" latinLnBrk="0" hangingPunct="1">
                        <a:defRPr sz="1800" b="1" kern="1200">
                          <a:solidFill>
                            <a:schemeClr val="lt1"/>
                          </a:solidFill>
                          <a:latin typeface="Arial"/>
                          <a:ea typeface="华文细黑"/>
                          <a:cs typeface="宋体"/>
                        </a:defRPr>
                      </a:lvl5pPr>
                      <a:lvl6pPr marL="2286000" algn="l" defTabSz="914400" rtl="0" eaLnBrk="1" latinLnBrk="0" hangingPunct="1">
                        <a:defRPr sz="1800" b="1" kern="1200">
                          <a:solidFill>
                            <a:schemeClr val="lt1"/>
                          </a:solidFill>
                          <a:latin typeface="Arial"/>
                          <a:ea typeface="华文细黑"/>
                          <a:cs typeface="宋体"/>
                        </a:defRPr>
                      </a:lvl6pPr>
                      <a:lvl7pPr marL="2743200" algn="l" defTabSz="914400" rtl="0" eaLnBrk="1" latinLnBrk="0" hangingPunct="1">
                        <a:defRPr sz="1800" b="1" kern="1200">
                          <a:solidFill>
                            <a:schemeClr val="lt1"/>
                          </a:solidFill>
                          <a:latin typeface="Arial"/>
                          <a:ea typeface="华文细黑"/>
                          <a:cs typeface="宋体"/>
                        </a:defRPr>
                      </a:lvl7pPr>
                      <a:lvl8pPr marL="3200400" algn="l" defTabSz="914400" rtl="0" eaLnBrk="1" latinLnBrk="0" hangingPunct="1">
                        <a:defRPr sz="1800" b="1" kern="1200">
                          <a:solidFill>
                            <a:schemeClr val="lt1"/>
                          </a:solidFill>
                          <a:latin typeface="Arial"/>
                          <a:ea typeface="华文细黑"/>
                          <a:cs typeface="宋体"/>
                        </a:defRPr>
                      </a:lvl8pPr>
                      <a:lvl9pPr marL="3657600" algn="l" defTabSz="914400" rtl="0" eaLnBrk="1" latinLnBrk="0" hangingPunct="1">
                        <a:defRPr sz="1800" b="1" kern="1200">
                          <a:solidFill>
                            <a:schemeClr val="lt1"/>
                          </a:solidFill>
                          <a:latin typeface="Arial"/>
                          <a:ea typeface="华文细黑"/>
                          <a:cs typeface="宋体"/>
                        </a:defRPr>
                      </a:lvl9pPr>
                    </a:lstStyle>
                    <a:p>
                      <a:pPr marL="0" algn="ctr" defTabSz="914400" rtl="0" eaLnBrk="1" latinLnBrk="0" hangingPunct="1"/>
                      <a:r>
                        <a:rPr sz="2000" b="1" u="none" dirty="0">
                          <a:solidFill>
                            <a:schemeClr val="tx1"/>
                          </a:solidFill>
                          <a:latin typeface="Huawei Sans" panose="020C0503030203020204" pitchFamily="34" charset="0"/>
                        </a:rPr>
                        <a:t>Type</a:t>
                      </a:r>
                      <a:endParaRPr lang="zh-CN" altLang="en-US" sz="2000" b="1" kern="1200" dirty="0">
                        <a:solidFill>
                          <a:schemeClr val="tx1"/>
                        </a:solidFill>
                        <a:latin typeface="Huawei Sans" panose="020C0503030203020204" pitchFamily="34" charset="0"/>
                        <a:ea typeface="+mn-ea"/>
                        <a:cs typeface="+mn-ea"/>
                        <a:sym typeface="+mn-lt"/>
                      </a:endParaRPr>
                    </a:p>
                  </a:txBody>
                  <a:tcPr marL="91429" marR="91429" marT="45723" marB="45723"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lvl1pPr marL="0" algn="l" defTabSz="914400" rtl="0" eaLnBrk="1" latinLnBrk="0" hangingPunct="1">
                        <a:defRPr sz="1800" b="1" kern="1200">
                          <a:solidFill>
                            <a:schemeClr val="lt1"/>
                          </a:solidFill>
                          <a:latin typeface="Arial"/>
                          <a:ea typeface="华文细黑"/>
                          <a:cs typeface="宋体"/>
                        </a:defRPr>
                      </a:lvl1pPr>
                      <a:lvl2pPr marL="457200" algn="l" defTabSz="914400" rtl="0" eaLnBrk="1" latinLnBrk="0" hangingPunct="1">
                        <a:defRPr sz="1800" b="1" kern="1200">
                          <a:solidFill>
                            <a:schemeClr val="lt1"/>
                          </a:solidFill>
                          <a:latin typeface="Arial"/>
                          <a:ea typeface="华文细黑"/>
                          <a:cs typeface="宋体"/>
                        </a:defRPr>
                      </a:lvl2pPr>
                      <a:lvl3pPr marL="914400" algn="l" defTabSz="914400" rtl="0" eaLnBrk="1" latinLnBrk="0" hangingPunct="1">
                        <a:defRPr sz="1800" b="1" kern="1200">
                          <a:solidFill>
                            <a:schemeClr val="lt1"/>
                          </a:solidFill>
                          <a:latin typeface="Arial"/>
                          <a:ea typeface="华文细黑"/>
                          <a:cs typeface="宋体"/>
                        </a:defRPr>
                      </a:lvl3pPr>
                      <a:lvl4pPr marL="1371600" algn="l" defTabSz="914400" rtl="0" eaLnBrk="1" latinLnBrk="0" hangingPunct="1">
                        <a:defRPr sz="1800" b="1" kern="1200">
                          <a:solidFill>
                            <a:schemeClr val="lt1"/>
                          </a:solidFill>
                          <a:latin typeface="Arial"/>
                          <a:ea typeface="华文细黑"/>
                          <a:cs typeface="宋体"/>
                        </a:defRPr>
                      </a:lvl4pPr>
                      <a:lvl5pPr marL="1828800" algn="l" defTabSz="914400" rtl="0" eaLnBrk="1" latinLnBrk="0" hangingPunct="1">
                        <a:defRPr sz="1800" b="1" kern="1200">
                          <a:solidFill>
                            <a:schemeClr val="lt1"/>
                          </a:solidFill>
                          <a:latin typeface="Arial"/>
                          <a:ea typeface="华文细黑"/>
                          <a:cs typeface="宋体"/>
                        </a:defRPr>
                      </a:lvl5pPr>
                      <a:lvl6pPr marL="2286000" algn="l" defTabSz="914400" rtl="0" eaLnBrk="1" latinLnBrk="0" hangingPunct="1">
                        <a:defRPr sz="1800" b="1" kern="1200">
                          <a:solidFill>
                            <a:schemeClr val="lt1"/>
                          </a:solidFill>
                          <a:latin typeface="Arial"/>
                          <a:ea typeface="华文细黑"/>
                          <a:cs typeface="宋体"/>
                        </a:defRPr>
                      </a:lvl6pPr>
                      <a:lvl7pPr marL="2743200" algn="l" defTabSz="914400" rtl="0" eaLnBrk="1" latinLnBrk="0" hangingPunct="1">
                        <a:defRPr sz="1800" b="1" kern="1200">
                          <a:solidFill>
                            <a:schemeClr val="lt1"/>
                          </a:solidFill>
                          <a:latin typeface="Arial"/>
                          <a:ea typeface="华文细黑"/>
                          <a:cs typeface="宋体"/>
                        </a:defRPr>
                      </a:lvl7pPr>
                      <a:lvl8pPr marL="3200400" algn="l" defTabSz="914400" rtl="0" eaLnBrk="1" latinLnBrk="0" hangingPunct="1">
                        <a:defRPr sz="1800" b="1" kern="1200">
                          <a:solidFill>
                            <a:schemeClr val="lt1"/>
                          </a:solidFill>
                          <a:latin typeface="Arial"/>
                          <a:ea typeface="华文细黑"/>
                          <a:cs typeface="宋体"/>
                        </a:defRPr>
                      </a:lvl8pPr>
                      <a:lvl9pPr marL="3657600" algn="l" defTabSz="914400" rtl="0" eaLnBrk="1" latinLnBrk="0" hangingPunct="1">
                        <a:defRPr sz="1800" b="1" kern="1200">
                          <a:solidFill>
                            <a:schemeClr val="lt1"/>
                          </a:solidFill>
                          <a:latin typeface="Arial"/>
                          <a:ea typeface="华文细黑"/>
                          <a:cs typeface="宋体"/>
                        </a:defRPr>
                      </a:lvl9pPr>
                    </a:lstStyle>
                    <a:p>
                      <a:pPr marL="0" algn="ctr" defTabSz="914400" rtl="0" eaLnBrk="1" latinLnBrk="0" hangingPunct="1"/>
                      <a:r>
                        <a:rPr sz="2000" b="1" u="none" dirty="0">
                          <a:solidFill>
                            <a:schemeClr val="tx1"/>
                          </a:solidFill>
                          <a:latin typeface="Huawei Sans" panose="020C0503030203020204" pitchFamily="34" charset="0"/>
                        </a:rPr>
                        <a:t>Command</a:t>
                      </a:r>
                      <a:endParaRPr lang="zh-CN" altLang="en-US" sz="2000" b="1" kern="1200" dirty="0">
                        <a:solidFill>
                          <a:schemeClr val="tx1"/>
                        </a:solidFill>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lvl1pPr marL="0" algn="l" defTabSz="914400" rtl="0" eaLnBrk="1" latinLnBrk="0" hangingPunct="1">
                        <a:defRPr sz="1800" b="1" kern="1200">
                          <a:solidFill>
                            <a:schemeClr val="lt1"/>
                          </a:solidFill>
                          <a:latin typeface="Arial"/>
                          <a:ea typeface="华文细黑"/>
                          <a:cs typeface="宋体"/>
                        </a:defRPr>
                      </a:lvl1pPr>
                      <a:lvl2pPr marL="457200" algn="l" defTabSz="914400" rtl="0" eaLnBrk="1" latinLnBrk="0" hangingPunct="1">
                        <a:defRPr sz="1800" b="1" kern="1200">
                          <a:solidFill>
                            <a:schemeClr val="lt1"/>
                          </a:solidFill>
                          <a:latin typeface="Arial"/>
                          <a:ea typeface="华文细黑"/>
                          <a:cs typeface="宋体"/>
                        </a:defRPr>
                      </a:lvl2pPr>
                      <a:lvl3pPr marL="914400" algn="l" defTabSz="914400" rtl="0" eaLnBrk="1" latinLnBrk="0" hangingPunct="1">
                        <a:defRPr sz="1800" b="1" kern="1200">
                          <a:solidFill>
                            <a:schemeClr val="lt1"/>
                          </a:solidFill>
                          <a:latin typeface="Arial"/>
                          <a:ea typeface="华文细黑"/>
                          <a:cs typeface="宋体"/>
                        </a:defRPr>
                      </a:lvl3pPr>
                      <a:lvl4pPr marL="1371600" algn="l" defTabSz="914400" rtl="0" eaLnBrk="1" latinLnBrk="0" hangingPunct="1">
                        <a:defRPr sz="1800" b="1" kern="1200">
                          <a:solidFill>
                            <a:schemeClr val="lt1"/>
                          </a:solidFill>
                          <a:latin typeface="Arial"/>
                          <a:ea typeface="华文细黑"/>
                          <a:cs typeface="宋体"/>
                        </a:defRPr>
                      </a:lvl4pPr>
                      <a:lvl5pPr marL="1828800" algn="l" defTabSz="914400" rtl="0" eaLnBrk="1" latinLnBrk="0" hangingPunct="1">
                        <a:defRPr sz="1800" b="1" kern="1200">
                          <a:solidFill>
                            <a:schemeClr val="lt1"/>
                          </a:solidFill>
                          <a:latin typeface="Arial"/>
                          <a:ea typeface="华文细黑"/>
                          <a:cs typeface="宋体"/>
                        </a:defRPr>
                      </a:lvl5pPr>
                      <a:lvl6pPr marL="2286000" algn="l" defTabSz="914400" rtl="0" eaLnBrk="1" latinLnBrk="0" hangingPunct="1">
                        <a:defRPr sz="1800" b="1" kern="1200">
                          <a:solidFill>
                            <a:schemeClr val="lt1"/>
                          </a:solidFill>
                          <a:latin typeface="Arial"/>
                          <a:ea typeface="华文细黑"/>
                          <a:cs typeface="宋体"/>
                        </a:defRPr>
                      </a:lvl6pPr>
                      <a:lvl7pPr marL="2743200" algn="l" defTabSz="914400" rtl="0" eaLnBrk="1" latinLnBrk="0" hangingPunct="1">
                        <a:defRPr sz="1800" b="1" kern="1200">
                          <a:solidFill>
                            <a:schemeClr val="lt1"/>
                          </a:solidFill>
                          <a:latin typeface="Arial"/>
                          <a:ea typeface="华文细黑"/>
                          <a:cs typeface="宋体"/>
                        </a:defRPr>
                      </a:lvl7pPr>
                      <a:lvl8pPr marL="3200400" algn="l" defTabSz="914400" rtl="0" eaLnBrk="1" latinLnBrk="0" hangingPunct="1">
                        <a:defRPr sz="1800" b="1" kern="1200">
                          <a:solidFill>
                            <a:schemeClr val="lt1"/>
                          </a:solidFill>
                          <a:latin typeface="Arial"/>
                          <a:ea typeface="华文细黑"/>
                          <a:cs typeface="宋体"/>
                        </a:defRPr>
                      </a:lvl8pPr>
                      <a:lvl9pPr marL="3657600" algn="l" defTabSz="914400" rtl="0" eaLnBrk="1" latinLnBrk="0" hangingPunct="1">
                        <a:defRPr sz="1800" b="1" kern="1200">
                          <a:solidFill>
                            <a:schemeClr val="lt1"/>
                          </a:solidFill>
                          <a:latin typeface="Arial"/>
                          <a:ea typeface="华文细黑"/>
                          <a:cs typeface="宋体"/>
                        </a:defRPr>
                      </a:lvl9pPr>
                    </a:lstStyle>
                    <a:p>
                      <a:pPr marL="0" algn="ctr" defTabSz="914400" rtl="0" eaLnBrk="1" latinLnBrk="0" hangingPunct="1"/>
                      <a:r>
                        <a:rPr sz="2000" b="1" u="none" dirty="0">
                          <a:solidFill>
                            <a:schemeClr val="tx1"/>
                          </a:solidFill>
                          <a:latin typeface="Huawei Sans" panose="020C0503030203020204" pitchFamily="34" charset="0"/>
                        </a:rPr>
                        <a:t>Description</a:t>
                      </a:r>
                      <a:endParaRPr lang="zh-CN" altLang="en-US" sz="2000" b="1" kern="1200" dirty="0">
                        <a:solidFill>
                          <a:schemeClr val="tx1"/>
                        </a:solidFill>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105948179"/>
                  </a:ext>
                </a:extLst>
              </a:tr>
              <a:tr h="362909">
                <a:tc rowSpan="8">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pPr algn="ctr"/>
                      <a:r>
                        <a:rPr sz="1800" b="1" u="none" dirty="0">
                          <a:latin typeface="Huawei Sans" panose="020C0503030203020204" pitchFamily="34" charset="0"/>
                        </a:rPr>
                        <a:t>dfs</a:t>
                      </a:r>
                      <a:endParaRPr lang="zh-CN" altLang="en-US" sz="1800" b="1" dirty="0">
                        <a:latin typeface="Huawei Sans" panose="020C0503030203020204" pitchFamily="34" charset="0"/>
                        <a:ea typeface="+mn-ea"/>
                        <a:cs typeface="+mn-ea"/>
                        <a:sym typeface="+mn-lt"/>
                      </a:endParaRPr>
                    </a:p>
                  </a:txBody>
                  <a:tcPr marL="91429" marR="91429" marT="45723" marB="45723"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pPr algn="ctr"/>
                      <a:r>
                        <a:rPr sz="1600" b="0" u="none" dirty="0">
                          <a:latin typeface="Huawei Sans" panose="020C0503030203020204" pitchFamily="34" charset="0"/>
                        </a:rPr>
                        <a:t>-cat</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r>
                        <a:rPr sz="1600" b="0" u="none" dirty="0">
                          <a:latin typeface="Huawei Sans" panose="020C0503030203020204" pitchFamily="34" charset="0"/>
                        </a:rPr>
                        <a:t>Displays file content.</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8831437"/>
                  </a:ext>
                </a:extLst>
              </a:tr>
              <a:tr h="362909">
                <a:tc vMerge="1">
                  <a:txBody>
                    <a:bodyPr/>
                    <a:lstStyle/>
                    <a:p>
                      <a:endParaRPr lang="zh-CN" altLang="en-US" dirty="0"/>
                    </a:p>
                  </a:txBody>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pPr algn="ctr"/>
                      <a:r>
                        <a:rPr sz="1600" b="0" u="none" dirty="0">
                          <a:latin typeface="Huawei Sans" panose="020C0503030203020204" pitchFamily="34" charset="0"/>
                        </a:rPr>
                        <a:t>-ls</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r>
                        <a:rPr sz="1600" b="0" u="none" dirty="0">
                          <a:latin typeface="Huawei Sans" panose="020C0503030203020204" pitchFamily="34" charset="0"/>
                        </a:rPr>
                        <a:t>Displays the directory list.</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33626229"/>
                  </a:ext>
                </a:extLst>
              </a:tr>
              <a:tr h="362909">
                <a:tc vMerge="1">
                  <a:txBody>
                    <a:bodyPr/>
                    <a:lstStyle/>
                    <a:p>
                      <a:endParaRPr lang="zh-CN" altLang="en-US" dirty="0"/>
                    </a:p>
                  </a:txBody>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pPr algn="ctr"/>
                      <a:r>
                        <a:rPr sz="1600" b="0" u="none" dirty="0">
                          <a:latin typeface="Huawei Sans" panose="020C0503030203020204" pitchFamily="34" charset="0"/>
                        </a:rPr>
                        <a:t>-rm</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r>
                        <a:rPr sz="1600" b="0" u="none" dirty="0">
                          <a:latin typeface="Huawei Sans" panose="020C0503030203020204" pitchFamily="34" charset="0"/>
                        </a:rPr>
                        <a:t>Deletes a file.</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65349531"/>
                  </a:ext>
                </a:extLst>
              </a:tr>
              <a:tr h="362909">
                <a:tc vMerge="1">
                  <a:txBody>
                    <a:bodyPr/>
                    <a:lstStyle/>
                    <a:p>
                      <a:endParaRPr lang="zh-CN" altLang="en-US" dirty="0"/>
                    </a:p>
                  </a:txBody>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pPr algn="ctr"/>
                      <a:r>
                        <a:rPr sz="1600" b="0" u="none" dirty="0">
                          <a:latin typeface="Huawei Sans" panose="020C0503030203020204" pitchFamily="34" charset="0"/>
                        </a:rPr>
                        <a:t>-put</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r>
                        <a:rPr sz="1600" b="0" u="none" dirty="0">
                          <a:latin typeface="Huawei Sans" panose="020C0503030203020204" pitchFamily="34" charset="0"/>
                        </a:rPr>
                        <a:t>Uploads directories or files to HDFS.</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3659037"/>
                  </a:ext>
                </a:extLst>
              </a:tr>
              <a:tr h="535965">
                <a:tc vMerge="1">
                  <a:txBody>
                    <a:bodyPr/>
                    <a:lstStyle/>
                    <a:p>
                      <a:pPr algn="ctr"/>
                      <a:endParaRPr lang="zh-CN" altLang="en-US" sz="1050" dirty="0"/>
                    </a:p>
                  </a:txBody>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pPr algn="ctr"/>
                      <a:r>
                        <a:rPr sz="1600" b="0" u="none" dirty="0">
                          <a:latin typeface="Huawei Sans" panose="020C0503030203020204" pitchFamily="34" charset="0"/>
                        </a:rPr>
                        <a:t>-get</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r>
                        <a:rPr sz="1600" b="0" u="none" dirty="0">
                          <a:latin typeface="Huawei Sans" panose="020C0503030203020204" pitchFamily="34" charset="0"/>
                        </a:rPr>
                        <a:t>Downloads directories or files to the local host from HDFS.</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43128838"/>
                  </a:ext>
                </a:extLst>
              </a:tr>
              <a:tr h="362909">
                <a:tc vMerge="1">
                  <a:txBody>
                    <a:bodyPr/>
                    <a:lstStyle/>
                    <a:p>
                      <a:endParaRPr lang="zh-CN" altLang="en-US"/>
                    </a:p>
                  </a:txBody>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pPr algn="ctr"/>
                      <a:r>
                        <a:rPr sz="1600" b="0" u="none" dirty="0">
                          <a:latin typeface="Huawei Sans" panose="020C0503030203020204" pitchFamily="34" charset="0"/>
                        </a:rPr>
                        <a:t>-mkdir</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r>
                        <a:rPr sz="1600" b="0" u="none" dirty="0">
                          <a:latin typeface="Huawei Sans" panose="020C0503030203020204" pitchFamily="34" charset="0"/>
                        </a:rPr>
                        <a:t>Creates a directory.</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81370104"/>
                  </a:ext>
                </a:extLst>
              </a:tr>
              <a:tr h="362909">
                <a:tc vMerge="1">
                  <a:txBody>
                    <a:bodyPr/>
                    <a:lstStyle/>
                    <a:p>
                      <a:endParaRPr lang="zh-CN" altLang="en-US"/>
                    </a:p>
                  </a:txBody>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pPr algn="ctr"/>
                      <a:r>
                        <a:rPr sz="1600" b="0" u="none" dirty="0">
                          <a:latin typeface="Huawei Sans" panose="020C0503030203020204" pitchFamily="34" charset="0"/>
                        </a:rPr>
                        <a:t>-</a:t>
                      </a:r>
                      <a:r>
                        <a:rPr lang="en-US" sz="1600" b="0" u="none" kern="1200" dirty="0" err="1">
                          <a:solidFill>
                            <a:schemeClr val="dk1"/>
                          </a:solidFill>
                          <a:latin typeface="Huawei Sans" panose="020C0503030203020204" pitchFamily="34" charset="0"/>
                          <a:ea typeface="华文细黑"/>
                          <a:cs typeface="宋体"/>
                        </a:rPr>
                        <a:t>touchz</a:t>
                      </a:r>
                      <a:endParaRPr lang="zh-CN" altLang="en-US" sz="1600" b="0" u="none" kern="1200" dirty="0">
                        <a:solidFill>
                          <a:schemeClr val="dk1"/>
                        </a:solidFill>
                        <a:latin typeface="Huawei Sans" panose="020C0503030203020204" pitchFamily="34" charset="0"/>
                        <a:ea typeface="华文细黑"/>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r>
                        <a:rPr sz="1600" b="0" u="none" dirty="0">
                          <a:latin typeface="Huawei Sans" panose="020C0503030203020204" pitchFamily="34" charset="0"/>
                        </a:rPr>
                        <a:t>Changes the group of a file.</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94369583"/>
                  </a:ext>
                </a:extLst>
              </a:tr>
              <a:tr h="362909">
                <a:tc vMerge="1">
                  <a:txBody>
                    <a:bodyPr/>
                    <a:lstStyle/>
                    <a:p>
                      <a:pPr algn="ctr"/>
                      <a:endParaRPr lang="zh-CN" altLang="en-US" sz="1050" dirty="0"/>
                    </a:p>
                  </a:txBody>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pPr algn="ctr"/>
                      <a:r>
                        <a:rPr sz="1600" b="0" u="none" dirty="0">
                          <a:latin typeface="Huawei Sans" panose="020C0503030203020204" pitchFamily="34" charset="0"/>
                        </a:rPr>
                        <a:t>...</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r>
                        <a:rPr sz="1600" b="0" u="none" dirty="0">
                          <a:latin typeface="Huawei Sans" panose="020C0503030203020204" pitchFamily="34" charset="0"/>
                        </a:rPr>
                        <a:t>...</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02072109"/>
                  </a:ext>
                </a:extLst>
              </a:tr>
              <a:tr h="434175">
                <a:tc rowSpan="2">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pPr marL="0" algn="ctr" defTabSz="914400" rtl="0" eaLnBrk="1" latinLnBrk="0" hangingPunct="1"/>
                      <a:r>
                        <a:rPr sz="1800" b="1" u="none" dirty="0">
                          <a:latin typeface="Huawei Sans" panose="020C0503030203020204" pitchFamily="34" charset="0"/>
                        </a:rPr>
                        <a:t>dfsadmin</a:t>
                      </a:r>
                      <a:endParaRPr lang="zh-CN" altLang="en-US" sz="1800" b="1" kern="1200" dirty="0">
                        <a:solidFill>
                          <a:schemeClr val="dk1"/>
                        </a:solidFill>
                        <a:latin typeface="Huawei Sans" panose="020C0503030203020204" pitchFamily="34" charset="0"/>
                        <a:ea typeface="+mn-ea"/>
                        <a:cs typeface="+mn-ea"/>
                        <a:sym typeface="+mn-lt"/>
                      </a:endParaRPr>
                    </a:p>
                  </a:txBody>
                  <a:tcPr marL="91429" marR="91429" marT="45723" marB="45723"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pPr algn="ctr"/>
                      <a:r>
                        <a:rPr sz="1600" b="0" u="none" dirty="0">
                          <a:latin typeface="Huawei Sans" panose="020C0503030203020204" pitchFamily="34" charset="0"/>
                        </a:rPr>
                        <a:t>-safemode</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r>
                        <a:rPr sz="1600" b="0" u="none" dirty="0">
                          <a:latin typeface="Huawei Sans" panose="020C0503030203020204" pitchFamily="34" charset="0"/>
                        </a:rPr>
                        <a:t>Performs operations in security mode.</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83315689"/>
                  </a:ext>
                </a:extLst>
              </a:tr>
              <a:tr h="434175">
                <a:tc vMerge="1">
                  <a:txBody>
                    <a:bodyPr/>
                    <a:lstStyle/>
                    <a:p>
                      <a:endParaRPr lang="zh-CN" altLang="en-US" sz="1050" dirty="0"/>
                    </a:p>
                  </a:txBody>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pPr algn="ctr"/>
                      <a:r>
                        <a:rPr sz="1600" b="0" u="none" dirty="0">
                          <a:latin typeface="Huawei Sans" panose="020C0503030203020204" pitchFamily="34" charset="0"/>
                        </a:rPr>
                        <a:t>-report</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lvl1pPr marL="0" algn="l" defTabSz="914400" rtl="0" eaLnBrk="1" latinLnBrk="0" hangingPunct="1">
                        <a:defRPr sz="1800" kern="1200">
                          <a:solidFill>
                            <a:schemeClr val="dk1"/>
                          </a:solidFill>
                          <a:latin typeface="Arial"/>
                          <a:ea typeface="华文细黑"/>
                          <a:cs typeface="宋体"/>
                        </a:defRPr>
                      </a:lvl1pPr>
                      <a:lvl2pPr marL="457200" algn="l" defTabSz="914400" rtl="0" eaLnBrk="1" latinLnBrk="0" hangingPunct="1">
                        <a:defRPr sz="1800" kern="1200">
                          <a:solidFill>
                            <a:schemeClr val="dk1"/>
                          </a:solidFill>
                          <a:latin typeface="Arial"/>
                          <a:ea typeface="华文细黑"/>
                          <a:cs typeface="宋体"/>
                        </a:defRPr>
                      </a:lvl2pPr>
                      <a:lvl3pPr marL="914400" algn="l" defTabSz="914400" rtl="0" eaLnBrk="1" latinLnBrk="0" hangingPunct="1">
                        <a:defRPr sz="1800" kern="1200">
                          <a:solidFill>
                            <a:schemeClr val="dk1"/>
                          </a:solidFill>
                          <a:latin typeface="Arial"/>
                          <a:ea typeface="华文细黑"/>
                          <a:cs typeface="宋体"/>
                        </a:defRPr>
                      </a:lvl3pPr>
                      <a:lvl4pPr marL="1371600" algn="l" defTabSz="914400" rtl="0" eaLnBrk="1" latinLnBrk="0" hangingPunct="1">
                        <a:defRPr sz="1800" kern="1200">
                          <a:solidFill>
                            <a:schemeClr val="dk1"/>
                          </a:solidFill>
                          <a:latin typeface="Arial"/>
                          <a:ea typeface="华文细黑"/>
                          <a:cs typeface="宋体"/>
                        </a:defRPr>
                      </a:lvl4pPr>
                      <a:lvl5pPr marL="1828800" algn="l" defTabSz="914400" rtl="0" eaLnBrk="1" latinLnBrk="0" hangingPunct="1">
                        <a:defRPr sz="1800" kern="1200">
                          <a:solidFill>
                            <a:schemeClr val="dk1"/>
                          </a:solidFill>
                          <a:latin typeface="Arial"/>
                          <a:ea typeface="华文细黑"/>
                          <a:cs typeface="宋体"/>
                        </a:defRPr>
                      </a:lvl5pPr>
                      <a:lvl6pPr marL="2286000" algn="l" defTabSz="914400" rtl="0" eaLnBrk="1" latinLnBrk="0" hangingPunct="1">
                        <a:defRPr sz="1800" kern="1200">
                          <a:solidFill>
                            <a:schemeClr val="dk1"/>
                          </a:solidFill>
                          <a:latin typeface="Arial"/>
                          <a:ea typeface="华文细黑"/>
                          <a:cs typeface="宋体"/>
                        </a:defRPr>
                      </a:lvl6pPr>
                      <a:lvl7pPr marL="2743200" algn="l" defTabSz="914400" rtl="0" eaLnBrk="1" latinLnBrk="0" hangingPunct="1">
                        <a:defRPr sz="1800" kern="1200">
                          <a:solidFill>
                            <a:schemeClr val="dk1"/>
                          </a:solidFill>
                          <a:latin typeface="Arial"/>
                          <a:ea typeface="华文细黑"/>
                          <a:cs typeface="宋体"/>
                        </a:defRPr>
                      </a:lvl7pPr>
                      <a:lvl8pPr marL="3200400" algn="l" defTabSz="914400" rtl="0" eaLnBrk="1" latinLnBrk="0" hangingPunct="1">
                        <a:defRPr sz="1800" kern="1200">
                          <a:solidFill>
                            <a:schemeClr val="dk1"/>
                          </a:solidFill>
                          <a:latin typeface="Arial"/>
                          <a:ea typeface="华文细黑"/>
                          <a:cs typeface="宋体"/>
                        </a:defRPr>
                      </a:lvl8pPr>
                      <a:lvl9pPr marL="3657600" algn="l" defTabSz="914400" rtl="0" eaLnBrk="1" latinLnBrk="0" hangingPunct="1">
                        <a:defRPr sz="1800" kern="1200">
                          <a:solidFill>
                            <a:schemeClr val="dk1"/>
                          </a:solidFill>
                          <a:latin typeface="Arial"/>
                          <a:ea typeface="华文细黑"/>
                          <a:cs typeface="宋体"/>
                        </a:defRPr>
                      </a:lvl9pPr>
                    </a:lstStyle>
                    <a:p>
                      <a:r>
                        <a:rPr sz="1600" b="0" u="none" dirty="0">
                          <a:latin typeface="Huawei Sans" panose="020C0503030203020204" pitchFamily="34" charset="0"/>
                        </a:rPr>
                        <a:t>Reports service status.</a:t>
                      </a:r>
                      <a:endParaRPr lang="zh-CN" altLang="en-US" sz="1600" dirty="0">
                        <a:latin typeface="Huawei Sans" panose="020C0503030203020204" pitchFamily="34" charset="0"/>
                        <a:ea typeface="+mn-ea"/>
                        <a:cs typeface="+mn-ea"/>
                        <a:sym typeface="+mn-lt"/>
                      </a:endParaRPr>
                    </a:p>
                  </a:txBody>
                  <a:tcPr marL="91429" marR="91429" marT="45723" marB="45723"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69255068"/>
                  </a:ext>
                </a:extLst>
              </a:tr>
            </a:tbl>
          </a:graphicData>
        </a:graphic>
      </p:graphicFrame>
    </p:spTree>
    <p:extLst>
      <p:ext uri="{BB962C8B-B14F-4D97-AF65-F5344CB8AC3E}">
        <p14:creationId xmlns:p14="http://schemas.microsoft.com/office/powerpoint/2010/main" val="13997171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quarter" idx="10"/>
          </p:nvPr>
        </p:nvSpPr>
        <p:spPr/>
        <p:txBody>
          <a:bodyPr>
            <a:noAutofit/>
          </a:bodyPr>
          <a:lstStyle/>
          <a:p>
            <a:r>
              <a:rPr b="0" u="none" dirty="0">
                <a:solidFill>
                  <a:schemeClr val="bg1">
                    <a:lumMod val="50000"/>
                  </a:schemeClr>
                </a:solidFill>
                <a:latin typeface="Huawei Sans" panose="020C0503030203020204" pitchFamily="34" charset="0"/>
              </a:rPr>
              <a:t>HDFS</a:t>
            </a:r>
            <a:endParaRPr lang="en-US" altLang="zh-CN" dirty="0">
              <a:solidFill>
                <a:schemeClr val="bg1">
                  <a:lumMod val="50000"/>
                </a:schemeClr>
              </a:solidFill>
              <a:latin typeface="Huawei Sans" panose="020C0503030203020204" pitchFamily="34" charset="0"/>
              <a:sym typeface="+mn-lt"/>
            </a:endParaRPr>
          </a:p>
          <a:p>
            <a:r>
              <a:rPr b="1" u="none" dirty="0">
                <a:latin typeface="Huawei Sans" panose="020C0503030203020204" pitchFamily="34" charset="0"/>
              </a:rPr>
              <a:t>ZooKeeper Distributed Coordination Service</a:t>
            </a:r>
            <a:endParaRPr lang="en-US" altLang="zh-CN" b="1" dirty="0">
              <a:latin typeface="Huawei Sans" panose="020C0503030203020204" pitchFamily="34" charset="0"/>
              <a:sym typeface="+mn-lt"/>
            </a:endParaRPr>
          </a:p>
          <a:p>
            <a:pPr lvl="1">
              <a:buSzPct val="60000"/>
              <a:buFont typeface="Wingdings" panose="05000000000000000000" pitchFamily="2" charset="2"/>
              <a:buChar char="n"/>
            </a:pPr>
            <a:r>
              <a:rPr b="0" u="none" dirty="0">
                <a:latin typeface="Huawei Sans" panose="020C0503030203020204" pitchFamily="34" charset="0"/>
              </a:rPr>
              <a:t>ZooKeeper Overview</a:t>
            </a:r>
            <a:endParaRPr lang="en-US" altLang="zh-CN" dirty="0">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ZooKeeper Architecture</a:t>
            </a:r>
          </a:p>
          <a:p>
            <a:pPr marL="0" indent="0">
              <a:buNone/>
            </a:pPr>
            <a:endParaRPr lang="en-US" altLang="zh-CN" dirty="0">
              <a:latin typeface="Huawei Sans" panose="020C0503030203020204" pitchFamily="34" charset="0"/>
              <a:sym typeface="+mn-lt"/>
            </a:endParaRPr>
          </a:p>
        </p:txBody>
      </p:sp>
      <p:pic>
        <p:nvPicPr>
          <p:cNvPr id="3" name="Picture 2">
            <a:extLst>
              <a:ext uri="{FF2B5EF4-FFF2-40B4-BE49-F238E27FC236}">
                <a16:creationId xmlns:a16="http://schemas.microsoft.com/office/drawing/2014/main" id="{E5ADBD20-06EB-468A-98BE-D667D278EE3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504231" y="-537754"/>
            <a:ext cx="2687769" cy="1800993"/>
          </a:xfrm>
          <a:prstGeom prst="rect">
            <a:avLst/>
          </a:prstGeom>
        </p:spPr>
      </p:pic>
      <p:pic>
        <p:nvPicPr>
          <p:cNvPr id="4" name="Graphic 3">
            <a:extLst>
              <a:ext uri="{FF2B5EF4-FFF2-40B4-BE49-F238E27FC236}">
                <a16:creationId xmlns:a16="http://schemas.microsoft.com/office/drawing/2014/main" id="{4E84F244-AE98-4211-9251-0296E6D224A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51782" y="6178555"/>
            <a:ext cx="2167470" cy="591661"/>
          </a:xfrm>
          <a:prstGeom prst="rect">
            <a:avLst/>
          </a:prstGeom>
        </p:spPr>
      </p:pic>
    </p:spTree>
    <p:extLst>
      <p:ext uri="{BB962C8B-B14F-4D97-AF65-F5344CB8AC3E}">
        <p14:creationId xmlns:p14="http://schemas.microsoft.com/office/powerpoint/2010/main" val="24536240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61828"/>
            <a:ext cx="1632198" cy="1529835"/>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358054"/>
            <a:ext cx="2090144" cy="35372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04800" y="14622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431054" y="2440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 name="TextBox 11">
            <a:extLst>
              <a:ext uri="{FF2B5EF4-FFF2-40B4-BE49-F238E27FC236}">
                <a16:creationId xmlns:a16="http://schemas.microsoft.com/office/drawing/2014/main" id="{14996EA3-AA17-6820-C17B-C5EFF78F07F6}"/>
              </a:ext>
            </a:extLst>
          </p:cNvPr>
          <p:cNvSpPr txBox="1"/>
          <p:nvPr/>
        </p:nvSpPr>
        <p:spPr>
          <a:xfrm>
            <a:off x="415828" y="4059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02</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82979" y="1405289"/>
            <a:ext cx="11619815" cy="4543574"/>
          </a:xfrm>
        </p:spPr>
        <p:txBody>
          <a:bodyPr>
            <a:normAutofit/>
          </a:bodyPr>
          <a:lstStyle/>
          <a:p>
            <a:pPr marL="0" indent="0">
              <a:buNone/>
            </a:pPr>
            <a:r>
              <a:rPr lang="en-US" sz="2400" b="1" u="none" dirty="0">
                <a:solidFill>
                  <a:srgbClr val="784658"/>
                </a:solidFill>
                <a:latin typeface="Huawei Sans" panose="020C0503030203020204" pitchFamily="34" charset="0"/>
              </a:rPr>
              <a:t>Zookeeper Overview</a:t>
            </a:r>
            <a:endParaRPr lang="en-US" altLang="zh-CN" sz="2400" b="1" dirty="0">
              <a:solidFill>
                <a:srgbClr val="784658"/>
              </a:solidFill>
              <a:latin typeface="Huawei Sans" panose="020C0503030203020204" pitchFamily="34" charset="0"/>
              <a:sym typeface="+mn-lt"/>
            </a:endParaRPr>
          </a:p>
          <a:p>
            <a:pPr marL="0" indent="0">
              <a:buNone/>
            </a:pP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
        <p:nvSpPr>
          <p:cNvPr id="15" name="TextBox 14">
            <a:extLst>
              <a:ext uri="{FF2B5EF4-FFF2-40B4-BE49-F238E27FC236}">
                <a16:creationId xmlns:a16="http://schemas.microsoft.com/office/drawing/2014/main" id="{07966BD4-81D7-4F2A-9241-8710A5CCCC80}"/>
              </a:ext>
            </a:extLst>
          </p:cNvPr>
          <p:cNvSpPr txBox="1"/>
          <p:nvPr/>
        </p:nvSpPr>
        <p:spPr>
          <a:xfrm>
            <a:off x="523868" y="2006860"/>
            <a:ext cx="9313151" cy="2492990"/>
          </a:xfrm>
          <a:prstGeom prst="rect">
            <a:avLst/>
          </a:prstGeom>
          <a:noFill/>
        </p:spPr>
        <p:txBody>
          <a:bodyPr wrap="square">
            <a:spAutoFit/>
          </a:bodyPr>
          <a:lstStyle/>
          <a:p>
            <a:pPr marL="342900" indent="-342900" algn="l">
              <a:buFont typeface="Arial" panose="020B0604020202020204" pitchFamily="34" charset="0"/>
              <a:buChar char="•"/>
            </a:pPr>
            <a:r>
              <a:rPr lang="en-US" sz="2000" b="0" u="none" dirty="0">
                <a:latin typeface="Huawei Sans" panose="020C0503030203020204" pitchFamily="34" charset="0"/>
              </a:rPr>
              <a:t>The ZooKeeper distributed service framework is used to solve some data management problems that are frequently encountered in distributed applications and provide distributed and highly available coordination service capabilities</a:t>
            </a:r>
          </a:p>
          <a:p>
            <a:pPr marL="342900" indent="-342900" algn="l">
              <a:buFont typeface="Arial" panose="020B0604020202020204" pitchFamily="34" charset="0"/>
              <a:buChar char="•"/>
            </a:pPr>
            <a:endParaRPr lang="en-US" sz="2000" b="0" u="none" dirty="0">
              <a:latin typeface="Huawei Sans" panose="020C0503030203020204" pitchFamily="34" charset="0"/>
            </a:endParaRPr>
          </a:p>
          <a:p>
            <a:pPr marL="342900" indent="-342900" algn="l">
              <a:buFont typeface="Arial" panose="020B0604020202020204" pitchFamily="34" charset="0"/>
              <a:buChar char="•"/>
            </a:pPr>
            <a:r>
              <a:rPr lang="en-US" sz="1800" b="0" u="none" dirty="0">
                <a:latin typeface="Huawei Sans" panose="020C0503030203020204" pitchFamily="34" charset="0"/>
              </a:rPr>
              <a:t>As an underlying component, ZooKeeper is widely used and depended upon by upper-layer components, such as Kafka, HDFS, HBase, and Storm</a:t>
            </a:r>
            <a:r>
              <a:rPr lang="en-US" sz="2000" dirty="0">
                <a:latin typeface="Huawei Sans" panose="020C0503030203020204" pitchFamily="34" charset="0"/>
              </a:rPr>
              <a:t>.</a:t>
            </a:r>
          </a:p>
          <a:p>
            <a:pPr algn="l"/>
            <a:endParaRPr lang="en-US" sz="2000" dirty="0">
              <a:latin typeface="Huawei Sans" panose="020C0503030203020204" pitchFamily="34" charset="0"/>
            </a:endParaRPr>
          </a:p>
          <a:p>
            <a:pPr marL="342900" indent="-342900" algn="l">
              <a:buFont typeface="Arial" panose="020B0604020202020204" pitchFamily="34" charset="0"/>
              <a:buChar char="•"/>
            </a:pPr>
            <a:r>
              <a:rPr lang="en-US" sz="1800" b="0" u="none" dirty="0">
                <a:latin typeface="Huawei Sans" panose="020C0503030203020204" pitchFamily="34" charset="0"/>
              </a:rPr>
              <a:t>In security mode, ZooKeeper depends on Kerberos and LdapServer for security authentication</a:t>
            </a:r>
            <a:endParaRPr lang="en-US" altLang="zh-CN" dirty="0">
              <a:latin typeface="Huawei Sans" panose="020C0503030203020204" pitchFamily="34" charset="0"/>
              <a:sym typeface="+mn-lt"/>
            </a:endParaRPr>
          </a:p>
        </p:txBody>
      </p:sp>
    </p:spTree>
    <p:extLst>
      <p:ext uri="{BB962C8B-B14F-4D97-AF65-F5344CB8AC3E}">
        <p14:creationId xmlns:p14="http://schemas.microsoft.com/office/powerpoint/2010/main" val="2436526082"/>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quarter" idx="10"/>
          </p:nvPr>
        </p:nvSpPr>
        <p:spPr/>
        <p:txBody>
          <a:bodyPr>
            <a:noAutofit/>
          </a:bodyPr>
          <a:lstStyle/>
          <a:p>
            <a:r>
              <a:rPr b="0" u="none" dirty="0">
                <a:solidFill>
                  <a:schemeClr val="bg1">
                    <a:lumMod val="50000"/>
                  </a:schemeClr>
                </a:solidFill>
                <a:latin typeface="Huawei Sans" panose="020C0503030203020204" pitchFamily="34" charset="0"/>
              </a:rPr>
              <a:t>HDFS</a:t>
            </a:r>
            <a:endParaRPr lang="en-US" altLang="zh-CN" dirty="0">
              <a:solidFill>
                <a:schemeClr val="bg1">
                  <a:lumMod val="50000"/>
                </a:schemeClr>
              </a:solidFill>
              <a:latin typeface="Huawei Sans" panose="020C0503030203020204" pitchFamily="34" charset="0"/>
              <a:sym typeface="+mn-lt"/>
            </a:endParaRPr>
          </a:p>
          <a:p>
            <a:r>
              <a:rPr b="1" u="none" dirty="0">
                <a:latin typeface="Huawei Sans" panose="020C0503030203020204" pitchFamily="34" charset="0"/>
              </a:rPr>
              <a:t>ZooKeeper Distributed Coordination Service</a:t>
            </a:r>
            <a:endParaRPr lang="en-US" altLang="zh-CN" b="1" dirty="0">
              <a:latin typeface="Huawei Sans" panose="020C0503030203020204" pitchFamily="34" charset="0"/>
              <a:sym typeface="+mn-lt"/>
            </a:endParaRPr>
          </a:p>
          <a:p>
            <a:pPr lvl="1">
              <a:buSzPct val="50000"/>
              <a:buFont typeface="Wingdings" panose="05000000000000000000" pitchFamily="2" charset="2"/>
              <a:buChar char="p"/>
            </a:pPr>
            <a:r>
              <a:rPr b="0" u="none" dirty="0">
                <a:solidFill>
                  <a:schemeClr val="bg1">
                    <a:lumMod val="50000"/>
                  </a:schemeClr>
                </a:solidFill>
                <a:latin typeface="Huawei Sans" panose="020C0503030203020204" pitchFamily="34" charset="0"/>
              </a:rPr>
              <a:t>Zookeeper Overview</a:t>
            </a:r>
            <a:endParaRPr lang="en-US" altLang="zh-CN" dirty="0">
              <a:solidFill>
                <a:schemeClr val="bg1">
                  <a:lumMod val="50000"/>
                </a:schemeClr>
              </a:solidFill>
              <a:latin typeface="Huawei Sans" panose="020C0503030203020204" pitchFamily="34" charset="0"/>
              <a:sym typeface="+mn-lt"/>
            </a:endParaRPr>
          </a:p>
          <a:p>
            <a:pPr lvl="1">
              <a:buSzPct val="60000"/>
              <a:buFont typeface="Wingdings" panose="05000000000000000000" pitchFamily="2" charset="2"/>
              <a:buChar char="n"/>
            </a:pPr>
            <a:r>
              <a:rPr b="0" u="none" dirty="0">
                <a:latin typeface="Huawei Sans" panose="020C0503030203020204" pitchFamily="34" charset="0"/>
              </a:rPr>
              <a:t>ZooKeeper Architecture</a:t>
            </a:r>
          </a:p>
          <a:p>
            <a:pPr marL="0" indent="0">
              <a:buNone/>
            </a:pPr>
            <a:endParaRPr lang="en-US" altLang="zh-CN" dirty="0">
              <a:latin typeface="Huawei Sans" panose="020C0503030203020204" pitchFamily="34" charset="0"/>
              <a:sym typeface="+mn-lt"/>
            </a:endParaRPr>
          </a:p>
        </p:txBody>
      </p:sp>
      <p:pic>
        <p:nvPicPr>
          <p:cNvPr id="3" name="Picture 2">
            <a:extLst>
              <a:ext uri="{FF2B5EF4-FFF2-40B4-BE49-F238E27FC236}">
                <a16:creationId xmlns:a16="http://schemas.microsoft.com/office/drawing/2014/main" id="{956C8CA7-08D6-4D5E-8D16-E46FE1C83AC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373438" y="-569651"/>
            <a:ext cx="2687769" cy="1800993"/>
          </a:xfrm>
          <a:prstGeom prst="rect">
            <a:avLst/>
          </a:prstGeom>
        </p:spPr>
      </p:pic>
      <p:pic>
        <p:nvPicPr>
          <p:cNvPr id="4" name="Graphic 3">
            <a:extLst>
              <a:ext uri="{FF2B5EF4-FFF2-40B4-BE49-F238E27FC236}">
                <a16:creationId xmlns:a16="http://schemas.microsoft.com/office/drawing/2014/main" id="{7AEA0ACA-7FA0-4146-8F11-E273EB7826D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0989" y="6146658"/>
            <a:ext cx="2167470" cy="591661"/>
          </a:xfrm>
          <a:prstGeom prst="rect">
            <a:avLst/>
          </a:prstGeom>
        </p:spPr>
      </p:pic>
    </p:spTree>
    <p:extLst>
      <p:ext uri="{BB962C8B-B14F-4D97-AF65-F5344CB8AC3E}">
        <p14:creationId xmlns:p14="http://schemas.microsoft.com/office/powerpoint/2010/main" val="12955581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61828"/>
            <a:ext cx="1632198" cy="1529835"/>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358054"/>
            <a:ext cx="2090144" cy="35372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04800" y="14622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431054" y="2440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 name="TextBox 11">
            <a:extLst>
              <a:ext uri="{FF2B5EF4-FFF2-40B4-BE49-F238E27FC236}">
                <a16:creationId xmlns:a16="http://schemas.microsoft.com/office/drawing/2014/main" id="{14996EA3-AA17-6820-C17B-C5EFF78F07F6}"/>
              </a:ext>
            </a:extLst>
          </p:cNvPr>
          <p:cNvSpPr txBox="1"/>
          <p:nvPr/>
        </p:nvSpPr>
        <p:spPr>
          <a:xfrm>
            <a:off x="415828" y="4059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02</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4263" y="1821885"/>
            <a:ext cx="11298531" cy="4126977"/>
          </a:xfrm>
        </p:spPr>
        <p:txBody>
          <a:bodyPr>
            <a:normAutofit/>
          </a:bodyPr>
          <a:lstStyle/>
          <a:p>
            <a:pPr marL="0" indent="0">
              <a:buNone/>
            </a:pP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
        <p:nvSpPr>
          <p:cNvPr id="14" name="TextBox 13">
            <a:extLst>
              <a:ext uri="{FF2B5EF4-FFF2-40B4-BE49-F238E27FC236}">
                <a16:creationId xmlns:a16="http://schemas.microsoft.com/office/drawing/2014/main" id="{4F7EF521-89E1-43FB-AC2D-B98285EEB515}"/>
              </a:ext>
            </a:extLst>
          </p:cNvPr>
          <p:cNvSpPr txBox="1"/>
          <p:nvPr/>
        </p:nvSpPr>
        <p:spPr>
          <a:xfrm>
            <a:off x="1643514" y="648252"/>
            <a:ext cx="6097604" cy="461665"/>
          </a:xfrm>
          <a:prstGeom prst="rect">
            <a:avLst/>
          </a:prstGeom>
          <a:noFill/>
        </p:spPr>
        <p:txBody>
          <a:bodyPr wrap="square">
            <a:spAutoFit/>
          </a:bodyPr>
          <a:lstStyle/>
          <a:p>
            <a:r>
              <a:rPr lang="en-US" sz="2400" b="1" u="none" dirty="0">
                <a:solidFill>
                  <a:srgbClr val="784658"/>
                </a:solidFill>
                <a:latin typeface="Huawei Sans" panose="020C0503030203020204" pitchFamily="34" charset="0"/>
              </a:rPr>
              <a:t>ZooKeeper Architecture</a:t>
            </a:r>
            <a:endParaRPr lang="en-US" sz="2400" b="1" dirty="0">
              <a:solidFill>
                <a:srgbClr val="784658"/>
              </a:solidFill>
            </a:endParaRPr>
          </a:p>
        </p:txBody>
      </p:sp>
      <p:sp>
        <p:nvSpPr>
          <p:cNvPr id="16" name="TextBox 15">
            <a:extLst>
              <a:ext uri="{FF2B5EF4-FFF2-40B4-BE49-F238E27FC236}">
                <a16:creationId xmlns:a16="http://schemas.microsoft.com/office/drawing/2014/main" id="{E0976E57-886D-4223-AACE-1177A1CAA437}"/>
              </a:ext>
            </a:extLst>
          </p:cNvPr>
          <p:cNvSpPr txBox="1"/>
          <p:nvPr/>
        </p:nvSpPr>
        <p:spPr>
          <a:xfrm>
            <a:off x="357122" y="1964009"/>
            <a:ext cx="11068954" cy="3751476"/>
          </a:xfrm>
          <a:prstGeom prst="rect">
            <a:avLst/>
          </a:prstGeom>
          <a:noFill/>
        </p:spPr>
        <p:txBody>
          <a:bodyPr wrap="square">
            <a:spAutoFit/>
          </a:bodyPr>
          <a:lstStyle/>
          <a:p>
            <a:pPr>
              <a:lnSpc>
                <a:spcPct val="125000"/>
              </a:lnSpc>
            </a:pPr>
            <a:r>
              <a:rPr lang="en-US" sz="2400" b="0" u="none" dirty="0">
                <a:latin typeface="Huawei Sans" panose="020C0503030203020204" pitchFamily="34" charset="0"/>
              </a:rPr>
              <a:t>A ZooKeeper cluster consists of a group of servers. In this group, there is only one leader node, </a:t>
            </a:r>
            <a:r>
              <a:rPr lang="en-US" sz="2400" dirty="0"/>
              <a:t>with the</a:t>
            </a:r>
            <a:r>
              <a:rPr lang="en-US" sz="2400" b="0" u="none" dirty="0">
                <a:latin typeface="Huawei Sans" panose="020C0503030203020204" pitchFamily="34" charset="0"/>
              </a:rPr>
              <a:t> other nodes </a:t>
            </a:r>
            <a:r>
              <a:rPr lang="en-US" sz="2400" dirty="0"/>
              <a:t>being</a:t>
            </a:r>
            <a:r>
              <a:rPr lang="en-US" sz="2400" b="0" u="none" dirty="0">
                <a:latin typeface="Huawei Sans" panose="020C0503030203020204" pitchFamily="34" charset="0"/>
              </a:rPr>
              <a:t> followers.</a:t>
            </a:r>
            <a:endParaRPr lang="en-US" altLang="zh-CN" sz="2400" dirty="0">
              <a:latin typeface="Huawei Sans" panose="020C0503030203020204" pitchFamily="34" charset="0"/>
              <a:sym typeface="Microsoft YaHei" panose="020B0503020204020204" pitchFamily="34" charset="-122"/>
            </a:endParaRPr>
          </a:p>
          <a:p>
            <a:pPr>
              <a:lnSpc>
                <a:spcPct val="125000"/>
              </a:lnSpc>
            </a:pPr>
            <a:r>
              <a:rPr lang="en-US" sz="2400" b="0" u="none" dirty="0">
                <a:latin typeface="Huawei Sans" panose="020C0503030203020204" pitchFamily="34" charset="0"/>
              </a:rPr>
              <a:t>The leader is elected during startup.</a:t>
            </a:r>
            <a:endParaRPr lang="en-US" altLang="zh-CN" sz="2400" dirty="0">
              <a:latin typeface="Huawei Sans" panose="020C0503030203020204" pitchFamily="34" charset="0"/>
              <a:sym typeface="Microsoft YaHei" panose="020B0503020204020204" pitchFamily="34" charset="-122"/>
            </a:endParaRPr>
          </a:p>
          <a:p>
            <a:pPr>
              <a:lnSpc>
                <a:spcPct val="125000"/>
              </a:lnSpc>
            </a:pPr>
            <a:r>
              <a:rPr lang="en-US" sz="2400" b="0" u="none" dirty="0">
                <a:latin typeface="Huawei Sans" panose="020C0503030203020204" pitchFamily="34" charset="0"/>
              </a:rPr>
              <a:t>ZooKeeper uses the custom atomic message protocol to ensure data consistency among nodes in the entire system.</a:t>
            </a:r>
            <a:endParaRPr lang="en-US" altLang="zh-CN" sz="2400" dirty="0">
              <a:latin typeface="Huawei Sans" panose="020C0503030203020204" pitchFamily="34" charset="0"/>
              <a:sym typeface="Microsoft YaHei" panose="020B0503020204020204" pitchFamily="34" charset="-122"/>
            </a:endParaRPr>
          </a:p>
          <a:p>
            <a:pPr>
              <a:lnSpc>
                <a:spcPct val="125000"/>
              </a:lnSpc>
            </a:pPr>
            <a:r>
              <a:rPr lang="en-US" sz="2400" b="0" u="none" dirty="0">
                <a:latin typeface="Huawei Sans" panose="020C0503030203020204" pitchFamily="34" charset="0"/>
              </a:rPr>
              <a:t>After receiving a data change request, the leader node writes data to the disk and then to the memory.</a:t>
            </a:r>
          </a:p>
          <a:p>
            <a:pPr>
              <a:lnSpc>
                <a:spcPct val="125000"/>
              </a:lnSpc>
            </a:pPr>
            <a:endParaRPr lang="en-US" sz="2400" dirty="0"/>
          </a:p>
        </p:txBody>
      </p:sp>
    </p:spTree>
    <p:extLst>
      <p:ext uri="{BB962C8B-B14F-4D97-AF65-F5344CB8AC3E}">
        <p14:creationId xmlns:p14="http://schemas.microsoft.com/office/powerpoint/2010/main" val="1440109895"/>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61828"/>
            <a:ext cx="1632198" cy="1529835"/>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358054"/>
            <a:ext cx="2090144" cy="35372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04800" y="14622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431054" y="2440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 name="TextBox 11">
            <a:extLst>
              <a:ext uri="{FF2B5EF4-FFF2-40B4-BE49-F238E27FC236}">
                <a16:creationId xmlns:a16="http://schemas.microsoft.com/office/drawing/2014/main" id="{14996EA3-AA17-6820-C17B-C5EFF78F07F6}"/>
              </a:ext>
            </a:extLst>
          </p:cNvPr>
          <p:cNvSpPr txBox="1"/>
          <p:nvPr/>
        </p:nvSpPr>
        <p:spPr>
          <a:xfrm>
            <a:off x="415828" y="4059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02</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4263" y="1821885"/>
            <a:ext cx="11298531" cy="4126977"/>
          </a:xfrm>
        </p:spPr>
        <p:txBody>
          <a:bodyPr>
            <a:normAutofit/>
          </a:bodyPr>
          <a:lstStyle/>
          <a:p>
            <a:pPr marL="0" indent="0">
              <a:buNone/>
            </a:pP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
        <p:nvSpPr>
          <p:cNvPr id="14" name="TextBox 13">
            <a:extLst>
              <a:ext uri="{FF2B5EF4-FFF2-40B4-BE49-F238E27FC236}">
                <a16:creationId xmlns:a16="http://schemas.microsoft.com/office/drawing/2014/main" id="{4F7EF521-89E1-43FB-AC2D-B98285EEB515}"/>
              </a:ext>
            </a:extLst>
          </p:cNvPr>
          <p:cNvSpPr txBox="1"/>
          <p:nvPr/>
        </p:nvSpPr>
        <p:spPr>
          <a:xfrm>
            <a:off x="1643514" y="648252"/>
            <a:ext cx="6097604" cy="461665"/>
          </a:xfrm>
          <a:prstGeom prst="rect">
            <a:avLst/>
          </a:prstGeom>
          <a:noFill/>
        </p:spPr>
        <p:txBody>
          <a:bodyPr wrap="square">
            <a:spAutoFit/>
          </a:bodyPr>
          <a:lstStyle/>
          <a:p>
            <a:r>
              <a:rPr lang="en-US" sz="2400" b="1" u="none" dirty="0">
                <a:solidFill>
                  <a:srgbClr val="784658"/>
                </a:solidFill>
                <a:latin typeface="Huawei Sans" panose="020C0503030203020204" pitchFamily="34" charset="0"/>
              </a:rPr>
              <a:t>ZooKeeper Architecture</a:t>
            </a:r>
            <a:endParaRPr lang="en-US" sz="2400" b="1" dirty="0">
              <a:solidFill>
                <a:srgbClr val="784658"/>
              </a:solidFill>
            </a:endParaRPr>
          </a:p>
        </p:txBody>
      </p:sp>
      <p:pic>
        <p:nvPicPr>
          <p:cNvPr id="10" name="Picture 9">
            <a:extLst>
              <a:ext uri="{FF2B5EF4-FFF2-40B4-BE49-F238E27FC236}">
                <a16:creationId xmlns:a16="http://schemas.microsoft.com/office/drawing/2014/main" id="{6F00EAB8-9A1E-4C3F-A944-0BCD45132F6E}"/>
              </a:ext>
            </a:extLst>
          </p:cNvPr>
          <p:cNvPicPr>
            <a:picLocks noChangeAspect="1"/>
          </p:cNvPicPr>
          <p:nvPr/>
        </p:nvPicPr>
        <p:blipFill>
          <a:blip r:embed="rId6"/>
          <a:stretch>
            <a:fillRect/>
          </a:stretch>
        </p:blipFill>
        <p:spPr>
          <a:xfrm>
            <a:off x="389206" y="2257173"/>
            <a:ext cx="11747688" cy="2895957"/>
          </a:xfrm>
          <a:prstGeom prst="rect">
            <a:avLst/>
          </a:prstGeom>
        </p:spPr>
      </p:pic>
    </p:spTree>
    <p:extLst>
      <p:ext uri="{BB962C8B-B14F-4D97-AF65-F5344CB8AC3E}">
        <p14:creationId xmlns:p14="http://schemas.microsoft.com/office/powerpoint/2010/main" val="2088262819"/>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61828"/>
            <a:ext cx="1632198" cy="1529835"/>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358054"/>
            <a:ext cx="2090144" cy="35372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04800" y="14622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431054" y="2440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 name="TextBox 11">
            <a:extLst>
              <a:ext uri="{FF2B5EF4-FFF2-40B4-BE49-F238E27FC236}">
                <a16:creationId xmlns:a16="http://schemas.microsoft.com/office/drawing/2014/main" id="{14996EA3-AA17-6820-C17B-C5EFF78F07F6}"/>
              </a:ext>
            </a:extLst>
          </p:cNvPr>
          <p:cNvSpPr txBox="1"/>
          <p:nvPr/>
        </p:nvSpPr>
        <p:spPr>
          <a:xfrm>
            <a:off x="415828" y="4059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02</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4263" y="1821885"/>
            <a:ext cx="11298531" cy="4126977"/>
          </a:xfrm>
        </p:spPr>
        <p:txBody>
          <a:bodyPr>
            <a:normAutofit/>
          </a:bodyPr>
          <a:lstStyle/>
          <a:p>
            <a:pPr marL="0" indent="0">
              <a:buNone/>
            </a:pP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
        <p:nvSpPr>
          <p:cNvPr id="14" name="TextBox 13">
            <a:extLst>
              <a:ext uri="{FF2B5EF4-FFF2-40B4-BE49-F238E27FC236}">
                <a16:creationId xmlns:a16="http://schemas.microsoft.com/office/drawing/2014/main" id="{4F7EF521-89E1-43FB-AC2D-B98285EEB515}"/>
              </a:ext>
            </a:extLst>
          </p:cNvPr>
          <p:cNvSpPr txBox="1"/>
          <p:nvPr/>
        </p:nvSpPr>
        <p:spPr>
          <a:xfrm>
            <a:off x="1643514" y="648252"/>
            <a:ext cx="6097604" cy="461665"/>
          </a:xfrm>
          <a:prstGeom prst="rect">
            <a:avLst/>
          </a:prstGeom>
          <a:noFill/>
        </p:spPr>
        <p:txBody>
          <a:bodyPr wrap="square">
            <a:spAutoFit/>
          </a:bodyPr>
          <a:lstStyle/>
          <a:p>
            <a:r>
              <a:rPr lang="en-US" sz="2400" b="1" dirty="0">
                <a:solidFill>
                  <a:srgbClr val="784658"/>
                </a:solidFill>
                <a:latin typeface="Huawei Sans" panose="020C0503030203020204" pitchFamily="34" charset="0"/>
              </a:rPr>
              <a:t>ZooKeeper Disaster Recovery</a:t>
            </a:r>
          </a:p>
        </p:txBody>
      </p:sp>
      <p:pic>
        <p:nvPicPr>
          <p:cNvPr id="4" name="Picture 3">
            <a:extLst>
              <a:ext uri="{FF2B5EF4-FFF2-40B4-BE49-F238E27FC236}">
                <a16:creationId xmlns:a16="http://schemas.microsoft.com/office/drawing/2014/main" id="{5DA11884-461A-4460-BE96-376DB778033C}"/>
              </a:ext>
            </a:extLst>
          </p:cNvPr>
          <p:cNvPicPr>
            <a:picLocks noChangeAspect="1"/>
          </p:cNvPicPr>
          <p:nvPr/>
        </p:nvPicPr>
        <p:blipFill>
          <a:blip r:embed="rId6"/>
          <a:stretch>
            <a:fillRect/>
          </a:stretch>
        </p:blipFill>
        <p:spPr>
          <a:xfrm>
            <a:off x="691872" y="1336493"/>
            <a:ext cx="10808255" cy="4407126"/>
          </a:xfrm>
          <a:prstGeom prst="rect">
            <a:avLst/>
          </a:prstGeom>
        </p:spPr>
      </p:pic>
    </p:spTree>
    <p:extLst>
      <p:ext uri="{BB962C8B-B14F-4D97-AF65-F5344CB8AC3E}">
        <p14:creationId xmlns:p14="http://schemas.microsoft.com/office/powerpoint/2010/main" val="2364566997"/>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293231" y="-398585"/>
            <a:ext cx="1632198" cy="1529835"/>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358054"/>
            <a:ext cx="2090144" cy="35372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04800" y="14622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431054" y="2440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 name="TextBox 11">
            <a:extLst>
              <a:ext uri="{FF2B5EF4-FFF2-40B4-BE49-F238E27FC236}">
                <a16:creationId xmlns:a16="http://schemas.microsoft.com/office/drawing/2014/main" id="{14996EA3-AA17-6820-C17B-C5EFF78F07F6}"/>
              </a:ext>
            </a:extLst>
          </p:cNvPr>
          <p:cNvSpPr txBox="1"/>
          <p:nvPr/>
        </p:nvSpPr>
        <p:spPr>
          <a:xfrm>
            <a:off x="415828" y="4059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02</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4263" y="1821885"/>
            <a:ext cx="11298531" cy="4126977"/>
          </a:xfrm>
        </p:spPr>
        <p:txBody>
          <a:bodyPr>
            <a:normAutofit/>
          </a:bodyPr>
          <a:lstStyle/>
          <a:p>
            <a:pPr marL="0" indent="0">
              <a:buNone/>
            </a:pP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
        <p:nvSpPr>
          <p:cNvPr id="14" name="TextBox 13">
            <a:extLst>
              <a:ext uri="{FF2B5EF4-FFF2-40B4-BE49-F238E27FC236}">
                <a16:creationId xmlns:a16="http://schemas.microsoft.com/office/drawing/2014/main" id="{4F7EF521-89E1-43FB-AC2D-B98285EEB515}"/>
              </a:ext>
            </a:extLst>
          </p:cNvPr>
          <p:cNvSpPr txBox="1"/>
          <p:nvPr/>
        </p:nvSpPr>
        <p:spPr>
          <a:xfrm>
            <a:off x="1643514" y="648252"/>
            <a:ext cx="6097604" cy="461665"/>
          </a:xfrm>
          <a:prstGeom prst="rect">
            <a:avLst/>
          </a:prstGeom>
          <a:noFill/>
        </p:spPr>
        <p:txBody>
          <a:bodyPr wrap="square">
            <a:spAutoFit/>
          </a:bodyPr>
          <a:lstStyle/>
          <a:p>
            <a:r>
              <a:rPr lang="en-US" sz="2400" b="1" u="none" dirty="0">
                <a:solidFill>
                  <a:srgbClr val="784658"/>
                </a:solidFill>
                <a:latin typeface="Huawei Sans" panose="020C0503030203020204" pitchFamily="34" charset="0"/>
              </a:rPr>
              <a:t>ZooKeeper key Features</a:t>
            </a:r>
            <a:endParaRPr lang="en-US" sz="2400" b="1" dirty="0">
              <a:solidFill>
                <a:srgbClr val="784658"/>
              </a:solidFill>
            </a:endParaRPr>
          </a:p>
        </p:txBody>
      </p:sp>
      <p:pic>
        <p:nvPicPr>
          <p:cNvPr id="4" name="Picture 3">
            <a:extLst>
              <a:ext uri="{FF2B5EF4-FFF2-40B4-BE49-F238E27FC236}">
                <a16:creationId xmlns:a16="http://schemas.microsoft.com/office/drawing/2014/main" id="{5DA11884-461A-4460-BE96-376DB778033C}"/>
              </a:ext>
            </a:extLst>
          </p:cNvPr>
          <p:cNvPicPr>
            <a:picLocks noChangeAspect="1"/>
          </p:cNvPicPr>
          <p:nvPr/>
        </p:nvPicPr>
        <p:blipFill>
          <a:blip r:embed="rId6"/>
          <a:stretch>
            <a:fillRect/>
          </a:stretch>
        </p:blipFill>
        <p:spPr>
          <a:xfrm>
            <a:off x="691872" y="1336493"/>
            <a:ext cx="10808255" cy="4407126"/>
          </a:xfrm>
          <a:prstGeom prst="rect">
            <a:avLst/>
          </a:prstGeom>
        </p:spPr>
      </p:pic>
      <p:pic>
        <p:nvPicPr>
          <p:cNvPr id="7" name="Picture 6">
            <a:extLst>
              <a:ext uri="{FF2B5EF4-FFF2-40B4-BE49-F238E27FC236}">
                <a16:creationId xmlns:a16="http://schemas.microsoft.com/office/drawing/2014/main" id="{8F4374C2-28EB-4C69-9800-5A6A2DC2DC89}"/>
              </a:ext>
            </a:extLst>
          </p:cNvPr>
          <p:cNvPicPr>
            <a:picLocks noChangeAspect="1"/>
          </p:cNvPicPr>
          <p:nvPr/>
        </p:nvPicPr>
        <p:blipFill>
          <a:blip r:embed="rId7"/>
          <a:stretch>
            <a:fillRect/>
          </a:stretch>
        </p:blipFill>
        <p:spPr>
          <a:xfrm>
            <a:off x="504812" y="1371288"/>
            <a:ext cx="11182925" cy="469924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020932327"/>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Autofit/>
          </a:bodyPr>
          <a:lstStyle/>
          <a:p>
            <a:r>
              <a:rPr b="0" u="none" dirty="0">
                <a:latin typeface="Huawei Sans" panose="020C0503030203020204" pitchFamily="34" charset="0"/>
              </a:rPr>
              <a:t>Read Function of ZooKeeper</a:t>
            </a:r>
            <a:endParaRPr lang="zh-CN" altLang="en-US" dirty="0">
              <a:latin typeface="Huawei Sans" panose="020C0503030203020204" pitchFamily="34" charset="0"/>
              <a:sym typeface="Microsoft YaHei" panose="020B0503020204020204" pitchFamily="34" charset="-122"/>
            </a:endParaRPr>
          </a:p>
        </p:txBody>
      </p:sp>
      <p:sp>
        <p:nvSpPr>
          <p:cNvPr id="3" name="文本占位符 2"/>
          <p:cNvSpPr>
            <a:spLocks noGrp="1"/>
          </p:cNvSpPr>
          <p:nvPr>
            <p:ph type="body" sz="quarter" idx="10"/>
          </p:nvPr>
        </p:nvSpPr>
        <p:spPr/>
        <p:txBody>
          <a:bodyPr>
            <a:noAutofit/>
          </a:bodyPr>
          <a:lstStyle/>
          <a:p>
            <a:pPr algn="l">
              <a:lnSpc>
                <a:spcPct val="120000"/>
              </a:lnSpc>
            </a:pPr>
            <a:r>
              <a:rPr sz="2000" b="0" u="none" dirty="0">
                <a:latin typeface="Huawei Sans" panose="020C0503030203020204" pitchFamily="34" charset="0"/>
              </a:rPr>
              <a:t>According to the consistency of ZooKeeper, the client obtains the same view regardless of the server connected to the client. Therefore, read operations can be performed between the client and any node.</a:t>
            </a:r>
            <a:endParaRPr lang="en-US" altLang="zh-CN" sz="2000" dirty="0">
              <a:latin typeface="Huawei Sans" panose="020C0503030203020204" pitchFamily="34" charset="0"/>
              <a:sym typeface="Microsoft YaHei" panose="020B0503020204020204" pitchFamily="34" charset="-122"/>
            </a:endParaRPr>
          </a:p>
        </p:txBody>
      </p:sp>
      <p:grpSp>
        <p:nvGrpSpPr>
          <p:cNvPr id="20" name="组合 19"/>
          <p:cNvGrpSpPr/>
          <p:nvPr/>
        </p:nvGrpSpPr>
        <p:grpSpPr>
          <a:xfrm>
            <a:off x="2676100" y="2242040"/>
            <a:ext cx="7380340" cy="3852177"/>
            <a:chOff x="4704268" y="4769632"/>
            <a:chExt cx="14762601" cy="7705358"/>
          </a:xfrm>
        </p:grpSpPr>
        <p:sp>
          <p:nvSpPr>
            <p:cNvPr id="21" name="圆角矩形 20"/>
            <p:cNvSpPr/>
            <p:nvPr/>
          </p:nvSpPr>
          <p:spPr>
            <a:xfrm>
              <a:off x="4704268" y="4774172"/>
              <a:ext cx="4362783" cy="5233336"/>
            </a:xfrm>
            <a:prstGeom prst="roundRect">
              <a:avLst>
                <a:gd name="adj" fmla="val 2356"/>
              </a:avLst>
            </a:prstGeom>
            <a:noFill/>
            <a:ln w="28575">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74" eaLnBrk="0" hangingPunct="0"/>
              <a:endParaRPr lang="zh-CN" altLang="en-US" sz="500" b="1" dirty="0">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38" name="圆角矩形 37"/>
            <p:cNvSpPr/>
            <p:nvPr/>
          </p:nvSpPr>
          <p:spPr>
            <a:xfrm>
              <a:off x="9889181" y="4769632"/>
              <a:ext cx="4362783" cy="5233336"/>
            </a:xfrm>
            <a:prstGeom prst="roundRect">
              <a:avLst>
                <a:gd name="adj" fmla="val 1482"/>
              </a:avLst>
            </a:prstGeom>
            <a:noFill/>
            <a:ln w="28575">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74" eaLnBrk="0" hangingPunct="0"/>
              <a:endParaRPr lang="zh-CN" altLang="en-US" sz="500" b="1" dirty="0">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39" name="圆角矩形 38"/>
            <p:cNvSpPr/>
            <p:nvPr/>
          </p:nvSpPr>
          <p:spPr>
            <a:xfrm>
              <a:off x="15104086" y="4774172"/>
              <a:ext cx="4362783" cy="5233336"/>
            </a:xfrm>
            <a:prstGeom prst="roundRect">
              <a:avLst>
                <a:gd name="adj" fmla="val 1919"/>
              </a:avLst>
            </a:prstGeom>
            <a:noFill/>
            <a:ln w="28575">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74" eaLnBrk="0" hangingPunct="0"/>
              <a:endParaRPr lang="zh-CN" altLang="en-US" sz="500" b="1" dirty="0">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40" name="矩形 39"/>
            <p:cNvSpPr/>
            <p:nvPr/>
          </p:nvSpPr>
          <p:spPr>
            <a:xfrm>
              <a:off x="5679591" y="5829320"/>
              <a:ext cx="2562573" cy="800324"/>
            </a:xfrm>
            <a:prstGeom prst="rect">
              <a:avLst/>
            </a:prstGeom>
          </p:spPr>
          <p:txBody>
            <a:bodyPr wrap="none">
              <a:noAutofit/>
            </a:bodyPr>
            <a:lstStyle/>
            <a:p>
              <a:pPr algn="ctr"/>
              <a:r>
                <a:rPr sz="2000" b="0" u="none" dirty="0">
                  <a:solidFill>
                    <a:srgbClr val="505050"/>
                  </a:solidFill>
                  <a:latin typeface="Huawei Sans" panose="020C0503030203020204" pitchFamily="34" charset="0"/>
                </a:rPr>
                <a:t>ZooKeeper 1 (F)</a:t>
              </a:r>
              <a:endParaRPr lang="zh-CN" altLang="en-US" sz="20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41" name="矩形 40"/>
            <p:cNvSpPr/>
            <p:nvPr/>
          </p:nvSpPr>
          <p:spPr>
            <a:xfrm>
              <a:off x="10879502" y="5810912"/>
              <a:ext cx="2552954" cy="800324"/>
            </a:xfrm>
            <a:prstGeom prst="rect">
              <a:avLst/>
            </a:prstGeom>
          </p:spPr>
          <p:txBody>
            <a:bodyPr wrap="none">
              <a:noAutofit/>
            </a:bodyPr>
            <a:lstStyle/>
            <a:p>
              <a:pPr algn="ctr"/>
              <a:r>
                <a:rPr sz="2000" b="0" u="none" dirty="0">
                  <a:solidFill>
                    <a:srgbClr val="505050"/>
                  </a:solidFill>
                  <a:latin typeface="Huawei Sans" panose="020C0503030203020204" pitchFamily="34" charset="0"/>
                </a:rPr>
                <a:t>ZooKeeper 2 (L)</a:t>
              </a:r>
              <a:endParaRPr lang="zh-CN" altLang="en-US" sz="20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42" name="矩形 41"/>
            <p:cNvSpPr/>
            <p:nvPr/>
          </p:nvSpPr>
          <p:spPr>
            <a:xfrm>
              <a:off x="16091432" y="5810912"/>
              <a:ext cx="2562573" cy="800324"/>
            </a:xfrm>
            <a:prstGeom prst="rect">
              <a:avLst/>
            </a:prstGeom>
          </p:spPr>
          <p:txBody>
            <a:bodyPr wrap="none">
              <a:noAutofit/>
            </a:bodyPr>
            <a:lstStyle/>
            <a:p>
              <a:pPr algn="ctr"/>
              <a:r>
                <a:rPr sz="2000" b="0" u="none" dirty="0">
                  <a:solidFill>
                    <a:srgbClr val="505050"/>
                  </a:solidFill>
                  <a:latin typeface="Huawei Sans" panose="020C0503030203020204" pitchFamily="34" charset="0"/>
                </a:rPr>
                <a:t>ZooKeeper 3 (F)</a:t>
              </a:r>
              <a:endParaRPr lang="zh-CN" altLang="en-US" sz="20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43" name="Flowchart: Magnetic Disk 7"/>
            <p:cNvSpPr/>
            <p:nvPr/>
          </p:nvSpPr>
          <p:spPr>
            <a:xfrm>
              <a:off x="5136344" y="7434101"/>
              <a:ext cx="3600634" cy="2088368"/>
            </a:xfrm>
            <a:prstGeom prst="flowChartMagneticDisk">
              <a:avLst/>
            </a:prstGeom>
            <a:solidFill>
              <a:srgbClr val="30B5C5"/>
            </a:solidFill>
            <a:ln w="12700">
              <a:solidFill>
                <a:schemeClr val="bg1"/>
              </a:solidFill>
            </a:ln>
            <a:effectLst/>
          </p:spPr>
          <p:style>
            <a:lnRef idx="1">
              <a:schemeClr val="accent4"/>
            </a:lnRef>
            <a:fillRef idx="2">
              <a:schemeClr val="accent4"/>
            </a:fillRef>
            <a:effectRef idx="1">
              <a:schemeClr val="accent4"/>
            </a:effectRef>
            <a:fontRef idx="minor">
              <a:schemeClr val="dk1"/>
            </a:fontRef>
          </p:style>
          <p:txBody>
            <a:bodyPr anchor="ctr">
              <a:noAutofit/>
            </a:bodyPr>
            <a:lstStyle/>
            <a:p>
              <a:pPr algn="ctr" eaLnBrk="1" fontAlgn="t" hangingPunct="1">
                <a:defRPr/>
              </a:pPr>
              <a:endParaRPr lang="en-US" sz="1400" dirty="0">
                <a:ln>
                  <a:solidFill>
                    <a:srgbClr val="002060"/>
                  </a:solidFill>
                </a:ln>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44" name="矩形 43"/>
            <p:cNvSpPr/>
            <p:nvPr/>
          </p:nvSpPr>
          <p:spPr>
            <a:xfrm>
              <a:off x="5394510" y="8444021"/>
              <a:ext cx="3353918" cy="738760"/>
            </a:xfrm>
            <a:prstGeom prst="rect">
              <a:avLst/>
            </a:prstGeom>
          </p:spPr>
          <p:txBody>
            <a:bodyPr wrap="none">
              <a:noAutofit/>
            </a:bodyPr>
            <a:lstStyle/>
            <a:p>
              <a:r>
                <a:rPr sz="1800" b="0" u="none" dirty="0">
                  <a:solidFill>
                    <a:schemeClr val="bg1"/>
                  </a:solidFill>
                  <a:latin typeface="Huawei Sans" panose="020C0503030203020204" pitchFamily="34" charset="0"/>
                </a:rPr>
                <a:t>Local storage</a:t>
              </a:r>
              <a:endParaRPr lang="zh-CN" altLang="en-US" sz="1800" dirty="0">
                <a:solidFill>
                  <a:schemeClr val="bg1"/>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45" name="Flowchart: Magnetic Disk 7"/>
            <p:cNvSpPr/>
            <p:nvPr/>
          </p:nvSpPr>
          <p:spPr>
            <a:xfrm>
              <a:off x="10267175" y="7434101"/>
              <a:ext cx="3600634" cy="2088368"/>
            </a:xfrm>
            <a:prstGeom prst="flowChartMagneticDisk">
              <a:avLst/>
            </a:prstGeom>
            <a:solidFill>
              <a:srgbClr val="30B5C5"/>
            </a:solidFill>
            <a:ln w="12700">
              <a:solidFill>
                <a:schemeClr val="bg1"/>
              </a:solidFill>
            </a:ln>
            <a:effectLst/>
          </p:spPr>
          <p:style>
            <a:lnRef idx="1">
              <a:schemeClr val="accent4"/>
            </a:lnRef>
            <a:fillRef idx="2">
              <a:schemeClr val="accent4"/>
            </a:fillRef>
            <a:effectRef idx="1">
              <a:schemeClr val="accent4"/>
            </a:effectRef>
            <a:fontRef idx="minor">
              <a:schemeClr val="dk1"/>
            </a:fontRef>
          </p:style>
          <p:txBody>
            <a:bodyPr anchor="ctr">
              <a:noAutofit/>
            </a:bodyPr>
            <a:lstStyle/>
            <a:p>
              <a:pPr algn="ctr" eaLnBrk="1" fontAlgn="t" hangingPunct="1">
                <a:defRPr/>
              </a:pPr>
              <a:endParaRPr lang="en-US" sz="1400" dirty="0">
                <a:ln>
                  <a:solidFill>
                    <a:srgbClr val="002060"/>
                  </a:solidFill>
                </a:ln>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46" name="矩形 45"/>
            <p:cNvSpPr/>
            <p:nvPr/>
          </p:nvSpPr>
          <p:spPr>
            <a:xfrm>
              <a:off x="10525341" y="8444021"/>
              <a:ext cx="3353918" cy="738760"/>
            </a:xfrm>
            <a:prstGeom prst="rect">
              <a:avLst/>
            </a:prstGeom>
          </p:spPr>
          <p:txBody>
            <a:bodyPr wrap="none">
              <a:noAutofit/>
            </a:bodyPr>
            <a:lstStyle/>
            <a:p>
              <a:r>
                <a:rPr sz="1800" b="0" u="none" dirty="0">
                  <a:solidFill>
                    <a:schemeClr val="bg1"/>
                  </a:solidFill>
                  <a:latin typeface="Huawei Sans" panose="020C0503030203020204" pitchFamily="34" charset="0"/>
                </a:rPr>
                <a:t>Local storage</a:t>
              </a:r>
              <a:endParaRPr lang="zh-CN" altLang="en-US" sz="1800" dirty="0">
                <a:solidFill>
                  <a:schemeClr val="bg1"/>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47" name="Flowchart: Magnetic Disk 7"/>
            <p:cNvSpPr/>
            <p:nvPr/>
          </p:nvSpPr>
          <p:spPr>
            <a:xfrm>
              <a:off x="15470310" y="7434101"/>
              <a:ext cx="3600634" cy="2088368"/>
            </a:xfrm>
            <a:prstGeom prst="flowChartMagneticDisk">
              <a:avLst/>
            </a:prstGeom>
            <a:solidFill>
              <a:srgbClr val="30B5C5"/>
            </a:solidFill>
            <a:ln w="12700">
              <a:solidFill>
                <a:schemeClr val="bg1"/>
              </a:solidFill>
            </a:ln>
            <a:effectLst/>
          </p:spPr>
          <p:style>
            <a:lnRef idx="1">
              <a:schemeClr val="accent4"/>
            </a:lnRef>
            <a:fillRef idx="2">
              <a:schemeClr val="accent4"/>
            </a:fillRef>
            <a:effectRef idx="1">
              <a:schemeClr val="accent4"/>
            </a:effectRef>
            <a:fontRef idx="minor">
              <a:schemeClr val="dk1"/>
            </a:fontRef>
          </p:style>
          <p:txBody>
            <a:bodyPr anchor="ctr">
              <a:noAutofit/>
            </a:bodyPr>
            <a:lstStyle/>
            <a:p>
              <a:pPr algn="ctr" eaLnBrk="1" fontAlgn="t" hangingPunct="1">
                <a:defRPr/>
              </a:pPr>
              <a:endParaRPr lang="en-US" sz="1400" dirty="0">
                <a:ln>
                  <a:solidFill>
                    <a:srgbClr val="002060"/>
                  </a:solidFill>
                </a:ln>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48" name="矩形 47"/>
            <p:cNvSpPr/>
            <p:nvPr/>
          </p:nvSpPr>
          <p:spPr>
            <a:xfrm>
              <a:off x="15728477" y="8444021"/>
              <a:ext cx="3353918" cy="738760"/>
            </a:xfrm>
            <a:prstGeom prst="rect">
              <a:avLst/>
            </a:prstGeom>
          </p:spPr>
          <p:txBody>
            <a:bodyPr wrap="none">
              <a:noAutofit/>
            </a:bodyPr>
            <a:lstStyle/>
            <a:p>
              <a:r>
                <a:rPr sz="1800" b="0" u="none" dirty="0">
                  <a:solidFill>
                    <a:schemeClr val="bg1"/>
                  </a:solidFill>
                  <a:latin typeface="Huawei Sans" panose="020C0503030203020204" pitchFamily="34" charset="0"/>
                </a:rPr>
                <a:t>Local storage</a:t>
              </a:r>
              <a:endParaRPr lang="zh-CN" altLang="en-US" sz="1800" dirty="0">
                <a:solidFill>
                  <a:schemeClr val="bg1"/>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49" name="矩形 48"/>
            <p:cNvSpPr/>
            <p:nvPr/>
          </p:nvSpPr>
          <p:spPr>
            <a:xfrm>
              <a:off x="8852644" y="10539594"/>
              <a:ext cx="3098047" cy="615634"/>
            </a:xfrm>
            <a:prstGeom prst="rect">
              <a:avLst/>
            </a:prstGeom>
          </p:spPr>
          <p:txBody>
            <a:bodyPr wrap="none">
              <a:noAutofit/>
            </a:bodyPr>
            <a:lstStyle/>
            <a:p>
              <a:r>
                <a:rPr sz="1400" b="0" u="none" dirty="0">
                  <a:solidFill>
                    <a:srgbClr val="505050"/>
                  </a:solidFill>
                  <a:latin typeface="Huawei Sans" panose="020C0503030203020204" pitchFamily="34" charset="0"/>
                </a:rPr>
                <a:t>2. Read response</a:t>
              </a:r>
              <a:endParaRPr lang="zh-CN" altLang="en-US" sz="14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50" name="矩形 49"/>
            <p:cNvSpPr/>
            <p:nvPr/>
          </p:nvSpPr>
          <p:spPr>
            <a:xfrm>
              <a:off x="5406149" y="10539594"/>
              <a:ext cx="2873598" cy="615634"/>
            </a:xfrm>
            <a:prstGeom prst="rect">
              <a:avLst/>
            </a:prstGeom>
          </p:spPr>
          <p:txBody>
            <a:bodyPr wrap="none">
              <a:noAutofit/>
            </a:bodyPr>
            <a:lstStyle/>
            <a:p>
              <a:r>
                <a:rPr sz="1400" b="0" u="none" dirty="0">
                  <a:solidFill>
                    <a:srgbClr val="505050"/>
                  </a:solidFill>
                  <a:latin typeface="Huawei Sans" panose="020C0503030203020204" pitchFamily="34" charset="0"/>
                </a:rPr>
                <a:t>1. Read request</a:t>
              </a:r>
              <a:endParaRPr lang="zh-CN" altLang="en-US" sz="14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51" name="圆角矩形 50"/>
            <p:cNvSpPr/>
            <p:nvPr/>
          </p:nvSpPr>
          <p:spPr>
            <a:xfrm>
              <a:off x="9889181" y="11227184"/>
              <a:ext cx="4362783" cy="1247806"/>
            </a:xfrm>
            <a:prstGeom prst="roundRect">
              <a:avLst>
                <a:gd name="adj" fmla="val 6608"/>
              </a:avLst>
            </a:prstGeom>
            <a:solidFill>
              <a:srgbClr val="81C15F"/>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74" eaLnBrk="0" hangingPunct="0"/>
              <a:endParaRPr lang="zh-CN" altLang="en-US" sz="500" b="1" dirty="0">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52" name="矩形 51"/>
            <p:cNvSpPr/>
            <p:nvPr/>
          </p:nvSpPr>
          <p:spPr>
            <a:xfrm>
              <a:off x="11281734" y="11538824"/>
              <a:ext cx="1712873" cy="800324"/>
            </a:xfrm>
            <a:prstGeom prst="rect">
              <a:avLst/>
            </a:prstGeom>
          </p:spPr>
          <p:txBody>
            <a:bodyPr wrap="none">
              <a:noAutofit/>
            </a:bodyPr>
            <a:lstStyle/>
            <a:p>
              <a:r>
                <a:rPr sz="2000" b="0" u="none" dirty="0">
                  <a:solidFill>
                    <a:schemeClr val="bg1"/>
                  </a:solidFill>
                  <a:latin typeface="Huawei Sans" panose="020C0503030203020204" pitchFamily="34" charset="0"/>
                </a:rPr>
                <a:t>Client</a:t>
              </a:r>
              <a:endParaRPr lang="zh-CN" altLang="en-US" sz="2000" dirty="0">
                <a:solidFill>
                  <a:schemeClr val="bg1"/>
                </a:solidFill>
                <a:latin typeface="Huawei Sans" panose="020C0503030203020204" pitchFamily="34" charset="0"/>
                <a:ea typeface="Microsoft YaHei" panose="020B0503020204020204" pitchFamily="34" charset="-122"/>
                <a:sym typeface="Microsoft YaHei" panose="020B0503020204020204" pitchFamily="34" charset="-122"/>
              </a:endParaRPr>
            </a:p>
          </p:txBody>
        </p:sp>
        <p:grpSp>
          <p:nvGrpSpPr>
            <p:cNvPr id="53" name="组合 52"/>
            <p:cNvGrpSpPr/>
            <p:nvPr/>
          </p:nvGrpSpPr>
          <p:grpSpPr>
            <a:xfrm>
              <a:off x="8305154" y="10026352"/>
              <a:ext cx="1584303" cy="2016000"/>
              <a:chOff x="8305154" y="10026352"/>
              <a:chExt cx="1584303" cy="2016000"/>
            </a:xfrm>
          </p:grpSpPr>
          <p:cxnSp>
            <p:nvCxnSpPr>
              <p:cNvPr id="54" name="直接连接符 53"/>
              <p:cNvCxnSpPr/>
              <p:nvPr/>
            </p:nvCxnSpPr>
            <p:spPr>
              <a:xfrm>
                <a:off x="8305154" y="12042352"/>
                <a:ext cx="1584000" cy="0"/>
              </a:xfrm>
              <a:prstGeom prst="line">
                <a:avLst/>
              </a:prstGeom>
              <a:ln w="28575">
                <a:solidFill>
                  <a:srgbClr val="62B230"/>
                </a:solidFill>
                <a:tailEnd w="lg" len="lg"/>
              </a:ln>
            </p:spPr>
            <p:style>
              <a:lnRef idx="1">
                <a:schemeClr val="accent1"/>
              </a:lnRef>
              <a:fillRef idx="0">
                <a:schemeClr val="accent1"/>
              </a:fillRef>
              <a:effectRef idx="0">
                <a:schemeClr val="accent1"/>
              </a:effectRef>
              <a:fontRef idx="minor">
                <a:schemeClr val="tx1"/>
              </a:fontRef>
            </p:style>
          </p:cxnSp>
          <p:cxnSp>
            <p:nvCxnSpPr>
              <p:cNvPr id="55" name="直接箭头连接符 54"/>
              <p:cNvCxnSpPr/>
              <p:nvPr/>
            </p:nvCxnSpPr>
            <p:spPr>
              <a:xfrm flipV="1">
                <a:off x="8305155" y="10026352"/>
                <a:ext cx="0" cy="2016000"/>
              </a:xfrm>
              <a:prstGeom prst="straightConnector1">
                <a:avLst/>
              </a:prstGeom>
              <a:ln w="28575">
                <a:solidFill>
                  <a:srgbClr val="62B230"/>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56" name="直接连接符 55"/>
              <p:cNvCxnSpPr/>
              <p:nvPr/>
            </p:nvCxnSpPr>
            <p:spPr>
              <a:xfrm rot="16200000" flipV="1">
                <a:off x="7783457" y="10904053"/>
                <a:ext cx="1692000" cy="0"/>
              </a:xfrm>
              <a:prstGeom prst="line">
                <a:avLst/>
              </a:prstGeom>
              <a:ln w="28575">
                <a:solidFill>
                  <a:srgbClr val="62B230"/>
                </a:solidFill>
                <a:tailEnd w="lg" len="lg"/>
              </a:ln>
            </p:spPr>
            <p:style>
              <a:lnRef idx="1">
                <a:schemeClr val="accent1"/>
              </a:lnRef>
              <a:fillRef idx="0">
                <a:schemeClr val="accent1"/>
              </a:fillRef>
              <a:effectRef idx="0">
                <a:schemeClr val="accent1"/>
              </a:effectRef>
              <a:fontRef idx="minor">
                <a:schemeClr val="tx1"/>
              </a:fontRef>
            </p:style>
          </p:cxnSp>
          <p:cxnSp>
            <p:nvCxnSpPr>
              <p:cNvPr id="57" name="直接箭头连接符 56"/>
              <p:cNvCxnSpPr/>
              <p:nvPr/>
            </p:nvCxnSpPr>
            <p:spPr>
              <a:xfrm rot="16200000">
                <a:off x="9259457" y="11124368"/>
                <a:ext cx="0" cy="1260000"/>
              </a:xfrm>
              <a:prstGeom prst="straightConnector1">
                <a:avLst/>
              </a:prstGeom>
              <a:ln w="28575">
                <a:solidFill>
                  <a:srgbClr val="62B230"/>
                </a:solidFill>
                <a:tailEnd type="triangle" w="lg" len="lg"/>
              </a:ln>
            </p:spPr>
            <p:style>
              <a:lnRef idx="1">
                <a:schemeClr val="accent1"/>
              </a:lnRef>
              <a:fillRef idx="0">
                <a:schemeClr val="accent1"/>
              </a:fillRef>
              <a:effectRef idx="0">
                <a:schemeClr val="accent1"/>
              </a:effectRef>
              <a:fontRef idx="minor">
                <a:schemeClr val="tx1"/>
              </a:fontRef>
            </p:style>
          </p:cxnSp>
        </p:grpSp>
      </p:grpSp>
      <p:pic>
        <p:nvPicPr>
          <p:cNvPr id="26" name="Graphic 25">
            <a:extLst>
              <a:ext uri="{FF2B5EF4-FFF2-40B4-BE49-F238E27FC236}">
                <a16:creationId xmlns:a16="http://schemas.microsoft.com/office/drawing/2014/main" id="{96BC3E75-3FEA-4AB3-8A7E-66C626A2B95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2979" y="6358054"/>
            <a:ext cx="2090144" cy="353721"/>
          </a:xfrm>
          <a:prstGeom prst="rect">
            <a:avLst/>
          </a:prstGeom>
        </p:spPr>
      </p:pic>
      <p:pic>
        <p:nvPicPr>
          <p:cNvPr id="27" name="Picture 26">
            <a:extLst>
              <a:ext uri="{FF2B5EF4-FFF2-40B4-BE49-F238E27FC236}">
                <a16:creationId xmlns:a16="http://schemas.microsoft.com/office/drawing/2014/main" id="{6C065879-E671-44B9-A337-9DF7E2E6257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0293231" y="-398585"/>
            <a:ext cx="1632198" cy="1529835"/>
          </a:xfrm>
          <a:prstGeom prst="rect">
            <a:avLst/>
          </a:prstGeom>
        </p:spPr>
      </p:pic>
    </p:spTree>
    <p:extLst>
      <p:ext uri="{BB962C8B-B14F-4D97-AF65-F5344CB8AC3E}">
        <p14:creationId xmlns:p14="http://schemas.microsoft.com/office/powerpoint/2010/main" val="677036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标题 1"/>
          <p:cNvSpPr>
            <a:spLocks noGrp="1"/>
          </p:cNvSpPr>
          <p:nvPr>
            <p:ph type="title"/>
          </p:nvPr>
        </p:nvSpPr>
        <p:spPr/>
        <p:txBody>
          <a:bodyPr>
            <a:noAutofit/>
          </a:bodyPr>
          <a:lstStyle/>
          <a:p>
            <a:r>
              <a:rPr b="0" u="none" dirty="0">
                <a:latin typeface="Huawei Sans" panose="020C0503030203020204" pitchFamily="34" charset="0"/>
              </a:rPr>
              <a:t>Write Function of ZooKeeper</a:t>
            </a:r>
            <a:endParaRPr lang="zh-CN" altLang="en-US" dirty="0">
              <a:latin typeface="Huawei Sans" panose="020C0503030203020204" pitchFamily="34" charset="0"/>
              <a:sym typeface="Microsoft YaHei" panose="020B0503020204020204" pitchFamily="34" charset="-122"/>
            </a:endParaRPr>
          </a:p>
        </p:txBody>
      </p:sp>
      <p:grpSp>
        <p:nvGrpSpPr>
          <p:cNvPr id="49" name="组合 48"/>
          <p:cNvGrpSpPr/>
          <p:nvPr/>
        </p:nvGrpSpPr>
        <p:grpSpPr>
          <a:xfrm>
            <a:off x="1146898" y="1305024"/>
            <a:ext cx="9684446" cy="4242767"/>
            <a:chOff x="2399862" y="3157387"/>
            <a:chExt cx="19371413" cy="8486638"/>
          </a:xfrm>
        </p:grpSpPr>
        <p:sp>
          <p:nvSpPr>
            <p:cNvPr id="50" name="圆角矩形 49"/>
            <p:cNvSpPr/>
            <p:nvPr/>
          </p:nvSpPr>
          <p:spPr>
            <a:xfrm>
              <a:off x="2399862" y="3161927"/>
              <a:ext cx="4362783" cy="5233336"/>
            </a:xfrm>
            <a:prstGeom prst="roundRect">
              <a:avLst>
                <a:gd name="adj" fmla="val 2356"/>
              </a:avLst>
            </a:prstGeom>
            <a:noFill/>
            <a:ln w="28575">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74" eaLnBrk="0" hangingPunct="0"/>
              <a:endParaRPr lang="zh-CN" altLang="en-US" sz="400" b="1" dirty="0">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51" name="圆角矩形 50"/>
            <p:cNvSpPr/>
            <p:nvPr/>
          </p:nvSpPr>
          <p:spPr>
            <a:xfrm>
              <a:off x="9889181" y="3157387"/>
              <a:ext cx="4362783" cy="5233336"/>
            </a:xfrm>
            <a:prstGeom prst="roundRect">
              <a:avLst>
                <a:gd name="adj" fmla="val 1482"/>
              </a:avLst>
            </a:prstGeom>
            <a:noFill/>
            <a:ln w="28575">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74" eaLnBrk="0" hangingPunct="0"/>
              <a:endParaRPr lang="zh-CN" altLang="en-US" sz="400" b="1" dirty="0">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52" name="圆角矩形 51"/>
            <p:cNvSpPr/>
            <p:nvPr/>
          </p:nvSpPr>
          <p:spPr>
            <a:xfrm>
              <a:off x="17408492" y="3161927"/>
              <a:ext cx="4362783" cy="5233336"/>
            </a:xfrm>
            <a:prstGeom prst="roundRect">
              <a:avLst>
                <a:gd name="adj" fmla="val 1919"/>
              </a:avLst>
            </a:prstGeom>
            <a:noFill/>
            <a:ln w="28575">
              <a:solidFill>
                <a:srgbClr val="30B5C5"/>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74" eaLnBrk="0" hangingPunct="0"/>
              <a:endParaRPr lang="zh-CN" altLang="en-US" sz="400" b="1" dirty="0">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53" name="矩形 52"/>
            <p:cNvSpPr/>
            <p:nvPr/>
          </p:nvSpPr>
          <p:spPr>
            <a:xfrm>
              <a:off x="3769252" y="4702754"/>
              <a:ext cx="1799444" cy="738760"/>
            </a:xfrm>
            <a:prstGeom prst="rect">
              <a:avLst/>
            </a:prstGeom>
          </p:spPr>
          <p:txBody>
            <a:bodyPr wrap="none">
              <a:noAutofit/>
            </a:bodyPr>
            <a:lstStyle/>
            <a:p>
              <a:pPr algn="ctr"/>
              <a:r>
                <a:rPr sz="1800" b="0" u="none" dirty="0">
                  <a:solidFill>
                    <a:srgbClr val="505050"/>
                  </a:solidFill>
                  <a:latin typeface="Huawei Sans" panose="020C0503030203020204" pitchFamily="34" charset="0"/>
                </a:rPr>
                <a:t>ZooKeeper 1 (F)</a:t>
              </a:r>
              <a:endParaRPr lang="zh-CN" altLang="en-US" sz="18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54" name="矩形 53"/>
            <p:cNvSpPr/>
            <p:nvPr/>
          </p:nvSpPr>
          <p:spPr>
            <a:xfrm>
              <a:off x="11474761" y="4775916"/>
              <a:ext cx="1789827" cy="738760"/>
            </a:xfrm>
            <a:prstGeom prst="rect">
              <a:avLst/>
            </a:prstGeom>
          </p:spPr>
          <p:txBody>
            <a:bodyPr wrap="none">
              <a:noAutofit/>
            </a:bodyPr>
            <a:lstStyle/>
            <a:p>
              <a:pPr algn="ctr"/>
              <a:r>
                <a:rPr sz="1800" b="0" u="none" dirty="0">
                  <a:solidFill>
                    <a:srgbClr val="505050"/>
                  </a:solidFill>
                  <a:latin typeface="Huawei Sans" panose="020C0503030203020204" pitchFamily="34" charset="0"/>
                </a:rPr>
                <a:t>ZooKeeper 2 (L)</a:t>
              </a:r>
              <a:endParaRPr lang="zh-CN" altLang="en-US" sz="18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56" name="矩形 55"/>
            <p:cNvSpPr/>
            <p:nvPr/>
          </p:nvSpPr>
          <p:spPr>
            <a:xfrm>
              <a:off x="18753324" y="4702754"/>
              <a:ext cx="1799444" cy="738760"/>
            </a:xfrm>
            <a:prstGeom prst="rect">
              <a:avLst/>
            </a:prstGeom>
          </p:spPr>
          <p:txBody>
            <a:bodyPr wrap="none">
              <a:noAutofit/>
            </a:bodyPr>
            <a:lstStyle/>
            <a:p>
              <a:pPr algn="ctr"/>
              <a:r>
                <a:rPr sz="1800" b="0" u="none" dirty="0">
                  <a:solidFill>
                    <a:srgbClr val="505050"/>
                  </a:solidFill>
                  <a:latin typeface="Huawei Sans" panose="020C0503030203020204" pitchFamily="34" charset="0"/>
                </a:rPr>
                <a:t>ZooKeeper 3 (F)</a:t>
              </a:r>
              <a:endParaRPr lang="zh-CN" altLang="en-US" sz="18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57" name="Flowchart: Magnetic Disk 7"/>
            <p:cNvSpPr/>
            <p:nvPr/>
          </p:nvSpPr>
          <p:spPr>
            <a:xfrm>
              <a:off x="2831938" y="5821857"/>
              <a:ext cx="3600634" cy="2088368"/>
            </a:xfrm>
            <a:prstGeom prst="flowChartMagneticDisk">
              <a:avLst/>
            </a:prstGeom>
            <a:solidFill>
              <a:srgbClr val="30B5C5"/>
            </a:solidFill>
            <a:ln w="12700">
              <a:solidFill>
                <a:schemeClr val="bg1"/>
              </a:solidFill>
            </a:ln>
            <a:effectLst/>
          </p:spPr>
          <p:style>
            <a:lnRef idx="1">
              <a:schemeClr val="accent4"/>
            </a:lnRef>
            <a:fillRef idx="2">
              <a:schemeClr val="accent4"/>
            </a:fillRef>
            <a:effectRef idx="1">
              <a:schemeClr val="accent4"/>
            </a:effectRef>
            <a:fontRef idx="minor">
              <a:schemeClr val="dk1"/>
            </a:fontRef>
          </p:style>
          <p:txBody>
            <a:bodyPr anchor="ctr">
              <a:noAutofit/>
            </a:bodyPr>
            <a:lstStyle/>
            <a:p>
              <a:pPr algn="ctr" eaLnBrk="1" fontAlgn="t" hangingPunct="1">
                <a:defRPr/>
              </a:pPr>
              <a:endParaRPr lang="en-US" sz="1200" dirty="0">
                <a:ln>
                  <a:solidFill>
                    <a:srgbClr val="002060"/>
                  </a:solidFill>
                </a:ln>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59" name="矩形 58"/>
            <p:cNvSpPr/>
            <p:nvPr/>
          </p:nvSpPr>
          <p:spPr>
            <a:xfrm>
              <a:off x="3092194" y="6859743"/>
              <a:ext cx="3019425" cy="677196"/>
            </a:xfrm>
            <a:prstGeom prst="rect">
              <a:avLst/>
            </a:prstGeom>
          </p:spPr>
          <p:txBody>
            <a:bodyPr wrap="none">
              <a:noAutofit/>
            </a:bodyPr>
            <a:lstStyle/>
            <a:p>
              <a:r>
                <a:rPr sz="1600" b="0" u="none" dirty="0">
                  <a:solidFill>
                    <a:schemeClr val="bg1"/>
                  </a:solidFill>
                  <a:latin typeface="Huawei Sans" panose="020C0503030203020204" pitchFamily="34" charset="0"/>
                </a:rPr>
                <a:t>Local storage</a:t>
              </a:r>
              <a:endParaRPr lang="zh-CN" altLang="en-US" sz="1600" dirty="0">
                <a:solidFill>
                  <a:schemeClr val="bg1"/>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60" name="Flowchart: Magnetic Disk 7"/>
            <p:cNvSpPr/>
            <p:nvPr/>
          </p:nvSpPr>
          <p:spPr>
            <a:xfrm>
              <a:off x="10267175" y="5821857"/>
              <a:ext cx="3600634" cy="2088368"/>
            </a:xfrm>
            <a:prstGeom prst="flowChartMagneticDisk">
              <a:avLst/>
            </a:prstGeom>
            <a:solidFill>
              <a:srgbClr val="30B5C5"/>
            </a:solidFill>
            <a:ln w="12700">
              <a:solidFill>
                <a:schemeClr val="bg1"/>
              </a:solidFill>
            </a:ln>
            <a:effectLst/>
          </p:spPr>
          <p:style>
            <a:lnRef idx="1">
              <a:schemeClr val="accent4"/>
            </a:lnRef>
            <a:fillRef idx="2">
              <a:schemeClr val="accent4"/>
            </a:fillRef>
            <a:effectRef idx="1">
              <a:schemeClr val="accent4"/>
            </a:effectRef>
            <a:fontRef idx="minor">
              <a:schemeClr val="dk1"/>
            </a:fontRef>
          </p:style>
          <p:txBody>
            <a:bodyPr anchor="ctr">
              <a:noAutofit/>
            </a:bodyPr>
            <a:lstStyle/>
            <a:p>
              <a:pPr algn="ctr" eaLnBrk="1" fontAlgn="t" hangingPunct="1">
                <a:defRPr/>
              </a:pPr>
              <a:endParaRPr lang="en-US" sz="1200" dirty="0">
                <a:ln>
                  <a:solidFill>
                    <a:srgbClr val="002060"/>
                  </a:solidFill>
                </a:ln>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62" name="矩形 61"/>
            <p:cNvSpPr/>
            <p:nvPr/>
          </p:nvSpPr>
          <p:spPr>
            <a:xfrm>
              <a:off x="10527432" y="6859743"/>
              <a:ext cx="3019425" cy="677196"/>
            </a:xfrm>
            <a:prstGeom prst="rect">
              <a:avLst/>
            </a:prstGeom>
          </p:spPr>
          <p:txBody>
            <a:bodyPr wrap="none">
              <a:noAutofit/>
            </a:bodyPr>
            <a:lstStyle/>
            <a:p>
              <a:r>
                <a:rPr sz="1600" b="0" u="none" dirty="0">
                  <a:solidFill>
                    <a:schemeClr val="bg1"/>
                  </a:solidFill>
                  <a:latin typeface="Huawei Sans" panose="020C0503030203020204" pitchFamily="34" charset="0"/>
                </a:rPr>
                <a:t>Local storage</a:t>
              </a:r>
              <a:endParaRPr lang="zh-CN" altLang="en-US" sz="1600" dirty="0">
                <a:solidFill>
                  <a:schemeClr val="bg1"/>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63" name="Flowchart: Magnetic Disk 7"/>
            <p:cNvSpPr/>
            <p:nvPr/>
          </p:nvSpPr>
          <p:spPr>
            <a:xfrm>
              <a:off x="17774717" y="5821857"/>
              <a:ext cx="3600634" cy="2088368"/>
            </a:xfrm>
            <a:prstGeom prst="flowChartMagneticDisk">
              <a:avLst/>
            </a:prstGeom>
            <a:solidFill>
              <a:srgbClr val="30B5C5"/>
            </a:solidFill>
            <a:ln w="12700">
              <a:solidFill>
                <a:schemeClr val="bg1"/>
              </a:solidFill>
            </a:ln>
            <a:effectLst/>
          </p:spPr>
          <p:style>
            <a:lnRef idx="1">
              <a:schemeClr val="accent4"/>
            </a:lnRef>
            <a:fillRef idx="2">
              <a:schemeClr val="accent4"/>
            </a:fillRef>
            <a:effectRef idx="1">
              <a:schemeClr val="accent4"/>
            </a:effectRef>
            <a:fontRef idx="minor">
              <a:schemeClr val="dk1"/>
            </a:fontRef>
          </p:style>
          <p:txBody>
            <a:bodyPr anchor="ctr">
              <a:noAutofit/>
            </a:bodyPr>
            <a:lstStyle/>
            <a:p>
              <a:pPr algn="ctr" eaLnBrk="1" fontAlgn="t" hangingPunct="1">
                <a:defRPr/>
              </a:pPr>
              <a:endParaRPr lang="en-US" sz="1200" dirty="0">
                <a:ln>
                  <a:solidFill>
                    <a:srgbClr val="002060"/>
                  </a:solidFill>
                </a:ln>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65" name="矩形 64"/>
            <p:cNvSpPr/>
            <p:nvPr/>
          </p:nvSpPr>
          <p:spPr>
            <a:xfrm>
              <a:off x="18034973" y="6859743"/>
              <a:ext cx="3019425" cy="677196"/>
            </a:xfrm>
            <a:prstGeom prst="rect">
              <a:avLst/>
            </a:prstGeom>
          </p:spPr>
          <p:txBody>
            <a:bodyPr wrap="none">
              <a:noAutofit/>
            </a:bodyPr>
            <a:lstStyle/>
            <a:p>
              <a:r>
                <a:rPr sz="1600" b="0" u="none" dirty="0">
                  <a:solidFill>
                    <a:schemeClr val="bg1"/>
                  </a:solidFill>
                  <a:latin typeface="Huawei Sans" panose="020C0503030203020204" pitchFamily="34" charset="0"/>
                </a:rPr>
                <a:t>Local storage</a:t>
              </a:r>
              <a:endParaRPr lang="zh-CN" altLang="en-US" sz="1600" dirty="0">
                <a:solidFill>
                  <a:schemeClr val="bg1"/>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66" name="圆角矩形 65"/>
            <p:cNvSpPr/>
            <p:nvPr/>
          </p:nvSpPr>
          <p:spPr>
            <a:xfrm>
              <a:off x="9889181" y="10002968"/>
              <a:ext cx="4362783" cy="1247806"/>
            </a:xfrm>
            <a:prstGeom prst="roundRect">
              <a:avLst>
                <a:gd name="adj" fmla="val 6608"/>
              </a:avLst>
            </a:prstGeom>
            <a:solidFill>
              <a:srgbClr val="62B230"/>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74" eaLnBrk="0" hangingPunct="0"/>
              <a:endParaRPr lang="zh-CN" altLang="en-US" sz="400" b="1" dirty="0">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68" name="矩形 67"/>
            <p:cNvSpPr/>
            <p:nvPr/>
          </p:nvSpPr>
          <p:spPr>
            <a:xfrm>
              <a:off x="11281734" y="10314608"/>
              <a:ext cx="1574995" cy="738760"/>
            </a:xfrm>
            <a:prstGeom prst="rect">
              <a:avLst/>
            </a:prstGeom>
          </p:spPr>
          <p:txBody>
            <a:bodyPr wrap="none">
              <a:noAutofit/>
            </a:bodyPr>
            <a:lstStyle/>
            <a:p>
              <a:r>
                <a:rPr sz="1800" b="0" u="none" dirty="0">
                  <a:solidFill>
                    <a:schemeClr val="bg1"/>
                  </a:solidFill>
                  <a:latin typeface="Huawei Sans" panose="020C0503030203020204" pitchFamily="34" charset="0"/>
                </a:rPr>
                <a:t>Client</a:t>
              </a:r>
              <a:endParaRPr lang="zh-CN" altLang="en-US" sz="1800" dirty="0">
                <a:solidFill>
                  <a:schemeClr val="bg1"/>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69" name="矩形 68"/>
            <p:cNvSpPr/>
            <p:nvPr/>
          </p:nvSpPr>
          <p:spPr>
            <a:xfrm>
              <a:off x="8530052" y="4711499"/>
              <a:ext cx="802248" cy="554070"/>
            </a:xfrm>
            <a:prstGeom prst="rect">
              <a:avLst/>
            </a:prstGeom>
          </p:spPr>
          <p:txBody>
            <a:bodyPr wrap="none">
              <a:noAutofit/>
            </a:bodyPr>
            <a:lstStyle/>
            <a:p>
              <a:r>
                <a:rPr sz="1200" b="0" u="none" dirty="0">
                  <a:solidFill>
                    <a:srgbClr val="505050"/>
                  </a:solidFill>
                  <a:latin typeface="Huawei Sans" panose="020C0503030203020204" pitchFamily="34" charset="0"/>
                </a:rPr>
                <a:t>3.1</a:t>
              </a:r>
              <a:endParaRPr lang="zh-CN" altLang="en-US" sz="12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grpSp>
          <p:nvGrpSpPr>
            <p:cNvPr id="71" name="组合 70"/>
            <p:cNvGrpSpPr/>
            <p:nvPr/>
          </p:nvGrpSpPr>
          <p:grpSpPr>
            <a:xfrm>
              <a:off x="6778666" y="5416438"/>
              <a:ext cx="3057554" cy="554070"/>
              <a:chOff x="6778225" y="6942415"/>
              <a:chExt cx="3057355" cy="554034"/>
            </a:xfrm>
          </p:grpSpPr>
          <p:sp>
            <p:nvSpPr>
              <p:cNvPr id="141" name="矩形 140"/>
              <p:cNvSpPr/>
              <p:nvPr/>
            </p:nvSpPr>
            <p:spPr>
              <a:xfrm>
                <a:off x="6906271" y="6942415"/>
                <a:ext cx="1490377" cy="554034"/>
              </a:xfrm>
              <a:prstGeom prst="rect">
                <a:avLst/>
              </a:prstGeom>
            </p:spPr>
            <p:txBody>
              <a:bodyPr wrap="none">
                <a:noAutofit/>
              </a:bodyPr>
              <a:lstStyle/>
              <a:p>
                <a:r>
                  <a:rPr sz="1200" b="0" u="none" dirty="0">
                    <a:solidFill>
                      <a:srgbClr val="505050"/>
                    </a:solidFill>
                    <a:latin typeface="Huawei Sans" panose="020C0503030203020204" pitchFamily="34" charset="0"/>
                  </a:rPr>
                  <a:t>4.2.ACK</a:t>
                </a:r>
                <a:endParaRPr lang="zh-CN" altLang="en-US" sz="12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cxnSp>
            <p:nvCxnSpPr>
              <p:cNvPr id="142" name="直接箭头连接符 141"/>
              <p:cNvCxnSpPr/>
              <p:nvPr/>
            </p:nvCxnSpPr>
            <p:spPr>
              <a:xfrm flipV="1">
                <a:off x="6778225" y="7439301"/>
                <a:ext cx="3057355" cy="0"/>
              </a:xfrm>
              <a:prstGeom prst="straightConnector1">
                <a:avLst/>
              </a:prstGeom>
              <a:ln w="28575">
                <a:solidFill>
                  <a:srgbClr val="62B230"/>
                </a:solidFill>
                <a:tailEnd type="triangle" w="lg" len="lg"/>
              </a:ln>
            </p:spPr>
            <p:style>
              <a:lnRef idx="1">
                <a:schemeClr val="accent1"/>
              </a:lnRef>
              <a:fillRef idx="0">
                <a:schemeClr val="accent1"/>
              </a:fillRef>
              <a:effectRef idx="0">
                <a:schemeClr val="accent1"/>
              </a:effectRef>
              <a:fontRef idx="minor">
                <a:schemeClr val="tx1"/>
              </a:fontRef>
            </p:style>
          </p:cxnSp>
        </p:grpSp>
        <p:grpSp>
          <p:nvGrpSpPr>
            <p:cNvPr id="72" name="组合 71"/>
            <p:cNvGrpSpPr/>
            <p:nvPr/>
          </p:nvGrpSpPr>
          <p:grpSpPr>
            <a:xfrm>
              <a:off x="6778667" y="3905675"/>
              <a:ext cx="3057555" cy="554071"/>
              <a:chOff x="6778225" y="6078319"/>
              <a:chExt cx="3057355" cy="554035"/>
            </a:xfrm>
          </p:grpSpPr>
          <p:sp>
            <p:nvSpPr>
              <p:cNvPr id="139" name="矩形 138"/>
              <p:cNvSpPr/>
              <p:nvPr/>
            </p:nvSpPr>
            <p:spPr>
              <a:xfrm>
                <a:off x="6919048" y="6078319"/>
                <a:ext cx="2841349" cy="554035"/>
              </a:xfrm>
              <a:prstGeom prst="rect">
                <a:avLst/>
              </a:prstGeom>
            </p:spPr>
            <p:txBody>
              <a:bodyPr wrap="none">
                <a:noAutofit/>
              </a:bodyPr>
              <a:lstStyle/>
              <a:p>
                <a:r>
                  <a:rPr sz="1200" b="0" u="none" dirty="0">
                    <a:solidFill>
                      <a:srgbClr val="505050"/>
                    </a:solidFill>
                    <a:latin typeface="Huawei Sans" panose="020C0503030203020204" pitchFamily="34" charset="0"/>
                  </a:rPr>
                  <a:t>3.2 Send proposal</a:t>
                </a:r>
                <a:endParaRPr lang="zh-CN" altLang="en-US" sz="12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cxnSp>
            <p:nvCxnSpPr>
              <p:cNvPr id="140" name="直接箭头连接符 139"/>
              <p:cNvCxnSpPr/>
              <p:nvPr/>
            </p:nvCxnSpPr>
            <p:spPr>
              <a:xfrm flipH="1" flipV="1">
                <a:off x="6778225" y="6605282"/>
                <a:ext cx="3057355" cy="0"/>
              </a:xfrm>
              <a:prstGeom prst="straightConnector1">
                <a:avLst/>
              </a:prstGeom>
              <a:ln w="28575">
                <a:solidFill>
                  <a:srgbClr val="62B230"/>
                </a:solidFill>
                <a:tailEnd type="triangle" w="lg" len="lg"/>
              </a:ln>
            </p:spPr>
            <p:style>
              <a:lnRef idx="1">
                <a:schemeClr val="accent1"/>
              </a:lnRef>
              <a:fillRef idx="0">
                <a:schemeClr val="accent1"/>
              </a:fillRef>
              <a:effectRef idx="0">
                <a:schemeClr val="accent1"/>
              </a:effectRef>
              <a:fontRef idx="minor">
                <a:schemeClr val="tx1"/>
              </a:fontRef>
            </p:style>
          </p:cxnSp>
        </p:grpSp>
        <p:grpSp>
          <p:nvGrpSpPr>
            <p:cNvPr id="74" name="组合 73"/>
            <p:cNvGrpSpPr/>
            <p:nvPr/>
          </p:nvGrpSpPr>
          <p:grpSpPr>
            <a:xfrm>
              <a:off x="6778666" y="6907071"/>
              <a:ext cx="3057554" cy="554071"/>
              <a:chOff x="6778225" y="7950527"/>
              <a:chExt cx="3057355" cy="554035"/>
            </a:xfrm>
          </p:grpSpPr>
          <p:sp>
            <p:nvSpPr>
              <p:cNvPr id="137" name="矩形 136"/>
              <p:cNvSpPr/>
              <p:nvPr/>
            </p:nvSpPr>
            <p:spPr>
              <a:xfrm>
                <a:off x="6919048" y="7950527"/>
                <a:ext cx="1969258" cy="554035"/>
              </a:xfrm>
              <a:prstGeom prst="rect">
                <a:avLst/>
              </a:prstGeom>
            </p:spPr>
            <p:txBody>
              <a:bodyPr wrap="none">
                <a:noAutofit/>
              </a:bodyPr>
              <a:lstStyle/>
              <a:p>
                <a:r>
                  <a:rPr sz="1200" b="0" u="none" dirty="0">
                    <a:solidFill>
                      <a:srgbClr val="505050"/>
                    </a:solidFill>
                    <a:latin typeface="Huawei Sans" panose="020C0503030203020204" pitchFamily="34" charset="0"/>
                  </a:rPr>
                  <a:t>5.2 Commit</a:t>
                </a:r>
                <a:endParaRPr lang="zh-CN" altLang="en-US" sz="12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cxnSp>
            <p:nvCxnSpPr>
              <p:cNvPr id="138" name="直接箭头连接符 137"/>
              <p:cNvCxnSpPr/>
              <p:nvPr/>
            </p:nvCxnSpPr>
            <p:spPr>
              <a:xfrm flipH="1" flipV="1">
                <a:off x="6778225" y="8477490"/>
                <a:ext cx="3057355" cy="0"/>
              </a:xfrm>
              <a:prstGeom prst="straightConnector1">
                <a:avLst/>
              </a:prstGeom>
              <a:ln w="28575">
                <a:solidFill>
                  <a:srgbClr val="62B230"/>
                </a:solidFill>
                <a:tailEnd type="triangle" w="lg" len="lg"/>
              </a:ln>
            </p:spPr>
            <p:style>
              <a:lnRef idx="1">
                <a:schemeClr val="accent1"/>
              </a:lnRef>
              <a:fillRef idx="0">
                <a:schemeClr val="accent1"/>
              </a:fillRef>
              <a:effectRef idx="0">
                <a:schemeClr val="accent1"/>
              </a:effectRef>
              <a:fontRef idx="minor">
                <a:schemeClr val="tx1"/>
              </a:fontRef>
            </p:style>
          </p:cxnSp>
        </p:grpSp>
        <p:sp>
          <p:nvSpPr>
            <p:cNvPr id="75" name="矩形 74"/>
            <p:cNvSpPr/>
            <p:nvPr/>
          </p:nvSpPr>
          <p:spPr>
            <a:xfrm>
              <a:off x="8530052" y="6316838"/>
              <a:ext cx="802248" cy="554070"/>
            </a:xfrm>
            <a:prstGeom prst="rect">
              <a:avLst/>
            </a:prstGeom>
          </p:spPr>
          <p:txBody>
            <a:bodyPr wrap="none">
              <a:noAutofit/>
            </a:bodyPr>
            <a:lstStyle/>
            <a:p>
              <a:r>
                <a:rPr sz="1200" b="0" u="none" dirty="0">
                  <a:solidFill>
                    <a:srgbClr val="505050"/>
                  </a:solidFill>
                  <a:latin typeface="Huawei Sans" panose="020C0503030203020204" pitchFamily="34" charset="0"/>
                </a:rPr>
                <a:t>5.1</a:t>
              </a:r>
              <a:endParaRPr lang="zh-CN" altLang="en-US" sz="12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grpSp>
          <p:nvGrpSpPr>
            <p:cNvPr id="77" name="组合 76"/>
            <p:cNvGrpSpPr/>
            <p:nvPr/>
          </p:nvGrpSpPr>
          <p:grpSpPr>
            <a:xfrm>
              <a:off x="14262897" y="4914617"/>
              <a:ext cx="3057553" cy="570079"/>
              <a:chOff x="14261976" y="6876696"/>
              <a:chExt cx="3057355" cy="570042"/>
            </a:xfrm>
          </p:grpSpPr>
          <p:sp>
            <p:nvSpPr>
              <p:cNvPr id="135" name="矩形 134"/>
              <p:cNvSpPr/>
              <p:nvPr/>
            </p:nvSpPr>
            <p:spPr>
              <a:xfrm>
                <a:off x="14390022" y="6876696"/>
                <a:ext cx="2841351" cy="554034"/>
              </a:xfrm>
              <a:prstGeom prst="rect">
                <a:avLst/>
              </a:prstGeom>
            </p:spPr>
            <p:txBody>
              <a:bodyPr wrap="none">
                <a:noAutofit/>
              </a:bodyPr>
              <a:lstStyle/>
              <a:p>
                <a:r>
                  <a:rPr sz="1200" b="0" u="none" dirty="0">
                    <a:solidFill>
                      <a:srgbClr val="505050"/>
                    </a:solidFill>
                    <a:latin typeface="Huawei Sans" panose="020C0503030203020204" pitchFamily="34" charset="0"/>
                  </a:rPr>
                  <a:t>3.3. Send proposal</a:t>
                </a:r>
              </a:p>
            </p:txBody>
          </p:sp>
          <p:cxnSp>
            <p:nvCxnSpPr>
              <p:cNvPr id="136" name="直接箭头连接符 135"/>
              <p:cNvCxnSpPr/>
              <p:nvPr/>
            </p:nvCxnSpPr>
            <p:spPr>
              <a:xfrm flipV="1">
                <a:off x="14261976" y="7446738"/>
                <a:ext cx="3057355" cy="0"/>
              </a:xfrm>
              <a:prstGeom prst="straightConnector1">
                <a:avLst/>
              </a:prstGeom>
              <a:ln w="28575">
                <a:solidFill>
                  <a:srgbClr val="62B230"/>
                </a:solidFill>
                <a:tailEnd type="triangle" w="lg" len="lg"/>
              </a:ln>
            </p:spPr>
            <p:style>
              <a:lnRef idx="1">
                <a:schemeClr val="accent1"/>
              </a:lnRef>
              <a:fillRef idx="0">
                <a:schemeClr val="accent1"/>
              </a:fillRef>
              <a:effectRef idx="0">
                <a:schemeClr val="accent1"/>
              </a:effectRef>
              <a:fontRef idx="minor">
                <a:schemeClr val="tx1"/>
              </a:fontRef>
            </p:style>
          </p:cxnSp>
        </p:grpSp>
        <p:grpSp>
          <p:nvGrpSpPr>
            <p:cNvPr id="78" name="组合 77"/>
            <p:cNvGrpSpPr/>
            <p:nvPr/>
          </p:nvGrpSpPr>
          <p:grpSpPr>
            <a:xfrm>
              <a:off x="14262904" y="4165568"/>
              <a:ext cx="3057554" cy="554071"/>
              <a:chOff x="14261976" y="6085756"/>
              <a:chExt cx="3057355" cy="554035"/>
            </a:xfrm>
          </p:grpSpPr>
          <p:sp>
            <p:nvSpPr>
              <p:cNvPr id="133" name="矩形 132"/>
              <p:cNvSpPr/>
              <p:nvPr/>
            </p:nvSpPr>
            <p:spPr>
              <a:xfrm>
                <a:off x="14402799" y="6085756"/>
                <a:ext cx="2591263" cy="554035"/>
              </a:xfrm>
              <a:prstGeom prst="rect">
                <a:avLst/>
              </a:prstGeom>
            </p:spPr>
            <p:txBody>
              <a:bodyPr wrap="none">
                <a:noAutofit/>
              </a:bodyPr>
              <a:lstStyle/>
              <a:p>
                <a:r>
                  <a:rPr sz="1200" b="0" u="none" dirty="0">
                    <a:solidFill>
                      <a:srgbClr val="505050"/>
                    </a:solidFill>
                    <a:latin typeface="Huawei Sans" panose="020C0503030203020204" pitchFamily="34" charset="0"/>
                  </a:rPr>
                  <a:t>2. Write request</a:t>
                </a:r>
              </a:p>
            </p:txBody>
          </p:sp>
          <p:cxnSp>
            <p:nvCxnSpPr>
              <p:cNvPr id="134" name="直接箭头连接符 133"/>
              <p:cNvCxnSpPr/>
              <p:nvPr/>
            </p:nvCxnSpPr>
            <p:spPr>
              <a:xfrm flipH="1" flipV="1">
                <a:off x="14261976" y="6612719"/>
                <a:ext cx="3057355" cy="0"/>
              </a:xfrm>
              <a:prstGeom prst="straightConnector1">
                <a:avLst/>
              </a:prstGeom>
              <a:ln w="28575">
                <a:solidFill>
                  <a:srgbClr val="62B230"/>
                </a:solidFill>
                <a:tailEnd type="triangle" w="lg" len="lg"/>
              </a:ln>
            </p:spPr>
            <p:style>
              <a:lnRef idx="1">
                <a:schemeClr val="accent1"/>
              </a:lnRef>
              <a:fillRef idx="0">
                <a:schemeClr val="accent1"/>
              </a:fillRef>
              <a:effectRef idx="0">
                <a:schemeClr val="accent1"/>
              </a:effectRef>
              <a:fontRef idx="minor">
                <a:schemeClr val="tx1"/>
              </a:fontRef>
            </p:style>
          </p:cxnSp>
        </p:grpSp>
        <p:grpSp>
          <p:nvGrpSpPr>
            <p:cNvPr id="80" name="组合 79"/>
            <p:cNvGrpSpPr/>
            <p:nvPr/>
          </p:nvGrpSpPr>
          <p:grpSpPr>
            <a:xfrm>
              <a:off x="14262904" y="5779909"/>
              <a:ext cx="3057554" cy="554071"/>
              <a:chOff x="14261976" y="7722890"/>
              <a:chExt cx="3057355" cy="554035"/>
            </a:xfrm>
          </p:grpSpPr>
          <p:sp>
            <p:nvSpPr>
              <p:cNvPr id="131" name="矩形 130"/>
              <p:cNvSpPr/>
              <p:nvPr/>
            </p:nvSpPr>
            <p:spPr>
              <a:xfrm>
                <a:off x="14402799" y="7722890"/>
                <a:ext cx="1490377" cy="554035"/>
              </a:xfrm>
              <a:prstGeom prst="rect">
                <a:avLst/>
              </a:prstGeom>
            </p:spPr>
            <p:txBody>
              <a:bodyPr wrap="none">
                <a:noAutofit/>
              </a:bodyPr>
              <a:lstStyle/>
              <a:p>
                <a:r>
                  <a:rPr sz="1200" b="0" u="none" dirty="0">
                    <a:solidFill>
                      <a:srgbClr val="505050"/>
                    </a:solidFill>
                    <a:latin typeface="Huawei Sans" panose="020C0503030203020204" pitchFamily="34" charset="0"/>
                  </a:rPr>
                  <a:t>4.3 ACK</a:t>
                </a:r>
              </a:p>
            </p:txBody>
          </p:sp>
          <p:cxnSp>
            <p:nvCxnSpPr>
              <p:cNvPr id="132" name="直接箭头连接符 131"/>
              <p:cNvCxnSpPr/>
              <p:nvPr/>
            </p:nvCxnSpPr>
            <p:spPr>
              <a:xfrm flipH="1" flipV="1">
                <a:off x="14261976" y="8249853"/>
                <a:ext cx="3057355" cy="0"/>
              </a:xfrm>
              <a:prstGeom prst="straightConnector1">
                <a:avLst/>
              </a:prstGeom>
              <a:ln w="28575">
                <a:solidFill>
                  <a:srgbClr val="62B230"/>
                </a:solidFill>
                <a:tailEnd type="triangle" w="lg" len="lg"/>
              </a:ln>
            </p:spPr>
            <p:style>
              <a:lnRef idx="1">
                <a:schemeClr val="accent1"/>
              </a:lnRef>
              <a:fillRef idx="0">
                <a:schemeClr val="accent1"/>
              </a:fillRef>
              <a:effectRef idx="0">
                <a:schemeClr val="accent1"/>
              </a:effectRef>
              <a:fontRef idx="minor">
                <a:schemeClr val="tx1"/>
              </a:fontRef>
            </p:style>
          </p:cxnSp>
        </p:grpSp>
        <p:grpSp>
          <p:nvGrpSpPr>
            <p:cNvPr id="81" name="组合 80"/>
            <p:cNvGrpSpPr/>
            <p:nvPr/>
          </p:nvGrpSpPr>
          <p:grpSpPr>
            <a:xfrm>
              <a:off x="14262904" y="6602121"/>
              <a:ext cx="3057554" cy="554070"/>
              <a:chOff x="14261976" y="8522148"/>
              <a:chExt cx="3057355" cy="554034"/>
            </a:xfrm>
          </p:grpSpPr>
          <p:sp>
            <p:nvSpPr>
              <p:cNvPr id="129" name="矩形 128"/>
              <p:cNvSpPr/>
              <p:nvPr/>
            </p:nvSpPr>
            <p:spPr>
              <a:xfrm>
                <a:off x="14390022" y="8522148"/>
                <a:ext cx="1969258" cy="554034"/>
              </a:xfrm>
              <a:prstGeom prst="rect">
                <a:avLst/>
              </a:prstGeom>
            </p:spPr>
            <p:txBody>
              <a:bodyPr wrap="none">
                <a:noAutofit/>
              </a:bodyPr>
              <a:lstStyle/>
              <a:p>
                <a:r>
                  <a:rPr sz="1200" b="0" u="none" dirty="0">
                    <a:solidFill>
                      <a:srgbClr val="505050"/>
                    </a:solidFill>
                    <a:latin typeface="Huawei Sans" panose="020C0503030203020204" pitchFamily="34" charset="0"/>
                  </a:rPr>
                  <a:t>5.3 Commit</a:t>
                </a:r>
              </a:p>
            </p:txBody>
          </p:sp>
          <p:cxnSp>
            <p:nvCxnSpPr>
              <p:cNvPr id="130" name="直接箭头连接符 129"/>
              <p:cNvCxnSpPr/>
              <p:nvPr/>
            </p:nvCxnSpPr>
            <p:spPr>
              <a:xfrm flipV="1">
                <a:off x="14261976" y="9019034"/>
                <a:ext cx="3057355" cy="0"/>
              </a:xfrm>
              <a:prstGeom prst="straightConnector1">
                <a:avLst/>
              </a:prstGeom>
              <a:ln w="28575">
                <a:solidFill>
                  <a:srgbClr val="62B230"/>
                </a:solidFill>
                <a:tailEnd type="triangle" w="lg" len="lg"/>
              </a:ln>
            </p:spPr>
            <p:style>
              <a:lnRef idx="1">
                <a:schemeClr val="accent1"/>
              </a:lnRef>
              <a:fillRef idx="0">
                <a:schemeClr val="accent1"/>
              </a:fillRef>
              <a:effectRef idx="0">
                <a:schemeClr val="accent1"/>
              </a:effectRef>
              <a:fontRef idx="minor">
                <a:schemeClr val="tx1"/>
              </a:fontRef>
            </p:style>
          </p:cxnSp>
        </p:grpSp>
        <p:sp>
          <p:nvSpPr>
            <p:cNvPr id="83" name="矩形 82"/>
            <p:cNvSpPr/>
            <p:nvPr/>
          </p:nvSpPr>
          <p:spPr>
            <a:xfrm>
              <a:off x="15563753" y="9661127"/>
              <a:ext cx="2591431" cy="554070"/>
            </a:xfrm>
            <a:prstGeom prst="rect">
              <a:avLst/>
            </a:prstGeom>
          </p:spPr>
          <p:txBody>
            <a:bodyPr wrap="none">
              <a:noAutofit/>
            </a:bodyPr>
            <a:lstStyle/>
            <a:p>
              <a:r>
                <a:rPr sz="1200" b="0" u="none" dirty="0">
                  <a:solidFill>
                    <a:srgbClr val="505050"/>
                  </a:solidFill>
                  <a:latin typeface="Huawei Sans" panose="020C0503030203020204" pitchFamily="34" charset="0"/>
                </a:rPr>
                <a:t>1. Write request</a:t>
              </a:r>
              <a:endParaRPr lang="zh-CN" altLang="en-US" sz="12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84" name="矩形 83"/>
            <p:cNvSpPr/>
            <p:nvPr/>
          </p:nvSpPr>
          <p:spPr>
            <a:xfrm>
              <a:off x="15508336" y="11089955"/>
              <a:ext cx="2787023" cy="554070"/>
            </a:xfrm>
            <a:prstGeom prst="rect">
              <a:avLst/>
            </a:prstGeom>
          </p:spPr>
          <p:txBody>
            <a:bodyPr wrap="none">
              <a:noAutofit/>
            </a:bodyPr>
            <a:lstStyle/>
            <a:p>
              <a:r>
                <a:rPr sz="1200" b="0" u="none" dirty="0">
                  <a:solidFill>
                    <a:srgbClr val="505050"/>
                  </a:solidFill>
                  <a:latin typeface="Huawei Sans" panose="020C0503030203020204" pitchFamily="34" charset="0"/>
                </a:rPr>
                <a:t>6. Write response</a:t>
              </a:r>
              <a:endParaRPr lang="zh-CN" altLang="en-US" sz="1200" dirty="0">
                <a:solidFill>
                  <a:srgbClr val="505050"/>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86" name="矩形 85"/>
            <p:cNvSpPr/>
            <p:nvPr/>
          </p:nvSpPr>
          <p:spPr>
            <a:xfrm>
              <a:off x="10538777" y="4404643"/>
              <a:ext cx="802248" cy="554070"/>
            </a:xfrm>
            <a:prstGeom prst="rect">
              <a:avLst/>
            </a:prstGeom>
          </p:spPr>
          <p:txBody>
            <a:bodyPr wrap="none">
              <a:noAutofit/>
            </a:bodyPr>
            <a:lstStyle/>
            <a:p>
              <a:r>
                <a:rPr sz="1200" b="0" u="none" dirty="0">
                  <a:solidFill>
                    <a:srgbClr val="505050"/>
                  </a:solidFill>
                  <a:latin typeface="Huawei Sans" panose="020C0503030203020204" pitchFamily="34" charset="0"/>
                </a:rPr>
                <a:t>4.1</a:t>
              </a:r>
              <a:endParaRPr lang="zh-CN" altLang="en-US" sz="1200" dirty="0">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87" name="Freeform 73"/>
            <p:cNvSpPr/>
            <p:nvPr/>
          </p:nvSpPr>
          <p:spPr bwMode="auto">
            <a:xfrm>
              <a:off x="9204998" y="4655882"/>
              <a:ext cx="484480" cy="716936"/>
            </a:xfrm>
            <a:custGeom>
              <a:avLst/>
              <a:gdLst>
                <a:gd name="connsiteX0" fmla="*/ 337457 w 381000"/>
                <a:gd name="connsiteY0" fmla="*/ 0 h 391885"/>
                <a:gd name="connsiteX1" fmla="*/ 0 w 381000"/>
                <a:gd name="connsiteY1" fmla="*/ 141514 h 391885"/>
                <a:gd name="connsiteX2" fmla="*/ 337457 w 381000"/>
                <a:gd name="connsiteY2" fmla="*/ 381000 h 391885"/>
                <a:gd name="connsiteX3" fmla="*/ 337457 w 381000"/>
                <a:gd name="connsiteY3" fmla="*/ 381000 h 391885"/>
                <a:gd name="connsiteX4" fmla="*/ 337457 w 381000"/>
                <a:gd name="connsiteY4" fmla="*/ 381000 h 391885"/>
                <a:gd name="connsiteX5" fmla="*/ 381000 w 381000"/>
                <a:gd name="connsiteY5" fmla="*/ 391885 h 39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1000" h="391885">
                  <a:moveTo>
                    <a:pt x="337457" y="0"/>
                  </a:moveTo>
                  <a:cubicBezTo>
                    <a:pt x="168728" y="39007"/>
                    <a:pt x="0" y="78014"/>
                    <a:pt x="0" y="141514"/>
                  </a:cubicBezTo>
                  <a:cubicBezTo>
                    <a:pt x="0" y="205014"/>
                    <a:pt x="337457" y="381000"/>
                    <a:pt x="337457" y="381000"/>
                  </a:cubicBezTo>
                  <a:lnTo>
                    <a:pt x="337457" y="381000"/>
                  </a:lnTo>
                  <a:lnTo>
                    <a:pt x="337457" y="381000"/>
                  </a:lnTo>
                  <a:lnTo>
                    <a:pt x="381000" y="391885"/>
                  </a:lnTo>
                </a:path>
              </a:pathLst>
            </a:custGeom>
            <a:noFill/>
            <a:ln w="28575">
              <a:solidFill>
                <a:srgbClr val="62B230"/>
              </a:solidFill>
              <a:tailEnd type="arrow"/>
            </a:ln>
            <a:effectLst/>
          </p:spPr>
          <p:style>
            <a:lnRef idx="2">
              <a:schemeClr val="accent1"/>
            </a:lnRef>
            <a:fillRef idx="0">
              <a:schemeClr val="accent1"/>
            </a:fillRef>
            <a:effectRef idx="1">
              <a:schemeClr val="accent1"/>
            </a:effectRef>
            <a:fontRef idx="minor">
              <a:schemeClr val="tx1"/>
            </a:fontRef>
          </p:style>
          <p:txBody>
            <a:bodyPr anchor="ctr">
              <a:noAutofit/>
            </a:bodyPr>
            <a:lstStyle/>
            <a:p>
              <a:pPr algn="ctr" eaLnBrk="1" fontAlgn="t" hangingPunct="1">
                <a:defRPr/>
              </a:pPr>
              <a:endParaRPr lang="en-US" sz="600" dirty="0">
                <a:ln>
                  <a:solidFill>
                    <a:srgbClr val="002060"/>
                  </a:solidFill>
                </a:ln>
                <a:solidFill>
                  <a:schemeClr val="tx2"/>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123" name="Freeform 85"/>
            <p:cNvSpPr/>
            <p:nvPr/>
          </p:nvSpPr>
          <p:spPr bwMode="auto">
            <a:xfrm>
              <a:off x="9204998" y="6209928"/>
              <a:ext cx="484480" cy="716936"/>
            </a:xfrm>
            <a:custGeom>
              <a:avLst/>
              <a:gdLst>
                <a:gd name="connsiteX0" fmla="*/ 337457 w 381000"/>
                <a:gd name="connsiteY0" fmla="*/ 0 h 391885"/>
                <a:gd name="connsiteX1" fmla="*/ 0 w 381000"/>
                <a:gd name="connsiteY1" fmla="*/ 141514 h 391885"/>
                <a:gd name="connsiteX2" fmla="*/ 337457 w 381000"/>
                <a:gd name="connsiteY2" fmla="*/ 381000 h 391885"/>
                <a:gd name="connsiteX3" fmla="*/ 337457 w 381000"/>
                <a:gd name="connsiteY3" fmla="*/ 381000 h 391885"/>
                <a:gd name="connsiteX4" fmla="*/ 337457 w 381000"/>
                <a:gd name="connsiteY4" fmla="*/ 381000 h 391885"/>
                <a:gd name="connsiteX5" fmla="*/ 381000 w 381000"/>
                <a:gd name="connsiteY5" fmla="*/ 391885 h 39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1000" h="391885">
                  <a:moveTo>
                    <a:pt x="337457" y="0"/>
                  </a:moveTo>
                  <a:cubicBezTo>
                    <a:pt x="168728" y="39007"/>
                    <a:pt x="0" y="78014"/>
                    <a:pt x="0" y="141514"/>
                  </a:cubicBezTo>
                  <a:cubicBezTo>
                    <a:pt x="0" y="205014"/>
                    <a:pt x="337457" y="381000"/>
                    <a:pt x="337457" y="381000"/>
                  </a:cubicBezTo>
                  <a:lnTo>
                    <a:pt x="337457" y="381000"/>
                  </a:lnTo>
                  <a:lnTo>
                    <a:pt x="337457" y="381000"/>
                  </a:lnTo>
                  <a:lnTo>
                    <a:pt x="381000" y="391885"/>
                  </a:lnTo>
                </a:path>
              </a:pathLst>
            </a:custGeom>
            <a:noFill/>
            <a:ln w="28575">
              <a:solidFill>
                <a:srgbClr val="62B230"/>
              </a:solidFill>
              <a:tailEnd type="arrow"/>
            </a:ln>
            <a:effectLst/>
          </p:spPr>
          <p:style>
            <a:lnRef idx="2">
              <a:schemeClr val="accent1"/>
            </a:lnRef>
            <a:fillRef idx="0">
              <a:schemeClr val="accent1"/>
            </a:fillRef>
            <a:effectRef idx="1">
              <a:schemeClr val="accent1"/>
            </a:effectRef>
            <a:fontRef idx="minor">
              <a:schemeClr val="tx1"/>
            </a:fontRef>
          </p:style>
          <p:txBody>
            <a:bodyPr anchor="ctr">
              <a:noAutofit/>
            </a:bodyPr>
            <a:lstStyle/>
            <a:p>
              <a:pPr algn="ctr" eaLnBrk="1" fontAlgn="t" hangingPunct="1">
                <a:defRPr/>
              </a:pPr>
              <a:endParaRPr lang="en-US" sz="600" dirty="0">
                <a:ln>
                  <a:solidFill>
                    <a:srgbClr val="002060"/>
                  </a:solidFill>
                </a:ln>
                <a:solidFill>
                  <a:schemeClr val="tx2"/>
                </a:solidFill>
                <a:latin typeface="Huawei Sans" panose="020C0503030203020204" pitchFamily="34" charset="0"/>
                <a:ea typeface="Microsoft YaHei" panose="020B0503020204020204" pitchFamily="34" charset="-122"/>
                <a:sym typeface="Microsoft YaHei" panose="020B0503020204020204" pitchFamily="34" charset="-122"/>
              </a:endParaRPr>
            </a:p>
          </p:txBody>
        </p:sp>
        <p:sp>
          <p:nvSpPr>
            <p:cNvPr id="124" name="Freeform 94"/>
            <p:cNvSpPr/>
            <p:nvPr/>
          </p:nvSpPr>
          <p:spPr bwMode="auto">
            <a:xfrm rot="10800000">
              <a:off x="10091403" y="4655882"/>
              <a:ext cx="484480" cy="716936"/>
            </a:xfrm>
            <a:custGeom>
              <a:avLst/>
              <a:gdLst>
                <a:gd name="connsiteX0" fmla="*/ 337457 w 381000"/>
                <a:gd name="connsiteY0" fmla="*/ 0 h 391885"/>
                <a:gd name="connsiteX1" fmla="*/ 0 w 381000"/>
                <a:gd name="connsiteY1" fmla="*/ 141514 h 391885"/>
                <a:gd name="connsiteX2" fmla="*/ 337457 w 381000"/>
                <a:gd name="connsiteY2" fmla="*/ 381000 h 391885"/>
                <a:gd name="connsiteX3" fmla="*/ 337457 w 381000"/>
                <a:gd name="connsiteY3" fmla="*/ 381000 h 391885"/>
                <a:gd name="connsiteX4" fmla="*/ 337457 w 381000"/>
                <a:gd name="connsiteY4" fmla="*/ 381000 h 391885"/>
                <a:gd name="connsiteX5" fmla="*/ 381000 w 381000"/>
                <a:gd name="connsiteY5" fmla="*/ 391885 h 39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1000" h="391885">
                  <a:moveTo>
                    <a:pt x="337457" y="0"/>
                  </a:moveTo>
                  <a:cubicBezTo>
                    <a:pt x="168728" y="39007"/>
                    <a:pt x="0" y="78014"/>
                    <a:pt x="0" y="141514"/>
                  </a:cubicBezTo>
                  <a:cubicBezTo>
                    <a:pt x="0" y="205014"/>
                    <a:pt x="337457" y="381000"/>
                    <a:pt x="337457" y="381000"/>
                  </a:cubicBezTo>
                  <a:lnTo>
                    <a:pt x="337457" y="381000"/>
                  </a:lnTo>
                  <a:lnTo>
                    <a:pt x="337457" y="381000"/>
                  </a:lnTo>
                  <a:lnTo>
                    <a:pt x="381000" y="391885"/>
                  </a:lnTo>
                </a:path>
              </a:pathLst>
            </a:custGeom>
            <a:noFill/>
            <a:ln w="28575">
              <a:solidFill>
                <a:srgbClr val="62B230"/>
              </a:solidFill>
              <a:tailEnd type="arrow"/>
            </a:ln>
            <a:effectLst/>
          </p:spPr>
          <p:style>
            <a:lnRef idx="2">
              <a:schemeClr val="accent1"/>
            </a:lnRef>
            <a:fillRef idx="0">
              <a:schemeClr val="accent1"/>
            </a:fillRef>
            <a:effectRef idx="1">
              <a:schemeClr val="accent1"/>
            </a:effectRef>
            <a:fontRef idx="minor">
              <a:schemeClr val="tx1"/>
            </a:fontRef>
          </p:style>
          <p:txBody>
            <a:bodyPr anchor="ctr">
              <a:noAutofit/>
            </a:bodyPr>
            <a:lstStyle/>
            <a:p>
              <a:pPr algn="ctr" eaLnBrk="1" fontAlgn="t" hangingPunct="1">
                <a:defRPr/>
              </a:pPr>
              <a:endParaRPr lang="en-US" sz="600" dirty="0">
                <a:ln>
                  <a:solidFill>
                    <a:srgbClr val="002060"/>
                  </a:solidFill>
                </a:ln>
                <a:solidFill>
                  <a:schemeClr val="tx2"/>
                </a:solidFill>
                <a:latin typeface="Huawei Sans" panose="020C0503030203020204" pitchFamily="34" charset="0"/>
                <a:ea typeface="Microsoft YaHei" panose="020B0503020204020204" pitchFamily="34" charset="-122"/>
                <a:sym typeface="Microsoft YaHei" panose="020B0503020204020204" pitchFamily="34" charset="-122"/>
              </a:endParaRPr>
            </a:p>
          </p:txBody>
        </p:sp>
        <p:cxnSp>
          <p:nvCxnSpPr>
            <p:cNvPr id="125" name="直接连接符 124"/>
            <p:cNvCxnSpPr/>
            <p:nvPr/>
          </p:nvCxnSpPr>
          <p:spPr>
            <a:xfrm flipH="1">
              <a:off x="14246211" y="10451900"/>
              <a:ext cx="5004000" cy="0"/>
            </a:xfrm>
            <a:prstGeom prst="line">
              <a:avLst/>
            </a:prstGeom>
            <a:ln w="28575">
              <a:solidFill>
                <a:srgbClr val="62B230"/>
              </a:solidFill>
              <a:tailEnd w="lg" len="lg"/>
            </a:ln>
          </p:spPr>
          <p:style>
            <a:lnRef idx="1">
              <a:schemeClr val="accent1"/>
            </a:lnRef>
            <a:fillRef idx="0">
              <a:schemeClr val="accent1"/>
            </a:fillRef>
            <a:effectRef idx="0">
              <a:schemeClr val="accent1"/>
            </a:effectRef>
            <a:fontRef idx="minor">
              <a:schemeClr val="tx1"/>
            </a:fontRef>
          </p:style>
        </p:cxnSp>
        <p:cxnSp>
          <p:nvCxnSpPr>
            <p:cNvPr id="126" name="直接箭头连接符 125"/>
            <p:cNvCxnSpPr/>
            <p:nvPr/>
          </p:nvCxnSpPr>
          <p:spPr>
            <a:xfrm flipH="1" flipV="1">
              <a:off x="19250371" y="8454876"/>
              <a:ext cx="0" cy="1980000"/>
            </a:xfrm>
            <a:prstGeom prst="straightConnector1">
              <a:avLst/>
            </a:prstGeom>
            <a:ln w="28575">
              <a:solidFill>
                <a:srgbClr val="62B230"/>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27" name="直接连接符 126"/>
            <p:cNvCxnSpPr/>
            <p:nvPr/>
          </p:nvCxnSpPr>
          <p:spPr>
            <a:xfrm rot="5400000" flipH="1" flipV="1">
              <a:off x="18566427" y="9651384"/>
              <a:ext cx="2376000" cy="0"/>
            </a:xfrm>
            <a:prstGeom prst="line">
              <a:avLst/>
            </a:prstGeom>
            <a:ln w="28575">
              <a:solidFill>
                <a:srgbClr val="62B230"/>
              </a:solidFill>
              <a:tailEnd w="lg" len="lg"/>
            </a:ln>
          </p:spPr>
          <p:style>
            <a:lnRef idx="1">
              <a:schemeClr val="accent1"/>
            </a:lnRef>
            <a:fillRef idx="0">
              <a:schemeClr val="accent1"/>
            </a:fillRef>
            <a:effectRef idx="0">
              <a:schemeClr val="accent1"/>
            </a:effectRef>
            <a:fontRef idx="minor">
              <a:schemeClr val="tx1"/>
            </a:fontRef>
          </p:style>
        </p:cxnSp>
        <p:cxnSp>
          <p:nvCxnSpPr>
            <p:cNvPr id="128" name="直接箭头连接符 127"/>
            <p:cNvCxnSpPr/>
            <p:nvPr/>
          </p:nvCxnSpPr>
          <p:spPr>
            <a:xfrm rot="5400000" flipH="1">
              <a:off x="17000427" y="8066399"/>
              <a:ext cx="0" cy="5508000"/>
            </a:xfrm>
            <a:prstGeom prst="straightConnector1">
              <a:avLst/>
            </a:prstGeom>
            <a:ln w="28575">
              <a:solidFill>
                <a:srgbClr val="62B230"/>
              </a:solidFill>
              <a:tailEnd type="triangle" w="lg" len="lg"/>
            </a:ln>
          </p:spPr>
          <p:style>
            <a:lnRef idx="1">
              <a:schemeClr val="accent1"/>
            </a:lnRef>
            <a:fillRef idx="0">
              <a:schemeClr val="accent1"/>
            </a:fillRef>
            <a:effectRef idx="0">
              <a:schemeClr val="accent1"/>
            </a:effectRef>
            <a:fontRef idx="minor">
              <a:schemeClr val="tx1"/>
            </a:fontRef>
          </p:style>
        </p:cxnSp>
      </p:grpSp>
      <p:pic>
        <p:nvPicPr>
          <p:cNvPr id="55" name="Graphic 54">
            <a:extLst>
              <a:ext uri="{FF2B5EF4-FFF2-40B4-BE49-F238E27FC236}">
                <a16:creationId xmlns:a16="http://schemas.microsoft.com/office/drawing/2014/main" id="{15250558-2AF8-4994-B26E-595FFB9847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2979" y="6358054"/>
            <a:ext cx="2090144" cy="353721"/>
          </a:xfrm>
          <a:prstGeom prst="rect">
            <a:avLst/>
          </a:prstGeom>
        </p:spPr>
      </p:pic>
      <p:pic>
        <p:nvPicPr>
          <p:cNvPr id="58" name="Picture 57">
            <a:extLst>
              <a:ext uri="{FF2B5EF4-FFF2-40B4-BE49-F238E27FC236}">
                <a16:creationId xmlns:a16="http://schemas.microsoft.com/office/drawing/2014/main" id="{98D90ECB-ADBD-477F-9ACC-90A4F70D1258}"/>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0293231" y="-398585"/>
            <a:ext cx="1632198" cy="1529835"/>
          </a:xfrm>
          <a:prstGeom prst="rect">
            <a:avLst/>
          </a:prstGeom>
        </p:spPr>
      </p:pic>
    </p:spTree>
    <p:extLst>
      <p:ext uri="{BB962C8B-B14F-4D97-AF65-F5344CB8AC3E}">
        <p14:creationId xmlns:p14="http://schemas.microsoft.com/office/powerpoint/2010/main" val="47271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fade">
                                      <p:cBhvr>
                                        <p:cTn id="7" dur="1000"/>
                                        <p:tgtEl>
                                          <p:spTgt spid="49"/>
                                        </p:tgtEl>
                                      </p:cBhvr>
                                    </p:animEffect>
                                    <p:anim calcmode="lin" valueType="num">
                                      <p:cBhvr>
                                        <p:cTn id="8" dur="1000" fill="hold"/>
                                        <p:tgtEl>
                                          <p:spTgt spid="49"/>
                                        </p:tgtEl>
                                        <p:attrNameLst>
                                          <p:attrName>ppt_x</p:attrName>
                                        </p:attrNameLst>
                                      </p:cBhvr>
                                      <p:tavLst>
                                        <p:tav tm="0">
                                          <p:val>
                                            <p:strVal val="#ppt_x"/>
                                          </p:val>
                                        </p:tav>
                                        <p:tav tm="100000">
                                          <p:val>
                                            <p:strVal val="#ppt_x"/>
                                          </p:val>
                                        </p:tav>
                                      </p:tavLst>
                                    </p:anim>
                                    <p:anim calcmode="lin" valueType="num">
                                      <p:cBhvr>
                                        <p:cTn id="9" dur="1000" fill="hold"/>
                                        <p:tgtEl>
                                          <p:spTgt spid="4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622397" y="318557"/>
            <a:ext cx="2133918" cy="646331"/>
          </a:xfrm>
          <a:prstGeom prst="rect">
            <a:avLst/>
          </a:prstGeom>
          <a:noFill/>
        </p:spPr>
        <p:txBody>
          <a:bodyPr wrap="none" rtlCol="0">
            <a:spAutoFit/>
          </a:bodyPr>
          <a:lstStyle/>
          <a:p>
            <a:r>
              <a:rPr lang="en-US" sz="3600" b="1" dirty="0">
                <a:solidFill>
                  <a:srgbClr val="784658"/>
                </a:solidFill>
                <a:latin typeface="Times New Roman" panose="02020603050405020304" pitchFamily="18" charset="0"/>
                <a:cs typeface="Times New Roman" panose="02020603050405020304" pitchFamily="18" charset="0"/>
              </a:rPr>
              <a:t>Summary</a:t>
            </a:r>
          </a:p>
        </p:txBody>
      </p:sp>
      <p:sp>
        <p:nvSpPr>
          <p:cNvPr id="3" name="Content Placeholder 2"/>
          <p:cNvSpPr>
            <a:spLocks noGrp="1"/>
          </p:cNvSpPr>
          <p:nvPr>
            <p:ph idx="1"/>
          </p:nvPr>
        </p:nvSpPr>
        <p:spPr>
          <a:xfrm>
            <a:off x="838200" y="1398772"/>
            <a:ext cx="10515600" cy="4291387"/>
          </a:xfrm>
        </p:spPr>
        <p:txBody>
          <a:bodyPr>
            <a:normAutofit/>
          </a:bodyPr>
          <a:lstStyle/>
          <a:p>
            <a:pPr algn="l">
              <a:lnSpc>
                <a:spcPct val="100000"/>
              </a:lnSpc>
            </a:pPr>
            <a:r>
              <a:rPr lang="en-US" sz="2800" b="0" u="none" dirty="0">
                <a:latin typeface="Huawei Sans" panose="020C0503030203020204" pitchFamily="34" charset="0"/>
              </a:rPr>
              <a:t>The distributed file system is an effective solution for large-scale data storage in the era of big data. The open</a:t>
            </a:r>
            <a:r>
              <a:rPr lang="en-US" altLang="zh-CN" sz="2800" b="0" u="none" dirty="0">
                <a:latin typeface="Huawei Sans" panose="020C0503030203020204" pitchFamily="34" charset="0"/>
              </a:rPr>
              <a:t> </a:t>
            </a:r>
            <a:r>
              <a:rPr lang="en-US" sz="2800" b="0" u="none" dirty="0">
                <a:latin typeface="Huawei Sans" panose="020C0503030203020204" pitchFamily="34" charset="0"/>
              </a:rPr>
              <a:t>source HDFS implements GFS and distributed storage of massive data by using a computer cluster formed by inexpensive hardware.</a:t>
            </a:r>
            <a:endParaRPr lang="en-US" altLang="zh-CN" sz="2800" dirty="0">
              <a:latin typeface="Huawei Sans" panose="020C0503030203020204" pitchFamily="34" charset="0"/>
              <a:sym typeface="+mn-lt"/>
            </a:endParaRPr>
          </a:p>
          <a:p>
            <a:pPr algn="l">
              <a:lnSpc>
                <a:spcPct val="100000"/>
              </a:lnSpc>
            </a:pPr>
            <a:r>
              <a:rPr lang="en-US" sz="2800" b="0" u="none" dirty="0">
                <a:latin typeface="Huawei Sans" panose="020C0503030203020204" pitchFamily="34" charset="0"/>
              </a:rPr>
              <a:t>HDFS is compatible with inexpensive hardware devices, stream data read and write, large data sets, simple file models, and powerful cross-platform compatibility. However, HDFS has its own limitations. </a:t>
            </a:r>
            <a:endParaRPr lang="en-US"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Tree>
    <p:extLst>
      <p:ext uri="{BB962C8B-B14F-4D97-AF65-F5344CB8AC3E}">
        <p14:creationId xmlns:p14="http://schemas.microsoft.com/office/powerpoint/2010/main" val="29343534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622397" y="318557"/>
            <a:ext cx="2133918" cy="646331"/>
          </a:xfrm>
          <a:prstGeom prst="rect">
            <a:avLst/>
          </a:prstGeom>
          <a:noFill/>
        </p:spPr>
        <p:txBody>
          <a:bodyPr wrap="none" rtlCol="0">
            <a:spAutoFit/>
          </a:bodyPr>
          <a:lstStyle/>
          <a:p>
            <a:r>
              <a:rPr lang="en-US" sz="3600" b="1" dirty="0">
                <a:solidFill>
                  <a:srgbClr val="784658"/>
                </a:solidFill>
                <a:latin typeface="Times New Roman" panose="02020603050405020304" pitchFamily="18" charset="0"/>
                <a:cs typeface="Times New Roman" panose="02020603050405020304" pitchFamily="18" charset="0"/>
              </a:rPr>
              <a:t>Summary</a:t>
            </a:r>
          </a:p>
        </p:txBody>
      </p:sp>
      <p:sp>
        <p:nvSpPr>
          <p:cNvPr id="3" name="Content Placeholder 2"/>
          <p:cNvSpPr>
            <a:spLocks noGrp="1"/>
          </p:cNvSpPr>
          <p:nvPr>
            <p:ph idx="1"/>
          </p:nvPr>
        </p:nvSpPr>
        <p:spPr>
          <a:xfrm>
            <a:off x="838200" y="1398772"/>
            <a:ext cx="10515600" cy="4291387"/>
          </a:xfrm>
        </p:spPr>
        <p:txBody>
          <a:bodyPr>
            <a:normAutofit/>
          </a:bodyPr>
          <a:lstStyle/>
          <a:p>
            <a:pPr algn="l">
              <a:lnSpc>
                <a:spcPct val="100000"/>
              </a:lnSpc>
            </a:pPr>
            <a:r>
              <a:rPr lang="en-US" sz="2800" b="0" u="none" dirty="0">
                <a:latin typeface="Huawei Sans" panose="020C0503030203020204" pitchFamily="34" charset="0"/>
              </a:rPr>
              <a:t>"Block" is the core concept of HDFS. A large file is split into multiple blocks. HDFS adopts the abstract block concept, supports large-scale file storage, simplifies system design, and is suitable for data backup.</a:t>
            </a:r>
            <a:endParaRPr lang="en-US" altLang="zh-CN" sz="2800" dirty="0">
              <a:latin typeface="Huawei Sans" panose="020C0503030203020204" pitchFamily="34" charset="0"/>
              <a:sym typeface="+mn-lt"/>
            </a:endParaRPr>
          </a:p>
          <a:p>
            <a:pPr algn="l">
              <a:lnSpc>
                <a:spcPct val="100000"/>
              </a:lnSpc>
            </a:pPr>
            <a:r>
              <a:rPr lang="en-US" sz="2800" b="0" u="none" dirty="0">
                <a:latin typeface="Huawei Sans" panose="020C0503030203020204" pitchFamily="34" charset="0"/>
              </a:rPr>
              <a:t>The ZooKeeper distributed service framework is used to solve some data management problems that are frequently encountered in distributed applications and provide distributed and highly available coordination service capabilities.</a:t>
            </a:r>
            <a:endParaRPr lang="en-US" altLang="zh-CN" sz="2800" dirty="0">
              <a:latin typeface="Huawei Sans" panose="020C0503030203020204" pitchFamily="34" charset="0"/>
              <a:sym typeface="+mn-lt"/>
            </a:endParaRPr>
          </a:p>
          <a:p>
            <a:pPr algn="l">
              <a:lnSpc>
                <a:spcPct val="100000"/>
              </a:lnSpc>
            </a:pPr>
            <a:endParaRPr lang="en-US" altLang="zh-CN" sz="2800" dirty="0">
              <a:latin typeface="Huawei Sans" panose="020C0503030203020204" pitchFamily="34" charset="0"/>
              <a:sym typeface="+mn-lt"/>
            </a:endParaRPr>
          </a:p>
          <a:p>
            <a:pPr marL="0" lvl="0" indent="0">
              <a:buNone/>
            </a:pPr>
            <a:endParaRPr lang="en-US"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15902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 name="TextBox 4">
            <a:extLst>
              <a:ext uri="{FF2B5EF4-FFF2-40B4-BE49-F238E27FC236}">
                <a16:creationId xmlns:a16="http://schemas.microsoft.com/office/drawing/2014/main" id="{9C199325-C3F5-A9D6-31B8-DAC239582153}"/>
              </a:ext>
            </a:extLst>
          </p:cNvPr>
          <p:cNvSpPr txBox="1"/>
          <p:nvPr/>
        </p:nvSpPr>
        <p:spPr>
          <a:xfrm>
            <a:off x="415828" y="405918"/>
            <a:ext cx="942618" cy="830997"/>
          </a:xfrm>
          <a:prstGeom prst="rect">
            <a:avLst/>
          </a:prstGeom>
          <a:noFill/>
        </p:spPr>
        <p:txBody>
          <a:bodyPr wrap="square" rtlCol="0">
            <a:spAutoFit/>
          </a:bodyPr>
          <a:lstStyle/>
          <a:p>
            <a:pPr algn="ctr"/>
            <a:r>
              <a:rPr lang="en-US" sz="4800" b="1" dirty="0">
                <a:solidFill>
                  <a:srgbClr val="8E5A6D"/>
                </a:solidFill>
                <a:latin typeface="Times New Roman" panose="02020603050405020304" pitchFamily="18" charset="0"/>
                <a:cs typeface="Times New Roman" panose="02020603050405020304" pitchFamily="18" charset="0"/>
              </a:rPr>
              <a:t>02</a:t>
            </a:r>
            <a:endParaRPr lang="en-US" sz="1400" b="1" dirty="0">
              <a:solidFill>
                <a:srgbClr val="8E5A6D"/>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01 – Learning Outcome</a:t>
            </a: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Tree>
    <p:extLst>
      <p:ext uri="{BB962C8B-B14F-4D97-AF65-F5344CB8AC3E}">
        <p14:creationId xmlns:p14="http://schemas.microsoft.com/office/powerpoint/2010/main" val="26178065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1B14C62-EC2A-4769-90FE-4AA5DFBF10F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88378" y="-399531"/>
            <a:ext cx="2687769" cy="1800993"/>
          </a:xfrm>
          <a:prstGeom prst="rect">
            <a:avLst/>
          </a:prstGeom>
        </p:spPr>
      </p:pic>
      <p:pic>
        <p:nvPicPr>
          <p:cNvPr id="7" name="Graphic 6">
            <a:extLst>
              <a:ext uri="{FF2B5EF4-FFF2-40B4-BE49-F238E27FC236}">
                <a16:creationId xmlns:a16="http://schemas.microsoft.com/office/drawing/2014/main" id="{99942CB6-AF5A-47F4-ACE7-5EFA7708806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5929" y="5976537"/>
            <a:ext cx="2167470" cy="591661"/>
          </a:xfrm>
          <a:prstGeom prst="rect">
            <a:avLst/>
          </a:prstGeom>
        </p:spPr>
      </p:pic>
      <p:pic>
        <p:nvPicPr>
          <p:cNvPr id="17" name="Content Placeholder 16">
            <a:extLst>
              <a:ext uri="{FF2B5EF4-FFF2-40B4-BE49-F238E27FC236}">
                <a16:creationId xmlns:a16="http://schemas.microsoft.com/office/drawing/2014/main" id="{58195726-B3F6-4959-8007-1C4DF7026109}"/>
              </a:ext>
            </a:extLst>
          </p:cNvPr>
          <p:cNvPicPr>
            <a:picLocks noGrp="1" noChangeAspect="1"/>
          </p:cNvPicPr>
          <p:nvPr>
            <p:ph idx="1"/>
          </p:nvPr>
        </p:nvPicPr>
        <p:blipFill>
          <a:blip r:embed="rId5"/>
          <a:stretch>
            <a:fillRect/>
          </a:stretch>
        </p:blipFill>
        <p:spPr>
          <a:xfrm>
            <a:off x="1942272" y="1516965"/>
            <a:ext cx="8307455" cy="3093091"/>
          </a:xfrm>
        </p:spPr>
      </p:pic>
    </p:spTree>
    <p:extLst>
      <p:ext uri="{BB962C8B-B14F-4D97-AF65-F5344CB8AC3E}">
        <p14:creationId xmlns:p14="http://schemas.microsoft.com/office/powerpoint/2010/main" val="3413434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1426</TotalTime>
  <Words>1770</Words>
  <Application>Microsoft Office PowerPoint</Application>
  <PresentationFormat>Widescreen</PresentationFormat>
  <Paragraphs>416</Paragraphs>
  <Slides>36</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Calibri Light</vt:lpstr>
      <vt:lpstr>Huawei Sans</vt:lpstr>
      <vt:lpstr>Times New Roman</vt:lpstr>
      <vt:lpstr>Wingdings</vt:lpstr>
      <vt:lpstr>Office Theme</vt:lpstr>
      <vt:lpstr>PowerPoint Presentation</vt:lpstr>
      <vt:lpstr>content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HDFS High Availability</vt:lpstr>
      <vt:lpstr>Metadata Persistence</vt:lpstr>
      <vt:lpstr>HDFS Federation</vt:lpstr>
      <vt:lpstr>Data Replica Mechanism</vt:lpstr>
      <vt:lpstr>PowerPoint Presentation</vt:lpstr>
      <vt:lpstr>HDFS Data Write Process</vt:lpstr>
      <vt:lpstr>HDFS Data Read Process</vt:lpstr>
      <vt:lpstr>Common Shell Commands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Read Function of ZooKeeper</vt:lpstr>
      <vt:lpstr>Write Function of ZooKeeper</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Acer</cp:lastModifiedBy>
  <cp:revision>24</cp:revision>
  <dcterms:created xsi:type="dcterms:W3CDTF">2023-05-27T09:20:30Z</dcterms:created>
  <dcterms:modified xsi:type="dcterms:W3CDTF">2023-07-26T16:17:19Z</dcterms:modified>
</cp:coreProperties>
</file>