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64" r:id="rId2"/>
    <p:sldId id="365" r:id="rId3"/>
    <p:sldId id="259" r:id="rId4"/>
    <p:sldId id="411" r:id="rId5"/>
    <p:sldId id="384" r:id="rId6"/>
    <p:sldId id="402" r:id="rId7"/>
    <p:sldId id="404" r:id="rId8"/>
    <p:sldId id="405" r:id="rId9"/>
    <p:sldId id="406" r:id="rId10"/>
    <p:sldId id="366" r:id="rId11"/>
    <p:sldId id="398" r:id="rId12"/>
    <p:sldId id="367" r:id="rId13"/>
    <p:sldId id="412" r:id="rId14"/>
    <p:sldId id="382" r:id="rId15"/>
    <p:sldId id="383" r:id="rId16"/>
    <p:sldId id="407" r:id="rId17"/>
    <p:sldId id="408" r:id="rId18"/>
    <p:sldId id="409" r:id="rId19"/>
    <p:sldId id="410" r:id="rId20"/>
    <p:sldId id="368" r:id="rId21"/>
    <p:sldId id="369" r:id="rId22"/>
    <p:sldId id="400" r:id="rId23"/>
    <p:sldId id="401" r:id="rId24"/>
    <p:sldId id="345" r:id="rId25"/>
    <p:sldId id="370" r:id="rId26"/>
    <p:sldId id="399" r:id="rId27"/>
    <p:sldId id="270" r:id="rId28"/>
    <p:sldId id="372" r:id="rId29"/>
    <p:sldId id="373" r:id="rId30"/>
    <p:sldId id="344" r:id="rId31"/>
    <p:sldId id="374" r:id="rId32"/>
    <p:sldId id="375" r:id="rId33"/>
    <p:sldId id="376" r:id="rId34"/>
    <p:sldId id="316" r:id="rId35"/>
    <p:sldId id="378" r:id="rId36"/>
    <p:sldId id="379" r:id="rId37"/>
    <p:sldId id="380" r:id="rId38"/>
    <p:sldId id="381" r:id="rId39"/>
    <p:sldId id="377" r:id="rId40"/>
    <p:sldId id="413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2" autoAdjust="0"/>
    <p:restoredTop sz="94660"/>
  </p:normalViewPr>
  <p:slideViewPr>
    <p:cSldViewPr snapToGrid="0">
      <p:cViewPr varScale="1">
        <p:scale>
          <a:sx n="79" d="100"/>
          <a:sy n="79" d="100"/>
        </p:scale>
        <p:origin x="8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02E33-B91A-44A9-BEB9-B62FAD074778}" type="datetimeFigureOut">
              <a:rPr lang="en-US" smtClean="0"/>
              <a:t>8/21/2023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06EC-5FC6-45A3-A5E5-1A8905B7BA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10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944E2-BBCA-4D6F-8353-6B9C57A35722}" type="datetime1">
              <a:rPr lang="en-US" smtClean="0"/>
              <a:t>8/21/2023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051C-22A2-4678-A149-1FE0E7A29200}" type="datetime1">
              <a:rPr lang="en-US" smtClean="0"/>
              <a:t>8/21/2023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3B2C5-0789-4A82-9BB3-BB31D3A05EBF}" type="datetime1">
              <a:rPr lang="en-US" smtClean="0"/>
              <a:t>8/21/2023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F9391-FA7C-431C-815C-74F00BFEF7B8}" type="datetime1">
              <a:rPr lang="en-US" smtClean="0"/>
              <a:t>8/21/2023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5A27-2994-4187-B551-689D3703E772}" type="datetime1">
              <a:rPr lang="en-US" smtClean="0"/>
              <a:t>8/21/2023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4E0FE-BCAD-4FC3-97ED-FFFA23A4E770}" type="datetime1">
              <a:rPr lang="en-US" smtClean="0"/>
              <a:t>8/21/2023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A28FB-E49F-44D9-AD31-3A264EF88343}" type="datetime1">
              <a:rPr lang="en-US" smtClean="0"/>
              <a:t>8/21/2023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5C415-AAE1-4B55-BD14-BEB30978E581}" type="datetime1">
              <a:rPr lang="en-US" smtClean="0"/>
              <a:t>8/21/2023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9BAA-44E6-4075-9440-F4E4A2B254A6}" type="datetime1">
              <a:rPr lang="en-US" smtClean="0"/>
              <a:t>8/21/2023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8B82-9A57-425B-AC9D-9C1CB0EE554B}" type="datetime1">
              <a:rPr lang="en-US" smtClean="0"/>
              <a:t>8/21/2023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6A04-CF4F-4F60-824D-97997DB216B3}" type="datetime1">
              <a:rPr lang="en-US" smtClean="0"/>
              <a:t>8/21/2023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729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E9C13-7829-42D0-8A86-411331FC0A0C}" type="datetime1">
              <a:rPr lang="en-US" smtClean="0"/>
              <a:t>8/21/2023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 – Mathematical Operations by MATLAB</a:t>
            </a:r>
          </a:p>
          <a:p>
            <a:pPr algn="ctr"/>
            <a:endParaRPr lang="en-US" sz="20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098"/>
    </mc:Choice>
    <mc:Fallback xmlns="">
      <p:transition spd="slow" advTm="13509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635880-229F-D02B-23FE-C489FCD8ECB1}"/>
              </a:ext>
            </a:extLst>
          </p:cNvPr>
          <p:cNvSpPr txBox="1"/>
          <p:nvPr/>
        </p:nvSpPr>
        <p:spPr>
          <a:xfrm>
            <a:off x="1918780" y="1704264"/>
            <a:ext cx="80131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Learn the Importance of MATLAB.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Explain more about Elementary Functions.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Give a full illustration for Vectors and Matrices.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Understand how to conduct Matrix Multiplication.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Perform many Practical Examples on MATLAB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5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619"/>
    </mc:Choice>
    <mc:Fallback xmlns="">
      <p:transition spd="slow" advTm="15161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00FA066-E7BE-75E2-9904-BE4247CA785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F18BED24-8D24-BFCB-1C55-D1AC2BE7509E}"/>
              </a:ext>
            </a:extLst>
          </p:cNvPr>
          <p:cNvSpPr/>
          <p:nvPr/>
        </p:nvSpPr>
        <p:spPr>
          <a:xfrm>
            <a:off x="-105430" y="206064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C3941A80-1DA9-4943-7732-9FC929974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CAF0DD-764A-B040-C303-9B4B6010B3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DD0D0BC-82B5-6193-397C-7BDC1DC8FF84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F33FCE-828D-8DE9-6BD8-67A6ECDDF07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6EFB8B4-8351-1E52-B024-25C727DFA9B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Outline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3AB9AF-EB56-1AF7-59A2-7BD5410D1602}"/>
              </a:ext>
            </a:extLst>
          </p:cNvPr>
          <p:cNvSpPr txBox="1"/>
          <p:nvPr/>
        </p:nvSpPr>
        <p:spPr>
          <a:xfrm>
            <a:off x="1727862" y="1704264"/>
            <a:ext cx="792197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Importance of MATLAB.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Elementary Functions.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Vectors and Matrices.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 Matrix Multiplication.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Practical Examples on MATLAB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468"/>
    </mc:Choice>
    <mc:Fallback xmlns="">
      <p:transition spd="slow" advTm="12046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Importance of MATLAB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51F90A-F787-5406-D334-530D33FBD4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0377" y="1620246"/>
            <a:ext cx="4743450" cy="34861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78"/>
    </mc:Choice>
    <mc:Fallback xmlns="">
      <p:transition spd="slow" advTm="13877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Importance of MATLAB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635B23F-0F54-80FA-3716-EB3BD32C8C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681" y="1750625"/>
            <a:ext cx="10100570" cy="3225392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0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99"/>
    </mc:Choice>
    <mc:Fallback xmlns="">
      <p:transition spd="slow" advTm="13019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Importance of MATLAB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FC8B0A4-479F-9323-2A99-75382E61A1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2322" y="1771650"/>
            <a:ext cx="8550419" cy="33147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71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548"/>
    </mc:Choice>
    <mc:Fallback xmlns="">
      <p:transition spd="slow" advTm="13854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Importance of MATLAB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2D1977-4260-21BF-573A-BC4E488401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5410" y="1761238"/>
            <a:ext cx="8595600" cy="2894662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14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932"/>
    </mc:Choice>
    <mc:Fallback xmlns="">
      <p:transition spd="slow" advTm="13593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Importance of MATLAB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D946D3-AE7F-D35F-22F2-825364D7DF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5414" y="1704264"/>
            <a:ext cx="6438663" cy="3373448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9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418"/>
    </mc:Choice>
    <mc:Fallback xmlns="">
      <p:transition spd="slow" advTm="13241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Importance of MATLAB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0946EE-399F-C809-55A0-25428F6445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2562" y="1551176"/>
            <a:ext cx="6861166" cy="393508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70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146"/>
    </mc:Choice>
    <mc:Fallback xmlns="">
      <p:transition spd="slow" advTm="16814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1- Integration by parts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7E5C52AF-47B2-3793-CE22-F27CA7B81C3F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F5B58B7-03C7-06C2-6078-E5073E4BB56F}"/>
              </a:ext>
            </a:extLst>
          </p:cNvPr>
          <p:cNvSpPr/>
          <p:nvPr/>
        </p:nvSpPr>
        <p:spPr>
          <a:xfrm>
            <a:off x="-124888" y="211900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D2F8D36-89D5-2848-6437-803ED3A52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947414-0884-9384-DB0B-C4265E4E01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2EB41EE-D29A-48D8-8FD5-E9731741D9B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21534BB-AD36-F68A-221D-BCB1B695BCD8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FCABBD23-D244-C0B0-DE64-03D11FB69BD6}"/>
              </a:ext>
            </a:extLst>
          </p:cNvPr>
          <p:cNvSpPr txBox="1">
            <a:spLocks/>
          </p:cNvSpPr>
          <p:nvPr/>
        </p:nvSpPr>
        <p:spPr>
          <a:xfrm>
            <a:off x="29702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2- Elementary Functions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B13C6D-A148-CB06-4B33-0F15D79AA0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7862" y="1270236"/>
            <a:ext cx="7598939" cy="454197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20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815"/>
    </mc:Choice>
    <mc:Fallback xmlns="">
      <p:transition spd="slow" advTm="26881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Creating MATLAB variables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305825-71CE-C8BA-AB64-099EF0CDEB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8891" y="1190831"/>
            <a:ext cx="6858594" cy="42142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59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224"/>
    </mc:Choice>
    <mc:Fallback xmlns="">
      <p:transition spd="slow" advTm="12622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0320789E-8A45-B811-1BC6-E87F8AB82B1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17FC1B3-7E92-D69B-D9FE-FDD732136885}"/>
              </a:ext>
            </a:extLst>
          </p:cNvPr>
          <p:cNvSpPr/>
          <p:nvPr/>
        </p:nvSpPr>
        <p:spPr>
          <a:xfrm>
            <a:off x="-144340" y="215791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C4D7830D-74EE-9643-6B3B-058850C0E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0D3E95-5E76-8DA1-09CC-4C6889A7F7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6305CA4-6183-9254-9E29-B440296E4D8F}"/>
              </a:ext>
            </a:extLst>
          </p:cNvPr>
          <p:cNvSpPr/>
          <p:nvPr/>
        </p:nvSpPr>
        <p:spPr>
          <a:xfrm>
            <a:off x="954162" y="5857806"/>
            <a:ext cx="10874671" cy="75059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B81D1094-46A2-775C-CD6A-01A026157E1E}"/>
              </a:ext>
            </a:extLst>
          </p:cNvPr>
          <p:cNvSpPr txBox="1">
            <a:spLocks/>
          </p:cNvSpPr>
          <p:nvPr/>
        </p:nvSpPr>
        <p:spPr>
          <a:xfrm>
            <a:off x="954162" y="220329"/>
            <a:ext cx="8754041" cy="846381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Elementary Functions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F75D6C-9318-02A8-CC6D-74070C9DC80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7645547-FC85-4CBA-7CED-49C6B572F0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8896" y="1363801"/>
            <a:ext cx="8634208" cy="413039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5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07"/>
    </mc:Choice>
    <mc:Fallback xmlns="">
      <p:transition spd="slow" advTm="10860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3- Matrices  on MATLAB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C343E8-8C9A-057B-225A-5A0DF30E0168}"/>
              </a:ext>
            </a:extLst>
          </p:cNvPr>
          <p:cNvSpPr txBox="1"/>
          <p:nvPr/>
        </p:nvSpPr>
        <p:spPr>
          <a:xfrm>
            <a:off x="2970990" y="2462816"/>
            <a:ext cx="62500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4000" b="1" dirty="0">
                <a:solidFill>
                  <a:srgbClr val="FF0000"/>
                </a:solidFill>
              </a:rPr>
              <a:t>Matrices  on MATLAB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85"/>
    </mc:Choice>
    <mc:Fallback xmlns="">
      <p:transition spd="slow" advTm="2738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dirty="0"/>
              <a:t>Matrices and Vectors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94D872-B84A-90D3-C98C-4D67C03E4068}"/>
              </a:ext>
            </a:extLst>
          </p:cNvPr>
          <p:cNvSpPr txBox="1"/>
          <p:nvPr/>
        </p:nvSpPr>
        <p:spPr>
          <a:xfrm>
            <a:off x="1727862" y="1839827"/>
            <a:ext cx="647618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dirty="0"/>
              <a:t>Input matrix</a:t>
            </a:r>
          </a:p>
          <a:p>
            <a:pPr lvl="1"/>
            <a:r>
              <a:rPr lang="en-US" altLang="en-US" sz="3200" dirty="0"/>
              <a:t>A = [ 1  2  5;  3  9  0]</a:t>
            </a:r>
          </a:p>
          <a:p>
            <a:pPr lvl="1"/>
            <a:endParaRPr lang="en-US" altLang="en-US" sz="3200" dirty="0"/>
          </a:p>
          <a:p>
            <a:r>
              <a:rPr lang="en-US" altLang="en-US" sz="3200" dirty="0"/>
              <a:t>Use semicolon  ";" to suppress output</a:t>
            </a:r>
          </a:p>
          <a:p>
            <a:endParaRPr lang="en-US" altLang="en-US" sz="3200" dirty="0"/>
          </a:p>
          <a:p>
            <a:r>
              <a:rPr lang="en-US" altLang="en-US" sz="3200" dirty="0"/>
              <a:t>Use … for line continuation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3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615"/>
    </mc:Choice>
    <mc:Fallback xmlns="">
      <p:transition spd="slow" advTm="12261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dirty="0"/>
              <a:t>Matrices and Vectors</a:t>
            </a:r>
            <a:endParaRPr lang="en-US" dirty="0"/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E36662-8942-2169-BEA2-DC5E6132EAB5}"/>
              </a:ext>
            </a:extLst>
          </p:cNvPr>
          <p:cNvSpPr txBox="1"/>
          <p:nvPr/>
        </p:nvSpPr>
        <p:spPr>
          <a:xfrm>
            <a:off x="2354094" y="1980868"/>
            <a:ext cx="624515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Vector is a special case of matrix</a:t>
            </a:r>
          </a:p>
          <a:p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Scalar is considered 1x1 matrix</a:t>
            </a: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 = 9.81  (no [ … ] needed)</a:t>
            </a:r>
          </a:p>
          <a:p>
            <a:pPr lvl="1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= [ ]   creates a null matrix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39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816"/>
    </mc:Choice>
    <mc:Fallback xmlns="">
      <p:transition spd="slow" advTm="12681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801102" y="290912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dirty="0"/>
              <a:t>Matrices and Vectors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2725B3-533A-181C-9021-21E34C8DFF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4097" y="1362322"/>
            <a:ext cx="6381750" cy="42005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88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376"/>
    </mc:Choice>
    <mc:Fallback xmlns="">
      <p:transition spd="slow" advTm="13837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dirty="0"/>
              <a:t>Magic Square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1F416-53B9-8E58-6176-F88CA06B7D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7173" y="1738311"/>
            <a:ext cx="5852667" cy="294157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8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56"/>
    </mc:Choice>
    <mc:Fallback xmlns="">
      <p:transition spd="slow" advTm="5435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Transpose the matrix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F3CFE2-598C-4E01-F07C-977BE5CCF1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2665" y="1629459"/>
            <a:ext cx="8765270" cy="354213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24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301"/>
    </mc:Choice>
    <mc:Fallback xmlns="">
      <p:transition spd="slow" advTm="19230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Row Sums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1F8E6A-BFBE-4C89-5FAC-5BD74AB86F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0758" y="1720007"/>
            <a:ext cx="9690484" cy="265129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49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09"/>
    </mc:Choice>
    <mc:Fallback xmlns="">
      <p:transition spd="slow" advTm="1490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E78A8C21-091C-A904-840D-D3B8621061EC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845B0301-44D9-945D-209A-7C2FA761C97B}"/>
              </a:ext>
            </a:extLst>
          </p:cNvPr>
          <p:cNvSpPr/>
          <p:nvPr/>
        </p:nvSpPr>
        <p:spPr>
          <a:xfrm>
            <a:off x="-115163" y="224546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6471934-49B7-B1C6-AA90-988AA8DEB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5E7DEF-1506-82E9-9002-6DE8666C38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D9C1050-336D-AC6A-E75A-12C8EBCA044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C619905-D173-B80D-C65A-07D471614B6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1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3ABA400-D807-D989-7B69-6FCC3EAB69FA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17EC6D-A81C-28DD-6FCA-19DA13DE9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011" y="1860955"/>
            <a:ext cx="10949432" cy="167991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393"/>
    </mc:Choice>
    <mc:Fallback xmlns="">
      <p:transition spd="slow" advTm="8339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BB719319-9A8D-AC23-1327-F9A1FA5EC3B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3C1200E4-0006-73DE-F33C-81079C27DAE8}"/>
              </a:ext>
            </a:extLst>
          </p:cNvPr>
          <p:cNvSpPr/>
          <p:nvPr/>
        </p:nvSpPr>
        <p:spPr>
          <a:xfrm>
            <a:off x="-115163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5C3CB3B4-39D9-E31B-AD13-3923CB946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BAA42F-FA4F-C2D3-E1F3-907FC2448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7545F2C-2020-FA00-640A-8D3EC109B6F3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DB3D248-9398-4785-D018-098E1B0A37F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AC1B5376-7294-E92D-419C-07A25BBD658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1 solution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C71E97-143D-1A06-3D8C-4CAB726E13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3138" y="1922105"/>
            <a:ext cx="10031970" cy="262071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194"/>
    </mc:Choice>
    <mc:Fallback xmlns="">
      <p:transition spd="slow" advTm="14719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E78A8C21-091C-A904-840D-D3B8621061EC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845B0301-44D9-945D-209A-7C2FA761C97B}"/>
              </a:ext>
            </a:extLst>
          </p:cNvPr>
          <p:cNvSpPr/>
          <p:nvPr/>
        </p:nvSpPr>
        <p:spPr>
          <a:xfrm>
            <a:off x="-115163" y="224546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6471934-49B7-B1C6-AA90-988AA8DEB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5E7DEF-1506-82E9-9002-6DE8666C38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D9C1050-336D-AC6A-E75A-12C8EBCA044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C619905-D173-B80D-C65A-07D471614B6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2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3ABA400-D807-D989-7B69-6FCC3EAB69FA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0C319E-2198-3961-1F1F-0B512A0EDD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2322" y="2035000"/>
            <a:ext cx="9776089" cy="121112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4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69"/>
    </mc:Choice>
    <mc:Fallback xmlns="">
      <p:transition spd="slow" advTm="6056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BB719319-9A8D-AC23-1327-F9A1FA5EC3B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3C1200E4-0006-73DE-F33C-81079C27DAE8}"/>
              </a:ext>
            </a:extLst>
          </p:cNvPr>
          <p:cNvSpPr/>
          <p:nvPr/>
        </p:nvSpPr>
        <p:spPr>
          <a:xfrm>
            <a:off x="-115163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5C3CB3B4-39D9-E31B-AD13-3923CB946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BAA42F-FA4F-C2D3-E1F3-907FC2448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7545F2C-2020-FA00-640A-8D3EC109B6F3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DB3D248-9398-4785-D018-098E1B0A37F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AC1B5376-7294-E92D-419C-07A25BBD658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2 solution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D17A92-8932-B1CF-57E6-4F451D10EF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2322" y="1594177"/>
            <a:ext cx="9163890" cy="313680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56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13"/>
    </mc:Choice>
    <mc:Fallback xmlns="">
      <p:transition spd="slow" advTm="6121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91BD2863-5B7F-E534-F210-5B09A99965F0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2D8F60AE-9E69-B7C7-5045-52E3C662C274}"/>
              </a:ext>
            </a:extLst>
          </p:cNvPr>
          <p:cNvSpPr/>
          <p:nvPr/>
        </p:nvSpPr>
        <p:spPr>
          <a:xfrm>
            <a:off x="-154070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96E2B9A7-3215-A7AF-6B6B-7756A0DE5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5220F8-E294-E8F8-999E-DB21853889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967464B-2F7E-8306-3F6D-A2030085E3B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0E2DBCE-E7B0-4458-5A6B-5017B41B3A8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7EFA4DD1-3F2C-1A4C-4B6F-0A038DA042D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MATLAB Interface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662521-6C3E-C9BB-7D8A-6807AEC13D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0945" y="1287594"/>
            <a:ext cx="7270110" cy="428281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07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07"/>
    </mc:Choice>
    <mc:Fallback xmlns="">
      <p:transition spd="slow" advTm="6910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30F49651-4A97-3C9D-2BA8-E746C7C349B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CAF5409-9EF9-60EA-907C-5004D0AE67C0}"/>
              </a:ext>
            </a:extLst>
          </p:cNvPr>
          <p:cNvSpPr/>
          <p:nvPr/>
        </p:nvSpPr>
        <p:spPr>
          <a:xfrm>
            <a:off x="-134617" y="209955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EDC9F43A-2B9A-A6A3-45BA-36E92B17A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622908-286E-E4B6-54F6-9873358BEB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6000D4EC-6533-7C77-5F5F-D527E35D8829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A5EF245-85F1-4FF8-5D72-F7261997656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923E98-86F1-E9B6-A249-178F905C36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318" y="2264808"/>
            <a:ext cx="11306373" cy="19345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65FE86-23A4-F7E3-F6B5-5F2B6B7B50F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5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27"/>
    </mc:Choice>
    <mc:Fallback xmlns="">
      <p:transition spd="slow" advTm="8942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30F49651-4A97-3C9D-2BA8-E746C7C349B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CAF5409-9EF9-60EA-907C-5004D0AE67C0}"/>
              </a:ext>
            </a:extLst>
          </p:cNvPr>
          <p:cNvSpPr/>
          <p:nvPr/>
        </p:nvSpPr>
        <p:spPr>
          <a:xfrm>
            <a:off x="-134617" y="209955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EDC9F43A-2B9A-A6A3-45BA-36E92B17A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622908-286E-E4B6-54F6-9873358BEB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6000D4EC-6533-7C77-5F5F-D527E35D8829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A5EF245-85F1-4FF8-5D72-F7261997656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3 solution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2E230A-7057-916F-CAF9-502448E1584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7429CE8-47EA-FC2C-8C5D-46110C56CE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7862" y="1548455"/>
            <a:ext cx="8565770" cy="367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23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772"/>
    </mc:Choice>
    <mc:Fallback xmlns="">
      <p:transition spd="slow" advTm="9177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CF9BF662-0FE4-9221-9CB4-8667EF0FC39B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EFFEDE47-2837-3272-C37D-AE4B97FE7B8D}"/>
              </a:ext>
            </a:extLst>
          </p:cNvPr>
          <p:cNvSpPr/>
          <p:nvPr/>
        </p:nvSpPr>
        <p:spPr>
          <a:xfrm>
            <a:off x="-134617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AF307E0D-35F0-5997-E725-8B39A0CA3B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15987-EC8F-AC55-A01B-2086C2D140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9640A21C-044A-17C7-B3F8-32D19282D4D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798C7D-F9B8-8D1D-BDD3-3D5C34EA6E5A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65FB4D5-6CCD-61F7-5302-8827B9E0EC9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4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DDB233-FABD-8732-53CE-18F11D3DBA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0011" y="1856987"/>
            <a:ext cx="7277731" cy="188230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25"/>
    </mc:Choice>
    <mc:Fallback xmlns="">
      <p:transition spd="slow" advTm="9002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8C1AA952-E963-D34D-8513-153E1BDBB12A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91B99660-96B0-5ACB-75DB-D5C19952E3BC}"/>
              </a:ext>
            </a:extLst>
          </p:cNvPr>
          <p:cNvSpPr/>
          <p:nvPr/>
        </p:nvSpPr>
        <p:spPr>
          <a:xfrm>
            <a:off x="-115158" y="222600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A0A28FA-874B-5283-43E0-80D00EB98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4C2857-CB3D-BE73-BECC-4F1DD57AAA2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4C21DA25-B578-CEBD-AEB3-C9A56D6A38C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3E4F835-6C19-5106-4FE8-11C4701D222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D7BDF27-AAAB-C605-9F75-1FDDD57F2B1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4 Solution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8C8008-6968-8FDF-00CF-0949B44EF3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4024" y="1425002"/>
            <a:ext cx="8451421" cy="411532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968"/>
    </mc:Choice>
    <mc:Fallback xmlns="">
      <p:transition spd="slow" advTm="7896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5F694623-6A11-96D2-03AF-0192B1DCB33E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8B00F00-1584-46FD-45C2-5320EA42B143}"/>
              </a:ext>
            </a:extLst>
          </p:cNvPr>
          <p:cNvSpPr/>
          <p:nvPr/>
        </p:nvSpPr>
        <p:spPr>
          <a:xfrm>
            <a:off x="-124888" y="219682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20F49003-5DB3-2DF1-D466-5CD2B0B20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CA7424-F4F2-48DC-CB0B-5125C5DDB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AAB07471-50B2-4E49-BF54-3E7E8B36A8C1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9BBA6E-BA1A-F9B9-FE4E-C8E04DD9CF1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23A272E-54BD-FA82-5769-AF8D50B7564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5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F8543D-8D86-9BEA-9289-D7CBBA3681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868" y="1635662"/>
            <a:ext cx="10211573" cy="219871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538"/>
    </mc:Choice>
    <mc:Fallback xmlns="">
      <p:transition spd="slow" advTm="7853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2AC4B787-D133-1AD2-D800-9BC7D8BC6D9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13CB9B63-3E9C-0133-F367-E5DEEA3A4052}"/>
              </a:ext>
            </a:extLst>
          </p:cNvPr>
          <p:cNvSpPr/>
          <p:nvPr/>
        </p:nvSpPr>
        <p:spPr>
          <a:xfrm>
            <a:off x="-124887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B1B90B6B-134E-AF61-AEF4-0752D8A94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400" y="6183243"/>
            <a:ext cx="2124873" cy="5800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60675A-B20F-2AEA-0965-A5B4DF00C5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B1CC6BD-B011-B657-B2F3-8B1EF302035E}"/>
              </a:ext>
            </a:extLst>
          </p:cNvPr>
          <p:cNvSpPr/>
          <p:nvPr/>
        </p:nvSpPr>
        <p:spPr>
          <a:xfrm>
            <a:off x="2173161" y="5862728"/>
            <a:ext cx="9602168" cy="67057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9ADAB86F-D99B-7F5A-9E4A-B73D4BB69C7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5 Solution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1FD65A-6CFC-370B-5348-8FC1604B8D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7876" y="1945502"/>
            <a:ext cx="9586776" cy="31625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558B26-6A85-5D25-C28D-5CE7FCDDFA8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8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98"/>
    </mc:Choice>
    <mc:Fallback xmlns="">
      <p:transition spd="slow" advTm="3939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195781" y="543490"/>
            <a:ext cx="91155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Examples for different Methods of Integration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D847E225-8B21-52D4-A64E-D2B04DE4D2F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A9C35CB-DECF-7D1C-5AEE-8B010A07BF67}"/>
              </a:ext>
            </a:extLst>
          </p:cNvPr>
          <p:cNvSpPr/>
          <p:nvPr/>
        </p:nvSpPr>
        <p:spPr>
          <a:xfrm>
            <a:off x="-124888" y="218709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4812CC8C-1A20-C25F-6D9C-E7E2C0622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57419D-A152-B481-1D5E-D9E0C2D0B3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476D584-5FDD-0236-AD40-B54B71D4312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0EB013-40CF-4DEB-8C95-828B67401D9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C7413C-B3D3-D166-8C13-AF890CD3417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5 Solution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2D92C4-CBB8-2A2C-6D5F-8484803EA0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7862" y="1612704"/>
            <a:ext cx="8146239" cy="326887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5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131"/>
    </mc:Choice>
    <mc:Fallback xmlns="">
      <p:transition spd="slow" advTm="7913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B7BE1E1-166B-0C2A-A517-C662C1367A92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5C68F973-1754-2590-3F11-75187ACDFCD5}"/>
              </a:ext>
            </a:extLst>
          </p:cNvPr>
          <p:cNvSpPr/>
          <p:nvPr/>
        </p:nvSpPr>
        <p:spPr>
          <a:xfrm>
            <a:off x="-124887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86D506C2-8EE6-3765-B323-8BCCEBF06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B3392F-4DE2-B5AC-34A8-45B39696E9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EA7A77DA-BB40-924B-B0E3-38E19A0EC2B2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57D297-0296-4F0B-EA19-1E045798121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56B92B-5FCB-39FE-CFFF-71C5FBB2B64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5 Solution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3802F0-E206-9920-0596-617108935F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1190" y="1693438"/>
            <a:ext cx="7494284" cy="333576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2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45"/>
    </mc:Choice>
    <mc:Fallback xmlns="">
      <p:transition spd="slow" advTm="4524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Vectors and Matrices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F9DCC9-0E25-B23B-19E5-470080BA25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9617" y="1248782"/>
            <a:ext cx="7056732" cy="442760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93"/>
    </mc:Choice>
    <mc:Fallback xmlns="">
      <p:transition spd="slow" advTm="9379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Vectors and Matrices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DE7E14-787B-1685-CAB3-1B68EB7D89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0361" y="1229340"/>
            <a:ext cx="5939784" cy="400766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321"/>
    </mc:Choice>
    <mc:Fallback xmlns="">
      <p:transition spd="slow" advTm="12332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6 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7FEF142-2139-3A47-DEDB-0E2C3DD126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3614" y="1979726"/>
            <a:ext cx="6729043" cy="221761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3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62"/>
    </mc:Choice>
    <mc:Fallback xmlns="">
      <p:transition spd="slow" advTm="3946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6 solation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C39D5A-0844-E7E0-106E-7CCA4D0912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7563" y="1811351"/>
            <a:ext cx="9350454" cy="298398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45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93"/>
    </mc:Choice>
    <mc:Fallback xmlns="">
      <p:transition spd="slow" advTm="5069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7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03B81B-4943-E37D-7235-248D0A76AC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1733" y="1915804"/>
            <a:ext cx="4657138" cy="228265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9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06"/>
    </mc:Choice>
    <mc:Fallback xmlns="">
      <p:transition spd="slow" advTm="7690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Extra Practice – Example 7 solution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0648DF-ADE7-9080-EDE7-D24BBE28DE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4987" y="1436043"/>
            <a:ext cx="6511688" cy="377951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09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807"/>
    </mc:Choice>
    <mc:Fallback xmlns="">
      <p:transition spd="slow" advTm="62807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79F9833C-1C67-34FF-CECE-A97A9AC6568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59683A8-FE2F-C105-350D-6D76025D21B9}"/>
              </a:ext>
            </a:extLst>
          </p:cNvPr>
          <p:cNvSpPr/>
          <p:nvPr/>
        </p:nvSpPr>
        <p:spPr>
          <a:xfrm>
            <a:off x="-105433" y="2206553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45DFA9C6-ACF5-56F9-EAE4-161F13869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F0E24C-46D1-F5B7-B5D6-661FFD66AB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C4E9840-EB05-7D70-B41E-D799B7831B7C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775240-FEE8-EA9F-25A5-502A205F9FD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CA0D28-D219-8534-4BFA-81FE149EB95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C2262A-F93C-CDD8-57C9-72F60BFAFE50}"/>
              </a:ext>
            </a:extLst>
          </p:cNvPr>
          <p:cNvSpPr txBox="1"/>
          <p:nvPr/>
        </p:nvSpPr>
        <p:spPr>
          <a:xfrm>
            <a:off x="1746115" y="1828403"/>
            <a:ext cx="7329791" cy="3614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Importance of MATLAB.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Elementary Functions.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Vectors and Matrices.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 Matrix Multiplication.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Practical Examples on MATLAB</a:t>
            </a:r>
          </a:p>
          <a:p>
            <a:pPr>
              <a:lnSpc>
                <a:spcPct val="300000"/>
              </a:lnSpc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54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4"/>
    </mc:Choice>
    <mc:Fallback xmlns="">
      <p:transition spd="slow" advTm="136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674254"/>
            <a:ext cx="9259274" cy="5161155"/>
          </a:xfrm>
          <a:prstGeom prst="rect">
            <a:avLst/>
          </a:prstGeom>
        </p:spPr>
      </p:pic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8BA506A2-FC7B-A3A1-5871-A8A5DF8A284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3CD754C9-A6F2-6E91-B377-C255994A6B51}"/>
              </a:ext>
            </a:extLst>
          </p:cNvPr>
          <p:cNvSpPr/>
          <p:nvPr/>
        </p:nvSpPr>
        <p:spPr>
          <a:xfrm>
            <a:off x="12027251" y="22048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B99D49D-E0C0-A82A-0357-2075757F7CF2}"/>
              </a:ext>
            </a:extLst>
          </p:cNvPr>
          <p:cNvSpPr/>
          <p:nvPr/>
        </p:nvSpPr>
        <p:spPr>
          <a:xfrm>
            <a:off x="-144467" y="217088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6">
            <a:extLst>
              <a:ext uri="{FF2B5EF4-FFF2-40B4-BE49-F238E27FC236}">
                <a16:creationId xmlns:a16="http://schemas.microsoft.com/office/drawing/2014/main" id="{C1B587BC-52CA-92F1-A425-4B5D9C84DF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B8FC8B9-810E-E118-7184-38B514A6094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03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621"/>
    </mc:Choice>
    <mc:Fallback xmlns="">
      <p:transition spd="slow" advTm="18362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2686</TotalTime>
  <Words>815</Words>
  <Application>Microsoft Office PowerPoint</Application>
  <PresentationFormat>Widescreen</PresentationFormat>
  <Paragraphs>275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175</cp:revision>
  <dcterms:created xsi:type="dcterms:W3CDTF">2021-08-03T13:03:26Z</dcterms:created>
  <dcterms:modified xsi:type="dcterms:W3CDTF">2023-08-21T15:23:02Z</dcterms:modified>
</cp:coreProperties>
</file>