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43"/>
  </p:notesMasterIdLst>
  <p:sldIdLst>
    <p:sldId id="308" r:id="rId2"/>
    <p:sldId id="309" r:id="rId3"/>
    <p:sldId id="460" r:id="rId4"/>
    <p:sldId id="461" r:id="rId5"/>
    <p:sldId id="462" r:id="rId6"/>
    <p:sldId id="463" r:id="rId7"/>
    <p:sldId id="464" r:id="rId8"/>
    <p:sldId id="465" r:id="rId9"/>
    <p:sldId id="466" r:id="rId10"/>
    <p:sldId id="467" r:id="rId11"/>
    <p:sldId id="468" r:id="rId12"/>
    <p:sldId id="469" r:id="rId13"/>
    <p:sldId id="470" r:id="rId14"/>
    <p:sldId id="471" r:id="rId15"/>
    <p:sldId id="472" r:id="rId16"/>
    <p:sldId id="473" r:id="rId17"/>
    <p:sldId id="474" r:id="rId18"/>
    <p:sldId id="475" r:id="rId19"/>
    <p:sldId id="476" r:id="rId20"/>
    <p:sldId id="477" r:id="rId21"/>
    <p:sldId id="478" r:id="rId22"/>
    <p:sldId id="479" r:id="rId23"/>
    <p:sldId id="480" r:id="rId24"/>
    <p:sldId id="481" r:id="rId25"/>
    <p:sldId id="482" r:id="rId26"/>
    <p:sldId id="483" r:id="rId27"/>
    <p:sldId id="484" r:id="rId28"/>
    <p:sldId id="485" r:id="rId29"/>
    <p:sldId id="486" r:id="rId30"/>
    <p:sldId id="487" r:id="rId31"/>
    <p:sldId id="488" r:id="rId32"/>
    <p:sldId id="489" r:id="rId33"/>
    <p:sldId id="490" r:id="rId34"/>
    <p:sldId id="491" r:id="rId35"/>
    <p:sldId id="495" r:id="rId36"/>
    <p:sldId id="492" r:id="rId37"/>
    <p:sldId id="493" r:id="rId38"/>
    <p:sldId id="494" r:id="rId39"/>
    <p:sldId id="496" r:id="rId40"/>
    <p:sldId id="497" r:id="rId41"/>
    <p:sldId id="310"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985" autoAdjust="0"/>
    <p:restoredTop sz="79804" autoAdjust="0"/>
  </p:normalViewPr>
  <p:slideViewPr>
    <p:cSldViewPr snapToGrid="0">
      <p:cViewPr varScale="1">
        <p:scale>
          <a:sx n="80" d="100"/>
          <a:sy n="80" d="100"/>
        </p:scale>
        <p:origin x="466" y="24"/>
      </p:cViewPr>
      <p:guideLst/>
    </p:cSldViewPr>
  </p:slideViewPr>
  <p:notesTextViewPr>
    <p:cViewPr>
      <p:scale>
        <a:sx n="125" d="100"/>
        <a:sy n="125" d="100"/>
      </p:scale>
      <p:origin x="0" y="0"/>
    </p:cViewPr>
  </p:notesTextViewPr>
  <p:sorterViewPr>
    <p:cViewPr>
      <p:scale>
        <a:sx n="100" d="100"/>
        <a:sy n="100" d="100"/>
      </p:scale>
      <p:origin x="0" y="0"/>
    </p:cViewPr>
  </p:sorterViewPr>
  <p:notesViewPr>
    <p:cSldViewPr snapToGrid="0">
      <p:cViewPr varScale="1">
        <p:scale>
          <a:sx n="66" d="100"/>
          <a:sy n="66" d="100"/>
        </p:scale>
        <p:origin x="3134" y="17"/>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8143781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12172026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30583727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23165270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28313004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36681535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37127148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20239833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40666585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11259098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3765198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34064522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15109695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10949296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457388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17001999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18043942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39459800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33724838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3375274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42451532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18569047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30160329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9131762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17749387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16046565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25605449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300221637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355353465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377289576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23406929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152064974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419490715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64358730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343092630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86768102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85633112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232324466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68C23CEF-014D-A21A-812D-93BA344CF5FE}"/>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2963077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
        <p:nvSpPr>
          <p:cNvPr id="2" name="Footer Placeholder 4">
            <a:extLst>
              <a:ext uri="{FF2B5EF4-FFF2-40B4-BE49-F238E27FC236}">
                <a16:creationId xmlns:a16="http://schemas.microsoft.com/office/drawing/2014/main" id="{01ADD384-63D9-4DD8-1713-4A16E7B5DAF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3081037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1676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2976782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F05ACB2A-C1A4-46E9-8144-3AE5AB9B9DAD}" type="datetime1">
              <a:rPr lang="en-US" smtClean="0"/>
              <a:t>12/5/2023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800">
                <a:solidFill>
                  <a:schemeClr val="tx1">
                    <a:tint val="75000"/>
                  </a:schemeClr>
                </a:solidFill>
              </a:defRPr>
            </a:lvl1pPr>
          </a:lstStyle>
          <a:p>
            <a:pPr>
              <a:defRPr/>
            </a:pPr>
            <a:r>
              <a:rPr lang="en-US" dirty="0">
                <a:solidFill>
                  <a:schemeClr val="bg1"/>
                </a:solidFill>
              </a:rPr>
              <a:t>www.midocean.ae</a:t>
            </a: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A6DCEDC-61E2-45BA-BB4C-464C8AC3C3C1}" type="slidenum">
              <a:rPr lang="en-US" smtClean="0"/>
              <a:pPr>
                <a:defRPr/>
              </a:pPr>
              <a:t>‹#›</a:t>
            </a:fld>
            <a:endParaRPr lang="en-US"/>
          </a:p>
        </p:txBody>
      </p:sp>
      <p:sp>
        <p:nvSpPr>
          <p:cNvPr id="7" name="Footer Placeholder 4">
            <a:extLst>
              <a:ext uri="{FF2B5EF4-FFF2-40B4-BE49-F238E27FC236}">
                <a16:creationId xmlns:a16="http://schemas.microsoft.com/office/drawing/2014/main" id="{9083A1D3-9DDD-2E48-418E-AFF17BAFCCA6}"/>
              </a:ext>
            </a:extLst>
          </p:cNvPr>
          <p:cNvSpPr txBox="1">
            <a:spLocks/>
          </p:cNvSpPr>
          <p:nvPr userDrawn="1"/>
        </p:nvSpPr>
        <p:spPr>
          <a:xfrm>
            <a:off x="4191000" y="6508750"/>
            <a:ext cx="4114800" cy="365125"/>
          </a:xfrm>
          <a:prstGeom prst="rect">
            <a:avLst/>
          </a:prstGeom>
        </p:spPr>
        <p:txBody>
          <a:bodyPr/>
          <a:lstStyle>
            <a:defPPr>
              <a:defRPr lang="en-US"/>
            </a:defPPr>
            <a:lvl1pPr marL="0" algn="l" defTabSz="914400" rtl="0" eaLnBrk="1" latinLnBrk="0" hangingPunct="1">
              <a:defRPr sz="16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solidFill>
                <a:schemeClr val="bg1"/>
              </a:solidFill>
            </a:endParaRPr>
          </a:p>
        </p:txBody>
      </p:sp>
    </p:spTree>
    <p:extLst>
      <p:ext uri="{BB962C8B-B14F-4D97-AF65-F5344CB8AC3E}">
        <p14:creationId xmlns:p14="http://schemas.microsoft.com/office/powerpoint/2010/main" val="374505205"/>
      </p:ext>
    </p:extLst>
  </p:cSld>
  <p:clrMap bg1="lt1" tx1="dk1" bg2="lt2" tx2="dk2" accent1="accent1" accent2="accent2" accent3="accent3" accent4="accent4" accent5="accent5" accent6="accent6" hlink="hlink" folHlink="folHlink"/>
  <p:sldLayoutIdLst>
    <p:sldLayoutId id="2147483676" r:id="rId1"/>
    <p:sldLayoutId id="2147483675" r:id="rId2"/>
    <p:sldLayoutId id="2147483682" r:id="rId3"/>
    <p:sldLayoutId id="2147483683" r:id="rId4"/>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9.png"/><Relationship Id="rId7" Type="http://schemas.openxmlformats.org/officeDocument/2006/relationships/image" Target="../media/image11.png"/><Relationship Id="rId2" Type="http://schemas.openxmlformats.org/officeDocument/2006/relationships/notesSlide" Target="../notesSlides/notesSlide41.xml"/><Relationship Id="rId1" Type="http://schemas.openxmlformats.org/officeDocument/2006/relationships/slideLayout" Target="../slideLayouts/slideLayout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94040" y="2018351"/>
            <a:ext cx="4318931"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The Future of FinTech</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ar-EG" sz="2800" b="1" dirty="0">
                <a:solidFill>
                  <a:srgbClr val="000000"/>
                </a:solidFill>
                <a:latin typeface="Times New Roman" panose="02020603050405020304" pitchFamily="18" charset="0"/>
                <a:cs typeface="Times New Roman" panose="02020603050405020304" pitchFamily="18" charset="0"/>
              </a:rPr>
              <a:t>1</a:t>
            </a:r>
            <a:r>
              <a:rPr lang="en-US" sz="2800" b="1" dirty="0">
                <a:solidFill>
                  <a:srgbClr val="000000"/>
                </a:solidFill>
                <a:latin typeface="Times New Roman" panose="02020603050405020304" pitchFamily="18" charset="0"/>
                <a:cs typeface="Times New Roman" panose="02020603050405020304" pitchFamily="18" charset="0"/>
              </a:rPr>
              <a:t>0</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FNT611</a:t>
            </a:r>
          </a:p>
          <a:p>
            <a:r>
              <a:rPr lang="en-US" sz="2000" dirty="0">
                <a:solidFill>
                  <a:schemeClr val="bg1"/>
                </a:solidFill>
                <a:latin typeface="Times New Roman" panose="02020603050405020304" pitchFamily="18" charset="0"/>
                <a:cs typeface="Times New Roman" panose="02020603050405020304" pitchFamily="18" charset="0"/>
              </a:rPr>
              <a:t>Foundations of FinTech</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6982"/>
    </mc:Choice>
    <mc:Fallback xmlns="">
      <p:transition spd="slow" advTm="5698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546911" y="2879128"/>
            <a:ext cx="4025814"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The Future of FinTech</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a:t>
            </a:r>
            <a:r>
              <a:rPr lang="en-US" sz="3600" b="1" dirty="0">
                <a:solidFill>
                  <a:srgbClr val="00B0F0"/>
                </a:solidFill>
                <a:latin typeface="Times New Roman" panose="02020603050405020304" pitchFamily="18" charset="0"/>
                <a:cs typeface="Times New Roman" panose="02020603050405020304" pitchFamily="18" charset="0"/>
              </a:rPr>
              <a:t> </a:t>
            </a:r>
            <a:r>
              <a:rPr lang="ar-EG" sz="2800" b="1" dirty="0">
                <a:solidFill>
                  <a:schemeClr val="tx1"/>
                </a:solidFill>
                <a:latin typeface="Times New Roman" panose="02020603050405020304" pitchFamily="18" charset="0"/>
                <a:cs typeface="Times New Roman" panose="02020603050405020304" pitchFamily="18" charset="0"/>
              </a:rPr>
              <a:t>1</a:t>
            </a:r>
            <a:r>
              <a:rPr lang="en-US" sz="2800" b="1" dirty="0">
                <a:solidFill>
                  <a:schemeClr val="tx1"/>
                </a:solidFill>
                <a:latin typeface="Times New Roman" panose="02020603050405020304" pitchFamily="18" charset="0"/>
                <a:cs typeface="Times New Roman" panose="02020603050405020304" pitchFamily="18" charset="0"/>
              </a:rPr>
              <a:t>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3547"/>
    </mc:Choice>
    <mc:Fallback xmlns="">
      <p:transition spd="slow" advTm="354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sz="4400" b="1" dirty="0">
                <a:solidFill>
                  <a:schemeClr val="accent4">
                    <a:lumMod val="60000"/>
                    <a:lumOff val="40000"/>
                  </a:schemeClr>
                </a:solidFill>
                <a:latin typeface="Segoe UI" panose="020B0502040204020203" pitchFamily="34" charset="0"/>
              </a:rPr>
              <a:t>Discussion</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12699" y="1644993"/>
            <a:ext cx="11491472" cy="4674806"/>
          </a:xfrm>
          <a:prstGeom prst="rect">
            <a:avLst/>
          </a:prstGeom>
          <a:noFill/>
        </p:spPr>
        <p:txBody>
          <a:bodyPr wrap="square">
            <a:spAutoFit/>
          </a:bodyPr>
          <a:lstStyle/>
          <a:p>
            <a:pPr lvl="1">
              <a:lnSpc>
                <a:spcPct val="125000"/>
              </a:lnSpc>
              <a:spcBef>
                <a:spcPts val="600"/>
              </a:spcBef>
              <a:spcAft>
                <a:spcPts val="600"/>
              </a:spcAft>
            </a:pPr>
            <a:r>
              <a:rPr lang="en-US" sz="2800" dirty="0">
                <a:solidFill>
                  <a:srgbClr val="FFFF00"/>
                </a:solidFill>
              </a:rPr>
              <a:t>What are the key features and benefits of the Nasdaq SMARTS Market Surveillance Technologies?</a:t>
            </a:r>
          </a:p>
          <a:p>
            <a:pPr lvl="1">
              <a:lnSpc>
                <a:spcPct val="125000"/>
              </a:lnSpc>
              <a:spcBef>
                <a:spcPts val="600"/>
              </a:spcBef>
              <a:spcAft>
                <a:spcPts val="600"/>
              </a:spcAft>
            </a:pPr>
            <a:r>
              <a:rPr lang="en-US" sz="2400" b="1" dirty="0">
                <a:solidFill>
                  <a:schemeClr val="bg1"/>
                </a:solidFill>
              </a:rPr>
              <a:t>Answer: Nasdaq SMARTS Market Surveillance Technologies represent a comprehensive suite of tools designed to monitor and analyze trading activities across various markets to detect and prevent market manipulation and other forms of market abuse. The key features and benefits of Nasdaq SMARTS include:</a:t>
            </a:r>
          </a:p>
          <a:p>
            <a:pPr lvl="1">
              <a:lnSpc>
                <a:spcPct val="125000"/>
              </a:lnSpc>
              <a:spcBef>
                <a:spcPts val="600"/>
              </a:spcBef>
              <a:spcAft>
                <a:spcPts val="600"/>
              </a:spcAft>
            </a:pPr>
            <a:r>
              <a:rPr lang="en-US" sz="2400" b="1" dirty="0">
                <a:solidFill>
                  <a:schemeClr val="bg1"/>
                </a:solidFill>
              </a:rPr>
              <a:t>1. Real-Time Surveillance, 2. Advanced Analytics, 3. Cross-Market Surveillance, 4. Customizable Alert System, 5. Regulatory Compliance, 6. Global Application, 7. Data Integration.</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3763510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sz="4400" b="1" dirty="0">
                <a:solidFill>
                  <a:schemeClr val="accent4">
                    <a:lumMod val="60000"/>
                    <a:lumOff val="40000"/>
                  </a:schemeClr>
                </a:solidFill>
                <a:latin typeface="Segoe UI" panose="020B0502040204020203" pitchFamily="34" charset="0"/>
              </a:rPr>
              <a:t>Discussion</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12699" y="1644993"/>
            <a:ext cx="11487630" cy="4801314"/>
          </a:xfrm>
          <a:prstGeom prst="rect">
            <a:avLst/>
          </a:prstGeom>
          <a:noFill/>
        </p:spPr>
        <p:txBody>
          <a:bodyPr wrap="square">
            <a:spAutoFit/>
          </a:bodyPr>
          <a:lstStyle/>
          <a:p>
            <a:pPr lvl="1">
              <a:lnSpc>
                <a:spcPct val="125000"/>
              </a:lnSpc>
              <a:spcBef>
                <a:spcPts val="600"/>
              </a:spcBef>
              <a:spcAft>
                <a:spcPts val="600"/>
              </a:spcAft>
            </a:pPr>
            <a:r>
              <a:rPr lang="en-US" sz="2800" dirty="0">
                <a:solidFill>
                  <a:srgbClr val="FFFF00"/>
                </a:solidFill>
              </a:rPr>
              <a:t>What does navigating regulatory services in finance involve and what are the key considerations for financial institutions?</a:t>
            </a:r>
          </a:p>
          <a:p>
            <a:pPr lvl="1">
              <a:lnSpc>
                <a:spcPct val="125000"/>
              </a:lnSpc>
              <a:spcBef>
                <a:spcPts val="600"/>
              </a:spcBef>
              <a:spcAft>
                <a:spcPts val="600"/>
              </a:spcAft>
            </a:pPr>
            <a:r>
              <a:rPr lang="en-US" sz="2400" b="1" dirty="0">
                <a:solidFill>
                  <a:schemeClr val="bg1"/>
                </a:solidFill>
              </a:rPr>
              <a:t>Answer: Navigating regulatory services in finance involves understanding and adhering to a complex set of laws and regulations that govern the operations of financial institutions. The key considerations include:</a:t>
            </a:r>
          </a:p>
          <a:p>
            <a:pPr marL="800100" lvl="1" indent="-342900">
              <a:spcBef>
                <a:spcPts val="600"/>
              </a:spcBef>
              <a:spcAft>
                <a:spcPts val="600"/>
              </a:spcAft>
              <a:buFont typeface="Arial" panose="020B0604020202020204" pitchFamily="34" charset="0"/>
              <a:buChar char="•"/>
            </a:pPr>
            <a:r>
              <a:rPr lang="en-US" sz="2400" b="1" dirty="0">
                <a:solidFill>
                  <a:schemeClr val="bg1"/>
                </a:solidFill>
              </a:rPr>
              <a:t>Understanding Regulatory Bodies</a:t>
            </a:r>
          </a:p>
          <a:p>
            <a:pPr marL="800100" lvl="1" indent="-342900">
              <a:spcBef>
                <a:spcPts val="600"/>
              </a:spcBef>
              <a:spcAft>
                <a:spcPts val="600"/>
              </a:spcAft>
              <a:buFont typeface="Arial" panose="020B0604020202020204" pitchFamily="34" charset="0"/>
              <a:buChar char="•"/>
            </a:pPr>
            <a:r>
              <a:rPr lang="en-US" sz="2400" b="1" dirty="0">
                <a:solidFill>
                  <a:schemeClr val="bg1"/>
                </a:solidFill>
              </a:rPr>
              <a:t>Compliance with Laws and Regulations</a:t>
            </a:r>
          </a:p>
          <a:p>
            <a:pPr marL="800100" lvl="1" indent="-342900">
              <a:spcBef>
                <a:spcPts val="600"/>
              </a:spcBef>
              <a:spcAft>
                <a:spcPts val="600"/>
              </a:spcAft>
              <a:buFont typeface="Arial" panose="020B0604020202020204" pitchFamily="34" charset="0"/>
              <a:buChar char="•"/>
            </a:pPr>
            <a:r>
              <a:rPr lang="en-US" sz="2400" b="1" dirty="0">
                <a:solidFill>
                  <a:schemeClr val="bg1"/>
                </a:solidFill>
              </a:rPr>
              <a:t>Implementing Compliance Programs</a:t>
            </a:r>
          </a:p>
          <a:p>
            <a:pPr marL="800100" lvl="1" indent="-342900">
              <a:spcBef>
                <a:spcPts val="600"/>
              </a:spcBef>
              <a:spcAft>
                <a:spcPts val="600"/>
              </a:spcAft>
              <a:buFont typeface="Arial" panose="020B0604020202020204" pitchFamily="34" charset="0"/>
              <a:buChar char="•"/>
            </a:pPr>
            <a:r>
              <a:rPr lang="en-US" sz="2400" b="1" dirty="0">
                <a:solidFill>
                  <a:schemeClr val="bg1"/>
                </a:solidFill>
              </a:rPr>
              <a:t>Keeping Up with Changes.</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9498480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sz="4400" b="1" dirty="0">
                <a:solidFill>
                  <a:schemeClr val="accent4">
                    <a:lumMod val="60000"/>
                    <a:lumOff val="40000"/>
                  </a:schemeClr>
                </a:solidFill>
                <a:latin typeface="Segoe UI" panose="020B0502040204020203" pitchFamily="34" charset="0"/>
              </a:rPr>
              <a:t>Discussion</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12699" y="1644993"/>
            <a:ext cx="11487630" cy="4739759"/>
          </a:xfrm>
          <a:prstGeom prst="rect">
            <a:avLst/>
          </a:prstGeom>
          <a:noFill/>
        </p:spPr>
        <p:txBody>
          <a:bodyPr wrap="square">
            <a:spAutoFit/>
          </a:bodyPr>
          <a:lstStyle/>
          <a:p>
            <a:pPr lvl="1">
              <a:lnSpc>
                <a:spcPct val="125000"/>
              </a:lnSpc>
              <a:spcBef>
                <a:spcPts val="600"/>
              </a:spcBef>
              <a:spcAft>
                <a:spcPts val="600"/>
              </a:spcAft>
            </a:pPr>
            <a:r>
              <a:rPr lang="en-US" sz="2800" dirty="0">
                <a:solidFill>
                  <a:srgbClr val="FFFF00"/>
                </a:solidFill>
              </a:rPr>
              <a:t>What is Risk Management Software and what are its key features and benefits in the financial sector?</a:t>
            </a:r>
          </a:p>
          <a:p>
            <a:pPr lvl="1">
              <a:lnSpc>
                <a:spcPct val="125000"/>
              </a:lnSpc>
              <a:spcBef>
                <a:spcPts val="600"/>
              </a:spcBef>
              <a:spcAft>
                <a:spcPts val="600"/>
              </a:spcAft>
            </a:pPr>
            <a:r>
              <a:rPr lang="en-US" sz="2400" b="1" dirty="0">
                <a:solidFill>
                  <a:schemeClr val="bg1"/>
                </a:solidFill>
              </a:rPr>
              <a:t>Answer: Risk Management Software is a type of application or suite of tools designed to help organizations identify, assess, manage, and mitigate various types of risks they face, particularly in the financial sector. Key features and benefits of such software include:</a:t>
            </a:r>
          </a:p>
          <a:p>
            <a:pPr marL="800100" lvl="1" indent="-342900">
              <a:spcBef>
                <a:spcPts val="600"/>
              </a:spcBef>
              <a:spcAft>
                <a:spcPts val="600"/>
              </a:spcAft>
              <a:buFont typeface="Arial" panose="020B0604020202020204" pitchFamily="34" charset="0"/>
              <a:buChar char="•"/>
            </a:pPr>
            <a:r>
              <a:rPr lang="en-US" sz="2400" b="1" dirty="0">
                <a:solidFill>
                  <a:schemeClr val="bg1"/>
                </a:solidFill>
              </a:rPr>
              <a:t>Risk Identification and Assessment.</a:t>
            </a:r>
          </a:p>
          <a:p>
            <a:pPr marL="800100" lvl="1" indent="-342900">
              <a:spcBef>
                <a:spcPts val="600"/>
              </a:spcBef>
              <a:spcAft>
                <a:spcPts val="600"/>
              </a:spcAft>
              <a:buFont typeface="Arial" panose="020B0604020202020204" pitchFamily="34" charset="0"/>
              <a:buChar char="•"/>
            </a:pPr>
            <a:r>
              <a:rPr lang="en-US" sz="2400" b="1" dirty="0">
                <a:solidFill>
                  <a:schemeClr val="bg1"/>
                </a:solidFill>
              </a:rPr>
              <a:t>Risk Monitoring and Reporting.</a:t>
            </a:r>
          </a:p>
          <a:p>
            <a:pPr marL="800100" lvl="1" indent="-342900">
              <a:spcBef>
                <a:spcPts val="600"/>
              </a:spcBef>
              <a:spcAft>
                <a:spcPts val="600"/>
              </a:spcAft>
              <a:buFont typeface="Arial" panose="020B0604020202020204" pitchFamily="34" charset="0"/>
              <a:buChar char="•"/>
            </a:pPr>
            <a:r>
              <a:rPr lang="en-US" sz="2400" b="1" dirty="0">
                <a:solidFill>
                  <a:schemeClr val="bg1"/>
                </a:solidFill>
              </a:rPr>
              <a:t>Compliance Management.</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1080813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sz="4400" b="1" dirty="0">
                <a:solidFill>
                  <a:schemeClr val="accent4">
                    <a:lumMod val="60000"/>
                    <a:lumOff val="40000"/>
                  </a:schemeClr>
                </a:solidFill>
                <a:latin typeface="Segoe UI" panose="020B0502040204020203" pitchFamily="34" charset="0"/>
              </a:rPr>
              <a:t>Objectives: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05044" y="1544980"/>
            <a:ext cx="11552704" cy="5078313"/>
          </a:xfrm>
          <a:prstGeom prst="rect">
            <a:avLst/>
          </a:prstGeom>
          <a:noFill/>
        </p:spPr>
        <p:txBody>
          <a:bodyPr wrap="square">
            <a:spAutoFit/>
          </a:bodyPr>
          <a:lstStyle/>
          <a:p>
            <a:pPr marL="800100" lvl="1" indent="-342900">
              <a:spcBef>
                <a:spcPts val="600"/>
              </a:spcBef>
              <a:spcAft>
                <a:spcPts val="600"/>
              </a:spcAft>
              <a:buFont typeface="Arial" panose="020B0604020202020204" pitchFamily="34" charset="0"/>
              <a:buChar char="•"/>
            </a:pPr>
            <a:r>
              <a:rPr lang="en-US" sz="2400" b="1" dirty="0">
                <a:solidFill>
                  <a:schemeClr val="bg1"/>
                </a:solidFill>
              </a:rPr>
              <a:t>To analyze how emerging technologies will reshape the financial services industry.</a:t>
            </a:r>
          </a:p>
          <a:p>
            <a:pPr marL="800100" lvl="1" indent="-342900">
              <a:spcBef>
                <a:spcPts val="600"/>
              </a:spcBef>
              <a:spcAft>
                <a:spcPts val="600"/>
              </a:spcAft>
              <a:buFont typeface="Arial" panose="020B0604020202020204" pitchFamily="34" charset="0"/>
              <a:buChar char="•"/>
            </a:pPr>
            <a:r>
              <a:rPr lang="en-US" sz="2400" b="1" dirty="0">
                <a:solidFill>
                  <a:schemeClr val="bg1"/>
                </a:solidFill>
              </a:rPr>
              <a:t>To conduct an academic analysis of the five game-changing factors influencing the future of FinTech.</a:t>
            </a:r>
          </a:p>
          <a:p>
            <a:pPr marL="800100" lvl="1" indent="-342900">
              <a:spcBef>
                <a:spcPts val="600"/>
              </a:spcBef>
              <a:spcAft>
                <a:spcPts val="600"/>
              </a:spcAft>
              <a:buFont typeface="Arial" panose="020B0604020202020204" pitchFamily="34" charset="0"/>
              <a:buChar char="•"/>
            </a:pPr>
            <a:r>
              <a:rPr lang="en-US" sz="2400" b="1" dirty="0">
                <a:solidFill>
                  <a:schemeClr val="bg1"/>
                </a:solidFill>
              </a:rPr>
              <a:t>To explore the Future Landscape of Financial Services:</a:t>
            </a:r>
          </a:p>
          <a:p>
            <a:pPr marL="800100" lvl="1" indent="-342900">
              <a:spcBef>
                <a:spcPts val="600"/>
              </a:spcBef>
              <a:spcAft>
                <a:spcPts val="600"/>
              </a:spcAft>
              <a:buFont typeface="Arial" panose="020B0604020202020204" pitchFamily="34" charset="0"/>
              <a:buChar char="•"/>
            </a:pPr>
            <a:r>
              <a:rPr lang="en-US" sz="2400" b="1" dirty="0">
                <a:solidFill>
                  <a:schemeClr val="bg1"/>
                </a:solidFill>
              </a:rPr>
              <a:t>To investigate the potential future scenarios and trends in the financial services sector.</a:t>
            </a:r>
          </a:p>
          <a:p>
            <a:pPr marL="800100" lvl="1" indent="-342900">
              <a:spcBef>
                <a:spcPts val="600"/>
              </a:spcBef>
              <a:spcAft>
                <a:spcPts val="600"/>
              </a:spcAft>
              <a:buFont typeface="Arial" panose="020B0604020202020204" pitchFamily="34" charset="0"/>
              <a:buChar char="•"/>
            </a:pPr>
            <a:r>
              <a:rPr lang="en-US" sz="2400" b="1" dirty="0">
                <a:solidFill>
                  <a:schemeClr val="bg1"/>
                </a:solidFill>
              </a:rPr>
              <a:t>To examine the upcoming technologies and their applications within the FinTech industry.</a:t>
            </a:r>
          </a:p>
          <a:p>
            <a:pPr marL="800100" lvl="1" indent="-342900">
              <a:spcBef>
                <a:spcPts val="600"/>
              </a:spcBef>
              <a:spcAft>
                <a:spcPts val="600"/>
              </a:spcAft>
              <a:buFont typeface="Arial" panose="020B0604020202020204" pitchFamily="34" charset="0"/>
              <a:buChar char="•"/>
            </a:pPr>
            <a:r>
              <a:rPr lang="en-US" sz="2400" b="1" dirty="0">
                <a:solidFill>
                  <a:schemeClr val="bg1"/>
                </a:solidFill>
              </a:rPr>
              <a:t>To explore the shift in focus from being product vendors to becoming solution providers in the financial sector.</a:t>
            </a:r>
          </a:p>
          <a:p>
            <a:pPr marL="800100" lvl="1" indent="-342900">
              <a:spcBef>
                <a:spcPts val="600"/>
              </a:spcBef>
              <a:spcAft>
                <a:spcPts val="600"/>
              </a:spcAft>
              <a:buFont typeface="Arial" panose="020B0604020202020204" pitchFamily="34" charset="0"/>
              <a:buChar char="•"/>
            </a:pPr>
            <a:r>
              <a:rPr lang="en-US" sz="2400" b="1" dirty="0">
                <a:solidFill>
                  <a:schemeClr val="bg1"/>
                </a:solidFill>
              </a:rPr>
              <a:t>To maximize Data Advantage for Banks:</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6171812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7681655" cy="930332"/>
          </a:xfrm>
        </p:spPr>
        <p:txBody>
          <a:bodyPr>
            <a:noAutofit/>
          </a:bodyPr>
          <a:lstStyle/>
          <a:p>
            <a:r>
              <a:rPr lang="en-US" sz="4400" b="1" dirty="0">
                <a:solidFill>
                  <a:schemeClr val="accent4">
                    <a:lumMod val="60000"/>
                    <a:lumOff val="40000"/>
                  </a:schemeClr>
                </a:solidFill>
                <a:latin typeface="Segoe UI" panose="020B0502040204020203" pitchFamily="34" charset="0"/>
              </a:rPr>
              <a:t>Objectives: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30629" y="1640511"/>
            <a:ext cx="11861346" cy="4555093"/>
          </a:xfrm>
          <a:prstGeom prst="rect">
            <a:avLst/>
          </a:prstGeom>
          <a:noFill/>
        </p:spPr>
        <p:txBody>
          <a:bodyPr wrap="square">
            <a:spAutoFit/>
          </a:bodyPr>
          <a:lstStyle/>
          <a:p>
            <a:pPr marL="800100" lvl="1" indent="-342900">
              <a:spcBef>
                <a:spcPts val="600"/>
              </a:spcBef>
              <a:spcAft>
                <a:spcPts val="600"/>
              </a:spcAft>
              <a:buFont typeface="Arial" panose="020B0604020202020204" pitchFamily="34" charset="0"/>
              <a:buChar char="•"/>
            </a:pPr>
            <a:r>
              <a:rPr lang="en-US" sz="2400" b="1" dirty="0">
                <a:solidFill>
                  <a:schemeClr val="bg1"/>
                </a:solidFill>
              </a:rPr>
              <a:t>To analyze the Tripartite Innovation Ecosystem in FinTech:</a:t>
            </a:r>
          </a:p>
          <a:p>
            <a:pPr marL="800100" lvl="1" indent="-342900">
              <a:spcBef>
                <a:spcPts val="600"/>
              </a:spcBef>
              <a:spcAft>
                <a:spcPts val="600"/>
              </a:spcAft>
              <a:buFont typeface="Arial" panose="020B0604020202020204" pitchFamily="34" charset="0"/>
              <a:buChar char="•"/>
            </a:pPr>
            <a:r>
              <a:rPr lang="en-US" sz="2400" b="1" dirty="0">
                <a:solidFill>
                  <a:schemeClr val="bg1"/>
                </a:solidFill>
              </a:rPr>
              <a:t>To examine the three-way innovation ecosystem shaping the future of FinTech.</a:t>
            </a:r>
          </a:p>
          <a:p>
            <a:pPr marL="800100" lvl="1" indent="-342900">
              <a:spcBef>
                <a:spcPts val="600"/>
              </a:spcBef>
              <a:spcAft>
                <a:spcPts val="600"/>
              </a:spcAft>
              <a:buFont typeface="Arial" panose="020B0604020202020204" pitchFamily="34" charset="0"/>
              <a:buChar char="•"/>
            </a:pPr>
            <a:r>
              <a:rPr lang="en-US" sz="2400" b="1" dirty="0">
                <a:solidFill>
                  <a:schemeClr val="bg1"/>
                </a:solidFill>
              </a:rPr>
              <a:t>To enhance Customer Experience through Banks' Collaboration with FinTech Start-ups:</a:t>
            </a:r>
          </a:p>
          <a:p>
            <a:pPr marL="800100" lvl="1" indent="-342900">
              <a:spcBef>
                <a:spcPts val="600"/>
              </a:spcBef>
              <a:spcAft>
                <a:spcPts val="600"/>
              </a:spcAft>
              <a:buFont typeface="Arial" panose="020B0604020202020204" pitchFamily="34" charset="0"/>
              <a:buChar char="•"/>
            </a:pPr>
            <a:r>
              <a:rPr lang="en-US" sz="2400" b="1" dirty="0">
                <a:solidFill>
                  <a:schemeClr val="bg1"/>
                </a:solidFill>
              </a:rPr>
              <a:t>To explore how banks can partner with FinTech start-ups to create integrated customer experiences.</a:t>
            </a:r>
          </a:p>
          <a:p>
            <a:pPr marL="800100" lvl="1" indent="-342900">
              <a:spcBef>
                <a:spcPts val="600"/>
              </a:spcBef>
              <a:spcAft>
                <a:spcPts val="600"/>
              </a:spcAft>
              <a:buFont typeface="Arial" panose="020B0604020202020204" pitchFamily="34" charset="0"/>
              <a:buChar char="•"/>
            </a:pPr>
            <a:r>
              <a:rPr lang="en-US" sz="2400" b="1" dirty="0">
                <a:solidFill>
                  <a:schemeClr val="bg1"/>
                </a:solidFill>
              </a:rPr>
              <a:t>To analyze the various collaborations between traditional banks and FinTech start-ups.</a:t>
            </a:r>
          </a:p>
          <a:p>
            <a:pPr marL="800100" lvl="1" indent="-342900">
              <a:spcBef>
                <a:spcPts val="600"/>
              </a:spcBef>
              <a:spcAft>
                <a:spcPts val="600"/>
              </a:spcAft>
              <a:buFont typeface="Arial" panose="020B0604020202020204" pitchFamily="34" charset="0"/>
              <a:buChar char="•"/>
            </a:pPr>
            <a:r>
              <a:rPr lang="en-US" sz="2400" b="1" dirty="0">
                <a:solidFill>
                  <a:schemeClr val="bg1"/>
                </a:solidFill>
              </a:rPr>
              <a:t>To explore the specific effects and transformations FinTech is bringing to the retail banking sector</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7157627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472356" cy="930332"/>
          </a:xfrm>
        </p:spPr>
        <p:txBody>
          <a:bodyPr>
            <a:noAutofit/>
          </a:bodyPr>
          <a:lstStyle/>
          <a:p>
            <a:r>
              <a:rPr lang="en-US" b="1" dirty="0">
                <a:solidFill>
                  <a:schemeClr val="accent4">
                    <a:lumMod val="60000"/>
                    <a:lumOff val="40000"/>
                  </a:schemeClr>
                </a:solidFill>
                <a:latin typeface="Segoe UI" panose="020B0502040204020203" pitchFamily="34" charset="0"/>
              </a:rPr>
              <a:t>How Emerging Technologies</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Will Change Financial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618565" y="1644993"/>
            <a:ext cx="10546976" cy="4213141"/>
          </a:xfrm>
          <a:prstGeom prst="rect">
            <a:avLst/>
          </a:prstGeom>
          <a:noFill/>
        </p:spPr>
        <p:txBody>
          <a:bodyPr wrap="square">
            <a:spAutoFit/>
          </a:bodyPr>
          <a:lstStyle/>
          <a:p>
            <a:pPr marL="182880" lvl="1" indent="-182880">
              <a:lnSpc>
                <a:spcPct val="125000"/>
              </a:lnSpc>
              <a:spcBef>
                <a:spcPts val="600"/>
              </a:spcBef>
              <a:spcAft>
                <a:spcPts val="600"/>
              </a:spcAft>
              <a:buFont typeface="Arial" panose="020B0604020202020204" pitchFamily="34" charset="0"/>
              <a:buChar char="•"/>
            </a:pPr>
            <a:r>
              <a:rPr lang="en-US" sz="2400" b="1" dirty="0">
                <a:solidFill>
                  <a:schemeClr val="bg1"/>
                </a:solidFill>
              </a:rPr>
              <a:t>Digital Disruption Continues: The financial sector is experiencing digital disruption, but its fundamental services remain the same.</a:t>
            </a:r>
          </a:p>
          <a:p>
            <a:pPr marL="182880" lvl="1" indent="-182880">
              <a:lnSpc>
                <a:spcPct val="125000"/>
              </a:lnSpc>
              <a:spcBef>
                <a:spcPts val="600"/>
              </a:spcBef>
              <a:spcAft>
                <a:spcPts val="600"/>
              </a:spcAft>
              <a:buFont typeface="Arial" panose="020B0604020202020204" pitchFamily="34" charset="0"/>
              <a:buChar char="•"/>
            </a:pPr>
            <a:r>
              <a:rPr lang="en-US" sz="2400" b="1" dirty="0">
                <a:solidFill>
                  <a:schemeClr val="bg1"/>
                </a:solidFill>
              </a:rPr>
              <a:t>Technological Transformation: New technologies are revolutionizing the delivery of financial services, enhancing convenience, speed, and efficiency.</a:t>
            </a:r>
          </a:p>
          <a:p>
            <a:pPr marL="182880" lvl="1" indent="-182880">
              <a:lnSpc>
                <a:spcPct val="125000"/>
              </a:lnSpc>
              <a:spcBef>
                <a:spcPts val="600"/>
              </a:spcBef>
              <a:spcAft>
                <a:spcPts val="600"/>
              </a:spcAft>
              <a:buFont typeface="Arial" panose="020B0604020202020204" pitchFamily="34" charset="0"/>
              <a:buChar char="•"/>
            </a:pPr>
            <a:r>
              <a:rPr lang="en-US" sz="2400" b="1" dirty="0">
                <a:solidFill>
                  <a:schemeClr val="bg1"/>
                </a:solidFill>
              </a:rPr>
              <a:t>FinTech's Growing Influence: FinTech is reshaping the financial industry, indicating a significant shift in how services will be provided in the future.</a:t>
            </a:r>
          </a:p>
          <a:p>
            <a:pPr marL="182880" lvl="1" indent="-182880">
              <a:lnSpc>
                <a:spcPct val="125000"/>
              </a:lnSpc>
              <a:spcBef>
                <a:spcPts val="600"/>
              </a:spcBef>
              <a:spcAft>
                <a:spcPts val="600"/>
              </a:spcAft>
              <a:buFont typeface="Arial" panose="020B0604020202020204" pitchFamily="34" charset="0"/>
              <a:buChar char="•"/>
            </a:pPr>
            <a:r>
              <a:rPr lang="en-US" sz="2400" b="1" dirty="0">
                <a:solidFill>
                  <a:schemeClr val="bg1"/>
                </a:solidFill>
              </a:rPr>
              <a:t>Decrease in Cash Use: There is a trend towards declining cash transactions and an increase in non-cash payments, expected to grow significantly by 2020.</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2125463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472356" cy="930332"/>
          </a:xfrm>
        </p:spPr>
        <p:txBody>
          <a:bodyPr>
            <a:noAutofit/>
          </a:bodyPr>
          <a:lstStyle/>
          <a:p>
            <a:r>
              <a:rPr lang="en-US" b="1" dirty="0">
                <a:solidFill>
                  <a:schemeClr val="accent4">
                    <a:lumMod val="60000"/>
                    <a:lumOff val="40000"/>
                  </a:schemeClr>
                </a:solidFill>
                <a:latin typeface="Segoe UI" panose="020B0502040204020203" pitchFamily="34" charset="0"/>
              </a:rPr>
              <a:t>How Emerging Technologies</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Will Change Financial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46847" y="1644993"/>
            <a:ext cx="11192435" cy="5002588"/>
          </a:xfrm>
          <a:prstGeom prst="rect">
            <a:avLst/>
          </a:prstGeom>
          <a:noFill/>
        </p:spPr>
        <p:txBody>
          <a:bodyPr wrap="square">
            <a:spAutoFit/>
          </a:bodyPr>
          <a:lstStyle/>
          <a:p>
            <a:pPr marL="182880" lvl="1" indent="-182880">
              <a:lnSpc>
                <a:spcPct val="110000"/>
              </a:lnSpc>
              <a:spcBef>
                <a:spcPts val="600"/>
              </a:spcBef>
              <a:spcAft>
                <a:spcPts val="600"/>
              </a:spcAft>
              <a:buFont typeface="Arial" panose="020B0604020202020204" pitchFamily="34" charset="0"/>
              <a:buChar char="•"/>
            </a:pPr>
            <a:r>
              <a:rPr lang="en-US" sz="2400" b="1" dirty="0">
                <a:solidFill>
                  <a:schemeClr val="bg1"/>
                </a:solidFill>
              </a:rPr>
              <a:t>Non-Cash Payment Expansion: Driven by global economic growth, improvements in payment systems, and e-commerce, non-cash transactions are increasing rapidly.</a:t>
            </a:r>
          </a:p>
          <a:p>
            <a:pPr marL="182880" lvl="1" indent="-182880">
              <a:lnSpc>
                <a:spcPct val="110000"/>
              </a:lnSpc>
              <a:spcBef>
                <a:spcPts val="600"/>
              </a:spcBef>
              <a:spcAft>
                <a:spcPts val="600"/>
              </a:spcAft>
              <a:buFont typeface="Arial" panose="020B0604020202020204" pitchFamily="34" charset="0"/>
              <a:buChar char="•"/>
            </a:pPr>
            <a:r>
              <a:rPr lang="en-US" sz="2400" b="1" dirty="0">
                <a:solidFill>
                  <a:schemeClr val="bg1"/>
                </a:solidFill>
              </a:rPr>
              <a:t>Digital and Mobile Payment Surge: The acceptance of digital currencies is rising, and mobile payments are projected to experience substantial growth by 2020.</a:t>
            </a:r>
          </a:p>
          <a:p>
            <a:pPr marL="182880" lvl="1" indent="-182880">
              <a:lnSpc>
                <a:spcPct val="110000"/>
              </a:lnSpc>
              <a:spcBef>
                <a:spcPts val="600"/>
              </a:spcBef>
              <a:spcAft>
                <a:spcPts val="600"/>
              </a:spcAft>
              <a:buFont typeface="Arial" panose="020B0604020202020204" pitchFamily="34" charset="0"/>
              <a:buChar char="•"/>
            </a:pPr>
            <a:r>
              <a:rPr lang="en-US" sz="2400" b="1" dirty="0">
                <a:solidFill>
                  <a:schemeClr val="bg1"/>
                </a:solidFill>
              </a:rPr>
              <a:t>Growth in Alternative Financing and Assets: The global financing needs are escalating, with alternative financing methods gaining momentum and total investable assets expected to reach a new high by 2020.</a:t>
            </a:r>
          </a:p>
          <a:p>
            <a:pPr marL="182880" lvl="1" indent="-182880">
              <a:lnSpc>
                <a:spcPct val="110000"/>
              </a:lnSpc>
              <a:spcBef>
                <a:spcPts val="600"/>
              </a:spcBef>
              <a:spcAft>
                <a:spcPts val="600"/>
              </a:spcAft>
              <a:buFont typeface="Arial" panose="020B0604020202020204" pitchFamily="34" charset="0"/>
              <a:buChar char="•"/>
            </a:pPr>
            <a:r>
              <a:rPr lang="en-US" sz="2400" b="1" dirty="0">
                <a:solidFill>
                  <a:schemeClr val="bg1"/>
                </a:solidFill>
              </a:rPr>
              <a:t>E-Commerce and Cryptocurrencies Transforming Payments: The rise in e-commerce, coupled with the increasing acceptance of cryptocurrencies like Bitcoin and Ripple, is significantly influencing payment methods, steering a major shift towards digital and mobile transactions and further driving the digitalization of payment systems.</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8271188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472356" cy="930332"/>
          </a:xfrm>
        </p:spPr>
        <p:txBody>
          <a:bodyPr>
            <a:noAutofit/>
          </a:bodyPr>
          <a:lstStyle/>
          <a:p>
            <a:r>
              <a:rPr lang="en-US" b="1" dirty="0">
                <a:solidFill>
                  <a:schemeClr val="accent4">
                    <a:lumMod val="60000"/>
                    <a:lumOff val="40000"/>
                  </a:schemeClr>
                </a:solidFill>
                <a:latin typeface="Segoe UI" panose="020B0502040204020203" pitchFamily="34" charset="0"/>
              </a:rPr>
              <a:t>How Emerging Technologies</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Will Change Financial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46847" y="1644993"/>
            <a:ext cx="11192435" cy="4596323"/>
          </a:xfrm>
          <a:prstGeom prst="rect">
            <a:avLst/>
          </a:prstGeom>
          <a:noFill/>
        </p:spPr>
        <p:txBody>
          <a:bodyPr wrap="square">
            <a:spAutoFit/>
          </a:bodyPr>
          <a:lstStyle/>
          <a:p>
            <a:pPr marL="182880" lvl="1" indent="-182880">
              <a:lnSpc>
                <a:spcPct val="110000"/>
              </a:lnSpc>
              <a:spcBef>
                <a:spcPts val="600"/>
              </a:spcBef>
              <a:spcAft>
                <a:spcPts val="600"/>
              </a:spcAft>
              <a:buFont typeface="Arial" panose="020B0604020202020204" pitchFamily="34" charset="0"/>
              <a:buChar char="•"/>
            </a:pPr>
            <a:r>
              <a:rPr lang="en-US" sz="2400" b="1" dirty="0">
                <a:solidFill>
                  <a:schemeClr val="bg1"/>
                </a:solidFill>
              </a:rPr>
              <a:t>Increased Demand for Asset Management: The growth in investible assets is driving a higher demand for asset management services.</a:t>
            </a:r>
          </a:p>
          <a:p>
            <a:pPr marL="182880" lvl="1" indent="-182880">
              <a:lnSpc>
                <a:spcPct val="110000"/>
              </a:lnSpc>
              <a:spcBef>
                <a:spcPts val="600"/>
              </a:spcBef>
              <a:spcAft>
                <a:spcPts val="600"/>
              </a:spcAft>
              <a:buFont typeface="Arial" panose="020B0604020202020204" pitchFamily="34" charset="0"/>
              <a:buChar char="•"/>
            </a:pPr>
            <a:r>
              <a:rPr lang="en-US" sz="2400" b="1" dirty="0">
                <a:solidFill>
                  <a:schemeClr val="bg1"/>
                </a:solidFill>
              </a:rPr>
              <a:t>Growth of Robo Advisors: As of December 2014, </a:t>
            </a:r>
            <a:r>
              <a:rPr lang="en-US" sz="2400" b="1" dirty="0" err="1">
                <a:solidFill>
                  <a:schemeClr val="bg1"/>
                </a:solidFill>
              </a:rPr>
              <a:t>robo</a:t>
            </a:r>
            <a:r>
              <a:rPr lang="en-US" sz="2400" b="1" dirty="0">
                <a:solidFill>
                  <a:schemeClr val="bg1"/>
                </a:solidFill>
              </a:rPr>
              <a:t> advisors managed about $19 billion globally, with expected growth due to their personalized, tax-efficient portfolio designs, and lower fees.</a:t>
            </a:r>
          </a:p>
          <a:p>
            <a:pPr marL="182880" lvl="1" indent="-182880">
              <a:lnSpc>
                <a:spcPct val="110000"/>
              </a:lnSpc>
              <a:spcBef>
                <a:spcPts val="600"/>
              </a:spcBef>
              <a:spcAft>
                <a:spcPts val="600"/>
              </a:spcAft>
              <a:buFont typeface="Arial" panose="020B0604020202020204" pitchFamily="34" charset="0"/>
              <a:buChar char="•"/>
            </a:pPr>
            <a:r>
              <a:rPr lang="en-US" sz="2400" b="1" dirty="0">
                <a:solidFill>
                  <a:schemeClr val="bg1"/>
                </a:solidFill>
              </a:rPr>
              <a:t>Advantages of Virtual Advisors: These advisors offer benefits like smart rebalancing, 24/7 access, and lower fees compared to traditional advisors.</a:t>
            </a:r>
          </a:p>
          <a:p>
            <a:pPr marL="182880" lvl="1" indent="-182880">
              <a:lnSpc>
                <a:spcPct val="110000"/>
              </a:lnSpc>
              <a:spcBef>
                <a:spcPts val="600"/>
              </a:spcBef>
              <a:spcAft>
                <a:spcPts val="600"/>
              </a:spcAft>
              <a:buFont typeface="Arial" panose="020B0604020202020204" pitchFamily="34" charset="0"/>
              <a:buChar char="•"/>
            </a:pPr>
            <a:r>
              <a:rPr lang="en-US" sz="2400" b="1" dirty="0">
                <a:solidFill>
                  <a:schemeClr val="bg1"/>
                </a:solidFill>
              </a:rPr>
              <a:t>Utilizing Information for Investment Decisions: Market players are increasingly leveraging new information for investment decision-making, distribution, compliance, and reporting.</a:t>
            </a:r>
          </a:p>
        </p:txBody>
      </p:sp>
    </p:spTree>
    <p:extLst>
      <p:ext uri="{BB962C8B-B14F-4D97-AF65-F5344CB8AC3E}">
        <p14:creationId xmlns:p14="http://schemas.microsoft.com/office/powerpoint/2010/main" val="12539000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sz="3600" b="1" dirty="0">
                <a:solidFill>
                  <a:schemeClr val="accent4">
                    <a:lumMod val="60000"/>
                    <a:lumOff val="40000"/>
                  </a:schemeClr>
                </a:solidFill>
                <a:latin typeface="Segoe UI" panose="020B0502040204020203" pitchFamily="34" charset="0"/>
              </a:rPr>
              <a:t>Five Game-Changers Shaping the Future of FinTech: An Academic Analysis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46847" y="1644993"/>
            <a:ext cx="11192435" cy="4985980"/>
          </a:xfrm>
          <a:prstGeom prst="rect">
            <a:avLst/>
          </a:prstGeom>
          <a:noFill/>
        </p:spPr>
        <p:txBody>
          <a:bodyPr wrap="square">
            <a:spAutoFit/>
          </a:bodyPr>
          <a:lstStyle/>
          <a:p>
            <a:pPr marL="182880" lvl="1" indent="-182880">
              <a:spcBef>
                <a:spcPts val="600"/>
              </a:spcBef>
              <a:spcAft>
                <a:spcPts val="600"/>
              </a:spcAft>
              <a:buFont typeface="Arial" panose="020B0604020202020204" pitchFamily="34" charset="0"/>
              <a:buChar char="•"/>
            </a:pPr>
            <a:r>
              <a:rPr lang="en-US" sz="2800" b="1" dirty="0">
                <a:solidFill>
                  <a:srgbClr val="FFC000"/>
                </a:solidFill>
              </a:rPr>
              <a:t>Customer Experience:</a:t>
            </a:r>
          </a:p>
          <a:p>
            <a:pPr marL="640080" lvl="2" indent="-182880">
              <a:spcBef>
                <a:spcPts val="600"/>
              </a:spcBef>
              <a:spcAft>
                <a:spcPts val="600"/>
              </a:spcAft>
              <a:buFont typeface="Arial" panose="020B0604020202020204" pitchFamily="34" charset="0"/>
              <a:buChar char="•"/>
            </a:pPr>
            <a:r>
              <a:rPr lang="en-US" sz="2400" b="1" dirty="0">
                <a:solidFill>
                  <a:schemeClr val="bg1"/>
                </a:solidFill>
              </a:rPr>
              <a:t>Customer Expectations: Rising demand for simplicity, speed, and convenience in financial services driven by digital advancements.</a:t>
            </a:r>
          </a:p>
          <a:p>
            <a:pPr marL="640080" lvl="2" indent="-182880">
              <a:spcBef>
                <a:spcPts val="600"/>
              </a:spcBef>
              <a:spcAft>
                <a:spcPts val="600"/>
              </a:spcAft>
              <a:buFont typeface="Arial" panose="020B0604020202020204" pitchFamily="34" charset="0"/>
              <a:buChar char="•"/>
            </a:pPr>
            <a:r>
              <a:rPr lang="en-US" sz="2400" b="1" dirty="0">
                <a:solidFill>
                  <a:schemeClr val="bg1"/>
                </a:solidFill>
              </a:rPr>
              <a:t>FinTech's Focus: Emphasis on client-centric models, enhancing front-end tools, and offering multi-channel interactions.</a:t>
            </a:r>
          </a:p>
          <a:p>
            <a:pPr marL="640080" lvl="2" indent="-182880">
              <a:spcBef>
                <a:spcPts val="600"/>
              </a:spcBef>
              <a:spcAft>
                <a:spcPts val="600"/>
              </a:spcAft>
              <a:buFont typeface="Arial" panose="020B0604020202020204" pitchFamily="34" charset="0"/>
              <a:buChar char="•"/>
            </a:pPr>
            <a:r>
              <a:rPr lang="en-US" sz="2400" b="1" dirty="0">
                <a:solidFill>
                  <a:schemeClr val="bg1"/>
                </a:solidFill>
              </a:rPr>
              <a:t>Improving Experience: FinTech enriches customer experience through services like PFMs, Blockchain, and API-based banking.</a:t>
            </a:r>
          </a:p>
          <a:p>
            <a:pPr marL="640080" lvl="2" indent="-182880">
              <a:spcBef>
                <a:spcPts val="600"/>
              </a:spcBef>
              <a:spcAft>
                <a:spcPts val="600"/>
              </a:spcAft>
              <a:buFont typeface="Arial" panose="020B0604020202020204" pitchFamily="34" charset="0"/>
              <a:buChar char="•"/>
            </a:pPr>
            <a:r>
              <a:rPr lang="en-US" sz="2400" b="1" dirty="0">
                <a:solidFill>
                  <a:schemeClr val="bg1"/>
                </a:solidFill>
              </a:rPr>
              <a:t>IT Flexibility: Increased adaptability in IT architectures and networks is revolutionizing the financial services sector.</a:t>
            </a:r>
          </a:p>
          <a:p>
            <a:pPr marL="640080" lvl="2" indent="-182880">
              <a:spcBef>
                <a:spcPts val="600"/>
              </a:spcBef>
              <a:spcAft>
                <a:spcPts val="600"/>
              </a:spcAft>
              <a:buFont typeface="Arial" panose="020B0604020202020204" pitchFamily="34" charset="0"/>
              <a:buChar char="•"/>
            </a:pPr>
            <a:r>
              <a:rPr lang="en-US" sz="2400" b="1" dirty="0">
                <a:solidFill>
                  <a:schemeClr val="bg1"/>
                </a:solidFill>
              </a:rPr>
              <a:t>Adaptation Challenge: Traditional financial institutions must evolve their business models and IT systems to remain competitive.</a:t>
            </a:r>
          </a:p>
        </p:txBody>
      </p:sp>
    </p:spTree>
    <p:extLst>
      <p:ext uri="{BB962C8B-B14F-4D97-AF65-F5344CB8AC3E}">
        <p14:creationId xmlns:p14="http://schemas.microsoft.com/office/powerpoint/2010/main" val="9043558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sz="3600" b="1" dirty="0">
                <a:solidFill>
                  <a:schemeClr val="accent4">
                    <a:lumMod val="60000"/>
                    <a:lumOff val="40000"/>
                  </a:schemeClr>
                </a:solidFill>
                <a:latin typeface="Segoe UI" panose="020B0502040204020203" pitchFamily="34" charset="0"/>
              </a:rPr>
              <a:t>Five Game-Changers Shaping the Future of FinTech: An Academic Analysis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46847" y="1644993"/>
            <a:ext cx="11192435" cy="5201424"/>
          </a:xfrm>
          <a:prstGeom prst="rect">
            <a:avLst/>
          </a:prstGeom>
          <a:noFill/>
        </p:spPr>
        <p:txBody>
          <a:bodyPr wrap="square">
            <a:spAutoFit/>
          </a:bodyPr>
          <a:lstStyle/>
          <a:p>
            <a:pPr marL="182880" lvl="1" indent="-182880">
              <a:spcBef>
                <a:spcPts val="600"/>
              </a:spcBef>
              <a:spcAft>
                <a:spcPts val="600"/>
              </a:spcAft>
              <a:buFont typeface="Arial" panose="020B0604020202020204" pitchFamily="34" charset="0"/>
              <a:buChar char="•"/>
            </a:pPr>
            <a:r>
              <a:rPr lang="en-US" sz="2800" b="1" dirty="0">
                <a:solidFill>
                  <a:srgbClr val="FFC000"/>
                </a:solidFill>
              </a:rPr>
              <a:t>Fin &amp; Tech Connection:</a:t>
            </a:r>
          </a:p>
          <a:p>
            <a:pPr marL="640080" lvl="2" indent="-182880">
              <a:spcBef>
                <a:spcPts val="600"/>
              </a:spcBef>
              <a:spcAft>
                <a:spcPts val="600"/>
              </a:spcAft>
              <a:buFont typeface="Arial" panose="020B0604020202020204" pitchFamily="34" charset="0"/>
              <a:buChar char="•"/>
            </a:pPr>
            <a:r>
              <a:rPr lang="en-US" sz="2400" b="1" dirty="0">
                <a:solidFill>
                  <a:schemeClr val="bg1"/>
                </a:solidFill>
              </a:rPr>
              <a:t>Collaboration Between Finance and Technology: The merging of finance and technology sectors fosters a collaborative environment, dissolving traditional business boundaries.</a:t>
            </a:r>
          </a:p>
          <a:p>
            <a:pPr marL="640080" lvl="2" indent="-182880">
              <a:spcBef>
                <a:spcPts val="600"/>
              </a:spcBef>
              <a:spcAft>
                <a:spcPts val="600"/>
              </a:spcAft>
              <a:buFont typeface="Arial" panose="020B0604020202020204" pitchFamily="34" charset="0"/>
              <a:buChar char="•"/>
            </a:pPr>
            <a:r>
              <a:rPr lang="en-US" sz="2400" b="1" dirty="0">
                <a:solidFill>
                  <a:schemeClr val="bg1"/>
                </a:solidFill>
              </a:rPr>
              <a:t>Expertise Blend: Financial sector experts offer specialized knowledge in risk management, financial analysis, and compliance, while IT professionals bring technological skills and digital customer experience insights.</a:t>
            </a:r>
          </a:p>
          <a:p>
            <a:pPr marL="640080" lvl="2" indent="-182880">
              <a:spcBef>
                <a:spcPts val="600"/>
              </a:spcBef>
              <a:spcAft>
                <a:spcPts val="600"/>
              </a:spcAft>
              <a:buFont typeface="Arial" panose="020B0604020202020204" pitchFamily="34" charset="0"/>
              <a:buChar char="•"/>
            </a:pPr>
            <a:r>
              <a:rPr lang="en-US" sz="2400" b="1" dirty="0">
                <a:solidFill>
                  <a:schemeClr val="bg1"/>
                </a:solidFill>
              </a:rPr>
              <a:t>Competitive Adaptation: There's a drive to emulate Silicon Valley's seamless and competitive services, with openness to partnerships where beneficial.</a:t>
            </a:r>
          </a:p>
          <a:p>
            <a:pPr marL="640080" lvl="2" indent="-182880">
              <a:spcBef>
                <a:spcPts val="600"/>
              </a:spcBef>
              <a:spcAft>
                <a:spcPts val="600"/>
              </a:spcAft>
              <a:buFont typeface="Arial" panose="020B0604020202020204" pitchFamily="34" charset="0"/>
              <a:buChar char="•"/>
            </a:pPr>
            <a:r>
              <a:rPr lang="en-US" sz="2400" b="1" dirty="0">
                <a:solidFill>
                  <a:schemeClr val="bg1"/>
                </a:solidFill>
              </a:rPr>
              <a:t>Future Strategies: Dominant strategies in integrating finance and technology expertise may include enhancing in-house capabilities, outsourcing, forming partnerships, or acquiring strategic stakes.</a:t>
            </a:r>
          </a:p>
        </p:txBody>
      </p:sp>
    </p:spTree>
    <p:extLst>
      <p:ext uri="{BB962C8B-B14F-4D97-AF65-F5344CB8AC3E}">
        <p14:creationId xmlns:p14="http://schemas.microsoft.com/office/powerpoint/2010/main" val="20877766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sz="3600" b="1" dirty="0">
                <a:solidFill>
                  <a:schemeClr val="accent4">
                    <a:lumMod val="60000"/>
                    <a:lumOff val="40000"/>
                  </a:schemeClr>
                </a:solidFill>
                <a:latin typeface="Segoe UI" panose="020B0502040204020203" pitchFamily="34" charset="0"/>
              </a:rPr>
              <a:t>Five Game-Changers Shaping the Future of FinTech: An Academic Analysis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46847" y="1644993"/>
            <a:ext cx="11192435" cy="4832092"/>
          </a:xfrm>
          <a:prstGeom prst="rect">
            <a:avLst/>
          </a:prstGeom>
          <a:noFill/>
        </p:spPr>
        <p:txBody>
          <a:bodyPr wrap="square">
            <a:spAutoFit/>
          </a:bodyPr>
          <a:lstStyle/>
          <a:p>
            <a:pPr marL="182880" lvl="1" indent="-182880">
              <a:spcBef>
                <a:spcPts val="600"/>
              </a:spcBef>
              <a:spcAft>
                <a:spcPts val="600"/>
              </a:spcAft>
              <a:buFont typeface="Arial" panose="020B0604020202020204" pitchFamily="34" charset="0"/>
              <a:buChar char="•"/>
            </a:pPr>
            <a:r>
              <a:rPr lang="en-US" sz="2800" b="1" dirty="0">
                <a:solidFill>
                  <a:srgbClr val="FFC000"/>
                </a:solidFill>
              </a:rPr>
              <a:t>Data Monetization:</a:t>
            </a:r>
          </a:p>
          <a:p>
            <a:pPr marL="640080" lvl="2" indent="-182880">
              <a:spcBef>
                <a:spcPts val="600"/>
              </a:spcBef>
              <a:spcAft>
                <a:spcPts val="600"/>
              </a:spcAft>
              <a:buFont typeface="Arial" panose="020B0604020202020204" pitchFamily="34" charset="0"/>
              <a:buChar char="•"/>
            </a:pPr>
            <a:r>
              <a:rPr lang="en-US" sz="2400" b="1" dirty="0">
                <a:solidFill>
                  <a:schemeClr val="bg1"/>
                </a:solidFill>
              </a:rPr>
              <a:t>Data Goldmine: Financial services providers possess a wealth of untapped data crucial for FinTech development.</a:t>
            </a:r>
          </a:p>
          <a:p>
            <a:pPr marL="640080" lvl="2" indent="-182880">
              <a:spcBef>
                <a:spcPts val="600"/>
              </a:spcBef>
              <a:spcAft>
                <a:spcPts val="600"/>
              </a:spcAft>
              <a:buFont typeface="Arial" panose="020B0604020202020204" pitchFamily="34" charset="0"/>
              <a:buChar char="•"/>
            </a:pPr>
            <a:r>
              <a:rPr lang="en-US" sz="2400" b="1" dirty="0">
                <a:solidFill>
                  <a:schemeClr val="bg1"/>
                </a:solidFill>
              </a:rPr>
              <a:t>Utilizing Advanced Analytics: The advent of low-cost, powerful analytical tools allows for mining big data to identify trends and gain unique insights.</a:t>
            </a:r>
          </a:p>
          <a:p>
            <a:pPr marL="640080" lvl="2" indent="-182880">
              <a:spcBef>
                <a:spcPts val="600"/>
              </a:spcBef>
              <a:spcAft>
                <a:spcPts val="600"/>
              </a:spcAft>
              <a:buFont typeface="Arial" panose="020B0604020202020204" pitchFamily="34" charset="0"/>
              <a:buChar char="•"/>
            </a:pPr>
            <a:r>
              <a:rPr lang="en-US" sz="2400" b="1" dirty="0">
                <a:solidFill>
                  <a:schemeClr val="bg1"/>
                </a:solidFill>
              </a:rPr>
              <a:t>Driving Innovation and Competitive Edge: These insights lead to smarter business decisions, innovative products, and hidden market discovery, providing a competitive advantage.</a:t>
            </a:r>
          </a:p>
          <a:p>
            <a:pPr marL="640080" lvl="2" indent="-182880">
              <a:spcBef>
                <a:spcPts val="600"/>
              </a:spcBef>
              <a:spcAft>
                <a:spcPts val="600"/>
              </a:spcAft>
              <a:buFont typeface="Arial" panose="020B0604020202020204" pitchFamily="34" charset="0"/>
              <a:buChar char="•"/>
            </a:pPr>
            <a:r>
              <a:rPr lang="en-US" sz="2400" b="1" dirty="0">
                <a:solidFill>
                  <a:schemeClr val="bg1"/>
                </a:solidFill>
              </a:rPr>
              <a:t>Data Analytics as a Necessity: The pivotal question is whether data analytics will shift from being a competitive advantage to a necessity, and how financial institutions can secure client data privacy and build trust.</a:t>
            </a:r>
          </a:p>
        </p:txBody>
      </p:sp>
    </p:spTree>
    <p:extLst>
      <p:ext uri="{BB962C8B-B14F-4D97-AF65-F5344CB8AC3E}">
        <p14:creationId xmlns:p14="http://schemas.microsoft.com/office/powerpoint/2010/main" val="15887145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sz="3600" b="1" dirty="0">
                <a:solidFill>
                  <a:schemeClr val="accent4">
                    <a:lumMod val="60000"/>
                    <a:lumOff val="40000"/>
                  </a:schemeClr>
                </a:solidFill>
                <a:latin typeface="Segoe UI" panose="020B0502040204020203" pitchFamily="34" charset="0"/>
              </a:rPr>
              <a:t>Five Game-Changers Shaping the Future of FinTech: An Academic Analysis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46847" y="1644993"/>
            <a:ext cx="11192435" cy="5201424"/>
          </a:xfrm>
          <a:prstGeom prst="rect">
            <a:avLst/>
          </a:prstGeom>
          <a:noFill/>
        </p:spPr>
        <p:txBody>
          <a:bodyPr wrap="square">
            <a:spAutoFit/>
          </a:bodyPr>
          <a:lstStyle/>
          <a:p>
            <a:pPr marL="182880" lvl="1" indent="-182880">
              <a:spcBef>
                <a:spcPts val="600"/>
              </a:spcBef>
              <a:spcAft>
                <a:spcPts val="600"/>
              </a:spcAft>
              <a:buFont typeface="Arial" panose="020B0604020202020204" pitchFamily="34" charset="0"/>
              <a:buChar char="•"/>
            </a:pPr>
            <a:r>
              <a:rPr lang="en-US" sz="2800" b="1" dirty="0">
                <a:solidFill>
                  <a:srgbClr val="FFC000"/>
                </a:solidFill>
              </a:rPr>
              <a:t>Crypto-technologies (“Blockchain”):</a:t>
            </a:r>
          </a:p>
          <a:p>
            <a:pPr marL="640080" lvl="2" indent="-182880">
              <a:spcBef>
                <a:spcPts val="600"/>
              </a:spcBef>
              <a:spcAft>
                <a:spcPts val="600"/>
              </a:spcAft>
              <a:buFont typeface="Arial" panose="020B0604020202020204" pitchFamily="34" charset="0"/>
              <a:buChar char="•"/>
            </a:pPr>
            <a:r>
              <a:rPr lang="en-US" sz="2200" b="1" dirty="0">
                <a:solidFill>
                  <a:schemeClr val="bg1"/>
                </a:solidFill>
              </a:rPr>
              <a:t>Blockchain's Disruptive Potential: Blockchain and crypto-technologies are poised to revolutionize not just payment systems, but also the entire trading and settlement landscape in the financial industry.</a:t>
            </a:r>
          </a:p>
          <a:p>
            <a:pPr marL="640080" lvl="2" indent="-182880">
              <a:spcBef>
                <a:spcPts val="600"/>
              </a:spcBef>
              <a:spcAft>
                <a:spcPts val="600"/>
              </a:spcAft>
              <a:buFont typeface="Arial" panose="020B0604020202020204" pitchFamily="34" charset="0"/>
              <a:buChar char="•"/>
            </a:pPr>
            <a:r>
              <a:rPr lang="en-US" sz="2200" b="1" dirty="0">
                <a:solidFill>
                  <a:schemeClr val="bg1"/>
                </a:solidFill>
              </a:rPr>
              <a:t>Beyond Payments: According to the Bank of England, blockchain technology could have extensive implications, potentially transforming financial transactions including securities clearing and cross-border payments.</a:t>
            </a:r>
          </a:p>
          <a:p>
            <a:pPr marL="640080" lvl="2" indent="-182880">
              <a:spcBef>
                <a:spcPts val="600"/>
              </a:spcBef>
              <a:spcAft>
                <a:spcPts val="600"/>
              </a:spcAft>
              <a:buFont typeface="Arial" panose="020B0604020202020204" pitchFamily="34" charset="0"/>
              <a:buChar char="•"/>
            </a:pPr>
            <a:r>
              <a:rPr lang="en-US" sz="2200" b="1" dirty="0">
                <a:solidFill>
                  <a:schemeClr val="bg1"/>
                </a:solidFill>
              </a:rPr>
              <a:t>Risks and Adoption Challenges: The adoption of crypto-technologies faces hurdles like Anti-Money Laundering (AML) and Know Your Client (KYC) issues, raising questions about their broader acceptance in the financial sector.</a:t>
            </a:r>
          </a:p>
          <a:p>
            <a:pPr marL="640080" lvl="2" indent="-182880">
              <a:spcBef>
                <a:spcPts val="600"/>
              </a:spcBef>
              <a:spcAft>
                <a:spcPts val="600"/>
              </a:spcAft>
              <a:buFont typeface="Arial" panose="020B0604020202020204" pitchFamily="34" charset="0"/>
              <a:buChar char="•"/>
            </a:pPr>
            <a:r>
              <a:rPr lang="en-US" sz="2200" b="1" dirty="0">
                <a:solidFill>
                  <a:schemeClr val="bg1"/>
                </a:solidFill>
              </a:rPr>
              <a:t>Smart Contracts and Banking Efficiency: The potential application of smart contracts, which execute automatically when conditions are met, could significantly simplify banking processes and reduce costs.</a:t>
            </a:r>
          </a:p>
        </p:txBody>
      </p:sp>
    </p:spTree>
    <p:extLst>
      <p:ext uri="{BB962C8B-B14F-4D97-AF65-F5344CB8AC3E}">
        <p14:creationId xmlns:p14="http://schemas.microsoft.com/office/powerpoint/2010/main" val="25542147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sz="3600" b="1" dirty="0">
                <a:solidFill>
                  <a:schemeClr val="accent4">
                    <a:lumMod val="60000"/>
                    <a:lumOff val="40000"/>
                  </a:schemeClr>
                </a:solidFill>
                <a:latin typeface="Segoe UI" panose="020B0502040204020203" pitchFamily="34" charset="0"/>
              </a:rPr>
              <a:t>Five Game-Changers Shaping the Future of FinTech: An Academic Analysis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46847" y="1644993"/>
            <a:ext cx="11192435" cy="4811574"/>
          </a:xfrm>
          <a:prstGeom prst="rect">
            <a:avLst/>
          </a:prstGeom>
          <a:noFill/>
        </p:spPr>
        <p:txBody>
          <a:bodyPr wrap="square">
            <a:spAutoFit/>
          </a:bodyPr>
          <a:lstStyle/>
          <a:p>
            <a:pPr marL="182880" lvl="1" indent="-182880">
              <a:spcBef>
                <a:spcPts val="600"/>
              </a:spcBef>
              <a:spcAft>
                <a:spcPts val="600"/>
              </a:spcAft>
              <a:buFont typeface="Arial" panose="020B0604020202020204" pitchFamily="34" charset="0"/>
              <a:buChar char="•"/>
            </a:pPr>
            <a:r>
              <a:rPr lang="en-US" sz="3200" b="1" dirty="0">
                <a:solidFill>
                  <a:srgbClr val="FFC000"/>
                </a:solidFill>
              </a:rPr>
              <a:t>Adapt (to) Regulation:</a:t>
            </a:r>
          </a:p>
          <a:p>
            <a:pPr marL="640080" lvl="2" indent="-182880">
              <a:lnSpc>
                <a:spcPct val="114000"/>
              </a:lnSpc>
              <a:spcBef>
                <a:spcPts val="600"/>
              </a:spcBef>
              <a:spcAft>
                <a:spcPts val="600"/>
              </a:spcAft>
              <a:buFont typeface="Arial" panose="020B0604020202020204" pitchFamily="34" charset="0"/>
              <a:buChar char="•"/>
            </a:pPr>
            <a:r>
              <a:rPr lang="en-US" sz="2400" b="1" dirty="0">
                <a:solidFill>
                  <a:schemeClr val="bg1"/>
                </a:solidFill>
              </a:rPr>
              <a:t>Adapting to Regulations: The future of FinTech hinges on its ability to navigate the complex regulatory landscape of the financial </a:t>
            </a:r>
            <a:r>
              <a:rPr lang="en-US" sz="2400" b="1" dirty="0" err="1">
                <a:solidFill>
                  <a:schemeClr val="bg1"/>
                </a:solidFill>
              </a:rPr>
              <a:t>sector.Role</a:t>
            </a:r>
            <a:r>
              <a:rPr lang="en-US" sz="2400" b="1" dirty="0">
                <a:solidFill>
                  <a:schemeClr val="bg1"/>
                </a:solidFill>
              </a:rPr>
              <a:t> of Regulators: Regulators need to clarify rules and create a harmonized environment to protect customers and facilitate market growth.</a:t>
            </a:r>
          </a:p>
          <a:p>
            <a:pPr marL="640080" lvl="2" indent="-182880">
              <a:lnSpc>
                <a:spcPct val="114000"/>
              </a:lnSpc>
              <a:spcBef>
                <a:spcPts val="600"/>
              </a:spcBef>
              <a:spcAft>
                <a:spcPts val="600"/>
              </a:spcAft>
              <a:buFont typeface="Arial" panose="020B0604020202020204" pitchFamily="34" charset="0"/>
              <a:buChar char="•"/>
            </a:pPr>
            <a:r>
              <a:rPr lang="en-US" sz="2400" b="1" dirty="0">
                <a:solidFill>
                  <a:schemeClr val="bg1"/>
                </a:solidFill>
              </a:rPr>
              <a:t>Regulation as a Double-Edged Sword: Regulation could either catalyze FinTech development or act as its primary obstacle.</a:t>
            </a:r>
          </a:p>
          <a:p>
            <a:pPr marL="640080" lvl="2" indent="-182880">
              <a:lnSpc>
                <a:spcPct val="114000"/>
              </a:lnSpc>
              <a:spcBef>
                <a:spcPts val="600"/>
              </a:spcBef>
              <a:spcAft>
                <a:spcPts val="600"/>
              </a:spcAft>
              <a:buFont typeface="Arial" panose="020B0604020202020204" pitchFamily="34" charset="0"/>
              <a:buChar char="•"/>
            </a:pPr>
            <a:r>
              <a:rPr lang="en-US" sz="2400" b="1" dirty="0">
                <a:solidFill>
                  <a:schemeClr val="bg1"/>
                </a:solidFill>
              </a:rPr>
              <a:t>FinTech's Industry Impact: FinTech firms, through innovation, have already made significant inroads in the financial services industry and now stand to radically transform its infrastructure and processes, enhancing speed and agility.</a:t>
            </a:r>
          </a:p>
        </p:txBody>
      </p:sp>
    </p:spTree>
    <p:extLst>
      <p:ext uri="{BB962C8B-B14F-4D97-AF65-F5344CB8AC3E}">
        <p14:creationId xmlns:p14="http://schemas.microsoft.com/office/powerpoint/2010/main" val="22625416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of Financial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46847" y="1644993"/>
            <a:ext cx="11192435" cy="4924425"/>
          </a:xfrm>
          <a:prstGeom prst="rect">
            <a:avLst/>
          </a:prstGeom>
          <a:noFill/>
        </p:spPr>
        <p:txBody>
          <a:bodyPr wrap="square">
            <a:spAutoFit/>
          </a:bodyPr>
          <a:lstStyle/>
          <a:p>
            <a:pPr marL="0" lvl="1">
              <a:spcBef>
                <a:spcPts val="600"/>
              </a:spcBef>
              <a:spcAft>
                <a:spcPts val="600"/>
              </a:spcAft>
            </a:pPr>
            <a:r>
              <a:rPr lang="en-US" sz="3200" b="1" dirty="0">
                <a:solidFill>
                  <a:srgbClr val="FFC000"/>
                </a:solidFill>
              </a:rPr>
              <a:t>The Future of Financing:</a:t>
            </a:r>
          </a:p>
          <a:p>
            <a:pPr marL="640080" lvl="2" indent="-182880">
              <a:spcBef>
                <a:spcPts val="600"/>
              </a:spcBef>
              <a:spcAft>
                <a:spcPts val="600"/>
              </a:spcAft>
              <a:buFont typeface="Arial" panose="020B0604020202020204" pitchFamily="34" charset="0"/>
              <a:buChar char="•"/>
            </a:pPr>
            <a:r>
              <a:rPr lang="en-US" sz="2200" b="1" dirty="0">
                <a:solidFill>
                  <a:schemeClr val="bg1"/>
                </a:solidFill>
              </a:rPr>
              <a:t>Streamlined Home Financing: Purchasing a new home will become significantly faster and smoother, with mortgages being visible to multiple lenders in real estate markets.</a:t>
            </a:r>
          </a:p>
          <a:p>
            <a:pPr marL="640080" lvl="2" indent="-182880">
              <a:spcBef>
                <a:spcPts val="600"/>
              </a:spcBef>
              <a:spcAft>
                <a:spcPts val="600"/>
              </a:spcAft>
              <a:buFont typeface="Arial" panose="020B0604020202020204" pitchFamily="34" charset="0"/>
              <a:buChar char="•"/>
            </a:pPr>
            <a:r>
              <a:rPr lang="en-US" sz="2200" b="1" dirty="0">
                <a:solidFill>
                  <a:schemeClr val="bg1"/>
                </a:solidFill>
              </a:rPr>
              <a:t>Role of Digital Financial Assistants: DFAs will capture borrowers' criteria and compare various lending offers, considering the borrower's cash flow, income, wealth, and financial goals.</a:t>
            </a:r>
          </a:p>
          <a:p>
            <a:pPr marL="640080" lvl="2" indent="-182880">
              <a:spcBef>
                <a:spcPts val="600"/>
              </a:spcBef>
              <a:spcAft>
                <a:spcPts val="600"/>
              </a:spcAft>
              <a:buFont typeface="Arial" panose="020B0604020202020204" pitchFamily="34" charset="0"/>
              <a:buChar char="•"/>
            </a:pPr>
            <a:r>
              <a:rPr lang="en-US" sz="2200" b="1" dirty="0">
                <a:solidFill>
                  <a:schemeClr val="bg1"/>
                </a:solidFill>
              </a:rPr>
              <a:t>Emergence of Crowdlending: Crowdlending will grow as a major channel for allocating cash flows, with individual investors contributing to pools organized by platforms and protected by credit default swaps.</a:t>
            </a:r>
          </a:p>
          <a:p>
            <a:pPr marL="640080" lvl="2" indent="-182880">
              <a:spcBef>
                <a:spcPts val="600"/>
              </a:spcBef>
              <a:spcAft>
                <a:spcPts val="600"/>
              </a:spcAft>
              <a:buFont typeface="Arial" panose="020B0604020202020204" pitchFamily="34" charset="0"/>
              <a:buChar char="•"/>
            </a:pPr>
            <a:r>
              <a:rPr lang="en-US" sz="2200" b="1" dirty="0">
                <a:solidFill>
                  <a:schemeClr val="bg1"/>
                </a:solidFill>
              </a:rPr>
              <a:t>Competitive Crowdlending Market: Despite insurance costs, crowdlending will remain competitive due to lower technology costs in cash flow matching and credit analysis, evolving into a standard financing structure.</a:t>
            </a:r>
          </a:p>
        </p:txBody>
      </p:sp>
    </p:spTree>
    <p:extLst>
      <p:ext uri="{BB962C8B-B14F-4D97-AF65-F5344CB8AC3E}">
        <p14:creationId xmlns:p14="http://schemas.microsoft.com/office/powerpoint/2010/main" val="2392938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of Financial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46847" y="1644993"/>
            <a:ext cx="11192435" cy="4585871"/>
          </a:xfrm>
          <a:prstGeom prst="rect">
            <a:avLst/>
          </a:prstGeom>
          <a:noFill/>
        </p:spPr>
        <p:txBody>
          <a:bodyPr wrap="square">
            <a:spAutoFit/>
          </a:bodyPr>
          <a:lstStyle/>
          <a:p>
            <a:pPr marL="0" lvl="1">
              <a:spcBef>
                <a:spcPts val="600"/>
              </a:spcBef>
              <a:spcAft>
                <a:spcPts val="600"/>
              </a:spcAft>
            </a:pPr>
            <a:r>
              <a:rPr lang="en-US" sz="3200" b="1" dirty="0">
                <a:solidFill>
                  <a:srgbClr val="FFC000"/>
                </a:solidFill>
              </a:rPr>
              <a:t>The Future of Identity:</a:t>
            </a:r>
          </a:p>
          <a:p>
            <a:pPr marL="640080" lvl="2" indent="-182880">
              <a:spcBef>
                <a:spcPts val="600"/>
              </a:spcBef>
              <a:spcAft>
                <a:spcPts val="600"/>
              </a:spcAft>
              <a:buFont typeface="Arial" panose="020B0604020202020204" pitchFamily="34" charset="0"/>
              <a:buChar char="•"/>
            </a:pPr>
            <a:r>
              <a:rPr lang="en-US" sz="2200" b="1" dirty="0">
                <a:solidFill>
                  <a:schemeClr val="bg1"/>
                </a:solidFill>
              </a:rPr>
              <a:t>Revolutionizing Financial Transactions: Blockchain technology is set to fundamentally alter the global financial architecture and the way financial data is managed.</a:t>
            </a:r>
          </a:p>
          <a:p>
            <a:pPr marL="640080" lvl="2" indent="-182880">
              <a:spcBef>
                <a:spcPts val="600"/>
              </a:spcBef>
              <a:spcAft>
                <a:spcPts val="600"/>
              </a:spcAft>
              <a:buFont typeface="Arial" panose="020B0604020202020204" pitchFamily="34" charset="0"/>
              <a:buChar char="•"/>
            </a:pPr>
            <a:r>
              <a:rPr lang="en-US" sz="2200" b="1" dirty="0">
                <a:solidFill>
                  <a:schemeClr val="bg1"/>
                </a:solidFill>
              </a:rPr>
              <a:t>Global Asset Databases: Future financial transactions will rely on global asset databases storing all financial market data, making transactions cheaper and easier.</a:t>
            </a:r>
          </a:p>
          <a:p>
            <a:pPr marL="640080" lvl="2" indent="-182880">
              <a:spcBef>
                <a:spcPts val="600"/>
              </a:spcBef>
              <a:spcAft>
                <a:spcPts val="600"/>
              </a:spcAft>
              <a:buFont typeface="Arial" panose="020B0604020202020204" pitchFamily="34" charset="0"/>
              <a:buChar char="•"/>
            </a:pPr>
            <a:r>
              <a:rPr lang="en-US" sz="2200" b="1" dirty="0">
                <a:solidFill>
                  <a:schemeClr val="bg1"/>
                </a:solidFill>
              </a:rPr>
              <a:t>Distributed Ledger System for Security: This system will decrease hacking risks due to its vast computing power requirements, but it distributes financial data across a global network.</a:t>
            </a:r>
          </a:p>
          <a:p>
            <a:pPr marL="640080" lvl="2" indent="-182880">
              <a:spcBef>
                <a:spcPts val="600"/>
              </a:spcBef>
              <a:spcAft>
                <a:spcPts val="600"/>
              </a:spcAft>
              <a:buFont typeface="Arial" panose="020B0604020202020204" pitchFamily="34" charset="0"/>
              <a:buChar char="•"/>
            </a:pPr>
            <a:r>
              <a:rPr lang="en-US" sz="2200" b="1" dirty="0">
                <a:solidFill>
                  <a:schemeClr val="bg1"/>
                </a:solidFill>
              </a:rPr>
              <a:t>Intermediaries and Anonymity in Transactions: Blockchain may necessitate intermediaries or pseudonyms in transactions to protect financial privacy, with regulatory compliance via KYC and AML processes.</a:t>
            </a:r>
          </a:p>
        </p:txBody>
      </p:sp>
    </p:spTree>
    <p:extLst>
      <p:ext uri="{BB962C8B-B14F-4D97-AF65-F5344CB8AC3E}">
        <p14:creationId xmlns:p14="http://schemas.microsoft.com/office/powerpoint/2010/main" val="4881914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of Financial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91353" y="1644993"/>
            <a:ext cx="11447929" cy="4893647"/>
          </a:xfrm>
          <a:prstGeom prst="rect">
            <a:avLst/>
          </a:prstGeom>
          <a:noFill/>
        </p:spPr>
        <p:txBody>
          <a:bodyPr wrap="square">
            <a:spAutoFit/>
          </a:bodyPr>
          <a:lstStyle/>
          <a:p>
            <a:pPr marL="0" lvl="1">
              <a:spcBef>
                <a:spcPts val="600"/>
              </a:spcBef>
              <a:spcAft>
                <a:spcPts val="600"/>
              </a:spcAft>
            </a:pPr>
            <a:r>
              <a:rPr lang="en-US" sz="3200" b="1" dirty="0">
                <a:solidFill>
                  <a:srgbClr val="FFC000"/>
                </a:solidFill>
              </a:rPr>
              <a:t>The Future of Money:</a:t>
            </a:r>
          </a:p>
          <a:p>
            <a:pPr marL="640080" lvl="2" indent="-182880">
              <a:spcBef>
                <a:spcPts val="600"/>
              </a:spcBef>
              <a:spcAft>
                <a:spcPts val="600"/>
              </a:spcAft>
              <a:buFont typeface="Arial" panose="020B0604020202020204" pitchFamily="34" charset="0"/>
              <a:buChar char="•"/>
            </a:pPr>
            <a:r>
              <a:rPr lang="en-US" sz="2000" b="1" dirty="0">
                <a:solidFill>
                  <a:schemeClr val="bg1"/>
                </a:solidFill>
              </a:rPr>
              <a:t>The Future of Money: The issuance of electronic currency by national banks worldwide is a result of technological capabilities derived from blockchain technology.</a:t>
            </a:r>
          </a:p>
          <a:p>
            <a:pPr marL="640080" lvl="2" indent="-182880">
              <a:spcBef>
                <a:spcPts val="600"/>
              </a:spcBef>
              <a:spcAft>
                <a:spcPts val="600"/>
              </a:spcAft>
              <a:buFont typeface="Arial" panose="020B0604020202020204" pitchFamily="34" charset="0"/>
              <a:buChar char="•"/>
            </a:pPr>
            <a:r>
              <a:rPr lang="en-US" sz="2000" b="1" dirty="0">
                <a:solidFill>
                  <a:schemeClr val="bg1"/>
                </a:solidFill>
              </a:rPr>
              <a:t>Transparent Asset Databases: National governments and supranational financial market committees will push for the implementation of fully transparent global asset databases that enable real-time tracking of financial flows.</a:t>
            </a:r>
          </a:p>
          <a:p>
            <a:pPr marL="640080" lvl="2" indent="-182880">
              <a:spcBef>
                <a:spcPts val="600"/>
              </a:spcBef>
              <a:spcAft>
                <a:spcPts val="600"/>
              </a:spcAft>
              <a:buFont typeface="Arial" panose="020B0604020202020204" pitchFamily="34" charset="0"/>
              <a:buChar char="•"/>
            </a:pPr>
            <a:r>
              <a:rPr lang="en-US" sz="2000" b="1" dirty="0">
                <a:solidFill>
                  <a:schemeClr val="bg1"/>
                </a:solidFill>
              </a:rPr>
              <a:t>Electronic Currencies: Electronic currencies (e.g., "</a:t>
            </a:r>
            <a:r>
              <a:rPr lang="en-US" sz="2000" b="1" dirty="0" err="1">
                <a:solidFill>
                  <a:schemeClr val="bg1"/>
                </a:solidFill>
              </a:rPr>
              <a:t>ePounds</a:t>
            </a:r>
            <a:r>
              <a:rPr lang="en-US" sz="2000" b="1" dirty="0">
                <a:solidFill>
                  <a:schemeClr val="bg1"/>
                </a:solidFill>
              </a:rPr>
              <a:t>"), controlled by the central banks of participating countries, will become a standard way of managing the monetary base of a currency.</a:t>
            </a:r>
          </a:p>
          <a:p>
            <a:pPr marL="640080" lvl="2" indent="-182880">
              <a:spcBef>
                <a:spcPts val="600"/>
              </a:spcBef>
              <a:spcAft>
                <a:spcPts val="600"/>
              </a:spcAft>
              <a:buFont typeface="Arial" panose="020B0604020202020204" pitchFamily="34" charset="0"/>
              <a:buChar char="•"/>
            </a:pPr>
            <a:r>
              <a:rPr lang="en-US" sz="2000" b="1" dirty="0">
                <a:solidFill>
                  <a:schemeClr val="bg1"/>
                </a:solidFill>
              </a:rPr>
              <a:t>Transparency and Surveillance: Central banks, regulators, and tax agencies will refer to the auditability and traceability of financial flows, as well as the lower transactional costs associated with official e-currencies, as reasons for implementing such a comprehensive digital currency regime. Such transparency will require new governance mechanisms to balance transparency and freedom in a world of ubiquitous surveillance.</a:t>
            </a:r>
          </a:p>
        </p:txBody>
      </p:sp>
    </p:spTree>
    <p:extLst>
      <p:ext uri="{BB962C8B-B14F-4D97-AF65-F5344CB8AC3E}">
        <p14:creationId xmlns:p14="http://schemas.microsoft.com/office/powerpoint/2010/main" val="32894573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of Financial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91353" y="1644993"/>
            <a:ext cx="11447929" cy="4390561"/>
          </a:xfrm>
          <a:prstGeom prst="rect">
            <a:avLst/>
          </a:prstGeom>
          <a:noFill/>
        </p:spPr>
        <p:txBody>
          <a:bodyPr wrap="square">
            <a:spAutoFit/>
          </a:bodyPr>
          <a:lstStyle/>
          <a:p>
            <a:pPr marL="0" lvl="1">
              <a:spcBef>
                <a:spcPts val="600"/>
              </a:spcBef>
              <a:spcAft>
                <a:spcPts val="600"/>
              </a:spcAft>
            </a:pPr>
            <a:r>
              <a:rPr lang="en-US" sz="3200" b="1" dirty="0">
                <a:solidFill>
                  <a:srgbClr val="FFC000"/>
                </a:solidFill>
              </a:rPr>
              <a:t>The Future of Saving and Consumption</a:t>
            </a:r>
          </a:p>
          <a:p>
            <a:pPr marL="640080" lvl="2" indent="-182880">
              <a:lnSpc>
                <a:spcPct val="114000"/>
              </a:lnSpc>
              <a:spcBef>
                <a:spcPts val="600"/>
              </a:spcBef>
              <a:spcAft>
                <a:spcPts val="600"/>
              </a:spcAft>
              <a:buFont typeface="Arial" panose="020B0604020202020204" pitchFamily="34" charset="0"/>
              <a:buChar char="•"/>
            </a:pPr>
            <a:r>
              <a:rPr lang="en-US" sz="2400" b="1" dirty="0">
                <a:solidFill>
                  <a:schemeClr val="bg1"/>
                </a:solidFill>
              </a:rPr>
              <a:t>DFAs will increasingly guide individuals in deciding whether to use available cash for saving or consumption based on user preferences and financial goals, leveraging online product information.</a:t>
            </a:r>
          </a:p>
          <a:p>
            <a:pPr marL="640080" lvl="2" indent="-182880">
              <a:lnSpc>
                <a:spcPct val="114000"/>
              </a:lnSpc>
              <a:spcBef>
                <a:spcPts val="600"/>
              </a:spcBef>
              <a:spcAft>
                <a:spcPts val="600"/>
              </a:spcAft>
              <a:buFont typeface="Arial" panose="020B0604020202020204" pitchFamily="34" charset="0"/>
              <a:buChar char="•"/>
            </a:pPr>
            <a:r>
              <a:rPr lang="en-US" sz="2400" b="1" dirty="0">
                <a:solidFill>
                  <a:schemeClr val="bg1"/>
                </a:solidFill>
              </a:rPr>
              <a:t>A diverse ecosystem of independent and dependent DFAs will emerge, driven by different charging models, including usage fees and referral/advertising revenues.</a:t>
            </a:r>
          </a:p>
          <a:p>
            <a:pPr marL="640080" lvl="2" indent="-182880">
              <a:lnSpc>
                <a:spcPct val="114000"/>
              </a:lnSpc>
              <a:spcBef>
                <a:spcPts val="600"/>
              </a:spcBef>
              <a:spcAft>
                <a:spcPts val="600"/>
              </a:spcAft>
              <a:buFont typeface="Arial" panose="020B0604020202020204" pitchFamily="34" charset="0"/>
              <a:buChar char="•"/>
            </a:pPr>
            <a:r>
              <a:rPr lang="en-US" sz="2400" b="1" dirty="0">
                <a:solidFill>
                  <a:schemeClr val="bg1"/>
                </a:solidFill>
              </a:rPr>
              <a:t>Users with long-term financial goals will rely on DFAs to make informed decisions, potentially delaying immediate spending in favor of saving, leading to a more sophisticated approach to the saving vs. consumption dilemma.</a:t>
            </a:r>
          </a:p>
        </p:txBody>
      </p:sp>
    </p:spTree>
    <p:extLst>
      <p:ext uri="{BB962C8B-B14F-4D97-AF65-F5344CB8AC3E}">
        <p14:creationId xmlns:p14="http://schemas.microsoft.com/office/powerpoint/2010/main" val="28390471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Technologies &amp; Applications in Fintech:</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91353" y="1644993"/>
            <a:ext cx="11447929" cy="4982582"/>
          </a:xfrm>
          <a:prstGeom prst="rect">
            <a:avLst/>
          </a:prstGeom>
          <a:noFill/>
        </p:spPr>
        <p:txBody>
          <a:bodyPr wrap="square">
            <a:spAutoFit/>
          </a:bodyPr>
          <a:lstStyle/>
          <a:p>
            <a:pPr marL="0" lvl="1">
              <a:lnSpc>
                <a:spcPct val="125000"/>
              </a:lnSpc>
              <a:spcBef>
                <a:spcPts val="600"/>
              </a:spcBef>
              <a:spcAft>
                <a:spcPts val="600"/>
              </a:spcAft>
            </a:pPr>
            <a:r>
              <a:rPr lang="en-US" sz="3200" b="1" dirty="0">
                <a:solidFill>
                  <a:srgbClr val="FFC000"/>
                </a:solidFill>
              </a:rPr>
              <a:t>Artificial Intelligence (AI): </a:t>
            </a:r>
          </a:p>
          <a:p>
            <a:pPr marL="800100" lvl="2" indent="-342900">
              <a:lnSpc>
                <a:spcPct val="125000"/>
              </a:lnSpc>
              <a:spcBef>
                <a:spcPts val="600"/>
              </a:spcBef>
              <a:spcAft>
                <a:spcPts val="600"/>
              </a:spcAft>
              <a:buFont typeface="Arial" panose="020B0604020202020204" pitchFamily="34" charset="0"/>
              <a:buChar char="•"/>
            </a:pPr>
            <a:r>
              <a:rPr lang="en-US" sz="2400" b="1" dirty="0">
                <a:solidFill>
                  <a:schemeClr val="bg1"/>
                </a:solidFill>
              </a:rPr>
              <a:t>Personalized Customer Experiences: AI will tailor financial services for individual customers, improving user interactions.</a:t>
            </a:r>
          </a:p>
          <a:p>
            <a:pPr marL="800100" lvl="2" indent="-342900">
              <a:lnSpc>
                <a:spcPct val="125000"/>
              </a:lnSpc>
              <a:spcBef>
                <a:spcPts val="600"/>
              </a:spcBef>
              <a:spcAft>
                <a:spcPts val="600"/>
              </a:spcAft>
              <a:buFont typeface="Arial" panose="020B0604020202020204" pitchFamily="34" charset="0"/>
              <a:buChar char="•"/>
            </a:pPr>
            <a:r>
              <a:rPr lang="en-US" sz="2400" b="1" dirty="0">
                <a:solidFill>
                  <a:schemeClr val="bg1"/>
                </a:solidFill>
              </a:rPr>
              <a:t>Risk Management and Fraud Prevention: AI will analyze data to identify and mitigate risks, particularly in fraud detection and lending decisions.</a:t>
            </a:r>
          </a:p>
          <a:p>
            <a:pPr marL="800100" lvl="2" indent="-342900">
              <a:lnSpc>
                <a:spcPct val="125000"/>
              </a:lnSpc>
              <a:spcBef>
                <a:spcPts val="600"/>
              </a:spcBef>
              <a:spcAft>
                <a:spcPts val="600"/>
              </a:spcAft>
              <a:buFont typeface="Arial" panose="020B0604020202020204" pitchFamily="34" charset="0"/>
              <a:buChar char="•"/>
            </a:pPr>
            <a:r>
              <a:rPr lang="en-US" sz="2400" b="1" dirty="0">
                <a:solidFill>
                  <a:schemeClr val="bg1"/>
                </a:solidFill>
              </a:rPr>
              <a:t>Automation of Financial Tasks: AI will automate financial processes, reducing costs and errors in operations.</a:t>
            </a:r>
          </a:p>
          <a:p>
            <a:pPr marL="800100" lvl="2" indent="-342900">
              <a:lnSpc>
                <a:spcPct val="125000"/>
              </a:lnSpc>
              <a:spcBef>
                <a:spcPts val="600"/>
              </a:spcBef>
              <a:spcAft>
                <a:spcPts val="600"/>
              </a:spcAft>
              <a:buFont typeface="Arial" panose="020B0604020202020204" pitchFamily="34" charset="0"/>
              <a:buChar char="•"/>
            </a:pPr>
            <a:r>
              <a:rPr lang="en-US" sz="2400" b="1" dirty="0">
                <a:solidFill>
                  <a:schemeClr val="bg1"/>
                </a:solidFill>
              </a:rPr>
              <a:t>Advanced Investment and Trading: AI-powered </a:t>
            </a:r>
            <a:r>
              <a:rPr lang="en-US" sz="2400" b="1" dirty="0" err="1">
                <a:solidFill>
                  <a:schemeClr val="bg1"/>
                </a:solidFill>
              </a:rPr>
              <a:t>robo</a:t>
            </a:r>
            <a:r>
              <a:rPr lang="en-US" sz="2400" b="1" dirty="0">
                <a:solidFill>
                  <a:schemeClr val="bg1"/>
                </a:solidFill>
              </a:rPr>
              <a:t>-advisors and trading systems will reshape investment strategies and trading practices in FinTech.</a:t>
            </a:r>
          </a:p>
        </p:txBody>
      </p:sp>
    </p:spTree>
    <p:extLst>
      <p:ext uri="{BB962C8B-B14F-4D97-AF65-F5344CB8AC3E}">
        <p14:creationId xmlns:p14="http://schemas.microsoft.com/office/powerpoint/2010/main" val="14276825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Technologies &amp; Applications in Fintech:</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91353" y="1644993"/>
            <a:ext cx="11447929" cy="4982582"/>
          </a:xfrm>
          <a:prstGeom prst="rect">
            <a:avLst/>
          </a:prstGeom>
          <a:noFill/>
        </p:spPr>
        <p:txBody>
          <a:bodyPr wrap="square">
            <a:spAutoFit/>
          </a:bodyPr>
          <a:lstStyle/>
          <a:p>
            <a:pPr marL="0" lvl="1">
              <a:lnSpc>
                <a:spcPct val="125000"/>
              </a:lnSpc>
              <a:spcBef>
                <a:spcPts val="600"/>
              </a:spcBef>
              <a:spcAft>
                <a:spcPts val="600"/>
              </a:spcAft>
            </a:pPr>
            <a:r>
              <a:rPr lang="en-US" sz="3200" b="1" dirty="0">
                <a:solidFill>
                  <a:srgbClr val="FFC000"/>
                </a:solidFill>
              </a:rPr>
              <a:t>Blockchain Technology</a:t>
            </a:r>
            <a:endParaRPr lang="ar-EG" sz="3200" b="1" dirty="0">
              <a:solidFill>
                <a:srgbClr val="FFC000"/>
              </a:solidFill>
            </a:endParaRPr>
          </a:p>
          <a:p>
            <a:pPr marL="342900" lvl="1" indent="-342900">
              <a:lnSpc>
                <a:spcPct val="125000"/>
              </a:lnSpc>
              <a:spcBef>
                <a:spcPts val="600"/>
              </a:spcBef>
              <a:spcAft>
                <a:spcPts val="600"/>
              </a:spcAft>
              <a:buFont typeface="Arial" panose="020B0604020202020204" pitchFamily="34" charset="0"/>
              <a:buChar char="•"/>
            </a:pPr>
            <a:r>
              <a:rPr lang="en-US" sz="2400" b="1" dirty="0">
                <a:solidFill>
                  <a:schemeClr val="bg1"/>
                </a:solidFill>
              </a:rPr>
              <a:t>Enhanced Security: By using a decentralized ledger, blockchain greatly reduces the risk of fraud and data breaches.</a:t>
            </a:r>
          </a:p>
          <a:p>
            <a:pPr marL="342900" lvl="1" indent="-342900">
              <a:lnSpc>
                <a:spcPct val="125000"/>
              </a:lnSpc>
              <a:spcBef>
                <a:spcPts val="600"/>
              </a:spcBef>
              <a:spcAft>
                <a:spcPts val="600"/>
              </a:spcAft>
              <a:buFont typeface="Arial" panose="020B0604020202020204" pitchFamily="34" charset="0"/>
              <a:buChar char="•"/>
            </a:pPr>
            <a:r>
              <a:rPr lang="en-US" sz="2400" b="1" dirty="0">
                <a:solidFill>
                  <a:schemeClr val="bg1"/>
                </a:solidFill>
              </a:rPr>
              <a:t>Increased Transparency: Transactions recorded on blockchain are transparent and easily verifiable, building greater trust in financial processes.</a:t>
            </a:r>
          </a:p>
          <a:p>
            <a:pPr marL="342900" lvl="1" indent="-342900">
              <a:lnSpc>
                <a:spcPct val="125000"/>
              </a:lnSpc>
              <a:spcBef>
                <a:spcPts val="600"/>
              </a:spcBef>
              <a:spcAft>
                <a:spcPts val="600"/>
              </a:spcAft>
              <a:buFont typeface="Arial" panose="020B0604020202020204" pitchFamily="34" charset="0"/>
              <a:buChar char="•"/>
            </a:pPr>
            <a:r>
              <a:rPr lang="en-US" sz="2400" b="1" dirty="0">
                <a:solidFill>
                  <a:schemeClr val="bg1"/>
                </a:solidFill>
              </a:rPr>
              <a:t>Cost and Time Efficiency: Blockchain cuts out intermediaries, leading to lower costs and faster transactions, especially in international dealings.</a:t>
            </a:r>
          </a:p>
          <a:p>
            <a:pPr marL="342900" lvl="1" indent="-342900">
              <a:lnSpc>
                <a:spcPct val="125000"/>
              </a:lnSpc>
              <a:spcBef>
                <a:spcPts val="600"/>
              </a:spcBef>
              <a:spcAft>
                <a:spcPts val="600"/>
              </a:spcAft>
              <a:buFont typeface="Arial" panose="020B0604020202020204" pitchFamily="34" charset="0"/>
              <a:buChar char="•"/>
            </a:pPr>
            <a:r>
              <a:rPr lang="en-US" sz="2400" b="1" dirty="0">
                <a:solidFill>
                  <a:schemeClr val="bg1"/>
                </a:solidFill>
              </a:rPr>
              <a:t>Innovation in Services: It enables new financial services like smart contracts and decentralized finance, expanding the scope of fintech offerings.</a:t>
            </a:r>
          </a:p>
        </p:txBody>
      </p:sp>
    </p:spTree>
    <p:extLst>
      <p:ext uri="{BB962C8B-B14F-4D97-AF65-F5344CB8AC3E}">
        <p14:creationId xmlns:p14="http://schemas.microsoft.com/office/powerpoint/2010/main" val="35096271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Technologies &amp; Applications in Fintech:</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91353" y="1644993"/>
            <a:ext cx="11447929" cy="4988289"/>
          </a:xfrm>
          <a:prstGeom prst="rect">
            <a:avLst/>
          </a:prstGeom>
          <a:noFill/>
        </p:spPr>
        <p:txBody>
          <a:bodyPr wrap="square">
            <a:spAutoFit/>
          </a:bodyPr>
          <a:lstStyle/>
          <a:p>
            <a:pPr marL="0" lvl="1">
              <a:lnSpc>
                <a:spcPct val="125000"/>
              </a:lnSpc>
              <a:spcBef>
                <a:spcPts val="600"/>
              </a:spcBef>
              <a:spcAft>
                <a:spcPts val="600"/>
              </a:spcAft>
            </a:pPr>
            <a:r>
              <a:rPr lang="en-US" sz="3200" b="1" dirty="0">
                <a:solidFill>
                  <a:srgbClr val="FFC000"/>
                </a:solidFill>
              </a:rPr>
              <a:t>Cloud Computing</a:t>
            </a:r>
            <a:endParaRPr lang="ar-EG" sz="3200" b="1" dirty="0">
              <a:solidFill>
                <a:srgbClr val="FFC000"/>
              </a:solidFill>
            </a:endParaRPr>
          </a:p>
          <a:p>
            <a:pPr marL="342900" lvl="1" indent="-342900">
              <a:lnSpc>
                <a:spcPct val="125000"/>
              </a:lnSpc>
              <a:spcBef>
                <a:spcPts val="600"/>
              </a:spcBef>
              <a:spcAft>
                <a:spcPts val="600"/>
              </a:spcAft>
              <a:buFont typeface="Arial" panose="020B0604020202020204" pitchFamily="34" charset="0"/>
              <a:buChar char="•"/>
            </a:pPr>
            <a:r>
              <a:rPr lang="en-US" sz="2000" b="1" dirty="0">
                <a:solidFill>
                  <a:schemeClr val="bg1"/>
                </a:solidFill>
              </a:rPr>
              <a:t>Data Management: Cloud computing enables fintech firms to manage large data volumes efficiently. This is crucial for activities like algorithmic trading, risk assessment, fraud detection, and compliance monitoring.</a:t>
            </a:r>
          </a:p>
          <a:p>
            <a:pPr marL="342900" lvl="1" indent="-342900">
              <a:lnSpc>
                <a:spcPct val="125000"/>
              </a:lnSpc>
              <a:spcBef>
                <a:spcPts val="600"/>
              </a:spcBef>
              <a:spcAft>
                <a:spcPts val="600"/>
              </a:spcAft>
              <a:buFont typeface="Arial" panose="020B0604020202020204" pitchFamily="34" charset="0"/>
              <a:buChar char="•"/>
            </a:pPr>
            <a:r>
              <a:rPr lang="en-US" sz="2000" b="1" dirty="0">
                <a:solidFill>
                  <a:schemeClr val="bg1"/>
                </a:solidFill>
              </a:rPr>
              <a:t>Resource Optimization and Cost Efficiency: With cloud services, fintech companies benefit from global infrastructure, ensuring low-latency access and optimal resource utilization. The subscription-based pricing model reduces upfront capital investment, and shared infrastructure lowers overall costs.</a:t>
            </a:r>
          </a:p>
          <a:p>
            <a:pPr marL="342900" lvl="1" indent="-342900">
              <a:lnSpc>
                <a:spcPct val="125000"/>
              </a:lnSpc>
              <a:spcBef>
                <a:spcPts val="600"/>
              </a:spcBef>
              <a:spcAft>
                <a:spcPts val="600"/>
              </a:spcAft>
              <a:buFont typeface="Arial" panose="020B0604020202020204" pitchFamily="34" charset="0"/>
              <a:buChar char="•"/>
            </a:pPr>
            <a:r>
              <a:rPr lang="en-US" sz="2000" b="1" dirty="0">
                <a:solidFill>
                  <a:schemeClr val="bg1"/>
                </a:solidFill>
              </a:rPr>
              <a:t>Flexibility and Scalability with Enhanced Security: Cloud services offer scalable storage solutions and secure access to data from anywhere, accommodating fluctuating data volumes. They also provide robust security measures, automated data backup, and disaster recovery solutions, ensuring data integrity and business continuity.</a:t>
            </a:r>
          </a:p>
        </p:txBody>
      </p:sp>
    </p:spTree>
    <p:extLst>
      <p:ext uri="{BB962C8B-B14F-4D97-AF65-F5344CB8AC3E}">
        <p14:creationId xmlns:p14="http://schemas.microsoft.com/office/powerpoint/2010/main" val="3732915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Technologies &amp; Applications in Fintech:</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91353" y="1644993"/>
            <a:ext cx="11447929" cy="5047536"/>
          </a:xfrm>
          <a:prstGeom prst="rect">
            <a:avLst/>
          </a:prstGeom>
          <a:noFill/>
        </p:spPr>
        <p:txBody>
          <a:bodyPr wrap="square">
            <a:spAutoFit/>
          </a:bodyPr>
          <a:lstStyle/>
          <a:p>
            <a:pPr marL="0" lvl="1">
              <a:spcAft>
                <a:spcPts val="600"/>
              </a:spcAft>
            </a:pPr>
            <a:r>
              <a:rPr lang="en-US" sz="3200" b="1" dirty="0">
                <a:solidFill>
                  <a:srgbClr val="FFC000"/>
                </a:solidFill>
              </a:rPr>
              <a:t>Internet of Things (IoT):</a:t>
            </a:r>
            <a:endParaRPr lang="ar-EG" sz="3200" b="1" dirty="0">
              <a:solidFill>
                <a:srgbClr val="FFC000"/>
              </a:solidFill>
            </a:endParaRPr>
          </a:p>
          <a:p>
            <a:pPr marL="342900" lvl="1" indent="-342900">
              <a:spcAft>
                <a:spcPts val="600"/>
              </a:spcAft>
              <a:buFont typeface="Arial" panose="020B0604020202020204" pitchFamily="34" charset="0"/>
              <a:buChar char="•"/>
            </a:pPr>
            <a:r>
              <a:rPr lang="en-US" sz="2400" b="1" dirty="0">
                <a:solidFill>
                  <a:schemeClr val="bg1"/>
                </a:solidFill>
              </a:rPr>
              <a:t>Real-Time Payments: IoT enabling instant transactions.</a:t>
            </a:r>
          </a:p>
          <a:p>
            <a:pPr marL="342900" lvl="1" indent="-342900">
              <a:spcAft>
                <a:spcPts val="600"/>
              </a:spcAft>
              <a:buFont typeface="Arial" panose="020B0604020202020204" pitchFamily="34" charset="0"/>
              <a:buChar char="•"/>
            </a:pPr>
            <a:r>
              <a:rPr lang="en-US" sz="2400" b="1" dirty="0">
                <a:solidFill>
                  <a:schemeClr val="bg1"/>
                </a:solidFill>
              </a:rPr>
              <a:t>Personalized Insurance: IoT devices providing data for tailored policies.</a:t>
            </a:r>
          </a:p>
          <a:p>
            <a:pPr marL="342900" lvl="1" indent="-342900">
              <a:spcAft>
                <a:spcPts val="600"/>
              </a:spcAft>
              <a:buFont typeface="Arial" panose="020B0604020202020204" pitchFamily="34" charset="0"/>
              <a:buChar char="•"/>
            </a:pPr>
            <a:r>
              <a:rPr lang="en-US" sz="2400" b="1" dirty="0">
                <a:solidFill>
                  <a:schemeClr val="bg1"/>
                </a:solidFill>
              </a:rPr>
              <a:t>Automated Trading: IoT sensors triggering stock market trades.</a:t>
            </a:r>
          </a:p>
          <a:p>
            <a:pPr marL="342900" lvl="1" indent="-342900">
              <a:spcAft>
                <a:spcPts val="600"/>
              </a:spcAft>
              <a:buFont typeface="Arial" panose="020B0604020202020204" pitchFamily="34" charset="0"/>
              <a:buChar char="•"/>
            </a:pPr>
            <a:r>
              <a:rPr lang="en-US" sz="2400" b="1" dirty="0">
                <a:solidFill>
                  <a:schemeClr val="bg1"/>
                </a:solidFill>
              </a:rPr>
              <a:t>Risk Management: IoT data enhancing fraud detection and prevention.</a:t>
            </a:r>
          </a:p>
          <a:p>
            <a:pPr marL="342900" lvl="1" indent="-342900">
              <a:spcAft>
                <a:spcPts val="600"/>
              </a:spcAft>
              <a:buFont typeface="Arial" panose="020B0604020202020204" pitchFamily="34" charset="0"/>
              <a:buChar char="•"/>
            </a:pPr>
            <a:r>
              <a:rPr lang="en-US" sz="2400" b="1" dirty="0">
                <a:solidFill>
                  <a:schemeClr val="bg1"/>
                </a:solidFill>
              </a:rPr>
              <a:t>Blockchain Integration: IoT devices leveraging blockchain for secure transactions.</a:t>
            </a:r>
          </a:p>
          <a:p>
            <a:pPr marL="342900" lvl="1" indent="-342900">
              <a:spcAft>
                <a:spcPts val="600"/>
              </a:spcAft>
              <a:buFont typeface="Arial" panose="020B0604020202020204" pitchFamily="34" charset="0"/>
              <a:buChar char="•"/>
            </a:pPr>
            <a:r>
              <a:rPr lang="en-US" sz="2400" b="1" dirty="0">
                <a:solidFill>
                  <a:schemeClr val="bg1"/>
                </a:solidFill>
              </a:rPr>
              <a:t>Smart Contracts: IoT triggering automated agreements in fintech.</a:t>
            </a:r>
          </a:p>
          <a:p>
            <a:pPr marL="342900" lvl="1" indent="-342900">
              <a:spcAft>
                <a:spcPts val="600"/>
              </a:spcAft>
              <a:buFont typeface="Arial" panose="020B0604020202020204" pitchFamily="34" charset="0"/>
              <a:buChar char="•"/>
            </a:pPr>
            <a:r>
              <a:rPr lang="en-US" sz="2400" b="1" dirty="0">
                <a:solidFill>
                  <a:schemeClr val="bg1"/>
                </a:solidFill>
              </a:rPr>
              <a:t>Data-Driven Lending: IoT providing insights for credit decisions.</a:t>
            </a:r>
          </a:p>
          <a:p>
            <a:pPr marL="342900" lvl="1" indent="-342900">
              <a:spcAft>
                <a:spcPts val="600"/>
              </a:spcAft>
              <a:buFont typeface="Arial" panose="020B0604020202020204" pitchFamily="34" charset="0"/>
              <a:buChar char="•"/>
            </a:pPr>
            <a:r>
              <a:rPr lang="en-US" sz="2400" b="1" dirty="0" err="1">
                <a:solidFill>
                  <a:schemeClr val="bg1"/>
                </a:solidFill>
              </a:rPr>
              <a:t>RegTech</a:t>
            </a:r>
            <a:r>
              <a:rPr lang="en-US" sz="2400" b="1" dirty="0">
                <a:solidFill>
                  <a:schemeClr val="bg1"/>
                </a:solidFill>
              </a:rPr>
              <a:t> Solutions: IoT aiding in regulatory compliance.</a:t>
            </a:r>
          </a:p>
          <a:p>
            <a:pPr marL="342900" lvl="1" indent="-342900">
              <a:spcAft>
                <a:spcPts val="600"/>
              </a:spcAft>
              <a:buFont typeface="Arial" panose="020B0604020202020204" pitchFamily="34" charset="0"/>
              <a:buChar char="•"/>
            </a:pPr>
            <a:r>
              <a:rPr lang="en-US" sz="2400" b="1" dirty="0">
                <a:solidFill>
                  <a:schemeClr val="bg1"/>
                </a:solidFill>
              </a:rPr>
              <a:t>Biometric Security: IoT devices enhancing identity verification.</a:t>
            </a:r>
          </a:p>
          <a:p>
            <a:pPr marL="342900" lvl="1" indent="-342900">
              <a:spcAft>
                <a:spcPts val="600"/>
              </a:spcAft>
              <a:buFont typeface="Arial" panose="020B0604020202020204" pitchFamily="34" charset="0"/>
              <a:buChar char="•"/>
            </a:pPr>
            <a:r>
              <a:rPr lang="en-US" sz="2400" b="1" dirty="0">
                <a:solidFill>
                  <a:schemeClr val="bg1"/>
                </a:solidFill>
              </a:rPr>
              <a:t>Sustainable Finance: IoT data driving green investments.</a:t>
            </a:r>
            <a:endParaRPr lang="en-US" sz="2400" b="0" i="0" dirty="0">
              <a:solidFill>
                <a:srgbClr val="444444"/>
              </a:solidFill>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36176207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Technologies &amp; Applications in Fintech:</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91353" y="1644993"/>
            <a:ext cx="11447929" cy="4822667"/>
          </a:xfrm>
          <a:prstGeom prst="rect">
            <a:avLst/>
          </a:prstGeom>
          <a:noFill/>
        </p:spPr>
        <p:txBody>
          <a:bodyPr wrap="square">
            <a:spAutoFit/>
          </a:bodyPr>
          <a:lstStyle/>
          <a:p>
            <a:pPr marL="0" lvl="1">
              <a:spcAft>
                <a:spcPts val="600"/>
              </a:spcAft>
            </a:pPr>
            <a:r>
              <a:rPr lang="en-US" sz="3200" b="1" dirty="0">
                <a:solidFill>
                  <a:srgbClr val="FFC000"/>
                </a:solidFill>
              </a:rPr>
              <a:t>No-Code and Low-Code Platforms:</a:t>
            </a:r>
            <a:endParaRPr lang="ar-EG" sz="3200" b="1" dirty="0">
              <a:solidFill>
                <a:srgbClr val="FFC000"/>
              </a:solidFill>
            </a:endParaRPr>
          </a:p>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Traditional Coding Challenges: Developing financial services traditionally required extensive coding and API integration, leading to high costs, long delays, and inflexibility in updates.</a:t>
            </a:r>
          </a:p>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Low-Code vs No-Code: Both approaches simplify development by removing complex coding requirements. Low-code needs some coding knowledge, while no-code doesn't require any, making it more accessible for businesses.</a:t>
            </a:r>
          </a:p>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Choosing the Right Platform: The choice between low-code and no-code depends on the project's complexity and the business's coding capability. Low-code suits simpler projects, while no-code is better for more complex, custom applications</a:t>
            </a:r>
            <a:endParaRPr lang="en-US" sz="2400" b="0" i="0" dirty="0">
              <a:solidFill>
                <a:srgbClr val="444444"/>
              </a:solidFill>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15153196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From Financial Product Vendors</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to Solution Providers: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91353" y="1644993"/>
            <a:ext cx="11447929" cy="5173468"/>
          </a:xfrm>
          <a:prstGeom prst="rect">
            <a:avLst/>
          </a:prstGeom>
          <a:noFill/>
        </p:spPr>
        <p:txBody>
          <a:bodyPr wrap="square">
            <a:spAutoFit/>
          </a:bodyPr>
          <a:lstStyle/>
          <a:p>
            <a:pPr marL="342900" lvl="1" indent="-342900">
              <a:lnSpc>
                <a:spcPct val="114000"/>
              </a:lnSpc>
              <a:spcBef>
                <a:spcPts val="600"/>
              </a:spcBef>
              <a:spcAft>
                <a:spcPts val="600"/>
              </a:spcAft>
              <a:buFont typeface="Arial" panose="020B0604020202020204" pitchFamily="34" charset="0"/>
              <a:buChar char="•"/>
            </a:pPr>
            <a:r>
              <a:rPr lang="en-US" sz="2200" b="1" dirty="0">
                <a:solidFill>
                  <a:schemeClr val="bg1"/>
                </a:solidFill>
              </a:rPr>
              <a:t>Shift from Product Vendors to Solution Providers: Banks are evolving from merely selling financial products to offering comprehensive financial solutions, leveraging transactional data and the data revolution.</a:t>
            </a:r>
          </a:p>
          <a:p>
            <a:pPr marL="342900" lvl="1" indent="-342900">
              <a:lnSpc>
                <a:spcPct val="114000"/>
              </a:lnSpc>
              <a:spcBef>
                <a:spcPts val="600"/>
              </a:spcBef>
              <a:spcAft>
                <a:spcPts val="600"/>
              </a:spcAft>
              <a:buFont typeface="Arial" panose="020B0604020202020204" pitchFamily="34" charset="0"/>
              <a:buChar char="•"/>
            </a:pPr>
            <a:r>
              <a:rPr lang="en-US" sz="2200" b="1" dirty="0">
                <a:solidFill>
                  <a:schemeClr val="bg1"/>
                </a:solidFill>
              </a:rPr>
              <a:t>Personalized Financial Plans: Instead of a broad catalogue of financial products, banks could provide customers with personalized plans tailored to their specific needs, using financial products as tools to facilitate everyday financial situations.</a:t>
            </a:r>
          </a:p>
          <a:p>
            <a:pPr marL="342900" lvl="1" indent="-342900">
              <a:lnSpc>
                <a:spcPct val="114000"/>
              </a:lnSpc>
              <a:spcBef>
                <a:spcPts val="600"/>
              </a:spcBef>
              <a:spcAft>
                <a:spcPts val="600"/>
              </a:spcAft>
              <a:buFont typeface="Arial" panose="020B0604020202020204" pitchFamily="34" charset="0"/>
              <a:buChar char="•"/>
            </a:pPr>
            <a:r>
              <a:rPr lang="en-US" sz="2200" b="1" dirty="0">
                <a:solidFill>
                  <a:schemeClr val="bg1"/>
                </a:solidFill>
              </a:rPr>
              <a:t>Banks' Position to Innovate: Banks have the potential to develop technologies for financial solutions, learning from decades of data collection, to offer products that are precisely timed and tailored to individual customer preferences.</a:t>
            </a:r>
          </a:p>
          <a:p>
            <a:pPr marL="342900" lvl="1" indent="-342900">
              <a:lnSpc>
                <a:spcPct val="114000"/>
              </a:lnSpc>
              <a:spcBef>
                <a:spcPts val="600"/>
              </a:spcBef>
              <a:spcAft>
                <a:spcPts val="600"/>
              </a:spcAft>
              <a:buFont typeface="Arial" panose="020B0604020202020204" pitchFamily="34" charset="0"/>
              <a:buChar char="•"/>
            </a:pPr>
            <a:r>
              <a:rPr lang="en-US" sz="2200" b="1" dirty="0">
                <a:solidFill>
                  <a:schemeClr val="bg1"/>
                </a:solidFill>
              </a:rPr>
              <a:t>Actionable Insights for Customization: Utilizing customer data to gain actionable insights allows banks to propose personalized financial solutions that address specific customer challenges effectively.</a:t>
            </a:r>
            <a:endParaRPr lang="en-US" sz="2200" b="0" i="0" dirty="0">
              <a:solidFill>
                <a:srgbClr val="444444"/>
              </a:solidFill>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14410478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How Can Banks Best Leverage</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Their Data Advantage?</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91353" y="1644993"/>
            <a:ext cx="11447929" cy="4941674"/>
          </a:xfrm>
          <a:prstGeom prst="rect">
            <a:avLst/>
          </a:prstGeom>
          <a:noFill/>
        </p:spPr>
        <p:txBody>
          <a:bodyPr wrap="square">
            <a:spAutoFit/>
          </a:bodyPr>
          <a:lstStyle/>
          <a:p>
            <a:pPr marL="342900" lvl="1" indent="-342900">
              <a:lnSpc>
                <a:spcPct val="114000"/>
              </a:lnSpc>
              <a:spcBef>
                <a:spcPts val="600"/>
              </a:spcBef>
              <a:spcAft>
                <a:spcPts val="600"/>
              </a:spcAft>
              <a:buFont typeface="Arial" panose="020B0604020202020204" pitchFamily="34" charset="0"/>
              <a:buChar char="•"/>
            </a:pPr>
            <a:r>
              <a:rPr lang="en-US" sz="2360" b="1" dirty="0">
                <a:solidFill>
                  <a:schemeClr val="bg1"/>
                </a:solidFill>
              </a:rPr>
              <a:t>Open Banking and APIs: Banks should embrace open banking by offering well-structured and secure APIs, allowing third-party innovators to develop next-generation financial solutions on top of their platforms, similar to models used by large tech companies like Apple and Google.</a:t>
            </a:r>
          </a:p>
          <a:p>
            <a:pPr marL="342900" lvl="1" indent="-342900">
              <a:lnSpc>
                <a:spcPct val="114000"/>
              </a:lnSpc>
              <a:spcBef>
                <a:spcPts val="600"/>
              </a:spcBef>
              <a:spcAft>
                <a:spcPts val="600"/>
              </a:spcAft>
              <a:buFont typeface="Arial" panose="020B0604020202020204" pitchFamily="34" charset="0"/>
              <a:buChar char="•"/>
            </a:pPr>
            <a:r>
              <a:rPr lang="en-US" sz="2360" b="1" dirty="0">
                <a:solidFill>
                  <a:schemeClr val="bg1"/>
                </a:solidFill>
              </a:rPr>
              <a:t>Middleware for Innovation: Implementing middleware applications that interact with core banking systems, banks can enable developers to access their services and data through robust APIs, simplifying IT infrastructure to encourage innovation within banks.</a:t>
            </a:r>
          </a:p>
          <a:p>
            <a:pPr marL="342900" lvl="1" indent="-342900">
              <a:lnSpc>
                <a:spcPct val="114000"/>
              </a:lnSpc>
              <a:spcBef>
                <a:spcPts val="600"/>
              </a:spcBef>
              <a:spcAft>
                <a:spcPts val="600"/>
              </a:spcAft>
              <a:buFont typeface="Arial" panose="020B0604020202020204" pitchFamily="34" charset="0"/>
              <a:buChar char="•"/>
            </a:pPr>
            <a:r>
              <a:rPr lang="en-US" sz="2360" b="1" dirty="0">
                <a:solidFill>
                  <a:schemeClr val="bg1"/>
                </a:solidFill>
              </a:rPr>
              <a:t>Leveraging the FinTech Ecosystem: By collaborating with the FinTech development community, banks can harness the creativity and agility of these platforms, using data APIs to foster a valuable ecosystem of innovative solutions, generating new revenue streams and leading the disruption in the banking industry.</a:t>
            </a:r>
            <a:endParaRPr lang="en-US" sz="2360" b="0" i="0" dirty="0">
              <a:solidFill>
                <a:srgbClr val="444444"/>
              </a:solidFill>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32789875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of FinTech: A Tripartite</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Innovation Ecosystem</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04800" y="1827272"/>
            <a:ext cx="11447929" cy="4597349"/>
          </a:xfrm>
          <a:prstGeom prst="rect">
            <a:avLst/>
          </a:prstGeom>
          <a:noFill/>
        </p:spPr>
        <p:txBody>
          <a:bodyPr wrap="square">
            <a:spAutoFit/>
          </a:bodyPr>
          <a:lstStyle/>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Data Science as a Driver for FinTech Innovation: The key lies in extracting and using knowledge from data for new applications, creating actionable insights based on customer needs and preferences.</a:t>
            </a:r>
          </a:p>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Machine Learning and Personalized Solutions: Machine learning technologies, like collaborative filtering, will use this new knowledge to offer customers exactly what they need when they need it, leading to more personalized financial solutions based on existing bank products, tailored to specific customer goals and behaviors.</a:t>
            </a:r>
          </a:p>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A New Tripartite Ecosystem: innovative business models involving banks, tech companies, and customers, with banks providing the essential data and services fueling this innovation ecosystem.</a:t>
            </a:r>
            <a:endParaRPr lang="en-US" sz="2400" b="0" i="0" dirty="0">
              <a:solidFill>
                <a:srgbClr val="444444"/>
              </a:solidFill>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38931955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275132" cy="930332"/>
          </a:xfrm>
        </p:spPr>
        <p:txBody>
          <a:bodyPr>
            <a:noAutofit/>
          </a:bodyPr>
          <a:lstStyle/>
          <a:p>
            <a:r>
              <a:rPr lang="en-US" b="1" dirty="0">
                <a:solidFill>
                  <a:schemeClr val="accent4">
                    <a:lumMod val="60000"/>
                    <a:lumOff val="40000"/>
                  </a:schemeClr>
                </a:solidFill>
                <a:latin typeface="Segoe UI" panose="020B0502040204020203" pitchFamily="34" charset="0"/>
              </a:rPr>
              <a:t>Why FinTech Banks Will Rule the World</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05044" y="1785250"/>
            <a:ext cx="11645153" cy="4864280"/>
          </a:xfrm>
          <a:prstGeom prst="rect">
            <a:avLst/>
          </a:prstGeom>
          <a:noFill/>
        </p:spPr>
        <p:txBody>
          <a:bodyPr wrap="square">
            <a:spAutoFit/>
          </a:bodyPr>
          <a:lstStyle/>
          <a:p>
            <a:pPr marL="342900" lvl="1" indent="-342900">
              <a:lnSpc>
                <a:spcPct val="125000"/>
              </a:lnSpc>
              <a:spcBef>
                <a:spcPts val="600"/>
              </a:spcBef>
              <a:spcAft>
                <a:spcPts val="600"/>
              </a:spcAft>
              <a:buFont typeface="Arial" panose="020B0604020202020204" pitchFamily="34" charset="0"/>
              <a:buChar char="•"/>
            </a:pPr>
            <a:r>
              <a:rPr lang="en-US" sz="2600" b="1" dirty="0">
                <a:solidFill>
                  <a:schemeClr val="bg1"/>
                </a:solidFill>
              </a:rPr>
              <a:t>Resistance to Change in Traditional Banking: The banking industry has not fully adapted to the digital revolution, and many bankers are underestimating the impact of FinTech due to reliance on regulatory protections.</a:t>
            </a:r>
          </a:p>
          <a:p>
            <a:pPr marL="342900" lvl="1" indent="-342900">
              <a:lnSpc>
                <a:spcPct val="125000"/>
              </a:lnSpc>
              <a:spcBef>
                <a:spcPts val="600"/>
              </a:spcBef>
              <a:spcAft>
                <a:spcPts val="600"/>
              </a:spcAft>
              <a:buFont typeface="Arial" panose="020B0604020202020204" pitchFamily="34" charset="0"/>
              <a:buChar char="•"/>
            </a:pPr>
            <a:r>
              <a:rPr lang="en-US" sz="2600" b="1" dirty="0">
                <a:solidFill>
                  <a:schemeClr val="bg1"/>
                </a:solidFill>
              </a:rPr>
              <a:t>Decreased Customer Trust in Traditional Banks: Since the 2008 financial crisis, there's been growing customer appetite for alternative finance options, as traditional banks are increasingly viewed as self-interested and scandal-prone.</a:t>
            </a:r>
          </a:p>
          <a:p>
            <a:pPr marL="342900" lvl="1" indent="-342900">
              <a:lnSpc>
                <a:spcPct val="125000"/>
              </a:lnSpc>
              <a:spcBef>
                <a:spcPts val="600"/>
              </a:spcBef>
              <a:spcAft>
                <a:spcPts val="600"/>
              </a:spcAft>
              <a:buFont typeface="Arial" panose="020B0604020202020204" pitchFamily="34" charset="0"/>
              <a:buChar char="•"/>
            </a:pPr>
            <a:r>
              <a:rPr lang="en-US" sz="2600" b="1" dirty="0">
                <a:solidFill>
                  <a:schemeClr val="bg1"/>
                </a:solidFill>
              </a:rPr>
              <a:t>Banks' Conservative Approach to FinTech Investments: Traditional banks tend to invest in FinTech startups that enhance their own products rather than those that directly compete with them.</a:t>
            </a:r>
          </a:p>
        </p:txBody>
      </p:sp>
    </p:spTree>
    <p:extLst>
      <p:ext uri="{BB962C8B-B14F-4D97-AF65-F5344CB8AC3E}">
        <p14:creationId xmlns:p14="http://schemas.microsoft.com/office/powerpoint/2010/main" val="4840459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275132" cy="930332"/>
          </a:xfrm>
        </p:spPr>
        <p:txBody>
          <a:bodyPr>
            <a:noAutofit/>
          </a:bodyPr>
          <a:lstStyle/>
          <a:p>
            <a:r>
              <a:rPr lang="en-US" b="1" dirty="0">
                <a:solidFill>
                  <a:schemeClr val="accent4">
                    <a:lumMod val="60000"/>
                    <a:lumOff val="40000"/>
                  </a:schemeClr>
                </a:solidFill>
                <a:latin typeface="Segoe UI" panose="020B0502040204020203" pitchFamily="34" charset="0"/>
              </a:rPr>
              <a:t>Why FinTech Banks Will Rule the World</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73423" y="1804300"/>
            <a:ext cx="11645153" cy="4751237"/>
          </a:xfrm>
          <a:prstGeom prst="rect">
            <a:avLst/>
          </a:prstGeom>
          <a:noFill/>
        </p:spPr>
        <p:txBody>
          <a:bodyPr wrap="square">
            <a:spAutoFit/>
          </a:bodyPr>
          <a:lstStyle/>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Evolution of FinTech Business Models: FinTech companies are moving from peer-to-peer to marketplace models, often using liquidity from financial institutions.</a:t>
            </a:r>
          </a:p>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Rise of Marketplace Banking: The upcoming wave of FinTech includes "marketplace banks" offering core banking services through third-party products and APIs, independent of traditional banks.</a:t>
            </a:r>
          </a:p>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Challenges in Establishing FinTech Banks: Key challenges include developing technology, obtaining a banking license, and building a customer base for a marketplace bank.</a:t>
            </a:r>
          </a:p>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Potential for Disruption by FinTech Banks: Despite the challenges, FinTech banks have the potential to significantly disrupt traditional banking due to their agility, lack of legacy systems, and untarnished reputations.</a:t>
            </a:r>
            <a:endParaRPr lang="en-US" sz="2400" b="0" i="0" dirty="0">
              <a:solidFill>
                <a:srgbClr val="444444"/>
              </a:solidFill>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22714143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275132" cy="1664362"/>
          </a:xfrm>
        </p:spPr>
        <p:txBody>
          <a:bodyPr>
            <a:noAutofit/>
          </a:bodyPr>
          <a:lstStyle/>
          <a:p>
            <a:r>
              <a:rPr lang="en-US" sz="3600" b="1" dirty="0">
                <a:solidFill>
                  <a:schemeClr val="accent4">
                    <a:lumMod val="60000"/>
                    <a:lumOff val="40000"/>
                  </a:schemeClr>
                </a:solidFill>
                <a:latin typeface="Segoe UI" panose="020B0502040204020203" pitchFamily="34" charset="0"/>
              </a:rPr>
              <a:t>Banks Partnering with FinTech Start-ups to Create an Integrated Customer</a:t>
            </a:r>
            <a:br>
              <a:rPr lang="en-US" sz="3600" b="1" dirty="0">
                <a:solidFill>
                  <a:schemeClr val="accent4">
                    <a:lumMod val="60000"/>
                    <a:lumOff val="40000"/>
                  </a:schemeClr>
                </a:solidFill>
                <a:latin typeface="Segoe UI" panose="020B0502040204020203" pitchFamily="34" charset="0"/>
              </a:rPr>
            </a:br>
            <a:r>
              <a:rPr lang="en-US" sz="3600" b="1" dirty="0">
                <a:solidFill>
                  <a:schemeClr val="accent4">
                    <a:lumMod val="60000"/>
                    <a:lumOff val="40000"/>
                  </a:schemeClr>
                </a:solidFill>
                <a:latin typeface="Segoe UI" panose="020B0502040204020203" pitchFamily="34" charset="0"/>
              </a:rPr>
              <a:t>Experience</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73423" y="2214282"/>
            <a:ext cx="11645153" cy="4330224"/>
          </a:xfrm>
          <a:prstGeom prst="rect">
            <a:avLst/>
          </a:prstGeom>
          <a:noFill/>
        </p:spPr>
        <p:txBody>
          <a:bodyPr wrap="square">
            <a:spAutoFit/>
          </a:bodyPr>
          <a:lstStyle/>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Outdated Entrepreneurial Stereotype: The image of young male entrepreneurs in garages is no longer accurate; entrepreneurs can come from diverse backgrounds, including women in Africa and those within banks.</a:t>
            </a:r>
          </a:p>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Shifting Innovation Framework: Banks are exploring partnerships with start-ups to drive innovation, moving away from the traditional vendor-client model.</a:t>
            </a:r>
          </a:p>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Urgency for Banks: While the impact of FinTech on banks is currently limited, the significant investments in FinTech suggest a growing impact, urging banks to adapt.</a:t>
            </a:r>
          </a:p>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Confidence in FinTech: Venture capitalists are confident in FinTech's potential to disrupt financial services, similar to digitization in other industries like media, travel, and retail.</a:t>
            </a:r>
            <a:endParaRPr lang="en-US" sz="2400" b="0" i="0" dirty="0">
              <a:solidFill>
                <a:srgbClr val="444444"/>
              </a:solidFill>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27253372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275132" cy="1664362"/>
          </a:xfrm>
        </p:spPr>
        <p:txBody>
          <a:bodyPr>
            <a:noAutofit/>
          </a:bodyPr>
          <a:lstStyle/>
          <a:p>
            <a:r>
              <a:rPr lang="en-US" sz="3600" b="1" dirty="0">
                <a:solidFill>
                  <a:schemeClr val="accent4">
                    <a:lumMod val="60000"/>
                    <a:lumOff val="40000"/>
                  </a:schemeClr>
                </a:solidFill>
                <a:latin typeface="Segoe UI" panose="020B0502040204020203" pitchFamily="34" charset="0"/>
              </a:rPr>
              <a:t>Banks Partnering with FinTech Start-ups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273423" y="2214282"/>
            <a:ext cx="11645153" cy="4787529"/>
          </a:xfrm>
          <a:prstGeom prst="rect">
            <a:avLst/>
          </a:prstGeom>
          <a:noFill/>
        </p:spPr>
        <p:txBody>
          <a:bodyPr wrap="square">
            <a:spAutoFit/>
          </a:bodyPr>
          <a:lstStyle/>
          <a:p>
            <a:pPr marL="342900" lvl="1" indent="-342900">
              <a:lnSpc>
                <a:spcPct val="114000"/>
              </a:lnSpc>
              <a:spcBef>
                <a:spcPts val="600"/>
              </a:spcBef>
              <a:spcAft>
                <a:spcPts val="600"/>
              </a:spcAft>
              <a:buFont typeface="Arial" panose="020B0604020202020204" pitchFamily="34" charset="0"/>
              <a:buChar char="•"/>
            </a:pPr>
            <a:r>
              <a:rPr lang="en-US" sz="2200" b="1" dirty="0">
                <a:solidFill>
                  <a:schemeClr val="bg1"/>
                </a:solidFill>
              </a:rPr>
              <a:t>Valuable Data Outside IT Firewall: Banks must recognize that valuable data is primarily located outside their IT firewall on the open internet, making it essential for them to tap into this resource.</a:t>
            </a:r>
          </a:p>
          <a:p>
            <a:pPr marL="342900" lvl="1" indent="-342900">
              <a:lnSpc>
                <a:spcPct val="114000"/>
              </a:lnSpc>
              <a:spcBef>
                <a:spcPts val="600"/>
              </a:spcBef>
              <a:spcAft>
                <a:spcPts val="600"/>
              </a:spcAft>
              <a:buFont typeface="Arial" panose="020B0604020202020204" pitchFamily="34" charset="0"/>
              <a:buChar char="•"/>
            </a:pPr>
            <a:r>
              <a:rPr lang="en-US" sz="2200" b="1" dirty="0">
                <a:solidFill>
                  <a:schemeClr val="bg1"/>
                </a:solidFill>
              </a:rPr>
              <a:t>Understanding APIs: Bank leaders need to understand APIs (Application Programming Interfaces) to access resources, data, and algorithms from external systems, often owned by FinTech start-ups.</a:t>
            </a:r>
          </a:p>
          <a:p>
            <a:pPr marL="342900" lvl="1" indent="-342900">
              <a:lnSpc>
                <a:spcPct val="114000"/>
              </a:lnSpc>
              <a:spcBef>
                <a:spcPts val="600"/>
              </a:spcBef>
              <a:spcAft>
                <a:spcPts val="600"/>
              </a:spcAft>
              <a:buFont typeface="Arial" panose="020B0604020202020204" pitchFamily="34" charset="0"/>
              <a:buChar char="•"/>
            </a:pPr>
            <a:r>
              <a:rPr lang="en-US" sz="2200" b="1" dirty="0">
                <a:solidFill>
                  <a:schemeClr val="bg1"/>
                </a:solidFill>
              </a:rPr>
              <a:t>Win-Win Partnership: Collaboration with the right FinTech start-ups can be a mutually beneficial partnership, although some start-ups may pose a competitive threat in the long term.</a:t>
            </a:r>
          </a:p>
          <a:p>
            <a:pPr marL="342900" lvl="1" indent="-342900">
              <a:lnSpc>
                <a:spcPct val="114000"/>
              </a:lnSpc>
              <a:spcBef>
                <a:spcPts val="600"/>
              </a:spcBef>
              <a:spcAft>
                <a:spcPts val="600"/>
              </a:spcAft>
              <a:buFont typeface="Arial" panose="020B0604020202020204" pitchFamily="34" charset="0"/>
              <a:buChar char="•"/>
            </a:pPr>
            <a:r>
              <a:rPr lang="en-US" sz="2200" b="1" dirty="0">
                <a:solidFill>
                  <a:schemeClr val="bg1"/>
                </a:solidFill>
              </a:rPr>
              <a:t>Marketplaces and Network Effects: Marketplaces like Lending Club and Angel List aim to win through network effects by enticing other firms to contribute to their data, with the hope that banks will utilize their data for mutual benefit.</a:t>
            </a:r>
            <a:endParaRPr lang="en-US" sz="2200" b="0" i="0" dirty="0">
              <a:solidFill>
                <a:srgbClr val="444444"/>
              </a:solidFill>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7163343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275132" cy="1664362"/>
          </a:xfrm>
        </p:spPr>
        <p:txBody>
          <a:bodyPr>
            <a:noAutofit/>
          </a:bodyPr>
          <a:lstStyle/>
          <a:p>
            <a:r>
              <a:rPr lang="en-US" sz="3600" b="1" dirty="0">
                <a:solidFill>
                  <a:schemeClr val="accent4">
                    <a:lumMod val="60000"/>
                    <a:lumOff val="40000"/>
                  </a:schemeClr>
                </a:solidFill>
                <a:latin typeface="Segoe UI" panose="020B0502040204020203" pitchFamily="34" charset="0"/>
              </a:rPr>
              <a:t>Banks Partnering with FinTech Start-ups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85483" y="1734671"/>
            <a:ext cx="11322424" cy="5018361"/>
          </a:xfrm>
          <a:prstGeom prst="rect">
            <a:avLst/>
          </a:prstGeom>
          <a:noFill/>
        </p:spPr>
        <p:txBody>
          <a:bodyPr wrap="square">
            <a:spAutoFit/>
          </a:bodyPr>
          <a:lstStyle/>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Adding Value through Clever Algorithms and User Experience: Banks have the opportunity to create value by developing smart algorithms and user experience designs that enhance customer satisfaction and predict their needs.</a:t>
            </a:r>
          </a:p>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Collaboration with Networked Marketplaces: Banks can work with networked marketplaces that provide data feeds, empowering an ecosystem of service businesses to add value to the data. This collaboration allows banks to leverage the network effect.</a:t>
            </a:r>
          </a:p>
          <a:p>
            <a:pPr marL="342900" lvl="1" indent="-342900">
              <a:lnSpc>
                <a:spcPct val="114000"/>
              </a:lnSpc>
              <a:spcBef>
                <a:spcPts val="600"/>
              </a:spcBef>
              <a:spcAft>
                <a:spcPts val="600"/>
              </a:spcAft>
              <a:buFont typeface="Arial" panose="020B0604020202020204" pitchFamily="34" charset="0"/>
              <a:buChar char="•"/>
            </a:pPr>
            <a:r>
              <a:rPr lang="en-US" sz="2400" b="1" dirty="0">
                <a:solidFill>
                  <a:schemeClr val="bg1"/>
                </a:solidFill>
              </a:rPr>
              <a:t>Focusing on Service Business: While marketplaces play a crucial role, banks should concentrate on their service business model rather than aspiring to become marketplaces. Examples like NYSE and NASDAQ demonstrate the value of adding services on top of marketplace APIs.</a:t>
            </a:r>
            <a:endParaRPr lang="en-US" sz="2400" b="0" i="0" dirty="0">
              <a:solidFill>
                <a:srgbClr val="444444"/>
              </a:solidFill>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28675897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275132" cy="1664362"/>
          </a:xfrm>
        </p:spPr>
        <p:txBody>
          <a:bodyPr>
            <a:noAutofit/>
          </a:bodyPr>
          <a:lstStyle/>
          <a:p>
            <a:r>
              <a:rPr lang="en-US" sz="3600" b="1" dirty="0">
                <a:solidFill>
                  <a:schemeClr val="accent4">
                    <a:lumMod val="60000"/>
                    <a:lumOff val="40000"/>
                  </a:schemeClr>
                </a:solidFill>
                <a:latin typeface="Segoe UI" panose="020B0502040204020203" pitchFamily="34" charset="0"/>
              </a:rPr>
              <a:t>Banks Partnering with FinTech Start-ups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81000" y="1842248"/>
            <a:ext cx="11322424" cy="4685898"/>
          </a:xfrm>
          <a:prstGeom prst="rect">
            <a:avLst/>
          </a:prstGeom>
          <a:noFill/>
        </p:spPr>
        <p:txBody>
          <a:bodyPr wrap="square">
            <a:spAutoFit/>
          </a:bodyPr>
          <a:lstStyle/>
          <a:p>
            <a:pPr marL="342900" lvl="1" indent="-342900">
              <a:lnSpc>
                <a:spcPct val="125000"/>
              </a:lnSpc>
              <a:spcBef>
                <a:spcPts val="1200"/>
              </a:spcBef>
              <a:spcAft>
                <a:spcPts val="600"/>
              </a:spcAft>
              <a:buFont typeface="Arial" panose="020B0604020202020204" pitchFamily="34" charset="0"/>
              <a:buChar char="•"/>
            </a:pPr>
            <a:r>
              <a:rPr lang="en-US" sz="2400" b="1" dirty="0">
                <a:solidFill>
                  <a:schemeClr val="bg1"/>
                </a:solidFill>
              </a:rPr>
              <a:t>Big Brand plus Start-up Agility is a Winning Combination: Banks can benefit from the combination of a strong brand presence and the agility of startups.</a:t>
            </a:r>
          </a:p>
          <a:p>
            <a:pPr marL="342900" lvl="1" indent="-342900">
              <a:lnSpc>
                <a:spcPct val="125000"/>
              </a:lnSpc>
              <a:spcBef>
                <a:spcPts val="1200"/>
              </a:spcBef>
              <a:spcAft>
                <a:spcPts val="600"/>
              </a:spcAft>
              <a:buFont typeface="Arial" panose="020B0604020202020204" pitchFamily="34" charset="0"/>
              <a:buChar char="•"/>
            </a:pPr>
            <a:r>
              <a:rPr lang="en-US" sz="2400" b="1" dirty="0">
                <a:solidFill>
                  <a:schemeClr val="bg1"/>
                </a:solidFill>
              </a:rPr>
              <a:t>Addressing Customer Pain Points: Banks should listen to early adopters of marketplaces and address their concerns and pain points to enhance the customer experience.</a:t>
            </a:r>
          </a:p>
          <a:p>
            <a:pPr marL="342900" lvl="1" indent="-342900">
              <a:lnSpc>
                <a:spcPct val="125000"/>
              </a:lnSpc>
              <a:spcBef>
                <a:spcPts val="1200"/>
              </a:spcBef>
              <a:spcAft>
                <a:spcPts val="600"/>
              </a:spcAft>
              <a:buFont typeface="Arial" panose="020B0604020202020204" pitchFamily="34" charset="0"/>
              <a:buChar char="•"/>
            </a:pPr>
            <a:r>
              <a:rPr lang="en-US" sz="2400" b="1" dirty="0">
                <a:solidFill>
                  <a:schemeClr val="bg1"/>
                </a:solidFill>
              </a:rPr>
              <a:t>The Great </a:t>
            </a:r>
            <a:r>
              <a:rPr lang="en-US" sz="2400" b="1" dirty="0" err="1">
                <a:solidFill>
                  <a:schemeClr val="bg1"/>
                </a:solidFill>
              </a:rPr>
              <a:t>Rebundling</a:t>
            </a:r>
            <a:r>
              <a:rPr lang="en-US" sz="2400" b="1" dirty="0">
                <a:solidFill>
                  <a:schemeClr val="bg1"/>
                </a:solidFill>
              </a:rPr>
              <a:t>: Banks can thrive in the FinTech era by </a:t>
            </a:r>
            <a:r>
              <a:rPr lang="en-US" sz="2400" b="1" dirty="0" err="1">
                <a:solidFill>
                  <a:schemeClr val="bg1"/>
                </a:solidFill>
              </a:rPr>
              <a:t>rebundling</a:t>
            </a:r>
            <a:r>
              <a:rPr lang="en-US" sz="2400" b="1" dirty="0">
                <a:solidFill>
                  <a:schemeClr val="bg1"/>
                </a:solidFill>
              </a:rPr>
              <a:t> atomized experiences into integrated user experiences for wealthy individuals and small to medium-sized businesses. This requires anticipating future customer needs enabled by disruptive technologies.</a:t>
            </a:r>
            <a:endParaRPr lang="en-US" sz="2400" b="0" i="0" dirty="0">
              <a:solidFill>
                <a:srgbClr val="444444"/>
              </a:solidFill>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9842336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275132" cy="1664362"/>
          </a:xfrm>
        </p:spPr>
        <p:txBody>
          <a:bodyPr>
            <a:noAutofit/>
          </a:bodyPr>
          <a:lstStyle/>
          <a:p>
            <a:r>
              <a:rPr lang="en-US" sz="3600" b="1" dirty="0">
                <a:solidFill>
                  <a:schemeClr val="accent4">
                    <a:lumMod val="60000"/>
                    <a:lumOff val="40000"/>
                  </a:schemeClr>
                </a:solidFill>
                <a:latin typeface="Segoe UI" panose="020B0502040204020203" pitchFamily="34" charset="0"/>
              </a:rPr>
              <a:t>Banks Partnering with FinTech Start-ups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661988" y="2175623"/>
            <a:ext cx="10553700" cy="4053546"/>
          </a:xfrm>
          <a:prstGeom prst="rect">
            <a:avLst/>
          </a:prstGeom>
          <a:noFill/>
        </p:spPr>
        <p:txBody>
          <a:bodyPr wrap="square">
            <a:spAutoFit/>
          </a:bodyPr>
          <a:lstStyle/>
          <a:p>
            <a:pPr marL="342900" lvl="1" indent="-342900">
              <a:lnSpc>
                <a:spcPct val="125000"/>
              </a:lnSpc>
              <a:spcBef>
                <a:spcPts val="600"/>
              </a:spcBef>
              <a:spcAft>
                <a:spcPts val="1200"/>
              </a:spcAft>
              <a:buFont typeface="Arial" panose="020B0604020202020204" pitchFamily="34" charset="0"/>
              <a:buChar char="•"/>
            </a:pPr>
            <a:r>
              <a:rPr lang="en-US" sz="2800" b="1" dirty="0">
                <a:solidFill>
                  <a:schemeClr val="bg1"/>
                </a:solidFill>
              </a:rPr>
              <a:t>Price Competition in Asset Allocation: Robo-advisors are driving down the cost of asset allocation services, making it a commodity. Competing at this level with a high-cost structure is not advisable.</a:t>
            </a:r>
          </a:p>
          <a:p>
            <a:pPr marL="342900" lvl="1" indent="-342900">
              <a:lnSpc>
                <a:spcPct val="125000"/>
              </a:lnSpc>
              <a:spcBef>
                <a:spcPts val="600"/>
              </a:spcBef>
              <a:spcAft>
                <a:spcPts val="1200"/>
              </a:spcAft>
              <a:buFont typeface="Arial" panose="020B0604020202020204" pitchFamily="34" charset="0"/>
              <a:buChar char="•"/>
            </a:pPr>
            <a:r>
              <a:rPr lang="en-US" sz="2800" b="1" dirty="0">
                <a:solidFill>
                  <a:schemeClr val="bg1"/>
                </a:solidFill>
              </a:rPr>
              <a:t>Innovation in Data Science and Personalization: Wealth management firms have an opportunity to innovate in data science, personalization, and reporting services, moving away from commodity offerings.</a:t>
            </a:r>
          </a:p>
        </p:txBody>
      </p:sp>
    </p:spTree>
    <p:extLst>
      <p:ext uri="{BB962C8B-B14F-4D97-AF65-F5344CB8AC3E}">
        <p14:creationId xmlns:p14="http://schemas.microsoft.com/office/powerpoint/2010/main" val="18252099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05044" y="433379"/>
            <a:ext cx="9275132" cy="1114434"/>
          </a:xfrm>
        </p:spPr>
        <p:txBody>
          <a:bodyPr>
            <a:noAutofit/>
          </a:bodyPr>
          <a:lstStyle/>
          <a:p>
            <a:r>
              <a:rPr lang="en-US" sz="3600" b="1" dirty="0">
                <a:solidFill>
                  <a:schemeClr val="accent4">
                    <a:lumMod val="60000"/>
                    <a:lumOff val="40000"/>
                  </a:schemeClr>
                </a:solidFill>
                <a:latin typeface="Segoe UI" panose="020B0502040204020203" pitchFamily="34" charset="0"/>
              </a:rPr>
              <a:t>Banks Partnering with FinTech Start-ups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14350" y="1585074"/>
            <a:ext cx="10672763" cy="5143716"/>
          </a:xfrm>
          <a:prstGeom prst="rect">
            <a:avLst/>
          </a:prstGeom>
          <a:noFill/>
        </p:spPr>
        <p:txBody>
          <a:bodyPr wrap="square">
            <a:spAutoFit/>
          </a:bodyPr>
          <a:lstStyle/>
          <a:p>
            <a:pPr marL="342900" lvl="1" indent="-342900">
              <a:lnSpc>
                <a:spcPct val="125000"/>
              </a:lnSpc>
              <a:spcBef>
                <a:spcPts val="1200"/>
              </a:spcBef>
              <a:spcAft>
                <a:spcPts val="600"/>
              </a:spcAft>
              <a:buFont typeface="Arial" panose="020B0604020202020204" pitchFamily="34" charset="0"/>
              <a:buChar char="•"/>
            </a:pPr>
            <a:r>
              <a:rPr lang="en-US" sz="2800" b="1" dirty="0">
                <a:solidFill>
                  <a:schemeClr val="bg1"/>
                </a:solidFill>
              </a:rPr>
              <a:t>Race to Provide Complementary Services: Some </a:t>
            </a:r>
            <a:r>
              <a:rPr lang="en-US" sz="2800" b="1" dirty="0" err="1">
                <a:solidFill>
                  <a:schemeClr val="bg1"/>
                </a:solidFill>
              </a:rPr>
              <a:t>robo</a:t>
            </a:r>
            <a:r>
              <a:rPr lang="en-US" sz="2800" b="1" dirty="0">
                <a:solidFill>
                  <a:schemeClr val="bg1"/>
                </a:solidFill>
              </a:rPr>
              <a:t>-advisors aim to avoid consolidation by moving up the value stack and </a:t>
            </a:r>
            <a:r>
              <a:rPr lang="en-US" sz="2800" b="1" dirty="0" err="1">
                <a:solidFill>
                  <a:schemeClr val="bg1"/>
                </a:solidFill>
              </a:rPr>
              <a:t>rebundling</a:t>
            </a:r>
            <a:r>
              <a:rPr lang="en-US" sz="2800" b="1" dirty="0">
                <a:solidFill>
                  <a:schemeClr val="bg1"/>
                </a:solidFill>
              </a:rPr>
              <a:t> complementary wealth management services. This is a competitive race.</a:t>
            </a:r>
          </a:p>
          <a:p>
            <a:pPr marL="342900" lvl="1" indent="-342900">
              <a:lnSpc>
                <a:spcPct val="125000"/>
              </a:lnSpc>
              <a:spcBef>
                <a:spcPts val="1200"/>
              </a:spcBef>
              <a:spcAft>
                <a:spcPts val="600"/>
              </a:spcAft>
              <a:buFont typeface="Arial" panose="020B0604020202020204" pitchFamily="34" charset="0"/>
              <a:buChar char="•"/>
            </a:pPr>
            <a:r>
              <a:rPr lang="en-US" sz="2800" b="1" dirty="0">
                <a:solidFill>
                  <a:schemeClr val="bg1"/>
                </a:solidFill>
              </a:rPr>
              <a:t>Emergence of Micro Asset Managers: Micro asset managers, often focused on a specific asset class, are emerging as early adopters of marketplaces like Lending Club and Angel List. They offer low-cost and agile investment strategies, challenging traditional asset managers.</a:t>
            </a:r>
            <a:endParaRPr lang="en-US" sz="2800" b="0" i="0" dirty="0">
              <a:solidFill>
                <a:srgbClr val="444444"/>
              </a:solidFill>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32482321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7431" y="195254"/>
            <a:ext cx="9275132" cy="1190634"/>
          </a:xfrm>
        </p:spPr>
        <p:txBody>
          <a:bodyPr>
            <a:noAutofit/>
          </a:bodyPr>
          <a:lstStyle/>
          <a:p>
            <a:r>
              <a:rPr lang="en-US" sz="3600" b="1" dirty="0">
                <a:solidFill>
                  <a:schemeClr val="accent4">
                    <a:lumMod val="60000"/>
                    <a:lumOff val="40000"/>
                  </a:schemeClr>
                </a:solidFill>
                <a:latin typeface="Segoe UI" panose="020B0502040204020203" pitchFamily="34" charset="0"/>
              </a:rPr>
              <a:t>FinTech Impact on Retail Banking</a:t>
            </a:r>
          </a:p>
        </p:txBody>
      </p:sp>
      <p:sp>
        <p:nvSpPr>
          <p:cNvPr id="11" name="TextBox 10">
            <a:extLst>
              <a:ext uri="{FF2B5EF4-FFF2-40B4-BE49-F238E27FC236}">
                <a16:creationId xmlns:a16="http://schemas.microsoft.com/office/drawing/2014/main" id="{66CB11B7-BB77-304D-5973-08FDFF8A73E5}"/>
              </a:ext>
            </a:extLst>
          </p:cNvPr>
          <p:cNvSpPr txBox="1"/>
          <p:nvPr/>
        </p:nvSpPr>
        <p:spPr>
          <a:xfrm>
            <a:off x="647700" y="1513636"/>
            <a:ext cx="11109512" cy="5051063"/>
          </a:xfrm>
          <a:prstGeom prst="rect">
            <a:avLst/>
          </a:prstGeom>
          <a:noFill/>
        </p:spPr>
        <p:txBody>
          <a:bodyPr wrap="square">
            <a:spAutoFit/>
          </a:bodyPr>
          <a:lstStyle/>
          <a:p>
            <a:pPr marL="342900" lvl="1" indent="-342900">
              <a:lnSpc>
                <a:spcPct val="125000"/>
              </a:lnSpc>
              <a:spcBef>
                <a:spcPts val="600"/>
              </a:spcBef>
              <a:spcAft>
                <a:spcPts val="1200"/>
              </a:spcAft>
              <a:buFont typeface="Arial" panose="020B0604020202020204" pitchFamily="34" charset="0"/>
              <a:buChar char="•"/>
            </a:pPr>
            <a:r>
              <a:rPr lang="en-US" sz="2800" b="1" dirty="0">
                <a:solidFill>
                  <a:schemeClr val="bg1"/>
                </a:solidFill>
              </a:rPr>
              <a:t>Banks have been focusing on heavy regulatory issues rather than on facing new market challenges.</a:t>
            </a:r>
            <a:endParaRPr lang="en-US" sz="2800" dirty="0">
              <a:solidFill>
                <a:srgbClr val="444444"/>
              </a:solidFill>
              <a:cs typeface="Pridi" panose="00000500000000000000" pitchFamily="2" charset="-34"/>
            </a:endParaRPr>
          </a:p>
          <a:p>
            <a:pPr marL="342900" lvl="1" indent="-342900">
              <a:lnSpc>
                <a:spcPct val="125000"/>
              </a:lnSpc>
              <a:spcBef>
                <a:spcPts val="600"/>
              </a:spcBef>
              <a:spcAft>
                <a:spcPts val="1200"/>
              </a:spcAft>
              <a:buFont typeface="Arial" panose="020B0604020202020204" pitchFamily="34" charset="0"/>
              <a:buChar char="•"/>
            </a:pPr>
            <a:r>
              <a:rPr lang="en-US" sz="2800" b="1" dirty="0">
                <a:solidFill>
                  <a:schemeClr val="bg1"/>
                </a:solidFill>
              </a:rPr>
              <a:t>Cost of compliance and regulation has flown high – Accenture’s FinTech</a:t>
            </a:r>
          </a:p>
          <a:p>
            <a:pPr marL="342900" lvl="1" indent="-342900">
              <a:lnSpc>
                <a:spcPct val="125000"/>
              </a:lnSpc>
              <a:spcBef>
                <a:spcPts val="600"/>
              </a:spcBef>
              <a:spcAft>
                <a:spcPts val="1200"/>
              </a:spcAft>
              <a:buFont typeface="Arial" panose="020B0604020202020204" pitchFamily="34" charset="0"/>
              <a:buChar char="•"/>
            </a:pPr>
            <a:r>
              <a:rPr lang="en-US" sz="2800" b="1" dirty="0">
                <a:solidFill>
                  <a:schemeClr val="bg1"/>
                </a:solidFill>
              </a:rPr>
              <a:t>Innovation Lab has estimated that most large banks have been spending 70 cents on the dollar on compliance and regulation.</a:t>
            </a:r>
          </a:p>
          <a:p>
            <a:pPr marL="342900" lvl="1" indent="-342900">
              <a:lnSpc>
                <a:spcPct val="125000"/>
              </a:lnSpc>
              <a:spcBef>
                <a:spcPts val="600"/>
              </a:spcBef>
              <a:spcAft>
                <a:spcPts val="1200"/>
              </a:spcAft>
              <a:buFont typeface="Arial" panose="020B0604020202020204" pitchFamily="34" charset="0"/>
              <a:buChar char="•"/>
            </a:pPr>
            <a:r>
              <a:rPr lang="en-US" sz="2800" b="1" dirty="0">
                <a:solidFill>
                  <a:schemeClr val="bg1"/>
                </a:solidFill>
              </a:rPr>
              <a:t>Digital Impact on Banking: The digital economy's exponential growth has reshaped consumer habits and elevated expectations, causing banks to grapple with rising IT costs and oversized branch networks</a:t>
            </a:r>
            <a:endParaRPr lang="ar-EG" sz="2800" b="1" dirty="0">
              <a:solidFill>
                <a:schemeClr val="bg1"/>
              </a:solidFill>
            </a:endParaRPr>
          </a:p>
        </p:txBody>
      </p:sp>
    </p:spTree>
    <p:extLst>
      <p:ext uri="{BB962C8B-B14F-4D97-AF65-F5344CB8AC3E}">
        <p14:creationId xmlns:p14="http://schemas.microsoft.com/office/powerpoint/2010/main" val="17538249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19331" y="52379"/>
            <a:ext cx="9275132" cy="1190634"/>
          </a:xfrm>
        </p:spPr>
        <p:txBody>
          <a:bodyPr>
            <a:noAutofit/>
          </a:bodyPr>
          <a:lstStyle/>
          <a:p>
            <a:r>
              <a:rPr lang="en-US" sz="3600" b="1" dirty="0">
                <a:solidFill>
                  <a:schemeClr val="accent4">
                    <a:lumMod val="60000"/>
                    <a:lumOff val="40000"/>
                  </a:schemeClr>
                </a:solidFill>
                <a:latin typeface="Segoe UI" panose="020B0502040204020203" pitchFamily="34" charset="0"/>
              </a:rPr>
              <a:t>FinTech Impact on Retail Banking</a:t>
            </a:r>
          </a:p>
        </p:txBody>
      </p:sp>
      <p:sp>
        <p:nvSpPr>
          <p:cNvPr id="11" name="TextBox 10">
            <a:extLst>
              <a:ext uri="{FF2B5EF4-FFF2-40B4-BE49-F238E27FC236}">
                <a16:creationId xmlns:a16="http://schemas.microsoft.com/office/drawing/2014/main" id="{66CB11B7-BB77-304D-5973-08FDFF8A73E5}"/>
              </a:ext>
            </a:extLst>
          </p:cNvPr>
          <p:cNvSpPr txBox="1"/>
          <p:nvPr/>
        </p:nvSpPr>
        <p:spPr>
          <a:xfrm>
            <a:off x="623888" y="1546973"/>
            <a:ext cx="10696575" cy="5173532"/>
          </a:xfrm>
          <a:prstGeom prst="rect">
            <a:avLst/>
          </a:prstGeom>
          <a:noFill/>
        </p:spPr>
        <p:txBody>
          <a:bodyPr wrap="square">
            <a:spAutoFit/>
          </a:bodyPr>
          <a:lstStyle/>
          <a:p>
            <a:pPr marL="342900" lvl="1" indent="-342900">
              <a:lnSpc>
                <a:spcPct val="125000"/>
              </a:lnSpc>
              <a:spcBef>
                <a:spcPts val="600"/>
              </a:spcBef>
              <a:spcAft>
                <a:spcPts val="600"/>
              </a:spcAft>
              <a:buFont typeface="Arial" panose="020B0604020202020204" pitchFamily="34" charset="0"/>
              <a:buChar char="•"/>
            </a:pPr>
            <a:r>
              <a:rPr lang="en-US" sz="2500" b="1" dirty="0">
                <a:solidFill>
                  <a:schemeClr val="bg1"/>
                </a:solidFill>
              </a:rPr>
              <a:t>Revenue Squeeze: Regulatory changes and digital shifts have squeezed retail banking revenues due to increased demands for accessibility and transparency. Operating costs have risen, despite layoffs and cost-cutting efforts.</a:t>
            </a:r>
          </a:p>
          <a:p>
            <a:pPr marL="342900" lvl="1" indent="-342900">
              <a:lnSpc>
                <a:spcPct val="125000"/>
              </a:lnSpc>
              <a:spcBef>
                <a:spcPts val="600"/>
              </a:spcBef>
              <a:spcAft>
                <a:spcPts val="600"/>
              </a:spcAft>
              <a:buFont typeface="Arial" panose="020B0604020202020204" pitchFamily="34" charset="0"/>
              <a:buChar char="•"/>
            </a:pPr>
            <a:r>
              <a:rPr lang="en-US" sz="2500" b="1" dirty="0">
                <a:solidFill>
                  <a:schemeClr val="bg1"/>
                </a:solidFill>
              </a:rPr>
              <a:t>Legacy IT Challenges: Banks struggle with inflexible legacy IT systems, representing 14% of their costs, mainly for maintenance. They maintain branch-focused approaches, hindering full digital transformation.</a:t>
            </a:r>
          </a:p>
          <a:p>
            <a:pPr marL="342900" lvl="1" indent="-342900">
              <a:lnSpc>
                <a:spcPct val="125000"/>
              </a:lnSpc>
              <a:spcBef>
                <a:spcPts val="600"/>
              </a:spcBef>
              <a:spcAft>
                <a:spcPts val="600"/>
              </a:spcAft>
              <a:buFont typeface="Arial" panose="020B0604020202020204" pitchFamily="34" charset="0"/>
              <a:buChar char="•"/>
            </a:pPr>
            <a:r>
              <a:rPr lang="en-US" sz="2500" b="1" dirty="0">
                <a:solidFill>
                  <a:schemeClr val="bg1"/>
                </a:solidFill>
              </a:rPr>
              <a:t>Resistance to Radical Change: Banks are cautious about making significant changes due to fears of cannibalization, complexity, and organizational challenges. Incremental innovation prevails over radical transformation.</a:t>
            </a:r>
          </a:p>
        </p:txBody>
      </p:sp>
    </p:spTree>
    <p:extLst>
      <p:ext uri="{BB962C8B-B14F-4D97-AF65-F5344CB8AC3E}">
        <p14:creationId xmlns:p14="http://schemas.microsoft.com/office/powerpoint/2010/main" val="1447828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19331" y="52379"/>
            <a:ext cx="9275132" cy="1190634"/>
          </a:xfrm>
        </p:spPr>
        <p:txBody>
          <a:bodyPr>
            <a:noAutofit/>
          </a:bodyPr>
          <a:lstStyle/>
          <a:p>
            <a:r>
              <a:rPr lang="en-US" sz="3600" b="1" dirty="0">
                <a:solidFill>
                  <a:schemeClr val="accent4">
                    <a:lumMod val="60000"/>
                    <a:lumOff val="40000"/>
                  </a:schemeClr>
                </a:solidFill>
                <a:latin typeface="Segoe UI" panose="020B0502040204020203" pitchFamily="34" charset="0"/>
              </a:rPr>
              <a:t>FinTech Impact on Retail Banking</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71475" y="1523161"/>
            <a:ext cx="11322424" cy="4755148"/>
          </a:xfrm>
          <a:prstGeom prst="rect">
            <a:avLst/>
          </a:prstGeom>
          <a:noFill/>
        </p:spPr>
        <p:txBody>
          <a:bodyPr wrap="square">
            <a:spAutoFit/>
          </a:bodyPr>
          <a:lstStyle/>
          <a:p>
            <a:pPr marL="342900" lvl="1" indent="-342900">
              <a:spcBef>
                <a:spcPts val="600"/>
              </a:spcBef>
              <a:buFont typeface="Arial" panose="020B0604020202020204" pitchFamily="34" charset="0"/>
              <a:buChar char="•"/>
            </a:pPr>
            <a:r>
              <a:rPr lang="en-US" sz="2400" b="1" dirty="0">
                <a:solidFill>
                  <a:schemeClr val="bg1"/>
                </a:solidFill>
              </a:rPr>
              <a:t>Full-Service Model Inadequacy: Traditional full-service models no longer meet market demands, necessitating more radical thinking and planning.</a:t>
            </a:r>
          </a:p>
          <a:p>
            <a:pPr marL="342900" lvl="1" indent="-342900">
              <a:spcBef>
                <a:spcPts val="600"/>
              </a:spcBef>
              <a:buFont typeface="Arial" panose="020B0604020202020204" pitchFamily="34" charset="0"/>
              <a:buChar char="•"/>
            </a:pPr>
            <a:r>
              <a:rPr lang="en-US" sz="2400" b="1" dirty="0">
                <a:solidFill>
                  <a:schemeClr val="bg1"/>
                </a:solidFill>
              </a:rPr>
              <a:t>Financial Priorities: Banks allocate more funds to branch networks than top tech companies invest in R&amp;D, reflecting their reluctance to embrace transformative change.</a:t>
            </a:r>
          </a:p>
          <a:p>
            <a:pPr marL="342900" lvl="1" indent="-342900">
              <a:spcBef>
                <a:spcPts val="600"/>
              </a:spcBef>
              <a:buFont typeface="Arial" panose="020B0604020202020204" pitchFamily="34" charset="0"/>
              <a:buChar char="•"/>
            </a:pPr>
            <a:r>
              <a:rPr lang="en-US" sz="2400" b="1" dirty="0">
                <a:solidFill>
                  <a:schemeClr val="bg1"/>
                </a:solidFill>
              </a:rPr>
              <a:t>Rising Customer Expectations: Digital channels have raised customer expectations to match the standards set by tech giants like Amazon, Apple, PayPal, and Google. This shift has altered the way customers interact with banking services, leading to increased IT costs.</a:t>
            </a:r>
          </a:p>
          <a:p>
            <a:pPr marL="342900" lvl="1" indent="-342900">
              <a:spcBef>
                <a:spcPts val="600"/>
              </a:spcBef>
              <a:buFont typeface="Arial" panose="020B0604020202020204" pitchFamily="34" charset="0"/>
              <a:buChar char="•"/>
            </a:pPr>
            <a:r>
              <a:rPr lang="en-US" sz="2400" b="1" dirty="0">
                <a:solidFill>
                  <a:schemeClr val="bg1"/>
                </a:solidFill>
              </a:rPr>
              <a:t>Operational Complexity: Banks' reliance on outdated IT systems and complex product offerings contributes to high IT costs, accounting for 14% of banking expenses in 2014, with a significant portion dedicated to maintenance.</a:t>
            </a:r>
            <a:endParaRPr lang="ar-EG" sz="2400" b="1" dirty="0">
              <a:solidFill>
                <a:schemeClr val="bg1"/>
              </a:solidFill>
            </a:endParaRPr>
          </a:p>
        </p:txBody>
      </p:sp>
    </p:spTree>
    <p:extLst>
      <p:ext uri="{BB962C8B-B14F-4D97-AF65-F5344CB8AC3E}">
        <p14:creationId xmlns:p14="http://schemas.microsoft.com/office/powerpoint/2010/main" val="18926275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19331" y="52379"/>
            <a:ext cx="9275132" cy="1190634"/>
          </a:xfrm>
        </p:spPr>
        <p:txBody>
          <a:bodyPr>
            <a:noAutofit/>
          </a:bodyPr>
          <a:lstStyle/>
          <a:p>
            <a:r>
              <a:rPr lang="en-US" sz="4400" b="1" dirty="0">
                <a:solidFill>
                  <a:schemeClr val="accent4">
                    <a:lumMod val="60000"/>
                    <a:lumOff val="40000"/>
                  </a:schemeClr>
                </a:solidFill>
                <a:latin typeface="Segoe UI" panose="020B0502040204020203" pitchFamily="34" charset="0"/>
              </a:rPr>
              <a:t>Summary</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71475" y="1523161"/>
            <a:ext cx="11322424" cy="5170646"/>
          </a:xfrm>
          <a:prstGeom prst="rect">
            <a:avLst/>
          </a:prstGeom>
          <a:noFill/>
        </p:spPr>
        <p:txBody>
          <a:bodyPr wrap="square">
            <a:spAutoFit/>
          </a:bodyPr>
          <a:lstStyle/>
          <a:p>
            <a:pPr marL="342900" lvl="1" indent="-342900">
              <a:spcBef>
                <a:spcPts val="600"/>
              </a:spcBef>
              <a:spcAft>
                <a:spcPts val="600"/>
              </a:spcAft>
              <a:buFont typeface="Arial" panose="020B0604020202020204" pitchFamily="34" charset="0"/>
              <a:buChar char="•"/>
            </a:pPr>
            <a:r>
              <a:rPr lang="en-US" sz="2400" b="1" dirty="0">
                <a:solidFill>
                  <a:schemeClr val="bg1"/>
                </a:solidFill>
              </a:rPr>
              <a:t>Understanding the Impact of Emerging Technologies on Financial Services</a:t>
            </a:r>
          </a:p>
          <a:p>
            <a:pPr marL="342900" lvl="1" indent="-342900">
              <a:spcBef>
                <a:spcPts val="600"/>
              </a:spcBef>
              <a:spcAft>
                <a:spcPts val="600"/>
              </a:spcAft>
              <a:buFont typeface="Arial" panose="020B0604020202020204" pitchFamily="34" charset="0"/>
              <a:buChar char="•"/>
            </a:pPr>
            <a:r>
              <a:rPr lang="en-US" sz="2400" b="1" dirty="0">
                <a:solidFill>
                  <a:schemeClr val="bg1"/>
                </a:solidFill>
              </a:rPr>
              <a:t>Academic Analysis of Key Factors Shaping FinTech's Future</a:t>
            </a:r>
          </a:p>
          <a:p>
            <a:pPr marL="342900" lvl="1" indent="-342900">
              <a:spcBef>
                <a:spcPts val="600"/>
              </a:spcBef>
              <a:spcAft>
                <a:spcPts val="600"/>
              </a:spcAft>
              <a:buFont typeface="Arial" panose="020B0604020202020204" pitchFamily="34" charset="0"/>
              <a:buChar char="•"/>
            </a:pPr>
            <a:r>
              <a:rPr lang="en-US" sz="2400" b="1" dirty="0">
                <a:solidFill>
                  <a:schemeClr val="bg1"/>
                </a:solidFill>
              </a:rPr>
              <a:t>Exploring the Future Landscape of Financial Services</a:t>
            </a:r>
          </a:p>
          <a:p>
            <a:pPr marL="342900" lvl="1" indent="-342900">
              <a:spcBef>
                <a:spcPts val="600"/>
              </a:spcBef>
              <a:spcAft>
                <a:spcPts val="600"/>
              </a:spcAft>
              <a:buFont typeface="Arial" panose="020B0604020202020204" pitchFamily="34" charset="0"/>
              <a:buChar char="•"/>
            </a:pPr>
            <a:r>
              <a:rPr lang="en-US" sz="2400" b="1" dirty="0">
                <a:solidFill>
                  <a:schemeClr val="bg1"/>
                </a:solidFill>
              </a:rPr>
              <a:t>Exploring Future Technologies and Applications in FinTech</a:t>
            </a:r>
          </a:p>
          <a:p>
            <a:pPr marL="342900" lvl="1" indent="-342900">
              <a:spcBef>
                <a:spcPts val="600"/>
              </a:spcBef>
              <a:spcAft>
                <a:spcPts val="600"/>
              </a:spcAft>
              <a:buFont typeface="Arial" panose="020B0604020202020204" pitchFamily="34" charset="0"/>
              <a:buChar char="•"/>
            </a:pPr>
            <a:r>
              <a:rPr lang="en-US" sz="2400" b="1" dirty="0">
                <a:solidFill>
                  <a:schemeClr val="bg1"/>
                </a:solidFill>
              </a:rPr>
              <a:t>Transitioning from Product Vendors to Solution Providers</a:t>
            </a:r>
          </a:p>
          <a:p>
            <a:pPr marL="342900" lvl="1" indent="-342900">
              <a:spcBef>
                <a:spcPts val="600"/>
              </a:spcBef>
              <a:spcAft>
                <a:spcPts val="600"/>
              </a:spcAft>
              <a:buFont typeface="Arial" panose="020B0604020202020204" pitchFamily="34" charset="0"/>
              <a:buChar char="•"/>
            </a:pPr>
            <a:r>
              <a:rPr lang="en-US" sz="2400" b="1" dirty="0">
                <a:solidFill>
                  <a:schemeClr val="bg1"/>
                </a:solidFill>
              </a:rPr>
              <a:t>Maximizing Data Advantage for Banks</a:t>
            </a:r>
          </a:p>
          <a:p>
            <a:pPr marL="342900" lvl="1" indent="-342900">
              <a:spcBef>
                <a:spcPts val="600"/>
              </a:spcBef>
              <a:spcAft>
                <a:spcPts val="600"/>
              </a:spcAft>
              <a:buFont typeface="Arial" panose="020B0604020202020204" pitchFamily="34" charset="0"/>
              <a:buChar char="•"/>
            </a:pPr>
            <a:r>
              <a:rPr lang="en-US" sz="2400" b="1" dirty="0">
                <a:solidFill>
                  <a:schemeClr val="bg1"/>
                </a:solidFill>
              </a:rPr>
              <a:t>Analyzing the Tripartite Innovation Ecosystem in FinTech</a:t>
            </a:r>
          </a:p>
          <a:p>
            <a:pPr marL="342900" lvl="1" indent="-342900">
              <a:spcBef>
                <a:spcPts val="600"/>
              </a:spcBef>
              <a:spcAft>
                <a:spcPts val="600"/>
              </a:spcAft>
              <a:buFont typeface="Arial" panose="020B0604020202020204" pitchFamily="34" charset="0"/>
              <a:buChar char="•"/>
            </a:pPr>
            <a:r>
              <a:rPr lang="en-US" sz="2400" b="1" dirty="0">
                <a:solidFill>
                  <a:schemeClr val="bg1"/>
                </a:solidFill>
              </a:rPr>
              <a:t>Enhancing Customer Experience through Banks' Collaboration with FinTech Start-ups</a:t>
            </a:r>
          </a:p>
          <a:p>
            <a:pPr marL="342900" lvl="1" indent="-342900">
              <a:spcBef>
                <a:spcPts val="600"/>
              </a:spcBef>
              <a:spcAft>
                <a:spcPts val="600"/>
              </a:spcAft>
              <a:buFont typeface="Arial" panose="020B0604020202020204" pitchFamily="34" charset="0"/>
              <a:buChar char="•"/>
            </a:pPr>
            <a:r>
              <a:rPr lang="en-US" sz="2400" b="1" dirty="0">
                <a:solidFill>
                  <a:schemeClr val="bg1"/>
                </a:solidFill>
              </a:rPr>
              <a:t>Strategic Collaborations between Banks and FinTech Start-ups</a:t>
            </a:r>
          </a:p>
          <a:p>
            <a:pPr marL="342900" lvl="1" indent="-342900">
              <a:spcBef>
                <a:spcPts val="600"/>
              </a:spcBef>
              <a:spcAft>
                <a:spcPts val="600"/>
              </a:spcAft>
              <a:buFont typeface="Arial" panose="020B0604020202020204" pitchFamily="34" charset="0"/>
              <a:buChar char="•"/>
            </a:pPr>
            <a:r>
              <a:rPr lang="en-US" sz="2400" b="1" dirty="0">
                <a:solidFill>
                  <a:schemeClr val="bg1"/>
                </a:solidFill>
              </a:rPr>
              <a:t>Impact of FinTech on Retail Banking</a:t>
            </a:r>
          </a:p>
        </p:txBody>
      </p:sp>
    </p:spTree>
    <p:extLst>
      <p:ext uri="{BB962C8B-B14F-4D97-AF65-F5344CB8AC3E}">
        <p14:creationId xmlns:p14="http://schemas.microsoft.com/office/powerpoint/2010/main" val="18959408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533399" y="52379"/>
            <a:ext cx="8961063" cy="1190634"/>
          </a:xfrm>
        </p:spPr>
        <p:txBody>
          <a:bodyPr>
            <a:noAutofit/>
          </a:bodyPr>
          <a:lstStyle/>
          <a:p>
            <a:r>
              <a:rPr lang="en-US" sz="4400" b="1" dirty="0">
                <a:solidFill>
                  <a:schemeClr val="accent4">
                    <a:lumMod val="60000"/>
                    <a:lumOff val="40000"/>
                  </a:schemeClr>
                </a:solidFill>
                <a:latin typeface="Segoe UI" panose="020B0502040204020203" pitchFamily="34" charset="0"/>
              </a:rPr>
              <a:t>Discussion</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71475" y="1523161"/>
            <a:ext cx="11322424" cy="4822987"/>
          </a:xfrm>
          <a:prstGeom prst="rect">
            <a:avLst/>
          </a:prstGeom>
          <a:noFill/>
        </p:spPr>
        <p:txBody>
          <a:bodyPr wrap="square">
            <a:spAutoFit/>
          </a:bodyPr>
          <a:lstStyle/>
          <a:p>
            <a:pPr marL="342900" lvl="1" indent="-342900">
              <a:lnSpc>
                <a:spcPct val="125000"/>
              </a:lnSpc>
              <a:spcBef>
                <a:spcPts val="1200"/>
              </a:spcBef>
              <a:spcAft>
                <a:spcPts val="600"/>
              </a:spcAft>
              <a:buFont typeface="Arial" panose="020B0604020202020204" pitchFamily="34" charset="0"/>
              <a:buChar char="•"/>
            </a:pPr>
            <a:r>
              <a:rPr lang="en-US" sz="2800" b="1" dirty="0">
                <a:solidFill>
                  <a:schemeClr val="bg1"/>
                </a:solidFill>
              </a:rPr>
              <a:t>How are digital and mobile payments, along with cryptocurrencies, changing the global payment landscape?</a:t>
            </a:r>
          </a:p>
          <a:p>
            <a:pPr marL="342900" lvl="1" indent="-342900">
              <a:lnSpc>
                <a:spcPct val="125000"/>
              </a:lnSpc>
              <a:spcBef>
                <a:spcPts val="1200"/>
              </a:spcBef>
              <a:spcAft>
                <a:spcPts val="600"/>
              </a:spcAft>
              <a:buFont typeface="Arial" panose="020B0604020202020204" pitchFamily="34" charset="0"/>
              <a:buChar char="•"/>
            </a:pPr>
            <a:r>
              <a:rPr lang="en-US" sz="2800" b="1" dirty="0">
                <a:solidFill>
                  <a:schemeClr val="bg1"/>
                </a:solidFill>
              </a:rPr>
              <a:t>What are the key developments in FinTech business models, particularly the evolution towards marketplace banking, and what challenges and potential disruptive impacts do these changes pose for traditional banking systems?</a:t>
            </a:r>
          </a:p>
          <a:p>
            <a:pPr marL="342900" lvl="1" indent="-342900">
              <a:lnSpc>
                <a:spcPct val="125000"/>
              </a:lnSpc>
              <a:spcBef>
                <a:spcPts val="1200"/>
              </a:spcBef>
              <a:spcAft>
                <a:spcPts val="600"/>
              </a:spcAft>
              <a:buFont typeface="Arial" panose="020B0604020202020204" pitchFamily="34" charset="0"/>
              <a:buChar char="•"/>
            </a:pPr>
            <a:r>
              <a:rPr lang="en-US" sz="2800" b="1" dirty="0">
                <a:solidFill>
                  <a:schemeClr val="bg1"/>
                </a:solidFill>
              </a:rPr>
              <a:t>How will Digital Financial Assistants (DFAs) shape the future of saving and consumption?</a:t>
            </a:r>
          </a:p>
        </p:txBody>
      </p:sp>
    </p:spTree>
    <p:extLst>
      <p:ext uri="{BB962C8B-B14F-4D97-AF65-F5344CB8AC3E}">
        <p14:creationId xmlns:p14="http://schemas.microsoft.com/office/powerpoint/2010/main" val="40843371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43807" y="5838269"/>
            <a:ext cx="4524565" cy="830997"/>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0206"/>
    </mc:Choice>
    <mc:Fallback xmlns="">
      <p:transition spd="slow" advTm="20206"/>
    </mc:Fallback>
  </mc:AlternateContent>
  <p:extLst>
    <p:ext uri="{3A86A75C-4F4B-4683-9AE1-C65F6400EC91}">
      <p14:laserTraceLst xmlns:p14="http://schemas.microsoft.com/office/powerpoint/2010/main">
        <p14:tracePtLst>
          <p14:tracePt t="18089" x="2163763" y="6416675"/>
          <p14:tracePt t="18096" x="2260600" y="6307138"/>
          <p14:tracePt t="18105" x="2408238" y="6119813"/>
          <p14:tracePt t="18109" x="2535238" y="5808663"/>
          <p14:tracePt t="18117" x="2689225" y="5573713"/>
          <p14:tracePt t="18122" x="2849563" y="5424488"/>
          <p14:tracePt t="18132" x="3003550" y="5257800"/>
          <p14:tracePt t="18139" x="3151188" y="4921250"/>
          <p14:tracePt t="18151" x="3305175" y="4641850"/>
          <p14:tracePt t="18168" x="3540125" y="4335463"/>
          <p14:tracePt t="18184" x="3698875" y="4117975"/>
          <p14:tracePt t="18201" x="3821113" y="3981450"/>
          <p14:tracePt t="18217" x="3895725" y="3911600"/>
          <p14:tracePt t="18234" x="3968750" y="3876675"/>
          <p14:tracePt t="18250" x="4065588" y="3836988"/>
          <p14:tracePt t="18268" x="4135438" y="3811588"/>
          <p14:tracePt t="18784" x="4287838" y="3584575"/>
          <p14:tracePt t="18794" x="4432300" y="3295650"/>
          <p14:tracePt t="18800" x="4624388" y="3121025"/>
          <p14:tracePt t="18805" x="4870450" y="2841625"/>
          <p14:tracePt t="18820" x="5294313" y="2263775"/>
          <p14:tracePt t="18829" x="5459413" y="2116138"/>
          <p14:tracePt t="18834" x="5665788" y="1817688"/>
          <p14:tracePt t="18851" x="5897563" y="1555750"/>
          <p14:tracePt t="18868" x="6007100" y="1446213"/>
          <p14:tracePt t="19158" x="6067425" y="1355725"/>
          <p14:tracePt t="19169" x="6234113" y="1141413"/>
          <p14:tracePt t="19175" x="6343650" y="1031875"/>
          <p14:tracePt t="19184" x="6792913" y="515938"/>
          <p14:tracePt t="19193" x="6977063" y="296863"/>
          <p14:tracePt t="19201" x="7046913" y="214313"/>
        </p14:tracePtLst>
      </p14:laserTrace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7523</TotalTime>
  <Words>4245</Words>
  <Application>Microsoft Office PowerPoint</Application>
  <PresentationFormat>Widescreen</PresentationFormat>
  <Paragraphs>263</Paragraphs>
  <Slides>41</Slides>
  <Notes>41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Pridi</vt:lpstr>
      <vt:lpstr>Segoe UI</vt:lpstr>
      <vt:lpstr>Söhne</vt:lpstr>
      <vt:lpstr>Times New Roman</vt:lpstr>
      <vt:lpstr>Office Theme</vt:lpstr>
      <vt:lpstr>PowerPoint Presentation</vt:lpstr>
      <vt:lpstr>PowerPoint Presentation</vt:lpstr>
      <vt:lpstr>Discussion</vt:lpstr>
      <vt:lpstr>Discussion</vt:lpstr>
      <vt:lpstr>Discussion</vt:lpstr>
      <vt:lpstr>Objectives:</vt:lpstr>
      <vt:lpstr>Objectives:</vt:lpstr>
      <vt:lpstr>How Emerging Technologies Will Change Financial Services?</vt:lpstr>
      <vt:lpstr>How Emerging Technologies Will Change Financial Services?</vt:lpstr>
      <vt:lpstr>How Emerging Technologies Will Change Financial Services?</vt:lpstr>
      <vt:lpstr>Five Game-Changers Shaping the Future of FinTech: An Academic Analysis</vt:lpstr>
      <vt:lpstr>Five Game-Changers Shaping the Future of FinTech: An Academic Analysis</vt:lpstr>
      <vt:lpstr>Five Game-Changers Shaping the Future of FinTech: An Academic Analysis</vt:lpstr>
      <vt:lpstr>Five Game-Changers Shaping the Future of FinTech: An Academic Analysis</vt:lpstr>
      <vt:lpstr>Five Game-Changers Shaping the Future of FinTech: An Academic Analysis</vt:lpstr>
      <vt:lpstr>The Future of Financial Services</vt:lpstr>
      <vt:lpstr>The Future of Financial Services</vt:lpstr>
      <vt:lpstr>The Future of Financial Services</vt:lpstr>
      <vt:lpstr>The Future of Financial Services</vt:lpstr>
      <vt:lpstr>The Future Technologies &amp; Applications in Fintech:</vt:lpstr>
      <vt:lpstr>The Future Technologies &amp; Applications in Fintech:</vt:lpstr>
      <vt:lpstr>The Future Technologies &amp; Applications in Fintech:</vt:lpstr>
      <vt:lpstr>The Future Technologies &amp; Applications in Fintech:</vt:lpstr>
      <vt:lpstr>The Future Technologies &amp; Applications in Fintech:</vt:lpstr>
      <vt:lpstr>From Financial Product Vendors to Solution Providers:</vt:lpstr>
      <vt:lpstr>How Can Banks Best Leverage Their Data Advantage?</vt:lpstr>
      <vt:lpstr>The Future of FinTech: A Tripartite Innovation Ecosystem</vt:lpstr>
      <vt:lpstr>Why FinTech Banks Will Rule the World</vt:lpstr>
      <vt:lpstr>Why FinTech Banks Will Rule the World</vt:lpstr>
      <vt:lpstr>Banks Partnering with FinTech Start-ups to Create an Integrated Customer Experience</vt:lpstr>
      <vt:lpstr>Banks Partnering with FinTech Start-ups</vt:lpstr>
      <vt:lpstr>Banks Partnering with FinTech Start-ups</vt:lpstr>
      <vt:lpstr>Banks Partnering with FinTech Start-ups</vt:lpstr>
      <vt:lpstr>Banks Partnering with FinTech Start-ups</vt:lpstr>
      <vt:lpstr>Banks Partnering with FinTech Start-ups</vt:lpstr>
      <vt:lpstr>FinTech Impact on Retail Banking</vt:lpstr>
      <vt:lpstr>FinTech Impact on Retail Banking</vt:lpstr>
      <vt:lpstr>FinTech Impact on Retail Banking</vt:lpstr>
      <vt:lpstr>Summary</vt:lpstr>
      <vt:lpstr>Discussion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Muhammed Saleem</cp:lastModifiedBy>
  <cp:revision>88</cp:revision>
  <dcterms:created xsi:type="dcterms:W3CDTF">2023-09-15T16:04:41Z</dcterms:created>
  <dcterms:modified xsi:type="dcterms:W3CDTF">2023-12-05T18:14:15Z</dcterms:modified>
</cp:coreProperties>
</file>