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7" r:id="rId2"/>
    <p:sldId id="538" r:id="rId3"/>
    <p:sldId id="348" r:id="rId4"/>
    <p:sldId id="543" r:id="rId5"/>
    <p:sldId id="554" r:id="rId6"/>
    <p:sldId id="555" r:id="rId7"/>
    <p:sldId id="556" r:id="rId8"/>
    <p:sldId id="564" r:id="rId9"/>
    <p:sldId id="567" r:id="rId10"/>
    <p:sldId id="569" r:id="rId11"/>
    <p:sldId id="570" r:id="rId12"/>
    <p:sldId id="571" r:id="rId13"/>
    <p:sldId id="572" r:id="rId14"/>
    <p:sldId id="568" r:id="rId15"/>
    <p:sldId id="573" r:id="rId16"/>
    <p:sldId id="544" r:id="rId17"/>
    <p:sldId id="563" r:id="rId18"/>
    <p:sldId id="304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A1F61"/>
    <a:srgbClr val="24A9E1"/>
    <a:srgbClr val="EE8200"/>
    <a:srgbClr val="FF9518"/>
    <a:srgbClr val="FF8C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717" autoAdjust="0"/>
    <p:restoredTop sz="94660"/>
  </p:normalViewPr>
  <p:slideViewPr>
    <p:cSldViewPr snapToGrid="0">
      <p:cViewPr varScale="1">
        <p:scale>
          <a:sx n="54" d="100"/>
          <a:sy n="54" d="100"/>
        </p:scale>
        <p:origin x="1128" y="4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DD897F-2C5F-4EB5-9790-1D8CB7E2A27F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5FD4F9-6095-4373-9DFC-865FF352BB8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305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0293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779614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55FD4F9-6095-4373-9DFC-865FF352BB81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7206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3/2/2023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9.png"/><Relationship Id="rId4" Type="http://schemas.openxmlformats.org/officeDocument/2006/relationships/hyperlink" Target="Live%20session/IMG_10451822.MOV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6.emf"/><Relationship Id="rId4" Type="http://schemas.openxmlformats.org/officeDocument/2006/relationships/image" Target="../media/image11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emf"/><Relationship Id="rId5" Type="http://schemas.openxmlformats.org/officeDocument/2006/relationships/image" Target="../media/image6.emf"/><Relationship Id="rId4" Type="http://schemas.openxmlformats.org/officeDocument/2006/relationships/image" Target="../media/image11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emf"/><Relationship Id="rId4" Type="http://schemas.openxmlformats.org/officeDocument/2006/relationships/image" Target="../media/image6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110066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09562" y="4708455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4581790"/>
            <a:ext cx="460356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Leadership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Doaa Rady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 – Live Session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71495" y="4742321"/>
            <a:ext cx="386355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 726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Master of Digital Media</a:t>
            </a:r>
            <a:endParaRPr lang="ar-EG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716" y="208296"/>
            <a:ext cx="574097" cy="6501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5526" y="3620573"/>
            <a:ext cx="221078" cy="2503561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318086" y="3093289"/>
            <a:ext cx="34002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 outline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8778B0-6D9D-2657-EAE7-40EE4C886EE8}"/>
              </a:ext>
            </a:extLst>
          </p:cNvPr>
          <p:cNvSpPr txBox="1"/>
          <p:nvPr/>
        </p:nvSpPr>
        <p:spPr>
          <a:xfrm>
            <a:off x="4866711" y="57428"/>
            <a:ext cx="6357112" cy="6097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ts val="2800"/>
              </a:lnSpc>
            </a:pPr>
            <a:endParaRPr lang="en-US" sz="2000" b="1" u="sng" dirty="0">
              <a:solidFill>
                <a:srgbClr val="FF8C0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>
              <a:lnSpc>
                <a:spcPts val="2800"/>
              </a:lnSpc>
            </a:pPr>
            <a:r>
              <a:rPr lang="en-US" sz="2400" b="1" u="sng" dirty="0">
                <a:solidFill>
                  <a:srgbClr val="FF8C0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Today’s Lecture we will Know about </a:t>
            </a:r>
          </a:p>
          <a:p>
            <a:pPr algn="just">
              <a:lnSpc>
                <a:spcPct val="150000"/>
              </a:lnSpc>
            </a:pPr>
            <a:r>
              <a:rPr lang="en-US" sz="2400" b="1" u="sng" dirty="0">
                <a:solidFill>
                  <a:srgbClr val="FF8C0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</a:p>
          <a:p>
            <a:pPr marL="463550" lvl="1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Styles of Leadership</a:t>
            </a:r>
          </a:p>
          <a:p>
            <a:pPr marL="1431925" lvl="2" indent="-457200" algn="just">
              <a:lnSpc>
                <a:spcPct val="150000"/>
              </a:lnSpc>
              <a:buAutoNum type="arabicPeriod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Autocratic</a:t>
            </a:r>
          </a:p>
          <a:p>
            <a:pPr marL="1431925" lvl="2" indent="-457200" algn="just">
              <a:lnSpc>
                <a:spcPct val="150000"/>
              </a:lnSpc>
              <a:buAutoNum type="arabicPeriod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Managerial</a:t>
            </a:r>
          </a:p>
          <a:p>
            <a:pPr marL="1431925" lvl="2" indent="-457200" algn="just">
              <a:lnSpc>
                <a:spcPct val="150000"/>
              </a:lnSpc>
              <a:buAutoNum type="arabicPeriod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Democratic</a:t>
            </a:r>
          </a:p>
          <a:p>
            <a:pPr marL="1431925" lvl="2" indent="-457200" algn="just">
              <a:lnSpc>
                <a:spcPct val="150000"/>
              </a:lnSpc>
              <a:buAutoNum type="arabicPeriod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Collaborative</a:t>
            </a:r>
            <a:endParaRPr lang="ar-EG" sz="22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marL="403225" lvl="2" indent="-344488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 do you determine what is an appropriate style?</a:t>
            </a:r>
          </a:p>
          <a:p>
            <a:pPr marL="403225" lvl="2" indent="-344488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How do you choose and develop a leadership style?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E5C0217-4310-0F46-C1B9-C6212F691A6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36311282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7716" y="208296"/>
            <a:ext cx="574097" cy="650126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65526" y="3620573"/>
            <a:ext cx="221078" cy="250356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42155" y="3129566"/>
            <a:ext cx="40414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 Objectives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C8778B0-6D9D-2657-EAE7-40EE4C886EE8}"/>
              </a:ext>
            </a:extLst>
          </p:cNvPr>
          <p:cNvSpPr txBox="1"/>
          <p:nvPr/>
        </p:nvSpPr>
        <p:spPr>
          <a:xfrm>
            <a:off x="4876989" y="733866"/>
            <a:ext cx="6684960" cy="43842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>
                <a:solidFill>
                  <a:srgbClr val="FF8C0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Introduction &amp; Learning Outcomes</a:t>
            </a:r>
          </a:p>
          <a:p>
            <a:pPr algn="just"/>
            <a:endParaRPr lang="en-US" sz="2400" b="1" dirty="0">
              <a:solidFill>
                <a:srgbClr val="0A1F61"/>
              </a:solidFill>
              <a:cs typeface="Tajawal ExtraBold" panose="00000800000000000000" pitchFamily="2" charset="-78"/>
            </a:endParaRPr>
          </a:p>
          <a:p>
            <a:pPr algn="just"/>
            <a:r>
              <a:rPr lang="en-US" sz="20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Leadership styles </a:t>
            </a:r>
            <a:r>
              <a:rPr lang="en-US" sz="2000" b="1" dirty="0">
                <a:solidFill>
                  <a:srgbClr val="24A9E1"/>
                </a:solidFill>
                <a:cs typeface="Tajawal ExtraBold" panose="00000800000000000000" pitchFamily="2" charset="-78"/>
              </a:rPr>
              <a:t>refer to </a:t>
            </a:r>
            <a:r>
              <a:rPr lang="en-US" sz="2000" b="1" dirty="0">
                <a:solidFill>
                  <a:srgbClr val="C00000"/>
                </a:solidFill>
                <a:cs typeface="Tajawal ExtraBold" panose="00000800000000000000" pitchFamily="2" charset="-78"/>
              </a:rPr>
              <a:t>the behavioral approach </a:t>
            </a:r>
            <a:r>
              <a:rPr lang="en-US" sz="2000" b="1" dirty="0">
                <a:solidFill>
                  <a:srgbClr val="24A9E1"/>
                </a:solidFill>
                <a:cs typeface="Tajawal ExtraBold" panose="00000800000000000000" pitchFamily="2" charset="-78"/>
              </a:rPr>
              <a:t>employed by leaders </a:t>
            </a:r>
            <a:r>
              <a:rPr lang="en-US" sz="2000" b="1" u="sng" dirty="0">
                <a:solidFill>
                  <a:srgbClr val="002060"/>
                </a:solidFill>
                <a:cs typeface="Tajawal ExtraBold" panose="00000800000000000000" pitchFamily="2" charset="-78"/>
              </a:rPr>
              <a:t>to influence, motivate, and direct </a:t>
            </a:r>
            <a:r>
              <a:rPr lang="en-US" sz="2000" b="1" dirty="0">
                <a:solidFill>
                  <a:srgbClr val="24A9E1"/>
                </a:solidFill>
                <a:cs typeface="Tajawal ExtraBold" panose="00000800000000000000" pitchFamily="2" charset="-78"/>
              </a:rPr>
              <a:t>their followers. A leadership style </a:t>
            </a:r>
            <a:r>
              <a:rPr lang="en-US" sz="2000" b="1" u="sng" dirty="0">
                <a:solidFill>
                  <a:srgbClr val="002060"/>
                </a:solidFill>
                <a:cs typeface="Tajawal ExtraBold" panose="00000800000000000000" pitchFamily="2" charset="-78"/>
              </a:rPr>
              <a:t>determines how leaders implement plans and strategies to accomplish given objectives </a:t>
            </a:r>
            <a:r>
              <a:rPr lang="en-US" sz="2000" b="1" dirty="0">
                <a:solidFill>
                  <a:srgbClr val="24A9E1"/>
                </a:solidFill>
                <a:cs typeface="Tajawal ExtraBold" panose="00000800000000000000" pitchFamily="2" charset="-78"/>
              </a:rPr>
              <a:t>while accounting for stakeholder expectations and the wellbeing and soundness of their team. </a:t>
            </a:r>
          </a:p>
          <a:p>
            <a:pPr algn="just"/>
            <a:endParaRPr lang="en-US" sz="2400" b="1" dirty="0">
              <a:solidFill>
                <a:srgbClr val="C00000"/>
              </a:solidFill>
              <a:cs typeface="Tajawal ExtraBold" panose="00000800000000000000" pitchFamily="2" charset="-78"/>
            </a:endParaRP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Learn about the different styles of leadership,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Determine which is appropriate for your organization, and </a:t>
            </a:r>
          </a:p>
          <a:p>
            <a:pPr marL="342900" indent="-3429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0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Learn how to choose and develop a leadership style.</a:t>
            </a:r>
          </a:p>
        </p:txBody>
      </p:sp>
    </p:spTree>
    <p:extLst>
      <p:ext uri="{BB962C8B-B14F-4D97-AF65-F5344CB8AC3E}">
        <p14:creationId xmlns:p14="http://schemas.microsoft.com/office/powerpoint/2010/main" val="35563455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25">
            <a:extLst>
              <a:ext uri="{FF2B5EF4-FFF2-40B4-BE49-F238E27FC236}">
                <a16:creationId xmlns:a16="http://schemas.microsoft.com/office/drawing/2014/main" id="{327D73B4-9F5C-4A64-A179-51B9500CB8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Graphic 10">
            <a:extLst>
              <a:ext uri="{FF2B5EF4-FFF2-40B4-BE49-F238E27FC236}">
                <a16:creationId xmlns:a16="http://schemas.microsoft.com/office/drawing/2014/main" id="{E3020543-B24B-4EC4-8FFC-8DD88EEA91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77883" y="2102603"/>
            <a:ext cx="112426" cy="112426"/>
          </a:xfrm>
          <a:custGeom>
            <a:avLst/>
            <a:gdLst>
              <a:gd name="connsiteX0" fmla="*/ 112426 w 112426"/>
              <a:gd name="connsiteY0" fmla="*/ 56213 h 112426"/>
              <a:gd name="connsiteX1" fmla="*/ 56213 w 112426"/>
              <a:gd name="connsiteY1" fmla="*/ 112426 h 112426"/>
              <a:gd name="connsiteX2" fmla="*/ 0 w 112426"/>
              <a:gd name="connsiteY2" fmla="*/ 56213 h 112426"/>
              <a:gd name="connsiteX3" fmla="*/ 56213 w 112426"/>
              <a:gd name="connsiteY3" fmla="*/ 0 h 112426"/>
              <a:gd name="connsiteX4" fmla="*/ 112426 w 112426"/>
              <a:gd name="connsiteY4" fmla="*/ 56213 h 11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426" h="112426">
                <a:moveTo>
                  <a:pt x="112426" y="56213"/>
                </a:moveTo>
                <a:cubicBezTo>
                  <a:pt x="112426" y="87259"/>
                  <a:pt x="87259" y="112426"/>
                  <a:pt x="56213" y="112426"/>
                </a:cubicBezTo>
                <a:cubicBezTo>
                  <a:pt x="25167" y="112426"/>
                  <a:pt x="0" y="87259"/>
                  <a:pt x="0" y="56213"/>
                </a:cubicBezTo>
                <a:cubicBezTo>
                  <a:pt x="0" y="25167"/>
                  <a:pt x="25167" y="0"/>
                  <a:pt x="56213" y="0"/>
                </a:cubicBezTo>
                <a:cubicBezTo>
                  <a:pt x="87259" y="0"/>
                  <a:pt x="112426" y="25167"/>
                  <a:pt x="112426" y="56213"/>
                </a:cubicBezTo>
                <a:close/>
              </a:path>
            </a:pathLst>
          </a:custGeom>
          <a:solidFill>
            <a:schemeClr val="accent1"/>
          </a:solidFill>
          <a:ln w="51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95CBC9A5-2EC2-43B3-BE31-8C21041EA4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3219505" cy="2553552"/>
          </a:xfrm>
          <a:custGeom>
            <a:avLst/>
            <a:gdLst>
              <a:gd name="connsiteX0" fmla="*/ 0 w 3219505"/>
              <a:gd name="connsiteY0" fmla="*/ 0 h 2553552"/>
              <a:gd name="connsiteX1" fmla="*/ 3168418 w 3219505"/>
              <a:gd name="connsiteY1" fmla="*/ 0 h 2553552"/>
              <a:gd name="connsiteX2" fmla="*/ 3176885 w 3219505"/>
              <a:gd name="connsiteY2" fmla="*/ 32928 h 2553552"/>
              <a:gd name="connsiteX3" fmla="*/ 3219505 w 3219505"/>
              <a:gd name="connsiteY3" fmla="*/ 455715 h 2553552"/>
              <a:gd name="connsiteX4" fmla="*/ 1121668 w 3219505"/>
              <a:gd name="connsiteY4" fmla="*/ 2553552 h 2553552"/>
              <a:gd name="connsiteX5" fmla="*/ 121715 w 3219505"/>
              <a:gd name="connsiteY5" fmla="*/ 2300354 h 2553552"/>
              <a:gd name="connsiteX6" fmla="*/ 0 w 3219505"/>
              <a:gd name="connsiteY6" fmla="*/ 2226411 h 25535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19505" h="2553552">
                <a:moveTo>
                  <a:pt x="0" y="0"/>
                </a:moveTo>
                <a:lnTo>
                  <a:pt x="3168418" y="0"/>
                </a:lnTo>
                <a:lnTo>
                  <a:pt x="3176885" y="32928"/>
                </a:lnTo>
                <a:cubicBezTo>
                  <a:pt x="3204830" y="169492"/>
                  <a:pt x="3219505" y="310890"/>
                  <a:pt x="3219505" y="455715"/>
                </a:cubicBezTo>
                <a:cubicBezTo>
                  <a:pt x="3219505" y="1614318"/>
                  <a:pt x="2280271" y="2553552"/>
                  <a:pt x="1121668" y="2553552"/>
                </a:cubicBezTo>
                <a:cubicBezTo>
                  <a:pt x="759605" y="2553552"/>
                  <a:pt x="418964" y="2461830"/>
                  <a:pt x="121715" y="2300354"/>
                </a:cubicBezTo>
                <a:lnTo>
                  <a:pt x="0" y="2226411"/>
                </a:ln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7400EEA6-B330-4DBC-A821-469627E962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47433" y="118885"/>
            <a:ext cx="2501404" cy="2501404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Graphic 11">
            <a:extLst>
              <a:ext uri="{FF2B5EF4-FFF2-40B4-BE49-F238E27FC236}">
                <a16:creationId xmlns:a16="http://schemas.microsoft.com/office/drawing/2014/main" id="{6CB927A4-E432-4310-9CD5-E89FF50631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69269" y="2905060"/>
            <a:ext cx="171515" cy="171515"/>
          </a:xfrm>
          <a:custGeom>
            <a:avLst/>
            <a:gdLst>
              <a:gd name="connsiteX0" fmla="*/ 159874 w 171515"/>
              <a:gd name="connsiteY0" fmla="*/ 74116 h 171515"/>
              <a:gd name="connsiteX1" fmla="*/ 97399 w 171515"/>
              <a:gd name="connsiteY1" fmla="*/ 74116 h 171515"/>
              <a:gd name="connsiteX2" fmla="*/ 97399 w 171515"/>
              <a:gd name="connsiteY2" fmla="*/ 11641 h 171515"/>
              <a:gd name="connsiteX3" fmla="*/ 85758 w 171515"/>
              <a:gd name="connsiteY3" fmla="*/ 0 h 171515"/>
              <a:gd name="connsiteX4" fmla="*/ 74116 w 171515"/>
              <a:gd name="connsiteY4" fmla="*/ 11641 h 171515"/>
              <a:gd name="connsiteX5" fmla="*/ 74116 w 171515"/>
              <a:gd name="connsiteY5" fmla="*/ 74116 h 171515"/>
              <a:gd name="connsiteX6" fmla="*/ 11641 w 171515"/>
              <a:gd name="connsiteY6" fmla="*/ 74116 h 171515"/>
              <a:gd name="connsiteX7" fmla="*/ 0 w 171515"/>
              <a:gd name="connsiteY7" fmla="*/ 85758 h 171515"/>
              <a:gd name="connsiteX8" fmla="*/ 11641 w 171515"/>
              <a:gd name="connsiteY8" fmla="*/ 97399 h 171515"/>
              <a:gd name="connsiteX9" fmla="*/ 74116 w 171515"/>
              <a:gd name="connsiteY9" fmla="*/ 97399 h 171515"/>
              <a:gd name="connsiteX10" fmla="*/ 74116 w 171515"/>
              <a:gd name="connsiteY10" fmla="*/ 159874 h 171515"/>
              <a:gd name="connsiteX11" fmla="*/ 85758 w 171515"/>
              <a:gd name="connsiteY11" fmla="*/ 171515 h 171515"/>
              <a:gd name="connsiteX12" fmla="*/ 97399 w 171515"/>
              <a:gd name="connsiteY12" fmla="*/ 159874 h 171515"/>
              <a:gd name="connsiteX13" fmla="*/ 97399 w 171515"/>
              <a:gd name="connsiteY13" fmla="*/ 97399 h 171515"/>
              <a:gd name="connsiteX14" fmla="*/ 159874 w 171515"/>
              <a:gd name="connsiteY14" fmla="*/ 97399 h 171515"/>
              <a:gd name="connsiteX15" fmla="*/ 171515 w 171515"/>
              <a:gd name="connsiteY15" fmla="*/ 85758 h 171515"/>
              <a:gd name="connsiteX16" fmla="*/ 159874 w 171515"/>
              <a:gd name="connsiteY16" fmla="*/ 74116 h 1715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71515" h="171515">
                <a:moveTo>
                  <a:pt x="159874" y="74116"/>
                </a:moveTo>
                <a:lnTo>
                  <a:pt x="97399" y="74116"/>
                </a:lnTo>
                <a:lnTo>
                  <a:pt x="97399" y="11641"/>
                </a:lnTo>
                <a:cubicBezTo>
                  <a:pt x="97399" y="5212"/>
                  <a:pt x="92187" y="0"/>
                  <a:pt x="85758" y="0"/>
                </a:cubicBezTo>
                <a:cubicBezTo>
                  <a:pt x="79328" y="0"/>
                  <a:pt x="74116" y="5212"/>
                  <a:pt x="74116" y="11641"/>
                </a:cubicBezTo>
                <a:lnTo>
                  <a:pt x="74116" y="74116"/>
                </a:lnTo>
                <a:lnTo>
                  <a:pt x="11641" y="74116"/>
                </a:lnTo>
                <a:cubicBezTo>
                  <a:pt x="5212" y="74116"/>
                  <a:pt x="0" y="79328"/>
                  <a:pt x="0" y="85758"/>
                </a:cubicBezTo>
                <a:cubicBezTo>
                  <a:pt x="0" y="92187"/>
                  <a:pt x="5212" y="97399"/>
                  <a:pt x="11641" y="97399"/>
                </a:cubicBezTo>
                <a:lnTo>
                  <a:pt x="74116" y="97399"/>
                </a:lnTo>
                <a:lnTo>
                  <a:pt x="74116" y="159874"/>
                </a:lnTo>
                <a:cubicBezTo>
                  <a:pt x="74116" y="166303"/>
                  <a:pt x="79328" y="171515"/>
                  <a:pt x="85758" y="171515"/>
                </a:cubicBezTo>
                <a:cubicBezTo>
                  <a:pt x="92187" y="171515"/>
                  <a:pt x="97399" y="166303"/>
                  <a:pt x="97399" y="159874"/>
                </a:cubicBezTo>
                <a:lnTo>
                  <a:pt x="97399" y="97399"/>
                </a:lnTo>
                <a:lnTo>
                  <a:pt x="159874" y="97399"/>
                </a:lnTo>
                <a:cubicBezTo>
                  <a:pt x="166303" y="97399"/>
                  <a:pt x="171515" y="92187"/>
                  <a:pt x="171515" y="85758"/>
                </a:cubicBezTo>
                <a:cubicBezTo>
                  <a:pt x="171515" y="79328"/>
                  <a:pt x="166303" y="74116"/>
                  <a:pt x="159874" y="74116"/>
                </a:cubicBezTo>
                <a:close/>
              </a:path>
            </a:pathLst>
          </a:custGeom>
          <a:solidFill>
            <a:schemeClr val="accent1"/>
          </a:solidFill>
          <a:ln w="776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5EF6BFFD-743B-47E9-AC55-ACA07581FB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05236" y="2756813"/>
            <a:ext cx="2339616" cy="2339616"/>
          </a:xfrm>
          <a:prstGeom prst="ellipse">
            <a:avLst/>
          </a:pr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8D3BEFDA-0C8B-4C24-AF49-B7E58C98DB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756811"/>
            <a:ext cx="4507268" cy="4101189"/>
          </a:xfrm>
          <a:custGeom>
            <a:avLst/>
            <a:gdLst>
              <a:gd name="connsiteX0" fmla="*/ 1188901 w 4507268"/>
              <a:gd name="connsiteY0" fmla="*/ 0 h 4101189"/>
              <a:gd name="connsiteX1" fmla="*/ 4507268 w 4507268"/>
              <a:gd name="connsiteY1" fmla="*/ 3318367 h 4101189"/>
              <a:gd name="connsiteX2" fmla="*/ 4439851 w 4507268"/>
              <a:gd name="connsiteY2" fmla="*/ 3987135 h 4101189"/>
              <a:gd name="connsiteX3" fmla="*/ 4410525 w 4507268"/>
              <a:gd name="connsiteY3" fmla="*/ 4101189 h 4101189"/>
              <a:gd name="connsiteX4" fmla="*/ 0 w 4507268"/>
              <a:gd name="connsiteY4" fmla="*/ 4101189 h 4101189"/>
              <a:gd name="connsiteX5" fmla="*/ 0 w 4507268"/>
              <a:gd name="connsiteY5" fmla="*/ 221283 h 4101189"/>
              <a:gd name="connsiteX6" fmla="*/ 47936 w 4507268"/>
              <a:gd name="connsiteY6" fmla="*/ 201358 h 4101189"/>
              <a:gd name="connsiteX7" fmla="*/ 1188901 w 4507268"/>
              <a:gd name="connsiteY7" fmla="*/ 0 h 41011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07268" h="4101189">
                <a:moveTo>
                  <a:pt x="1188901" y="0"/>
                </a:moveTo>
                <a:cubicBezTo>
                  <a:pt x="3021585" y="0"/>
                  <a:pt x="4507268" y="1485684"/>
                  <a:pt x="4507268" y="3318367"/>
                </a:cubicBezTo>
                <a:cubicBezTo>
                  <a:pt x="4507268" y="3547453"/>
                  <a:pt x="4484055" y="3771117"/>
                  <a:pt x="4439851" y="3987135"/>
                </a:cubicBezTo>
                <a:lnTo>
                  <a:pt x="4410525" y="4101189"/>
                </a:lnTo>
                <a:lnTo>
                  <a:pt x="0" y="4101189"/>
                </a:lnTo>
                <a:lnTo>
                  <a:pt x="0" y="221283"/>
                </a:lnTo>
                <a:lnTo>
                  <a:pt x="47936" y="201358"/>
                </a:lnTo>
                <a:cubicBezTo>
                  <a:pt x="403707" y="71093"/>
                  <a:pt x="788002" y="0"/>
                  <a:pt x="1188901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/>
              </a:gs>
              <a:gs pos="100000">
                <a:schemeClr val="accent2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Graphic 12">
            <a:extLst>
              <a:ext uri="{FF2B5EF4-FFF2-40B4-BE49-F238E27FC236}">
                <a16:creationId xmlns:a16="http://schemas.microsoft.com/office/drawing/2014/main" id="{1453BF6C-B012-48B7-B4E8-6D7AC7C27D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08065" y="5544766"/>
            <a:ext cx="157545" cy="157545"/>
          </a:xfrm>
          <a:custGeom>
            <a:avLst/>
            <a:gdLst>
              <a:gd name="connsiteX0" fmla="*/ 78773 w 157545"/>
              <a:gd name="connsiteY0" fmla="*/ 23283 h 157545"/>
              <a:gd name="connsiteX1" fmla="*/ 134262 w 157545"/>
              <a:gd name="connsiteY1" fmla="*/ 78773 h 157545"/>
              <a:gd name="connsiteX2" fmla="*/ 78773 w 157545"/>
              <a:gd name="connsiteY2" fmla="*/ 134262 h 157545"/>
              <a:gd name="connsiteX3" fmla="*/ 23283 w 157545"/>
              <a:gd name="connsiteY3" fmla="*/ 78773 h 157545"/>
              <a:gd name="connsiteX4" fmla="*/ 78773 w 157545"/>
              <a:gd name="connsiteY4" fmla="*/ 23283 h 157545"/>
              <a:gd name="connsiteX5" fmla="*/ 78773 w 157545"/>
              <a:gd name="connsiteY5" fmla="*/ 0 h 157545"/>
              <a:gd name="connsiteX6" fmla="*/ 0 w 157545"/>
              <a:gd name="connsiteY6" fmla="*/ 78773 h 157545"/>
              <a:gd name="connsiteX7" fmla="*/ 78773 w 157545"/>
              <a:gd name="connsiteY7" fmla="*/ 157545 h 157545"/>
              <a:gd name="connsiteX8" fmla="*/ 157545 w 157545"/>
              <a:gd name="connsiteY8" fmla="*/ 78773 h 157545"/>
              <a:gd name="connsiteX9" fmla="*/ 78773 w 157545"/>
              <a:gd name="connsiteY9" fmla="*/ 0 h 157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57545" h="157545">
                <a:moveTo>
                  <a:pt x="78773" y="23283"/>
                </a:moveTo>
                <a:cubicBezTo>
                  <a:pt x="109419" y="23283"/>
                  <a:pt x="134262" y="48126"/>
                  <a:pt x="134262" y="78773"/>
                </a:cubicBezTo>
                <a:cubicBezTo>
                  <a:pt x="134262" y="109419"/>
                  <a:pt x="109419" y="134262"/>
                  <a:pt x="78773" y="134262"/>
                </a:cubicBezTo>
                <a:cubicBezTo>
                  <a:pt x="48126" y="134262"/>
                  <a:pt x="23283" y="109419"/>
                  <a:pt x="23283" y="78773"/>
                </a:cubicBezTo>
                <a:cubicBezTo>
                  <a:pt x="23312" y="48139"/>
                  <a:pt x="48139" y="23312"/>
                  <a:pt x="78773" y="23283"/>
                </a:cubicBezTo>
                <a:moveTo>
                  <a:pt x="78773" y="0"/>
                </a:moveTo>
                <a:cubicBezTo>
                  <a:pt x="35268" y="0"/>
                  <a:pt x="0" y="35268"/>
                  <a:pt x="0" y="78773"/>
                </a:cubicBezTo>
                <a:cubicBezTo>
                  <a:pt x="0" y="122277"/>
                  <a:pt x="35268" y="157545"/>
                  <a:pt x="78773" y="157545"/>
                </a:cubicBezTo>
                <a:cubicBezTo>
                  <a:pt x="122277" y="157545"/>
                  <a:pt x="157545" y="122277"/>
                  <a:pt x="157545" y="78773"/>
                </a:cubicBezTo>
                <a:cubicBezTo>
                  <a:pt x="157545" y="35268"/>
                  <a:pt x="122277" y="0"/>
                  <a:pt x="78773" y="0"/>
                </a:cubicBezTo>
                <a:close/>
              </a:path>
            </a:pathLst>
          </a:custGeom>
          <a:solidFill>
            <a:schemeClr val="accent1"/>
          </a:solidFill>
          <a:ln w="751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>
                  <a:alpha val="60000"/>
                </a:schemeClr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FA94F26-BD57-1027-1019-1782CF6FD5A3}"/>
              </a:ext>
            </a:extLst>
          </p:cNvPr>
          <p:cNvSpPr txBox="1"/>
          <p:nvPr/>
        </p:nvSpPr>
        <p:spPr>
          <a:xfrm>
            <a:off x="2994068" y="912559"/>
            <a:ext cx="3297792" cy="93169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W4 Lecture</a:t>
            </a:r>
          </a:p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2400" b="1" dirty="0">
                <a:solidFill>
                  <a:schemeClr val="tx1">
                    <a:alpha val="80000"/>
                  </a:schemeClr>
                </a:solidFill>
              </a:rPr>
              <a:t>Student Activity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121" y="217653"/>
            <a:ext cx="1500627" cy="1347501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C49DA8F6-BCC1-4447-B54C-57856834B9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586162" y="3610394"/>
            <a:ext cx="0" cy="3238728"/>
          </a:xfrm>
          <a:prstGeom prst="line">
            <a:avLst/>
          </a:prstGeom>
          <a:ln w="25400" cap="sq">
            <a:gradFill flip="none" rotWithShape="1">
              <a:gsLst>
                <a:gs pos="0">
                  <a:schemeClr val="accent1"/>
                </a:gs>
                <a:gs pos="100000">
                  <a:schemeClr val="accent2"/>
                </a:gs>
              </a:gsLst>
              <a:lin ang="16200000" scaled="1"/>
              <a:tileRect/>
            </a:gra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DDD067F0-0115-6D7F-FDDF-F17F007C74D5}"/>
              </a:ext>
            </a:extLst>
          </p:cNvPr>
          <p:cNvSpPr txBox="1"/>
          <p:nvPr/>
        </p:nvSpPr>
        <p:spPr>
          <a:xfrm>
            <a:off x="327080" y="4466541"/>
            <a:ext cx="3415706" cy="152643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pPr algn="ctr">
              <a:lnSpc>
                <a:spcPct val="90000"/>
              </a:lnSpc>
              <a:spcAft>
                <a:spcPts val="600"/>
              </a:spcAft>
            </a:pPr>
            <a:r>
              <a:rPr lang="en-US" sz="40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Ayat </a:t>
            </a:r>
            <a:r>
              <a:rPr lang="en-US" sz="4000" b="1" dirty="0" err="1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Nmnm</a:t>
            </a:r>
            <a:r>
              <a:rPr lang="en-US" sz="40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000" b="1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Contribution</a:t>
            </a:r>
          </a:p>
        </p:txBody>
      </p:sp>
      <p:pic>
        <p:nvPicPr>
          <p:cNvPr id="8" name="Picture 7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C412BA96-7698-3D47-9E18-B04888246B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339" y="2583924"/>
            <a:ext cx="4318335" cy="1690151"/>
          </a:xfrm>
          <a:prstGeom prst="rect">
            <a:avLst/>
          </a:prstGeom>
        </p:spPr>
      </p:pic>
      <p:pic>
        <p:nvPicPr>
          <p:cNvPr id="3" name="Content Placeholder 3">
            <a:hlinkClick r:id="rId4" action="ppaction://hlinkfile"/>
            <a:extLst>
              <a:ext uri="{FF2B5EF4-FFF2-40B4-BE49-F238E27FC236}">
                <a16:creationId xmlns:a16="http://schemas.microsoft.com/office/drawing/2014/main" id="{6F8F490D-1820-22D6-DD52-E04FE3B8F05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468" y="2992236"/>
            <a:ext cx="2088626" cy="1887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3070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W3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28578CCA-E667-9E91-5F41-49586526B3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711" y="1338882"/>
            <a:ext cx="5669782" cy="399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246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40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Be a Leader?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62952" y="1488119"/>
            <a:ext cx="10676518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4725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8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Try these exercises: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Interview a young person. Ask him or her what they would do to change the world if they could. Ask them what they wish were different.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Try to remember when you were a teenager. What did you want to change in the world?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4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Put aside practical considerations and fears. Brainstorm a list of dreams you would like to see come true.</a:t>
            </a:r>
            <a:endParaRPr lang="en-US" sz="2400" i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4192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7401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to Be a Leader?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W3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262952" y="1488119"/>
            <a:ext cx="10676518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74725" indent="-457200" algn="just"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en-US" sz="28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</a:t>
            </a:r>
            <a:r>
              <a:rPr lang="en-US" sz="22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So, how do you take your dream and make it a reality?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Start by creating your own personal </a:t>
            </a:r>
            <a:r>
              <a:rPr lang="en-US" sz="2200" b="1" u="sng" dirty="0">
                <a:solidFill>
                  <a:srgbClr val="24A9E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vision statement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24A9E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Put your dream into words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that communicate to others a picture of </a:t>
            </a:r>
            <a:r>
              <a:rPr lang="en-US" sz="2200" b="1" dirty="0">
                <a:solidFill>
                  <a:srgbClr val="24A9E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what you want to do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. Organizations have vision statements; and you, as a leader, can have your own vision statement, too.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Martin Luther King, Jr. said, </a:t>
            </a:r>
            <a:r>
              <a:rPr lang="en-US" sz="2200" b="1" i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"I have a dream that my four little children will one day live in a nation where they will not be judged by the color of their skin but by the content of their character." </a:t>
            </a: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Now that's a vision statement!</a:t>
            </a:r>
          </a:p>
          <a:p>
            <a:pPr marL="1431925" lvl="1" indent="-457200" algn="just">
              <a:buFont typeface="Wingdings" panose="05000000000000000000" pitchFamily="2" charset="2"/>
              <a:buChar char="§"/>
            </a:pPr>
            <a:r>
              <a:rPr lang="en-US" sz="22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Now it's your turn. Write out a few sentences of how you want some part of your world to be. Your vision statement will remind you of where you want to be going. </a:t>
            </a:r>
          </a:p>
        </p:txBody>
      </p:sp>
    </p:spTree>
    <p:extLst>
      <p:ext uri="{BB962C8B-B14F-4D97-AF65-F5344CB8AC3E}">
        <p14:creationId xmlns:p14="http://schemas.microsoft.com/office/powerpoint/2010/main" val="18063514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W3 Lecture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7" name="Picture 6" descr="Logo&#10;&#10;Description automatically generated">
            <a:extLst>
              <a:ext uri="{FF2B5EF4-FFF2-40B4-BE49-F238E27FC236}">
                <a16:creationId xmlns:a16="http://schemas.microsoft.com/office/drawing/2014/main" id="{28578CCA-E667-9E91-5F41-49586526B3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711" y="1338882"/>
            <a:ext cx="5669782" cy="3990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200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81766" y="1850590"/>
            <a:ext cx="10390909" cy="2961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questions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 might ask yourself to start: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great is my need to be in control? 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willing am I to trust others to do their jobs? 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patient am I?  	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   How organized am I? 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How good are my people skills? </a:t>
            </a:r>
          </a:p>
        </p:txBody>
      </p:sp>
    </p:spTree>
    <p:extLst>
      <p:ext uri="{BB962C8B-B14F-4D97-AF65-F5344CB8AC3E}">
        <p14:creationId xmlns:p14="http://schemas.microsoft.com/office/powerpoint/2010/main" val="22663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166" y="1308743"/>
            <a:ext cx="10390909" cy="4423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questions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 might ask yourself to start: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</a:t>
            </a:r>
            <a:r>
              <a:rPr lang="en-US" sz="2300" b="1" dirty="0">
                <a:solidFill>
                  <a:srgbClr val="0A1F61"/>
                </a:solidFill>
                <a:highlight>
                  <a:srgbClr val="FFFF00"/>
                </a:highlight>
                <a:latin typeface="Tajawal ExtraBold" panose="00000800000000000000" pitchFamily="2" charset="-78"/>
                <a:cs typeface="Tajawal ExtraBold" panose="00000800000000000000" pitchFamily="2" charset="-78"/>
              </a:rPr>
              <a:t>How great is my need to be in control?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When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you're in a car, are you uncomfortable if you're not driving, assuming the driver is competent?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Would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you let someone else order for you in a restaurant?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you were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teaching a class, would it be a lecture?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there a right way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to do most everything?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your answers to these questions are yes, no, yes, and yes, you probably have a pretty high need to be in control of things.</a:t>
            </a:r>
          </a:p>
        </p:txBody>
      </p:sp>
    </p:spTree>
    <p:extLst>
      <p:ext uri="{BB962C8B-B14F-4D97-AF65-F5344CB8AC3E}">
        <p14:creationId xmlns:p14="http://schemas.microsoft.com/office/powerpoint/2010/main" val="2502212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166" y="1308743"/>
            <a:ext cx="10390909" cy="4910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questions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 might ask yourself to start: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</a:t>
            </a:r>
            <a:r>
              <a:rPr lang="en-US" sz="2300" b="1" dirty="0">
                <a:solidFill>
                  <a:srgbClr val="0A1F61"/>
                </a:solidFill>
                <a:highlight>
                  <a:srgbClr val="FFFF00"/>
                </a:highlight>
                <a:latin typeface="Tajawal ExtraBold" panose="00000800000000000000" pitchFamily="2" charset="-78"/>
                <a:cs typeface="Tajawal ExtraBold" panose="00000800000000000000" pitchFamily="2" charset="-78"/>
              </a:rPr>
              <a:t>How willing am I to trust others to do their jobs?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you uncomfortable delegating work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so that you just try to do it yourself?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tell people exactly how to do things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, even when they have experience doing them?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think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supervisors should spend a lot of their time checking the work of those they supervise?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"Yes" answers to these questions could mean that you don't have much confidence in others.</a:t>
            </a:r>
          </a:p>
        </p:txBody>
      </p:sp>
    </p:spTree>
    <p:extLst>
      <p:ext uri="{BB962C8B-B14F-4D97-AF65-F5344CB8AC3E}">
        <p14:creationId xmlns:p14="http://schemas.microsoft.com/office/powerpoint/2010/main" val="3438323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166" y="1308743"/>
            <a:ext cx="10390909" cy="3448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questions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 might ask yourself to start: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</a:t>
            </a:r>
            <a:r>
              <a:rPr lang="en-US" sz="2300" b="1" dirty="0">
                <a:solidFill>
                  <a:srgbClr val="0A1F61"/>
                </a:solidFill>
                <a:highlight>
                  <a:srgbClr val="FFFF00"/>
                </a:highlight>
                <a:latin typeface="Tajawal ExtraBold" panose="00000800000000000000" pitchFamily="2" charset="-78"/>
                <a:cs typeface="Tajawal ExtraBold" panose="00000800000000000000" pitchFamily="2" charset="-78"/>
              </a:rPr>
              <a:t>How patient am I? 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	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someone is having trouble doing something, </a:t>
            </a: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just do it for him?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interrupt with your comments before others are finished speaking?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want the discussion to end because you want to start doing something?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all these are the case, patience may not be your greatest virtue.</a:t>
            </a:r>
          </a:p>
        </p:txBody>
      </p:sp>
    </p:spTree>
    <p:extLst>
      <p:ext uri="{BB962C8B-B14F-4D97-AF65-F5344CB8AC3E}">
        <p14:creationId xmlns:p14="http://schemas.microsoft.com/office/powerpoint/2010/main" val="3268574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166" y="1308743"/>
            <a:ext cx="10390909" cy="4423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questions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 might ask yourself to start:	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   </a:t>
            </a:r>
            <a:r>
              <a:rPr lang="en-US" sz="2300" b="1" dirty="0">
                <a:solidFill>
                  <a:srgbClr val="0A1F61"/>
                </a:solidFill>
                <a:highlight>
                  <a:srgbClr val="FFFF00"/>
                </a:highlight>
                <a:latin typeface="Tajawal ExtraBold" panose="00000800000000000000" pitchFamily="2" charset="-78"/>
                <a:cs typeface="Tajawal ExtraBold" panose="00000800000000000000" pitchFamily="2" charset="-78"/>
              </a:rPr>
              <a:t>How organized am I?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Can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almost always find whatever you need without having to search for it?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your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desk clean?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your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 files alphabetized and orderly? Are your books alphabetized?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have a place for nearly everything?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Is your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appointment book readable by anyone but you?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always on time, and hardly ever miss appointments?</a:t>
            </a:r>
          </a:p>
        </p:txBody>
      </p:sp>
    </p:spTree>
    <p:extLst>
      <p:ext uri="{BB962C8B-B14F-4D97-AF65-F5344CB8AC3E}">
        <p14:creationId xmlns:p14="http://schemas.microsoft.com/office/powerpoint/2010/main" val="154791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166" y="1308743"/>
            <a:ext cx="10390909" cy="4910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Some questions </a:t>
            </a: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you might ask yourself to start:</a:t>
            </a:r>
          </a:p>
          <a:p>
            <a:pPr marL="517525" algn="just">
              <a:lnSpc>
                <a:spcPts val="3800"/>
              </a:lnSpc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•	</a:t>
            </a:r>
            <a:r>
              <a:rPr lang="en-US" sz="2300" b="1" dirty="0">
                <a:solidFill>
                  <a:srgbClr val="0A1F61"/>
                </a:solidFill>
                <a:highlight>
                  <a:srgbClr val="FFFF00"/>
                </a:highlight>
                <a:latin typeface="Tajawal ExtraBold" panose="00000800000000000000" pitchFamily="2" charset="-78"/>
                <a:cs typeface="Tajawal ExtraBold" panose="00000800000000000000" pitchFamily="2" charset="-78"/>
              </a:rPr>
              <a:t>How good are my people skills?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Are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comfortable with other people?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people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seem to be comfortable with you?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When you're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with others, do you spend most of your time talking? Listening? About even?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people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seek you out for help or advice?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consider yourself a good judge of people, and has that been borne out by your experience? </a:t>
            </a:r>
          </a:p>
          <a:p>
            <a:pPr marL="517525" algn="just">
              <a:lnSpc>
                <a:spcPts val="3800"/>
              </a:lnSpc>
            </a:pPr>
            <a:r>
              <a:rPr lang="en-US" sz="2300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Do you </a:t>
            </a:r>
            <a:r>
              <a:rPr lang="en-US" sz="23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try to consider others' needs and feelings in any decision?</a:t>
            </a:r>
          </a:p>
        </p:txBody>
      </p:sp>
    </p:spTree>
    <p:extLst>
      <p:ext uri="{BB962C8B-B14F-4D97-AF65-F5344CB8AC3E}">
        <p14:creationId xmlns:p14="http://schemas.microsoft.com/office/powerpoint/2010/main" val="20411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6210500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40788" y="390107"/>
            <a:ext cx="488146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How do you choose and 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develop a leadership style?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0" y="390107"/>
            <a:ext cx="21226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W5 Lecture</a:t>
            </a:r>
            <a:endParaRPr lang="en-US" sz="2800" b="1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08166" y="1308743"/>
            <a:ext cx="10390909" cy="44234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25425" algn="just">
              <a:lnSpc>
                <a:spcPts val="3800"/>
              </a:lnSpc>
            </a:pPr>
            <a:r>
              <a:rPr lang="en-US" sz="2300" b="1" dirty="0">
                <a:solidFill>
                  <a:srgbClr val="C00000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These few questions are obviously just a beginning, but they should help you think about some important leadership issues. </a:t>
            </a:r>
          </a:p>
          <a:p>
            <a:pPr marL="860425" indent="-342900" algn="just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you have a high need for control, for instance, it doesn't mean you can't be a collaborative leader, but it does mean that you'll have to learn some new behavior, and perhaps a whole new way of looking at things. </a:t>
            </a:r>
          </a:p>
          <a:p>
            <a:pPr marL="860425" indent="-342900" algn="just">
              <a:lnSpc>
                <a:spcPts val="3800"/>
              </a:lnSpc>
              <a:buFont typeface="Arial" panose="020B0604020202020204" pitchFamily="34" charset="0"/>
              <a:buChar char="•"/>
            </a:pPr>
            <a:r>
              <a:rPr lang="en-US" sz="2300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If you're not well-organized, it doesn't mean you can't be a good manager, but you'll have to find strategies to keep you on top of everything. </a:t>
            </a:r>
            <a:endParaRPr lang="en-US" sz="2300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93410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0" name="Rectangle 59">
            <a:extLst>
              <a:ext uri="{FF2B5EF4-FFF2-40B4-BE49-F238E27FC236}">
                <a16:creationId xmlns:a16="http://schemas.microsoft.com/office/drawing/2014/main" id="{C4E4288A-DFC8-40A2-90E5-70E851A933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2" name="Group 61">
            <a:extLst>
              <a:ext uri="{FF2B5EF4-FFF2-40B4-BE49-F238E27FC236}">
                <a16:creationId xmlns:a16="http://schemas.microsoft.com/office/drawing/2014/main" id="{B63C2D82-D4FA-4A37-BB01-1E7B21E4FF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965199" y="634058"/>
            <a:ext cx="1128382" cy="847206"/>
            <a:chOff x="5307830" y="325570"/>
            <a:chExt cx="1128382" cy="847206"/>
          </a:xfrm>
        </p:grpSpPr>
        <p:sp>
          <p:nvSpPr>
            <p:cNvPr id="63" name="Freeform 5">
              <a:extLst>
                <a:ext uri="{FF2B5EF4-FFF2-40B4-BE49-F238E27FC236}">
                  <a16:creationId xmlns:a16="http://schemas.microsoft.com/office/drawing/2014/main" id="{C94E7FEF-0CE9-4AC2-94BB-02230C6DC0D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307830" y="577396"/>
              <a:ext cx="675351" cy="595380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64" name="Freeform 5">
              <a:extLst>
                <a:ext uri="{FF2B5EF4-FFF2-40B4-BE49-F238E27FC236}">
                  <a16:creationId xmlns:a16="http://schemas.microsoft.com/office/drawing/2014/main" id="{EB546CC0-C1BC-48D2-8DA9-4B60283165C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5885720" y="325570"/>
              <a:ext cx="550492" cy="485306"/>
            </a:xfrm>
            <a:custGeom>
              <a:avLst/>
              <a:gdLst>
                <a:gd name="T0" fmla="*/ 225 w 785"/>
                <a:gd name="T1" fmla="*/ 692 h 692"/>
                <a:gd name="T2" fmla="*/ 177 w 785"/>
                <a:gd name="T3" fmla="*/ 665 h 692"/>
                <a:gd name="T4" fmla="*/ 9 w 785"/>
                <a:gd name="T5" fmla="*/ 374 h 692"/>
                <a:gd name="T6" fmla="*/ 9 w 785"/>
                <a:gd name="T7" fmla="*/ 318 h 692"/>
                <a:gd name="T8" fmla="*/ 177 w 785"/>
                <a:gd name="T9" fmla="*/ 27 h 692"/>
                <a:gd name="T10" fmla="*/ 225 w 785"/>
                <a:gd name="T11" fmla="*/ 0 h 692"/>
                <a:gd name="T12" fmla="*/ 561 w 785"/>
                <a:gd name="T13" fmla="*/ 0 h 692"/>
                <a:gd name="T14" fmla="*/ 609 w 785"/>
                <a:gd name="T15" fmla="*/ 27 h 692"/>
                <a:gd name="T16" fmla="*/ 777 w 785"/>
                <a:gd name="T17" fmla="*/ 318 h 692"/>
                <a:gd name="T18" fmla="*/ 777 w 785"/>
                <a:gd name="T19" fmla="*/ 374 h 692"/>
                <a:gd name="T20" fmla="*/ 609 w 785"/>
                <a:gd name="T21" fmla="*/ 665 h 692"/>
                <a:gd name="T22" fmla="*/ 561 w 785"/>
                <a:gd name="T23" fmla="*/ 692 h 692"/>
                <a:gd name="T24" fmla="*/ 225 w 785"/>
                <a:gd name="T25" fmla="*/ 692 h 6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85" h="692">
                  <a:moveTo>
                    <a:pt x="225" y="692"/>
                  </a:moveTo>
                  <a:cubicBezTo>
                    <a:pt x="207" y="692"/>
                    <a:pt x="185" y="680"/>
                    <a:pt x="177" y="665"/>
                  </a:cubicBezTo>
                  <a:cubicBezTo>
                    <a:pt x="9" y="374"/>
                    <a:pt x="9" y="374"/>
                    <a:pt x="9" y="374"/>
                  </a:cubicBezTo>
                  <a:cubicBezTo>
                    <a:pt x="0" y="358"/>
                    <a:pt x="0" y="334"/>
                    <a:pt x="9" y="318"/>
                  </a:cubicBezTo>
                  <a:cubicBezTo>
                    <a:pt x="177" y="27"/>
                    <a:pt x="177" y="27"/>
                    <a:pt x="177" y="27"/>
                  </a:cubicBezTo>
                  <a:cubicBezTo>
                    <a:pt x="185" y="12"/>
                    <a:pt x="207" y="0"/>
                    <a:pt x="225" y="0"/>
                  </a:cubicBezTo>
                  <a:cubicBezTo>
                    <a:pt x="561" y="0"/>
                    <a:pt x="561" y="0"/>
                    <a:pt x="561" y="0"/>
                  </a:cubicBezTo>
                  <a:cubicBezTo>
                    <a:pt x="578" y="0"/>
                    <a:pt x="600" y="12"/>
                    <a:pt x="609" y="27"/>
                  </a:cubicBezTo>
                  <a:cubicBezTo>
                    <a:pt x="777" y="318"/>
                    <a:pt x="777" y="318"/>
                    <a:pt x="777" y="318"/>
                  </a:cubicBezTo>
                  <a:cubicBezTo>
                    <a:pt x="785" y="334"/>
                    <a:pt x="785" y="358"/>
                    <a:pt x="777" y="374"/>
                  </a:cubicBezTo>
                  <a:cubicBezTo>
                    <a:pt x="609" y="665"/>
                    <a:pt x="609" y="665"/>
                    <a:pt x="609" y="665"/>
                  </a:cubicBezTo>
                  <a:cubicBezTo>
                    <a:pt x="600" y="680"/>
                    <a:pt x="578" y="692"/>
                    <a:pt x="561" y="692"/>
                  </a:cubicBezTo>
                  <a:lnTo>
                    <a:pt x="225" y="692"/>
                  </a:lnTo>
                  <a:close/>
                </a:path>
              </a:pathLst>
            </a:custGeom>
            <a:noFill/>
            <a:ln w="28575" cmpd="sng">
              <a:solidFill>
                <a:schemeClr val="tx1"/>
              </a:solidFill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66" name="Freeform: Shape 65">
            <a:extLst>
              <a:ext uri="{FF2B5EF4-FFF2-40B4-BE49-F238E27FC236}">
                <a16:creationId xmlns:a16="http://schemas.microsoft.com/office/drawing/2014/main" id="{A9456821-26B9-4181-B181-305FB820DC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909641" y="2134209"/>
            <a:ext cx="4840399" cy="4290450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noFill/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 useBgFill="1">
        <p:nvSpPr>
          <p:cNvPr id="68" name="Freeform: Shape 67">
            <a:extLst>
              <a:ext uri="{FF2B5EF4-FFF2-40B4-BE49-F238E27FC236}">
                <a16:creationId xmlns:a16="http://schemas.microsoft.com/office/drawing/2014/main" id="{0035D6FE-7FA2-4D67-8767-6F7E98AB16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910608" y="421767"/>
            <a:ext cx="2847251" cy="2523756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id="{F8DD33FD-CDAC-8D0E-3707-1E6B33384C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82247" y="1028015"/>
            <a:ext cx="1703972" cy="1311259"/>
          </a:xfrm>
          <a:prstGeom prst="rect">
            <a:avLst/>
          </a:prstGeom>
        </p:spPr>
      </p:pic>
      <p:sp useBgFill="1">
        <p:nvSpPr>
          <p:cNvPr id="70" name="Freeform: Shape 69">
            <a:extLst>
              <a:ext uri="{FF2B5EF4-FFF2-40B4-BE49-F238E27FC236}">
                <a16:creationId xmlns:a16="http://schemas.microsoft.com/office/drawing/2014/main" id="{0381C401-8AFE-4396-B195-C21EA1C7FB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58854" y="4490695"/>
            <a:ext cx="2071275" cy="1835943"/>
          </a:xfrm>
          <a:custGeom>
            <a:avLst/>
            <a:gdLst>
              <a:gd name="connsiteX0" fmla="*/ 853538 w 2991693"/>
              <a:gd name="connsiteY0" fmla="*/ 0 h 2651787"/>
              <a:gd name="connsiteX1" fmla="*/ 2141030 w 2991693"/>
              <a:gd name="connsiteY1" fmla="*/ 0 h 2651787"/>
              <a:gd name="connsiteX2" fmla="*/ 2324957 w 2991693"/>
              <a:gd name="connsiteY2" fmla="*/ 103466 h 2651787"/>
              <a:gd name="connsiteX3" fmla="*/ 2968702 w 2991693"/>
              <a:gd name="connsiteY3" fmla="*/ 1218596 h 2651787"/>
              <a:gd name="connsiteX4" fmla="*/ 2968702 w 2991693"/>
              <a:gd name="connsiteY4" fmla="*/ 1433192 h 2651787"/>
              <a:gd name="connsiteX5" fmla="*/ 2324957 w 2991693"/>
              <a:gd name="connsiteY5" fmla="*/ 2548321 h 2651787"/>
              <a:gd name="connsiteX6" fmla="*/ 2141030 w 2991693"/>
              <a:gd name="connsiteY6" fmla="*/ 2651787 h 2651787"/>
              <a:gd name="connsiteX7" fmla="*/ 853538 w 2991693"/>
              <a:gd name="connsiteY7" fmla="*/ 2651787 h 2651787"/>
              <a:gd name="connsiteX8" fmla="*/ 669612 w 2991693"/>
              <a:gd name="connsiteY8" fmla="*/ 2548321 h 2651787"/>
              <a:gd name="connsiteX9" fmla="*/ 25866 w 2991693"/>
              <a:gd name="connsiteY9" fmla="*/ 1433192 h 2651787"/>
              <a:gd name="connsiteX10" fmla="*/ 25866 w 2991693"/>
              <a:gd name="connsiteY10" fmla="*/ 1218596 h 2651787"/>
              <a:gd name="connsiteX11" fmla="*/ 669612 w 2991693"/>
              <a:gd name="connsiteY11" fmla="*/ 103466 h 2651787"/>
              <a:gd name="connsiteX12" fmla="*/ 853538 w 2991693"/>
              <a:gd name="connsiteY12" fmla="*/ 0 h 26517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991693" h="2651787">
                <a:moveTo>
                  <a:pt x="853538" y="0"/>
                </a:moveTo>
                <a:cubicBezTo>
                  <a:pt x="2141030" y="0"/>
                  <a:pt x="2141030" y="0"/>
                  <a:pt x="2141030" y="0"/>
                </a:cubicBezTo>
                <a:cubicBezTo>
                  <a:pt x="2206170" y="0"/>
                  <a:pt x="2290471" y="45985"/>
                  <a:pt x="2324957" y="103466"/>
                </a:cubicBezTo>
                <a:cubicBezTo>
                  <a:pt x="2968702" y="1218596"/>
                  <a:pt x="2968702" y="1218596"/>
                  <a:pt x="2968702" y="1218596"/>
                </a:cubicBezTo>
                <a:cubicBezTo>
                  <a:pt x="2999357" y="1279909"/>
                  <a:pt x="2999357" y="1371878"/>
                  <a:pt x="2968702" y="1433192"/>
                </a:cubicBezTo>
                <a:cubicBezTo>
                  <a:pt x="2324957" y="2548321"/>
                  <a:pt x="2324957" y="2548321"/>
                  <a:pt x="2324957" y="2548321"/>
                </a:cubicBezTo>
                <a:cubicBezTo>
                  <a:pt x="2290471" y="2605803"/>
                  <a:pt x="2206170" y="2651787"/>
                  <a:pt x="2141030" y="2651787"/>
                </a:cubicBezTo>
                <a:lnTo>
                  <a:pt x="853538" y="2651787"/>
                </a:lnTo>
                <a:cubicBezTo>
                  <a:pt x="784566" y="2651787"/>
                  <a:pt x="700266" y="2605803"/>
                  <a:pt x="669612" y="2548321"/>
                </a:cubicBezTo>
                <a:cubicBezTo>
                  <a:pt x="25866" y="1433192"/>
                  <a:pt x="25866" y="1433192"/>
                  <a:pt x="25866" y="1433192"/>
                </a:cubicBezTo>
                <a:cubicBezTo>
                  <a:pt x="-8621" y="1371878"/>
                  <a:pt x="-8621" y="1279909"/>
                  <a:pt x="25866" y="1218596"/>
                </a:cubicBezTo>
                <a:cubicBezTo>
                  <a:pt x="669612" y="103466"/>
                  <a:pt x="669612" y="103466"/>
                  <a:pt x="669612" y="103466"/>
                </a:cubicBezTo>
                <a:cubicBezTo>
                  <a:pt x="700266" y="45985"/>
                  <a:pt x="784566" y="0"/>
                  <a:pt x="853538" y="0"/>
                </a:cubicBezTo>
                <a:close/>
              </a:path>
            </a:pathLst>
          </a:custGeom>
          <a:ln w="50800" cmpd="sng">
            <a:solidFill>
              <a:schemeClr val="tx1"/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C380C-09F6-32ED-00D5-37BE9AF69EDA}"/>
              </a:ext>
            </a:extLst>
          </p:cNvPr>
          <p:cNvSpPr txBox="1"/>
          <p:nvPr/>
        </p:nvSpPr>
        <p:spPr>
          <a:xfrm>
            <a:off x="5259039" y="5018982"/>
            <a:ext cx="2909579" cy="6159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600" dirty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</a:rPr>
              <a:t>Ice Break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6" y="1625016"/>
            <a:ext cx="1275075" cy="1144965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2B18B1DD-57CF-0852-1D96-FBD35C7637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130" y="3295016"/>
            <a:ext cx="2963421" cy="2222565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4F8E975F-BFCC-A6F6-EAB8-D7F1D2F44870}"/>
              </a:ext>
            </a:extLst>
          </p:cNvPr>
          <p:cNvSpPr txBox="1"/>
          <p:nvPr/>
        </p:nvSpPr>
        <p:spPr>
          <a:xfrm>
            <a:off x="485621" y="2851917"/>
            <a:ext cx="2909579" cy="13080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2400" b="1" dirty="0"/>
              <a:t>W4 Lecture</a:t>
            </a:r>
          </a:p>
        </p:txBody>
      </p:sp>
    </p:spTree>
    <p:extLst>
      <p:ext uri="{BB962C8B-B14F-4D97-AF65-F5344CB8AC3E}">
        <p14:creationId xmlns:p14="http://schemas.microsoft.com/office/powerpoint/2010/main" val="24004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9" name="Rectangle 73">
            <a:extLst>
              <a:ext uri="{FF2B5EF4-FFF2-40B4-BE49-F238E27FC236}">
                <a16:creationId xmlns:a16="http://schemas.microsoft.com/office/drawing/2014/main" id="{398F3DEE-0E56-499F-AFAE-C2DA7C2C81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1" name="Rectangle 75">
            <a:extLst>
              <a:ext uri="{FF2B5EF4-FFF2-40B4-BE49-F238E27FC236}">
                <a16:creationId xmlns:a16="http://schemas.microsoft.com/office/drawing/2014/main" id="{E85CCF60-79A2-440A-86A2-1A64A59F7B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7539" y="1417538"/>
            <a:ext cx="6875818" cy="4040744"/>
          </a:xfrm>
          <a:prstGeom prst="rect">
            <a:avLst/>
          </a:prstGeom>
          <a:gradFill>
            <a:gsLst>
              <a:gs pos="11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3F2162BA-EECD-43E0-99D9-C00B19482E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57200" y="8482"/>
            <a:ext cx="3568276" cy="6858000"/>
          </a:xfrm>
          <a:prstGeom prst="rect">
            <a:avLst/>
          </a:prstGeom>
          <a:gradFill>
            <a:gsLst>
              <a:gs pos="0">
                <a:schemeClr val="accent1">
                  <a:alpha val="32000"/>
                </a:schemeClr>
              </a:gs>
              <a:gs pos="70000">
                <a:srgbClr val="000000">
                  <a:alpha val="0"/>
                </a:srgbClr>
              </a:gs>
            </a:gsLst>
            <a:lin ang="6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160DB805-F71F-46BB-A8CC-74F6D8306F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-747355" y="1201312"/>
            <a:ext cx="4808302" cy="4088666"/>
          </a:xfrm>
          <a:custGeom>
            <a:avLst/>
            <a:gdLst>
              <a:gd name="connsiteX0" fmla="*/ 48844 w 4808302"/>
              <a:gd name="connsiteY0" fmla="*/ 2888671 h 4088666"/>
              <a:gd name="connsiteX1" fmla="*/ 0 w 4808302"/>
              <a:gd name="connsiteY1" fmla="*/ 2404151 h 4088666"/>
              <a:gd name="connsiteX2" fmla="*/ 2404151 w 4808302"/>
              <a:gd name="connsiteY2" fmla="*/ 0 h 4088666"/>
              <a:gd name="connsiteX3" fmla="*/ 4808302 w 4808302"/>
              <a:gd name="connsiteY3" fmla="*/ 2404151 h 4088666"/>
              <a:gd name="connsiteX4" fmla="*/ 4700216 w 4808302"/>
              <a:gd name="connsiteY4" fmla="*/ 3119072 h 4088666"/>
              <a:gd name="connsiteX5" fmla="*/ 4643143 w 4808302"/>
              <a:gd name="connsiteY5" fmla="*/ 3275009 h 4088666"/>
              <a:gd name="connsiteX6" fmla="*/ 690093 w 4808302"/>
              <a:gd name="connsiteY6" fmla="*/ 4088666 h 4088666"/>
              <a:gd name="connsiteX7" fmla="*/ 548991 w 4808302"/>
              <a:gd name="connsiteY7" fmla="*/ 3933414 h 4088666"/>
              <a:gd name="connsiteX8" fmla="*/ 48844 w 4808302"/>
              <a:gd name="connsiteY8" fmla="*/ 2888671 h 4088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808302" h="4088666">
                <a:moveTo>
                  <a:pt x="48844" y="2888671"/>
                </a:moveTo>
                <a:cubicBezTo>
                  <a:pt x="16818" y="2732167"/>
                  <a:pt x="0" y="2570123"/>
                  <a:pt x="0" y="2404151"/>
                </a:cubicBezTo>
                <a:cubicBezTo>
                  <a:pt x="0" y="1076375"/>
                  <a:pt x="1076375" y="0"/>
                  <a:pt x="2404151" y="0"/>
                </a:cubicBezTo>
                <a:cubicBezTo>
                  <a:pt x="3731927" y="0"/>
                  <a:pt x="4808302" y="1076375"/>
                  <a:pt x="4808302" y="2404151"/>
                </a:cubicBezTo>
                <a:cubicBezTo>
                  <a:pt x="4808302" y="2653109"/>
                  <a:pt x="4770461" y="2893229"/>
                  <a:pt x="4700216" y="3119072"/>
                </a:cubicBezTo>
                <a:lnTo>
                  <a:pt x="4643143" y="3275009"/>
                </a:lnTo>
                <a:lnTo>
                  <a:pt x="690093" y="4088666"/>
                </a:lnTo>
                <a:lnTo>
                  <a:pt x="548991" y="3933414"/>
                </a:lnTo>
                <a:cubicBezTo>
                  <a:pt x="304015" y="3636572"/>
                  <a:pt x="128908" y="3279932"/>
                  <a:pt x="48844" y="2888671"/>
                </a:cubicBezTo>
                <a:close/>
              </a:path>
            </a:pathLst>
          </a:custGeom>
          <a:gradFill>
            <a:gsLst>
              <a:gs pos="39000">
                <a:schemeClr val="accent1">
                  <a:lumMod val="60000"/>
                  <a:lumOff val="40000"/>
                  <a:alpha val="0"/>
                </a:schemeClr>
              </a:gs>
              <a:gs pos="100000">
                <a:schemeClr val="accent1">
                  <a:lumMod val="75000"/>
                  <a:alpha val="26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F91054C-3439-420E-88EB-F0A5637EC5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-159565" y="2659404"/>
            <a:ext cx="4355594" cy="4040742"/>
          </a:xfrm>
          <a:prstGeom prst="rect">
            <a:avLst/>
          </a:prstGeom>
          <a:gradFill>
            <a:gsLst>
              <a:gs pos="0">
                <a:schemeClr val="accent1">
                  <a:alpha val="24000"/>
                </a:schemeClr>
              </a:gs>
              <a:gs pos="100000">
                <a:schemeClr val="accent1">
                  <a:lumMod val="50000"/>
                  <a:alpha val="0"/>
                </a:scheme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/>
          <p:cNvSpPr txBox="1"/>
          <p:nvPr/>
        </p:nvSpPr>
        <p:spPr>
          <a:xfrm>
            <a:off x="673740" y="2759383"/>
            <a:ext cx="2895573" cy="283422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W5 Lecture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9394" y="1385730"/>
            <a:ext cx="221078" cy="250356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31329" y="1385730"/>
            <a:ext cx="221078" cy="25035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7F1BF2-E887-4CD5-6C69-C01F9494BE8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334" y="102786"/>
            <a:ext cx="2756845" cy="2472193"/>
          </a:xfrm>
          <a:prstGeom prst="rect">
            <a:avLst/>
          </a:prstGeom>
          <a:solidFill>
            <a:schemeClr val="bg1">
              <a:alpha val="62000"/>
            </a:schemeClr>
          </a:solidFill>
        </p:spPr>
      </p:pic>
      <p:pic>
        <p:nvPicPr>
          <p:cNvPr id="7" name="Picture 6" descr="A close-up of a logo&#10;&#10;Description automatically generated with low confidence">
            <a:extLst>
              <a:ext uri="{FF2B5EF4-FFF2-40B4-BE49-F238E27FC236}">
                <a16:creationId xmlns:a16="http://schemas.microsoft.com/office/drawing/2014/main" id="{55B6AB1C-33D5-92BC-DF9C-5655B9BC3C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5609" y="1597508"/>
            <a:ext cx="5575564" cy="2080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16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78"/>
    </mc:Choice>
    <mc:Fallback xmlns="">
      <p:transition spd="slow" advTm="3878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Logo&#10;&#10;Description automatically generated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47651"/>
            <a:ext cx="3292524" cy="2956551"/>
          </a:xfrm>
          <a:prstGeom prst="rect">
            <a:avLst/>
          </a:prstGeom>
        </p:spPr>
      </p:pic>
      <p:cxnSp>
        <p:nvCxnSpPr>
          <p:cNvPr id="98" name="Straight Connector 97">
            <a:extLst>
              <a:ext uri="{FF2B5EF4-FFF2-40B4-BE49-F238E27FC236}">
                <a16:creationId xmlns:a16="http://schemas.microsoft.com/office/drawing/2014/main" id="{1C6AAE25-BD23-41B5-AAE4-1DA5898C2A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573887"/>
            <a:ext cx="0" cy="3710227"/>
          </a:xfrm>
          <a:prstGeom prst="line">
            <a:avLst/>
          </a:prstGeom>
          <a:ln w="19050">
            <a:solidFill>
              <a:srgbClr val="DF921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A picture containing text, clipart&#10;&#10;Description automatically generated">
            <a:extLst>
              <a:ext uri="{FF2B5EF4-FFF2-40B4-BE49-F238E27FC236}">
                <a16:creationId xmlns:a16="http://schemas.microsoft.com/office/drawing/2014/main" id="{7A627A67-EA95-BB26-C7F8-47E7036DA5C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39"/>
          <a:stretch/>
        </p:blipFill>
        <p:spPr>
          <a:xfrm>
            <a:off x="4886676" y="2404422"/>
            <a:ext cx="6184580" cy="2043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564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6853</TotalTime>
  <Words>1087</Words>
  <Application>Microsoft Office PowerPoint</Application>
  <PresentationFormat>Widescreen</PresentationFormat>
  <Paragraphs>113</Paragraphs>
  <Slides>18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Tajawal ExtraBold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Doaa Rady</cp:lastModifiedBy>
  <cp:revision>167</cp:revision>
  <dcterms:created xsi:type="dcterms:W3CDTF">2021-08-03T13:03:26Z</dcterms:created>
  <dcterms:modified xsi:type="dcterms:W3CDTF">2023-03-02T18:25:11Z</dcterms:modified>
</cp:coreProperties>
</file>