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03" r:id="rId2"/>
    <p:sldId id="529" r:id="rId3"/>
    <p:sldId id="537" r:id="rId4"/>
    <p:sldId id="484" r:id="rId5"/>
    <p:sldId id="531" r:id="rId6"/>
    <p:sldId id="485" r:id="rId7"/>
    <p:sldId id="530" r:id="rId8"/>
    <p:sldId id="487" r:id="rId9"/>
    <p:sldId id="489" r:id="rId10"/>
    <p:sldId id="488" r:id="rId11"/>
    <p:sldId id="534" r:id="rId12"/>
    <p:sldId id="539" r:id="rId13"/>
    <p:sldId id="491" r:id="rId14"/>
    <p:sldId id="483" r:id="rId15"/>
    <p:sldId id="538" r:id="rId16"/>
    <p:sldId id="528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9"/>
            <p14:sldId id="537"/>
            <p14:sldId id="484"/>
            <p14:sldId id="531"/>
            <p14:sldId id="485"/>
            <p14:sldId id="530"/>
            <p14:sldId id="487"/>
            <p14:sldId id="489"/>
            <p14:sldId id="488"/>
            <p14:sldId id="534"/>
            <p14:sldId id="539"/>
            <p14:sldId id="491"/>
            <p14:sldId id="483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0" d="100"/>
          <a:sy n="50" d="100"/>
        </p:scale>
        <p:origin x="787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7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271884" y="3468914"/>
            <a:ext cx="68779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PMG661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and Supply Chain Risk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27670" y="4646291"/>
            <a:ext cx="38338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r>
              <a:rPr lang="ar-SA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605635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 Risk Management: A Comprehensive Review ..</a:t>
            </a:r>
          </a:p>
          <a:p>
            <a:pPr algn="ctr"/>
            <a:endParaRPr lang="en-US" sz="2800" b="1" dirty="0" smtClean="0">
              <a:solidFill>
                <a:schemeClr val="tx1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</a:rPr>
              <a:t>Modeling Risk Emergence and propagation in Buyer-Supplier-Customer Relationships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Cost-Effectiveness and </a:t>
            </a:r>
            <a:r>
              <a:rPr lang="en-US" sz="2800" b="1" dirty="0" smtClean="0">
                <a:solidFill>
                  <a:schemeClr val="tx1"/>
                </a:solidFill>
              </a:rPr>
              <a:t>Manageability Based Prioritization of Supply chain Risk Mitigation Strategies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Reputational Risks in Supply Chains..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5170" y="150854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Managing IT and Cyber Risks in Supply Chains.</a:t>
            </a:r>
          </a:p>
          <a:p>
            <a:endParaRPr lang="en-US" b="1" dirty="0" smtClean="0">
              <a:solidFill>
                <a:schemeClr val="tx1"/>
              </a:solidFill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41960" y="2270760"/>
            <a:ext cx="6979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Developing Supply Chain Risk Mitigation Strategies ...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9319" y="3202402"/>
            <a:ext cx="7408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Supply Chain Vulnerability and Disruptions Management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328" y="4161003"/>
            <a:ext cx="99288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Design and Evaluation of Global Supply Chain Considering Disruption Risk ....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47670" y="5065686"/>
            <a:ext cx="6258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Strategic Sourcing Under Supply Disruption Risk</a:t>
            </a:r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>
                <a:solidFill>
                  <a:schemeClr val="tx1"/>
                </a:solidFill>
              </a:rPr>
              <a:t>Supply Chain Resiliency: A Review 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82880" y="2840366"/>
            <a:ext cx="8140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The Role of Resiliency in Managing Supply Chains Disruptions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995" y="3613978"/>
            <a:ext cx="9895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 </a:t>
            </a:r>
            <a:r>
              <a:rPr lang="en-US" sz="2400" b="1" dirty="0"/>
              <a:t>Designing Resilience into Service Supply Chains: A Conceptual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" y="4387590"/>
            <a:ext cx="11728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Cultivating Supply Chain Agility: Managerial Actions Derived from Established Antecedents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" y="5429852"/>
            <a:ext cx="7173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Critical Infrastructure Disruption and Supply Chain Risk</a:t>
            </a:r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1437" y="1188720"/>
            <a:ext cx="10613283" cy="53008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71" y="1188720"/>
            <a:ext cx="10157929" cy="526049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77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93480" y="1304487"/>
            <a:ext cx="10812720" cy="51851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" y="1377312"/>
            <a:ext cx="10012680" cy="511230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47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" y="1268799"/>
            <a:ext cx="10637520" cy="542394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37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</a:t>
            </a:r>
            <a:r>
              <a:rPr lang="ar-SA" sz="3200" b="1" dirty="0" smtClean="0"/>
              <a:t>الاوقات </a:t>
            </a:r>
            <a:r>
              <a:rPr lang="ar-SA" sz="3200" b="1" dirty="0"/>
              <a:t>المعلنة للمحاضرات وحلقات النقاش هي بتوقيت مكة </a:t>
            </a:r>
            <a:r>
              <a:rPr lang="ar-SA" sz="3200" b="1" dirty="0" smtClean="0"/>
              <a:t>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 smtClean="0"/>
              <a:t> </a:t>
            </a:r>
            <a:r>
              <a:rPr lang="ar-SA" sz="3200" b="1" dirty="0"/>
              <a:t>--حلقات النقاش و هي حلقات أسبوعية اختيارية للطالب وغرضها مناقشة ما تم طرحه في المحاضرة المسجلة لهذا </a:t>
            </a:r>
            <a:r>
              <a:rPr lang="ar-SA" sz="3200" b="1" dirty="0" smtClean="0"/>
              <a:t>االاسبوع</a:t>
            </a:r>
            <a:r>
              <a:rPr lang="ar-SA" sz="3200" dirty="0" smtClean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 smtClean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يوم الاربعاء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من الساعة 08:30 الي </a:t>
            </a:r>
            <a:r>
              <a:rPr lang="en-US" sz="3200" b="1" dirty="0" smtClean="0">
                <a:cs typeface="+mj-cs"/>
              </a:rPr>
              <a:t>09:30</a:t>
            </a:r>
            <a:r>
              <a:rPr lang="ar-SA" sz="3200" b="1" dirty="0" smtClean="0">
                <a:cs typeface="+mj-cs"/>
              </a:rPr>
              <a:t> 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</a:t>
            </a:r>
            <a:r>
              <a:rPr lang="ar-SA" sz="3600" b="1" dirty="0" smtClean="0">
                <a:cs typeface="+mj-cs"/>
              </a:rPr>
              <a:t>الاساسية </a:t>
            </a:r>
            <a:r>
              <a:rPr lang="ar-SA" sz="3600" b="1" dirty="0">
                <a:cs typeface="+mj-cs"/>
              </a:rPr>
              <a:t>في المحاضرات هي اللغة </a:t>
            </a:r>
            <a:r>
              <a:rPr lang="ar-SA" sz="3600" b="1" dirty="0" smtClean="0">
                <a:cs typeface="+mj-cs"/>
              </a:rPr>
              <a:t>الانجليزية</a:t>
            </a:r>
            <a:endParaRPr lang="en-US" sz="3600" b="1" dirty="0" smtClean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 smtClean="0">
                <a:cs typeface="+mj-cs"/>
              </a:rPr>
              <a:t>الاختبارات </a:t>
            </a:r>
            <a:r>
              <a:rPr lang="ar-SA" sz="3600" b="1" dirty="0">
                <a:cs typeface="+mj-cs"/>
              </a:rPr>
              <a:t>باللغة </a:t>
            </a:r>
            <a:r>
              <a:rPr lang="ar-SA" sz="3600" b="1" dirty="0" smtClean="0">
                <a:cs typeface="+mj-cs"/>
              </a:rPr>
              <a:t>الانجليزية </a:t>
            </a:r>
            <a:r>
              <a:rPr lang="ar-SA" sz="3600" b="1" dirty="0">
                <a:cs typeface="+mj-cs"/>
              </a:rPr>
              <a:t>مع وجود ترجمة للسؤال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01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</a:t>
            </a:r>
            <a:r>
              <a:rPr lang="ar-SA" sz="2800" b="1" dirty="0">
                <a:cs typeface="+mj-cs"/>
              </a:rPr>
              <a:t>أسئلة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ar-SA" sz="2800" b="1" dirty="0" smtClean="0">
                <a:cs typeface="+mj-cs"/>
              </a:rPr>
              <a:t>ر</a:t>
            </a:r>
            <a:r>
              <a:rPr lang="en-US" sz="2800" b="1" dirty="0" smtClean="0">
                <a:cs typeface="+mj-cs"/>
              </a:rPr>
              <a:t>false </a:t>
            </a:r>
            <a:r>
              <a:rPr lang="en-US" sz="2800" b="1" dirty="0">
                <a:cs typeface="+mj-cs"/>
              </a:rPr>
              <a:t>&amp; true / Matching/ MCQ / </a:t>
            </a:r>
            <a:r>
              <a:rPr lang="ar-SA" sz="2800" b="1" dirty="0" smtClean="0">
                <a:cs typeface="+mj-cs"/>
              </a:rPr>
              <a:t>أسئلة </a:t>
            </a:r>
            <a:r>
              <a:rPr lang="ar-SA" sz="2800" b="1" dirty="0">
                <a:cs typeface="+mj-cs"/>
              </a:rPr>
              <a:t>صوتية </a:t>
            </a:r>
            <a:endParaRPr lang="en-US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تعد</a:t>
            </a:r>
            <a:r>
              <a:rPr lang="en-US" sz="2800" b="1" dirty="0" smtClean="0">
                <a:cs typeface="+mj-cs"/>
              </a:rPr>
              <a:t> </a:t>
            </a:r>
            <a:r>
              <a:rPr lang="ar-SA" sz="2800" b="1" dirty="0" smtClean="0">
                <a:cs typeface="+mj-cs"/>
              </a:rPr>
              <a:t>الاجابة </a:t>
            </a:r>
            <a:r>
              <a:rPr lang="ar-SA" sz="2800" b="1" dirty="0">
                <a:cs typeface="+mj-cs"/>
              </a:rPr>
              <a:t>علي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بمثابة الحضور للطالب</a:t>
            </a:r>
            <a:r>
              <a:rPr lang="ar-SA" sz="2800" b="1" dirty="0" smtClean="0">
                <a:cs typeface="+mj-cs"/>
              </a:rPr>
              <a:t>.</a:t>
            </a:r>
          </a:p>
          <a:p>
            <a:pPr algn="just" rtl="1"/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--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من ٨ اسئلة. -- فترة السماحية </a:t>
            </a:r>
            <a:r>
              <a:rPr lang="ar-SA" sz="2800" b="1" dirty="0" smtClean="0">
                <a:cs typeface="+mj-cs"/>
              </a:rPr>
              <a:t>للاختبار </a:t>
            </a:r>
            <a:r>
              <a:rPr lang="ar-SA" sz="2800" b="1" dirty="0">
                <a:cs typeface="+mj-cs"/>
              </a:rPr>
              <a:t>القصير ٢٤ دقيقة.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</a:t>
            </a:r>
            <a:r>
              <a:rPr lang="ar-SA" sz="2800" b="1" dirty="0">
                <a:cs typeface="+mj-cs"/>
              </a:rPr>
              <a:t>كلمة المرورثابتة </a:t>
            </a:r>
            <a:r>
              <a:rPr lang="ar-SA" sz="2800" b="1">
                <a:cs typeface="+mj-cs"/>
              </a:rPr>
              <a:t>لكل </a:t>
            </a:r>
            <a:r>
              <a:rPr lang="ar-SA" sz="2800" b="1" smtClean="0">
                <a:cs typeface="+mj-cs"/>
              </a:rPr>
              <a:t>الاختبارات </a:t>
            </a:r>
            <a:r>
              <a:rPr lang="ar-SA" sz="2800" b="1" dirty="0" smtClean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 smtClean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5119" y="2052935"/>
            <a:ext cx="88328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</a:t>
            </a:r>
            <a:r>
              <a:rPr lang="en-US" sz="3200" b="1" dirty="0" smtClean="0">
                <a:cs typeface="+mj-cs"/>
              </a:rPr>
              <a:t>–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 smtClean="0">
              <a:cs typeface="+mj-cs"/>
            </a:endParaRPr>
          </a:p>
          <a:p>
            <a:pPr algn="just" rtl="1"/>
            <a:r>
              <a:rPr lang="en-US" sz="3200" b="1" dirty="0" smtClean="0">
                <a:cs typeface="+mj-cs"/>
              </a:rPr>
              <a:t> </a:t>
            </a:r>
            <a:r>
              <a:rPr lang="ar-SA" sz="3200" b="1" dirty="0" smtClean="0">
                <a:cs typeface="+mj-cs"/>
              </a:rPr>
              <a:t>الاختبار </a:t>
            </a:r>
            <a:r>
              <a:rPr lang="ar-SA" sz="3200" b="1" dirty="0">
                <a:cs typeface="+mj-cs"/>
              </a:rPr>
              <a:t>النهائي سيكون من </a:t>
            </a:r>
            <a:r>
              <a:rPr lang="ar-SA" sz="3200" b="1" dirty="0" smtClean="0">
                <a:cs typeface="+mj-cs"/>
              </a:rPr>
              <a:t>خلال </a:t>
            </a:r>
            <a:r>
              <a:rPr lang="ar-SA" sz="3200" b="1" dirty="0">
                <a:cs typeface="+mj-cs"/>
              </a:rPr>
              <a:t>المنصة التعلمية </a:t>
            </a:r>
            <a:r>
              <a:rPr lang="en-US" sz="3200" b="1" dirty="0" smtClean="0">
                <a:cs typeface="+mj-cs"/>
              </a:rPr>
              <a:t>Moodle – 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</a:t>
            </a:r>
            <a:r>
              <a:rPr lang="en-US" sz="3200" b="1" dirty="0" smtClean="0">
                <a:cs typeface="+mj-cs"/>
              </a:rPr>
              <a:t>/ </a:t>
            </a:r>
            <a:r>
              <a:rPr lang="en-US" sz="3200" b="1" dirty="0">
                <a:cs typeface="+mj-cs"/>
              </a:rPr>
              <a:t>MCQ / </a:t>
            </a:r>
            <a:r>
              <a:rPr lang="ar-SA" sz="3200" b="1" dirty="0">
                <a:cs typeface="+mj-cs"/>
              </a:rPr>
              <a:t>أسئلة </a:t>
            </a:r>
            <a:r>
              <a:rPr lang="ar-SA" sz="3200" b="1" dirty="0" smtClean="0">
                <a:cs typeface="+mj-cs"/>
              </a:rPr>
              <a:t>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 --الاختبار </a:t>
            </a:r>
            <a:r>
              <a:rPr lang="ar-SA" sz="3200" b="1" dirty="0">
                <a:cs typeface="+mj-cs"/>
              </a:rPr>
              <a:t>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05630" y="91092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/>
              <a:t>Resources: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b="1" dirty="0" smtClean="0"/>
          </a:p>
          <a:p>
            <a:pPr rtl="1"/>
            <a:r>
              <a:rPr lang="en-US" b="1" dirty="0"/>
              <a:t>Supply Chain Risk Management: Advanced Tools, Models, and Developments, </a:t>
            </a:r>
            <a:endParaRPr lang="en-US" b="1" dirty="0" smtClean="0"/>
          </a:p>
          <a:p>
            <a:pPr rtl="1"/>
            <a:endParaRPr lang="en-US" b="1" dirty="0"/>
          </a:p>
          <a:p>
            <a:pPr rtl="1"/>
            <a:r>
              <a:rPr lang="en-US" b="1" dirty="0" smtClean="0"/>
              <a:t>by </a:t>
            </a:r>
            <a:r>
              <a:rPr lang="en-US" b="1" dirty="0" err="1"/>
              <a:t>Yacob</a:t>
            </a:r>
            <a:r>
              <a:rPr lang="en-US" b="1" dirty="0"/>
              <a:t> </a:t>
            </a:r>
            <a:r>
              <a:rPr lang="en-US" b="1" dirty="0" err="1"/>
              <a:t>Khojasteh</a:t>
            </a:r>
            <a:r>
              <a:rPr lang="en-US" b="1" dirty="0"/>
              <a:t>.</a:t>
            </a: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4ABBE2B-A7A3-422A-877E-A6E101A1664C}"/>
</file>

<file path=customXml/itemProps2.xml><?xml version="1.0" encoding="utf-8"?>
<ds:datastoreItem xmlns:ds="http://schemas.openxmlformats.org/officeDocument/2006/customXml" ds:itemID="{57156169-94D2-4CA1-869A-215F43683E34}"/>
</file>

<file path=customXml/itemProps3.xml><?xml version="1.0" encoding="utf-8"?>
<ds:datastoreItem xmlns:ds="http://schemas.openxmlformats.org/officeDocument/2006/customXml" ds:itemID="{D214A4D9-5963-4D3A-86D0-EECA08C5E32C}"/>
</file>

<file path=docProps/app.xml><?xml version="1.0" encoding="utf-8"?>
<Properties xmlns="http://schemas.openxmlformats.org/officeDocument/2006/extended-properties" xmlns:vt="http://schemas.openxmlformats.org/officeDocument/2006/docPropsVTypes">
  <TotalTime>928</TotalTime>
  <Words>487</Words>
  <Application>Microsoft Office PowerPoint</Application>
  <PresentationFormat>Widescreen</PresentationFormat>
  <Paragraphs>95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63</cp:revision>
  <dcterms:created xsi:type="dcterms:W3CDTF">2023-04-29T09:08:23Z</dcterms:created>
  <dcterms:modified xsi:type="dcterms:W3CDTF">2024-01-24T10:52:35Z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