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2"/>
  </p:notesMasterIdLst>
  <p:sldIdLst>
    <p:sldId id="480" r:id="rId2"/>
    <p:sldId id="303" r:id="rId3"/>
    <p:sldId id="271" r:id="rId4"/>
    <p:sldId id="313" r:id="rId5"/>
    <p:sldId id="507" r:id="rId6"/>
    <p:sldId id="276" r:id="rId7"/>
    <p:sldId id="508" r:id="rId8"/>
    <p:sldId id="509" r:id="rId9"/>
    <p:sldId id="510" r:id="rId10"/>
    <p:sldId id="511" r:id="rId11"/>
    <p:sldId id="512" r:id="rId12"/>
    <p:sldId id="513" r:id="rId13"/>
    <p:sldId id="514" r:id="rId14"/>
    <p:sldId id="515" r:id="rId15"/>
    <p:sldId id="516" r:id="rId16"/>
    <p:sldId id="506" r:id="rId17"/>
    <p:sldId id="517" r:id="rId18"/>
    <p:sldId id="494" r:id="rId19"/>
    <p:sldId id="518" r:id="rId20"/>
    <p:sldId id="519" r:id="rId21"/>
    <p:sldId id="306" r:id="rId22"/>
    <p:sldId id="520" r:id="rId23"/>
    <p:sldId id="521" r:id="rId24"/>
    <p:sldId id="522" r:id="rId25"/>
    <p:sldId id="523" r:id="rId26"/>
    <p:sldId id="524" r:id="rId27"/>
    <p:sldId id="525" r:id="rId28"/>
    <p:sldId id="526" r:id="rId29"/>
    <p:sldId id="527" r:id="rId30"/>
    <p:sldId id="349" r:id="rId3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07"/>
            <p14:sldId id="276"/>
            <p14:sldId id="508"/>
            <p14:sldId id="509"/>
            <p14:sldId id="510"/>
            <p14:sldId id="511"/>
            <p14:sldId id="512"/>
            <p14:sldId id="513"/>
            <p14:sldId id="514"/>
            <p14:sldId id="515"/>
            <p14:sldId id="516"/>
            <p14:sldId id="506"/>
            <p14:sldId id="517"/>
            <p14:sldId id="494"/>
            <p14:sldId id="518"/>
            <p14:sldId id="519"/>
            <p14:sldId id="306"/>
            <p14:sldId id="520"/>
            <p14:sldId id="521"/>
            <p14:sldId id="522"/>
            <p14:sldId id="523"/>
            <p14:sldId id="524"/>
            <p14:sldId id="525"/>
            <p14:sldId id="526"/>
            <p14:sldId id="527"/>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showAnimation="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p:scale>
          <a:sx n="70" d="100"/>
          <a:sy n="70" d="100"/>
        </p:scale>
        <p:origin x="-690" y="-7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11/29/2023</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dirty="0"/>
          </a:p>
        </p:txBody>
      </p:sp>
    </p:spTree>
    <p:extLst>
      <p:ext uri="{BB962C8B-B14F-4D97-AF65-F5344CB8AC3E}">
        <p14:creationId xmlns:p14="http://schemas.microsoft.com/office/powerpoint/2010/main" val="38855164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dirty="0"/>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11/29/2023</a:t>
            </a:fld>
            <a:endParaRPr lang="en-US" dirty="0"/>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dirty="0"/>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dirty="0"/>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image" Target="../media/image2.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11/29/2023</a:t>
            </a:fld>
            <a:endParaRPr lang="en-US" dirty="0"/>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dirty="0"/>
          </a:p>
        </p:txBody>
      </p:sp>
      <p:pic>
        <p:nvPicPr>
          <p:cNvPr id="7" name="Picture 6">
            <a:extLst>
              <a:ext uri="{FF2B5EF4-FFF2-40B4-BE49-F238E27FC236}">
                <a16:creationId xmlns="" xmlns:a16="http://schemas.microsoft.com/office/drawing/2014/main" id="{BF267E06-EB1E-9B34-38B9-64519A68A913}"/>
              </a:ext>
            </a:extLst>
          </p:cNvPr>
          <p:cNvPicPr>
            <a:picLocks noChangeAspect="1"/>
          </p:cNvPicPr>
          <p:nvPr userDrawn="1"/>
        </p:nvPicPr>
        <p:blipFill>
          <a:blip r:embed="rId21" cstate="print">
            <a:extLst>
              <a:ext uri="{28A0092B-C50C-407E-A947-70E740481C1C}">
                <a14:useLocalDpi xmlns:a14="http://schemas.microsoft.com/office/drawing/2010/main" val="0"/>
              </a:ext>
            </a:extLst>
          </a:blip>
          <a:srcRect/>
          <a:stretch/>
        </p:blipFill>
        <p:spPr>
          <a:xfrm>
            <a:off x="9691058" y="87721"/>
            <a:ext cx="2383737" cy="1125123"/>
          </a:xfrm>
          <a:prstGeom prst="rect">
            <a:avLst/>
          </a:prstGeom>
        </p:spPr>
      </p:pic>
      <p:sp>
        <p:nvSpPr>
          <p:cNvPr id="8" name="Rectangle 7">
            <a:extLst>
              <a:ext uri="{FF2B5EF4-FFF2-40B4-BE49-F238E27FC236}">
                <a16:creationId xmlns="" xmlns:a16="http://schemas.microsoft.com/office/drawing/2014/main" id="{ADB57316-93DF-55FF-871F-F7A63A9FF2F0}"/>
              </a:ext>
            </a:extLst>
          </p:cNvPr>
          <p:cNvSpPr/>
          <p:nvPr userDrawn="1"/>
        </p:nvSpPr>
        <p:spPr>
          <a:xfrm flipV="1">
            <a:off x="-124683"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5" r:id="rId15"/>
    <p:sldLayoutId id="2147483666" r:id="rId16"/>
    <p:sldLayoutId id="2147483667" r:id="rId17"/>
    <p:sldLayoutId id="2147483668"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jp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png"/><Relationship Id="rId5" Type="http://schemas.openxmlformats.org/officeDocument/2006/relationships/image" Target="../media/image6.svg"/><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3.xml"/><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9.png"/><Relationship Id="rId7" Type="http://schemas.openxmlformats.org/officeDocument/2006/relationships/image" Target="../media/image10.jpg"/><Relationship Id="rId2" Type="http://schemas.openxmlformats.org/officeDocument/2006/relationships/notesSlide" Target="../notesSlides/notesSlide5.xml"/><Relationship Id="rId1" Type="http://schemas.openxmlformats.org/officeDocument/2006/relationships/slideLayout" Target="../slideLayouts/slideLayout17.xml"/><Relationship Id="rId6" Type="http://schemas.openxmlformats.org/officeDocument/2006/relationships/image" Target="../media/image6.svg"/><Relationship Id="rId5" Type="http://schemas.openxmlformats.org/officeDocument/2006/relationships/image" Target="../media/image6.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Galal Elmasry</a:t>
            </a: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556395" y="2424037"/>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64592" y="584365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a:t>
            </a:r>
            <a:r>
              <a:rPr lang="en-US" sz="2800" b="1" dirty="0" smtClean="0">
                <a:solidFill>
                  <a:srgbClr val="000000"/>
                </a:solidFill>
                <a:latin typeface="Times New Roman" panose="02020603050405020304" pitchFamily="18" charset="0"/>
                <a:cs typeface="Times New Roman" panose="02020603050405020304" pitchFamily="18" charset="0"/>
              </a:rPr>
              <a:t>9</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133965" cy="400110"/>
          </a:xfrm>
          <a:prstGeom prst="rect">
            <a:avLst/>
          </a:prstGeom>
          <a:noFill/>
        </p:spPr>
        <p:txBody>
          <a:bodyPr wrap="none" rtlCol="0">
            <a:spAutoFit/>
          </a:bodyPr>
          <a:lstStyle/>
          <a:p>
            <a:r>
              <a:rPr lang="en-US" sz="2000" dirty="0" smtClean="0">
                <a:solidFill>
                  <a:schemeClr val="bg1"/>
                </a:solidFill>
                <a:latin typeface="Times New Roman" panose="02020603050405020304" pitchFamily="18" charset="0"/>
                <a:cs typeface="Times New Roman" panose="02020603050405020304" pitchFamily="18" charset="0"/>
              </a:rPr>
              <a:t>LAW626</a:t>
            </a:r>
            <a:endParaRPr lang="en-US" sz="2000"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755649" y="2785710"/>
            <a:ext cx="3430747" cy="1446550"/>
          </a:xfrm>
          <a:prstGeom prst="rect">
            <a:avLst/>
          </a:prstGeom>
          <a:noFill/>
        </p:spPr>
        <p:txBody>
          <a:bodyPr wrap="none" rtlCol="0">
            <a:spAutoFit/>
          </a:bodyPr>
          <a:lstStyle/>
          <a:p>
            <a:pPr algn="ctr"/>
            <a:r>
              <a:rPr lang="ar-EG" sz="4400" b="1" dirty="0">
                <a:solidFill>
                  <a:srgbClr val="00B0F0"/>
                </a:solidFill>
                <a:latin typeface="Times New Roman" panose="02020603050405020304" pitchFamily="18" charset="0"/>
                <a:cs typeface="Times New Roman" panose="02020603050405020304" pitchFamily="18" charset="0"/>
              </a:rPr>
              <a:t>التنظيم القانوني </a:t>
            </a:r>
          </a:p>
          <a:p>
            <a:pPr algn="ctr"/>
            <a:r>
              <a:rPr lang="ar-EG" sz="4400" b="1" dirty="0">
                <a:solidFill>
                  <a:srgbClr val="00B0F0"/>
                </a:solidFill>
                <a:latin typeface="Times New Roman" panose="02020603050405020304" pitchFamily="18" charset="0"/>
                <a:cs typeface="Times New Roman" panose="02020603050405020304" pitchFamily="18" charset="0"/>
              </a:rPr>
              <a:t>للذكاء الاصطناعي</a:t>
            </a:r>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a:t>
            </a:r>
            <a:r>
              <a:rPr lang="en-US" sz="2800" b="1" dirty="0" smtClean="0">
                <a:solidFill>
                  <a:schemeClr val="tx1"/>
                </a:solidFill>
                <a:latin typeface="Times New Roman" panose="02020603050405020304" pitchFamily="18" charset="0"/>
                <a:cs typeface="Times New Roman" panose="02020603050405020304" pitchFamily="18" charset="0"/>
              </a:rPr>
              <a:t>9</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1189749"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LAW626</a:t>
            </a:r>
            <a:endParaRPr lang="en-US" sz="2000"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Galal Elmasry</a:t>
            </a: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Rectangle 10">
            <a:extLst>
              <a:ext uri="{FF2B5EF4-FFF2-40B4-BE49-F238E27FC236}">
                <a16:creationId xmlns="" xmlns:a16="http://schemas.microsoft.com/office/drawing/2014/main" id="{5A075604-73CD-4507-8013-424F369DFDEB}"/>
              </a:ext>
            </a:extLst>
          </p:cNvPr>
          <p:cNvSpPr/>
          <p:nvPr/>
        </p:nvSpPr>
        <p:spPr>
          <a:xfrm>
            <a:off x="44172" y="672613"/>
            <a:ext cx="1562100"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dirty="0">
              <a:solidFill>
                <a:srgbClr val="00B0F0"/>
              </a:solidFill>
              <a:ea typeface="Roboto Light" panose="02000000000000000000" pitchFamily="2" charset="0"/>
            </a:endParaRPr>
          </a:p>
        </p:txBody>
      </p:sp>
      <p:sp>
        <p:nvSpPr>
          <p:cNvPr id="34" name="Rectangle 33">
            <a:extLst>
              <a:ext uri="{FF2B5EF4-FFF2-40B4-BE49-F238E27FC236}">
                <a16:creationId xmlns="" xmlns:a16="http://schemas.microsoft.com/office/drawing/2014/main" id="{FFBC9732-D32E-DCF9-3982-D4B68F971747}"/>
              </a:ext>
            </a:extLst>
          </p:cNvPr>
          <p:cNvSpPr/>
          <p:nvPr/>
        </p:nvSpPr>
        <p:spPr>
          <a:xfrm>
            <a:off x="44172" y="2064989"/>
            <a:ext cx="12147828" cy="1938992"/>
          </a:xfrm>
          <a:prstGeom prst="rect">
            <a:avLst/>
          </a:prstGeom>
          <a:noFill/>
        </p:spPr>
        <p:txBody>
          <a:bodyPr wrap="square">
            <a:spAutoFit/>
          </a:bodyPr>
          <a:lstStyle/>
          <a:p>
            <a:pPr algn="r" rtl="1">
              <a:lnSpc>
                <a:spcPct val="120000"/>
              </a:lnSpc>
            </a:pPr>
            <a:r>
              <a:rPr lang="ar-EG" sz="2800" b="1" u="sng" dirty="0" smtClean="0">
                <a:solidFill>
                  <a:schemeClr val="bg1"/>
                </a:solidFill>
                <a:latin typeface="Times New Roman" panose="02020603050405020304" pitchFamily="18" charset="0"/>
              </a:rPr>
              <a:t>أهم المحاور الأساسية للمحاضرة:</a:t>
            </a:r>
          </a:p>
          <a:p>
            <a:pPr algn="r" rtl="1">
              <a:lnSpc>
                <a:spcPct val="120000"/>
              </a:lnSpc>
            </a:pPr>
            <a:r>
              <a:rPr lang="ar-EG" sz="2800" b="1" dirty="0" smtClean="0">
                <a:solidFill>
                  <a:schemeClr val="bg1"/>
                </a:solidFill>
                <a:latin typeface="Times New Roman" panose="02020603050405020304" pitchFamily="18" charset="0"/>
              </a:rPr>
              <a:t>1- شروط قيام المسئولية الجنائية للذكاء </a:t>
            </a:r>
            <a:r>
              <a:rPr lang="ar-EG" sz="2800" b="1" dirty="0">
                <a:solidFill>
                  <a:schemeClr val="bg1"/>
                </a:solidFill>
                <a:latin typeface="Times New Roman" panose="02020603050405020304" pitchFamily="18" charset="0"/>
              </a:rPr>
              <a:t>الاصطناعي.</a:t>
            </a:r>
            <a:endParaRPr lang="ar-EG" sz="2800" b="1" dirty="0" smtClean="0">
              <a:solidFill>
                <a:schemeClr val="bg1"/>
              </a:solidFill>
              <a:latin typeface="Times New Roman" panose="02020603050405020304" pitchFamily="18" charset="0"/>
            </a:endParaRPr>
          </a:p>
          <a:p>
            <a:pPr algn="r" rtl="1">
              <a:lnSpc>
                <a:spcPct val="120000"/>
              </a:lnSpc>
            </a:pPr>
            <a:r>
              <a:rPr lang="ar-EG" sz="2800" b="1" dirty="0" smtClean="0">
                <a:solidFill>
                  <a:schemeClr val="bg1"/>
                </a:solidFill>
                <a:latin typeface="Times New Roman" panose="02020603050405020304" pitchFamily="18" charset="0"/>
              </a:rPr>
              <a:t>2- </a:t>
            </a:r>
            <a:r>
              <a:rPr lang="ar-EG" sz="2800" b="1" dirty="0">
                <a:solidFill>
                  <a:schemeClr val="bg1"/>
                </a:solidFill>
                <a:latin typeface="Times New Roman" panose="02020603050405020304" pitchFamily="18" charset="0"/>
              </a:rPr>
              <a:t>الأشخاص </a:t>
            </a:r>
            <a:r>
              <a:rPr lang="ar-EG" sz="2800" b="1" dirty="0" smtClean="0">
                <a:solidFill>
                  <a:schemeClr val="bg1"/>
                </a:solidFill>
                <a:latin typeface="Times New Roman" panose="02020603050405020304" pitchFamily="18" charset="0"/>
              </a:rPr>
              <a:t>المسئولين جنائياً </a:t>
            </a:r>
            <a:r>
              <a:rPr lang="ar-EG" sz="2800" b="1" dirty="0">
                <a:solidFill>
                  <a:schemeClr val="bg1"/>
                </a:solidFill>
                <a:latin typeface="Times New Roman" panose="02020603050405020304" pitchFamily="18" charset="0"/>
              </a:rPr>
              <a:t>عن جرائم الذكاء الاصطناعي.</a:t>
            </a:r>
          </a:p>
          <a:p>
            <a:pPr>
              <a:lnSpc>
                <a:spcPct val="120000"/>
              </a:lnSpc>
            </a:pP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2593075" y="658046"/>
            <a:ext cx="6182436" cy="523220"/>
          </a:xfrm>
          <a:prstGeom prst="rect">
            <a:avLst/>
          </a:prstGeom>
          <a:noFill/>
        </p:spPr>
        <p:txBody>
          <a:bodyPr wrap="square" rtlCol="0">
            <a:spAutoFit/>
          </a:bodyPr>
          <a:lstStyle/>
          <a:p>
            <a:pPr algn="ctr"/>
            <a:r>
              <a:rPr lang="ar-EG" sz="2800" b="1" dirty="0" smtClean="0">
                <a:solidFill>
                  <a:srgbClr val="00B0F0"/>
                </a:solidFill>
                <a:latin typeface="Times New Roman" panose="02020603050405020304" pitchFamily="18" charset="0"/>
                <a:cs typeface="Times New Roman" panose="02020603050405020304" pitchFamily="18" charset="0"/>
              </a:rPr>
              <a:t>قيام المسئولية الجنائية عن جرائم الذكاء </a:t>
            </a:r>
            <a:r>
              <a:rPr lang="ar-EG" sz="2800" b="1" dirty="0">
                <a:solidFill>
                  <a:srgbClr val="00B0F0"/>
                </a:solidFill>
                <a:latin typeface="Times New Roman" panose="02020603050405020304" pitchFamily="18" charset="0"/>
                <a:cs typeface="Times New Roman" panose="02020603050405020304" pitchFamily="18" charset="0"/>
              </a:rPr>
              <a:t>الاصطناعي</a:t>
            </a:r>
          </a:p>
        </p:txBody>
      </p:sp>
      <p:sp>
        <p:nvSpPr>
          <p:cNvPr id="42" name="TextBox 41">
            <a:extLst>
              <a:ext uri="{FF2B5EF4-FFF2-40B4-BE49-F238E27FC236}">
                <a16:creationId xmlns="" xmlns:a16="http://schemas.microsoft.com/office/drawing/2014/main" id="{AB738525-DD8E-2E85-F385-345FF64341EB}"/>
              </a:ext>
            </a:extLst>
          </p:cNvPr>
          <p:cNvSpPr txBox="1"/>
          <p:nvPr/>
        </p:nvSpPr>
        <p:spPr>
          <a:xfrm>
            <a:off x="44172" y="658046"/>
            <a:ext cx="1224558"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dirty="0">
              <a:solidFill>
                <a:schemeClr val="bg1"/>
              </a:solidFill>
              <a:latin typeface="Times New Roman" panose="02020603050405020304" pitchFamily="18" charset="0"/>
              <a:cs typeface="Times New Roman" panose="02020603050405020304" pitchFamily="18" charset="0"/>
            </a:endParaRPr>
          </a:p>
        </p:txBody>
      </p:sp>
      <p:sp>
        <p:nvSpPr>
          <p:cNvPr id="43" name="TextBox 42">
            <a:extLst>
              <a:ext uri="{FF2B5EF4-FFF2-40B4-BE49-F238E27FC236}">
                <a16:creationId xmlns="" xmlns:a16="http://schemas.microsoft.com/office/drawing/2014/main" id="{183B5688-FE98-684A-8FDB-4023CCDDD82C}"/>
              </a:ext>
            </a:extLst>
          </p:cNvPr>
          <p:cNvSpPr txBox="1"/>
          <p:nvPr/>
        </p:nvSpPr>
        <p:spPr>
          <a:xfrm>
            <a:off x="185142" y="927973"/>
            <a:ext cx="94261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 xmlns:a16="http://schemas.microsoft.com/office/drawing/2014/main" id="{20D19C38-D110-EE5A-C35B-B7A999B6858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25738801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14346" y="844095"/>
            <a:ext cx="610012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قيام المسئولية الجنائية </a:t>
            </a:r>
            <a:endParaRPr lang="ar-EG" sz="2800" b="1" dirty="0" smtClean="0">
              <a:solidFill>
                <a:srgbClr val="00B0F0"/>
              </a:solidFill>
              <a:latin typeface="Times New Roman" panose="02020603050405020304" pitchFamily="18" charset="0"/>
              <a:cs typeface="Times New Roman" panose="02020603050405020304" pitchFamily="18" charset="0"/>
            </a:endParaRPr>
          </a:p>
          <a:p>
            <a:pPr algn="ctr"/>
            <a:r>
              <a:rPr lang="ar-EG" sz="2800" b="1" dirty="0" smtClean="0">
                <a:solidFill>
                  <a:srgbClr val="00B0F0"/>
                </a:solidFill>
                <a:latin typeface="Times New Roman" panose="02020603050405020304" pitchFamily="18" charset="0"/>
                <a:cs typeface="Times New Roman" panose="02020603050405020304" pitchFamily="18" charset="0"/>
              </a:rPr>
              <a:t>عن </a:t>
            </a:r>
            <a:r>
              <a:rPr lang="ar-EG" sz="2800" b="1" dirty="0">
                <a:solidFill>
                  <a:srgbClr val="00B0F0"/>
                </a:solidFill>
                <a:latin typeface="Times New Roman" panose="02020603050405020304" pitchFamily="18" charset="0"/>
                <a:cs typeface="Times New Roman" panose="02020603050405020304" pitchFamily="18" charset="0"/>
              </a:rPr>
              <a:t>جرائم الذكاء الاصطناعي</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9795" y="2184103"/>
            <a:ext cx="12192000" cy="4524315"/>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إن الجريمة عندما تحدث، فإن هذا يعني حدوث اضطراب اجتماعي، ويجب معاقبة مقترفي الفعل الجرمي على ما قام به من سلوك شنيع تجاه المجتمع، مما يعني أن الذكاء الاصطناعي عندما يعزم على ارتكاب جريمة ضد الإنسان، فإنه يستحق أن تواجهه القوانين بهذا السلوك غير القانوني.</a:t>
            </a:r>
          </a:p>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غير أن جرائم الذكاء الاصطناعي أحيانا قد تحمل خطورة كبيرة على الشخص، لكونها تجعل الغاية من صنع الذكاء الاصطناعي ليست مساعدة الإنسان في إنجاز المهام، بل إن الخطورة قد تتحول عندما تصبح هذه الغاية تهدد البشرية وتزهق أرواحهم</a:t>
            </a:r>
            <a:r>
              <a:rPr lang="ar-EG" sz="2400" b="1" dirty="0" smtClean="0">
                <a:solidFill>
                  <a:schemeClr val="bg1"/>
                </a:solidFill>
                <a:latin typeface="Arial" pitchFamily="34" charset="0"/>
                <a:cs typeface="Arial" pitchFamily="34" charset="0"/>
              </a:rPr>
              <a:t>.</a:t>
            </a:r>
          </a:p>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ففكرة المسؤولية الجنائية تفرض بداية أن يصدر خطأ عن التفاعل وإمكانية نسبة هذا الخطأ إلى من صدر عنه ،ثانيا، وهذا الإسناد لا يكون ممكنا، إلا إذا توافرت الإرادة الحرة عند الفاعل، وكان قادرا على التمييز والإدراك، بحيث إذا انعدم أحدهما الإدراك والتمييز - أو انتفت الحرية في الاختيار، فلا يكون هناك محل الإثارة فكرة المسؤولية بسبب أن هذه الأخيرة مسؤولية معنوية.</a:t>
            </a:r>
          </a:p>
        </p:txBody>
      </p:sp>
      <p:sp>
        <p:nvSpPr>
          <p:cNvPr id="32" name="Rectangle 31">
            <a:extLst>
              <a:ext uri="{FF2B5EF4-FFF2-40B4-BE49-F238E27FC236}">
                <a16:creationId xmlns=""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3614346" y="844095"/>
            <a:ext cx="6100128" cy="954107"/>
          </a:xfrm>
          <a:prstGeom prst="rect">
            <a:avLst/>
          </a:prstGeom>
          <a:noFill/>
        </p:spPr>
        <p:txBody>
          <a:bodyPr wrap="square" rtlCol="0">
            <a:spAutoFit/>
          </a:bodyPr>
          <a:lstStyle/>
          <a:p>
            <a:pPr algn="ctr"/>
            <a:r>
              <a:rPr lang="ar-EG" sz="2800" b="1" dirty="0">
                <a:solidFill>
                  <a:srgbClr val="00B0F0"/>
                </a:solidFill>
                <a:latin typeface="Times New Roman" panose="02020603050405020304" pitchFamily="18" charset="0"/>
                <a:cs typeface="Times New Roman" panose="02020603050405020304" pitchFamily="18" charset="0"/>
              </a:rPr>
              <a:t>قيام المسئولية الجنائية </a:t>
            </a:r>
            <a:endParaRPr lang="ar-EG" sz="2800" b="1" dirty="0" smtClean="0">
              <a:solidFill>
                <a:srgbClr val="00B0F0"/>
              </a:solidFill>
              <a:latin typeface="Times New Roman" panose="02020603050405020304" pitchFamily="18" charset="0"/>
              <a:cs typeface="Times New Roman" panose="02020603050405020304" pitchFamily="18" charset="0"/>
            </a:endParaRPr>
          </a:p>
          <a:p>
            <a:pPr algn="ctr"/>
            <a:r>
              <a:rPr lang="ar-EG" sz="2800" b="1" dirty="0" smtClean="0">
                <a:solidFill>
                  <a:srgbClr val="00B0F0"/>
                </a:solidFill>
                <a:latin typeface="Times New Roman" panose="02020603050405020304" pitchFamily="18" charset="0"/>
                <a:cs typeface="Times New Roman" panose="02020603050405020304" pitchFamily="18" charset="0"/>
              </a:rPr>
              <a:t>عن </a:t>
            </a:r>
            <a:r>
              <a:rPr lang="ar-EG" sz="2800" b="1" dirty="0">
                <a:solidFill>
                  <a:srgbClr val="00B0F0"/>
                </a:solidFill>
                <a:latin typeface="Times New Roman" panose="02020603050405020304" pitchFamily="18" charset="0"/>
                <a:cs typeface="Times New Roman" panose="02020603050405020304" pitchFamily="18" charset="0"/>
              </a:rPr>
              <a:t>جرائم الذكاء الاصطناعي</a:t>
            </a: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49795" y="2184103"/>
            <a:ext cx="12192000" cy="2308324"/>
          </a:xfrm>
          <a:prstGeom prst="rect">
            <a:avLst/>
          </a:prstGeom>
          <a:noFill/>
        </p:spPr>
        <p:txBody>
          <a:bodyPr wrap="square" rtlCol="0">
            <a:spAutoFit/>
          </a:bodyPr>
          <a:lstStyle/>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من هنا، فإن قيام أي جريمة يتطلب أن تتوفر فيها الأركان الأساسية الموجبة لذلك، بعد أن يتم إحداث النشاط الإجرامي، </a:t>
            </a:r>
            <a:r>
              <a:rPr lang="ar-EG" sz="2400" b="1" dirty="0" smtClean="0">
                <a:solidFill>
                  <a:schemeClr val="bg1"/>
                </a:solidFill>
                <a:latin typeface="Arial" pitchFamily="34" charset="0"/>
                <a:cs typeface="Arial" pitchFamily="34" charset="0"/>
              </a:rPr>
              <a:t>بالإضافة إلى ذلك فإن الجريمة </a:t>
            </a:r>
            <a:r>
              <a:rPr lang="ar-EG" sz="2400" b="1" dirty="0">
                <a:solidFill>
                  <a:schemeClr val="bg1"/>
                </a:solidFill>
                <a:latin typeface="Arial" pitchFamily="34" charset="0"/>
                <a:cs typeface="Arial" pitchFamily="34" charset="0"/>
              </a:rPr>
              <a:t>يتطلب حدوثها ضرورة ارتكابها من قبل فاعل سواء كان أصليا او مساهما أو مشاركا.</a:t>
            </a:r>
          </a:p>
          <a:p>
            <a:pPr indent="-457200" algn="just" rtl="1">
              <a:lnSpc>
                <a:spcPct val="120000"/>
              </a:lnSpc>
              <a:buFont typeface="Wingdings" pitchFamily="2" charset="2"/>
              <a:buChar char="q"/>
            </a:pPr>
            <a:r>
              <a:rPr lang="ar-EG" sz="2400" b="1" dirty="0">
                <a:solidFill>
                  <a:schemeClr val="bg1"/>
                </a:solidFill>
                <a:latin typeface="Arial" pitchFamily="34" charset="0"/>
                <a:cs typeface="Arial" pitchFamily="34" charset="0"/>
              </a:rPr>
              <a:t>نفس الأمر بالنسبة للجرائم التي يرتكبها الذكاء الاصطناعي، فإنه إذا أردنا أن نتحدث عن قيام المسؤولية الجنائية في هذا النوع من الجرائم، فينبغي علينا أن نتحدث عن الشروط الأساسية لقيام المسؤولية الجنائية عن جرائم الذكاء الاصطناعي (</a:t>
            </a:r>
            <a:r>
              <a:rPr lang="ar-EG" sz="2400" b="1" dirty="0" smtClean="0">
                <a:solidFill>
                  <a:schemeClr val="bg1"/>
                </a:solidFill>
                <a:latin typeface="Arial" pitchFamily="34" charset="0"/>
                <a:cs typeface="Arial" pitchFamily="34" charset="0"/>
              </a:rPr>
              <a:t>المحور الأول)، </a:t>
            </a:r>
            <a:r>
              <a:rPr lang="ar-EG" sz="2400" b="1" dirty="0">
                <a:solidFill>
                  <a:schemeClr val="bg1"/>
                </a:solidFill>
                <a:latin typeface="Arial" pitchFamily="34" charset="0"/>
                <a:cs typeface="Arial" pitchFamily="34" charset="0"/>
              </a:rPr>
              <a:t>على أن ننتقل للحديث عن الأطراف المسؤولين عن جرائم الذكاء الاصطناعي (</a:t>
            </a:r>
            <a:r>
              <a:rPr lang="ar-EG" sz="2400" b="1" dirty="0" smtClean="0">
                <a:solidFill>
                  <a:schemeClr val="bg1"/>
                </a:solidFill>
                <a:latin typeface="Arial" pitchFamily="34" charset="0"/>
                <a:cs typeface="Arial" pitchFamily="34" charset="0"/>
              </a:rPr>
              <a:t>المحور الثاني).</a:t>
            </a:r>
            <a:endParaRPr lang="ar-EG" sz="2400" b="1" dirty="0">
              <a:solidFill>
                <a:schemeClr val="bg1"/>
              </a:solidFill>
              <a:latin typeface="Arial" pitchFamily="34" charset="0"/>
              <a:cs typeface="Arial" pitchFamily="34" charset="0"/>
            </a:endParaRPr>
          </a:p>
        </p:txBody>
      </p:sp>
      <p:sp>
        <p:nvSpPr>
          <p:cNvPr id="32" name="Rectangle 31">
            <a:extLst>
              <a:ext uri="{FF2B5EF4-FFF2-40B4-BE49-F238E27FC236}">
                <a16:creationId xmlns="" xmlns:a16="http://schemas.microsoft.com/office/drawing/2014/main" id="{6FE380F3-A68B-26EA-9084-2C15BB9E43F9}"/>
              </a:ext>
            </a:extLst>
          </p:cNvPr>
          <p:cNvSpPr/>
          <p:nvPr/>
        </p:nvSpPr>
        <p:spPr>
          <a:xfrm>
            <a:off x="0" y="-36526"/>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33" name="TextBox 32">
            <a:extLst>
              <a:ext uri="{FF2B5EF4-FFF2-40B4-BE49-F238E27FC236}">
                <a16:creationId xmlns="" xmlns:a16="http://schemas.microsoft.com/office/drawing/2014/main" id="{7C16A569-901B-C6A9-5510-154F90D28A49}"/>
              </a:ext>
            </a:extLst>
          </p:cNvPr>
          <p:cNvSpPr txBox="1"/>
          <p:nvPr/>
        </p:nvSpPr>
        <p:spPr>
          <a:xfrm>
            <a:off x="49795" y="0"/>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 xmlns:a16="http://schemas.microsoft.com/office/drawing/2014/main" id="{1E819771-40E4-115E-1677-879EF07CAA9A}"/>
              </a:ext>
            </a:extLst>
          </p:cNvPr>
          <p:cNvSpPr txBox="1"/>
          <p:nvPr/>
        </p:nvSpPr>
        <p:spPr>
          <a:xfrm>
            <a:off x="185750" y="18248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729441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3416320"/>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إذا </a:t>
            </a:r>
            <a:r>
              <a:rPr lang="ar-EG" sz="2400" b="1" u="sng" dirty="0">
                <a:solidFill>
                  <a:srgbClr val="2D3956"/>
                </a:solidFill>
                <a:latin typeface="Times New Roman" panose="02020603050405020304" pitchFamily="18" charset="0"/>
              </a:rPr>
              <a:t>كانت المسؤولية المدنية للذكاء الاصطناعي قائمة، وتوجب توفر مجموعة من الأركان فيها كالخطأ والضرر وعلاقة السببية بينهما، </a:t>
            </a:r>
            <a:r>
              <a:rPr lang="ar-EG" sz="2400" dirty="0">
                <a:solidFill>
                  <a:srgbClr val="2D3956"/>
                </a:solidFill>
                <a:latin typeface="Times New Roman" panose="02020603050405020304" pitchFamily="18" charset="0"/>
              </a:rPr>
              <a:t>فإن الذكاء الاصطناعي قد تثار إمكانية مساءلته جنائيا، في حالة ارتكابه أفعالا أو جرائم تودي بحياة الأفراد داخل المجتمع، فكل شخص هو مسؤول مدنيا وجنائيا عن جميع التصرفات التي يرتكبها.</a:t>
            </a:r>
          </a:p>
          <a:p>
            <a:pPr algn="just" rtl="1"/>
            <a:r>
              <a:rPr lang="ar-EG" sz="2400" b="1" u="sng" dirty="0" smtClean="0">
                <a:solidFill>
                  <a:srgbClr val="2D3956"/>
                </a:solidFill>
                <a:latin typeface="Times New Roman" panose="02020603050405020304" pitchFamily="18" charset="0"/>
              </a:rPr>
              <a:t>- والجريمة </a:t>
            </a:r>
            <a:r>
              <a:rPr lang="ar-EG" sz="2400" b="1" u="sng" dirty="0">
                <a:solidFill>
                  <a:srgbClr val="2D3956"/>
                </a:solidFill>
                <a:latin typeface="Times New Roman" panose="02020603050405020304" pitchFamily="18" charset="0"/>
              </a:rPr>
              <a:t>كانت منذ عهد بعيد، أي في بداية العصور الأولى، وإلى الآن في تطور مستمر، إلى أن وصلت لما هي عليه الآن بعد أن تم ظهور أنظمة ذكية، قائمة على الذكاء الاصطناعي تقوم بمختلف الأنشطة والوظائف في المجتمع، </a:t>
            </a:r>
            <a:r>
              <a:rPr lang="ar-EG" sz="2400" dirty="0">
                <a:solidFill>
                  <a:srgbClr val="2D3956"/>
                </a:solidFill>
                <a:latin typeface="Times New Roman" panose="02020603050405020304" pitchFamily="18" charset="0"/>
              </a:rPr>
              <a:t>غير أن هذه الأخيرة يمكن لها أن تتعدى في بعض الأحيان حدودها وتقوم بارتكاب جريمة من الجرائم المقررة في القوانين الجنائية، ولنفترض أنه لدينا" روبوتا يؤدي عملا استشاريا - جراحة القلب -مثلا- وبسبب خطأ طبي تسبب بنزيف حاد للمريض، ما أودى بحياته، وتم فقدان المريض"، فهنا قبل أن </a:t>
            </a:r>
            <a:r>
              <a:rPr lang="ar-EG" sz="2400" dirty="0" smtClean="0">
                <a:solidFill>
                  <a:srgbClr val="2D3956"/>
                </a:solidFill>
                <a:latin typeface="Times New Roman" panose="02020603050405020304" pitchFamily="18" charset="0"/>
              </a:rPr>
              <a:t>نبحث عمن </a:t>
            </a:r>
            <a:r>
              <a:rPr lang="ar-EG" sz="2400" dirty="0">
                <a:solidFill>
                  <a:srgbClr val="2D3956"/>
                </a:solidFill>
                <a:latin typeface="Times New Roman" panose="02020603050405020304" pitchFamily="18" charset="0"/>
              </a:rPr>
              <a:t>سيتحمل المسؤولية الجنائية في هذه </a:t>
            </a:r>
            <a:r>
              <a:rPr lang="ar-EG" sz="2400" dirty="0" smtClean="0">
                <a:solidFill>
                  <a:srgbClr val="2D3956"/>
                </a:solidFill>
                <a:latin typeface="Times New Roman" panose="02020603050405020304" pitchFamily="18" charset="0"/>
              </a:rPr>
              <a:t>الحالة، لابد من تحديد الشروط التي تقوم عليها هذه المسئولية الجنائية.</a:t>
            </a:r>
            <a:endParaRPr lang="ar-EG" sz="2400" dirty="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3046988"/>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ومن الشروط </a:t>
            </a:r>
            <a:r>
              <a:rPr lang="ar-EG" sz="2400" b="1" u="sng" dirty="0">
                <a:solidFill>
                  <a:srgbClr val="2D3956"/>
                </a:solidFill>
                <a:latin typeface="Times New Roman" panose="02020603050405020304" pitchFamily="18" charset="0"/>
              </a:rPr>
              <a:t>الأساسية التي ينبغي أن تتوفر من أجل </a:t>
            </a:r>
            <a:r>
              <a:rPr lang="ar-EG" sz="2400" b="1" u="sng" dirty="0" smtClean="0">
                <a:solidFill>
                  <a:srgbClr val="2D3956"/>
                </a:solidFill>
                <a:latin typeface="Times New Roman" panose="02020603050405020304" pitchFamily="18" charset="0"/>
              </a:rPr>
              <a:t>قيام مسئولية </a:t>
            </a:r>
            <a:r>
              <a:rPr lang="ar-EG" sz="2400" b="1" u="sng" dirty="0">
                <a:solidFill>
                  <a:srgbClr val="2D3956"/>
                </a:solidFill>
                <a:latin typeface="Times New Roman" panose="02020603050405020304" pitchFamily="18" charset="0"/>
              </a:rPr>
              <a:t>الشخص عن الجرائم التي يرتكبها، </a:t>
            </a:r>
            <a:r>
              <a:rPr lang="ar-EG" sz="2400" b="1" u="sng" dirty="0" smtClean="0">
                <a:solidFill>
                  <a:srgbClr val="2D3956"/>
                </a:solidFill>
                <a:latin typeface="Times New Roman" panose="02020603050405020304" pitchFamily="18" charset="0"/>
              </a:rPr>
              <a:t>أن </a:t>
            </a:r>
            <a:r>
              <a:rPr lang="ar-EG" sz="2400" b="1" u="sng" dirty="0">
                <a:solidFill>
                  <a:srgbClr val="2D3956"/>
                </a:solidFill>
                <a:latin typeface="Times New Roman" panose="02020603050405020304" pitchFamily="18" charset="0"/>
              </a:rPr>
              <a:t>يكون الشخص عاقلا متمتعا بالإرادة </a:t>
            </a:r>
            <a:r>
              <a:rPr lang="ar-EG" sz="2400" b="1" u="sng" dirty="0" smtClean="0">
                <a:solidFill>
                  <a:srgbClr val="2D3956"/>
                </a:solidFill>
                <a:latin typeface="Times New Roman" panose="02020603050405020304" pitchFamily="18" charset="0"/>
              </a:rPr>
              <a:t>قادراً </a:t>
            </a:r>
            <a:r>
              <a:rPr lang="ar-EG" sz="2400" b="1" u="sng" dirty="0">
                <a:solidFill>
                  <a:srgbClr val="2D3956"/>
                </a:solidFill>
                <a:latin typeface="Times New Roman" panose="02020603050405020304" pitchFamily="18" charset="0"/>
              </a:rPr>
              <a:t>على التمييز، </a:t>
            </a:r>
            <a:r>
              <a:rPr lang="ar-EG" sz="2400" dirty="0">
                <a:solidFill>
                  <a:srgbClr val="2D3956"/>
                </a:solidFill>
                <a:latin typeface="Times New Roman" panose="02020603050405020304" pitchFamily="18" charset="0"/>
              </a:rPr>
              <a:t>غير أنه في ظل غياب نصوص قانونية تحدد الشروط التي </a:t>
            </a:r>
            <a:r>
              <a:rPr lang="ar-EG" sz="2400" dirty="0" smtClean="0">
                <a:solidFill>
                  <a:srgbClr val="2D3956"/>
                </a:solidFill>
                <a:latin typeface="Times New Roman" panose="02020603050405020304" pitchFamily="18" charset="0"/>
              </a:rPr>
              <a:t>ينبغي </a:t>
            </a:r>
            <a:r>
              <a:rPr lang="ar-EG" sz="2400" dirty="0">
                <a:solidFill>
                  <a:srgbClr val="2D3956"/>
                </a:solidFill>
                <a:latin typeface="Times New Roman" panose="02020603050405020304" pitchFamily="18" charset="0"/>
              </a:rPr>
              <a:t>أن تتوفر في الذكاء الاصطناعي من أجل أن </a:t>
            </a:r>
            <a:r>
              <a:rPr lang="ar-EG" sz="2400" dirty="0" smtClean="0">
                <a:solidFill>
                  <a:srgbClr val="2D3956"/>
                </a:solidFill>
                <a:latin typeface="Times New Roman" panose="02020603050405020304" pitchFamily="18" charset="0"/>
              </a:rPr>
              <a:t>مساءلته، </a:t>
            </a:r>
            <a:r>
              <a:rPr lang="ar-EG" sz="2400" dirty="0">
                <a:solidFill>
                  <a:srgbClr val="2D3956"/>
                </a:solidFill>
                <a:latin typeface="Times New Roman" panose="02020603050405020304" pitchFamily="18" charset="0"/>
              </a:rPr>
              <a:t>فهل هذه الشروط تتلاءم مع تقنيات الذكاء الاصطناعي</a:t>
            </a:r>
            <a:r>
              <a:rPr lang="ar-EG" sz="2400"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إن </a:t>
            </a:r>
            <a:r>
              <a:rPr lang="ar-EG" sz="2400" b="1" u="sng" dirty="0">
                <a:solidFill>
                  <a:srgbClr val="2D3956"/>
                </a:solidFill>
                <a:latin typeface="Times New Roman" panose="02020603050405020304" pitchFamily="18" charset="0"/>
              </a:rPr>
              <a:t>المسؤولية الجنائية بصفة عامة تعني تحمل نتائج الأعمال، وتتحدد بوضوح ودقة في نطاق القواعد الجنائية في الالتزام بتحمل ما يترتب عن النشاط الإجرامي، وعن تنفيذ الحكم بالإدانة في واجب الالتزام بتنفيذ </a:t>
            </a:r>
            <a:r>
              <a:rPr lang="ar-EG" sz="2400" b="1" u="sng" dirty="0" smtClean="0">
                <a:solidFill>
                  <a:srgbClr val="2D3956"/>
                </a:solidFill>
                <a:latin typeface="Times New Roman" panose="02020603050405020304" pitchFamily="18" charset="0"/>
              </a:rPr>
              <a:t>العقوبة</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بمعنى أن المسؤولية الجنائية تكون عبارة عن جزاء للجاني عما قام به من سلوك يهدد المجتمع، سواء كان هذا السلوك الإجرامي أودى بحياة الشخص أو كان على إثر إزهاق روحه، فكلاهما أفعال تعد من منظور القانون الجنائي سلوكات إجرامية توجب إثارة المسؤولية الجنائية في حق مقترفي الفعل الجرمي.</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613967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3046988"/>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ومن الأمثلة حول </a:t>
            </a:r>
            <a:r>
              <a:rPr lang="ar-EG" sz="2400" b="1" u="sng" dirty="0">
                <a:solidFill>
                  <a:srgbClr val="2D3956"/>
                </a:solidFill>
                <a:latin typeface="Times New Roman" panose="02020603050405020304" pitchFamily="18" charset="0"/>
              </a:rPr>
              <a:t>جرائم الذكاء الاصطناعي التي من المفترض القيام بها حتى وإن كانت غير عمدية، </a:t>
            </a:r>
            <a:r>
              <a:rPr lang="ar-EG" sz="2400" dirty="0" smtClean="0">
                <a:solidFill>
                  <a:srgbClr val="2D3956"/>
                </a:solidFill>
                <a:latin typeface="Times New Roman" panose="02020603050405020304" pitchFamily="18" charset="0"/>
              </a:rPr>
              <a:t>فقد سبق أن "حدث في ولاية أريزونا الأمريكية"، قتل سيدة تدعى "</a:t>
            </a:r>
            <a:r>
              <a:rPr lang="en-US" sz="2400" dirty="0" smtClean="0">
                <a:solidFill>
                  <a:srgbClr val="2D3956"/>
                </a:solidFill>
                <a:latin typeface="Times New Roman" panose="02020603050405020304" pitchFamily="18" charset="0"/>
              </a:rPr>
              <a:t>Elaine Herzberg" </a:t>
            </a:r>
            <a:r>
              <a:rPr lang="ar-EG" sz="2400" dirty="0" smtClean="0">
                <a:solidFill>
                  <a:srgbClr val="2D3956"/>
                </a:solidFill>
                <a:latin typeface="Times New Roman" panose="02020603050405020304" pitchFamily="18" charset="0"/>
              </a:rPr>
              <a:t>وذلك أثناء عبورها الطريق خارج </a:t>
            </a:r>
            <a:r>
              <a:rPr lang="ar-EG" sz="2400" dirty="0">
                <a:solidFill>
                  <a:srgbClr val="2D3956"/>
                </a:solidFill>
                <a:latin typeface="Times New Roman" panose="02020603050405020304" pitchFamily="18" charset="0"/>
              </a:rPr>
              <a:t>الممشى المخصص للمشاة، وإذ بسيارة ذاتية القيادة تصطدم بها، وتتسبب في وفاتها، رغم أن برامج </a:t>
            </a:r>
            <a:r>
              <a:rPr lang="ar-EG" sz="2400" dirty="0" smtClean="0">
                <a:solidFill>
                  <a:srgbClr val="2D3956"/>
                </a:solidFill>
                <a:latin typeface="Times New Roman" panose="02020603050405020304" pitchFamily="18" charset="0"/>
              </a:rPr>
              <a:t>القيادة </a:t>
            </a:r>
            <a:r>
              <a:rPr lang="ar-EG" sz="2400" dirty="0">
                <a:solidFill>
                  <a:srgbClr val="2D3956"/>
                </a:solidFill>
                <a:latin typeface="Times New Roman" panose="02020603050405020304" pitchFamily="18" charset="0"/>
              </a:rPr>
              <a:t>الذاتية للسيارة كانت مبرمجة بشكل يغطي كل الاحتمالات لما حدث أثناء سير السيارة، لكن السيارة أخطأت في تقدير المسافات الشيء الذي نتج عن خطئها هذا مقتل </a:t>
            </a:r>
            <a:r>
              <a:rPr lang="ar-EG" sz="2400" dirty="0" smtClean="0">
                <a:solidFill>
                  <a:srgbClr val="2D3956"/>
                </a:solidFill>
                <a:latin typeface="Times New Roman" panose="02020603050405020304" pitchFamily="18" charset="0"/>
              </a:rPr>
              <a:t>السيدة.</a:t>
            </a:r>
          </a:p>
          <a:p>
            <a:pPr algn="just" rtl="1"/>
            <a:r>
              <a:rPr lang="ar-EG" sz="2400" b="1" u="sng" dirty="0" smtClean="0">
                <a:solidFill>
                  <a:srgbClr val="2D3956"/>
                </a:solidFill>
                <a:latin typeface="Times New Roman" panose="02020603050405020304" pitchFamily="18" charset="0"/>
              </a:rPr>
              <a:t>- ويوضح هذا المثال كيف </a:t>
            </a:r>
            <a:r>
              <a:rPr lang="ar-EG" sz="2400" b="1" u="sng" dirty="0">
                <a:solidFill>
                  <a:srgbClr val="2D3956"/>
                </a:solidFill>
                <a:latin typeface="Times New Roman" panose="02020603050405020304" pitchFamily="18" charset="0"/>
              </a:rPr>
              <a:t>يمكن لتقنيات الذكاء الاصطناعي، بمجرد خطأ بسيط أن تقوم بارتكاب جريمة حتى وإن كانت بدون قصد، وهذا الخطأ يؤدي إلى القتل، لكن السؤال الذي يطرح هنا هو هل هذا الذكاء الاصطناعي عاقل حتى يتم </a:t>
            </a:r>
            <a:r>
              <a:rPr lang="ar-EG" sz="2400" b="1" u="sng" dirty="0" smtClean="0">
                <a:solidFill>
                  <a:srgbClr val="2D3956"/>
                </a:solidFill>
                <a:latin typeface="Times New Roman" panose="02020603050405020304" pitchFamily="18" charset="0"/>
              </a:rPr>
              <a:t>مساءلته؟</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1629498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تشترط التشريعات </a:t>
            </a:r>
            <a:r>
              <a:rPr lang="ar-EG" sz="2400" b="1" u="sng" dirty="0">
                <a:solidFill>
                  <a:srgbClr val="2D3956"/>
                </a:solidFill>
                <a:latin typeface="Times New Roman" panose="02020603050405020304" pitchFamily="18" charset="0"/>
              </a:rPr>
              <a:t>لثبوت المسؤولية الجنائية ضرورة توفر شرط العقل، بمعنى أنه لا مسؤولية جنائية في حالة ثبوت إصابة الشخص المرتكب للفعل الجرمي بخلل العقلي، </a:t>
            </a:r>
            <a:r>
              <a:rPr lang="ar-EG" sz="2400" dirty="0">
                <a:solidFill>
                  <a:srgbClr val="2D3956"/>
                </a:solidFill>
                <a:latin typeface="Times New Roman" panose="02020603050405020304" pitchFamily="18" charset="0"/>
              </a:rPr>
              <a:t>وتعتبر الأمراض العقلية من المسائل الخفية الدقيقة التي يرجع الفصل فيها لذوي الخبرة من أهل الاختصاص، ولا يمكن للمحكمة أن تقرر فيها بناء على الملاحظة المباشرة، كما أن المرض العقلي ولا سيما عندما يكون في صيغة الجنون قد يكون </a:t>
            </a:r>
            <a:r>
              <a:rPr lang="ar-EG" sz="2400" dirty="0" smtClean="0">
                <a:solidFill>
                  <a:srgbClr val="2D3956"/>
                </a:solidFill>
                <a:latin typeface="Times New Roman" panose="02020603050405020304" pitchFamily="18" charset="0"/>
              </a:rPr>
              <a:t>متصلاً </a:t>
            </a:r>
            <a:r>
              <a:rPr lang="ar-EG" sz="2400" dirty="0">
                <a:solidFill>
                  <a:srgbClr val="2D3956"/>
                </a:solidFill>
                <a:latin typeface="Times New Roman" panose="02020603050405020304" pitchFamily="18" charset="0"/>
              </a:rPr>
              <a:t>أو </a:t>
            </a:r>
            <a:r>
              <a:rPr lang="ar-EG" sz="2400" dirty="0" smtClean="0">
                <a:solidFill>
                  <a:srgbClr val="2D3956"/>
                </a:solidFill>
                <a:latin typeface="Times New Roman" panose="02020603050405020304" pitchFamily="18" charset="0"/>
              </a:rPr>
              <a:t>متقطعاً؛ </a:t>
            </a:r>
            <a:r>
              <a:rPr lang="ar-EG" sz="2400" dirty="0">
                <a:solidFill>
                  <a:srgbClr val="2D3956"/>
                </a:solidFill>
                <a:latin typeface="Times New Roman" panose="02020603050405020304" pitchFamily="18" charset="0"/>
              </a:rPr>
              <a:t>لذلك يصعب اكتشافه بدون فحص طبي من قبل المتخصصين في المجال، ولا يمكن فقط القول بانعدام مسؤولية الادعاء بوجود نقص أو خلل في الملكات </a:t>
            </a:r>
            <a:r>
              <a:rPr lang="ar-EG" sz="2400" dirty="0" smtClean="0">
                <a:solidFill>
                  <a:srgbClr val="2D3956"/>
                </a:solidFill>
                <a:latin typeface="Times New Roman" panose="02020603050405020304" pitchFamily="18" charset="0"/>
              </a:rPr>
              <a:t>الذهنية.</a:t>
            </a:r>
          </a:p>
          <a:p>
            <a:pPr algn="just" rtl="1"/>
            <a:r>
              <a:rPr lang="ar-EG" sz="2400" b="1" u="sng" dirty="0" smtClean="0">
                <a:solidFill>
                  <a:srgbClr val="2D3956"/>
                </a:solidFill>
                <a:latin typeface="Times New Roman" panose="02020603050405020304" pitchFamily="18" charset="0"/>
              </a:rPr>
              <a:t>- وإذا </a:t>
            </a:r>
            <a:r>
              <a:rPr lang="ar-EG" sz="2400" b="1" u="sng" dirty="0">
                <a:solidFill>
                  <a:srgbClr val="2D3956"/>
                </a:solidFill>
                <a:latin typeface="Times New Roman" panose="02020603050405020304" pitchFamily="18" charset="0"/>
              </a:rPr>
              <a:t>كانت هذه القاعدة تطبق على الإنسان، فإن الذكاء الاصطناعي قد يشبه إلى حد كبير الشخص الطبيعي في هذا الجانب، بالرغم من أنه لا يملك </a:t>
            </a:r>
            <a:r>
              <a:rPr lang="ar-EG" sz="2400" b="1" u="sng" dirty="0" smtClean="0">
                <a:solidFill>
                  <a:srgbClr val="2D3956"/>
                </a:solidFill>
                <a:latin typeface="Times New Roman" panose="02020603050405020304" pitchFamily="18" charset="0"/>
              </a:rPr>
              <a:t>عقلاً بشرياً، </a:t>
            </a:r>
            <a:r>
              <a:rPr lang="ar-EG" sz="2400" b="1" u="sng" dirty="0">
                <a:solidFill>
                  <a:srgbClr val="2D3956"/>
                </a:solidFill>
                <a:latin typeface="Times New Roman" panose="02020603050405020304" pitchFamily="18" charset="0"/>
              </a:rPr>
              <a:t>إلا أن له </a:t>
            </a:r>
            <a:r>
              <a:rPr lang="ar-EG" sz="2400" b="1" u="sng" dirty="0" smtClean="0">
                <a:solidFill>
                  <a:srgbClr val="2D3956"/>
                </a:solidFill>
                <a:latin typeface="Times New Roman" panose="02020603050405020304" pitchFamily="18" charset="0"/>
              </a:rPr>
              <a:t>عقلاً اصطناعياً، </a:t>
            </a:r>
            <a:r>
              <a:rPr lang="ar-EG" sz="2400" dirty="0">
                <a:solidFill>
                  <a:srgbClr val="2D3956"/>
                </a:solidFill>
                <a:latin typeface="Times New Roman" panose="02020603050405020304" pitchFamily="18" charset="0"/>
              </a:rPr>
              <a:t>لكن هذا الأخير قد يتأثر بسبب من الأسباب كالفيروسات على سبيل المثال التي قد تتدخل فيه وتصيبه بخلل عقلي، وهنا تنتفي مسؤوليته </a:t>
            </a:r>
            <a:r>
              <a:rPr lang="ar-EG" sz="2400" dirty="0" smtClean="0">
                <a:solidFill>
                  <a:srgbClr val="2D3956"/>
                </a:solidFill>
                <a:latin typeface="Times New Roman" panose="02020603050405020304" pitchFamily="18" charset="0"/>
              </a:rPr>
              <a:t>ولا </a:t>
            </a:r>
            <a:r>
              <a:rPr lang="ar-EG" sz="2400" dirty="0">
                <a:solidFill>
                  <a:srgbClr val="2D3956"/>
                </a:solidFill>
                <a:latin typeface="Times New Roman" panose="02020603050405020304" pitchFamily="18" charset="0"/>
              </a:rPr>
              <a:t>يعتبر مسؤولا آنذاك. لكن ما دون </a:t>
            </a:r>
            <a:r>
              <a:rPr lang="ar-EG" sz="2400" dirty="0" smtClean="0">
                <a:solidFill>
                  <a:srgbClr val="2D3956"/>
                </a:solidFill>
                <a:latin typeface="Times New Roman" panose="02020603050405020304" pitchFamily="18" charset="0"/>
              </a:rPr>
              <a:t>هذه الحالة</a:t>
            </a:r>
            <a:r>
              <a:rPr lang="ar-EG" sz="2400" dirty="0">
                <a:solidFill>
                  <a:srgbClr val="2D3956"/>
                </a:solidFill>
                <a:latin typeface="Times New Roman" panose="02020603050405020304" pitchFamily="18" charset="0"/>
              </a:rPr>
              <a:t>، فالذكاء الاصطناعي يعد </a:t>
            </a:r>
            <a:r>
              <a:rPr lang="ar-EG" sz="2400" dirty="0" smtClean="0">
                <a:solidFill>
                  <a:srgbClr val="2D3956"/>
                </a:solidFill>
                <a:latin typeface="Times New Roman" panose="02020603050405020304" pitchFamily="18" charset="0"/>
              </a:rPr>
              <a:t>مسؤولاً، </a:t>
            </a:r>
            <a:r>
              <a:rPr lang="ar-EG" sz="2400" dirty="0">
                <a:solidFill>
                  <a:srgbClr val="2D3956"/>
                </a:solidFill>
                <a:latin typeface="Times New Roman" panose="02020603050405020304" pitchFamily="18" charset="0"/>
              </a:rPr>
              <a:t>ويصدق عليه تطبيق الشرط المتعلق بسلامة العقل، لكن ينبغي فقط تغيير وعوض الاقتصار على مخاطبة الشخص الطبيعي لا بد من الحديث كذلك على الكائن الذكي لنستطيع أن نواجه تقنيات الذكاء الاصطناعي به.</a:t>
            </a:r>
            <a:endParaRPr lang="ar-EG" sz="2400" dirty="0" smtClean="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12191165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وحيث </a:t>
            </a:r>
            <a:r>
              <a:rPr lang="ar-EG" sz="2400" b="1" u="sng" dirty="0">
                <a:solidFill>
                  <a:srgbClr val="2D3956"/>
                </a:solidFill>
                <a:latin typeface="Times New Roman" panose="02020603050405020304" pitchFamily="18" charset="0"/>
              </a:rPr>
              <a:t>إنه إذا كانت القاعدة العامة تنص على أن لا مساءلة جنائية بدون القدرة على الإدراك والتمييز، ولا يكون كافيا المساءلة فقط بتحقق النشاط الإجرامي وسلامة العقل، </a:t>
            </a:r>
            <a:r>
              <a:rPr lang="ar-EG" sz="2400" dirty="0">
                <a:solidFill>
                  <a:srgbClr val="2D3956"/>
                </a:solidFill>
                <a:latin typeface="Times New Roman" panose="02020603050405020304" pitchFamily="18" charset="0"/>
              </a:rPr>
              <a:t>بل لا بد </a:t>
            </a:r>
            <a:r>
              <a:rPr lang="ar-EG" sz="2400" dirty="0" smtClean="0">
                <a:solidFill>
                  <a:srgbClr val="2D3956"/>
                </a:solidFill>
                <a:latin typeface="Times New Roman" panose="02020603050405020304" pitchFamily="18" charset="0"/>
              </a:rPr>
              <a:t>أيضا </a:t>
            </a:r>
            <a:r>
              <a:rPr lang="ar-EG" sz="2400" dirty="0">
                <a:solidFill>
                  <a:srgbClr val="2D3956"/>
                </a:solidFill>
                <a:latin typeface="Times New Roman" panose="02020603050405020304" pitchFamily="18" charset="0"/>
              </a:rPr>
              <a:t>من توافر عنصر الإدراك، أي أن يكون مرتكبا الفعل الجرمي عالما ملما وفي كامل قواه العقلية بما يقوم به من فعل منافي للنظام العام و الآداب العامة</a:t>
            </a:r>
            <a:r>
              <a:rPr lang="ar-EG" sz="2400" dirty="0" smtClean="0">
                <a:solidFill>
                  <a:srgbClr val="2D3956"/>
                </a:solidFill>
                <a:latin typeface="Times New Roman" panose="02020603050405020304" pitchFamily="18" charset="0"/>
              </a:rPr>
              <a:t>.</a:t>
            </a:r>
          </a:p>
          <a:p>
            <a:pPr algn="just" rtl="1"/>
            <a:r>
              <a:rPr lang="ar-EG" sz="2400" b="1" u="sng" dirty="0" smtClean="0">
                <a:solidFill>
                  <a:srgbClr val="2D3956"/>
                </a:solidFill>
                <a:latin typeface="Times New Roman" panose="02020603050405020304" pitchFamily="18" charset="0"/>
              </a:rPr>
              <a:t>- ولذلك </a:t>
            </a:r>
            <a:r>
              <a:rPr lang="ar-EG" sz="2400" b="1" u="sng" dirty="0">
                <a:solidFill>
                  <a:srgbClr val="2D3956"/>
                </a:solidFill>
                <a:latin typeface="Times New Roman" panose="02020603050405020304" pitchFamily="18" charset="0"/>
              </a:rPr>
              <a:t>فعنصر الإدراك والتمييز، يقوم على الصلة بين النشاط الذهني والنشاط المادي، بمعنى أن أول ما يستلزمه النشاط المادي للجريمة هو الإرادة أو الإدراك، </a:t>
            </a:r>
            <a:r>
              <a:rPr lang="ar-EG" sz="2400" dirty="0">
                <a:solidFill>
                  <a:srgbClr val="2D3956"/>
                </a:solidFill>
                <a:latin typeface="Times New Roman" panose="02020603050405020304" pitchFamily="18" charset="0"/>
              </a:rPr>
              <a:t>فإن لم يكن كذلك فلا تكون المسؤولية الجنائية قائمة ولو ترتب على توجيهها ضرر، كما أن توجيه الإدراك في السلوك لا يكفي لإقامة المسؤولية، بل يجب أن تكون هذه الإرادة إجرامية تربط الفاعل بالواقعة </a:t>
            </a:r>
            <a:r>
              <a:rPr lang="ar-EG" sz="2400" dirty="0" smtClean="0">
                <a:solidFill>
                  <a:srgbClr val="2D3956"/>
                </a:solidFill>
                <a:latin typeface="Times New Roman" panose="02020603050405020304" pitchFamily="18" charset="0"/>
              </a:rPr>
              <a:t>الإجرامية.</a:t>
            </a:r>
          </a:p>
          <a:p>
            <a:pPr algn="just" rtl="1"/>
            <a:r>
              <a:rPr lang="ar-EG" sz="2400" b="1" u="sng" dirty="0" smtClean="0">
                <a:solidFill>
                  <a:srgbClr val="2D3956"/>
                </a:solidFill>
                <a:latin typeface="Times New Roman" panose="02020603050405020304" pitchFamily="18" charset="0"/>
              </a:rPr>
              <a:t>- ومن هنا، يتضح لنا على أنه وإن كان الركن المادي هو الأساسي، فإنه لا يتصور إحداث أي أثر قانوني في ظل غياب الركن المعنوي، </a:t>
            </a:r>
            <a:r>
              <a:rPr lang="ar-EG" sz="2400" dirty="0" smtClean="0">
                <a:solidFill>
                  <a:srgbClr val="2D3956"/>
                </a:solidFill>
                <a:latin typeface="Times New Roman" panose="02020603050405020304" pitchFamily="18" charset="0"/>
              </a:rPr>
              <a:t>الذي </a:t>
            </a:r>
            <a:r>
              <a:rPr lang="ar-EG" sz="2400" dirty="0">
                <a:solidFill>
                  <a:srgbClr val="2D3956"/>
                </a:solidFill>
                <a:latin typeface="Times New Roman" panose="02020603050405020304" pitchFamily="18" charset="0"/>
              </a:rPr>
              <a:t>بدوره يسهم بشكل كبير في معرفة مدى إدراك الشخص بما هو فاعل وبما هو عازم على اقترافه، كما أن الإدراك والتمييز والعلم والإرادة كلها شروط ينبغي توفرها في الركن المعنوي، حتى يمكن أن تثار المسؤولية الجنائية للشخص، فلولاها لأصبحنا نتحدث عن حالات انتفاء المسؤولية الجنائية</a:t>
            </a:r>
            <a:r>
              <a:rPr lang="ar-EG" sz="2400" dirty="0" smtClean="0">
                <a:solidFill>
                  <a:srgbClr val="2D3956"/>
                </a:solidFill>
                <a:latin typeface="Times New Roman" panose="02020603050405020304" pitchFamily="18" charset="0"/>
              </a:rPr>
              <a:t>.</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902730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ولذلك </a:t>
            </a:r>
            <a:r>
              <a:rPr lang="ar-EG" sz="2400" b="1" u="sng" dirty="0">
                <a:solidFill>
                  <a:srgbClr val="2D3956"/>
                </a:solidFill>
                <a:latin typeface="Times New Roman" panose="02020603050405020304" pitchFamily="18" charset="0"/>
              </a:rPr>
              <a:t>ما دام </a:t>
            </a:r>
            <a:r>
              <a:rPr lang="ar-EG" sz="2400" b="1" u="sng" dirty="0" smtClean="0">
                <a:solidFill>
                  <a:srgbClr val="2D3956"/>
                </a:solidFill>
                <a:latin typeface="Times New Roman" panose="02020603050405020304" pitchFamily="18" charset="0"/>
              </a:rPr>
              <a:t>أن التشريعات تنص </a:t>
            </a:r>
            <a:r>
              <a:rPr lang="ar-EG" sz="2400" b="1" u="sng" dirty="0">
                <a:solidFill>
                  <a:srgbClr val="2D3956"/>
                </a:solidFill>
                <a:latin typeface="Times New Roman" panose="02020603050405020304" pitchFamily="18" charset="0"/>
              </a:rPr>
              <a:t>صراحة على كون أن المسؤولية الجنائية تثار فقط في الحالة التي يكون فيها الشخص </a:t>
            </a:r>
            <a:r>
              <a:rPr lang="ar-EG" sz="2400" b="1" u="sng" dirty="0" smtClean="0">
                <a:solidFill>
                  <a:srgbClr val="2D3956"/>
                </a:solidFill>
                <a:latin typeface="Times New Roman" panose="02020603050405020304" pitchFamily="18" charset="0"/>
              </a:rPr>
              <a:t>مدركاً </a:t>
            </a:r>
            <a:r>
              <a:rPr lang="ar-EG" sz="2400" b="1" u="sng" dirty="0">
                <a:solidFill>
                  <a:srgbClr val="2D3956"/>
                </a:solidFill>
                <a:latin typeface="Times New Roman" panose="02020603050405020304" pitchFamily="18" charset="0"/>
              </a:rPr>
              <a:t>لما </a:t>
            </a:r>
            <a:r>
              <a:rPr lang="ar-EG" sz="2400" b="1" u="sng" dirty="0" smtClean="0">
                <a:solidFill>
                  <a:srgbClr val="2D3956"/>
                </a:solidFill>
                <a:latin typeface="Times New Roman" panose="02020603050405020304" pitchFamily="18" charset="0"/>
              </a:rPr>
              <a:t>يفعله، </a:t>
            </a:r>
            <a:r>
              <a:rPr lang="ar-EG" sz="2400" dirty="0" smtClean="0">
                <a:solidFill>
                  <a:srgbClr val="2D3956"/>
                </a:solidFill>
                <a:latin typeface="Times New Roman" panose="02020603050405020304" pitchFamily="18" charset="0"/>
              </a:rPr>
              <a:t>وهذا </a:t>
            </a:r>
            <a:r>
              <a:rPr lang="ar-EG" sz="2400" dirty="0">
                <a:solidFill>
                  <a:srgbClr val="2D3956"/>
                </a:solidFill>
                <a:latin typeface="Times New Roman" panose="02020603050405020304" pitchFamily="18" charset="0"/>
              </a:rPr>
              <a:t>يعني أن الشخص الذي يكون مكرها على ارتكاب الفعل الجرمي أو </a:t>
            </a:r>
            <a:r>
              <a:rPr lang="ar-EG" sz="2400" dirty="0" smtClean="0">
                <a:solidFill>
                  <a:srgbClr val="2D3956"/>
                </a:solidFill>
                <a:latin typeface="Times New Roman" panose="02020603050405020304" pitchFamily="18" charset="0"/>
              </a:rPr>
              <a:t>خارجاً </a:t>
            </a:r>
            <a:r>
              <a:rPr lang="ar-EG" sz="2400" dirty="0">
                <a:solidFill>
                  <a:srgbClr val="2D3956"/>
                </a:solidFill>
                <a:latin typeface="Times New Roman" panose="02020603050405020304" pitchFamily="18" charset="0"/>
              </a:rPr>
              <a:t>عن إرادته أو عديم الأهلية، تنتفي في حقه قيام المسؤولية الجنائية لغياب شرطها الأساسي المتمثل في الإدراك والتمييز. </a:t>
            </a:r>
            <a:r>
              <a:rPr lang="ar-EG" sz="2400" b="1" u="sng" dirty="0">
                <a:solidFill>
                  <a:srgbClr val="2D3956"/>
                </a:solidFill>
                <a:latin typeface="Times New Roman" panose="02020603050405020304" pitchFamily="18" charset="0"/>
              </a:rPr>
              <a:t>غير أنه إذا كانت هذه المسألة محسوم في </a:t>
            </a:r>
            <a:r>
              <a:rPr lang="ar-EG" sz="2400" b="1" u="sng" dirty="0" smtClean="0">
                <a:solidFill>
                  <a:srgbClr val="2D3956"/>
                </a:solidFill>
                <a:latin typeface="Times New Roman" panose="02020603050405020304" pitchFamily="18" charset="0"/>
              </a:rPr>
              <a:t>أمرها </a:t>
            </a:r>
            <a:r>
              <a:rPr lang="ar-EG" sz="2400" b="1" u="sng" dirty="0">
                <a:solidFill>
                  <a:srgbClr val="2D3956"/>
                </a:solidFill>
                <a:latin typeface="Times New Roman" panose="02020603050405020304" pitchFamily="18" charset="0"/>
              </a:rPr>
              <a:t>بخصوص الشخص الطبيعي الذي يسهل معرفتها أو إثباتها، فإنه بالنسبة لتقنيات الذكاء الاصطناعي كيف يمكننا إثبات عنصر الإدراك والتمييز ما دمنا أمام كائن ليس بطبيعي؟ وهل يمكن تطبيق عليه هذا الشرط الوارد في القانون الجنائي للقول بمساءلة الذكاء الاصطناعي</a:t>
            </a:r>
            <a:r>
              <a:rPr lang="ar-EG" sz="2400" b="1" u="sng" dirty="0" smtClean="0">
                <a:solidFill>
                  <a:srgbClr val="2D3956"/>
                </a:solidFill>
                <a:latin typeface="Times New Roman" panose="02020603050405020304" pitchFamily="18" charset="0"/>
              </a:rPr>
              <a:t>؟</a:t>
            </a:r>
          </a:p>
          <a:p>
            <a:pPr algn="just" rtl="1"/>
            <a:r>
              <a:rPr lang="ar-EG" sz="2400" b="1" u="sng" dirty="0" smtClean="0">
                <a:solidFill>
                  <a:srgbClr val="2D3956"/>
                </a:solidFill>
                <a:latin typeface="Times New Roman" panose="02020603050405020304" pitchFamily="18" charset="0"/>
              </a:rPr>
              <a:t>- فحتى </a:t>
            </a:r>
            <a:r>
              <a:rPr lang="ar-EG" sz="2400" b="1" u="sng" dirty="0">
                <a:solidFill>
                  <a:srgbClr val="2D3956"/>
                </a:solidFill>
                <a:latin typeface="Times New Roman" panose="02020603050405020304" pitchFamily="18" charset="0"/>
              </a:rPr>
              <a:t>وإن افترضنا أن الذكاء الاصطناعي متمتع بالاستقلالية وقائم على نظام التعلم الآلي، </a:t>
            </a:r>
            <a:r>
              <a:rPr lang="ar-EG" sz="2400" dirty="0">
                <a:solidFill>
                  <a:srgbClr val="2D3956"/>
                </a:solidFill>
                <a:latin typeface="Times New Roman" panose="02020603050405020304" pitchFamily="18" charset="0"/>
              </a:rPr>
              <a:t>فإنه في نهاية المطاف يظل مختلفا عن الإنسان، فهذا الأخير يملك ملكة الفكر والعقل والوعي والإدراك والتمييز، في حين أن الذكاء الاصطناعي لا يملك عقلا مفكراً. ولذلك </a:t>
            </a:r>
            <a:r>
              <a:rPr lang="ar-EG" sz="2400" dirty="0" smtClean="0">
                <a:solidFill>
                  <a:srgbClr val="2D3956"/>
                </a:solidFill>
                <a:latin typeface="Times New Roman" panose="02020603050405020304" pitchFamily="18" charset="0"/>
              </a:rPr>
              <a:t>فالاتهام </a:t>
            </a:r>
            <a:r>
              <a:rPr lang="ar-EG" sz="2400" dirty="0">
                <a:solidFill>
                  <a:srgbClr val="2D3956"/>
                </a:solidFill>
                <a:latin typeface="Times New Roman" panose="02020603050405020304" pitchFamily="18" charset="0"/>
              </a:rPr>
              <a:t>لا يوجه إلا للشخص الطبيعي لأنه الوحيد المؤهل لتحمل المسؤولية الجنائية، فالأهلية القانونية تمنح لكل إنسان من لحظة مولده لحين وفاته، فهو الكائن المؤهل لاكتساب الأهلية القانونية ببلوغه سن الرشد الجنائي </a:t>
            </a:r>
            <a:r>
              <a:rPr lang="ar-EG" sz="2400" dirty="0" smtClean="0">
                <a:solidFill>
                  <a:srgbClr val="2D3956"/>
                </a:solidFill>
                <a:latin typeface="Times New Roman" panose="02020603050405020304" pitchFamily="18" charset="0"/>
              </a:rPr>
              <a:t>المحدد ب21 سنة ميلادية كاملة.</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7485755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3416320"/>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وإذا </a:t>
            </a:r>
            <a:r>
              <a:rPr lang="ar-EG" sz="2400" b="1" u="sng" dirty="0">
                <a:solidFill>
                  <a:srgbClr val="2D3956"/>
                </a:solidFill>
                <a:latin typeface="Times New Roman" panose="02020603050405020304" pitchFamily="18" charset="0"/>
              </a:rPr>
              <a:t>ما ذهبنا مع الاتجاه التقليدي هذا، سنجد أن الجريمة لا تثبت إلا على الإنسان، أما الذكاء الاصطناعي فلا يمكن أن تثبت عليه المسؤولية الجنائية، على اعتبار أن الذكاء الاصطناعي لا يتمتع بالأهلية </a:t>
            </a:r>
            <a:r>
              <a:rPr lang="ar-EG" sz="2400" b="1" u="sng" dirty="0" smtClean="0">
                <a:solidFill>
                  <a:srgbClr val="2D3956"/>
                </a:solidFill>
                <a:latin typeface="Times New Roman" panose="02020603050405020304" pitchFamily="18" charset="0"/>
              </a:rPr>
              <a:t>الجنائية، </a:t>
            </a:r>
            <a:r>
              <a:rPr lang="ar-EG" sz="2400" dirty="0">
                <a:solidFill>
                  <a:srgbClr val="2D3956"/>
                </a:solidFill>
                <a:latin typeface="Times New Roman" panose="02020603050405020304" pitchFamily="18" charset="0"/>
              </a:rPr>
              <a:t>ولا يملك الإدراك وحرية الاختيار، أي أنه لا يتمتع بقدرات عقلية ونفسية سليمة تجعله قادرا على تحمل المسؤولية، فالذكاء الاصطناعي ما هو إلا عبارة عن شخص منقاد يخضع للأوامر والتعليمات من خلال عمليات البرمجة ، فلا يملك الحرية ولا الإدراك اللازمين، ومن ثم اعتباره مسؤولا مسؤولية </a:t>
            </a:r>
            <a:r>
              <a:rPr lang="ar-EG" sz="2400" dirty="0" smtClean="0">
                <a:solidFill>
                  <a:srgbClr val="2D3956"/>
                </a:solidFill>
                <a:latin typeface="Times New Roman" panose="02020603050405020304" pitchFamily="18" charset="0"/>
              </a:rPr>
              <a:t>جنائية.</a:t>
            </a:r>
          </a:p>
          <a:p>
            <a:pPr algn="just" rtl="1"/>
            <a:r>
              <a:rPr lang="ar-EG" sz="2400" dirty="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يتضح إذن، أن الاتجاه التقليدي هذا، حاول أن يركز جيداً على ملكة الفكر والعقل، التي يتمتع بها الإنسان دون غيره، مما يجعله عالما ملما بما يفعله من سلوك منافي للمجتمع، وبالتالي ينفي هذه المسؤولية عن أي كائن دون الإنسان</a:t>
            </a:r>
            <a:r>
              <a:rPr lang="ar-EG" sz="2400" dirty="0">
                <a:solidFill>
                  <a:srgbClr val="2D3956"/>
                </a:solidFill>
                <a:latin typeface="Times New Roman" panose="02020603050405020304" pitchFamily="18" charset="0"/>
              </a:rPr>
              <a:t>، ومن ضمنه الذكاء الاصطناعي، لاعتباره كائنا لا يتمتع بملكة الفكر والإرادة والإدراك والتمييز، ولا يمكن أن نسائله مسؤولية جنائية عن الأفعال التي يرتكبها، وأمام هذا ظهر اتجاه آخر وهو اتجاه معاصر الذي حاول أن ينتقد الاتجاه التقليدي.</a:t>
            </a:r>
            <a:endParaRPr lang="ar-EG" sz="2400" dirty="0" smtClean="0">
              <a:solidFill>
                <a:srgbClr val="2D3956"/>
              </a:solidFill>
              <a:latin typeface="Times New Roman" panose="02020603050405020304" pitchFamily="18" charset="0"/>
            </a:endParaRP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2153971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فالاتجاه </a:t>
            </a:r>
            <a:r>
              <a:rPr lang="ar-EG" sz="2400" b="1" u="sng" dirty="0">
                <a:solidFill>
                  <a:srgbClr val="2D3956"/>
                </a:solidFill>
                <a:latin typeface="Times New Roman" panose="02020603050405020304" pitchFamily="18" charset="0"/>
              </a:rPr>
              <a:t>المعاصر المؤيد للمسؤولية الجنائية للذكاء </a:t>
            </a:r>
            <a:r>
              <a:rPr lang="ar-EG" sz="2400" b="1" u="sng" dirty="0" smtClean="0">
                <a:solidFill>
                  <a:srgbClr val="2D3956"/>
                </a:solidFill>
                <a:latin typeface="Times New Roman" panose="02020603050405020304" pitchFamily="18" charset="0"/>
              </a:rPr>
              <a:t>الاصطناعي، </a:t>
            </a:r>
            <a:r>
              <a:rPr lang="ar-EG" sz="2400" b="1" u="sng" dirty="0">
                <a:solidFill>
                  <a:srgbClr val="2D3956"/>
                </a:solidFill>
                <a:latin typeface="Times New Roman" panose="02020603050405020304" pitchFamily="18" charset="0"/>
              </a:rPr>
              <a:t>انطلق من فكرة أن الاعتراف للذكاء الاصطناعي بالشخصية القانونية تعد هي نقطة البدء في إقرار المسؤولية الجنائية، </a:t>
            </a:r>
            <a:r>
              <a:rPr lang="ar-EG" sz="2400" dirty="0">
                <a:solidFill>
                  <a:srgbClr val="2D3956"/>
                </a:solidFill>
                <a:latin typeface="Times New Roman" panose="02020603050405020304" pitchFamily="18" charset="0"/>
              </a:rPr>
              <a:t>ولعل ما يفسر هذا أن قرار البرلمان الأوربي الصادر سنة 2017، قد أقر بإمكانية الاعتراف للروبوتات بالشخصية القانونية ولو بصفة مؤقتة، معتبرا في ذلك أن هؤلاء يعدون أشخاصا فرضهم التطور التكنولوجي</a:t>
            </a:r>
            <a:r>
              <a:rPr lang="ar-EG" sz="2400" dirty="0" smtClean="0">
                <a:solidFill>
                  <a:srgbClr val="2D3956"/>
                </a:solidFill>
                <a:latin typeface="Times New Roman" panose="02020603050405020304" pitchFamily="18" charset="0"/>
              </a:rPr>
              <a:t>.</a:t>
            </a:r>
          </a:p>
          <a:p>
            <a:pPr algn="just" rtl="1"/>
            <a:r>
              <a:rPr lang="ar-EG" sz="2400" dirty="0" smtClean="0">
                <a:solidFill>
                  <a:srgbClr val="2D3956"/>
                </a:solidFill>
                <a:latin typeface="Times New Roman" panose="02020603050405020304" pitchFamily="18" charset="0"/>
              </a:rPr>
              <a:t>- </a:t>
            </a:r>
            <a:r>
              <a:rPr lang="ar-EG" sz="2400" b="1" u="sng" dirty="0" smtClean="0">
                <a:solidFill>
                  <a:srgbClr val="2D3956"/>
                </a:solidFill>
                <a:latin typeface="Times New Roman" panose="02020603050405020304" pitchFamily="18" charset="0"/>
              </a:rPr>
              <a:t>وحسب هذا </a:t>
            </a:r>
            <a:r>
              <a:rPr lang="ar-EG" sz="2400" b="1" u="sng" dirty="0">
                <a:solidFill>
                  <a:srgbClr val="2D3956"/>
                </a:solidFill>
                <a:latin typeface="Times New Roman" panose="02020603050405020304" pitchFamily="18" charset="0"/>
              </a:rPr>
              <a:t>الاتجاه الحديث، فإن الإنسآلة حتى وإن كانت تفقد الإدراك والوعي والتمييز، فإن التطور التكنولوجي أثبت </a:t>
            </a:r>
            <a:r>
              <a:rPr lang="ar-EG" sz="2400" b="1" u="sng" dirty="0" smtClean="0">
                <a:solidFill>
                  <a:srgbClr val="2D3956"/>
                </a:solidFill>
                <a:latin typeface="Times New Roman" panose="02020603050405020304" pitchFamily="18" charset="0"/>
              </a:rPr>
              <a:t>عكس هذا، ذلك </a:t>
            </a:r>
            <a:r>
              <a:rPr lang="ar-EG" sz="2400" b="1" u="sng" dirty="0">
                <a:solidFill>
                  <a:srgbClr val="2D3956"/>
                </a:solidFill>
                <a:latin typeface="Times New Roman" panose="02020603050405020304" pitchFamily="18" charset="0"/>
              </a:rPr>
              <a:t>أن الإنسآلة رغم تجردها من أحاسيس الشعور كما الإنسان والحيوان</a:t>
            </a:r>
            <a:r>
              <a:rPr lang="ar-EG" sz="2400" dirty="0">
                <a:solidFill>
                  <a:srgbClr val="2D3956"/>
                </a:solidFill>
                <a:latin typeface="Times New Roman" panose="02020603050405020304" pitchFamily="18" charset="0"/>
              </a:rPr>
              <a:t>، فإن الدراسات أثبتت أن الآلات بالرغم من أنها ذات الطبيعة الخدمية وذات الاتصال المباشر مع البشر فإنها تنشأ علاقة ود وتعاطف معهم، زد على ذلك أن هناك مر. رحلة انتقالية من الذكاء الاصطناعي إلى الإدراك الاصطناعي، الأمر الذي يؤكد إمكانية إنشاء وعي اصطناعي من خلال توليف الآلات مع خصائص اللغة والسلوك والمشاعر عند البشر في المستقبل القريب، مما يعني أن مستقبل الإدراك </a:t>
            </a:r>
            <a:r>
              <a:rPr lang="ar-EG" sz="2400" dirty="0" smtClean="0">
                <a:solidFill>
                  <a:srgbClr val="2D3956"/>
                </a:solidFill>
                <a:latin typeface="Times New Roman" panose="02020603050405020304" pitchFamily="18" charset="0"/>
              </a:rPr>
              <a:t>الاصطناعي، قد </a:t>
            </a:r>
            <a:r>
              <a:rPr lang="ar-EG" sz="2400" dirty="0">
                <a:solidFill>
                  <a:srgbClr val="2D3956"/>
                </a:solidFill>
                <a:latin typeface="Times New Roman" panose="02020603050405020304" pitchFamily="18" charset="0"/>
              </a:rPr>
              <a:t>يصل إلى مرحلة الإبداع وسيتم دمج المشاعر الإنسانية داخل أنظمة الذكاء الاصطناعي، حتى يكون </a:t>
            </a:r>
            <a:r>
              <a:rPr lang="ar-EG" sz="2400" dirty="0" smtClean="0">
                <a:solidFill>
                  <a:srgbClr val="2D3956"/>
                </a:solidFill>
                <a:latin typeface="Times New Roman" panose="02020603050405020304" pitchFamily="18" charset="0"/>
              </a:rPr>
              <a:t>مدركا </a:t>
            </a:r>
            <a:r>
              <a:rPr lang="ar-EG" sz="2400" dirty="0">
                <a:solidFill>
                  <a:srgbClr val="2D3956"/>
                </a:solidFill>
                <a:latin typeface="Times New Roman" panose="02020603050405020304" pitchFamily="18" charset="0"/>
              </a:rPr>
              <a:t>تماما لكل تصرف يقوم </a:t>
            </a:r>
            <a:r>
              <a:rPr lang="ar-EG" sz="2400" dirty="0" smtClean="0">
                <a:solidFill>
                  <a:srgbClr val="2D3956"/>
                </a:solidFill>
                <a:latin typeface="Times New Roman" panose="02020603050405020304" pitchFamily="18" charset="0"/>
              </a:rPr>
              <a:t>به.</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12109407"/>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261179"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وبناء </a:t>
            </a:r>
            <a:r>
              <a:rPr lang="ar-EG" sz="2400" b="1" u="sng" dirty="0">
                <a:solidFill>
                  <a:srgbClr val="2D3956"/>
                </a:solidFill>
                <a:latin typeface="Times New Roman" panose="02020603050405020304" pitchFamily="18" charset="0"/>
              </a:rPr>
              <a:t>على نظرية الإدراك الاصطناعي، فإنه لا يفترض تبعية الإنسآلة للمبرمج أو المصنع، الأمر الذي ينفي مزاعم الفقه التقليدي حول اعتبار الإنسآلة مجرد وسيط بريء يصدق عليه نظرية الفاعل </a:t>
            </a:r>
            <a:r>
              <a:rPr lang="ar-EG" sz="2400" b="1" u="sng" dirty="0" smtClean="0">
                <a:solidFill>
                  <a:srgbClr val="2D3956"/>
                </a:solidFill>
                <a:latin typeface="Times New Roman" panose="02020603050405020304" pitchFamily="18" charset="0"/>
              </a:rPr>
              <a:t>المعنوي، حيث </a:t>
            </a:r>
            <a:r>
              <a:rPr lang="ar-EG" sz="2400" b="1" u="sng" dirty="0">
                <a:solidFill>
                  <a:srgbClr val="2D3956"/>
                </a:solidFill>
                <a:latin typeface="Times New Roman" panose="02020603050405020304" pitchFamily="18" charset="0"/>
              </a:rPr>
              <a:t>أن الركن المادي والمعنوي قد يتوافران في الجريمة المرتكبة من قبل الذكاء الاصطناعي، </a:t>
            </a:r>
            <a:r>
              <a:rPr lang="ar-EG" sz="2400" dirty="0">
                <a:solidFill>
                  <a:srgbClr val="2D3956"/>
                </a:solidFill>
                <a:latin typeface="Times New Roman" panose="02020603050405020304" pitchFamily="18" charset="0"/>
              </a:rPr>
              <a:t>فالركن المعنوي إذا قد يتحقق في الذكاء الاصطناعي وذلك عن طريق الاستقبال الحسي للبيانات وتحليلها وفهمها، ومعظم كيانات الإدراك الاصطناعي نجدها مجهزة لمثل تلك المستقبلات الحسية والمشاهد، والأصوات والاتصال المادي واللمس وغيرها، ومن خلال تحليل كل هذه البيانات تحاول كيانات الذكاء الاصطناعي تقليد عمليات الفهم والإدراك لدى الإنسان </a:t>
            </a:r>
            <a:r>
              <a:rPr lang="ar-EG" sz="2400" dirty="0" smtClean="0">
                <a:solidFill>
                  <a:srgbClr val="2D3956"/>
                </a:solidFill>
                <a:latin typeface="Times New Roman" panose="02020603050405020304" pitchFamily="18" charset="0"/>
              </a:rPr>
              <a:t>الطبيعي.</a:t>
            </a:r>
          </a:p>
          <a:p>
            <a:pPr algn="just" rtl="1"/>
            <a:r>
              <a:rPr lang="ar-EG" sz="2400" b="1" u="sng" dirty="0" smtClean="0">
                <a:solidFill>
                  <a:srgbClr val="2D3956"/>
                </a:solidFill>
                <a:latin typeface="Times New Roman" panose="02020603050405020304" pitchFamily="18" charset="0"/>
              </a:rPr>
              <a:t>- وإذا </a:t>
            </a:r>
            <a:r>
              <a:rPr lang="ar-EG" sz="2400" b="1" u="sng" dirty="0">
                <a:solidFill>
                  <a:srgbClr val="2D3956"/>
                </a:solidFill>
                <a:latin typeface="Times New Roman" panose="02020603050405020304" pitchFamily="18" charset="0"/>
              </a:rPr>
              <a:t>كان الإنسان يتميز بمشاعر حسية لا يمكن محاكاتها بالنسبة لتقنيات الذكاء الاصطناعي كالحب، العاطفة، الغيرة ... إلخ؛ فإن هذه المشاعر قد لا تعدو أن تكون سببا في ارتكاب الجريمة، </a:t>
            </a:r>
            <a:r>
              <a:rPr lang="ar-EG" sz="2400" dirty="0">
                <a:solidFill>
                  <a:srgbClr val="2D3956"/>
                </a:solidFill>
                <a:latin typeface="Times New Roman" panose="02020603050405020304" pitchFamily="18" charset="0"/>
              </a:rPr>
              <a:t>في حين أن هناك أسباب أخرى حتى وإن كانت محدودية إلا أنها تؤدي إلى ارتكاب الجريمة، كحالة الدفاع الشرعي نتيجة استشعار الخطر مما يمكن معه القول أن الذكاء الاصطناعي هو الآخر قد يتوفر </a:t>
            </a:r>
            <a:r>
              <a:rPr lang="ar-EG" sz="2400" dirty="0" smtClean="0">
                <a:solidFill>
                  <a:srgbClr val="2D3956"/>
                </a:solidFill>
                <a:latin typeface="Times New Roman" panose="02020603050405020304" pitchFamily="18" charset="0"/>
              </a:rPr>
              <a:t>عليها.</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7576534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109050" y="1956000"/>
            <a:ext cx="11874403"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1697908" y="777699"/>
            <a:ext cx="7405149" cy="523220"/>
          </a:xfrm>
          <a:prstGeom prst="rect">
            <a:avLst/>
          </a:prstGeom>
          <a:noFill/>
        </p:spPr>
        <p:txBody>
          <a:bodyPr wrap="square" rtlCol="0">
            <a:spAutoFit/>
          </a:bodyPr>
          <a:lstStyle/>
          <a:p>
            <a:pPr algn="r" rtl="1"/>
            <a:r>
              <a:rPr lang="ar-EG" sz="2800" b="1" dirty="0">
                <a:solidFill>
                  <a:srgbClr val="00B0F0"/>
                </a:solidFill>
                <a:latin typeface="Times New Roman" panose="02020603050405020304" pitchFamily="18" charset="0"/>
                <a:cs typeface="Times New Roman" panose="02020603050405020304" pitchFamily="18" charset="0"/>
              </a:rPr>
              <a:t>1- </a:t>
            </a:r>
            <a:r>
              <a:rPr lang="ar-EG" sz="2800" b="1" dirty="0" smtClean="0">
                <a:solidFill>
                  <a:srgbClr val="00B0F0"/>
                </a:solidFill>
                <a:latin typeface="Times New Roman" panose="02020603050405020304" pitchFamily="18" charset="0"/>
                <a:cs typeface="Times New Roman" panose="02020603050405020304" pitchFamily="18" charset="0"/>
              </a:rPr>
              <a:t>شروط قيام المسئولية الجنائية للذكاء 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 xmlns:a16="http://schemas.microsoft.com/office/drawing/2014/main" id="{3985EAE6-BFA6-766D-A032-077E4DCB399E}"/>
              </a:ext>
            </a:extLst>
          </p:cNvPr>
          <p:cNvSpPr/>
          <p:nvPr/>
        </p:nvSpPr>
        <p:spPr>
          <a:xfrm>
            <a:off x="75837" y="699698"/>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6" name="TextBox 5">
            <a:extLst>
              <a:ext uri="{FF2B5EF4-FFF2-40B4-BE49-F238E27FC236}">
                <a16:creationId xmlns="" xmlns:a16="http://schemas.microsoft.com/office/drawing/2014/main" id="{05E43288-C9C0-B2CA-0970-EB4E627B30CA}"/>
              </a:ext>
            </a:extLst>
          </p:cNvPr>
          <p:cNvSpPr txBox="1"/>
          <p:nvPr/>
        </p:nvSpPr>
        <p:spPr>
          <a:xfrm>
            <a:off x="109051" y="651572"/>
            <a:ext cx="1371243" cy="461665"/>
          </a:xfrm>
          <a:prstGeom prst="rect">
            <a:avLst/>
          </a:prstGeom>
          <a:noFill/>
        </p:spPr>
        <p:txBody>
          <a:bodyPr wrap="square" rtlCol="0">
            <a:spAutoFit/>
          </a:bodyPr>
          <a:lstStyle/>
          <a:p>
            <a:pPr algn="ctr"/>
            <a:r>
              <a:rPr lang="en-US" sz="2400" dirty="0" smtClean="0">
                <a:solidFill>
                  <a:schemeClr val="bg1"/>
                </a:solidFill>
                <a:latin typeface="Times New Roman" panose="02020603050405020304" pitchFamily="18" charset="0"/>
                <a:cs typeface="Times New Roman" panose="02020603050405020304" pitchFamily="18" charset="0"/>
              </a:rPr>
              <a:t>Lecture</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75837" y="2167025"/>
            <a:ext cx="11907616" cy="3785652"/>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لذلك ذهب البعض، إلى تأييد الاتجاه </a:t>
            </a:r>
            <a:r>
              <a:rPr lang="ar-EG" sz="2400" b="1" u="sng" dirty="0">
                <a:solidFill>
                  <a:srgbClr val="2D3956"/>
                </a:solidFill>
                <a:latin typeface="Times New Roman" panose="02020603050405020304" pitchFamily="18" charset="0"/>
              </a:rPr>
              <a:t>المعاصر، </a:t>
            </a:r>
            <a:r>
              <a:rPr lang="ar-EG" sz="2400" b="1" u="sng" dirty="0" smtClean="0">
                <a:solidFill>
                  <a:srgbClr val="2D3956"/>
                </a:solidFill>
                <a:latin typeface="Times New Roman" panose="02020603050405020304" pitchFamily="18" charset="0"/>
              </a:rPr>
              <a:t>حيث يمكن </a:t>
            </a:r>
            <a:r>
              <a:rPr lang="ar-EG" sz="2400" b="1" u="sng" dirty="0">
                <a:solidFill>
                  <a:srgbClr val="2D3956"/>
                </a:solidFill>
                <a:latin typeface="Times New Roman" panose="02020603050405020304" pitchFamily="18" charset="0"/>
              </a:rPr>
              <a:t>القول إن المسؤولية الجنائية قد تتحقق بالرغم من أن المشرع الجنائي اشترط مسألة الإدراك والتمييز حتى يمكن مساءلة الشخص، </a:t>
            </a:r>
            <a:r>
              <a:rPr lang="ar-EG" sz="2400" dirty="0">
                <a:solidFill>
                  <a:srgbClr val="2D3956"/>
                </a:solidFill>
                <a:latin typeface="Times New Roman" panose="02020603050405020304" pitchFamily="18" charset="0"/>
              </a:rPr>
              <a:t>ولذلك فإنه بالنسبة لكيانات الذكاء الاصطناعي تم التفكير في إيجاد ما سمي بالإدراك الاصطناعي. </a:t>
            </a:r>
          </a:p>
          <a:p>
            <a:pPr algn="just" rtl="1"/>
            <a:r>
              <a:rPr lang="ar-EG" sz="2400" b="1" u="sng" dirty="0" smtClean="0">
                <a:solidFill>
                  <a:srgbClr val="2D3956"/>
                </a:solidFill>
                <a:latin typeface="Times New Roman" panose="02020603050405020304" pitchFamily="18" charset="0"/>
              </a:rPr>
              <a:t>- وهذه </a:t>
            </a:r>
            <a:r>
              <a:rPr lang="ar-EG" sz="2400" b="1" u="sng" dirty="0">
                <a:solidFill>
                  <a:srgbClr val="2D3956"/>
                </a:solidFill>
                <a:latin typeface="Times New Roman" panose="02020603050405020304" pitchFamily="18" charset="0"/>
              </a:rPr>
              <a:t>الفكرة قد لاقت </a:t>
            </a:r>
            <a:r>
              <a:rPr lang="ar-EG" sz="2400" b="1" u="sng" dirty="0" smtClean="0">
                <a:solidFill>
                  <a:srgbClr val="2D3956"/>
                </a:solidFill>
                <a:latin typeface="Times New Roman" panose="02020603050405020304" pitchFamily="18" charset="0"/>
              </a:rPr>
              <a:t>قبولاً </a:t>
            </a:r>
            <a:r>
              <a:rPr lang="ar-EG" sz="2400" b="1" u="sng" dirty="0">
                <a:solidFill>
                  <a:srgbClr val="2D3956"/>
                </a:solidFill>
                <a:latin typeface="Times New Roman" panose="02020603050405020304" pitchFamily="18" charset="0"/>
              </a:rPr>
              <a:t>في الاتجاه المعاصر، في ظل ماهي عليه التكنولوجيا اليوم، والتي هي في تطور مستمر وليس لدينا أدنى شك أنه في مستقبل الأيام ستكون لدينا روبوتات تدرك وتستشعر مثل الإنسان، </a:t>
            </a:r>
            <a:r>
              <a:rPr lang="ar-EG" sz="2400" dirty="0">
                <a:solidFill>
                  <a:srgbClr val="2D3956"/>
                </a:solidFill>
                <a:latin typeface="Times New Roman" panose="02020603050405020304" pitchFamily="18" charset="0"/>
              </a:rPr>
              <a:t>وخير دليل على هذه ربوت </a:t>
            </a:r>
            <a:r>
              <a:rPr lang="ar-EG" sz="2400" b="1" dirty="0">
                <a:solidFill>
                  <a:srgbClr val="2D3956"/>
                </a:solidFill>
                <a:latin typeface="Times New Roman" panose="02020603050405020304" pitchFamily="18" charset="0"/>
              </a:rPr>
              <a:t>"صوفيا"، </a:t>
            </a:r>
            <a:r>
              <a:rPr lang="ar-EG" sz="2400" dirty="0">
                <a:solidFill>
                  <a:srgbClr val="2D3956"/>
                </a:solidFill>
                <a:latin typeface="Times New Roman" panose="02020603050405020304" pitchFamily="18" charset="0"/>
              </a:rPr>
              <a:t>الذي تم تطويره بناء على مواصفات الإنسان يشعر ويحس ويتحدث، فلو لم يتم التعرف عليه منذ البداية لاعتقدنا أنه إنسان طبيعي. </a:t>
            </a:r>
            <a:endParaRPr lang="ar-EG" sz="2400" dirty="0" smtClean="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وفي حالة </a:t>
            </a:r>
            <a:r>
              <a:rPr lang="ar-EG" sz="2400" b="1" u="sng" dirty="0">
                <a:solidFill>
                  <a:srgbClr val="2D3956"/>
                </a:solidFill>
                <a:latin typeface="Times New Roman" panose="02020603050405020304" pitchFamily="18" charset="0"/>
              </a:rPr>
              <a:t>ما إذا </a:t>
            </a:r>
            <a:r>
              <a:rPr lang="ar-EG" sz="2400" b="1" u="sng" dirty="0" smtClean="0">
                <a:solidFill>
                  <a:srgbClr val="2D3956"/>
                </a:solidFill>
                <a:latin typeface="Times New Roman" panose="02020603050405020304" pitchFamily="18" charset="0"/>
              </a:rPr>
              <a:t>حاول </a:t>
            </a:r>
            <a:r>
              <a:rPr lang="ar-EG" sz="2400" b="1" u="sng" dirty="0">
                <a:solidFill>
                  <a:srgbClr val="2D3956"/>
                </a:solidFill>
                <a:latin typeface="Times New Roman" panose="02020603050405020304" pitchFamily="18" charset="0"/>
              </a:rPr>
              <a:t>المشرع الجنائي تنظيم هذا الكائن الجديد عليه أن يتبنى فكرة الإدراك الاصطناعي من أجل الخروج عن النقاش الدائر حول </a:t>
            </a:r>
            <a:r>
              <a:rPr lang="ar-EG" sz="2400" b="1" u="sng" dirty="0" smtClean="0">
                <a:solidFill>
                  <a:srgbClr val="2D3956"/>
                </a:solidFill>
                <a:latin typeface="Times New Roman" panose="02020603050405020304" pitchFamily="18" charset="0"/>
              </a:rPr>
              <a:t>مساءلة الذكاء الاصطناعي من عدمه، </a:t>
            </a:r>
            <a:r>
              <a:rPr lang="ar-EG" sz="2400" dirty="0" smtClean="0">
                <a:solidFill>
                  <a:srgbClr val="2D3956"/>
                </a:solidFill>
                <a:latin typeface="Times New Roman" panose="02020603050405020304" pitchFamily="18" charset="0"/>
              </a:rPr>
              <a:t>خصوصاً </a:t>
            </a:r>
            <a:r>
              <a:rPr lang="ar-EG" sz="2400" dirty="0">
                <a:solidFill>
                  <a:srgbClr val="2D3956"/>
                </a:solidFill>
                <a:latin typeface="Times New Roman" panose="02020603050405020304" pitchFamily="18" charset="0"/>
              </a:rPr>
              <a:t>إذا علمنا أن تقنيات الذكاء الاصطناعي تتجاوز في الغالب ملكة الفكر التي هي عند الإنسان إذا ما تحدثنا عن الذكاء الاصطناعي فائق الذكاء.</a:t>
            </a:r>
          </a:p>
        </p:txBody>
      </p:sp>
      <p:sp>
        <p:nvSpPr>
          <p:cNvPr id="8" name="TextBox 7">
            <a:extLst>
              <a:ext uri="{FF2B5EF4-FFF2-40B4-BE49-F238E27FC236}">
                <a16:creationId xmlns=""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41312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3046988"/>
          </a:xfrm>
          <a:prstGeom prst="rect">
            <a:avLst/>
          </a:prstGeom>
          <a:noFill/>
        </p:spPr>
        <p:txBody>
          <a:bodyPr wrap="square" rtlCol="0">
            <a:spAutoFit/>
          </a:bodyPr>
          <a:lstStyle/>
          <a:p>
            <a:pPr lvl="0" algn="just" rtl="1"/>
            <a:r>
              <a:rPr lang="ar-EG" sz="2400" b="1" u="sng" dirty="0" smtClean="0">
                <a:solidFill>
                  <a:srgbClr val="2D3956"/>
                </a:solidFill>
                <a:latin typeface="Times New Roman" panose="02020603050405020304" pitchFamily="18" charset="0"/>
              </a:rPr>
              <a:t>- وهذا </a:t>
            </a:r>
            <a:r>
              <a:rPr lang="ar-EG" sz="2400" b="1" u="sng" dirty="0">
                <a:solidFill>
                  <a:srgbClr val="2D3956"/>
                </a:solidFill>
                <a:latin typeface="Times New Roman" panose="02020603050405020304" pitchFamily="18" charset="0"/>
              </a:rPr>
              <a:t>ما يدفعنا للقول بعدم وجود مانع يمنع الذكاء الاصطناعي من مساءلته بناء على هذا التوجه الذي يعد الأقرب للصواب،</a:t>
            </a:r>
            <a:r>
              <a:rPr lang="ar-EG" sz="2400" dirty="0">
                <a:solidFill>
                  <a:srgbClr val="2D3956"/>
                </a:solidFill>
                <a:latin typeface="Times New Roman" panose="02020603050405020304" pitchFamily="18" charset="0"/>
              </a:rPr>
              <a:t> ولذلك تصميم تقنيات الذكاء الاصطناعي لا بد من أن تراعى فيها برمجة الإدراك والتمييز، ورهان المشرع القادم ينصب حول تغيير المقتضيات القانونية بما يتماشى مع هذه التقنيات الذكية وسد الفراغ التشريعي، بل ليس بعيد عن هذا فما دام المشرع الجنائي أقر بمساءلة الشخص المعنوي فليس هناك ما يمنع مستقبلا من إصدار نص قانوني يسائل لنا الذكاء الاصطناعي هو الآخر</a:t>
            </a:r>
            <a:r>
              <a:rPr lang="ar-EG" sz="2400" dirty="0" smtClean="0">
                <a:solidFill>
                  <a:srgbClr val="2D3956"/>
                </a:solidFill>
                <a:latin typeface="Times New Roman" panose="02020603050405020304" pitchFamily="18" charset="0"/>
              </a:rPr>
              <a:t>.</a:t>
            </a:r>
          </a:p>
          <a:p>
            <a:pPr lvl="0" algn="just" rtl="1"/>
            <a:r>
              <a:rPr lang="ar-EG" sz="2400" b="1" u="sng" dirty="0" smtClean="0">
                <a:solidFill>
                  <a:srgbClr val="2D3956"/>
                </a:solidFill>
                <a:latin typeface="Times New Roman" panose="02020603050405020304" pitchFamily="18" charset="0"/>
              </a:rPr>
              <a:t>-وبالتالي</a:t>
            </a:r>
            <a:r>
              <a:rPr lang="ar-EG" sz="2400" b="1" u="sng" dirty="0">
                <a:solidFill>
                  <a:srgbClr val="2D3956"/>
                </a:solidFill>
                <a:latin typeface="Times New Roman" panose="02020603050405020304" pitchFamily="18" charset="0"/>
              </a:rPr>
              <a:t>، فإن الجرائم المرتكبة من طرف الذكاء الاصطناعي، تثبت فيها مسؤوليته الجنائية، ومساءلة الذكاء الاصطناعي جنائيا </a:t>
            </a:r>
            <a:r>
              <a:rPr lang="ar-EG" sz="2400" b="1" u="sng" dirty="0" smtClean="0">
                <a:solidFill>
                  <a:srgbClr val="2D3956"/>
                </a:solidFill>
                <a:latin typeface="Times New Roman" panose="02020603050405020304" pitchFamily="18" charset="0"/>
              </a:rPr>
              <a:t>تعد، قائمة</a:t>
            </a:r>
            <a:r>
              <a:rPr lang="ar-EG" sz="2400" b="1" u="sng" dirty="0">
                <a:solidFill>
                  <a:srgbClr val="2D3956"/>
                </a:solidFill>
                <a:latin typeface="Times New Roman" panose="02020603050405020304" pitchFamily="18" charset="0"/>
              </a:rPr>
              <a:t>، لكن السؤال الذي قد نصادفه هنا من سيتحمل المسؤولية الجنائية عن جرائم الذكاء الاصطناعي، هل المصنع أو المنتج أو المستخدم؟ أم سيتحملها الذكاء الاصطناعي بنفسه؟</a:t>
            </a:r>
          </a:p>
        </p:txBody>
      </p:sp>
      <p:sp>
        <p:nvSpPr>
          <p:cNvPr id="6" name="TextBox 5">
            <a:extLst>
              <a:ext uri="{FF2B5EF4-FFF2-40B4-BE49-F238E27FC236}">
                <a16:creationId xmlns="" xmlns:a16="http://schemas.microsoft.com/office/drawing/2014/main" id="{F9A80F9F-74DB-1D57-04E8-E20E92A09B0A}"/>
              </a:ext>
            </a:extLst>
          </p:cNvPr>
          <p:cNvSpPr txBox="1"/>
          <p:nvPr/>
        </p:nvSpPr>
        <p:spPr>
          <a:xfrm>
            <a:off x="2402005" y="725159"/>
            <a:ext cx="6933063"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1- شروط قيام المسئولية الجنائية للذكاء الاصطناعي:</a:t>
            </a: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7368632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 xmlns:a16="http://schemas.microsoft.com/office/drawing/2014/main" id="{995E94FF-98B8-EC32-6A4F-5A7B41A22586}"/>
              </a:ext>
            </a:extLst>
          </p:cNvPr>
          <p:cNvSpPr/>
          <p:nvPr/>
        </p:nvSpPr>
        <p:spPr>
          <a:xfrm>
            <a:off x="203200" y="1964267"/>
            <a:ext cx="11650133" cy="4436498"/>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10" name="TextBox 9">
            <a:extLst>
              <a:ext uri="{FF2B5EF4-FFF2-40B4-BE49-F238E27FC236}">
                <a16:creationId xmlns=""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 xmlns:a16="http://schemas.microsoft.com/office/drawing/2014/main" id="{F302B31E-7905-011C-84CF-EEAEA8E33539}"/>
              </a:ext>
            </a:extLst>
          </p:cNvPr>
          <p:cNvSpPr txBox="1"/>
          <p:nvPr/>
        </p:nvSpPr>
        <p:spPr>
          <a:xfrm>
            <a:off x="203199" y="2005141"/>
            <a:ext cx="11650133" cy="3785652"/>
          </a:xfrm>
          <a:prstGeom prst="rect">
            <a:avLst/>
          </a:prstGeom>
          <a:noFill/>
        </p:spPr>
        <p:txBody>
          <a:bodyPr wrap="square" rtlCol="0">
            <a:spAutoFit/>
          </a:bodyPr>
          <a:lstStyle/>
          <a:p>
            <a:pPr lvl="0" algn="just" rtl="1"/>
            <a:r>
              <a:rPr lang="ar-EG" sz="2400" b="1" u="sng" dirty="0">
                <a:solidFill>
                  <a:srgbClr val="2D3956"/>
                </a:solidFill>
                <a:latin typeface="Times New Roman" panose="02020603050405020304" pitchFamily="18" charset="0"/>
              </a:rPr>
              <a:t>- تعد </a:t>
            </a:r>
            <a:r>
              <a:rPr lang="ar-EG" sz="2400" b="1" u="sng" dirty="0" smtClean="0">
                <a:solidFill>
                  <a:srgbClr val="2D3956"/>
                </a:solidFill>
                <a:latin typeface="Times New Roman" panose="02020603050405020304" pitchFamily="18" charset="0"/>
              </a:rPr>
              <a:t>شروط قيام المسئولية الجنائية للذكاء الاصطناعي من </a:t>
            </a:r>
            <a:r>
              <a:rPr lang="ar-EG" sz="2400" b="1" u="sng" dirty="0">
                <a:solidFill>
                  <a:srgbClr val="2D3956"/>
                </a:solidFill>
                <a:latin typeface="Times New Roman" panose="02020603050405020304" pitchFamily="18" charset="0"/>
              </a:rPr>
              <a:t>الأساسيات التي تقوم </a:t>
            </a:r>
            <a:r>
              <a:rPr lang="ar-EG" sz="2400" b="1" u="sng" dirty="0" smtClean="0">
                <a:solidFill>
                  <a:srgbClr val="2D3956"/>
                </a:solidFill>
                <a:latin typeface="Times New Roman" panose="02020603050405020304" pitchFamily="18" charset="0"/>
              </a:rPr>
              <a:t>عليها </a:t>
            </a:r>
            <a:r>
              <a:rPr lang="ar-EG" sz="2400" b="1" u="sng" dirty="0">
                <a:solidFill>
                  <a:srgbClr val="2D3956"/>
                </a:solidFill>
                <a:latin typeface="Times New Roman" panose="02020603050405020304" pitchFamily="18" charset="0"/>
              </a:rPr>
              <a:t>المسؤولية الجنائية، </a:t>
            </a:r>
            <a:r>
              <a:rPr lang="ar-EG" sz="2400" dirty="0">
                <a:solidFill>
                  <a:srgbClr val="2D3956"/>
                </a:solidFill>
                <a:latin typeface="Times New Roman" panose="02020603050405020304" pitchFamily="18" charset="0"/>
              </a:rPr>
              <a:t>فبمجرد حدوث فعل جرمي مخالف للقانون ومساس النظام العام للدولة، تتحرك هذه الأخيرة بمختلف أجهزتها قصد البحث والتقصي عن الفاعل والزج به في أيدي العدالة لتحديد مدى مسؤوليته الجنائية عن الفعل الذي اقترفه.</a:t>
            </a:r>
          </a:p>
          <a:p>
            <a:pPr lvl="0" algn="just" rtl="1"/>
            <a:r>
              <a:rPr lang="ar-EG" sz="2400" b="1" u="sng" dirty="0" smtClean="0">
                <a:solidFill>
                  <a:srgbClr val="2D3956"/>
                </a:solidFill>
                <a:latin typeface="Times New Roman" panose="02020603050405020304" pitchFamily="18" charset="0"/>
              </a:rPr>
              <a:t>-فالمسؤولية </a:t>
            </a:r>
            <a:r>
              <a:rPr lang="ar-EG" sz="2400" b="1" u="sng" dirty="0">
                <a:solidFill>
                  <a:srgbClr val="2D3956"/>
                </a:solidFill>
                <a:latin typeface="Times New Roman" panose="02020603050405020304" pitchFamily="18" charset="0"/>
              </a:rPr>
              <a:t>الجنائية باتت إذن وسيلة من وسائل ردع المجرمين، وقيامها يؤدي إلى عدم إفلات مقترفي الأفعال الجرمية من العقاب، مع تحديد من هو المسؤول بالدرجة الأولى عن هذا الفعل. </a:t>
            </a:r>
            <a:r>
              <a:rPr lang="ar-EG" sz="2400" dirty="0">
                <a:solidFill>
                  <a:srgbClr val="2D3956"/>
                </a:solidFill>
                <a:latin typeface="Times New Roman" panose="02020603050405020304" pitchFamily="18" charset="0"/>
              </a:rPr>
              <a:t>وإذا كان المبدأ يقتضي مساءلة الفاعل الأصلي شخصيا عن السلوك الذي صدر من قبله، وأن لا تنتقل هذه المساءلة إلى أطراف ليس لهم علاقة بهذا السلوك، باستثناء إذا تعلق الأمر بالمساهمين أو المشاركين في الجريمة.</a:t>
            </a:r>
          </a:p>
          <a:p>
            <a:pPr lvl="0" algn="just" rtl="1"/>
            <a:r>
              <a:rPr lang="ar-EG" sz="2400" b="1" u="sng" dirty="0" smtClean="0">
                <a:solidFill>
                  <a:srgbClr val="2D3956"/>
                </a:solidFill>
                <a:latin typeface="Times New Roman" panose="02020603050405020304" pitchFamily="18" charset="0"/>
              </a:rPr>
              <a:t>- فإن </a:t>
            </a:r>
            <a:r>
              <a:rPr lang="ar-EG" sz="2400" b="1" u="sng" dirty="0">
                <a:solidFill>
                  <a:srgbClr val="2D3956"/>
                </a:solidFill>
                <a:latin typeface="Times New Roman" panose="02020603050405020304" pitchFamily="18" charset="0"/>
              </a:rPr>
              <a:t>الأمر عكس </a:t>
            </a:r>
            <a:r>
              <a:rPr lang="ar-EG" sz="2400" b="1" u="sng" dirty="0" smtClean="0">
                <a:solidFill>
                  <a:srgbClr val="2D3956"/>
                </a:solidFill>
                <a:latin typeface="Times New Roman" panose="02020603050405020304" pitchFamily="18" charset="0"/>
              </a:rPr>
              <a:t>هذا، إذا </a:t>
            </a:r>
            <a:r>
              <a:rPr lang="ar-EG" sz="2400" b="1" u="sng" dirty="0">
                <a:solidFill>
                  <a:srgbClr val="2D3956"/>
                </a:solidFill>
                <a:latin typeface="Times New Roman" panose="02020603050405020304" pitchFamily="18" charset="0"/>
              </a:rPr>
              <a:t>ما علمنا أن برامج الذكاء الاصطناعي هي من اقترفت الجريمة، من قبيل قيام روبوت بالتعدي على شخص وقتله، فهنا المسؤولية الجنائية </a:t>
            </a:r>
            <a:r>
              <a:rPr lang="ar-EG" sz="2400" b="1" u="sng" dirty="0" smtClean="0">
                <a:solidFill>
                  <a:srgbClr val="2D3956"/>
                </a:solidFill>
                <a:latin typeface="Times New Roman" panose="02020603050405020304" pitchFamily="18" charset="0"/>
              </a:rPr>
              <a:t>قائمة -كما أشرنا- </a:t>
            </a:r>
            <a:r>
              <a:rPr lang="ar-EG" sz="2400" b="1" u="sng" dirty="0">
                <a:solidFill>
                  <a:srgbClr val="2D3956"/>
                </a:solidFill>
                <a:latin typeface="Times New Roman" panose="02020603050405020304" pitchFamily="18" charset="0"/>
              </a:rPr>
              <a:t>لكن تطرح هنا إشكالات، </a:t>
            </a:r>
            <a:r>
              <a:rPr lang="ar-EG" sz="2400" dirty="0">
                <a:solidFill>
                  <a:srgbClr val="2D3956"/>
                </a:solidFill>
                <a:latin typeface="Times New Roman" panose="02020603050405020304" pitchFamily="18" charset="0"/>
              </a:rPr>
              <a:t>هل المسؤولية الجنائية للمصنع (</a:t>
            </a:r>
            <a:r>
              <a:rPr lang="ar-EG" sz="2400" b="1" dirty="0" smtClean="0">
                <a:solidFill>
                  <a:srgbClr val="2D3956"/>
                </a:solidFill>
                <a:latin typeface="Times New Roman" panose="02020603050405020304" pitchFamily="18" charset="0"/>
              </a:rPr>
              <a:t>أولاً</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أم للمالك (</a:t>
            </a:r>
            <a:r>
              <a:rPr lang="ar-EG" sz="2400" b="1" dirty="0" smtClean="0">
                <a:solidFill>
                  <a:srgbClr val="2D3956"/>
                </a:solidFill>
                <a:latin typeface="Times New Roman" panose="02020603050405020304" pitchFamily="18" charset="0"/>
              </a:rPr>
              <a:t>ثانياً</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أم لطرف خارجي غيرهما (</a:t>
            </a:r>
            <a:r>
              <a:rPr lang="ar-EG" sz="2400" b="1" dirty="0" smtClean="0">
                <a:solidFill>
                  <a:srgbClr val="2D3956"/>
                </a:solidFill>
                <a:latin typeface="Times New Roman" panose="02020603050405020304" pitchFamily="18" charset="0"/>
              </a:rPr>
              <a:t>ثالثاً</a:t>
            </a:r>
            <a:r>
              <a:rPr lang="ar-EG" sz="2400" dirty="0" smtClean="0">
                <a:solidFill>
                  <a:srgbClr val="2D3956"/>
                </a:solidFill>
                <a:latin typeface="Times New Roman" panose="02020603050405020304" pitchFamily="18" charset="0"/>
              </a:rPr>
              <a:t>)، </a:t>
            </a:r>
            <a:r>
              <a:rPr lang="ar-EG" sz="2400" dirty="0">
                <a:solidFill>
                  <a:srgbClr val="2D3956"/>
                </a:solidFill>
                <a:latin typeface="Times New Roman" panose="02020603050405020304" pitchFamily="18" charset="0"/>
              </a:rPr>
              <a:t>أم للذكاء الاصطناعي نفسه (</a:t>
            </a:r>
            <a:r>
              <a:rPr lang="ar-EG" sz="2400" b="1" dirty="0" smtClean="0">
                <a:solidFill>
                  <a:srgbClr val="2D3956"/>
                </a:solidFill>
                <a:latin typeface="Times New Roman" panose="02020603050405020304" pitchFamily="18" charset="0"/>
              </a:rPr>
              <a:t>رابعاً</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p:txBody>
      </p:sp>
      <p:sp>
        <p:nvSpPr>
          <p:cNvPr id="6" name="TextBox 5">
            <a:extLst>
              <a:ext uri="{FF2B5EF4-FFF2-40B4-BE49-F238E27FC236}">
                <a16:creationId xmlns="" xmlns:a16="http://schemas.microsoft.com/office/drawing/2014/main" id="{F9A80F9F-74DB-1D57-04E8-E20E92A09B0A}"/>
              </a:ext>
            </a:extLst>
          </p:cNvPr>
          <p:cNvSpPr txBox="1"/>
          <p:nvPr/>
        </p:nvSpPr>
        <p:spPr>
          <a:xfrm>
            <a:off x="1842449" y="725159"/>
            <a:ext cx="7492620" cy="523220"/>
          </a:xfrm>
          <a:prstGeom prst="rect">
            <a:avLst/>
          </a:prstGeom>
          <a:noFill/>
        </p:spPr>
        <p:txBody>
          <a:bodyPr wrap="square" rtlCol="0">
            <a:spAutoFit/>
          </a:bodyPr>
          <a:lstStyle/>
          <a:p>
            <a:pPr algn="ctr" rtl="1"/>
            <a:r>
              <a:rPr lang="ar-EG" sz="2800" b="1" dirty="0" smtClean="0">
                <a:solidFill>
                  <a:srgbClr val="00B0F0"/>
                </a:solidFill>
                <a:latin typeface="Times New Roman" panose="02020603050405020304" pitchFamily="18" charset="0"/>
                <a:cs typeface="Times New Roman" panose="02020603050405020304" pitchFamily="18" charset="0"/>
              </a:rPr>
              <a:t>2- الأشخاص المسئولين جنائياً </a:t>
            </a:r>
            <a:r>
              <a:rPr lang="ar-EG" sz="2800" b="1" dirty="0">
                <a:solidFill>
                  <a:srgbClr val="00B0F0"/>
                </a:solidFill>
                <a:latin typeface="Times New Roman" panose="02020603050405020304" pitchFamily="18" charset="0"/>
                <a:cs typeface="Times New Roman" panose="02020603050405020304" pitchFamily="18" charset="0"/>
              </a:rPr>
              <a:t>عن جرائم الذكاء </a:t>
            </a:r>
            <a:r>
              <a:rPr lang="ar-EG" sz="2800" b="1" dirty="0" smtClean="0">
                <a:solidFill>
                  <a:srgbClr val="00B0F0"/>
                </a:solidFill>
                <a:latin typeface="Times New Roman" panose="02020603050405020304" pitchFamily="18" charset="0"/>
                <a:cs typeface="Times New Roman" panose="02020603050405020304" pitchFamily="18" charset="0"/>
              </a:rPr>
              <a:t>الاصطناعي:</a:t>
            </a:r>
            <a:endParaRPr lang="ar-EG" sz="2800" b="1" dirty="0">
              <a:solidFill>
                <a:srgbClr val="00B0F0"/>
              </a:solidFill>
              <a:latin typeface="Times New Roman" panose="02020603050405020304" pitchFamily="18" charset="0"/>
              <a:cs typeface="Times New Roman" panose="02020603050405020304" pitchFamily="18" charset="0"/>
            </a:endParaRPr>
          </a:p>
        </p:txBody>
      </p:sp>
      <p:sp>
        <p:nvSpPr>
          <p:cNvPr id="9" name="Rectangle 8">
            <a:extLst>
              <a:ext uri="{FF2B5EF4-FFF2-40B4-BE49-F238E27FC236}">
                <a16:creationId xmlns="" xmlns:a16="http://schemas.microsoft.com/office/drawing/2014/main" id="{3985EAE6-BFA6-766D-A032-077E4DCB399E}"/>
              </a:ext>
            </a:extLst>
          </p:cNvPr>
          <p:cNvSpPr/>
          <p:nvPr/>
        </p:nvSpPr>
        <p:spPr>
          <a:xfrm>
            <a:off x="0" y="612000"/>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12" name="TextBox 11">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6946972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4" y="1851359"/>
            <a:ext cx="10949153" cy="4154984"/>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أولاً: </a:t>
            </a:r>
            <a:r>
              <a:rPr lang="ar-EG" sz="2400" b="1" u="sng" dirty="0">
                <a:solidFill>
                  <a:srgbClr val="2D3956"/>
                </a:solidFill>
                <a:latin typeface="Times New Roman" panose="02020603050405020304" pitchFamily="18" charset="0"/>
              </a:rPr>
              <a:t>المسؤولية </a:t>
            </a:r>
            <a:r>
              <a:rPr lang="ar-EG" sz="2400" b="1" u="sng" dirty="0" smtClean="0">
                <a:solidFill>
                  <a:srgbClr val="2D3956"/>
                </a:solidFill>
                <a:latin typeface="Times New Roman" panose="02020603050405020304" pitchFamily="18" charset="0"/>
              </a:rPr>
              <a:t>الجنائية </a:t>
            </a:r>
            <a:r>
              <a:rPr lang="ar-EG" sz="2400" b="1" u="sng" dirty="0">
                <a:solidFill>
                  <a:srgbClr val="2D3956"/>
                </a:solidFill>
                <a:latin typeface="Times New Roman" panose="02020603050405020304" pitchFamily="18" charset="0"/>
              </a:rPr>
              <a:t>لمصنع الذكاء </a:t>
            </a:r>
            <a:r>
              <a:rPr lang="ar-EG" sz="2400" b="1" u="sng" dirty="0" smtClean="0">
                <a:solidFill>
                  <a:srgbClr val="2D3956"/>
                </a:solidFill>
                <a:latin typeface="Times New Roman" panose="02020603050405020304" pitchFamily="18" charset="0"/>
              </a:rPr>
              <a:t>الاصطناعي:</a:t>
            </a:r>
            <a:endParaRPr lang="ar-EG" sz="2400" b="1" u="sng"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المصنع هو كل شخص صانع للسلعة في شكلها النهائي أو أجزاء منها أو شارك في تركيبها أعد المنتجات الأولية لها، </a:t>
            </a:r>
            <a:r>
              <a:rPr lang="ar-EG" sz="2400" dirty="0">
                <a:solidFill>
                  <a:srgbClr val="2D3956"/>
                </a:solidFill>
                <a:latin typeface="Times New Roman" panose="02020603050405020304" pitchFamily="18" charset="0"/>
              </a:rPr>
              <a:t>وتعد للمسؤولية الجنائية لمصنع الذكاء الاصطناعي أهم ما يثار عند ارتكاب هذا الأخير لأي سلوك يشكل في نظر القانون جريمة، فيعتبر المنتج أو المصنع مسؤولا جنائيا عن كل ما ينجم عنهما من أفعال نتيجة عيوب في </a:t>
            </a:r>
            <a:r>
              <a:rPr lang="ar-EG" sz="2400" dirty="0" smtClean="0">
                <a:solidFill>
                  <a:srgbClr val="2D3956"/>
                </a:solidFill>
                <a:latin typeface="Times New Roman" panose="02020603050405020304" pitchFamily="18" charset="0"/>
              </a:rPr>
              <a:t>الصناعة.</a:t>
            </a:r>
            <a:endParaRPr lang="ar-EG" sz="2400"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فالذكاء </a:t>
            </a:r>
            <a:r>
              <a:rPr lang="ar-EG" sz="2400" b="1" u="sng" dirty="0">
                <a:solidFill>
                  <a:srgbClr val="2D3956"/>
                </a:solidFill>
                <a:latin typeface="Times New Roman" panose="02020603050405020304" pitchFamily="18" charset="0"/>
              </a:rPr>
              <a:t>الاصطناعي المتمتع بالاستقلالية قد يجعل من الصعب إحكام السيطرة </a:t>
            </a:r>
            <a:r>
              <a:rPr lang="ar-EG" sz="2400" b="1" u="sng" dirty="0" smtClean="0">
                <a:solidFill>
                  <a:srgbClr val="2D3956"/>
                </a:solidFill>
                <a:latin typeface="Times New Roman" panose="02020603050405020304" pitchFamily="18" charset="0"/>
              </a:rPr>
              <a:t>عليه، </a:t>
            </a:r>
            <a:r>
              <a:rPr lang="ar-EG" sz="2400" b="1" u="sng" dirty="0">
                <a:solidFill>
                  <a:srgbClr val="2D3956"/>
                </a:solidFill>
                <a:latin typeface="Times New Roman" panose="02020603050405020304" pitchFamily="18" charset="0"/>
              </a:rPr>
              <a:t>وهو ما أشرنا إليه أعلاه، ذلك أن المسؤولية المدنية يمكن إقرارها للمنتج أو المصنع، </a:t>
            </a:r>
            <a:r>
              <a:rPr lang="ar-EG" sz="2400" dirty="0">
                <a:solidFill>
                  <a:srgbClr val="2D3956"/>
                </a:solidFill>
                <a:latin typeface="Times New Roman" panose="02020603050405020304" pitchFamily="18" charset="0"/>
              </a:rPr>
              <a:t>إذا ما ثبت </a:t>
            </a:r>
            <a:r>
              <a:rPr lang="ar-EG" sz="2400" dirty="0" smtClean="0">
                <a:solidFill>
                  <a:srgbClr val="2D3956"/>
                </a:solidFill>
                <a:latin typeface="Times New Roman" panose="02020603050405020304" pitchFamily="18" charset="0"/>
              </a:rPr>
              <a:t>فعلاً </a:t>
            </a:r>
            <a:r>
              <a:rPr lang="ar-EG" sz="2400" dirty="0">
                <a:solidFill>
                  <a:srgbClr val="2D3956"/>
                </a:solidFill>
                <a:latin typeface="Times New Roman" panose="02020603050405020304" pitchFamily="18" charset="0"/>
              </a:rPr>
              <a:t>أن هذه الأضرار هي راجعة لأخطاء ارتكبها الذكاء الاصطناعي نتيجة عيب من عيوب المنتج. غير أن المسؤولية الجنائية للمصنع تقوم في حالة وجود خطأ برمجي من مبرمج برنامج الذكاء الاصطناعي، </a:t>
            </a:r>
            <a:r>
              <a:rPr lang="ar-EG" sz="2400" b="1" dirty="0">
                <a:solidFill>
                  <a:srgbClr val="2D3956"/>
                </a:solidFill>
                <a:latin typeface="Times New Roman" panose="02020603050405020304" pitchFamily="18" charset="0"/>
              </a:rPr>
              <a:t>مما يؤدي إلى </a:t>
            </a:r>
            <a:r>
              <a:rPr lang="ar-EG" sz="2400" dirty="0">
                <a:solidFill>
                  <a:srgbClr val="2D3956"/>
                </a:solidFill>
                <a:latin typeface="Times New Roman" panose="02020603050405020304" pitchFamily="18" charset="0"/>
              </a:rPr>
              <a:t>أخطاء تتسبب في جرائم جنائية، وبالتالي يكون المصنع </a:t>
            </a:r>
            <a:r>
              <a:rPr lang="ar-EG" sz="2400" dirty="0" smtClean="0">
                <a:solidFill>
                  <a:srgbClr val="2D3956"/>
                </a:solidFill>
                <a:latin typeface="Times New Roman" panose="02020603050405020304" pitchFamily="18" charset="0"/>
              </a:rPr>
              <a:t>مسؤولاً </a:t>
            </a:r>
            <a:r>
              <a:rPr lang="ar-EG" sz="2400" dirty="0">
                <a:solidFill>
                  <a:srgbClr val="2D3956"/>
                </a:solidFill>
                <a:latin typeface="Times New Roman" panose="02020603050405020304" pitchFamily="18" charset="0"/>
              </a:rPr>
              <a:t>عنها </a:t>
            </a:r>
            <a:r>
              <a:rPr lang="ar-EG" sz="2400" dirty="0" smtClean="0">
                <a:solidFill>
                  <a:srgbClr val="2D3956"/>
                </a:solidFill>
                <a:latin typeface="Times New Roman" panose="02020603050405020304" pitchFamily="18" charset="0"/>
              </a:rPr>
              <a:t>جنائياً، </a:t>
            </a:r>
            <a:r>
              <a:rPr lang="ar-EG" sz="2400" dirty="0">
                <a:solidFill>
                  <a:srgbClr val="2D3956"/>
                </a:solidFill>
                <a:latin typeface="Times New Roman" panose="02020603050405020304" pitchFamily="18" charset="0"/>
              </a:rPr>
              <a:t>خاصة إذا ثبت أن الخلل المؤدي إلى وقوع الجريمة قد تم </a:t>
            </a:r>
            <a:r>
              <a:rPr lang="ar-EG" sz="2400" dirty="0" smtClean="0">
                <a:solidFill>
                  <a:srgbClr val="2D3956"/>
                </a:solidFill>
                <a:latin typeface="Times New Roman" panose="02020603050405020304" pitchFamily="18" charset="0"/>
              </a:rPr>
              <a:t>عمدياً </a:t>
            </a:r>
            <a:r>
              <a:rPr lang="ar-EG" sz="2400" dirty="0">
                <a:solidFill>
                  <a:srgbClr val="2D3956"/>
                </a:solidFill>
                <a:latin typeface="Times New Roman" panose="02020603050405020304" pitchFamily="18" charset="0"/>
              </a:rPr>
              <a:t>أو كان نتيجة إهمال</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9A80F9F-74DB-1D57-04E8-E20E92A09B0A}"/>
              </a:ext>
            </a:extLst>
          </p:cNvPr>
          <p:cNvSpPr txBox="1"/>
          <p:nvPr/>
        </p:nvSpPr>
        <p:spPr>
          <a:xfrm>
            <a:off x="1651379" y="731702"/>
            <a:ext cx="798044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15577444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4" y="1851359"/>
            <a:ext cx="10949153" cy="3046988"/>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فالمبرمج هو الآخر قد تثار مسؤوليته </a:t>
            </a:r>
            <a:r>
              <a:rPr lang="ar-EG" sz="2400" b="1" u="sng" dirty="0" smtClean="0">
                <a:solidFill>
                  <a:srgbClr val="2D3956"/>
                </a:solidFill>
                <a:latin typeface="Times New Roman" panose="02020603050405020304" pitchFamily="18" charset="0"/>
              </a:rPr>
              <a:t>الجنائية </a:t>
            </a:r>
            <a:r>
              <a:rPr lang="ar-EG" sz="2400" b="1" u="sng" dirty="0">
                <a:solidFill>
                  <a:srgbClr val="2D3956"/>
                </a:solidFill>
                <a:latin typeface="Times New Roman" panose="02020603050405020304" pitchFamily="18" charset="0"/>
              </a:rPr>
              <a:t>إذا ثبت فعلا أنه قام ببرمجة الذكاء الاصطناعي، وفق برمجيات خاطئة أو بيانات مغلوطة وغير مفهومة، </a:t>
            </a:r>
            <a:r>
              <a:rPr lang="ar-EG" sz="2400" dirty="0">
                <a:solidFill>
                  <a:srgbClr val="2D3956"/>
                </a:solidFill>
                <a:latin typeface="Times New Roman" panose="02020603050405020304" pitchFamily="18" charset="0"/>
              </a:rPr>
              <a:t>كأن يخلط المبرمج على سبيل المثال بين إشارات ضوئية للمرور، فيجعل برنامج الذكاء الاصطناعي المتمثل هنا في سيارة ذاتية القيادة لا يتوقف أثناء إشارة اللون الأحمر، مما قد يتسبب في حادثة سير مميتة، فنتيجة لخطأ في البرمجة أدى بالذكاء الاصطناعي لارتكاب الجريمة، وبالتالي فإنه إذا ثبت هذا فإن المبرمج سيكون مسؤولا جنائيا في هذه الحالة.</a:t>
            </a:r>
          </a:p>
          <a:p>
            <a:pPr algn="just" rtl="1"/>
            <a:r>
              <a:rPr lang="ar-EG" sz="2400" b="1" u="sng" dirty="0" smtClean="0">
                <a:solidFill>
                  <a:srgbClr val="2D3956"/>
                </a:solidFill>
                <a:latin typeface="Times New Roman" panose="02020603050405020304" pitchFamily="18" charset="0"/>
              </a:rPr>
              <a:t>-غير </a:t>
            </a:r>
            <a:r>
              <a:rPr lang="ar-EG" sz="2400" b="1" u="sng" dirty="0">
                <a:solidFill>
                  <a:srgbClr val="2D3956"/>
                </a:solidFill>
                <a:latin typeface="Times New Roman" panose="02020603050405020304" pitchFamily="18" charset="0"/>
              </a:rPr>
              <a:t>إنه سواء كان </a:t>
            </a:r>
            <a:r>
              <a:rPr lang="ar-EG" sz="2400" b="1" u="sng" dirty="0" smtClean="0">
                <a:solidFill>
                  <a:srgbClr val="2D3956"/>
                </a:solidFill>
                <a:latin typeface="Times New Roman" panose="02020603050405020304" pitchFamily="18" charset="0"/>
              </a:rPr>
              <a:t>مبرمجاً </a:t>
            </a:r>
            <a:r>
              <a:rPr lang="ar-EG" sz="2400" b="1" u="sng" dirty="0">
                <a:solidFill>
                  <a:srgbClr val="2D3956"/>
                </a:solidFill>
                <a:latin typeface="Times New Roman" panose="02020603050405020304" pitchFamily="18" charset="0"/>
              </a:rPr>
              <a:t>أو </a:t>
            </a:r>
            <a:r>
              <a:rPr lang="ar-EG" sz="2400" b="1" u="sng" dirty="0" smtClean="0">
                <a:solidFill>
                  <a:srgbClr val="2D3956"/>
                </a:solidFill>
                <a:latin typeface="Times New Roman" panose="02020603050405020304" pitchFamily="18" charset="0"/>
              </a:rPr>
              <a:t>مصنعاً، </a:t>
            </a:r>
            <a:r>
              <a:rPr lang="ar-EG" sz="2400" b="1" u="sng" dirty="0">
                <a:solidFill>
                  <a:srgbClr val="2D3956"/>
                </a:solidFill>
                <a:latin typeface="Times New Roman" panose="02020603050405020304" pitchFamily="18" charset="0"/>
              </a:rPr>
              <a:t>فإن الذكاء الاصطناعي الناتج عنهم ينبغي أن تتوفر فيه كافة معايير السلامة والجودة والأمان، </a:t>
            </a:r>
            <a:r>
              <a:rPr lang="ar-EG" sz="2400" dirty="0">
                <a:solidFill>
                  <a:srgbClr val="2D3956"/>
                </a:solidFill>
                <a:latin typeface="Times New Roman" panose="02020603050405020304" pitchFamily="18" charset="0"/>
              </a:rPr>
              <a:t>وتوفير الحماية للمواطنين أو الأفراد، من استخدامات الذكاء الاصطناعي التي بمجرد خطأ بسيط من قبلها قد تؤدي إلى إنهاء حياتهم</a:t>
            </a:r>
            <a:r>
              <a:rPr lang="ar-EG" sz="2400" dirty="0" smtClean="0">
                <a:solidFill>
                  <a:srgbClr val="2D3956"/>
                </a:solidFill>
                <a:latin typeface="Times New Roman" panose="02020603050405020304" pitchFamily="18" charset="0"/>
              </a:rPr>
              <a:t>.</a:t>
            </a:r>
            <a:endParaRPr lang="ar-EG" sz="2400" dirty="0">
              <a:solidFill>
                <a:srgbClr val="2D3956"/>
              </a:solidFill>
              <a:latin typeface="Times New Roman" panose="02020603050405020304" pitchFamily="18" charset="0"/>
            </a:endParaRP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9A80F9F-74DB-1D57-04E8-E20E92A09B0A}"/>
              </a:ext>
            </a:extLst>
          </p:cNvPr>
          <p:cNvSpPr txBox="1"/>
          <p:nvPr/>
        </p:nvSpPr>
        <p:spPr>
          <a:xfrm>
            <a:off x="1651379" y="731702"/>
            <a:ext cx="798044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56858900"/>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 xmlns:a16="http://schemas.microsoft.com/office/drawing/2014/main" id="{52297C4B-84D7-EDC8-F6F6-53F29890AA2A}"/>
              </a:ext>
            </a:extLst>
          </p:cNvPr>
          <p:cNvSpPr/>
          <p:nvPr/>
        </p:nvSpPr>
        <p:spPr>
          <a:xfrm>
            <a:off x="8063578" y="1418897"/>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E1BA4EE-2B88-B99F-6A81-884E42CCA968}"/>
              </a:ext>
            </a:extLst>
          </p:cNvPr>
          <p:cNvSpPr/>
          <p:nvPr/>
        </p:nvSpPr>
        <p:spPr>
          <a:xfrm>
            <a:off x="417785" y="1751243"/>
            <a:ext cx="11083159"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6083F8E2-699C-9C01-0329-7C9299434C08}"/>
              </a:ext>
            </a:extLst>
          </p:cNvPr>
          <p:cNvSpPr txBox="1"/>
          <p:nvPr/>
        </p:nvSpPr>
        <p:spPr>
          <a:xfrm>
            <a:off x="417784" y="1851359"/>
            <a:ext cx="10949153" cy="2677656"/>
          </a:xfrm>
          <a:prstGeom prst="rect">
            <a:avLst/>
          </a:prstGeom>
          <a:noFill/>
        </p:spPr>
        <p:txBody>
          <a:bodyPr wrap="square" rtlCol="0">
            <a:spAutoFit/>
          </a:bodyPr>
          <a:lstStyle/>
          <a:p>
            <a:pPr algn="just" rtl="1"/>
            <a:r>
              <a:rPr lang="ar-EG" sz="2400" b="1" u="sng" dirty="0" smtClean="0">
                <a:solidFill>
                  <a:srgbClr val="2D3956"/>
                </a:solidFill>
                <a:latin typeface="Times New Roman" panose="02020603050405020304" pitchFamily="18" charset="0"/>
              </a:rPr>
              <a:t>- </a:t>
            </a:r>
            <a:r>
              <a:rPr lang="ar-EG" sz="2400" b="1" u="sng" dirty="0">
                <a:solidFill>
                  <a:srgbClr val="2D3956"/>
                </a:solidFill>
                <a:latin typeface="Times New Roman" panose="02020603050405020304" pitchFamily="18" charset="0"/>
              </a:rPr>
              <a:t>وما تنبغي الإشارة إليه هنا هي أن صعوبة الإثبات تبقى عائقا أمام معرفة هل فعلا السلوك الإجرامي الذي اقترفته تقنيات الذكاء الاصطناعي يعود بالأساس إلى خطأ في الصنع أو البرمجة، </a:t>
            </a:r>
            <a:r>
              <a:rPr lang="ar-EG" sz="2400" dirty="0">
                <a:solidFill>
                  <a:srgbClr val="2D3956"/>
                </a:solidFill>
                <a:latin typeface="Times New Roman" panose="02020603050405020304" pitchFamily="18" charset="0"/>
              </a:rPr>
              <a:t>في حين أن المصنع يمكنه أن يحمي نفسه من المسؤولية الجنائية من خلال بنود يذكرها في اتفاقية الاستخدام والتي يوقع عليها المالك، وتحمل المالك وحده المسؤولية الجنائية عن الجرائم المرتكبة من خلال هذا الكيان الذي يعمل بالذكاء الاصطناعي، وتنفى مسؤولية المصنع عن أي جريمة ترتكب من </a:t>
            </a:r>
            <a:r>
              <a:rPr lang="ar-EG" sz="2400" dirty="0" smtClean="0">
                <a:solidFill>
                  <a:srgbClr val="2D3956"/>
                </a:solidFill>
                <a:latin typeface="Times New Roman" panose="02020603050405020304" pitchFamily="18" charset="0"/>
              </a:rPr>
              <a:t>قبله.</a:t>
            </a:r>
            <a:endParaRPr lang="ar-EG" sz="2400" dirty="0">
              <a:solidFill>
                <a:srgbClr val="2D3956"/>
              </a:solidFill>
              <a:latin typeface="Times New Roman" panose="02020603050405020304" pitchFamily="18" charset="0"/>
            </a:endParaRPr>
          </a:p>
          <a:p>
            <a:pPr algn="just" rtl="1"/>
            <a:r>
              <a:rPr lang="ar-EG" sz="2400" b="1" u="sng" dirty="0" smtClean="0">
                <a:solidFill>
                  <a:srgbClr val="2D3956"/>
                </a:solidFill>
                <a:latin typeface="Times New Roman" panose="02020603050405020304" pitchFamily="18" charset="0"/>
              </a:rPr>
              <a:t>- وبناء </a:t>
            </a:r>
            <a:r>
              <a:rPr lang="ar-EG" sz="2400" b="1" u="sng" dirty="0">
                <a:solidFill>
                  <a:srgbClr val="2D3956"/>
                </a:solidFill>
                <a:latin typeface="Times New Roman" panose="02020603050405020304" pitchFamily="18" charset="0"/>
              </a:rPr>
              <a:t>على هذا، فإذا تحلل المصنع من المسؤولية الجنائية، فهل يمكن مساءلة المالك على الجرائم التي تنتج عن كيانات الذكاء الاصطناعي؟</a:t>
            </a:r>
          </a:p>
        </p:txBody>
      </p:sp>
      <p:sp>
        <p:nvSpPr>
          <p:cNvPr id="4" name="TextBox 3">
            <a:extLst>
              <a:ext uri="{FF2B5EF4-FFF2-40B4-BE49-F238E27FC236}">
                <a16:creationId xmlns=""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 xmlns:a16="http://schemas.microsoft.com/office/drawing/2014/main" id="{ADB57316-93DF-55FF-871F-F7A63A9FF2F0}"/>
              </a:ext>
            </a:extLst>
          </p:cNvPr>
          <p:cNvSpPr/>
          <p:nvPr/>
        </p:nvSpPr>
        <p:spPr>
          <a:xfrm flipV="1">
            <a:off x="173420" y="554054"/>
            <a:ext cx="945840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TextBox 6">
            <a:extLst>
              <a:ext uri="{FF2B5EF4-FFF2-40B4-BE49-F238E27FC236}">
                <a16:creationId xmlns="" xmlns:a16="http://schemas.microsoft.com/office/drawing/2014/main" id="{F9A80F9F-74DB-1D57-04E8-E20E92A09B0A}"/>
              </a:ext>
            </a:extLst>
          </p:cNvPr>
          <p:cNvSpPr txBox="1"/>
          <p:nvPr/>
        </p:nvSpPr>
        <p:spPr>
          <a:xfrm>
            <a:off x="1651379" y="731702"/>
            <a:ext cx="7980444"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8" name="Rectangle 7">
            <a:extLst>
              <a:ext uri="{FF2B5EF4-FFF2-40B4-BE49-F238E27FC236}">
                <a16:creationId xmlns="" xmlns:a16="http://schemas.microsoft.com/office/drawing/2014/main" id="{3985EAE6-BFA6-766D-A032-077E4DCB399E}"/>
              </a:ext>
            </a:extLst>
          </p:cNvPr>
          <p:cNvSpPr/>
          <p:nvPr/>
        </p:nvSpPr>
        <p:spPr>
          <a:xfrm>
            <a:off x="24310" y="707045"/>
            <a:ext cx="1404457" cy="942162"/>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9" name="TextBox 8">
            <a:extLst>
              <a:ext uri="{FF2B5EF4-FFF2-40B4-BE49-F238E27FC236}">
                <a16:creationId xmlns="" xmlns:a16="http://schemas.microsoft.com/office/drawing/2014/main" id="{05E43288-C9C0-B2CA-0970-EB4E627B30CA}"/>
              </a:ext>
            </a:extLst>
          </p:cNvPr>
          <p:cNvSpPr txBox="1"/>
          <p:nvPr/>
        </p:nvSpPr>
        <p:spPr>
          <a:xfrm>
            <a:off x="109051" y="651572"/>
            <a:ext cx="1371243" cy="523220"/>
          </a:xfrm>
          <a:prstGeom prst="rect">
            <a:avLst/>
          </a:prstGeom>
          <a:noFill/>
        </p:spPr>
        <p:txBody>
          <a:bodyPr wrap="square" rtlCol="0">
            <a:spAutoFit/>
          </a:bodyPr>
          <a:lstStyle/>
          <a:p>
            <a:pPr algn="ctr"/>
            <a:r>
              <a:rPr lang="en-US" sz="28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294951" y="939770"/>
            <a:ext cx="966228"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8162980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69" cy="3194721"/>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ثانياً: المسؤولية الجنائية </a:t>
            </a:r>
            <a:r>
              <a:rPr lang="ar-EG" sz="2400" b="1" u="sng" dirty="0" smtClean="0">
                <a:solidFill>
                  <a:srgbClr val="000000"/>
                </a:solidFill>
                <a:latin typeface="Times New Roman" panose="02020603050405020304" pitchFamily="18" charset="0"/>
              </a:rPr>
              <a:t>لمستخدم </a:t>
            </a:r>
            <a:r>
              <a:rPr lang="ar-EG" sz="2400" b="1" u="sng" dirty="0">
                <a:solidFill>
                  <a:srgbClr val="000000"/>
                </a:solidFill>
                <a:latin typeface="Times New Roman" panose="02020603050405020304" pitchFamily="18" charset="0"/>
              </a:rPr>
              <a:t>الذكاء الاصطناعي</a:t>
            </a:r>
            <a:r>
              <a:rPr lang="ar-EG" sz="2400" b="1" u="sng" dirty="0" smtClean="0">
                <a:solidFill>
                  <a:srgbClr val="000000"/>
                </a:solidFill>
                <a:latin typeface="Times New Roman" panose="02020603050405020304" pitchFamily="18" charset="0"/>
              </a:rPr>
              <a:t>:</a:t>
            </a:r>
          </a:p>
          <a:p>
            <a:pPr algn="just" rtl="1">
              <a:lnSpc>
                <a:spcPct val="120000"/>
              </a:lnSpc>
            </a:pPr>
            <a:r>
              <a:rPr lang="ar-EG" sz="2400" b="1" u="sng" dirty="0" smtClean="0">
                <a:solidFill>
                  <a:srgbClr val="000000"/>
                </a:solidFill>
                <a:latin typeface="Times New Roman" panose="02020603050405020304" pitchFamily="18" charset="0"/>
              </a:rPr>
              <a:t>- </a:t>
            </a:r>
            <a:r>
              <a:rPr lang="ar-EG" sz="2400" b="1" u="sng" dirty="0">
                <a:solidFill>
                  <a:srgbClr val="000000"/>
                </a:solidFill>
                <a:latin typeface="Times New Roman" panose="02020603050405020304" pitchFamily="18" charset="0"/>
              </a:rPr>
              <a:t>يحصل المستخدم أو المالك على الذكاء الاصطناعي من أجل استخدامه أو الاستفادة من قدراته الهائلة في مختلف المجالات، </a:t>
            </a:r>
            <a:r>
              <a:rPr lang="ar-EG" sz="2400" dirty="0">
                <a:solidFill>
                  <a:srgbClr val="000000"/>
                </a:solidFill>
                <a:latin typeface="Times New Roman" panose="02020603050405020304" pitchFamily="18" charset="0"/>
              </a:rPr>
              <a:t>غير أن هذه البرامج الذكية، لا تخلو من الأخطاء مما تتسبب في ارتكاب جرائم ضد البشر، لكن قد يؤدي بالمقابل سوء استخدام تقنيات الذكاء الاصطناعي من قبل المستخدم إلى حدوث جريمة معينة معاقب </a:t>
            </a:r>
            <a:r>
              <a:rPr lang="ar-EG" sz="2400" dirty="0" smtClean="0">
                <a:solidFill>
                  <a:srgbClr val="000000"/>
                </a:solidFill>
                <a:latin typeface="Times New Roman" panose="02020603050405020304" pitchFamily="18" charset="0"/>
              </a:rPr>
              <a:t>عليها.</a:t>
            </a:r>
            <a:endParaRPr lang="ar-EG" sz="2400" dirty="0">
              <a:solidFill>
                <a:srgbClr val="000000"/>
              </a:solidFill>
              <a:latin typeface="Times New Roman" panose="02020603050405020304" pitchFamily="18" charset="0"/>
            </a:endParaRPr>
          </a:p>
          <a:p>
            <a:pPr algn="just" rtl="1">
              <a:lnSpc>
                <a:spcPct val="120000"/>
              </a:lnSpc>
            </a:pPr>
            <a:r>
              <a:rPr lang="ar-EG" sz="2400" b="1" u="sng" dirty="0" smtClean="0">
                <a:solidFill>
                  <a:srgbClr val="000000"/>
                </a:solidFill>
                <a:latin typeface="Times New Roman" panose="02020603050405020304" pitchFamily="18" charset="0"/>
              </a:rPr>
              <a:t>- فالمستخدم </a:t>
            </a:r>
            <a:r>
              <a:rPr lang="ar-EG" sz="2400" b="1" u="sng" dirty="0">
                <a:solidFill>
                  <a:srgbClr val="000000"/>
                </a:solidFill>
                <a:latin typeface="Times New Roman" panose="02020603050405020304" pitchFamily="18" charset="0"/>
              </a:rPr>
              <a:t>بالرغم من أنه لا يبرمج الذكاء الاصطناعي، إلا أنه استخدمه في الاعتداء على الغير، ولا يختلف هنا الحال عن قيامه بتسخير حيوان في الاعتداء على الآخرين، </a:t>
            </a:r>
            <a:r>
              <a:rPr lang="ar-EG" sz="2400" dirty="0">
                <a:solidFill>
                  <a:srgbClr val="000000"/>
                </a:solidFill>
                <a:latin typeface="Times New Roman" panose="02020603050405020304" pitchFamily="18" charset="0"/>
              </a:rPr>
              <a:t>وبالتالي، يعتبر الجاني الحقيقي هو المستخدم أو المالك، على اعتبار أن الجريمة وقعت نتيجة سلوكه ولولا هذا السلوك لما وقعت الجريمة</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207848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69" cy="4081117"/>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ثانياً: المسؤولية الجنائية </a:t>
            </a:r>
            <a:r>
              <a:rPr lang="ar-EG" sz="2400" b="1" u="sng" dirty="0" smtClean="0">
                <a:solidFill>
                  <a:srgbClr val="000000"/>
                </a:solidFill>
                <a:latin typeface="Times New Roman" panose="02020603050405020304" pitchFamily="18" charset="0"/>
              </a:rPr>
              <a:t>لمستخدم </a:t>
            </a:r>
            <a:r>
              <a:rPr lang="ar-EG" sz="2400" b="1" u="sng" dirty="0">
                <a:solidFill>
                  <a:srgbClr val="000000"/>
                </a:solidFill>
                <a:latin typeface="Times New Roman" panose="02020603050405020304" pitchFamily="18" charset="0"/>
              </a:rPr>
              <a:t>الذكاء الاصطناعي</a:t>
            </a:r>
            <a:r>
              <a:rPr lang="ar-EG" sz="2400" b="1" u="sng" dirty="0" smtClean="0">
                <a:solidFill>
                  <a:srgbClr val="000000"/>
                </a:solidFill>
                <a:latin typeface="Times New Roman" panose="02020603050405020304" pitchFamily="18" charset="0"/>
              </a:rPr>
              <a:t>:</a:t>
            </a:r>
          </a:p>
          <a:p>
            <a:pPr algn="just" rtl="1">
              <a:lnSpc>
                <a:spcPct val="120000"/>
              </a:lnSpc>
            </a:pPr>
            <a:r>
              <a:rPr lang="ar-EG" sz="2400" b="1" u="sng" dirty="0" smtClean="0">
                <a:solidFill>
                  <a:srgbClr val="000000"/>
                </a:solidFill>
                <a:latin typeface="Times New Roman" panose="02020603050405020304" pitchFamily="18" charset="0"/>
              </a:rPr>
              <a:t>- ولعل </a:t>
            </a:r>
            <a:r>
              <a:rPr lang="ar-EG" sz="2400" b="1" u="sng" dirty="0">
                <a:solidFill>
                  <a:srgbClr val="000000"/>
                </a:solidFill>
                <a:latin typeface="Times New Roman" panose="02020603050405020304" pitchFamily="18" charset="0"/>
              </a:rPr>
              <a:t>أبرز مثال نورده ،هنا، ما وقع في قضية "</a:t>
            </a:r>
            <a:r>
              <a:rPr lang="en-US" sz="2400" b="1" u="sng" dirty="0">
                <a:solidFill>
                  <a:srgbClr val="000000"/>
                </a:solidFill>
                <a:latin typeface="Times New Roman" panose="02020603050405020304" pitchFamily="18" charset="0"/>
              </a:rPr>
              <a:t>V.U.S IN Klein" </a:t>
            </a:r>
            <a:r>
              <a:rPr lang="ar-EG" sz="2400" b="1" u="sng" dirty="0">
                <a:solidFill>
                  <a:srgbClr val="000000"/>
                </a:solidFill>
                <a:latin typeface="Times New Roman" panose="02020603050405020304" pitchFamily="18" charset="0"/>
              </a:rPr>
              <a:t>التي تتلخص وقائعها في قيام طيار بوضع طائرة على الطيار الآلي أثناء الهبوط على الرغم من تحذير اللوائح من استخدامه، </a:t>
            </a:r>
            <a:r>
              <a:rPr lang="ar-EG" sz="2400" dirty="0">
                <a:solidFill>
                  <a:srgbClr val="000000"/>
                </a:solidFill>
                <a:latin typeface="Times New Roman" panose="02020603050405020304" pitchFamily="18" charset="0"/>
              </a:rPr>
              <a:t>ومع ذلك قام بالهبوط، مما أدى إلى إلحاق ضرر جسيم بالطائرة بسبب الهبوط السيء من  قبل الطيار الآلي، فعلى الرغم من وجود خطأ من جانب الطيار الآلي إلا أن الطيار كان وراء هذا الخطأ، وبالتالي كان مسؤولا عن الأضرار التي أصابت </a:t>
            </a:r>
            <a:r>
              <a:rPr lang="ar-EG" sz="2400" dirty="0" smtClean="0">
                <a:solidFill>
                  <a:srgbClr val="000000"/>
                </a:solidFill>
                <a:latin typeface="Times New Roman" panose="02020603050405020304" pitchFamily="18" charset="0"/>
              </a:rPr>
              <a:t>الطائرة.</a:t>
            </a:r>
          </a:p>
          <a:p>
            <a:pPr algn="just" rtl="1">
              <a:lnSpc>
                <a:spcPct val="120000"/>
              </a:lnSpc>
            </a:pPr>
            <a:r>
              <a:rPr lang="ar-EG" sz="2400" b="1" u="sng" dirty="0">
                <a:solidFill>
                  <a:srgbClr val="000000"/>
                </a:solidFill>
                <a:latin typeface="Times New Roman" panose="02020603050405020304" pitchFamily="18" charset="0"/>
              </a:rPr>
              <a:t>- غير أن المسؤولية الجنائية أحيانا، قد تكون بصفة مشتركة إذا ما تم ارتكاب الجريمة من قبل مجموعة من الفاعلين سواء كانوا أصليين أم مشاركين، </a:t>
            </a:r>
            <a:r>
              <a:rPr lang="ar-EG" sz="2400" dirty="0">
                <a:solidFill>
                  <a:srgbClr val="000000"/>
                </a:solidFill>
                <a:latin typeface="Times New Roman" panose="02020603050405020304" pitchFamily="18" charset="0"/>
              </a:rPr>
              <a:t>وهي الحالة التي نجدها إذا ما استعان مالك الروبوت بشخص متخصص لتغيير أوامر التشغيل لاستخدامه في ارتكاب جريمة ونفي المسؤولية الجنائية عن نفسه وإلصاقها بالذكاء الاصطناعي ومصنعه في هذه الحالة تكون المسؤولية الجنائية مشتركة بين مالك الروبوت والشخص الذي ساعده في هذا </a:t>
            </a:r>
            <a:r>
              <a:rPr lang="ar-EG" sz="2400" dirty="0" smtClean="0">
                <a:solidFill>
                  <a:srgbClr val="000000"/>
                </a:solidFill>
                <a:latin typeface="Times New Roman" panose="02020603050405020304" pitchFamily="18" charset="0"/>
              </a:rPr>
              <a:t>الفعل.</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09473973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69" cy="4081117"/>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ثانياً: المسؤولية الجنائية </a:t>
            </a:r>
            <a:r>
              <a:rPr lang="ar-EG" sz="2400" b="1" u="sng" dirty="0" smtClean="0">
                <a:solidFill>
                  <a:srgbClr val="000000"/>
                </a:solidFill>
                <a:latin typeface="Times New Roman" panose="02020603050405020304" pitchFamily="18" charset="0"/>
              </a:rPr>
              <a:t>لمستخدم </a:t>
            </a:r>
            <a:r>
              <a:rPr lang="ar-EG" sz="2400" b="1" u="sng" dirty="0">
                <a:solidFill>
                  <a:srgbClr val="000000"/>
                </a:solidFill>
                <a:latin typeface="Times New Roman" panose="02020603050405020304" pitchFamily="18" charset="0"/>
              </a:rPr>
              <a:t>الذكاء الاصطناعي</a:t>
            </a:r>
            <a:r>
              <a:rPr lang="ar-EG" sz="2400" b="1" u="sng" dirty="0" smtClean="0">
                <a:solidFill>
                  <a:srgbClr val="000000"/>
                </a:solidFill>
                <a:latin typeface="Times New Roman" panose="02020603050405020304" pitchFamily="18" charset="0"/>
              </a:rPr>
              <a:t>:</a:t>
            </a:r>
          </a:p>
          <a:p>
            <a:pPr algn="just" rtl="1">
              <a:lnSpc>
                <a:spcPct val="120000"/>
              </a:lnSpc>
            </a:pPr>
            <a:r>
              <a:rPr lang="ar-EG" sz="2400" b="1" u="sng" dirty="0">
                <a:solidFill>
                  <a:srgbClr val="000000"/>
                </a:solidFill>
                <a:latin typeface="Times New Roman" panose="02020603050405020304" pitchFamily="18" charset="0"/>
              </a:rPr>
              <a:t>- ما تجب الإشارة إليه هنا، أن </a:t>
            </a:r>
            <a:r>
              <a:rPr lang="ar-EG" sz="2400" b="1" u="sng" dirty="0" smtClean="0">
                <a:solidFill>
                  <a:srgbClr val="000000"/>
                </a:solidFill>
                <a:latin typeface="Times New Roman" panose="02020603050405020304" pitchFamily="18" charset="0"/>
              </a:rPr>
              <a:t>البعض اعتبر </a:t>
            </a:r>
            <a:r>
              <a:rPr lang="ar-EG" sz="2400" b="1" u="sng" dirty="0">
                <a:solidFill>
                  <a:srgbClr val="000000"/>
                </a:solidFill>
                <a:latin typeface="Times New Roman" panose="02020603050405020304" pitchFamily="18" charset="0"/>
              </a:rPr>
              <a:t>مسؤولية مالك الذكاء الاصطناعي مسؤولية مفترضة بخصوص بالنسبة للجرائم التي ترتكب عن طريق الذكاء الاصطناعي الذي يقع بحوزته، </a:t>
            </a:r>
            <a:r>
              <a:rPr lang="ar-EG" sz="2400" dirty="0">
                <a:solidFill>
                  <a:srgbClr val="000000"/>
                </a:solidFill>
                <a:latin typeface="Times New Roman" panose="02020603050405020304" pitchFamily="18" charset="0"/>
              </a:rPr>
              <a:t>وعلى المالك إثبات عكس ذلك. وبالتالي سيتحقق تصدي أكبر لهذا النمط الحديث من الجريمة تحقيقا للأمان والسلامة داخل المجتمع. أي وبمعنى أدق حسب هذا الرأي؛ فإن مسؤولية المالك تبنى على  تحمل المخاطر.</a:t>
            </a:r>
          </a:p>
          <a:p>
            <a:pPr algn="just" rtl="1">
              <a:lnSpc>
                <a:spcPct val="120000"/>
              </a:lnSpc>
            </a:pPr>
            <a:r>
              <a:rPr lang="ar-EG" sz="2400" b="1" u="sng" dirty="0" smtClean="0">
                <a:solidFill>
                  <a:srgbClr val="000000"/>
                </a:solidFill>
                <a:latin typeface="Times New Roman" panose="02020603050405020304" pitchFamily="18" charset="0"/>
              </a:rPr>
              <a:t>- من </a:t>
            </a:r>
            <a:r>
              <a:rPr lang="ar-EG" sz="2400" b="1" u="sng" dirty="0">
                <a:solidFill>
                  <a:srgbClr val="000000"/>
                </a:solidFill>
                <a:latin typeface="Times New Roman" panose="02020603050405020304" pitchFamily="18" charset="0"/>
              </a:rPr>
              <a:t>هنا فإن المالك يعد </a:t>
            </a:r>
            <a:r>
              <a:rPr lang="ar-EG" sz="2400" b="1" u="sng" dirty="0" smtClean="0">
                <a:solidFill>
                  <a:srgbClr val="000000"/>
                </a:solidFill>
                <a:latin typeface="Times New Roman" panose="02020603050405020304" pitchFamily="18" charset="0"/>
              </a:rPr>
              <a:t>مسؤولاً </a:t>
            </a:r>
            <a:r>
              <a:rPr lang="ar-EG" sz="2400" b="1" u="sng" dirty="0">
                <a:solidFill>
                  <a:srgbClr val="000000"/>
                </a:solidFill>
                <a:latin typeface="Times New Roman" panose="02020603050405020304" pitchFamily="18" charset="0"/>
              </a:rPr>
              <a:t>عن جميع الجرائم التي يرتكبها هو بنفسه نتيجة سوء استخدامه للذكاء الاصطناعي، </a:t>
            </a:r>
            <a:r>
              <a:rPr lang="ar-EG" sz="2400" dirty="0">
                <a:solidFill>
                  <a:srgbClr val="000000"/>
                </a:solidFill>
                <a:latin typeface="Times New Roman" panose="02020603050405020304" pitchFamily="18" charset="0"/>
              </a:rPr>
              <a:t>أما إذا لم يصدر أي سلوك مخالف للقانون، فإن مسؤولية المستخدم لا يمكن إثارتها هنا لأن المستخدم لم يتصرف بنية سيئة ولم يستخدم الذكاء الاصطناعي في أعمال غير مشروعة، </a:t>
            </a:r>
            <a:r>
              <a:rPr lang="ar-EG" sz="2400" b="1" u="sng" dirty="0">
                <a:solidFill>
                  <a:srgbClr val="000000"/>
                </a:solidFill>
                <a:latin typeface="Times New Roman" panose="02020603050405020304" pitchFamily="18" charset="0"/>
              </a:rPr>
              <a:t>ولذلك</a:t>
            </a:r>
            <a:r>
              <a:rPr lang="ar-EG" sz="2400" dirty="0">
                <a:solidFill>
                  <a:srgbClr val="000000"/>
                </a:solidFill>
                <a:latin typeface="Times New Roman" panose="02020603050405020304" pitchFamily="18" charset="0"/>
              </a:rPr>
              <a:t> فمن غير الجائز </a:t>
            </a:r>
            <a:r>
              <a:rPr lang="ar-EG" sz="2400" dirty="0" smtClean="0">
                <a:solidFill>
                  <a:srgbClr val="000000"/>
                </a:solidFill>
                <a:latin typeface="Times New Roman" panose="02020603050405020304" pitchFamily="18" charset="0"/>
              </a:rPr>
              <a:t>بتاتاً </a:t>
            </a:r>
            <a:r>
              <a:rPr lang="ar-EG" sz="2400" dirty="0">
                <a:solidFill>
                  <a:srgbClr val="000000"/>
                </a:solidFill>
                <a:latin typeface="Times New Roman" panose="02020603050405020304" pitchFamily="18" charset="0"/>
              </a:rPr>
              <a:t>أن </a:t>
            </a:r>
            <a:r>
              <a:rPr lang="ar-EG" sz="2400" dirty="0" smtClean="0">
                <a:solidFill>
                  <a:srgbClr val="000000"/>
                </a:solidFill>
                <a:latin typeface="Times New Roman" panose="02020603050405020304" pitchFamily="18" charset="0"/>
              </a:rPr>
              <a:t>نساءله عن </a:t>
            </a:r>
            <a:r>
              <a:rPr lang="ar-EG" sz="2400" dirty="0">
                <a:solidFill>
                  <a:srgbClr val="000000"/>
                </a:solidFill>
                <a:latin typeface="Times New Roman" panose="02020603050405020304" pitchFamily="18" charset="0"/>
              </a:rPr>
              <a:t>فعل لم يرتكبه هو </a:t>
            </a:r>
            <a:r>
              <a:rPr lang="ar-EG" sz="2400" dirty="0" smtClean="0">
                <a:solidFill>
                  <a:srgbClr val="000000"/>
                </a:solidFill>
                <a:latin typeface="Times New Roman" panose="02020603050405020304" pitchFamily="18" charset="0"/>
              </a:rPr>
              <a:t>أصلاً.</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98190741"/>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70" cy="4967514"/>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ثالثا: المسؤولية الجنائية للذكاء الاصطناعي </a:t>
            </a:r>
            <a:r>
              <a:rPr lang="ar-EG" sz="2400" b="1" u="sng" dirty="0" smtClean="0">
                <a:solidFill>
                  <a:srgbClr val="000000"/>
                </a:solidFill>
                <a:latin typeface="Times New Roman" panose="02020603050405020304" pitchFamily="18" charset="0"/>
              </a:rPr>
              <a:t>نفسه:</a:t>
            </a:r>
          </a:p>
          <a:p>
            <a:pPr algn="just" rtl="1">
              <a:lnSpc>
                <a:spcPct val="120000"/>
              </a:lnSpc>
            </a:pPr>
            <a:r>
              <a:rPr lang="ar-EG" sz="2400" b="1" u="sng" dirty="0">
                <a:solidFill>
                  <a:srgbClr val="000000"/>
                </a:solidFill>
                <a:latin typeface="Times New Roman" panose="02020603050405020304" pitchFamily="18" charset="0"/>
              </a:rPr>
              <a:t>- إذا كان الذكاء الاصطناعي قد يقوم نتيجة خطئه الشخصي بارتكاب جريمة ما، هذه الجريمة لا يكون فيها أي دخل للأطراف الذين سبق ذكرهم؛ حيث إن القرارات المستقبلية التي قد يتخذها نظام الذكاء الاصطناعي في بعض المواقف قد تؤدي به لنتائج لا تحمد عقباها، </a:t>
            </a:r>
            <a:r>
              <a:rPr lang="ar-EG" sz="2400" dirty="0">
                <a:solidFill>
                  <a:srgbClr val="000000"/>
                </a:solidFill>
                <a:latin typeface="Times New Roman" panose="02020603050405020304" pitchFamily="18" charset="0"/>
              </a:rPr>
              <a:t>بل إنه الذكاء الاصطناعي بناء على نظام التعلم العميق من الممكن أن يكون فيه خطر كذلك على البشرية، فتصبح الجريمة المرتكبة من طرف الذكاء الاصطناعي قائمة. ولكن هل تثار مسؤوليته الجنائية؟ إذا كنا قد أشرنا إلى أن التشريعات ما زالت </a:t>
            </a:r>
            <a:r>
              <a:rPr lang="ar-EG" sz="2400" dirty="0" smtClean="0">
                <a:solidFill>
                  <a:srgbClr val="000000"/>
                </a:solidFill>
                <a:latin typeface="Times New Roman" panose="02020603050405020304" pitchFamily="18" charset="0"/>
              </a:rPr>
              <a:t>حالياً </a:t>
            </a:r>
            <a:r>
              <a:rPr lang="ar-EG" sz="2400" dirty="0">
                <a:solidFill>
                  <a:srgbClr val="000000"/>
                </a:solidFill>
                <a:latin typeface="Times New Roman" panose="02020603050405020304" pitchFamily="18" charset="0"/>
              </a:rPr>
              <a:t>لم تصل إلى أي نص قانوني يجرم التصرفات الصادرة عن الذكاء الاصطناعي ووجود فراغ تشريعي في هذا الجانب، وأن المشرع المغربي اعترف صراحة بأن المسؤولية الجنائية تثار في مسألة الإدراك العقلي ليس </a:t>
            </a:r>
            <a:r>
              <a:rPr lang="ar-EG" sz="2400" dirty="0" smtClean="0">
                <a:solidFill>
                  <a:srgbClr val="000000"/>
                </a:solidFill>
                <a:latin typeface="Times New Roman" panose="02020603050405020304" pitchFamily="18" charset="0"/>
              </a:rPr>
              <a:t>إلا، </a:t>
            </a:r>
            <a:r>
              <a:rPr lang="ar-EG" sz="2400" dirty="0">
                <a:solidFill>
                  <a:srgbClr val="000000"/>
                </a:solidFill>
                <a:latin typeface="Times New Roman" panose="02020603050405020304" pitchFamily="18" charset="0"/>
              </a:rPr>
              <a:t>فهذا يعني أن هذه القاعدة لا تصلح لأن تطبق على تقنيات الذكاء الاصطناعي لكن بالمقابل تم ابتكار نظام يتماشى وخصوصية الذكاء الاصطناعي، وهو ما تم تسميته بالإدراك الاصطناعي، الذي يكاد يتشابه مع الإدراك العقلي لدى الإنسان، مما يجعل من الذكاء الاصطناعي إذن كائنا </a:t>
            </a:r>
            <a:r>
              <a:rPr lang="ar-EG" sz="2400" dirty="0" smtClean="0">
                <a:solidFill>
                  <a:srgbClr val="000000"/>
                </a:solidFill>
                <a:latin typeface="Times New Roman" panose="02020603050405020304" pitchFamily="18" charset="0"/>
              </a:rPr>
              <a:t>قادراً </a:t>
            </a:r>
            <a:r>
              <a:rPr lang="ar-EG" sz="2400" dirty="0">
                <a:solidFill>
                  <a:srgbClr val="000000"/>
                </a:solidFill>
                <a:latin typeface="Times New Roman" panose="02020603050405020304" pitchFamily="18" charset="0"/>
              </a:rPr>
              <a:t>على التمييز والإحاطة بكل الظروف المحيطة به، وفي حالة ما حاول الاعتداء على الغير، آنذاك ستكون المسؤولية الجنائية قائمة.</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03874085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70" cy="5410712"/>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ثالثا: المسؤولية الجنائية للذكاء الاصطناعي </a:t>
            </a:r>
            <a:r>
              <a:rPr lang="ar-EG" sz="2400" b="1" u="sng" dirty="0" smtClean="0">
                <a:solidFill>
                  <a:srgbClr val="000000"/>
                </a:solidFill>
                <a:latin typeface="Times New Roman" panose="02020603050405020304" pitchFamily="18" charset="0"/>
              </a:rPr>
              <a:t>نفسه:</a:t>
            </a:r>
          </a:p>
          <a:p>
            <a:pPr algn="just" rtl="1">
              <a:lnSpc>
                <a:spcPct val="120000"/>
              </a:lnSpc>
            </a:pPr>
            <a:r>
              <a:rPr lang="ar-EG" sz="2400" b="1" u="sng" dirty="0">
                <a:solidFill>
                  <a:srgbClr val="000000"/>
                </a:solidFill>
                <a:latin typeface="Times New Roman" panose="02020603050405020304" pitchFamily="18" charset="0"/>
              </a:rPr>
              <a:t>- في هذا الصدد، فإنه في مستقبل الأيام القليلة، سنجد السيارات ذاتية القيادة تنتقل في أحياء المدن بشكل عادي، غير أنه إذا قامت هذه السيارات بمخالفة مرورية ترتب عنها إصابة أو وفاة أحد </a:t>
            </a:r>
            <a:r>
              <a:rPr lang="ar-EG" sz="2400" b="1" u="sng" dirty="0" smtClean="0">
                <a:solidFill>
                  <a:srgbClr val="000000"/>
                </a:solidFill>
                <a:latin typeface="Times New Roman" panose="02020603050405020304" pitchFamily="18" charset="0"/>
              </a:rPr>
              <a:t>الأشخاص، </a:t>
            </a:r>
            <a:r>
              <a:rPr lang="ar-EG" sz="2400" b="1" u="sng" dirty="0">
                <a:solidFill>
                  <a:srgbClr val="000000"/>
                </a:solidFill>
                <a:latin typeface="Times New Roman" panose="02020603050405020304" pitchFamily="18" charset="0"/>
              </a:rPr>
              <a:t>فمن المسؤول </a:t>
            </a:r>
            <a:r>
              <a:rPr lang="ar-EG" sz="2400" b="1" u="sng" dirty="0" smtClean="0">
                <a:solidFill>
                  <a:srgbClr val="000000"/>
                </a:solidFill>
                <a:latin typeface="Times New Roman" panose="02020603050405020304" pitchFamily="18" charset="0"/>
              </a:rPr>
              <a:t>جنائيا؟ </a:t>
            </a:r>
            <a:r>
              <a:rPr lang="ar-EG" sz="2400" b="1" u="sng" dirty="0">
                <a:solidFill>
                  <a:srgbClr val="000000"/>
                </a:solidFill>
                <a:latin typeface="Times New Roman" panose="02020603050405020304" pitchFamily="18" charset="0"/>
              </a:rPr>
              <a:t>وماذا سنستفيد إن اعتبرنا الذكاء الاصطناعي نفسه هو المسؤول جنائيا؟</a:t>
            </a:r>
          </a:p>
          <a:p>
            <a:pPr algn="just" rtl="1">
              <a:lnSpc>
                <a:spcPct val="120000"/>
              </a:lnSpc>
            </a:pPr>
            <a:r>
              <a:rPr lang="ar-EG" sz="2400" dirty="0" smtClean="0">
                <a:solidFill>
                  <a:srgbClr val="000000"/>
                </a:solidFill>
                <a:latin typeface="Times New Roman" panose="02020603050405020304" pitchFamily="18" charset="0"/>
              </a:rPr>
              <a:t>- فالعالم </a:t>
            </a:r>
            <a:r>
              <a:rPr lang="ar-EG" sz="2400" dirty="0">
                <a:solidFill>
                  <a:srgbClr val="000000"/>
                </a:solidFill>
                <a:latin typeface="Times New Roman" panose="02020603050405020304" pitchFamily="18" charset="0"/>
              </a:rPr>
              <a:t>الآن أمام </a:t>
            </a:r>
            <a:r>
              <a:rPr lang="ar-EG" sz="2400" dirty="0" smtClean="0">
                <a:solidFill>
                  <a:srgbClr val="000000"/>
                </a:solidFill>
                <a:latin typeface="Times New Roman" panose="02020603050405020304" pitchFamily="18" charset="0"/>
              </a:rPr>
              <a:t>تحد </a:t>
            </a:r>
            <a:r>
              <a:rPr lang="ar-EG" sz="2400" dirty="0">
                <a:solidFill>
                  <a:srgbClr val="000000"/>
                </a:solidFill>
                <a:latin typeface="Times New Roman" panose="02020603050405020304" pitchFamily="18" charset="0"/>
              </a:rPr>
              <a:t>جديد، وكائن جديد، يمكن أن يرتكب جرائمه بشكل مستقل ومع قدراته الهائلة التي تفوق قدرات البشر أحيانا، سنكون أمام ضرورة وجوب التصدي لهذا الابتكار الجديد الذي أفرزته يد الإنسان. </a:t>
            </a:r>
            <a:r>
              <a:rPr lang="ar-EG" sz="2400" b="1" u="sng" dirty="0">
                <a:solidFill>
                  <a:srgbClr val="000000"/>
                </a:solidFill>
                <a:latin typeface="Times New Roman" panose="02020603050405020304" pitchFamily="18" charset="0"/>
              </a:rPr>
              <a:t>ولتحديد المسؤولية الجنائية له يضعنا أمام حالتين</a:t>
            </a:r>
            <a:r>
              <a:rPr lang="ar-EG" sz="2400" b="1" u="sng" dirty="0" smtClean="0">
                <a:solidFill>
                  <a:srgbClr val="000000"/>
                </a:solidFill>
                <a:latin typeface="Times New Roman" panose="02020603050405020304" pitchFamily="18" charset="0"/>
              </a:rPr>
              <a:t>:</a:t>
            </a:r>
          </a:p>
          <a:p>
            <a:pPr algn="just" rtl="1">
              <a:lnSpc>
                <a:spcPct val="120000"/>
              </a:lnSpc>
            </a:pPr>
            <a:r>
              <a:rPr lang="ar-EG" sz="2400" b="1" dirty="0" smtClean="0">
                <a:solidFill>
                  <a:srgbClr val="000000"/>
                </a:solidFill>
                <a:latin typeface="Times New Roman" panose="02020603050405020304" pitchFamily="18" charset="0"/>
              </a:rPr>
              <a:t>• </a:t>
            </a:r>
            <a:r>
              <a:rPr lang="ar-EG" sz="2400" dirty="0" smtClean="0">
                <a:solidFill>
                  <a:srgbClr val="000000"/>
                </a:solidFill>
                <a:latin typeface="Times New Roman" panose="02020603050405020304" pitchFamily="18" charset="0"/>
              </a:rPr>
              <a:t>إذا </a:t>
            </a:r>
            <a:r>
              <a:rPr lang="ar-EG" sz="2400" dirty="0">
                <a:solidFill>
                  <a:srgbClr val="000000"/>
                </a:solidFill>
                <a:latin typeface="Times New Roman" panose="02020603050405020304" pitchFamily="18" charset="0"/>
              </a:rPr>
              <a:t>ما ارتكب الذكاء الاصطناعي السلوك الإجرامي بناء على تطوره الذاتي معتمدا في ذلك على الذكاء الاصطناعي القادر على التطور الذاتي دون تدخل من الشخص الطبيعي (المالك، المصنع...)، إذ إنه من السهل مع التقدم التكنولوجي أن تتمكن أنظمة الذكاء الاصطناعي في تبني المعايير والقواعد الخاطئة بطريقة </a:t>
            </a:r>
            <a:r>
              <a:rPr lang="ar-EG" sz="2400" dirty="0" smtClean="0">
                <a:solidFill>
                  <a:srgbClr val="000000"/>
                </a:solidFill>
                <a:latin typeface="Times New Roman" panose="02020603050405020304" pitchFamily="18" charset="0"/>
              </a:rPr>
              <a:t>مستقلة، </a:t>
            </a:r>
            <a:r>
              <a:rPr lang="ar-EG" sz="2400" dirty="0">
                <a:solidFill>
                  <a:srgbClr val="000000"/>
                </a:solidFill>
                <a:latin typeface="Times New Roman" panose="02020603050405020304" pitchFamily="18" charset="0"/>
              </a:rPr>
              <a:t>وبالتالي ارتكاب الجريمة، </a:t>
            </a:r>
            <a:r>
              <a:rPr lang="ar-EG" sz="2400" dirty="0" smtClean="0">
                <a:solidFill>
                  <a:srgbClr val="000000"/>
                </a:solidFill>
                <a:latin typeface="Times New Roman" panose="02020603050405020304" pitchFamily="18" charset="0"/>
              </a:rPr>
              <a:t>فإنه </a:t>
            </a:r>
            <a:r>
              <a:rPr lang="ar-EG" sz="2400" dirty="0">
                <a:solidFill>
                  <a:srgbClr val="000000"/>
                </a:solidFill>
                <a:latin typeface="Times New Roman" panose="02020603050405020304" pitchFamily="18" charset="0"/>
              </a:rPr>
              <a:t>سيكون من المفترض أن يتحمل الذكاء الاصطناعي المسؤولية الجنائية، أي نكون أمام مسؤولية جنائية مباشرة للذكاء الاصطناعي.  </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65137344"/>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70" cy="4081117"/>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ثالثا: المسؤولية الجنائية للذكاء الاصطناعي </a:t>
            </a:r>
            <a:r>
              <a:rPr lang="ar-EG" sz="2400" b="1" u="sng" dirty="0" smtClean="0">
                <a:solidFill>
                  <a:srgbClr val="000000"/>
                </a:solidFill>
                <a:latin typeface="Times New Roman" panose="02020603050405020304" pitchFamily="18" charset="0"/>
              </a:rPr>
              <a:t>نفسه:</a:t>
            </a:r>
          </a:p>
          <a:p>
            <a:pPr algn="just" rtl="1">
              <a:lnSpc>
                <a:spcPct val="120000"/>
              </a:lnSpc>
            </a:pPr>
            <a:r>
              <a:rPr lang="ar-EG" sz="2400" b="1" u="sng" dirty="0">
                <a:solidFill>
                  <a:srgbClr val="000000"/>
                </a:solidFill>
                <a:latin typeface="Times New Roman" panose="02020603050405020304" pitchFamily="18" charset="0"/>
              </a:rPr>
              <a:t>- </a:t>
            </a:r>
            <a:r>
              <a:rPr lang="ar-EG" sz="2400" b="1" u="sng" dirty="0" smtClean="0">
                <a:solidFill>
                  <a:srgbClr val="000000"/>
                </a:solidFill>
                <a:latin typeface="Times New Roman" panose="02020603050405020304" pitchFamily="18" charset="0"/>
              </a:rPr>
              <a:t>في </a:t>
            </a:r>
            <a:r>
              <a:rPr lang="ar-EG" sz="2400" b="1" u="sng" dirty="0">
                <a:solidFill>
                  <a:srgbClr val="000000"/>
                </a:solidFill>
                <a:latin typeface="Times New Roman" panose="02020603050405020304" pitchFamily="18" charset="0"/>
              </a:rPr>
              <a:t>حالة تم ارتكاب الجريمة نتيجة خطأ في برمجة الذكاء الاصطناعي فهنا تقع المسؤولية على المنتج أو المصنع، كما أشرنا إليها أعلاه.</a:t>
            </a:r>
          </a:p>
          <a:p>
            <a:pPr algn="just" rtl="1">
              <a:lnSpc>
                <a:spcPct val="120000"/>
              </a:lnSpc>
            </a:pPr>
            <a:r>
              <a:rPr lang="ar-EG" sz="2400" dirty="0" smtClean="0">
                <a:solidFill>
                  <a:srgbClr val="000000"/>
                </a:solidFill>
                <a:latin typeface="Times New Roman" panose="02020603050405020304" pitchFamily="18" charset="0"/>
              </a:rPr>
              <a:t>- وبالتالي</a:t>
            </a:r>
            <a:r>
              <a:rPr lang="ar-EG" sz="2400" dirty="0">
                <a:solidFill>
                  <a:srgbClr val="000000"/>
                </a:solidFill>
                <a:latin typeface="Times New Roman" panose="02020603050405020304" pitchFamily="18" charset="0"/>
              </a:rPr>
              <a:t>، </a:t>
            </a:r>
            <a:r>
              <a:rPr lang="ar-EG" sz="2400" b="1" dirty="0">
                <a:solidFill>
                  <a:srgbClr val="000000"/>
                </a:solidFill>
                <a:latin typeface="Times New Roman" panose="02020603050405020304" pitchFamily="18" charset="0"/>
              </a:rPr>
              <a:t>فإننا</a:t>
            </a:r>
            <a:r>
              <a:rPr lang="ar-EG" sz="2400" dirty="0">
                <a:solidFill>
                  <a:srgbClr val="000000"/>
                </a:solidFill>
                <a:latin typeface="Times New Roman" panose="02020603050405020304" pitchFamily="18" charset="0"/>
              </a:rPr>
              <a:t> أصبحنا أمام شخص قانوني جديد مسؤول من الناحية الجنائية، والسنوات القادمة ستجيب لا محالة بشكل واضح لتؤكد هذا </a:t>
            </a:r>
            <a:r>
              <a:rPr lang="ar-EG" sz="2400" dirty="0" smtClean="0">
                <a:solidFill>
                  <a:srgbClr val="000000"/>
                </a:solidFill>
                <a:latin typeface="Times New Roman" panose="02020603050405020304" pitchFamily="18" charset="0"/>
              </a:rPr>
              <a:t>التطور، </a:t>
            </a:r>
            <a:r>
              <a:rPr lang="ar-EG" sz="2400" dirty="0">
                <a:solidFill>
                  <a:srgbClr val="000000"/>
                </a:solidFill>
                <a:latin typeface="Times New Roman" panose="02020603050405020304" pitchFamily="18" charset="0"/>
              </a:rPr>
              <a:t>خاصة إذا علمنا أن الإدراك الاصطناعي سيحل محل الإدراك البشري، وسيصبح بالتالي الذكاء الاصطناعي يدرك ويحس ويشعر كما في مثال روبوت </a:t>
            </a:r>
            <a:r>
              <a:rPr lang="ar-EG" sz="2400" b="1" dirty="0">
                <a:solidFill>
                  <a:srgbClr val="000000"/>
                </a:solidFill>
                <a:latin typeface="Times New Roman" panose="02020603050405020304" pitchFamily="18" charset="0"/>
              </a:rPr>
              <a:t>"صوفيا".</a:t>
            </a:r>
          </a:p>
          <a:p>
            <a:pPr algn="just" rtl="1">
              <a:lnSpc>
                <a:spcPct val="120000"/>
              </a:lnSpc>
            </a:pPr>
            <a:r>
              <a:rPr lang="ar-EG" sz="2400" dirty="0" smtClean="0">
                <a:solidFill>
                  <a:srgbClr val="000000"/>
                </a:solidFill>
                <a:latin typeface="Times New Roman" panose="02020603050405020304" pitchFamily="18" charset="0"/>
              </a:rPr>
              <a:t>- </a:t>
            </a:r>
            <a:r>
              <a:rPr lang="ar-EG" sz="2400" b="1" u="sng" dirty="0" smtClean="0">
                <a:solidFill>
                  <a:srgbClr val="000000"/>
                </a:solidFill>
                <a:latin typeface="Times New Roman" panose="02020603050405020304" pitchFamily="18" charset="0"/>
              </a:rPr>
              <a:t>لذا </a:t>
            </a:r>
            <a:r>
              <a:rPr lang="ar-EG" sz="2400" b="1" u="sng" dirty="0">
                <a:solidFill>
                  <a:srgbClr val="000000"/>
                </a:solidFill>
                <a:latin typeface="Times New Roman" panose="02020603050405020304" pitchFamily="18" charset="0"/>
              </a:rPr>
              <a:t>يجب على المشرع الجنائي مواكبة هذا التطور الذي يحدث في تقنيات الذكاء الاصطناعي عن طريق سن تشريعات لازمة لمواجهة جرائم الذكاء الاصطناعي، </a:t>
            </a:r>
            <a:r>
              <a:rPr lang="ar-EG" sz="2400" b="1" u="sng" dirty="0" smtClean="0">
                <a:solidFill>
                  <a:srgbClr val="000000"/>
                </a:solidFill>
                <a:latin typeface="Times New Roman" panose="02020603050405020304" pitchFamily="18" charset="0"/>
              </a:rPr>
              <a:t>متضمناً </a:t>
            </a:r>
            <a:r>
              <a:rPr lang="ar-EG" sz="2400" b="1" u="sng" dirty="0">
                <a:solidFill>
                  <a:srgbClr val="000000"/>
                </a:solidFill>
                <a:latin typeface="Times New Roman" panose="02020603050405020304" pitchFamily="18" charset="0"/>
              </a:rPr>
              <a:t>عقوبات مناسبة تتماشى مع طبيعة المجرمين الجدد الذين يتمتعون بطبيعة مغايرة لطبيعة </a:t>
            </a:r>
            <a:r>
              <a:rPr lang="ar-EG" sz="2400" b="1" u="sng" dirty="0" smtClean="0">
                <a:solidFill>
                  <a:srgbClr val="000000"/>
                </a:solidFill>
                <a:latin typeface="Times New Roman" panose="02020603050405020304" pitchFamily="18" charset="0"/>
              </a:rPr>
              <a:t>البشر.</a:t>
            </a:r>
            <a:endParaRPr lang="ar-EG" sz="2400" b="1" u="sng"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02872955"/>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70" cy="4524315"/>
          </a:xfrm>
          <a:prstGeom prst="rect">
            <a:avLst/>
          </a:prstGeom>
        </p:spPr>
        <p:txBody>
          <a:bodyPr wrap="square">
            <a:spAutoFit/>
          </a:bodyPr>
          <a:lstStyle/>
          <a:p>
            <a:pPr algn="just" rtl="1">
              <a:lnSpc>
                <a:spcPct val="120000"/>
              </a:lnSpc>
            </a:pPr>
            <a:r>
              <a:rPr lang="ar-EG" sz="2400" b="1" u="sng" dirty="0">
                <a:solidFill>
                  <a:srgbClr val="000000"/>
                </a:solidFill>
                <a:latin typeface="Times New Roman" panose="02020603050405020304" pitchFamily="18" charset="0"/>
              </a:rPr>
              <a:t>رابعا: المسؤولية الجنائية للطرف الخارجي عن جرائم الذكاء </a:t>
            </a:r>
            <a:r>
              <a:rPr lang="ar-EG" sz="2400" b="1" u="sng" dirty="0" smtClean="0">
                <a:solidFill>
                  <a:srgbClr val="000000"/>
                </a:solidFill>
                <a:latin typeface="Times New Roman" panose="02020603050405020304" pitchFamily="18" charset="0"/>
              </a:rPr>
              <a:t>الاصطناعي:</a:t>
            </a:r>
            <a:endParaRPr lang="ar-EG" sz="2400" b="1" u="sng" dirty="0">
              <a:solidFill>
                <a:srgbClr val="000000"/>
              </a:solidFill>
              <a:latin typeface="Times New Roman" panose="02020603050405020304" pitchFamily="18" charset="0"/>
            </a:endParaRPr>
          </a:p>
          <a:p>
            <a:pPr algn="just" rtl="1">
              <a:lnSpc>
                <a:spcPct val="120000"/>
              </a:lnSpc>
            </a:pPr>
            <a:r>
              <a:rPr lang="ar-EG" sz="2400" b="1" u="sng" dirty="0" smtClean="0">
                <a:solidFill>
                  <a:srgbClr val="000000"/>
                </a:solidFill>
                <a:latin typeface="Times New Roman" panose="02020603050405020304" pitchFamily="18" charset="0"/>
              </a:rPr>
              <a:t>- التطور </a:t>
            </a:r>
            <a:r>
              <a:rPr lang="ar-EG" sz="2400" b="1" u="sng" dirty="0">
                <a:solidFill>
                  <a:srgbClr val="000000"/>
                </a:solidFill>
                <a:latin typeface="Times New Roman" panose="02020603050405020304" pitchFamily="18" charset="0"/>
              </a:rPr>
              <a:t>المطروح في هذه الحالة هو قيام طرف خارجي بالدخول على نظام الذكاء الاصطناعي عن طريق اختراقه بأي طريقة والسيطرة عليه واستغلاله في ارتكاب الجريمة</a:t>
            </a:r>
            <a:r>
              <a:rPr lang="ar-EG" sz="2400" b="1" dirty="0">
                <a:solidFill>
                  <a:srgbClr val="000000"/>
                </a:solidFill>
                <a:latin typeface="Times New Roman" panose="02020603050405020304" pitchFamily="18" charset="0"/>
              </a:rPr>
              <a:t>، </a:t>
            </a:r>
            <a:r>
              <a:rPr lang="ar-EG" sz="2400" dirty="0">
                <a:solidFill>
                  <a:srgbClr val="000000"/>
                </a:solidFill>
                <a:latin typeface="Times New Roman" panose="02020603050405020304" pitchFamily="18" charset="0"/>
              </a:rPr>
              <a:t>كما حالة الدخول غير المشروع إلى نظام الكومبيوتر وزراعة الفيروسات أو الاستيلاء على البيانات المخزنة </a:t>
            </a:r>
            <a:r>
              <a:rPr lang="ar-EG" sz="2400" dirty="0" smtClean="0">
                <a:solidFill>
                  <a:srgbClr val="000000"/>
                </a:solidFill>
                <a:latin typeface="Times New Roman" panose="02020603050405020304" pitchFamily="18" charset="0"/>
              </a:rPr>
              <a:t>عليه، </a:t>
            </a:r>
            <a:r>
              <a:rPr lang="ar-EG" sz="2400" dirty="0">
                <a:solidFill>
                  <a:srgbClr val="000000"/>
                </a:solidFill>
                <a:latin typeface="Times New Roman" panose="02020603050405020304" pitchFamily="18" charset="0"/>
              </a:rPr>
              <a:t>والتمكن من استغلال تقنيات الحاسوب نفسه في ارتكاب الجريمة، ليس هذا فحسب فقد يستغل هذا الشخص من الغير ثغرة متروكة بإهمال من مصنع الذكاء الاصطناعي، بل قد يأتي الأمر في صورة التواطؤ بين مصنع أو مبرمج الذكاء الاصطناعي، وهذا الشخص من الغير هنا تكون المسؤولية </a:t>
            </a:r>
            <a:r>
              <a:rPr lang="ar-EG" sz="2400" dirty="0" smtClean="0">
                <a:solidFill>
                  <a:srgbClr val="000000"/>
                </a:solidFill>
                <a:latin typeface="Times New Roman" panose="02020603050405020304" pitchFamily="18" charset="0"/>
              </a:rPr>
              <a:t>مشتركة، </a:t>
            </a:r>
            <a:r>
              <a:rPr lang="ar-EG" sz="2400" b="1" u="sng" dirty="0">
                <a:solidFill>
                  <a:srgbClr val="000000"/>
                </a:solidFill>
                <a:latin typeface="Times New Roman" panose="02020603050405020304" pitchFamily="18" charset="0"/>
              </a:rPr>
              <a:t>وبالتالي فإنه في هذه الحالة نصادف </a:t>
            </a:r>
            <a:r>
              <a:rPr lang="ar-EG" sz="2400" b="1" u="sng" dirty="0" smtClean="0">
                <a:solidFill>
                  <a:srgbClr val="000000"/>
                </a:solidFill>
                <a:latin typeface="Times New Roman" panose="02020603050405020304" pitchFamily="18" charset="0"/>
              </a:rPr>
              <a:t>فرضيتين</a:t>
            </a:r>
            <a:r>
              <a:rPr lang="ar-EG" sz="2400" b="1" u="sng" dirty="0">
                <a:solidFill>
                  <a:srgbClr val="000000"/>
                </a:solidFill>
                <a:latin typeface="Times New Roman" panose="02020603050405020304" pitchFamily="18" charset="0"/>
              </a:rPr>
              <a:t>:</a:t>
            </a:r>
            <a:r>
              <a:rPr lang="ar-EG" sz="2400" b="1" u="sng" dirty="0" smtClean="0">
                <a:solidFill>
                  <a:srgbClr val="000000"/>
                </a:solidFill>
                <a:latin typeface="Times New Roman" panose="02020603050405020304" pitchFamily="18" charset="0"/>
              </a:rPr>
              <a:t> </a:t>
            </a:r>
          </a:p>
          <a:p>
            <a:pPr algn="just" rtl="1">
              <a:lnSpc>
                <a:spcPct val="120000"/>
              </a:lnSpc>
            </a:pPr>
            <a:r>
              <a:rPr lang="ar-EG" sz="2400" dirty="0" smtClean="0">
                <a:solidFill>
                  <a:srgbClr val="000000"/>
                </a:solidFill>
                <a:latin typeface="Times New Roman" panose="02020603050405020304" pitchFamily="18" charset="0"/>
              </a:rPr>
              <a:t>1- في </a:t>
            </a:r>
            <a:r>
              <a:rPr lang="ar-EG" sz="2400" dirty="0">
                <a:solidFill>
                  <a:srgbClr val="000000"/>
                </a:solidFill>
                <a:latin typeface="Times New Roman" panose="02020603050405020304" pitchFamily="18" charset="0"/>
              </a:rPr>
              <a:t>حالة قيام الطرف الخارجي باستغلال ثغرة في الذكاء الاصطناعي، وجدت بإهمال من المنتج أو المبرمج، فهنا تكون المسؤولية الجنائية قائمة بصفة مشتركة بينهما، كما في حالة قيام المالك بإعطاء شفرات الدخول على نظام التحكم في تقنية الذكاء الاصطناعي لهذا الطرف </a:t>
            </a:r>
            <a:r>
              <a:rPr lang="ar-EG" sz="2400" dirty="0" smtClean="0">
                <a:solidFill>
                  <a:srgbClr val="000000"/>
                </a:solidFill>
                <a:latin typeface="Times New Roman" panose="02020603050405020304" pitchFamily="18" charset="0"/>
              </a:rPr>
              <a:t>الخارجي، </a:t>
            </a:r>
            <a:r>
              <a:rPr lang="ar-EG" sz="2400" dirty="0">
                <a:solidFill>
                  <a:srgbClr val="000000"/>
                </a:solidFill>
                <a:latin typeface="Times New Roman" panose="02020603050405020304" pitchFamily="18" charset="0"/>
              </a:rPr>
              <a:t>مما سهل عليه إصدار أوامر الذكاء الاصطناعي وارتكاب الجريمة.</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5658640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70" cy="4524315"/>
          </a:xfrm>
          <a:prstGeom prst="rect">
            <a:avLst/>
          </a:prstGeom>
        </p:spPr>
        <p:txBody>
          <a:bodyPr wrap="square">
            <a:spAutoFit/>
          </a:bodyPr>
          <a:lstStyle/>
          <a:p>
            <a:pPr algn="just" rtl="1">
              <a:lnSpc>
                <a:spcPct val="120000"/>
              </a:lnSpc>
            </a:pPr>
            <a:r>
              <a:rPr lang="ar-EG" sz="2400" dirty="0" smtClean="0">
                <a:solidFill>
                  <a:srgbClr val="000000"/>
                </a:solidFill>
                <a:latin typeface="Times New Roman" panose="02020603050405020304" pitchFamily="18" charset="0"/>
              </a:rPr>
              <a:t>2- في </a:t>
            </a:r>
            <a:r>
              <a:rPr lang="ar-EG" sz="2400" dirty="0">
                <a:solidFill>
                  <a:srgbClr val="000000"/>
                </a:solidFill>
                <a:latin typeface="Times New Roman" panose="02020603050405020304" pitchFamily="18" charset="0"/>
              </a:rPr>
              <a:t>حالة قيام </a:t>
            </a:r>
            <a:r>
              <a:rPr lang="ar-EG" sz="2400">
                <a:solidFill>
                  <a:srgbClr val="000000"/>
                </a:solidFill>
                <a:latin typeface="Times New Roman" panose="02020603050405020304" pitchFamily="18" charset="0"/>
              </a:rPr>
              <a:t>الطرف </a:t>
            </a:r>
            <a:r>
              <a:rPr lang="ar-EG" sz="2400" smtClean="0">
                <a:solidFill>
                  <a:srgbClr val="000000"/>
                </a:solidFill>
                <a:latin typeface="Times New Roman" panose="02020603050405020304" pitchFamily="18" charset="0"/>
              </a:rPr>
              <a:t>الخارجي باستغلال </a:t>
            </a:r>
            <a:r>
              <a:rPr lang="ar-EG" sz="2400" dirty="0">
                <a:solidFill>
                  <a:srgbClr val="000000"/>
                </a:solidFill>
                <a:latin typeface="Times New Roman" panose="02020603050405020304" pitchFamily="18" charset="0"/>
              </a:rPr>
              <a:t>ثغرة في الذكاء الاصطناعي وجدت دون إهمال من المالك أو من المصنع فهنا المسؤولية الجنائية تقع على الطرف الخارجي وحده، كأن يقوم هذا الشخص باختراق السحابة الإلكترونية التي يتم تخزين وإرسال الأمور من خلالها لتقنية الذكاء الاصطناعي وقيامه بإصدار أوامر الذكاء الاصطناعي على ارتكاب جريمة معينة، مثلا: إعطاء أمر برمجي بالاعتداء على أشخاص يحملون صفات معينة مثل لون البشرة، وغيرها</a:t>
            </a:r>
            <a:r>
              <a:rPr lang="ar-EG" sz="2400" dirty="0" smtClean="0">
                <a:solidFill>
                  <a:srgbClr val="000000"/>
                </a:solidFill>
                <a:latin typeface="Times New Roman" panose="02020603050405020304" pitchFamily="18" charset="0"/>
              </a:rPr>
              <a:t>.</a:t>
            </a:r>
          </a:p>
          <a:p>
            <a:pPr algn="just" rtl="1">
              <a:lnSpc>
                <a:spcPct val="120000"/>
              </a:lnSpc>
            </a:pPr>
            <a:r>
              <a:rPr lang="ar-EG" sz="2400" b="1" u="sng" dirty="0" smtClean="0">
                <a:solidFill>
                  <a:srgbClr val="000000"/>
                </a:solidFill>
                <a:latin typeface="Times New Roman" panose="02020603050405020304" pitchFamily="18" charset="0"/>
              </a:rPr>
              <a:t>- وعليه</a:t>
            </a:r>
            <a:r>
              <a:rPr lang="ar-EG" sz="2400" b="1" u="sng" dirty="0">
                <a:solidFill>
                  <a:srgbClr val="000000"/>
                </a:solidFill>
                <a:latin typeface="Times New Roman" panose="02020603050405020304" pitchFamily="18" charset="0"/>
              </a:rPr>
              <a:t>، إذا ثبت أن الطرف الخارجي قد قام بارتكاب الجريمة وفق الحالات السالفة الذكر، فإنه يعد مسؤولا </a:t>
            </a:r>
            <a:r>
              <a:rPr lang="ar-EG" sz="2400" b="1" u="sng" dirty="0" smtClean="0">
                <a:solidFill>
                  <a:srgbClr val="000000"/>
                </a:solidFill>
                <a:latin typeface="Times New Roman" panose="02020603050405020304" pitchFamily="18" charset="0"/>
              </a:rPr>
              <a:t>جنائيا، </a:t>
            </a:r>
            <a:r>
              <a:rPr lang="ar-EG" sz="2400" b="1" u="sng" dirty="0">
                <a:solidFill>
                  <a:srgbClr val="000000"/>
                </a:solidFill>
                <a:latin typeface="Times New Roman" panose="02020603050405020304" pitchFamily="18" charset="0"/>
              </a:rPr>
              <a:t>ويجب بالتالي إعفاء نظام الذكاء الاصطناعي من هذه المسؤولية التي لا دخل له فيها.</a:t>
            </a:r>
          </a:p>
          <a:p>
            <a:pPr algn="just" rtl="1">
              <a:lnSpc>
                <a:spcPct val="120000"/>
              </a:lnSpc>
            </a:pPr>
            <a:r>
              <a:rPr lang="ar-EG" sz="2400" b="1" u="sng" dirty="0" smtClean="0">
                <a:solidFill>
                  <a:srgbClr val="000000"/>
                </a:solidFill>
                <a:latin typeface="Times New Roman" panose="02020603050405020304" pitchFamily="18" charset="0"/>
              </a:rPr>
              <a:t>- يتضح </a:t>
            </a:r>
            <a:r>
              <a:rPr lang="ar-EG" sz="2400" b="1" u="sng" dirty="0">
                <a:solidFill>
                  <a:srgbClr val="000000"/>
                </a:solidFill>
                <a:latin typeface="Times New Roman" panose="02020603050405020304" pitchFamily="18" charset="0"/>
              </a:rPr>
              <a:t>لنا إذن، أن الذكاء الاصطناعي الآن في تطور مستمر، ولعل المستقبل القريب كفيل بأن يظهر لنا الحقيقة التي طالما انتظرناها وسيجيب لنا عن جميع الاستفسارات التي قد نعجز عنها في ظل هذا الفراغ التشريعي من التوصل لحل سليم لها، </a:t>
            </a:r>
            <a:r>
              <a:rPr lang="ar-EG" sz="2400" dirty="0">
                <a:solidFill>
                  <a:srgbClr val="000000"/>
                </a:solidFill>
                <a:latin typeface="Times New Roman" panose="02020603050405020304" pitchFamily="18" charset="0"/>
              </a:rPr>
              <a:t>والذي يستعصي معه تطبيق القواعد العامة للمسؤولية الجنائية لكون أن القانون الجنائي يخاطب مسؤولية الشخص الطبيعي سليم العقل، وأيضا الشخص المعنوي اعتبره المشرع الجنائي مسؤولا </a:t>
            </a:r>
            <a:r>
              <a:rPr lang="ar-EG" sz="2400" dirty="0" smtClean="0">
                <a:solidFill>
                  <a:srgbClr val="000000"/>
                </a:solidFill>
                <a:latin typeface="Times New Roman" panose="02020603050405020304" pitchFamily="18" charset="0"/>
              </a:rPr>
              <a:t>جنائياً </a:t>
            </a:r>
            <a:r>
              <a:rPr lang="ar-EG" sz="2400" dirty="0">
                <a:solidFill>
                  <a:srgbClr val="000000"/>
                </a:solidFill>
                <a:latin typeface="Times New Roman" panose="02020603050405020304" pitchFamily="18" charset="0"/>
              </a:rPr>
              <a:t>عن الجرائم التي يرتكبها</a:t>
            </a:r>
            <a:r>
              <a:rPr lang="ar-EG" sz="2400" dirty="0" smtClean="0">
                <a:solidFill>
                  <a:srgbClr val="000000"/>
                </a:solidFill>
                <a:latin typeface="Times New Roman" panose="02020603050405020304" pitchFamily="18" charset="0"/>
              </a:rPr>
              <a:t>.</a:t>
            </a:r>
            <a:endParaRPr lang="ar-EG" sz="2400" dirty="0">
              <a:solidFill>
                <a:srgbClr val="000000"/>
              </a:solidFill>
              <a:latin typeface="Times New Roman" panose="02020603050405020304" pitchFamily="18" charset="0"/>
            </a:endParaRP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897316448"/>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 xmlns:a16="http://schemas.microsoft.com/office/drawing/2014/main" id="{40AD33B2-84DB-498D-99BC-48015ABD3174}"/>
              </a:ext>
            </a:extLst>
          </p:cNvPr>
          <p:cNvSpPr/>
          <p:nvPr/>
        </p:nvSpPr>
        <p:spPr>
          <a:xfrm>
            <a:off x="144517" y="1641229"/>
            <a:ext cx="11902966"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 xmlns:a16="http://schemas.microsoft.com/office/drawing/2014/main" id="{0AC2650A-C51A-9ACB-723B-68D89C868D01}"/>
              </a:ext>
            </a:extLst>
          </p:cNvPr>
          <p:cNvSpPr/>
          <p:nvPr/>
        </p:nvSpPr>
        <p:spPr>
          <a:xfrm>
            <a:off x="268013" y="1617431"/>
            <a:ext cx="11779470" cy="4967514"/>
          </a:xfrm>
          <a:prstGeom prst="rect">
            <a:avLst/>
          </a:prstGeom>
        </p:spPr>
        <p:txBody>
          <a:bodyPr wrap="square">
            <a:spAutoFit/>
          </a:bodyPr>
          <a:lstStyle/>
          <a:p>
            <a:pPr algn="just" rtl="1">
              <a:lnSpc>
                <a:spcPct val="120000"/>
              </a:lnSpc>
            </a:pPr>
            <a:r>
              <a:rPr lang="ar-EG" sz="2400" b="1" u="sng" dirty="0" smtClean="0">
                <a:solidFill>
                  <a:srgbClr val="000000"/>
                </a:solidFill>
                <a:latin typeface="Times New Roman" panose="02020603050405020304" pitchFamily="18" charset="0"/>
              </a:rPr>
              <a:t>- إلا </a:t>
            </a:r>
            <a:r>
              <a:rPr lang="ar-EG" sz="2400" b="1" u="sng" dirty="0">
                <a:solidFill>
                  <a:srgbClr val="000000"/>
                </a:solidFill>
                <a:latin typeface="Times New Roman" panose="02020603050405020304" pitchFamily="18" charset="0"/>
              </a:rPr>
              <a:t>أنه إذا كان الفقه التقليدي ما زال يعتمد على كون أن الجريمة تثبت فقط في حق الإنسان، </a:t>
            </a:r>
            <a:r>
              <a:rPr lang="ar-EG" sz="2400" dirty="0">
                <a:solidFill>
                  <a:srgbClr val="000000"/>
                </a:solidFill>
                <a:latin typeface="Times New Roman" panose="02020603050405020304" pitchFamily="18" charset="0"/>
              </a:rPr>
              <a:t>ففي مقابل هذا الفقه المعاصر كان له رأي مغاير من خلال تقريره المسؤولية الجنائية للذكاء الاصطناعي، والحاجة ستثبت مدى الاستجابة لهذا الكائن الجديد، ولا يمكن أن ننكر دوره، ولا يمكن أن ننفيه من الوجود ولذلك ينبغي علينا التعايش معه، كل ما في الأمر ينبغي على المشرع أن الجنائي أن يعدل المقتضيات الجنائية وتقرير المسؤولية الجنائية للذكاء الاصطناعي إلى جانب مسؤولية الشخص الطبيعي والمعنوي، حتى يتسنى لنا الخروج عن هذا النقاش.</a:t>
            </a:r>
          </a:p>
          <a:p>
            <a:pPr algn="just" rtl="1">
              <a:lnSpc>
                <a:spcPct val="120000"/>
              </a:lnSpc>
            </a:pPr>
            <a:r>
              <a:rPr lang="ar-EG" sz="2400" b="1" u="sng" dirty="0">
                <a:solidFill>
                  <a:srgbClr val="000000"/>
                </a:solidFill>
                <a:latin typeface="Times New Roman" panose="02020603050405020304" pitchFamily="18" charset="0"/>
              </a:rPr>
              <a:t>- فالذكاء الاصطناعي، يعد </a:t>
            </a:r>
            <a:r>
              <a:rPr lang="ar-EG" sz="2400" b="1" u="sng" dirty="0" smtClean="0">
                <a:solidFill>
                  <a:srgbClr val="000000"/>
                </a:solidFill>
                <a:latin typeface="Times New Roman" panose="02020603050405020304" pitchFamily="18" charset="0"/>
              </a:rPr>
              <a:t>مسؤولاً </a:t>
            </a:r>
            <a:r>
              <a:rPr lang="ar-EG" sz="2400" b="1" u="sng" dirty="0">
                <a:solidFill>
                  <a:srgbClr val="000000"/>
                </a:solidFill>
                <a:latin typeface="Times New Roman" panose="02020603050405020304" pitchFamily="18" charset="0"/>
              </a:rPr>
              <a:t>عن جميع الجرائم التي يرتكبها بنفسه باستقلالية وبقدرته على التعلم العميق، باستثناء إذا لم يكن للإنسان يد فيها، </a:t>
            </a:r>
            <a:r>
              <a:rPr lang="ar-EG" sz="2400" dirty="0">
                <a:solidFill>
                  <a:srgbClr val="000000"/>
                </a:solidFill>
                <a:latin typeface="Times New Roman" panose="02020603050405020304" pitchFamily="18" charset="0"/>
              </a:rPr>
              <a:t>وقد ذكرنا سابقا أن البرلمان الأوروبي، اعتمد في إطار المسؤولية المدنية نظرية "النائب الإنساني المسؤول"، وهنا ما يمكن أن نطبقها كذلك إذا ما كان لهذا النائب دخل في جرائم الذكاء الاصطناعي، أما إذا ارتكب هذه الجرائم بدون تدخل من البشرية، فآنذاك يعد هو المسؤول عنها بناء على عنصر الإدراك الاصطناعي الذي سيتم برمجته فيه، وهاجس التشريعات حاليا ينبغي أن ينصب حول هذه النقطة، غير أنه يطرح تساؤلا هنا، ما هي الآثار القانونية التي تترتب عن هذه المسؤولية؟</a:t>
            </a:r>
          </a:p>
        </p:txBody>
      </p:sp>
      <p:sp>
        <p:nvSpPr>
          <p:cNvPr id="17" name="TextBox 16">
            <a:extLst>
              <a:ext uri="{FF2B5EF4-FFF2-40B4-BE49-F238E27FC236}">
                <a16:creationId xmlns="" xmlns:a16="http://schemas.microsoft.com/office/drawing/2014/main" id="{954B34D3-F436-A1EE-53D3-534D66D793CE}"/>
              </a:ext>
            </a:extLst>
          </p:cNvPr>
          <p:cNvSpPr txBox="1"/>
          <p:nvPr/>
        </p:nvSpPr>
        <p:spPr>
          <a:xfrm>
            <a:off x="1514613" y="676042"/>
            <a:ext cx="7861400" cy="523220"/>
          </a:xfrm>
          <a:prstGeom prst="rect">
            <a:avLst/>
          </a:prstGeom>
          <a:noFill/>
        </p:spPr>
        <p:txBody>
          <a:bodyPr wrap="square" rtlCol="0">
            <a:spAutoFit/>
          </a:bodyPr>
          <a:lstStyle/>
          <a:p>
            <a:pPr algn="ctr" rtl="1"/>
            <a:r>
              <a:rPr lang="ar-EG" sz="2800" b="1" dirty="0">
                <a:solidFill>
                  <a:srgbClr val="00B0F0"/>
                </a:solidFill>
                <a:latin typeface="Times New Roman" panose="02020603050405020304" pitchFamily="18" charset="0"/>
                <a:cs typeface="Times New Roman" panose="02020603050405020304" pitchFamily="18" charset="0"/>
              </a:rPr>
              <a:t>2- الأشخاص المسئولين جنائياً عن جرائم الذكاء الاصطناعي:</a:t>
            </a:r>
          </a:p>
        </p:txBody>
      </p:sp>
      <p:sp>
        <p:nvSpPr>
          <p:cNvPr id="18" name="Rectangle 17">
            <a:extLst>
              <a:ext uri="{FF2B5EF4-FFF2-40B4-BE49-F238E27FC236}">
                <a16:creationId xmlns="" xmlns:a16="http://schemas.microsoft.com/office/drawing/2014/main" id="{9BFC32B8-BDEE-2CBC-DFF5-CD482608568C}"/>
              </a:ext>
            </a:extLst>
          </p:cNvPr>
          <p:cNvSpPr/>
          <p:nvPr/>
        </p:nvSpPr>
        <p:spPr>
          <a:xfrm>
            <a:off x="0" y="5610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 xmlns:a16="http://schemas.microsoft.com/office/drawing/2014/main" id="{286030D9-F3A9-5CAC-74B0-1F810F0D8C45}"/>
              </a:ext>
            </a:extLst>
          </p:cNvPr>
          <p:cNvSpPr txBox="1"/>
          <p:nvPr/>
        </p:nvSpPr>
        <p:spPr>
          <a:xfrm>
            <a:off x="0" y="576421"/>
            <a:ext cx="1091009" cy="400110"/>
          </a:xfrm>
          <a:prstGeom prst="rect">
            <a:avLst/>
          </a:prstGeom>
          <a:noFill/>
        </p:spPr>
        <p:txBody>
          <a:bodyPr wrap="square" rtlCol="0">
            <a:spAutoFit/>
          </a:bodyPr>
          <a:lstStyle/>
          <a:p>
            <a:pPr algn="ctr"/>
            <a:r>
              <a:rPr lang="en-US" sz="2000" dirty="0" smtClean="0">
                <a:solidFill>
                  <a:schemeClr val="bg1"/>
                </a:solidFill>
                <a:latin typeface="Times New Roman" panose="02020603050405020304" pitchFamily="18" charset="0"/>
                <a:cs typeface="Times New Roman" panose="02020603050405020304" pitchFamily="18" charset="0"/>
              </a:rPr>
              <a:t>Lecture</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23" name="TextBox 22">
            <a:extLst>
              <a:ext uri="{FF2B5EF4-FFF2-40B4-BE49-F238E27FC236}">
                <a16:creationId xmlns="" xmlns:a16="http://schemas.microsoft.com/office/drawing/2014/main" id="{96E902E1-2A80-699E-4D0C-B8C82D90F38B}"/>
              </a:ext>
            </a:extLst>
          </p:cNvPr>
          <p:cNvSpPr txBox="1"/>
          <p:nvPr/>
        </p:nvSpPr>
        <p:spPr>
          <a:xfrm>
            <a:off x="135954" y="871788"/>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09</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24310092"/>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5">
            <a:extLst>
              <a:ext uri="{96DAC541-7B7A-43D3-8B79-37D633B846F1}">
                <asvg:svgBlip xmlns="" xmlns:asvg="http://schemas.microsoft.com/office/drawing/2016/SVG/main" r:embed="rId6"/>
              </a:ext>
            </a:extLst>
          </a:blip>
          <a:stretch>
            <a:fillRect/>
          </a:stretch>
        </p:blipFill>
        <p:spPr>
          <a:xfrm>
            <a:off x="367465" y="656998"/>
            <a:ext cx="2758843" cy="753090"/>
          </a:xfrm>
          <a:prstGeom prst="rect">
            <a:avLst/>
          </a:prstGeom>
        </p:spPr>
      </p:pic>
      <p:sp>
        <p:nvSpPr>
          <p:cNvPr id="10" name="TextBox 9">
            <a:extLst>
              <a:ext uri="{FF2B5EF4-FFF2-40B4-BE49-F238E27FC236}">
                <a16:creationId xmlns=""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 xmlns:a16="http://schemas.microsoft.com/office/drawing/2014/main" id="{121B20AF-04F0-22A2-15B6-B1C1AE520C9F}"/>
              </a:ext>
            </a:extLst>
          </p:cNvPr>
          <p:cNvSpPr/>
          <p:nvPr/>
        </p:nvSpPr>
        <p:spPr>
          <a:xfrm>
            <a:off x="1468709" y="1526062"/>
            <a:ext cx="9473666" cy="4142390"/>
          </a:xfrm>
          <a:prstGeom prst="rect">
            <a:avLst/>
          </a:prstGeom>
          <a:blipFill dpi="0" rotWithShape="1">
            <a:blip r:embed="rId7"/>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2590</TotalTime>
  <Words>4613</Words>
  <Application>Microsoft Office PowerPoint</Application>
  <PresentationFormat>Custom</PresentationFormat>
  <Paragraphs>197</Paragraphs>
  <Slides>30</Slides>
  <Notes>5</Notes>
  <HiddenSlides>0</HiddenSlides>
  <MMClips>0</MMClips>
  <ScaleCrop>false</ScaleCrop>
  <HeadingPairs>
    <vt:vector size="4" baseType="variant">
      <vt:variant>
        <vt:lpstr>Theme</vt:lpstr>
      </vt:variant>
      <vt:variant>
        <vt:i4>1</vt:i4>
      </vt:variant>
      <vt:variant>
        <vt:lpstr>Slide Titles</vt:lpstr>
      </vt:variant>
      <vt:variant>
        <vt:i4>30</vt:i4>
      </vt:variant>
    </vt:vector>
  </HeadingPairs>
  <TitlesOfParts>
    <vt:vector size="3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oo</cp:lastModifiedBy>
  <cp:revision>609</cp:revision>
  <dcterms:created xsi:type="dcterms:W3CDTF">2023-04-29T09:08:23Z</dcterms:created>
  <dcterms:modified xsi:type="dcterms:W3CDTF">2023-11-29T18:13:35Z</dcterms:modified>
</cp:coreProperties>
</file>