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313" r:id="rId4"/>
    <p:sldId id="261" r:id="rId5"/>
    <p:sldId id="272" r:id="rId6"/>
    <p:sldId id="262" r:id="rId7"/>
    <p:sldId id="273" r:id="rId8"/>
    <p:sldId id="263" r:id="rId9"/>
    <p:sldId id="304" r:id="rId10"/>
    <p:sldId id="264" r:id="rId11"/>
    <p:sldId id="274" r:id="rId12"/>
    <p:sldId id="298" r:id="rId13"/>
    <p:sldId id="299" r:id="rId14"/>
    <p:sldId id="303" r:id="rId15"/>
    <p:sldId id="265" r:id="rId16"/>
    <p:sldId id="267" r:id="rId17"/>
    <p:sldId id="268" r:id="rId18"/>
    <p:sldId id="275" r:id="rId19"/>
    <p:sldId id="288" r:id="rId20"/>
    <p:sldId id="270" r:id="rId21"/>
    <p:sldId id="271" r:id="rId22"/>
    <p:sldId id="276" r:id="rId23"/>
    <p:sldId id="277" r:id="rId24"/>
    <p:sldId id="302" r:id="rId25"/>
    <p:sldId id="278" r:id="rId26"/>
    <p:sldId id="301" r:id="rId27"/>
    <p:sldId id="305" r:id="rId28"/>
    <p:sldId id="306" r:id="rId29"/>
    <p:sldId id="269" r:id="rId30"/>
    <p:sldId id="285" r:id="rId31"/>
    <p:sldId id="286" r:id="rId32"/>
    <p:sldId id="289" r:id="rId33"/>
    <p:sldId id="308" r:id="rId34"/>
    <p:sldId id="290" r:id="rId35"/>
    <p:sldId id="291" r:id="rId36"/>
    <p:sldId id="292" r:id="rId37"/>
    <p:sldId id="293" r:id="rId38"/>
    <p:sldId id="279" r:id="rId39"/>
    <p:sldId id="282" r:id="rId40"/>
    <p:sldId id="281" r:id="rId41"/>
    <p:sldId id="307" r:id="rId42"/>
    <p:sldId id="283" r:id="rId43"/>
    <p:sldId id="284" r:id="rId44"/>
    <p:sldId id="294" r:id="rId45"/>
    <p:sldId id="309" r:id="rId46"/>
    <p:sldId id="266" r:id="rId47"/>
    <p:sldId id="312" r:id="rId48"/>
    <p:sldId id="311" r:id="rId49"/>
    <p:sldId id="297" r:id="rId50"/>
    <p:sldId id="29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7.png"/></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2.png"/><Relationship Id="rId4" Type="http://schemas.openxmlformats.org/officeDocument/2006/relationships/image" Target="../media/image8.emf"/><Relationship Id="rId9" Type="http://schemas.openxmlformats.org/officeDocument/2006/relationships/image" Target="../media/image21.png"/></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3.png"/></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png"/></Relationships>
</file>

<file path=ppt/slides/_rels/slide5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309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Master of Cybersecurity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601562" y="3154728"/>
            <a:ext cx="5921814" cy="954107"/>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CYB740</a:t>
            </a:r>
          </a:p>
          <a:p>
            <a:r>
              <a:rPr lang="en-US" sz="2700" dirty="0">
                <a:solidFill>
                  <a:schemeClr val="bg1"/>
                </a:solidFill>
                <a:latin typeface="Tajawal Medium" panose="00000600000000000000" pitchFamily="2" charset="-78"/>
                <a:cs typeface="Tajawal Medium" panose="00000600000000000000" pitchFamily="2" charset="-78"/>
              </a:rPr>
              <a:t>Penetration test and Ethical hacking</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38" name="Picture 37">
            <a:extLst>
              <a:ext uri="{FF2B5EF4-FFF2-40B4-BE49-F238E27FC236}">
                <a16:creationId xmlns:a16="http://schemas.microsoft.com/office/drawing/2014/main" id="{1E9E33FD-5CBB-25A1-1005-095D261B1747}"/>
              </a:ext>
            </a:extLst>
          </p:cNvPr>
          <p:cNvPicPr>
            <a:picLocks noChangeAspect="1"/>
          </p:cNvPicPr>
          <p:nvPr/>
        </p:nvPicPr>
        <p:blipFill>
          <a:blip r:embed="rId9"/>
          <a:stretch>
            <a:fillRect/>
          </a:stretch>
        </p:blipFill>
        <p:spPr>
          <a:xfrm>
            <a:off x="2774121" y="416158"/>
            <a:ext cx="5781675" cy="5533086"/>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05041" y="1089425"/>
            <a:ext cx="5044394" cy="4940327"/>
          </a:xfrm>
          <a:prstGeom prst="rect">
            <a:avLst/>
          </a:prstGeom>
          <a:noFill/>
        </p:spPr>
        <p:txBody>
          <a:bodyPr wrap="none" rtlCol="0">
            <a:spAutoFit/>
          </a:bodyPr>
          <a:lstStyle/>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Hacking Introduction</a:t>
            </a:r>
            <a:endParaRPr lang="ar-EG" sz="1600" dirty="0">
              <a:solidFill>
                <a:srgbClr val="0A1F61"/>
              </a:solidFill>
              <a:latin typeface="Tajawal ExtraBold" panose="00000800000000000000" pitchFamily="2" charset="-78"/>
              <a:cs typeface="+mj-cs"/>
            </a:endParaRP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What Is a Penetration Test?</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Pre-engagement</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Penetration Testing Viewpoints</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Penetration Testing Methodologies and Standards</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Phases of Penetration Testing</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Understand the audience </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Types of Penetration Tests</a:t>
            </a:r>
          </a:p>
          <a:p>
            <a:pPr marL="285750" indent="-285750">
              <a:lnSpc>
                <a:spcPct val="200000"/>
              </a:lnSpc>
              <a:buFont typeface="Arial" panose="020B0604020202020204" pitchFamily="34" charset="0"/>
              <a:buChar char="•"/>
            </a:pPr>
            <a:r>
              <a:rPr lang="en-US" sz="1600" dirty="0">
                <a:solidFill>
                  <a:srgbClr val="0A1F61"/>
                </a:solidFill>
                <a:cs typeface="+mj-cs"/>
              </a:rPr>
              <a:t>How to become  a Penetration Tester</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Vulnerability Assessments versus Penetration Test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513333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5637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Hacking 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89939" y="1633537"/>
            <a:ext cx="8171328" cy="4992392"/>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“White-hat hackers” </a:t>
            </a:r>
            <a:r>
              <a:rPr lang="en-US" dirty="0">
                <a:solidFill>
                  <a:srgbClr val="0A1F61"/>
                </a:solidFill>
                <a:latin typeface="Tajawal ExtraBold" panose="00000800000000000000" pitchFamily="2" charset="-78"/>
                <a:cs typeface="Tajawal ExtraBold" panose="00000800000000000000" pitchFamily="2" charset="-78"/>
              </a:rPr>
              <a:t>break security for non-malicious purposes, usually when performing authorized security tests.</a:t>
            </a:r>
          </a:p>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“Black-hat hackers”</a:t>
            </a:r>
            <a:r>
              <a:rPr lang="en-US" dirty="0">
                <a:solidFill>
                  <a:srgbClr val="0A1F61"/>
                </a:solidFill>
                <a:latin typeface="Tajawal ExtraBold" panose="00000800000000000000" pitchFamily="2" charset="-78"/>
                <a:cs typeface="Tajawal ExtraBold" panose="00000800000000000000" pitchFamily="2" charset="-78"/>
              </a:rPr>
              <a:t> violate computer security for maliciousness or personal gain. </a:t>
            </a:r>
          </a:p>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“Grey-hat hackers”</a:t>
            </a:r>
            <a:r>
              <a:rPr lang="en-US" dirty="0">
                <a:solidFill>
                  <a:srgbClr val="0A1F61"/>
                </a:solidFill>
                <a:latin typeface="Tajawal ExtraBold" panose="00000800000000000000" pitchFamily="2" charset="-78"/>
                <a:cs typeface="Tajawal ExtraBold" panose="00000800000000000000" pitchFamily="2" charset="-78"/>
              </a:rPr>
              <a:t> rationalize that they are acting moral when they are not. e.g.: Breaking into systems for fun, then emailing the sysadmin to tell them about the security hole.</a:t>
            </a:r>
          </a:p>
          <a:p>
            <a:pPr marL="285750" indent="-285750">
              <a:lnSpc>
                <a:spcPct val="20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654427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294239" cy="3330399"/>
          </a:xfrm>
          <a:prstGeom prst="rect">
            <a:avLst/>
          </a:prstGeom>
          <a:noFill/>
        </p:spPr>
        <p:txBody>
          <a:bodyPr wrap="square" rtlCol="0">
            <a:spAutoFit/>
          </a:bodyPr>
          <a:lstStyle/>
          <a:p>
            <a:pPr algn="just">
              <a:lnSpc>
                <a:spcPct val="200000"/>
              </a:lnSpc>
            </a:pPr>
            <a:r>
              <a:rPr lang="en-US" b="1" dirty="0">
                <a:solidFill>
                  <a:srgbClr val="0A1F61"/>
                </a:solidFill>
                <a:latin typeface="Tajawal ExtraBold" panose="00000800000000000000" pitchFamily="2" charset="-78"/>
                <a:cs typeface="Tajawal ExtraBold" panose="00000800000000000000" pitchFamily="2" charset="-78"/>
              </a:rPr>
              <a:t>1- White hat hacker</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This kind of hacker is often referred to as a security professional or security researcher.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Such hackers are employed by an organization and are permitted to attack an organization to find vulnerabilities that an attacker might be able to exploit.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77636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00274" y="2098726"/>
            <a:ext cx="6985008" cy="2776401"/>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2. Black hat hacker</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Also known as a </a:t>
            </a:r>
            <a:r>
              <a:rPr lang="en-US" b="1" dirty="0">
                <a:solidFill>
                  <a:srgbClr val="0A1F61"/>
                </a:solidFill>
                <a:latin typeface="Tajawal ExtraBold" panose="00000800000000000000" pitchFamily="2" charset="-78"/>
                <a:cs typeface="Tajawal ExtraBold" panose="00000800000000000000" pitchFamily="2" charset="-78"/>
              </a:rPr>
              <a:t>cracker</a:t>
            </a:r>
            <a:r>
              <a:rPr lang="en-US" dirty="0">
                <a:solidFill>
                  <a:srgbClr val="0A1F61"/>
                </a:solidFill>
                <a:latin typeface="Tajawal ExtraBold" panose="00000800000000000000" pitchFamily="2" charset="-78"/>
                <a:cs typeface="Tajawal ExtraBold" panose="00000800000000000000" pitchFamily="2" charset="-78"/>
              </a:rPr>
              <a:t>, this kind of hacker is referred to as a </a:t>
            </a:r>
            <a:r>
              <a:rPr lang="en-US" b="1" dirty="0">
                <a:solidFill>
                  <a:srgbClr val="0A1F61"/>
                </a:solidFill>
                <a:latin typeface="Tajawal ExtraBold" panose="00000800000000000000" pitchFamily="2" charset="-78"/>
                <a:cs typeface="Tajawal ExtraBold" panose="00000800000000000000" pitchFamily="2" charset="-78"/>
              </a:rPr>
              <a:t>bad guy</a:t>
            </a:r>
            <a:r>
              <a:rPr lang="en-US" dirty="0">
                <a:solidFill>
                  <a:srgbClr val="0A1F61"/>
                </a:solidFill>
                <a:latin typeface="Tajawal ExtraBold" panose="00000800000000000000" pitchFamily="2" charset="-78"/>
                <a:cs typeface="Tajawal ExtraBold" panose="00000800000000000000" pitchFamily="2" charset="-78"/>
              </a:rPr>
              <a:t>, who uses his or her knowledge for negative purposes.</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 They are often referred to by the media as hackers.</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704494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8564" y="1381629"/>
            <a:ext cx="8308429" cy="4196918"/>
          </a:xfrm>
          <a:prstGeom prst="rect">
            <a:avLst/>
          </a:prstGeom>
          <a:noFill/>
        </p:spPr>
        <p:txBody>
          <a:bodyPr wrap="square" rtlCol="0">
            <a:spAutoFit/>
          </a:bodyPr>
          <a:lstStyle/>
          <a:p>
            <a:pPr>
              <a:lnSpc>
                <a:spcPct val="200000"/>
              </a:lnSpc>
            </a:pPr>
            <a:r>
              <a:rPr lang="en-US" sz="1700" b="1" dirty="0">
                <a:solidFill>
                  <a:srgbClr val="0A1F61"/>
                </a:solidFill>
                <a:latin typeface="Tajawal ExtraBold" panose="00000800000000000000" pitchFamily="2" charset="-78"/>
                <a:cs typeface="Tajawal ExtraBold" panose="00000800000000000000" pitchFamily="2" charset="-78"/>
              </a:rPr>
              <a:t>3. Gray hat hacker</a:t>
            </a:r>
          </a:p>
          <a:p>
            <a:pPr marL="285750" indent="-285750">
              <a:lnSpc>
                <a:spcPct val="200000"/>
              </a:lnSpc>
              <a:buFont typeface="Arial" panose="020B0604020202020204" pitchFamily="34" charset="0"/>
              <a:buChar char="•"/>
            </a:pPr>
            <a:r>
              <a:rPr lang="en-US" sz="1700" dirty="0">
                <a:solidFill>
                  <a:srgbClr val="0A1F61"/>
                </a:solidFill>
                <a:latin typeface="Tajawal ExtraBold" panose="00000800000000000000" pitchFamily="2" charset="-78"/>
                <a:cs typeface="Tajawal ExtraBold" panose="00000800000000000000" pitchFamily="2" charset="-78"/>
              </a:rPr>
              <a:t>This kind of hacker is an intermediate between a white hat and a black hat hacker. </a:t>
            </a:r>
          </a:p>
          <a:p>
            <a:pPr marL="285750" indent="-285750">
              <a:lnSpc>
                <a:spcPct val="200000"/>
              </a:lnSpc>
              <a:buFont typeface="Arial" panose="020B0604020202020204" pitchFamily="34" charset="0"/>
              <a:buChar char="•"/>
            </a:pPr>
            <a:r>
              <a:rPr lang="en-US" sz="1700" dirty="0">
                <a:solidFill>
                  <a:srgbClr val="0A1F61"/>
                </a:solidFill>
                <a:latin typeface="Tajawal ExtraBold" panose="00000800000000000000" pitchFamily="2" charset="-78"/>
                <a:cs typeface="Tajawal ExtraBold" panose="00000800000000000000" pitchFamily="2" charset="-78"/>
              </a:rPr>
              <a:t>For instance, a gray hat hacker would work as a security professional for an organization and responsibly disclose everything to them; however, he or she might leave a backdoor to access it later and might also sell the confidential information, obtained after the compromise of a company’s target server, to competitors.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670852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74183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9708" y="543490"/>
            <a:ext cx="49231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 Main Definitions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39" name="TextBox 38">
            <a:extLst>
              <a:ext uri="{FF2B5EF4-FFF2-40B4-BE49-F238E27FC236}">
                <a16:creationId xmlns:a16="http://schemas.microsoft.com/office/drawing/2014/main" id="{670F9FC9-8B56-ABA2-4EA2-3EBEF92FBC4B}"/>
              </a:ext>
            </a:extLst>
          </p:cNvPr>
          <p:cNvSpPr txBox="1"/>
          <p:nvPr/>
        </p:nvSpPr>
        <p:spPr>
          <a:xfrm>
            <a:off x="1308894" y="1809050"/>
            <a:ext cx="5350142" cy="3697487"/>
          </a:xfrm>
          <a:prstGeom prst="rect">
            <a:avLst/>
          </a:prstGeom>
          <a:noFill/>
        </p:spPr>
        <p:txBody>
          <a:bodyPr wrap="square" rtlCol="0">
            <a:spAutoFit/>
          </a:bodyPr>
          <a:lstStyle/>
          <a:p>
            <a:pPr algn="just">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Hacktivist</a:t>
            </a:r>
            <a:endParaRPr lang="en-US" sz="20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Ethical hacker</a:t>
            </a:r>
            <a:endParaRPr lang="en-US" sz="20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000" b="1" dirty="0">
                <a:solidFill>
                  <a:srgbClr val="0A1F61"/>
                </a:solidFill>
                <a:cs typeface="Tajawal ExtraBold" panose="00000800000000000000" pitchFamily="2" charset="-78"/>
              </a:rPr>
              <a:t>Vulnerability</a:t>
            </a:r>
          </a:p>
          <a:p>
            <a:pPr algn="just">
              <a:lnSpc>
                <a:spcPct val="200000"/>
              </a:lnSpc>
            </a:pPr>
            <a:r>
              <a:rPr lang="en-US" sz="2000" b="1" dirty="0">
                <a:solidFill>
                  <a:srgbClr val="0A1F61"/>
                </a:solidFill>
                <a:cs typeface="Tajawal ExtraBold" panose="00000800000000000000" pitchFamily="2" charset="-78"/>
              </a:rPr>
              <a:t>Exploit</a:t>
            </a:r>
          </a:p>
          <a:p>
            <a:pPr algn="just">
              <a:lnSpc>
                <a:spcPct val="200000"/>
              </a:lnSpc>
            </a:pPr>
            <a:r>
              <a:rPr lang="en-US" sz="2000" b="1" dirty="0">
                <a:solidFill>
                  <a:srgbClr val="0A1F61"/>
                </a:solidFill>
                <a:cs typeface="Tajawal ExtraBold" panose="00000800000000000000" pitchFamily="2" charset="-78"/>
              </a:rPr>
              <a:t>Threat</a:t>
            </a:r>
          </a:p>
          <a:p>
            <a:pPr algn="just">
              <a:lnSpc>
                <a:spcPct val="200000"/>
              </a:lnSpc>
            </a:pPr>
            <a:r>
              <a:rPr lang="en-US" sz="2000" b="1" dirty="0">
                <a:solidFill>
                  <a:srgbClr val="0A1F61"/>
                </a:solidFill>
                <a:cs typeface="Tajawal ExtraBold" panose="00000800000000000000" pitchFamily="2" charset="-78"/>
              </a:rPr>
              <a:t>Risk</a:t>
            </a:r>
            <a:endParaRPr lang="en-US" sz="16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73832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74183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9708" y="543490"/>
            <a:ext cx="49231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 Main Definitions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21" name="TextBox 20">
            <a:extLst>
              <a:ext uri="{FF2B5EF4-FFF2-40B4-BE49-F238E27FC236}">
                <a16:creationId xmlns:a16="http://schemas.microsoft.com/office/drawing/2014/main" id="{E7392A8A-3503-05FF-4683-E3B4B0468586}"/>
              </a:ext>
            </a:extLst>
          </p:cNvPr>
          <p:cNvSpPr txBox="1"/>
          <p:nvPr/>
        </p:nvSpPr>
        <p:spPr>
          <a:xfrm>
            <a:off x="566347" y="1541369"/>
            <a:ext cx="7894919" cy="3920240"/>
          </a:xfrm>
          <a:prstGeom prst="rect">
            <a:avLst/>
          </a:prstGeom>
          <a:noFill/>
        </p:spPr>
        <p:txBody>
          <a:bodyPr wrap="square">
            <a:spAutoFit/>
          </a:bodyPr>
          <a:lstStyle/>
          <a:p>
            <a:pPr algn="just">
              <a:lnSpc>
                <a:spcPct val="150000"/>
              </a:lnSpc>
            </a:pPr>
            <a:r>
              <a:rPr lang="en-US" sz="2100" b="1" dirty="0"/>
              <a:t>Hacktivist</a:t>
            </a:r>
            <a:r>
              <a:rPr lang="en-US" sz="2100" dirty="0"/>
              <a:t>—Hacktivists are defined as group of hackers that hack into computer systems for a cause or purpose. The purpose may be political gain, freedom of speech, human rights, and so on.</a:t>
            </a:r>
          </a:p>
          <a:p>
            <a:pPr algn="just">
              <a:lnSpc>
                <a:spcPct val="150000"/>
              </a:lnSpc>
            </a:pPr>
            <a:r>
              <a:rPr lang="en-US" sz="2100" b="1" dirty="0"/>
              <a:t>Ethical hacker</a:t>
            </a:r>
            <a:r>
              <a:rPr lang="en-US" sz="2100" dirty="0"/>
              <a:t>—An ethical hacker is as a person who is hired and permitted by an organization to attack its systems for the purpose of identifying vulnerabilities, which an attacker might take advantage of. The sole difference between the terms “hacking” and “ethical hacking” is the permission.</a:t>
            </a:r>
          </a:p>
        </p:txBody>
      </p:sp>
    </p:spTree>
    <p:extLst>
      <p:ext uri="{BB962C8B-B14F-4D97-AF65-F5344CB8AC3E}">
        <p14:creationId xmlns:p14="http://schemas.microsoft.com/office/powerpoint/2010/main" val="1333260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861179"/>
            <a:ext cx="1222425" cy="744005"/>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231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Main Definitions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30031" y="1649349"/>
            <a:ext cx="8031235" cy="2918107"/>
          </a:xfrm>
          <a:prstGeom prst="rect">
            <a:avLst/>
          </a:prstGeom>
          <a:noFill/>
        </p:spPr>
        <p:txBody>
          <a:bodyPr wrap="square" rtlCol="0">
            <a:spAutoFit/>
          </a:bodyPr>
          <a:lstStyle/>
          <a:p>
            <a:pPr algn="just">
              <a:lnSpc>
                <a:spcPct val="150000"/>
              </a:lnSpc>
            </a:pPr>
            <a:r>
              <a:rPr lang="en-US" sz="2500" b="1" dirty="0">
                <a:solidFill>
                  <a:srgbClr val="0A1F61"/>
                </a:solidFill>
                <a:cs typeface="Tajawal ExtraBold" panose="00000800000000000000" pitchFamily="2" charset="-78"/>
              </a:rPr>
              <a:t>Vulnerability</a:t>
            </a:r>
            <a:r>
              <a:rPr lang="ar-EG" sz="2500" b="1" dirty="0">
                <a:solidFill>
                  <a:srgbClr val="0A1F61"/>
                </a:solidFill>
                <a:cs typeface="Tajawal ExtraBold" panose="00000800000000000000" pitchFamily="2" charset="-78"/>
              </a:rPr>
              <a:t>   ثغرة </a:t>
            </a:r>
            <a:endParaRPr lang="en-US" sz="2500" b="1" dirty="0">
              <a:solidFill>
                <a:srgbClr val="0A1F61"/>
              </a:solidFill>
              <a:cs typeface="Tajawal ExtraBold" panose="00000800000000000000" pitchFamily="2" charset="-78"/>
            </a:endParaRPr>
          </a:p>
          <a:p>
            <a:pPr lvl="1" algn="just">
              <a:lnSpc>
                <a:spcPct val="150000"/>
              </a:lnSpc>
            </a:pPr>
            <a:r>
              <a:rPr lang="en-US" sz="2500" dirty="0">
                <a:solidFill>
                  <a:srgbClr val="0A1F61"/>
                </a:solidFill>
                <a:cs typeface="Tajawal ExtraBold" panose="00000800000000000000" pitchFamily="2" charset="-78"/>
              </a:rPr>
              <a:t>Vulnerability is defined as a flaw or a weakness inside the asset that could be used to gain unauthorized access to it. The successful compromise of a vulnerability may result in data manipulation, privilege elevation, etc.</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815363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350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2314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Main Definitions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655349"/>
            <a:ext cx="7941600" cy="3831818"/>
          </a:xfrm>
          <a:prstGeom prst="rect">
            <a:avLst/>
          </a:prstGeom>
          <a:noFill/>
        </p:spPr>
        <p:txBody>
          <a:bodyPr wrap="square" rtlCol="0">
            <a:spAutoFit/>
          </a:bodyPr>
          <a:lstStyle/>
          <a:p>
            <a:pPr algn="just">
              <a:lnSpc>
                <a:spcPct val="200000"/>
              </a:lnSpc>
            </a:pPr>
            <a:r>
              <a:rPr lang="en-US" sz="2500" b="1" dirty="0">
                <a:solidFill>
                  <a:srgbClr val="0A1F61"/>
                </a:solidFill>
                <a:cs typeface="Tajawal ExtraBold" panose="00000800000000000000" pitchFamily="2" charset="-78"/>
              </a:rPr>
              <a:t>Exploit </a:t>
            </a:r>
            <a:r>
              <a:rPr lang="ar-EG" sz="2500" b="1" dirty="0">
                <a:solidFill>
                  <a:srgbClr val="0A1F61"/>
                </a:solidFill>
                <a:cs typeface="Tajawal ExtraBold" panose="00000800000000000000" pitchFamily="2" charset="-78"/>
              </a:rPr>
              <a:t>استغلال</a:t>
            </a:r>
            <a:endParaRPr lang="en-US" sz="2500" b="1" dirty="0">
              <a:solidFill>
                <a:srgbClr val="0A1F61"/>
              </a:solidFill>
              <a:cs typeface="Tajawal ExtraBold" panose="00000800000000000000" pitchFamily="2" charset="-78"/>
            </a:endParaRPr>
          </a:p>
          <a:p>
            <a:pPr algn="just">
              <a:lnSpc>
                <a:spcPct val="200000"/>
              </a:lnSpc>
            </a:pPr>
            <a:r>
              <a:rPr lang="en-US" sz="2500" dirty="0">
                <a:solidFill>
                  <a:srgbClr val="0A1F61"/>
                </a:solidFill>
                <a:cs typeface="Tajawal ExtraBold" panose="00000800000000000000" pitchFamily="2" charset="-78"/>
              </a:rPr>
              <a:t>An exploit is something that takes advantage of vulnerability in an asset to cause unintended or unanticipated behavior in a target system, which would allow an attacker to gain access to data or information.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224662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861179"/>
            <a:ext cx="1222425" cy="744005"/>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231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Main Definitions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30031" y="1649349"/>
            <a:ext cx="8031235" cy="4072269"/>
          </a:xfrm>
          <a:prstGeom prst="rect">
            <a:avLst/>
          </a:prstGeom>
          <a:noFill/>
        </p:spPr>
        <p:txBody>
          <a:bodyPr wrap="square" rtlCol="0">
            <a:spAutoFit/>
          </a:bodyPr>
          <a:lstStyle/>
          <a:p>
            <a:pPr algn="just">
              <a:lnSpc>
                <a:spcPct val="150000"/>
              </a:lnSpc>
            </a:pPr>
            <a:r>
              <a:rPr lang="en-US" sz="2500" b="1" dirty="0">
                <a:solidFill>
                  <a:srgbClr val="0A1F61"/>
                </a:solidFill>
                <a:cs typeface="Tajawal ExtraBold" panose="00000800000000000000" pitchFamily="2" charset="-78"/>
              </a:rPr>
              <a:t>Threat </a:t>
            </a:r>
            <a:r>
              <a:rPr lang="ar-EG" sz="2500" b="1" dirty="0">
                <a:solidFill>
                  <a:srgbClr val="0A1F61"/>
                </a:solidFill>
                <a:cs typeface="Tajawal ExtraBold" panose="00000800000000000000" pitchFamily="2" charset="-78"/>
              </a:rPr>
              <a:t>تهديد</a:t>
            </a:r>
            <a:endParaRPr lang="en-US" sz="2500" b="1" dirty="0">
              <a:solidFill>
                <a:srgbClr val="0A1F61"/>
              </a:solidFill>
              <a:cs typeface="Tajawal ExtraBold" panose="00000800000000000000" pitchFamily="2" charset="-78"/>
            </a:endParaRPr>
          </a:p>
          <a:p>
            <a:pPr lvl="1" algn="just">
              <a:lnSpc>
                <a:spcPct val="150000"/>
              </a:lnSpc>
            </a:pPr>
            <a:r>
              <a:rPr lang="en-US" sz="2500" dirty="0">
                <a:solidFill>
                  <a:srgbClr val="0A1F61"/>
                </a:solidFill>
                <a:cs typeface="Tajawal ExtraBold" panose="00000800000000000000" pitchFamily="2" charset="-78"/>
              </a:rPr>
              <a:t>A threat represents a </a:t>
            </a:r>
            <a:r>
              <a:rPr lang="en-US" sz="2500" u="sng" dirty="0">
                <a:solidFill>
                  <a:srgbClr val="0A1F61"/>
                </a:solidFill>
                <a:cs typeface="Tajawal ExtraBold" panose="00000800000000000000" pitchFamily="2" charset="-78"/>
              </a:rPr>
              <a:t>possible danger </a:t>
            </a:r>
            <a:r>
              <a:rPr lang="en-US" sz="2500" dirty="0">
                <a:solidFill>
                  <a:srgbClr val="0A1F61"/>
                </a:solidFill>
                <a:cs typeface="Tajawal ExtraBold" panose="00000800000000000000" pitchFamily="2" charset="-78"/>
              </a:rPr>
              <a:t>to the computer system. It represents something that an organization doesn’t want to happen. </a:t>
            </a:r>
            <a:r>
              <a:rPr lang="en-US" sz="2500" u="sng" dirty="0">
                <a:solidFill>
                  <a:srgbClr val="0A1F61"/>
                </a:solidFill>
                <a:cs typeface="Tajawal ExtraBold" panose="00000800000000000000" pitchFamily="2" charset="-78"/>
              </a:rPr>
              <a:t>A successful exploitation of vulnerability is a threat.</a:t>
            </a:r>
            <a:r>
              <a:rPr lang="en-US" sz="2500" dirty="0">
                <a:solidFill>
                  <a:srgbClr val="0A1F61"/>
                </a:solidFill>
                <a:cs typeface="Tajawal ExtraBold" panose="00000800000000000000" pitchFamily="2" charset="-78"/>
              </a:rPr>
              <a:t> A threat may be a malicious hacker who is trying to gain unauthorized access to an asset.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517999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1" y="575533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2314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Main Definitions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21977" y="1270629"/>
            <a:ext cx="8125015" cy="2292935"/>
          </a:xfrm>
          <a:prstGeom prst="rect">
            <a:avLst/>
          </a:prstGeom>
          <a:noFill/>
        </p:spPr>
        <p:txBody>
          <a:bodyPr wrap="square" rtlCol="0">
            <a:spAutoFit/>
          </a:bodyPr>
          <a:lstStyle/>
          <a:p>
            <a:pPr>
              <a:lnSpc>
                <a:spcPct val="200000"/>
              </a:lnSpc>
            </a:pPr>
            <a:r>
              <a:rPr lang="en-US" sz="2500" b="1" dirty="0">
                <a:solidFill>
                  <a:srgbClr val="0A1F61"/>
                </a:solidFill>
                <a:cs typeface="Tajawal ExtraBold" panose="00000800000000000000" pitchFamily="2" charset="-78"/>
              </a:rPr>
              <a:t>Risk</a:t>
            </a:r>
            <a:r>
              <a:rPr lang="ar-EG" sz="2500" b="1" dirty="0">
                <a:solidFill>
                  <a:srgbClr val="0A1F61"/>
                </a:solidFill>
                <a:cs typeface="Tajawal ExtraBold" panose="00000800000000000000" pitchFamily="2" charset="-78"/>
              </a:rPr>
              <a:t> مخاطرة </a:t>
            </a:r>
            <a:endParaRPr lang="en-US" sz="2500" b="1" dirty="0">
              <a:solidFill>
                <a:srgbClr val="0A1F61"/>
              </a:solidFill>
              <a:cs typeface="Tajawal ExtraBold" panose="00000800000000000000" pitchFamily="2" charset="-78"/>
            </a:endParaRPr>
          </a:p>
          <a:p>
            <a:pPr>
              <a:lnSpc>
                <a:spcPct val="200000"/>
              </a:lnSpc>
            </a:pPr>
            <a:r>
              <a:rPr lang="en-US" sz="2500" dirty="0">
                <a:solidFill>
                  <a:srgbClr val="0A1F61"/>
                </a:solidFill>
                <a:cs typeface="Tajawal ExtraBold" panose="00000800000000000000" pitchFamily="2" charset="-78"/>
              </a:rPr>
              <a:t>A risk is defined as the impact (damage) resulting from the successful compromise of an asset.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9657033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2756777"/>
            <a:ext cx="78820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2951946"/>
            <a:ext cx="459311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Penetration Test?</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875856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820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9311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Penetration Test?</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24994" y="1586472"/>
            <a:ext cx="7882079" cy="361573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200" dirty="0">
                <a:solidFill>
                  <a:srgbClr val="0A1F61"/>
                </a:solidFill>
                <a:cs typeface="Tajawal ExtraBold" panose="00000800000000000000" pitchFamily="2" charset="-78"/>
              </a:rPr>
              <a:t>A penetration test is a subclass of ethical hacking; it comprises a set of methods and procedures that aim at testing/protecting an organization’s security. </a:t>
            </a:r>
          </a:p>
          <a:p>
            <a:pPr marL="285750" indent="-285750" algn="just">
              <a:lnSpc>
                <a:spcPct val="150000"/>
              </a:lnSpc>
              <a:buFont typeface="Arial" panose="020B0604020202020204" pitchFamily="34" charset="0"/>
              <a:buChar char="•"/>
            </a:pPr>
            <a:r>
              <a:rPr lang="en-US" sz="2200" dirty="0">
                <a:solidFill>
                  <a:srgbClr val="0A1F61"/>
                </a:solidFill>
                <a:cs typeface="Tajawal ExtraBold" panose="00000800000000000000" pitchFamily="2" charset="-78"/>
              </a:rPr>
              <a:t>The penetration tests prove helpful in finding vulnerabilities in an organization and check whether an attacker will be able to exploit them to gain unauthorized access to an asset.</a:t>
            </a:r>
          </a:p>
          <a:p>
            <a:pPr marL="285750" indent="-285750">
              <a:lnSpc>
                <a:spcPct val="200000"/>
              </a:lnSpc>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005433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664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Pre-engagement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0547" y="1846381"/>
            <a:ext cx="7849544" cy="2776401"/>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Before you start doing a penetration test, there is whole lot of things you need to discuss with clients. This is the phase where both the customer and a representative from your company would sit down and discuss about the legal requirements and the “</a:t>
            </a:r>
            <a:r>
              <a:rPr lang="en-US" b="1" dirty="0">
                <a:solidFill>
                  <a:srgbClr val="0A1F61"/>
                </a:solidFill>
                <a:latin typeface="Tajawal ExtraBold" panose="00000800000000000000" pitchFamily="2" charset="-78"/>
                <a:cs typeface="Tajawal ExtraBold" panose="00000800000000000000" pitchFamily="2" charset="-78"/>
              </a:rPr>
              <a:t>rules of engagement</a:t>
            </a:r>
            <a:r>
              <a:rPr lang="en-US" dirty="0">
                <a:solidFill>
                  <a:srgbClr val="0A1F61"/>
                </a:solidFill>
                <a:latin typeface="Tajawal ExtraBold" panose="00000800000000000000" pitchFamily="2" charset="-78"/>
                <a:cs typeface="Tajawal ExtraBold" panose="00000800000000000000" pitchFamily="2" charset="-78"/>
              </a:rPr>
              <a:t>.”</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8282560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39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Rules of Engagement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80459" y="1544258"/>
            <a:ext cx="8277360" cy="3673634"/>
          </a:xfrm>
          <a:prstGeom prst="rect">
            <a:avLst/>
          </a:prstGeom>
          <a:noFill/>
        </p:spPr>
        <p:txBody>
          <a:bodyPr wrap="square" rtlCol="0">
            <a:spAutoFit/>
          </a:bodyPr>
          <a:lstStyle/>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Following are important requirements that are present in almost every ROE:</a:t>
            </a:r>
          </a:p>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◾A proper “permission to hack” and a “nondisclosure” agreement should be signed by both the parties.</a:t>
            </a:r>
          </a:p>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 The scope of the engagement and what part of the organization must be tested.</a:t>
            </a:r>
          </a:p>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 The project duration including both the start and the end date.</a:t>
            </a:r>
          </a:p>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 The methodology to be used for conducting a penetration test.</a:t>
            </a:r>
          </a:p>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 The goals of a penetration test.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71187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39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Rules of Engagement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9633" y="1633538"/>
            <a:ext cx="8277360" cy="4196918"/>
          </a:xfrm>
          <a:prstGeom prst="rect">
            <a:avLst/>
          </a:prstGeom>
          <a:noFill/>
        </p:spPr>
        <p:txBody>
          <a:bodyPr wrap="square" rtlCol="0">
            <a:spAutoFit/>
          </a:bodyPr>
          <a:lstStyle/>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 The allowed and disallowed techniques, whether denial-of-service testing should be performed or not.</a:t>
            </a:r>
          </a:p>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◾The liabilities and responsibilities, which are decided ahead of time. As a penetration tester you might break into something that should not be accessible, causing a denial of service;</a:t>
            </a:r>
          </a:p>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also, you might access sensitive information such as credit cards. Therefore, the liabilities should be defined prior to the engagement.</a:t>
            </a:r>
          </a:p>
          <a:p>
            <a:pPr>
              <a:lnSpc>
                <a:spcPct val="200000"/>
              </a:lnSpc>
            </a:pPr>
            <a:endParaRPr lang="en-US" sz="1700"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36729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05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899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Penetration Testing Viewpoints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443839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External vs. Internal</a:t>
            </a:r>
          </a:p>
          <a:p>
            <a:pPr algn="just">
              <a:lnSpc>
                <a:spcPct val="200000"/>
              </a:lnSpc>
            </a:pPr>
            <a:r>
              <a:rPr lang="en-US" dirty="0">
                <a:solidFill>
                  <a:srgbClr val="0A1F61"/>
                </a:solidFill>
                <a:latin typeface="Tajawal ExtraBold" panose="00000800000000000000" pitchFamily="2" charset="-78"/>
                <a:cs typeface="Tajawal ExtraBold" panose="00000800000000000000" pitchFamily="2" charset="-78"/>
              </a:rPr>
              <a:t>  Penetration Testing can be performed from the viewpoint of an    external attacker or a malicious employee.</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Overt vs. Covert</a:t>
            </a:r>
          </a:p>
          <a:p>
            <a:pPr algn="just">
              <a:lnSpc>
                <a:spcPct val="200000"/>
              </a:lnSpc>
            </a:pPr>
            <a:r>
              <a:rPr lang="en-US" dirty="0">
                <a:solidFill>
                  <a:srgbClr val="0A1F61"/>
                </a:solidFill>
                <a:latin typeface="Tajawal ExtraBold" panose="00000800000000000000" pitchFamily="2" charset="-78"/>
                <a:cs typeface="Tajawal ExtraBold" panose="00000800000000000000" pitchFamily="2" charset="-78"/>
              </a:rPr>
              <a:t>    Penetration Testing can be performed with or without the knowledge of the IT department of the company being tested.</a:t>
            </a:r>
          </a:p>
          <a:p>
            <a:pPr algn="just">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645934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350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163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Categories of Penetration Test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49546" y="2858450"/>
            <a:ext cx="1582484" cy="2222403"/>
          </a:xfrm>
          <a:prstGeom prst="rect">
            <a:avLst/>
          </a:prstGeom>
          <a:noFill/>
        </p:spPr>
        <p:txBody>
          <a:bodyPr wrap="none" rtlCol="0">
            <a:spAutoFit/>
          </a:bodyPr>
          <a:lstStyle/>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Black Box</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White Box</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Gray Box</a:t>
            </a: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6B563983-7195-614F-E991-FF0CFE675121}"/>
              </a:ext>
            </a:extLst>
          </p:cNvPr>
          <p:cNvSpPr txBox="1"/>
          <p:nvPr/>
        </p:nvSpPr>
        <p:spPr>
          <a:xfrm>
            <a:off x="325644" y="1794043"/>
            <a:ext cx="7633048" cy="707886"/>
          </a:xfrm>
          <a:prstGeom prst="rect">
            <a:avLst/>
          </a:prstGeom>
          <a:noFill/>
        </p:spPr>
        <p:txBody>
          <a:bodyPr wrap="square">
            <a:spAutoFit/>
          </a:bodyPr>
          <a:lstStyle/>
          <a:p>
            <a:r>
              <a:rPr lang="en-US" sz="2000" dirty="0"/>
              <a:t>The entire penetration test upon what the organization wants to test and how it wants the security paradigm to be tested.</a:t>
            </a:r>
          </a:p>
        </p:txBody>
      </p:sp>
    </p:spTree>
    <p:extLst>
      <p:ext uri="{BB962C8B-B14F-4D97-AF65-F5344CB8AC3E}">
        <p14:creationId xmlns:p14="http://schemas.microsoft.com/office/powerpoint/2010/main" val="3043819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78125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Black Box</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3937" y="1586472"/>
            <a:ext cx="8228189" cy="399429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900" b="1" dirty="0">
                <a:solidFill>
                  <a:srgbClr val="0A1F61"/>
                </a:solidFill>
                <a:cs typeface="Tajawal ExtraBold" panose="00000800000000000000" pitchFamily="2" charset="-78"/>
              </a:rPr>
              <a:t>A black box penetration test </a:t>
            </a:r>
            <a:r>
              <a:rPr lang="en-US" sz="1900" dirty="0">
                <a:solidFill>
                  <a:srgbClr val="0A1F61"/>
                </a:solidFill>
                <a:cs typeface="Tajawal ExtraBold" panose="00000800000000000000" pitchFamily="2" charset="-78"/>
              </a:rPr>
              <a:t>is where little or no information is provided about the specified target.</a:t>
            </a:r>
          </a:p>
          <a:p>
            <a:pPr marL="285750" indent="-285750" algn="just">
              <a:lnSpc>
                <a:spcPct val="150000"/>
              </a:lnSpc>
              <a:buFont typeface="Arial" panose="020B0604020202020204" pitchFamily="34" charset="0"/>
              <a:buChar char="•"/>
            </a:pPr>
            <a:r>
              <a:rPr lang="en-US" sz="1900" u="sng" dirty="0">
                <a:solidFill>
                  <a:srgbClr val="0A1F61"/>
                </a:solidFill>
                <a:cs typeface="Tajawal ExtraBold" panose="00000800000000000000" pitchFamily="2" charset="-78"/>
              </a:rPr>
              <a:t>In the case of a network penetration test </a:t>
            </a:r>
            <a:r>
              <a:rPr lang="en-US" sz="1900" dirty="0">
                <a:solidFill>
                  <a:srgbClr val="0A1F61"/>
                </a:solidFill>
                <a:cs typeface="Tajawal ExtraBold" panose="00000800000000000000" pitchFamily="2" charset="-78"/>
              </a:rPr>
              <a:t>this means that the target’s DMZ, target operating system, server version, etc., will not be provided; the only thing that will be provided is the IP ranges that you would test.</a:t>
            </a:r>
          </a:p>
          <a:p>
            <a:pPr marL="285750" indent="-285750" algn="just">
              <a:lnSpc>
                <a:spcPct val="150000"/>
              </a:lnSpc>
              <a:buFont typeface="Arial" panose="020B0604020202020204" pitchFamily="34" charset="0"/>
              <a:buChar char="•"/>
            </a:pPr>
            <a:r>
              <a:rPr lang="en-US" sz="1900" dirty="0">
                <a:solidFill>
                  <a:srgbClr val="0A1F61"/>
                </a:solidFill>
                <a:cs typeface="Tajawal ExtraBold" panose="00000800000000000000" pitchFamily="2" charset="-78"/>
              </a:rPr>
              <a:t> </a:t>
            </a:r>
            <a:r>
              <a:rPr lang="en-US" sz="1900" u="sng" dirty="0">
                <a:solidFill>
                  <a:srgbClr val="0A1F61"/>
                </a:solidFill>
                <a:cs typeface="Tajawal ExtraBold" panose="00000800000000000000" pitchFamily="2" charset="-78"/>
              </a:rPr>
              <a:t>In the case of a web application penetration test</a:t>
            </a:r>
            <a:r>
              <a:rPr lang="en-US" sz="1900" dirty="0">
                <a:solidFill>
                  <a:srgbClr val="0A1F61"/>
                </a:solidFill>
                <a:cs typeface="Tajawal ExtraBold" panose="00000800000000000000" pitchFamily="2" charset="-78"/>
              </a:rPr>
              <a:t>, the source code of the web application will not be provided.</a:t>
            </a:r>
          </a:p>
          <a:p>
            <a:pPr marL="285750" indent="-285750" algn="just">
              <a:lnSpc>
                <a:spcPct val="150000"/>
              </a:lnSpc>
              <a:buFont typeface="Arial" panose="020B0604020202020204" pitchFamily="34" charset="0"/>
              <a:buChar char="•"/>
            </a:pPr>
            <a:r>
              <a:rPr lang="en-US" sz="1900" dirty="0">
                <a:solidFill>
                  <a:srgbClr val="0A1F61"/>
                </a:solidFill>
                <a:cs typeface="Tajawal ExtraBold" panose="00000800000000000000" pitchFamily="2" charset="-78"/>
              </a:rPr>
              <a:t> This is a very common scenario that you will encounter when performing an </a:t>
            </a:r>
            <a:r>
              <a:rPr lang="en-US" sz="1900" b="1" dirty="0">
                <a:solidFill>
                  <a:srgbClr val="0A1F61"/>
                </a:solidFill>
                <a:cs typeface="Tajawal ExtraBold" panose="00000800000000000000" pitchFamily="2" charset="-78"/>
              </a:rPr>
              <a:t>external</a:t>
            </a:r>
            <a:r>
              <a:rPr lang="en-US" sz="1900" dirty="0">
                <a:solidFill>
                  <a:srgbClr val="0A1F61"/>
                </a:solidFill>
                <a:cs typeface="Tajawal ExtraBold" panose="00000800000000000000" pitchFamily="2" charset="-78"/>
              </a:rPr>
              <a:t> penetration test.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2050" name="Picture 2" descr="What is Black Box Testing | Techniques &amp; Examples | Imperva">
            <a:extLst>
              <a:ext uri="{FF2B5EF4-FFF2-40B4-BE49-F238E27FC236}">
                <a16:creationId xmlns:a16="http://schemas.microsoft.com/office/drawing/2014/main" id="{E057A6E7-8928-FDD1-548F-FBC2E53BACC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54043" y="1237895"/>
            <a:ext cx="3663848" cy="3138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306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2133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White Box</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33709" y="1544728"/>
            <a:ext cx="7627558" cy="429989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cs typeface="Tajawal ExtraBold" panose="00000800000000000000" pitchFamily="2" charset="-78"/>
              </a:rPr>
              <a:t>A white box penetration test </a:t>
            </a:r>
            <a:r>
              <a:rPr lang="en-US" dirty="0">
                <a:solidFill>
                  <a:srgbClr val="0A1F61"/>
                </a:solidFill>
                <a:cs typeface="Tajawal ExtraBold" panose="00000800000000000000" pitchFamily="2" charset="-78"/>
              </a:rPr>
              <a:t>is where almost all the information about the target is provided. </a:t>
            </a:r>
          </a:p>
          <a:p>
            <a:pPr marL="285750" indent="-285750">
              <a:lnSpc>
                <a:spcPct val="150000"/>
              </a:lnSpc>
              <a:buFont typeface="Arial" panose="020B0604020202020204" pitchFamily="34" charset="0"/>
              <a:buChar char="•"/>
            </a:pPr>
            <a:r>
              <a:rPr lang="en-US" u="sng" dirty="0">
                <a:solidFill>
                  <a:srgbClr val="0A1F61"/>
                </a:solidFill>
                <a:cs typeface="Tajawal ExtraBold" panose="00000800000000000000" pitchFamily="2" charset="-78"/>
              </a:rPr>
              <a:t>In the case of a network penetration test</a:t>
            </a:r>
            <a:r>
              <a:rPr lang="en-US" dirty="0">
                <a:solidFill>
                  <a:srgbClr val="0A1F61"/>
                </a:solidFill>
                <a:cs typeface="Tajawal ExtraBold" panose="00000800000000000000" pitchFamily="2" charset="-78"/>
              </a:rPr>
              <a:t>, information on the application running, the corresponding versions, operating system, etc., are provided.</a:t>
            </a:r>
          </a:p>
          <a:p>
            <a:pPr marL="285750" indent="-285750">
              <a:lnSpc>
                <a:spcPct val="150000"/>
              </a:lnSpc>
              <a:buFont typeface="Arial" panose="020B0604020202020204" pitchFamily="34" charset="0"/>
              <a:buChar char="•"/>
            </a:pP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In the case of a web application penetration test </a:t>
            </a:r>
            <a:r>
              <a:rPr lang="en-US" dirty="0">
                <a:solidFill>
                  <a:srgbClr val="0A1F61"/>
                </a:solidFill>
                <a:cs typeface="Tajawal ExtraBold" panose="00000800000000000000" pitchFamily="2" charset="-78"/>
              </a:rPr>
              <a:t>the application’s source code is provided, enabling us to perform the static/dynamic “source code analysis.”</a:t>
            </a:r>
          </a:p>
          <a:p>
            <a:pPr marL="285750" indent="-285750">
              <a:lnSpc>
                <a:spcPct val="150000"/>
              </a:lnSpc>
              <a:buFont typeface="Arial" panose="020B0604020202020204" pitchFamily="34" charset="0"/>
              <a:buChar char="•"/>
            </a:pPr>
            <a:r>
              <a:rPr lang="en-US" dirty="0">
                <a:solidFill>
                  <a:srgbClr val="0A1F61"/>
                </a:solidFill>
                <a:cs typeface="Tajawal ExtraBold" panose="00000800000000000000" pitchFamily="2" charset="-78"/>
              </a:rPr>
              <a:t> This scenario is very common in </a:t>
            </a:r>
            <a:r>
              <a:rPr lang="en-US" b="1" dirty="0">
                <a:solidFill>
                  <a:srgbClr val="0A1F61"/>
                </a:solidFill>
                <a:cs typeface="Tajawal ExtraBold" panose="00000800000000000000" pitchFamily="2" charset="-78"/>
              </a:rPr>
              <a:t>internal</a:t>
            </a:r>
            <a:r>
              <a:rPr lang="en-US" dirty="0">
                <a:solidFill>
                  <a:srgbClr val="0A1F61"/>
                </a:solidFill>
                <a:cs typeface="Tajawal ExtraBold" panose="00000800000000000000" pitchFamily="2" charset="-78"/>
              </a:rPr>
              <a:t>/onsite penetration tests, since organizations are concerned about leakage of information.</a:t>
            </a:r>
          </a:p>
          <a:p>
            <a:pPr marL="285750" indent="-285750">
              <a:lnSpc>
                <a:spcPct val="20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3074" name="Picture 2" descr="Types of Penetration Testing | Infosavvy Security and IT Management Training">
            <a:extLst>
              <a:ext uri="{FF2B5EF4-FFF2-40B4-BE49-F238E27FC236}">
                <a16:creationId xmlns:a16="http://schemas.microsoft.com/office/drawing/2014/main" id="{2EF67828-56DD-2B46-9373-E4FE4C5863F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38728" y="1294030"/>
            <a:ext cx="3336962" cy="3091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6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6818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Gray Box</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8081"/>
            <a:ext cx="7471521" cy="384406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b="1" dirty="0">
                <a:solidFill>
                  <a:srgbClr val="0A1F61"/>
                </a:solidFill>
                <a:cs typeface="Tajawal ExtraBold" panose="00000800000000000000" pitchFamily="2" charset="-78"/>
              </a:rPr>
              <a:t>In a gray box test</a:t>
            </a:r>
            <a:r>
              <a:rPr lang="en-US" sz="2000" dirty="0">
                <a:solidFill>
                  <a:srgbClr val="0A1F61"/>
                </a:solidFill>
                <a:cs typeface="Tajawal ExtraBold" panose="00000800000000000000" pitchFamily="2" charset="-78"/>
              </a:rPr>
              <a:t>, some information is provided and some hidden. </a:t>
            </a:r>
          </a:p>
          <a:p>
            <a:pPr marL="285750" indent="-285750" algn="just">
              <a:lnSpc>
                <a:spcPct val="150000"/>
              </a:lnSpc>
              <a:buFont typeface="Arial" panose="020B0604020202020204" pitchFamily="34" charset="0"/>
              <a:buChar char="•"/>
            </a:pPr>
            <a:r>
              <a:rPr lang="en-US" sz="2000" u="sng" dirty="0">
                <a:solidFill>
                  <a:srgbClr val="0A1F61"/>
                </a:solidFill>
                <a:cs typeface="Tajawal ExtraBold" panose="00000800000000000000" pitchFamily="2" charset="-78"/>
              </a:rPr>
              <a:t>In the case of a network penetration test</a:t>
            </a:r>
            <a:r>
              <a:rPr lang="en-US" sz="2000" dirty="0">
                <a:solidFill>
                  <a:srgbClr val="0A1F61"/>
                </a:solidFill>
                <a:cs typeface="Tajawal ExtraBold" panose="00000800000000000000" pitchFamily="2" charset="-78"/>
              </a:rPr>
              <a:t>, the organization provides the names of the application running behind an IP; however, it doesn’t disclose the exact version of the services running. </a:t>
            </a:r>
          </a:p>
          <a:p>
            <a:pPr marL="285750" indent="-285750" algn="just">
              <a:lnSpc>
                <a:spcPct val="150000"/>
              </a:lnSpc>
              <a:buFont typeface="Arial" panose="020B0604020202020204" pitchFamily="34" charset="0"/>
              <a:buChar char="•"/>
            </a:pPr>
            <a:r>
              <a:rPr lang="en-US" sz="2000" u="sng" dirty="0">
                <a:solidFill>
                  <a:srgbClr val="0A1F61"/>
                </a:solidFill>
                <a:cs typeface="Tajawal ExtraBold" panose="00000800000000000000" pitchFamily="2" charset="-78"/>
              </a:rPr>
              <a:t>In the case of a web application penetration test</a:t>
            </a:r>
            <a:r>
              <a:rPr lang="en-US" sz="2000" dirty="0">
                <a:solidFill>
                  <a:srgbClr val="0A1F61"/>
                </a:solidFill>
                <a:cs typeface="Tajawal ExtraBold" panose="00000800000000000000" pitchFamily="2" charset="-78"/>
              </a:rPr>
              <a:t>, some extra information, such as test accounts, back end server, and databases, is provided.</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4098" name="Picture 2" descr="What is Penetration Testing? — A Comprehensive Guide To Methodologies and  Tools | by Aryya Paul | Edureka | Medium">
            <a:extLst>
              <a:ext uri="{FF2B5EF4-FFF2-40B4-BE49-F238E27FC236}">
                <a16:creationId xmlns:a16="http://schemas.microsoft.com/office/drawing/2014/main" id="{99823C1B-78E2-27A8-8998-5CC27CE56F7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26374" y="1351180"/>
            <a:ext cx="3474641" cy="305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4755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77698"/>
            <a:ext cx="725915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1631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Categories of Penetration Test</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5122" name="Picture 2" descr="What Is Penetration Testing? | A Guide to a Crucial Aspect of Cybersecurity  - Ledgerops">
            <a:extLst>
              <a:ext uri="{FF2B5EF4-FFF2-40B4-BE49-F238E27FC236}">
                <a16:creationId xmlns:a16="http://schemas.microsoft.com/office/drawing/2014/main" id="{1027DD2E-9BCC-332D-21F5-C91DC93BD67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9633" y="1779799"/>
            <a:ext cx="7840108" cy="2801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7684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146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Penetration Tests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3937" y="1337092"/>
            <a:ext cx="8385309"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There are several types of penetration tests; however, the following are the ones most commonly performed:</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Network Penetration Test</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Web Application Penetration Test</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Mobile Application Penetration Test</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Social Engineering Penetration Test</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Physical Penetration Test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348711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522" y="5859624"/>
            <a:ext cx="1222425" cy="740142"/>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11439331" y="-27434"/>
            <a:ext cx="877888" cy="6912868"/>
          </a:xfrm>
          <a:prstGeom prst="rect">
            <a:avLst/>
          </a:prstGeom>
        </p:spPr>
      </p:pic>
      <p:pic>
        <p:nvPicPr>
          <p:cNvPr id="10" name="Picture 9"/>
          <p:cNvPicPr>
            <a:picLocks noChangeAspect="1"/>
          </p:cNvPicPr>
          <p:nvPr/>
        </p:nvPicPr>
        <p:blipFill>
          <a:blip r:embed="rId6"/>
          <a:stretch>
            <a:fillRect/>
          </a:stretch>
        </p:blipFill>
        <p:spPr>
          <a:xfrm>
            <a:off x="8708266" y="1237896"/>
            <a:ext cx="3179850" cy="5065538"/>
          </a:xfrm>
          <a:prstGeom prst="rect">
            <a:avLst/>
          </a:prstGeom>
        </p:spPr>
      </p:pic>
      <p:pic>
        <p:nvPicPr>
          <p:cNvPr id="5" name="Picture 4"/>
          <p:cNvPicPr>
            <a:picLocks noChangeAspect="1"/>
          </p:cNvPicPr>
          <p:nvPr/>
        </p:nvPicPr>
        <p:blipFill>
          <a:blip r:embed="rId7"/>
          <a:stretch>
            <a:fillRect/>
          </a:stretch>
        </p:blipFill>
        <p:spPr>
          <a:xfrm>
            <a:off x="8654943" y="1212971"/>
            <a:ext cx="3267424" cy="5246214"/>
          </a:xfrm>
          <a:prstGeom prst="rect">
            <a:avLst/>
          </a:prstGeom>
        </p:spPr>
      </p:pic>
      <p:pic>
        <p:nvPicPr>
          <p:cNvPr id="26" name="Picture 25">
            <a:extLst>
              <a:ext uri="{FF2B5EF4-FFF2-40B4-BE49-F238E27FC236}">
                <a16:creationId xmlns:a16="http://schemas.microsoft.com/office/drawing/2014/main" id="{379ECD94-B6FC-6F5D-8A7B-5C842A4794A1}"/>
              </a:ext>
            </a:extLst>
          </p:cNvPr>
          <p:cNvPicPr>
            <a:picLocks noChangeAspect="1"/>
          </p:cNvPicPr>
          <p:nvPr/>
        </p:nvPicPr>
        <p:blipFill>
          <a:blip r:embed="rId8"/>
          <a:stretch>
            <a:fillRect/>
          </a:stretch>
        </p:blipFill>
        <p:spPr>
          <a:xfrm>
            <a:off x="523665" y="3233735"/>
            <a:ext cx="7948532" cy="840667"/>
          </a:xfrm>
          <a:prstGeom prst="rect">
            <a:avLst/>
          </a:prstGeom>
        </p:spPr>
      </p:pic>
      <p:sp>
        <p:nvSpPr>
          <p:cNvPr id="27" name="TextBox 26">
            <a:extLst>
              <a:ext uri="{FF2B5EF4-FFF2-40B4-BE49-F238E27FC236}">
                <a16:creationId xmlns:a16="http://schemas.microsoft.com/office/drawing/2014/main" id="{8594B5C9-B0E1-141D-43F7-451238322413}"/>
              </a:ext>
            </a:extLst>
          </p:cNvPr>
          <p:cNvSpPr txBox="1"/>
          <p:nvPr/>
        </p:nvSpPr>
        <p:spPr>
          <a:xfrm>
            <a:off x="1633340" y="3429000"/>
            <a:ext cx="6754880" cy="400110"/>
          </a:xfrm>
          <a:prstGeom prst="rect">
            <a:avLst/>
          </a:prstGeom>
          <a:noFill/>
        </p:spPr>
        <p:txBody>
          <a:bodyPr wrap="square" rtlCol="0">
            <a:spAutoFit/>
          </a:bodyPr>
          <a:lstStyle/>
          <a:p>
            <a:r>
              <a:rPr lang="en-US" sz="2000" dirty="0">
                <a:solidFill>
                  <a:schemeClr val="bg1"/>
                </a:solidFill>
                <a:latin typeface="Tajawal Medium" panose="00000600000000000000" pitchFamily="2" charset="-78"/>
                <a:cs typeface="Tajawal Medium" panose="00000600000000000000" pitchFamily="2" charset="-78"/>
              </a:rPr>
              <a:t>Penetration Testing Methodologies and Standards</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804100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8986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522" y="5859624"/>
            <a:ext cx="1222425" cy="74014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9690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Penetration Testing Methodologies and Standards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439331" y="-27434"/>
            <a:ext cx="877888" cy="6912868"/>
          </a:xfrm>
          <a:prstGeom prst="rect">
            <a:avLst/>
          </a:prstGeom>
        </p:spPr>
      </p:pic>
      <p:pic>
        <p:nvPicPr>
          <p:cNvPr id="10" name="Picture 9"/>
          <p:cNvPicPr>
            <a:picLocks noChangeAspect="1"/>
          </p:cNvPicPr>
          <p:nvPr/>
        </p:nvPicPr>
        <p:blipFill>
          <a:blip r:embed="rId7"/>
          <a:stretch>
            <a:fillRect/>
          </a:stretch>
        </p:blipFill>
        <p:spPr>
          <a:xfrm>
            <a:off x="8708266" y="1237896"/>
            <a:ext cx="3179850" cy="5065538"/>
          </a:xfrm>
          <a:prstGeom prst="rect">
            <a:avLst/>
          </a:prstGeom>
        </p:spPr>
      </p:pic>
      <p:sp>
        <p:nvSpPr>
          <p:cNvPr id="19" name="TextBox 18"/>
          <p:cNvSpPr txBox="1"/>
          <p:nvPr/>
        </p:nvSpPr>
        <p:spPr>
          <a:xfrm>
            <a:off x="514982" y="2127548"/>
            <a:ext cx="6785184" cy="3653564"/>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OSSTMM : </a:t>
            </a:r>
            <a:r>
              <a:rPr lang="en-US" sz="1600" dirty="0">
                <a:solidFill>
                  <a:srgbClr val="0A1F61"/>
                </a:solidFill>
                <a:latin typeface="Tajawal ExtraBold" panose="00000800000000000000" pitchFamily="2" charset="-78"/>
                <a:cs typeface="Tajawal ExtraBold" panose="00000800000000000000" pitchFamily="2" charset="-78"/>
              </a:rPr>
              <a:t>Open-Source Security Testing Methodology Manual. It is one of the most widely used and recognized standards of penetration testing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OWASP: Open Web Application Security Project. </a:t>
            </a: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NIST: </a:t>
            </a:r>
            <a:r>
              <a:rPr lang="en-US" sz="1500" dirty="0">
                <a:solidFill>
                  <a:srgbClr val="0A1F61"/>
                </a:solidFill>
                <a:latin typeface="Tajawal ExtraBold" panose="00000800000000000000" pitchFamily="2" charset="-78"/>
                <a:cs typeface="Tajawal ExtraBold" panose="00000800000000000000" pitchFamily="2" charset="-78"/>
              </a:rPr>
              <a:t>National Institute of Standards and Technology (NIST) offers very specific penetration testing guidelines for pen-testers to help them improve the accuracy of the test.</a:t>
            </a: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1212971"/>
            <a:ext cx="3267424" cy="5246214"/>
          </a:xfrm>
          <a:prstGeom prst="rect">
            <a:avLst/>
          </a:prstGeom>
        </p:spPr>
      </p:pic>
    </p:spTree>
    <p:extLst>
      <p:ext uri="{BB962C8B-B14F-4D97-AF65-F5344CB8AC3E}">
        <p14:creationId xmlns:p14="http://schemas.microsoft.com/office/powerpoint/2010/main" val="19727852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8986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522" y="5859624"/>
            <a:ext cx="1222425" cy="74014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9690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Penetration Testing Methodologies and Standards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439331" y="-27434"/>
            <a:ext cx="877888" cy="6912868"/>
          </a:xfrm>
          <a:prstGeom prst="rect">
            <a:avLst/>
          </a:prstGeom>
        </p:spPr>
      </p:pic>
      <p:pic>
        <p:nvPicPr>
          <p:cNvPr id="10" name="Picture 9"/>
          <p:cNvPicPr>
            <a:picLocks noChangeAspect="1"/>
          </p:cNvPicPr>
          <p:nvPr/>
        </p:nvPicPr>
        <p:blipFill>
          <a:blip r:embed="rId7"/>
          <a:stretch>
            <a:fillRect/>
          </a:stretch>
        </p:blipFill>
        <p:spPr>
          <a:xfrm>
            <a:off x="8708266" y="1237896"/>
            <a:ext cx="3179850" cy="5065538"/>
          </a:xfrm>
          <a:prstGeom prst="rect">
            <a:avLst/>
          </a:prstGeom>
        </p:spPr>
      </p:pic>
      <p:sp>
        <p:nvSpPr>
          <p:cNvPr id="19" name="TextBox 18"/>
          <p:cNvSpPr txBox="1"/>
          <p:nvPr/>
        </p:nvSpPr>
        <p:spPr>
          <a:xfrm>
            <a:off x="357208" y="2307115"/>
            <a:ext cx="7902884" cy="263790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PTES: PTES or Penetration Testing Execution Standards is a </a:t>
            </a:r>
            <a:r>
              <a:rPr lang="en-US" dirty="0" err="1">
                <a:solidFill>
                  <a:srgbClr val="0A1F61"/>
                </a:solidFill>
                <a:latin typeface="Tajawal ExtraBold" panose="00000800000000000000" pitchFamily="2" charset="-78"/>
                <a:cs typeface="Tajawal ExtraBold" panose="00000800000000000000" pitchFamily="2" charset="-78"/>
              </a:rPr>
              <a:t>pentest</a:t>
            </a:r>
            <a:r>
              <a:rPr lang="en-US" dirty="0">
                <a:solidFill>
                  <a:srgbClr val="0A1F61"/>
                </a:solidFill>
                <a:latin typeface="Tajawal ExtraBold" panose="00000800000000000000" pitchFamily="2" charset="-78"/>
                <a:cs typeface="Tajawal ExtraBold" panose="00000800000000000000" pitchFamily="2" charset="-78"/>
              </a:rPr>
              <a:t> methodology designed by a team of information security professionals.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ISSAF: The Information System Security Assessment Framework (ISSAF) is a </a:t>
            </a:r>
            <a:r>
              <a:rPr lang="en-US" dirty="0" err="1">
                <a:solidFill>
                  <a:srgbClr val="0A1F61"/>
                </a:solidFill>
                <a:latin typeface="Tajawal ExtraBold" panose="00000800000000000000" pitchFamily="2" charset="-78"/>
                <a:cs typeface="Tajawal ExtraBold" panose="00000800000000000000" pitchFamily="2" charset="-78"/>
              </a:rPr>
              <a:t>pentesting</a:t>
            </a:r>
            <a:r>
              <a:rPr lang="en-US" dirty="0">
                <a:solidFill>
                  <a:srgbClr val="0A1F61"/>
                </a:solidFill>
                <a:latin typeface="Tajawal ExtraBold" panose="00000800000000000000" pitchFamily="2" charset="-78"/>
                <a:cs typeface="Tajawal ExtraBold" panose="00000800000000000000" pitchFamily="2" charset="-78"/>
              </a:rPr>
              <a:t> guide supported by the Open Information Systems Security Group</a:t>
            </a: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1212971"/>
            <a:ext cx="3267424" cy="5246214"/>
          </a:xfrm>
          <a:prstGeom prst="rect">
            <a:avLst/>
          </a:prstGeom>
        </p:spPr>
      </p:pic>
    </p:spTree>
    <p:extLst>
      <p:ext uri="{BB962C8B-B14F-4D97-AF65-F5344CB8AC3E}">
        <p14:creationId xmlns:p14="http://schemas.microsoft.com/office/powerpoint/2010/main" val="15812070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8986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522" y="5859624"/>
            <a:ext cx="1222425" cy="74014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9690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Penetration Testing Methodologies and Standards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439331" y="-27434"/>
            <a:ext cx="877888" cy="6912868"/>
          </a:xfrm>
          <a:prstGeom prst="rect">
            <a:avLst/>
          </a:prstGeom>
        </p:spPr>
      </p:pic>
      <p:pic>
        <p:nvPicPr>
          <p:cNvPr id="10" name="Picture 9"/>
          <p:cNvPicPr>
            <a:picLocks noChangeAspect="1"/>
          </p:cNvPicPr>
          <p:nvPr/>
        </p:nvPicPr>
        <p:blipFill>
          <a:blip r:embed="rId7"/>
          <a:stretch>
            <a:fillRect/>
          </a:stretch>
        </p:blipFill>
        <p:spPr>
          <a:xfrm>
            <a:off x="8708266" y="1237896"/>
            <a:ext cx="3179850" cy="5065538"/>
          </a:xfrm>
          <a:prstGeom prst="rect">
            <a:avLst/>
          </a:prstGeom>
        </p:spPr>
      </p:pic>
      <p:pic>
        <p:nvPicPr>
          <p:cNvPr id="5" name="Picture 4"/>
          <p:cNvPicPr>
            <a:picLocks noChangeAspect="1"/>
          </p:cNvPicPr>
          <p:nvPr/>
        </p:nvPicPr>
        <p:blipFill>
          <a:blip r:embed="rId8"/>
          <a:stretch>
            <a:fillRect/>
          </a:stretch>
        </p:blipFill>
        <p:spPr>
          <a:xfrm>
            <a:off x="8654943" y="1212971"/>
            <a:ext cx="3267424" cy="5246214"/>
          </a:xfrm>
          <a:prstGeom prst="rect">
            <a:avLst/>
          </a:prstGeom>
        </p:spPr>
      </p:pic>
      <p:pic>
        <p:nvPicPr>
          <p:cNvPr id="23" name="Picture 22">
            <a:extLst>
              <a:ext uri="{FF2B5EF4-FFF2-40B4-BE49-F238E27FC236}">
                <a16:creationId xmlns:a16="http://schemas.microsoft.com/office/drawing/2014/main" id="{C8D8E7B0-D185-E435-E238-112E39552B8D}"/>
              </a:ext>
            </a:extLst>
          </p:cNvPr>
          <p:cNvPicPr>
            <a:picLocks noChangeAspect="1"/>
          </p:cNvPicPr>
          <p:nvPr/>
        </p:nvPicPr>
        <p:blipFill>
          <a:blip r:embed="rId9"/>
          <a:stretch>
            <a:fillRect/>
          </a:stretch>
        </p:blipFill>
        <p:spPr>
          <a:xfrm>
            <a:off x="697592" y="1633537"/>
            <a:ext cx="4084473" cy="4100122"/>
          </a:xfrm>
          <a:prstGeom prst="rect">
            <a:avLst/>
          </a:prstGeom>
        </p:spPr>
      </p:pic>
      <p:pic>
        <p:nvPicPr>
          <p:cNvPr id="25" name="Picture 24">
            <a:extLst>
              <a:ext uri="{FF2B5EF4-FFF2-40B4-BE49-F238E27FC236}">
                <a16:creationId xmlns:a16="http://schemas.microsoft.com/office/drawing/2014/main" id="{29057F99-0C8F-DEAE-D42D-3FE8598635AF}"/>
              </a:ext>
            </a:extLst>
          </p:cNvPr>
          <p:cNvPicPr>
            <a:picLocks noChangeAspect="1"/>
          </p:cNvPicPr>
          <p:nvPr/>
        </p:nvPicPr>
        <p:blipFill>
          <a:blip r:embed="rId10"/>
          <a:stretch>
            <a:fillRect/>
          </a:stretch>
        </p:blipFill>
        <p:spPr>
          <a:xfrm>
            <a:off x="4910409" y="1530827"/>
            <a:ext cx="3626100" cy="1268357"/>
          </a:xfrm>
          <a:prstGeom prst="rect">
            <a:avLst/>
          </a:prstGeom>
        </p:spPr>
      </p:pic>
    </p:spTree>
    <p:extLst>
      <p:ext uri="{BB962C8B-B14F-4D97-AF65-F5344CB8AC3E}">
        <p14:creationId xmlns:p14="http://schemas.microsoft.com/office/powerpoint/2010/main" val="1918662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1" name="Picture 10">
            <a:extLst>
              <a:ext uri="{FF2B5EF4-FFF2-40B4-BE49-F238E27FC236}">
                <a16:creationId xmlns:a16="http://schemas.microsoft.com/office/drawing/2014/main" id="{31A7FB0B-7FB3-4A89-44AD-C38CA3A9B919}"/>
              </a:ext>
            </a:extLst>
          </p:cNvPr>
          <p:cNvPicPr>
            <a:picLocks noChangeAspect="1"/>
          </p:cNvPicPr>
          <p:nvPr/>
        </p:nvPicPr>
        <p:blipFill>
          <a:blip r:embed="rId9"/>
          <a:stretch>
            <a:fillRect/>
          </a:stretch>
        </p:blipFill>
        <p:spPr>
          <a:xfrm>
            <a:off x="1525666" y="1682650"/>
            <a:ext cx="8772525" cy="2657475"/>
          </a:xfrm>
          <a:prstGeom prst="rect">
            <a:avLst/>
          </a:prstGeom>
        </p:spPr>
      </p:pic>
    </p:spTree>
    <p:extLst>
      <p:ext uri="{BB962C8B-B14F-4D97-AF65-F5344CB8AC3E}">
        <p14:creationId xmlns:p14="http://schemas.microsoft.com/office/powerpoint/2010/main" val="10434484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836097"/>
            <a:ext cx="1222425" cy="76908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61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Methodology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38091" y="1633537"/>
            <a:ext cx="8091634" cy="4202561"/>
          </a:xfrm>
          <a:prstGeom prst="rect">
            <a:avLst/>
          </a:prstGeom>
          <a:noFill/>
        </p:spPr>
        <p:txBody>
          <a:bodyPr wrap="square" rtlCol="0">
            <a:spAutoFit/>
          </a:bodyPr>
          <a:lstStyle/>
          <a:p>
            <a:pPr>
              <a:lnSpc>
                <a:spcPct val="150000"/>
              </a:lnSpc>
            </a:pPr>
            <a:r>
              <a:rPr lang="en-US" b="1" dirty="0">
                <a:solidFill>
                  <a:srgbClr val="0A1F61"/>
                </a:solidFill>
                <a:cs typeface="Tajawal ExtraBold" panose="00000800000000000000" pitchFamily="2" charset="-78"/>
              </a:rPr>
              <a:t>Planning</a:t>
            </a:r>
            <a:r>
              <a:rPr lang="en-US" dirty="0">
                <a:solidFill>
                  <a:srgbClr val="0A1F61"/>
                </a:solidFill>
                <a:cs typeface="Tajawal ExtraBold" panose="00000800000000000000" pitchFamily="2" charset="-78"/>
              </a:rPr>
              <a:t> – In this phase, we plan how the assessments would be carried out.</a:t>
            </a:r>
          </a:p>
          <a:p>
            <a:pPr>
              <a:lnSpc>
                <a:spcPct val="150000"/>
              </a:lnSpc>
            </a:pPr>
            <a:r>
              <a:rPr lang="en-US" b="1" dirty="0">
                <a:solidFill>
                  <a:srgbClr val="0A1F61"/>
                </a:solidFill>
                <a:cs typeface="Tajawal ExtraBold" panose="00000800000000000000" pitchFamily="2" charset="-78"/>
              </a:rPr>
              <a:t>Discovery</a:t>
            </a:r>
            <a:r>
              <a:rPr lang="en-US" dirty="0">
                <a:solidFill>
                  <a:srgbClr val="0A1F61"/>
                </a:solidFill>
                <a:cs typeface="Tajawal ExtraBold" panose="00000800000000000000" pitchFamily="2" charset="-78"/>
              </a:rPr>
              <a:t> – In this phase, the targets discovery, target enumeration, and vulnerability assessments are performed.</a:t>
            </a:r>
          </a:p>
          <a:p>
            <a:pPr>
              <a:lnSpc>
                <a:spcPct val="150000"/>
              </a:lnSpc>
            </a:pPr>
            <a:r>
              <a:rPr lang="en-US" b="1" dirty="0">
                <a:solidFill>
                  <a:srgbClr val="0A1F61"/>
                </a:solidFill>
                <a:cs typeface="Tajawal ExtraBold" panose="00000800000000000000" pitchFamily="2" charset="-78"/>
              </a:rPr>
              <a:t>Attacking</a:t>
            </a:r>
            <a:r>
              <a:rPr lang="en-US" dirty="0">
                <a:solidFill>
                  <a:srgbClr val="0A1F61"/>
                </a:solidFill>
                <a:cs typeface="Tajawal ExtraBold" panose="00000800000000000000" pitchFamily="2" charset="-78"/>
              </a:rPr>
              <a:t>–In the attacking phase, the vulnerabilities that were found in the previous phase are attempted to be exploited. Once a system is exploited, an attempt to escalate privileges is made, the attacking phase contains two more steps, namely, system browsing and “Installing Additional Tools”. During this process if a new target is discovered we move back towards the discovery phase.</a:t>
            </a:r>
          </a:p>
          <a:p>
            <a:pPr>
              <a:lnSpc>
                <a:spcPct val="150000"/>
              </a:lnSpc>
            </a:pPr>
            <a:r>
              <a:rPr lang="en-US" b="1" dirty="0">
                <a:solidFill>
                  <a:srgbClr val="0A1F61"/>
                </a:solidFill>
                <a:cs typeface="Tajawal ExtraBold" panose="00000800000000000000" pitchFamily="2" charset="-78"/>
              </a:rPr>
              <a:t>Reporting</a:t>
            </a:r>
            <a:r>
              <a:rPr lang="en-US" dirty="0">
                <a:solidFill>
                  <a:srgbClr val="0A1F61"/>
                </a:solidFill>
                <a:cs typeface="Tajawal ExtraBold" panose="00000800000000000000" pitchFamily="2" charset="-78"/>
              </a:rPr>
              <a:t>–In the reporting phase the vulnerabilities that were discovered are documented.</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747895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399991" y="2588333"/>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845573" y="2734594"/>
            <a:ext cx="49553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Phases of Penetration Testing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400755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553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Phases of Penetration Testing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437158" cy="3330399"/>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Reconnaissance and Information Gathering</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Network Enumeration and Scanning</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Vulnerability Testing and Exploitation</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Reporting</a:t>
            </a:r>
          </a:p>
          <a:p>
            <a:pPr marL="285750" indent="-285750">
              <a:lnSpc>
                <a:spcPct val="20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609347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04792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1256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Reconnaissance and Information Gathering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212970"/>
            <a:ext cx="3179850" cy="5090463"/>
          </a:xfrm>
          <a:prstGeom prst="rect">
            <a:avLst/>
          </a:prstGeom>
        </p:spPr>
      </p:pic>
      <p:sp>
        <p:nvSpPr>
          <p:cNvPr id="19" name="TextBox 18"/>
          <p:cNvSpPr txBox="1"/>
          <p:nvPr/>
        </p:nvSpPr>
        <p:spPr>
          <a:xfrm>
            <a:off x="1103312" y="1586472"/>
            <a:ext cx="6844781"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Purpose: To discover as much information about a target (individual or organization) as possible without actually making network contact with said target.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Methods:</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Organization info discovery via WHOIS</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Google search</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Website browsing</a:t>
            </a:r>
          </a:p>
        </p:txBody>
      </p:sp>
      <p:pic>
        <p:nvPicPr>
          <p:cNvPr id="5" name="Picture 4"/>
          <p:cNvPicPr>
            <a:picLocks noChangeAspect="1"/>
          </p:cNvPicPr>
          <p:nvPr/>
        </p:nvPicPr>
        <p:blipFill>
          <a:blip r:embed="rId8"/>
          <a:stretch>
            <a:fillRect/>
          </a:stretch>
        </p:blipFill>
        <p:spPr>
          <a:xfrm>
            <a:off x="8654943" y="1224046"/>
            <a:ext cx="3267424" cy="5216477"/>
          </a:xfrm>
          <a:prstGeom prst="rect">
            <a:avLst/>
          </a:prstGeom>
        </p:spPr>
      </p:pic>
    </p:spTree>
    <p:extLst>
      <p:ext uri="{BB962C8B-B14F-4D97-AF65-F5344CB8AC3E}">
        <p14:creationId xmlns:p14="http://schemas.microsoft.com/office/powerpoint/2010/main" val="500299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891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442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Enumeration and Scanning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8327" y="1586472"/>
            <a:ext cx="8206627" cy="4992392"/>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Purpose:  To discover existing networks owned by a target as well as live hosts and services running on those hosts.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Methods:</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Scanning programs that identify live hosts, open ports, services, and other info (Nmap, </a:t>
            </a:r>
            <a:r>
              <a:rPr lang="en-US" dirty="0" err="1">
                <a:solidFill>
                  <a:srgbClr val="0A1F61"/>
                </a:solidFill>
                <a:latin typeface="Tajawal ExtraBold" panose="00000800000000000000" pitchFamily="2" charset="-78"/>
                <a:cs typeface="Tajawal ExtraBold" panose="00000800000000000000" pitchFamily="2" charset="-78"/>
              </a:rPr>
              <a:t>autoscan</a:t>
            </a:r>
            <a:r>
              <a:rPr lang="en-US" dirty="0">
                <a:solidFill>
                  <a:srgbClr val="0A1F61"/>
                </a:solidFill>
                <a:latin typeface="Tajawal ExtraBold" panose="00000800000000000000" pitchFamily="2" charset="-78"/>
                <a:cs typeface="Tajawal ExtraBold" panose="00000800000000000000" pitchFamily="2" charset="-78"/>
              </a:rPr>
              <a:t>)</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 DNS Querying</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Route analysis (traceroute) </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801737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2023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18999"/>
            <a:ext cx="1222425" cy="88618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0240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Vulnerability Testing and 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24364" y="1514643"/>
            <a:ext cx="7789550" cy="4204356"/>
          </a:xfrm>
          <a:prstGeom prst="rect">
            <a:avLst/>
          </a:prstGeom>
          <a:noFill/>
        </p:spPr>
        <p:txBody>
          <a:bodyPr wrap="square" rtlCol="0">
            <a:spAutoFit/>
          </a:bodyPr>
          <a:lstStyle/>
          <a:p>
            <a:pPr>
              <a:lnSpc>
                <a:spcPct val="150000"/>
              </a:lnSpc>
            </a:pPr>
            <a:r>
              <a:rPr lang="en-US" dirty="0">
                <a:solidFill>
                  <a:srgbClr val="0A1F61"/>
                </a:solidFill>
                <a:cs typeface="Tajawal ExtraBold" panose="00000800000000000000" pitchFamily="2" charset="-78"/>
              </a:rPr>
              <a:t>Purpose:  To check hosts for known vulnerabilities and to see if they are exploitable, as well as to assess the potential severity of said vulnerabilities.  </a:t>
            </a:r>
          </a:p>
          <a:p>
            <a:pPr>
              <a:lnSpc>
                <a:spcPct val="150000"/>
              </a:lnSpc>
            </a:pPr>
            <a:r>
              <a:rPr lang="en-US" dirty="0">
                <a:solidFill>
                  <a:srgbClr val="0A1F61"/>
                </a:solidFill>
                <a:cs typeface="Tajawal ExtraBold" panose="00000800000000000000" pitchFamily="2" charset="-78"/>
              </a:rPr>
              <a:t>Methods:  </a:t>
            </a:r>
          </a:p>
          <a:p>
            <a:pPr marL="285750" indent="-285750">
              <a:lnSpc>
                <a:spcPct val="150000"/>
              </a:lnSpc>
              <a:buFont typeface="Arial" panose="020B0604020202020204" pitchFamily="34" charset="0"/>
              <a:buChar char="•"/>
            </a:pPr>
            <a:r>
              <a:rPr lang="en-US" dirty="0">
                <a:solidFill>
                  <a:srgbClr val="0A1F61"/>
                </a:solidFill>
                <a:cs typeface="Tajawal ExtraBold" panose="00000800000000000000" pitchFamily="2" charset="-78"/>
              </a:rPr>
              <a:t>Remote vulnerability scanning (Nessus, OpenVAS)</a:t>
            </a:r>
          </a:p>
          <a:p>
            <a:pPr marL="285750" indent="-285750">
              <a:lnSpc>
                <a:spcPct val="150000"/>
              </a:lnSpc>
              <a:buFont typeface="Arial" panose="020B0604020202020204" pitchFamily="34" charset="0"/>
              <a:buChar char="•"/>
            </a:pPr>
            <a:r>
              <a:rPr lang="en-US" dirty="0">
                <a:solidFill>
                  <a:srgbClr val="0A1F61"/>
                </a:solidFill>
                <a:cs typeface="Tajawal ExtraBold" panose="00000800000000000000" pitchFamily="2" charset="-78"/>
              </a:rPr>
              <a:t>Active exploitation testing</a:t>
            </a:r>
          </a:p>
          <a:p>
            <a:pPr marL="285750" indent="-285750">
              <a:lnSpc>
                <a:spcPct val="150000"/>
              </a:lnSpc>
              <a:buFont typeface="Arial" panose="020B0604020202020204" pitchFamily="34" charset="0"/>
              <a:buChar char="•"/>
            </a:pPr>
            <a:r>
              <a:rPr lang="en-US" dirty="0">
                <a:solidFill>
                  <a:srgbClr val="0A1F61"/>
                </a:solidFill>
                <a:cs typeface="Tajawal ExtraBold" panose="00000800000000000000" pitchFamily="2" charset="-78"/>
              </a:rPr>
              <a:t>Login checking and </a:t>
            </a:r>
            <a:r>
              <a:rPr lang="en-US" dirty="0" err="1">
                <a:solidFill>
                  <a:srgbClr val="0A1F61"/>
                </a:solidFill>
                <a:cs typeface="Tajawal ExtraBold" panose="00000800000000000000" pitchFamily="2" charset="-78"/>
              </a:rPr>
              <a:t>bruteforcing</a:t>
            </a:r>
            <a:endParaRPr lang="en-US" dirty="0">
              <a:solidFill>
                <a:srgbClr val="0A1F61"/>
              </a:solidFill>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cs typeface="Tajawal ExtraBold" panose="00000800000000000000" pitchFamily="2" charset="-78"/>
              </a:rPr>
              <a:t>Vulnerability exploitation (Metasploit, Core Impact)</a:t>
            </a:r>
          </a:p>
          <a:p>
            <a:pPr marL="285750" indent="-285750">
              <a:lnSpc>
                <a:spcPct val="150000"/>
              </a:lnSpc>
              <a:buFont typeface="Arial" panose="020B0604020202020204" pitchFamily="34" charset="0"/>
              <a:buChar char="•"/>
            </a:pPr>
            <a:r>
              <a:rPr lang="en-US" dirty="0">
                <a:solidFill>
                  <a:srgbClr val="0A1F61"/>
                </a:solidFill>
                <a:cs typeface="Tajawal ExtraBold" panose="00000800000000000000" pitchFamily="2" charset="-78"/>
              </a:rPr>
              <a:t>0day and exploit discovery (Fuzzing, program analysis)</a:t>
            </a:r>
          </a:p>
          <a:p>
            <a:pPr marL="285750" indent="-285750">
              <a:lnSpc>
                <a:spcPct val="150000"/>
              </a:lnSpc>
              <a:buFont typeface="Arial" panose="020B0604020202020204" pitchFamily="34" charset="0"/>
              <a:buChar char="•"/>
            </a:pPr>
            <a:r>
              <a:rPr lang="en-US" dirty="0">
                <a:solidFill>
                  <a:srgbClr val="0A1F61"/>
                </a:solidFill>
                <a:cs typeface="Tajawal ExtraBold" panose="00000800000000000000" pitchFamily="2" charset="-78"/>
              </a:rPr>
              <a:t>Post exploitation techniques to assess severity (permission levels, backdoors, rootkits, </a:t>
            </a:r>
            <a:r>
              <a:rPr lang="en-US" dirty="0" err="1">
                <a:solidFill>
                  <a:srgbClr val="0A1F61"/>
                </a:solidFill>
                <a:cs typeface="Tajawal ExtraBold" panose="00000800000000000000" pitchFamily="2" charset="-78"/>
              </a:rPr>
              <a:t>etc</a:t>
            </a:r>
            <a:r>
              <a:rPr lang="en-US" dirty="0">
                <a:solidFill>
                  <a:srgbClr val="0A1F61"/>
                </a:solidFill>
                <a:cs typeface="Tajawal ExtraBold" panose="00000800000000000000" pitchFamily="2" charset="-78"/>
              </a:rPr>
              <a: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061297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7459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Reporting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64049" y="1491818"/>
            <a:ext cx="7001683" cy="4992392"/>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Purpose:  To organize and document information found during the reconnaissance, network scanning, and vulnerability testing phases of a </a:t>
            </a:r>
            <a:r>
              <a:rPr lang="en-US" dirty="0" err="1">
                <a:solidFill>
                  <a:srgbClr val="0A1F61"/>
                </a:solidFill>
                <a:latin typeface="Tajawal ExtraBold" panose="00000800000000000000" pitchFamily="2" charset="-78"/>
                <a:cs typeface="Tajawal ExtraBold" panose="00000800000000000000" pitchFamily="2" charset="-78"/>
              </a:rPr>
              <a:t>pentest</a:t>
            </a:r>
            <a:r>
              <a:rPr lang="en-US" dirty="0">
                <a:solidFill>
                  <a:srgbClr val="0A1F61"/>
                </a:solidFill>
                <a:latin typeface="Tajawal ExtraBold" panose="00000800000000000000" pitchFamily="2" charset="-78"/>
                <a:cs typeface="Tajawal ExtraBold" panose="00000800000000000000" pitchFamily="2" charset="-78"/>
              </a:rPr>
              <a:t>.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Methods:  </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Documentation tools (</a:t>
            </a:r>
            <a:r>
              <a:rPr lang="en-US" dirty="0" err="1">
                <a:solidFill>
                  <a:srgbClr val="0A1F61"/>
                </a:solidFill>
                <a:latin typeface="Tajawal ExtraBold" panose="00000800000000000000" pitchFamily="2" charset="-78"/>
                <a:cs typeface="Tajawal ExtraBold" panose="00000800000000000000" pitchFamily="2" charset="-78"/>
              </a:rPr>
              <a:t>Dradis</a:t>
            </a:r>
            <a:r>
              <a:rPr lang="en-US" dirty="0">
                <a:solidFill>
                  <a:srgbClr val="0A1F61"/>
                </a:solidFill>
                <a:latin typeface="Tajawal ExtraBold" panose="00000800000000000000" pitchFamily="2" charset="-78"/>
                <a:cs typeface="Tajawal ExtraBold" panose="00000800000000000000" pitchFamily="2" charset="-78"/>
              </a:rPr>
              <a:t>)</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Organizes information by hosts, services, identified hazards and risks, recommendations to fix problems </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1181015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768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Report Writing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5725" y="1438689"/>
            <a:ext cx="8461268" cy="4204356"/>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cs typeface="Tajawal ExtraBold" panose="00000800000000000000" pitchFamily="2" charset="-78"/>
              </a:rPr>
              <a:t>Your report should be simple, clear, and understandable.</a:t>
            </a:r>
          </a:p>
          <a:p>
            <a:pPr>
              <a:lnSpc>
                <a:spcPct val="150000"/>
              </a:lnSpc>
            </a:pPr>
            <a:r>
              <a:rPr lang="en-US" dirty="0">
                <a:solidFill>
                  <a:srgbClr val="0A1F61"/>
                </a:solidFill>
                <a:cs typeface="Tajawal ExtraBold" panose="00000800000000000000" pitchFamily="2" charset="-78"/>
              </a:rPr>
              <a:t>◾ Presentation of the report is also important. Headers, footers, appropriate fonts, well-spaced margins, etc., should be created/selected properly and with great care. For example, if you are using a red font for the heading, every heading in the document should be in that style.</a:t>
            </a:r>
          </a:p>
          <a:p>
            <a:pPr>
              <a:lnSpc>
                <a:spcPct val="150000"/>
              </a:lnSpc>
            </a:pPr>
            <a:r>
              <a:rPr lang="en-US" dirty="0">
                <a:solidFill>
                  <a:srgbClr val="0A1F61"/>
                </a:solidFill>
                <a:cs typeface="Tajawal ExtraBold" panose="00000800000000000000" pitchFamily="2" charset="-78"/>
              </a:rPr>
              <a:t>◾ The report should be well organized.</a:t>
            </a:r>
          </a:p>
          <a:p>
            <a:pPr>
              <a:lnSpc>
                <a:spcPct val="150000"/>
              </a:lnSpc>
            </a:pPr>
            <a:r>
              <a:rPr lang="en-US" dirty="0">
                <a:solidFill>
                  <a:srgbClr val="0A1F61"/>
                </a:solidFill>
                <a:cs typeface="Tajawal ExtraBold" panose="00000800000000000000" pitchFamily="2" charset="-78"/>
              </a:rPr>
              <a:t>◾ Correct spelling and grammar is important too. A misspelled word leaves a very negative impact upon the person who is reading your report. So, you should make sure that you proofread your report and perform spell-checks before submitting it to the client.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2098744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23714" y="2310258"/>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50427" y="2456519"/>
            <a:ext cx="47061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Audience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297354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061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Audience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7499" y="1576088"/>
            <a:ext cx="8043768"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Understanding the audience that would be reading your penetration testing report is a very crucial part of the penetration test. We can divide the audience into three different categories: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1. Executive class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2. Management class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3. Technical class</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3621859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4145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Executive Class</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2776401"/>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This category includes the CEOs of the company. Since they have a very tedious schedule and most of the times have less technical knowledge, they would end up reading a very small portion of the report, specifically the executive summary, remediation report, etc.,</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2893526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487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Class</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8564" y="1474456"/>
            <a:ext cx="8180659"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Next, we have the management class, which includes the CISOs and CISSPs of the company. Since they are the ones who are responsible for implementing the security policy of the company, they would probably be a bit more interested in reading about overall strengths and weaknesses, the remediation report, the vulnerability assessment report, etc.</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Certified Information Systems Security Professional (CISSP)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chief information security officer (CISO)</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304911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8400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Technical Class</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846381"/>
            <a:ext cx="7436580" cy="2776401"/>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This class includes the security manager and developers, who would be interested in reading your report thoroughly. They would investigate your report as they are responsible for patching the  weaknesses found and for making sure that the necessary patches are implemented.</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0666175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3087" y="2510459"/>
            <a:ext cx="8335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989045" y="2656720"/>
            <a:ext cx="662225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Become  a Penetration Tester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7075726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39603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336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Become  a Penetration Tester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424868" cy="2776401"/>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Stay up to date on recent developments in computer security, reading newsletters and security reports are a good way to do this.</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Penetration Testing Certifications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 Certified Ethical Hacker (CEH)</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-GIAC Certified Penetration Tester (GPEN)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915436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67342" y="2204822"/>
            <a:ext cx="82370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63224" y="2471701"/>
            <a:ext cx="5898794" cy="400110"/>
          </a:xfrm>
          <a:prstGeom prst="rect">
            <a:avLst/>
          </a:prstGeom>
          <a:noFill/>
        </p:spPr>
        <p:txBody>
          <a:bodyPr wrap="non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Vulnerability Assessments versus Penetration Test</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867225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2370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19546" y="664108"/>
            <a:ext cx="5898794"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Vulnerability Assessments versus Penetration Test</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6004" y="1425967"/>
            <a:ext cx="7930422" cy="2627258"/>
          </a:xfrm>
          <a:prstGeom prst="rect">
            <a:avLst/>
          </a:prstGeom>
          <a:noFill/>
        </p:spPr>
        <p:txBody>
          <a:bodyPr wrap="square" rtlCol="0">
            <a:spAutoFit/>
          </a:bodyPr>
          <a:lstStyle/>
          <a:p>
            <a:pPr>
              <a:lnSpc>
                <a:spcPct val="200000"/>
              </a:lnSpc>
            </a:pPr>
            <a:r>
              <a:rPr lang="en-US" sz="1700" dirty="0">
                <a:solidFill>
                  <a:srgbClr val="0A1F61"/>
                </a:solidFill>
                <a:latin typeface="Tajawal ExtraBold" panose="00000800000000000000" pitchFamily="2" charset="-78"/>
                <a:cs typeface="Tajawal ExtraBold" panose="00000800000000000000" pitchFamily="2" charset="-78"/>
              </a:rPr>
              <a:t>Oftentimes, a vulnerability assessment is confused with a penetration test; however, these terms have completely different meanings.</a:t>
            </a:r>
          </a:p>
          <a:p>
            <a:pPr marL="285750" indent="-285750">
              <a:lnSpc>
                <a:spcPct val="200000"/>
              </a:lnSpc>
              <a:buFont typeface="Arial" panose="020B0604020202020204" pitchFamily="34" charset="0"/>
              <a:buChar char="•"/>
            </a:pPr>
            <a:r>
              <a:rPr lang="en-US" sz="1700" b="1" dirty="0">
                <a:solidFill>
                  <a:srgbClr val="0A1F61"/>
                </a:solidFill>
                <a:latin typeface="Tajawal ExtraBold" panose="00000800000000000000" pitchFamily="2" charset="-78"/>
                <a:cs typeface="Tajawal ExtraBold" panose="00000800000000000000" pitchFamily="2" charset="-78"/>
              </a:rPr>
              <a:t>In a vulnerability assessment</a:t>
            </a:r>
            <a:r>
              <a:rPr lang="en-US" sz="1700" dirty="0">
                <a:solidFill>
                  <a:srgbClr val="0A1F61"/>
                </a:solidFill>
                <a:latin typeface="Tajawal ExtraBold" panose="00000800000000000000" pitchFamily="2" charset="-78"/>
                <a:cs typeface="Tajawal ExtraBold" panose="00000800000000000000" pitchFamily="2" charset="-78"/>
              </a:rPr>
              <a:t>, our goal is to figure out all the vulnerabilities in an asset and document them accordingly.</a:t>
            </a:r>
          </a:p>
          <a:p>
            <a:pPr>
              <a:lnSpc>
                <a:spcPct val="200000"/>
              </a:lnSpc>
            </a:pPr>
            <a:endParaRPr lang="en-US" sz="1700"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0154573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2370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19546" y="664108"/>
            <a:ext cx="5898794"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Vulnerability Assessments versus Penetration Test</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6004" y="1425967"/>
            <a:ext cx="7930422" cy="210403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1700" b="1" dirty="0">
                <a:solidFill>
                  <a:srgbClr val="0A1F61"/>
                </a:solidFill>
                <a:latin typeface="Tajawal ExtraBold" panose="00000800000000000000" pitchFamily="2" charset="-78"/>
                <a:cs typeface="Tajawal ExtraBold" panose="00000800000000000000" pitchFamily="2" charset="-78"/>
              </a:rPr>
              <a:t>In a penetration test, </a:t>
            </a:r>
            <a:r>
              <a:rPr lang="en-US" sz="1700" dirty="0">
                <a:solidFill>
                  <a:srgbClr val="0A1F61"/>
                </a:solidFill>
                <a:latin typeface="Tajawal ExtraBold" panose="00000800000000000000" pitchFamily="2" charset="-78"/>
                <a:cs typeface="Tajawal ExtraBold" panose="00000800000000000000" pitchFamily="2" charset="-78"/>
              </a:rPr>
              <a:t>however, we need to simulate as an attacker to see if we are actually able to exploit a vulnerability and document the vulnerabilities that were exploited and the ones that turned out to be false-positive.</a:t>
            </a:r>
          </a:p>
          <a:p>
            <a:pPr>
              <a:lnSpc>
                <a:spcPct val="200000"/>
              </a:lnSpc>
            </a:pPr>
            <a:endParaRPr lang="en-US" sz="1700"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6238944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67469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93084" y="549295"/>
            <a:ext cx="7625806" cy="892552"/>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Vulnerability Assessments versus Penetration Test</a:t>
            </a:r>
          </a:p>
          <a:p>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82350"/>
            <a:ext cx="3179850" cy="5221084"/>
          </a:xfrm>
          <a:prstGeom prst="rect">
            <a:avLst/>
          </a:prstGeom>
        </p:spPr>
      </p:pic>
      <p:pic>
        <p:nvPicPr>
          <p:cNvPr id="5" name="Picture 4"/>
          <p:cNvPicPr>
            <a:picLocks noChangeAspect="1"/>
          </p:cNvPicPr>
          <p:nvPr/>
        </p:nvPicPr>
        <p:blipFill>
          <a:blip r:embed="rId8"/>
          <a:stretch>
            <a:fillRect/>
          </a:stretch>
        </p:blipFill>
        <p:spPr>
          <a:xfrm>
            <a:off x="8654943" y="1082350"/>
            <a:ext cx="3267424" cy="5358173"/>
          </a:xfrm>
          <a:prstGeom prst="rect">
            <a:avLst/>
          </a:prstGeom>
        </p:spPr>
      </p:pic>
      <p:pic>
        <p:nvPicPr>
          <p:cNvPr id="1026" name="Picture 2" descr="Penetration Test vs. Vulnerability Assessment - Odyssey">
            <a:extLst>
              <a:ext uri="{FF2B5EF4-FFF2-40B4-BE49-F238E27FC236}">
                <a16:creationId xmlns:a16="http://schemas.microsoft.com/office/drawing/2014/main" id="{8C0C594D-9DFC-1996-34C4-5935CA5901C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73991" y="1400966"/>
            <a:ext cx="6781800" cy="3981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9403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711089" y="537390"/>
            <a:ext cx="82426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End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950472" y="1846497"/>
            <a:ext cx="1762021" cy="1114408"/>
          </a:xfrm>
          <a:prstGeom prst="rect">
            <a:avLst/>
          </a:prstGeom>
          <a:noFill/>
        </p:spPr>
        <p:txBody>
          <a:bodyPr wrap="none" rtlCol="0">
            <a:spAutoFit/>
          </a:bodyPr>
          <a:lstStyle/>
          <a:p>
            <a:pPr algn="ctr">
              <a:lnSpc>
                <a:spcPct val="200000"/>
              </a:lnSpc>
            </a:pPr>
            <a:r>
              <a:rPr lang="en-US" dirty="0">
                <a:solidFill>
                  <a:srgbClr val="0A1F61"/>
                </a:solidFill>
                <a:latin typeface="Tajawal ExtraBold" panose="00000800000000000000" pitchFamily="2" charset="-78"/>
                <a:cs typeface="Tajawal ExtraBold" panose="00000800000000000000" pitchFamily="2" charset="-78"/>
              </a:rPr>
              <a:t>Any Question ?</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309202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5982</TotalTime>
  <Words>2384</Words>
  <Application>Microsoft Office PowerPoint</Application>
  <PresentationFormat>Widescreen</PresentationFormat>
  <Paragraphs>284</Paragraphs>
  <Slides>50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77</cp:revision>
  <dcterms:created xsi:type="dcterms:W3CDTF">2021-08-03T13:03:26Z</dcterms:created>
  <dcterms:modified xsi:type="dcterms:W3CDTF">2023-01-29T21:08:48Z</dcterms:modified>
</cp:coreProperties>
</file>