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ink/ink1.xml" ContentType="application/inkml+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8" r:id="rId1"/>
    <p:sldMasterId id="2147483811" r:id="rId2"/>
  </p:sldMasterIdLst>
  <p:notesMasterIdLst>
    <p:notesMasterId r:id="rId51"/>
  </p:notesMasterIdLst>
  <p:handoutMasterIdLst>
    <p:handoutMasterId r:id="rId52"/>
  </p:handoutMasterIdLst>
  <p:sldIdLst>
    <p:sldId id="256" r:id="rId3"/>
    <p:sldId id="339" r:id="rId4"/>
    <p:sldId id="295" r:id="rId5"/>
    <p:sldId id="296" r:id="rId6"/>
    <p:sldId id="297" r:id="rId7"/>
    <p:sldId id="298" r:id="rId8"/>
    <p:sldId id="299" r:id="rId9"/>
    <p:sldId id="300" r:id="rId10"/>
    <p:sldId id="301" r:id="rId11"/>
    <p:sldId id="302" r:id="rId12"/>
    <p:sldId id="303" r:id="rId13"/>
    <p:sldId id="304" r:id="rId14"/>
    <p:sldId id="305" r:id="rId15"/>
    <p:sldId id="306" r:id="rId16"/>
    <p:sldId id="340" r:id="rId17"/>
    <p:sldId id="307" r:id="rId18"/>
    <p:sldId id="341" r:id="rId19"/>
    <p:sldId id="342" r:id="rId20"/>
    <p:sldId id="309" r:id="rId21"/>
    <p:sldId id="310" r:id="rId22"/>
    <p:sldId id="311" r:id="rId23"/>
    <p:sldId id="312" r:id="rId24"/>
    <p:sldId id="313" r:id="rId25"/>
    <p:sldId id="314" r:id="rId26"/>
    <p:sldId id="315" r:id="rId27"/>
    <p:sldId id="316" r:id="rId28"/>
    <p:sldId id="317" r:id="rId29"/>
    <p:sldId id="318" r:id="rId30"/>
    <p:sldId id="319" r:id="rId31"/>
    <p:sldId id="320" r:id="rId32"/>
    <p:sldId id="343" r:id="rId33"/>
    <p:sldId id="321" r:id="rId34"/>
    <p:sldId id="322" r:id="rId35"/>
    <p:sldId id="323" r:id="rId36"/>
    <p:sldId id="324" r:id="rId37"/>
    <p:sldId id="326" r:id="rId38"/>
    <p:sldId id="327" r:id="rId39"/>
    <p:sldId id="328" r:id="rId40"/>
    <p:sldId id="329" r:id="rId41"/>
    <p:sldId id="330" r:id="rId42"/>
    <p:sldId id="331" r:id="rId43"/>
    <p:sldId id="332" r:id="rId44"/>
    <p:sldId id="333" r:id="rId45"/>
    <p:sldId id="334" r:id="rId46"/>
    <p:sldId id="335" r:id="rId47"/>
    <p:sldId id="336" r:id="rId48"/>
    <p:sldId id="337" r:id="rId49"/>
    <p:sldId id="29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00" autoAdjust="0"/>
    <p:restoredTop sz="89455" autoAdjust="0"/>
  </p:normalViewPr>
  <p:slideViewPr>
    <p:cSldViewPr snapToGrid="0">
      <p:cViewPr varScale="1">
        <p:scale>
          <a:sx n="66" d="100"/>
          <a:sy n="66" d="100"/>
        </p:scale>
        <p:origin x="798" y="48"/>
      </p:cViewPr>
      <p:guideLst/>
    </p:cSldViewPr>
  </p:slideViewPr>
  <p:notesTextViewPr>
    <p:cViewPr>
      <p:scale>
        <a:sx n="1" d="1"/>
        <a:sy n="1" d="1"/>
      </p:scale>
      <p:origin x="0" y="0"/>
    </p:cViewPr>
  </p:notesTextViewPr>
  <p:notesViewPr>
    <p:cSldViewPr snapToGrid="0">
      <p:cViewPr varScale="1">
        <p:scale>
          <a:sx n="56" d="100"/>
          <a:sy n="56" d="100"/>
        </p:scale>
        <p:origin x="2856" y="7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2AE322F-479D-4F9F-AA60-15CC06D1767A}" type="datetimeFigureOut">
              <a:rPr lang="ar-JO" smtClean="0"/>
              <a:t>01/07/1442</a:t>
            </a:fld>
            <a:endParaRPr lang="ar-JO"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436D1EB0-6A00-430B-8551-99B4B243F0A7}" type="slidenum">
              <a:rPr lang="ar-JO" smtClean="0"/>
              <a:t>‹#›</a:t>
            </a:fld>
            <a:endParaRPr lang="ar-JO"/>
          </a:p>
        </p:txBody>
      </p:sp>
    </p:spTree>
    <p:extLst>
      <p:ext uri="{BB962C8B-B14F-4D97-AF65-F5344CB8AC3E}">
        <p14:creationId xmlns:p14="http://schemas.microsoft.com/office/powerpoint/2010/main" val="711293341"/>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1-02-06T20:02:19.784"/>
    </inkml:context>
    <inkml:brush xml:id="br0">
      <inkml:brushProperty name="width" value="0.04667" units="cm"/>
      <inkml:brushProperty name="height" value="0.04667" units="cm"/>
      <inkml:brushProperty name="color" value="#ED1C24"/>
      <inkml:brushProperty name="fitToCurve" value="1"/>
    </inkml:brush>
  </inkml:definitions>
  <inkml:trace contextRef="#ctx0" brushRef="#br0">0 129 0,'81'40'0,"-81"-80"16,161-1-16,-201 122 15,-41-81-15,81-121 16,162 81 0,-162 120-16,0-160 15,0 160 1,0-39-16,-41-41 15,1 80 1,40-160-16,0 120 16,81 0-1,80-40 1,-81 41-16,-39 39 125,160-80-109,-120 81-16,-81 0 0,40-81 15,-40 80 1,121-40-1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047F78-EF2E-49CC-B2A1-BBFDAF2B01FC}" type="datetimeFigureOut">
              <a:rPr lang="ar-JO" smtClean="0"/>
              <a:t>01/07/1442</a:t>
            </a:fld>
            <a:endParaRPr lang="ar-J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ar-JO"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D80E2BA-107B-4846-8803-42EE8E89B3C5}" type="slidenum">
              <a:rPr lang="ar-JO" smtClean="0"/>
              <a:t>‹#›</a:t>
            </a:fld>
            <a:endParaRPr lang="ar-JO"/>
          </a:p>
        </p:txBody>
      </p:sp>
    </p:spTree>
    <p:extLst>
      <p:ext uri="{BB962C8B-B14F-4D97-AF65-F5344CB8AC3E}">
        <p14:creationId xmlns:p14="http://schemas.microsoft.com/office/powerpoint/2010/main" val="2444790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B0288C85-D765-4F1C-957D-1D7CA7D78623}" type="slidenum">
              <a:rPr lang="en-US" altLang="ar-JO" sz="1200">
                <a:latin typeface="Times New Roman" panose="02020603050405020304" pitchFamily="18" charset="0"/>
              </a:rPr>
              <a:pPr eaLnBrk="1" hangingPunct="1"/>
              <a:t>3</a:t>
            </a:fld>
            <a:endParaRPr lang="en-US" altLang="ar-JO" sz="1200">
              <a:latin typeface="Times New Roman" panose="02020603050405020304" pitchFamily="18" charset="0"/>
            </a:endParaRPr>
          </a:p>
        </p:txBody>
      </p:sp>
      <p:sp>
        <p:nvSpPr>
          <p:cNvPr id="51203" name="Rectangle 2"/>
          <p:cNvSpPr>
            <a:spLocks noGrp="1" noRot="1" noChangeAspect="1" noChangeArrowheads="1" noTextEdit="1"/>
          </p:cNvSpPr>
          <p:nvPr>
            <p:ph type="sldImg"/>
          </p:nvPr>
        </p:nvSpPr>
        <p:spPr>
          <a:xfrm>
            <a:off x="419100" y="703263"/>
            <a:ext cx="6173788" cy="3473450"/>
          </a:xfrm>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Consumers spend their incomes on a variety of goods and services.  About 70% of a household’s budget is spent on housing, transportation, food, and health expenditures.  “Essential” items have changed from years ago.  </a:t>
            </a:r>
          </a:p>
        </p:txBody>
      </p:sp>
    </p:spTree>
    <p:extLst>
      <p:ext uri="{BB962C8B-B14F-4D97-AF65-F5344CB8AC3E}">
        <p14:creationId xmlns:p14="http://schemas.microsoft.com/office/powerpoint/2010/main" val="28663437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5194230F-2EBB-4E98-AC05-B92AC0DAEC71}" type="slidenum">
              <a:rPr lang="en-US" altLang="ar-JO" sz="1200">
                <a:latin typeface="Times New Roman" panose="02020603050405020304" pitchFamily="18" charset="0"/>
              </a:rPr>
              <a:pPr eaLnBrk="1" hangingPunct="1"/>
              <a:t>4</a:t>
            </a:fld>
            <a:endParaRPr lang="en-US" altLang="ar-JO" sz="1200">
              <a:latin typeface="Times New Roman" panose="02020603050405020304" pitchFamily="18" charset="0"/>
            </a:endParaRPr>
          </a:p>
        </p:txBody>
      </p:sp>
      <p:sp>
        <p:nvSpPr>
          <p:cNvPr id="52227" name="Rectangle 2"/>
          <p:cNvSpPr>
            <a:spLocks noGrp="1" noRot="1" noChangeAspect="1" noChangeArrowheads="1" noTextEdit="1"/>
          </p:cNvSpPr>
          <p:nvPr>
            <p:ph type="sldImg"/>
          </p:nvPr>
        </p:nvSpPr>
        <p:spPr>
          <a:xfrm>
            <a:off x="419100" y="703263"/>
            <a:ext cx="6173788" cy="3473450"/>
          </a:xfrm>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What determines what we buy?  There are two explanations.  The </a:t>
            </a:r>
            <a:r>
              <a:rPr lang="en-US" altLang="ar-JO" dirty="0" err="1" smtClean="0"/>
              <a:t>sociopsychiatric</a:t>
            </a:r>
            <a:r>
              <a:rPr lang="en-US" altLang="ar-JO" dirty="0" smtClean="0"/>
              <a:t> explanation says we consume things to satisfy psychological needs.  The economic explanation has to do with the willingness and ability to buy certain goods.</a:t>
            </a:r>
          </a:p>
        </p:txBody>
      </p:sp>
    </p:spTree>
    <p:extLst>
      <p:ext uri="{BB962C8B-B14F-4D97-AF65-F5344CB8AC3E}">
        <p14:creationId xmlns:p14="http://schemas.microsoft.com/office/powerpoint/2010/main" val="3081621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749FC5BF-787E-4F57-AE68-169418BB8667}" type="slidenum">
              <a:rPr lang="en-US" altLang="ar-JO" sz="1200">
                <a:latin typeface="Times New Roman" panose="02020603050405020304" pitchFamily="18" charset="0"/>
              </a:rPr>
              <a:pPr eaLnBrk="1" hangingPunct="1"/>
              <a:t>5</a:t>
            </a:fld>
            <a:endParaRPr lang="en-US" altLang="ar-JO" sz="1200">
              <a:latin typeface="Times New Roman" panose="02020603050405020304" pitchFamily="18" charset="0"/>
            </a:endParaRPr>
          </a:p>
        </p:txBody>
      </p:sp>
      <p:sp>
        <p:nvSpPr>
          <p:cNvPr id="53251" name="Rectangle 2"/>
          <p:cNvSpPr>
            <a:spLocks noGrp="1" noRot="1" noChangeAspect="1" noChangeArrowheads="1" noTextEdit="1"/>
          </p:cNvSpPr>
          <p:nvPr>
            <p:ph type="sldImg"/>
          </p:nvPr>
        </p:nvSpPr>
        <p:spPr>
          <a:xfrm>
            <a:off x="419100" y="703263"/>
            <a:ext cx="6173788" cy="3473450"/>
          </a:xfrm>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The </a:t>
            </a:r>
            <a:r>
              <a:rPr lang="en-US" altLang="ar-JO" dirty="0" err="1" smtClean="0"/>
              <a:t>sociopsychiatric</a:t>
            </a:r>
            <a:r>
              <a:rPr lang="en-US" altLang="ar-JO" dirty="0" smtClean="0"/>
              <a:t> explanation states that the desire for goods and services arises from our needs for social acceptance, security, and ego gratification.  We desire goods for the purposes of “keeping up with the Joneses”, self preservation, and to express affluence.  </a:t>
            </a:r>
          </a:p>
        </p:txBody>
      </p:sp>
    </p:spTree>
    <p:extLst>
      <p:ext uri="{BB962C8B-B14F-4D97-AF65-F5344CB8AC3E}">
        <p14:creationId xmlns:p14="http://schemas.microsoft.com/office/powerpoint/2010/main" val="3252795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76B5E268-126B-4BAD-9F87-DA31CF928A8B}" type="slidenum">
              <a:rPr lang="en-US" altLang="ar-JO" sz="1200">
                <a:latin typeface="Times New Roman" panose="02020603050405020304" pitchFamily="18" charset="0"/>
              </a:rPr>
              <a:pPr eaLnBrk="1" hangingPunct="1"/>
              <a:t>6</a:t>
            </a:fld>
            <a:endParaRPr lang="en-US" altLang="ar-JO" sz="1200">
              <a:latin typeface="Times New Roman" panose="02020603050405020304" pitchFamily="18" charset="0"/>
            </a:endParaRPr>
          </a:p>
        </p:txBody>
      </p:sp>
      <p:sp>
        <p:nvSpPr>
          <p:cNvPr id="54275" name="Rectangle 2"/>
          <p:cNvSpPr>
            <a:spLocks noGrp="1" noRot="1" noChangeAspect="1" noChangeArrowheads="1" noTextEdit="1"/>
          </p:cNvSpPr>
          <p:nvPr>
            <p:ph type="sldImg"/>
          </p:nvPr>
        </p:nvSpPr>
        <p:spPr>
          <a:xfrm>
            <a:off x="419100" y="703263"/>
            <a:ext cx="6173788" cy="3473450"/>
          </a:xfrm>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The economic explanation states that prices and income are just as relevant to consumption decisions as more basic desires and preferences.  As we learned earlier, demand is the ability and willingness to buy specific quantities of a good at alternative prices in a given time period, </a:t>
            </a:r>
            <a:r>
              <a:rPr lang="en-US" altLang="ar-JO" i="1" dirty="0" smtClean="0"/>
              <a:t>ceteris paribus</a:t>
            </a:r>
            <a:r>
              <a:rPr lang="en-US" altLang="ar-JO" dirty="0" smtClean="0"/>
              <a:t>.  </a:t>
            </a:r>
          </a:p>
        </p:txBody>
      </p:sp>
    </p:spTree>
    <p:extLst>
      <p:ext uri="{BB962C8B-B14F-4D97-AF65-F5344CB8AC3E}">
        <p14:creationId xmlns:p14="http://schemas.microsoft.com/office/powerpoint/2010/main" val="28940665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980B2798-6EF1-4FD0-9A79-1AB2D77010AD}" type="slidenum">
              <a:rPr lang="en-US" altLang="ar-JO" sz="1200">
                <a:latin typeface="Times New Roman" panose="02020603050405020304" pitchFamily="18" charset="0"/>
              </a:rPr>
              <a:pPr eaLnBrk="1" hangingPunct="1"/>
              <a:t>7</a:t>
            </a:fld>
            <a:endParaRPr lang="en-US" altLang="ar-JO" sz="1200">
              <a:latin typeface="Times New Roman" panose="02020603050405020304" pitchFamily="18" charset="0"/>
            </a:endParaRPr>
          </a:p>
        </p:txBody>
      </p:sp>
      <p:sp>
        <p:nvSpPr>
          <p:cNvPr id="55299" name="Rectangle 2"/>
          <p:cNvSpPr>
            <a:spLocks noGrp="1" noRot="1" noChangeAspect="1" noChangeArrowheads="1" noTextEdit="1"/>
          </p:cNvSpPr>
          <p:nvPr>
            <p:ph type="sldImg"/>
          </p:nvPr>
        </p:nvSpPr>
        <p:spPr>
          <a:xfrm>
            <a:off x="419100" y="703263"/>
            <a:ext cx="6173788" cy="3473450"/>
          </a:xfrm>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Market demand is the sum of all individual consumer demands.  There are five things that determine the market demand for a specific product: tastes, income, expectations, other goods, and the number of consumers in the market.  Tastes refer to the desire for this and other goods.  For example, if a study says ice cream is good for you, the demand for ice cream would increase.</a:t>
            </a:r>
          </a:p>
        </p:txBody>
      </p:sp>
    </p:spTree>
    <p:extLst>
      <p:ext uri="{BB962C8B-B14F-4D97-AF65-F5344CB8AC3E}">
        <p14:creationId xmlns:p14="http://schemas.microsoft.com/office/powerpoint/2010/main" val="16818274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61C3ACD1-EE9B-498E-98C1-60F853F2A8DB}" type="slidenum">
              <a:rPr lang="en-US" altLang="ar-JO" sz="1200">
                <a:latin typeface="Times New Roman" panose="02020603050405020304" pitchFamily="18" charset="0"/>
              </a:rPr>
              <a:pPr eaLnBrk="1" hangingPunct="1"/>
              <a:t>8</a:t>
            </a:fld>
            <a:endParaRPr lang="en-US" altLang="ar-JO" sz="1200">
              <a:latin typeface="Times New Roman" panose="02020603050405020304" pitchFamily="18" charset="0"/>
            </a:endParaRPr>
          </a:p>
        </p:txBody>
      </p:sp>
      <p:sp>
        <p:nvSpPr>
          <p:cNvPr id="56323" name="Rectangle 2"/>
          <p:cNvSpPr>
            <a:spLocks noGrp="1" noRot="1" noChangeAspect="1" noChangeArrowheads="1" noTextEdit="1"/>
          </p:cNvSpPr>
          <p:nvPr>
            <p:ph type="sldImg"/>
          </p:nvPr>
        </p:nvSpPr>
        <p:spPr>
          <a:xfrm>
            <a:off x="419100" y="703263"/>
            <a:ext cx="6173788" cy="3473450"/>
          </a:xfrm>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The second determinant of market demand is the income of the consumer.  For example, if you won the lottery you might buy more ice cream.  The demand for ice cream would increase, shifting the demand curve to the right.</a:t>
            </a:r>
          </a:p>
        </p:txBody>
      </p:sp>
    </p:spTree>
    <p:extLst>
      <p:ext uri="{BB962C8B-B14F-4D97-AF65-F5344CB8AC3E}">
        <p14:creationId xmlns:p14="http://schemas.microsoft.com/office/powerpoint/2010/main" val="179799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4B72A88A-FC53-41F8-86B3-53B0AE28A1A6}" type="slidenum">
              <a:rPr lang="en-US" altLang="ar-JO" sz="1200">
                <a:latin typeface="Times New Roman" panose="02020603050405020304" pitchFamily="18" charset="0"/>
              </a:rPr>
              <a:pPr eaLnBrk="1" hangingPunct="1"/>
              <a:t>9</a:t>
            </a:fld>
            <a:endParaRPr lang="en-US" altLang="ar-JO" sz="1200">
              <a:latin typeface="Times New Roman" panose="02020603050405020304" pitchFamily="18" charset="0"/>
            </a:endParaRPr>
          </a:p>
        </p:txBody>
      </p:sp>
      <p:sp>
        <p:nvSpPr>
          <p:cNvPr id="57347" name="Rectangle 2"/>
          <p:cNvSpPr>
            <a:spLocks noGrp="1" noRot="1" noChangeAspect="1" noChangeArrowheads="1" noTextEdit="1"/>
          </p:cNvSpPr>
          <p:nvPr>
            <p:ph type="sldImg"/>
          </p:nvPr>
        </p:nvSpPr>
        <p:spPr>
          <a:xfrm>
            <a:off x="419100" y="703263"/>
            <a:ext cx="6173788" cy="3473450"/>
          </a:xfrm>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The third determinant of market demand is expectations for income, prices, and tastes.  For example, if you knew you were going to be very rich soon you might deplete savings to buy more ice cream now.  This would increase the demand for ice cream, shifting the curve to the right.</a:t>
            </a:r>
          </a:p>
        </p:txBody>
      </p:sp>
    </p:spTree>
    <p:extLst>
      <p:ext uri="{BB962C8B-B14F-4D97-AF65-F5344CB8AC3E}">
        <p14:creationId xmlns:p14="http://schemas.microsoft.com/office/powerpoint/2010/main" val="5171961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CBCD83B6-7BC0-4627-8C56-78544738B246}" type="slidenum">
              <a:rPr lang="en-US" altLang="ar-JO" sz="1200">
                <a:latin typeface="Times New Roman" panose="02020603050405020304" pitchFamily="18" charset="0"/>
              </a:rPr>
              <a:pPr eaLnBrk="1" hangingPunct="1"/>
              <a:t>10</a:t>
            </a:fld>
            <a:endParaRPr lang="en-US" altLang="ar-JO" sz="1200">
              <a:latin typeface="Times New Roman" panose="02020603050405020304" pitchFamily="18" charset="0"/>
            </a:endParaRPr>
          </a:p>
        </p:txBody>
      </p:sp>
      <p:sp>
        <p:nvSpPr>
          <p:cNvPr id="58371" name="Rectangle 2"/>
          <p:cNvSpPr>
            <a:spLocks noGrp="1" noRot="1" noChangeAspect="1" noChangeArrowheads="1" noTextEdit="1"/>
          </p:cNvSpPr>
          <p:nvPr>
            <p:ph type="sldImg"/>
          </p:nvPr>
        </p:nvSpPr>
        <p:spPr>
          <a:xfrm>
            <a:off x="419100" y="703263"/>
            <a:ext cx="6173788" cy="3473450"/>
          </a:xfrm>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The fourth determinant of market demand is the availability and price of other goods.  For example, if the price of chocolate candy bars increased, you might buy ice cream instead of a candy bar.  This would increase the demand for ice cream, shifting the curve to the right.</a:t>
            </a:r>
          </a:p>
        </p:txBody>
      </p:sp>
    </p:spTree>
    <p:extLst>
      <p:ext uri="{BB962C8B-B14F-4D97-AF65-F5344CB8AC3E}">
        <p14:creationId xmlns:p14="http://schemas.microsoft.com/office/powerpoint/2010/main" val="855711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B0837E75-306B-4D4F-B103-BCC921FD4AAD}" type="slidenum">
              <a:rPr lang="en-US" altLang="ar-JO" sz="1200">
                <a:latin typeface="Times New Roman" panose="02020603050405020304" pitchFamily="18" charset="0"/>
              </a:rPr>
              <a:pPr eaLnBrk="1" hangingPunct="1"/>
              <a:t>11</a:t>
            </a:fld>
            <a:endParaRPr lang="en-US" altLang="ar-JO" sz="1200">
              <a:latin typeface="Times New Roman" panose="02020603050405020304" pitchFamily="18" charset="0"/>
            </a:endParaRPr>
          </a:p>
        </p:txBody>
      </p:sp>
      <p:sp>
        <p:nvSpPr>
          <p:cNvPr id="59395" name="Rectangle 2"/>
          <p:cNvSpPr>
            <a:spLocks noGrp="1" noRot="1" noChangeAspect="1" noChangeArrowheads="1" noTextEdit="1"/>
          </p:cNvSpPr>
          <p:nvPr>
            <p:ph type="sldImg"/>
          </p:nvPr>
        </p:nvSpPr>
        <p:spPr>
          <a:xfrm>
            <a:off x="419100" y="703263"/>
            <a:ext cx="6173788" cy="3473450"/>
          </a:xfrm>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The last determinant of demand is the number of consumers in the market.  For example, if the number of buyers in the ice cream market increased, the market demand for ice cream would increase.  This would shift the demand curve to the right.</a:t>
            </a:r>
          </a:p>
        </p:txBody>
      </p:sp>
    </p:spTree>
    <p:extLst>
      <p:ext uri="{BB962C8B-B14F-4D97-AF65-F5344CB8AC3E}">
        <p14:creationId xmlns:p14="http://schemas.microsoft.com/office/powerpoint/2010/main" val="16309150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3B584A45-7E36-4726-8BE8-4217F393580A}" type="slidenum">
              <a:rPr lang="en-US" altLang="ar-JO" sz="1200">
                <a:latin typeface="Times New Roman" panose="02020603050405020304" pitchFamily="18" charset="0"/>
              </a:rPr>
              <a:pPr eaLnBrk="1" hangingPunct="1"/>
              <a:t>12</a:t>
            </a:fld>
            <a:endParaRPr lang="en-US" altLang="ar-JO" sz="1200">
              <a:latin typeface="Times New Roman" panose="02020603050405020304" pitchFamily="18" charset="0"/>
            </a:endParaRPr>
          </a:p>
        </p:txBody>
      </p:sp>
      <p:sp>
        <p:nvSpPr>
          <p:cNvPr id="60419" name="Rectangle 2"/>
          <p:cNvSpPr>
            <a:spLocks noGrp="1" noRot="1" noChangeAspect="1" noChangeArrowheads="1" noTextEdit="1"/>
          </p:cNvSpPr>
          <p:nvPr>
            <p:ph type="sldImg"/>
          </p:nvPr>
        </p:nvSpPr>
        <p:spPr>
          <a:xfrm>
            <a:off x="419100" y="703263"/>
            <a:ext cx="6173788" cy="3473450"/>
          </a:xfrm>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Market demand is the total quantities of a good or service people are willing and able to buy at alternative prices in a given time period.  It is the sum of all individual demands, or the total demand from all consumers of a particular good.</a:t>
            </a:r>
          </a:p>
        </p:txBody>
      </p:sp>
    </p:spTree>
    <p:extLst>
      <p:ext uri="{BB962C8B-B14F-4D97-AF65-F5344CB8AC3E}">
        <p14:creationId xmlns:p14="http://schemas.microsoft.com/office/powerpoint/2010/main" val="444739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55AD8B27-EF08-4E3E-ABC2-06F8E5D42A09}" type="slidenum">
              <a:rPr lang="en-US" altLang="ar-JO" sz="1200">
                <a:latin typeface="Times New Roman" panose="02020603050405020304" pitchFamily="18" charset="0"/>
              </a:rPr>
              <a:pPr eaLnBrk="1" hangingPunct="1"/>
              <a:t>13</a:t>
            </a:fld>
            <a:endParaRPr lang="en-US" altLang="ar-JO" sz="1200">
              <a:latin typeface="Times New Roman" panose="02020603050405020304" pitchFamily="18" charset="0"/>
            </a:endParaRPr>
          </a:p>
        </p:txBody>
      </p:sp>
      <p:sp>
        <p:nvSpPr>
          <p:cNvPr id="61443" name="Rectangle 2"/>
          <p:cNvSpPr>
            <a:spLocks noGrp="1" noRot="1" noChangeAspect="1" noChangeArrowheads="1" noTextEdit="1"/>
          </p:cNvSpPr>
          <p:nvPr>
            <p:ph type="sldImg"/>
          </p:nvPr>
        </p:nvSpPr>
        <p:spPr>
          <a:xfrm>
            <a:off x="419100" y="703263"/>
            <a:ext cx="6173788" cy="3473450"/>
          </a:xfrm>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Economists assume that the more pleasure a product gives, the higher price buyers are willing to pay.  Students who like butter are willing to pay more for buttered popcorn than non-buttered popcorn because it offer more total utility.</a:t>
            </a:r>
          </a:p>
        </p:txBody>
      </p:sp>
    </p:spTree>
    <p:extLst>
      <p:ext uri="{BB962C8B-B14F-4D97-AF65-F5344CB8AC3E}">
        <p14:creationId xmlns:p14="http://schemas.microsoft.com/office/powerpoint/2010/main" val="1964637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516C242F-FB41-4920-A0E3-AFE8BEEAA5C3}" type="slidenum">
              <a:rPr lang="en-US" altLang="ar-JO" sz="1200">
                <a:latin typeface="Times New Roman" panose="02020603050405020304" pitchFamily="18" charset="0"/>
              </a:rPr>
              <a:pPr eaLnBrk="1" hangingPunct="1"/>
              <a:t>14</a:t>
            </a:fld>
            <a:endParaRPr lang="en-US" altLang="ar-JO" sz="1200">
              <a:latin typeface="Times New Roman" panose="02020603050405020304" pitchFamily="18" charset="0"/>
            </a:endParaRPr>
          </a:p>
        </p:txBody>
      </p:sp>
      <p:sp>
        <p:nvSpPr>
          <p:cNvPr id="62467" name="Rectangle 2"/>
          <p:cNvSpPr>
            <a:spLocks noGrp="1" noRot="1" noChangeAspect="1" noChangeArrowheads="1" noTextEdit="1"/>
          </p:cNvSpPr>
          <p:nvPr>
            <p:ph type="sldImg"/>
          </p:nvPr>
        </p:nvSpPr>
        <p:spPr>
          <a:xfrm>
            <a:off x="419100" y="703263"/>
            <a:ext cx="6173788" cy="3473450"/>
          </a:xfrm>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In economics utility means </a:t>
            </a:r>
            <a:r>
              <a:rPr lang="en-US" altLang="ar-JO" i="1" dirty="0" smtClean="0"/>
              <a:t>satisfaction</a:t>
            </a:r>
            <a:r>
              <a:rPr lang="en-US" altLang="ar-JO" dirty="0" smtClean="0"/>
              <a:t>.  Utility is the pleasure or satisfaction obtained from a good or service.  Total utility is the amount of satisfaction obtained from entire consumption of a product.  The goal of a consumer is to maximize total utility.</a:t>
            </a:r>
          </a:p>
        </p:txBody>
      </p:sp>
    </p:spTree>
    <p:extLst>
      <p:ext uri="{BB962C8B-B14F-4D97-AF65-F5344CB8AC3E}">
        <p14:creationId xmlns:p14="http://schemas.microsoft.com/office/powerpoint/2010/main" val="27208409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D7DD806B-06D4-42A9-A6EE-4369DEDFDEF5}" type="slidenum">
              <a:rPr lang="en-US" altLang="ar-JO" sz="1200">
                <a:latin typeface="Times New Roman" panose="02020603050405020304" pitchFamily="18" charset="0"/>
              </a:rPr>
              <a:pPr eaLnBrk="1" hangingPunct="1"/>
              <a:t>16</a:t>
            </a:fld>
            <a:endParaRPr lang="en-US" altLang="ar-JO" sz="1200">
              <a:latin typeface="Times New Roman" panose="02020603050405020304" pitchFamily="18" charset="0"/>
            </a:endParaRPr>
          </a:p>
        </p:txBody>
      </p:sp>
      <p:sp>
        <p:nvSpPr>
          <p:cNvPr id="63491" name="Rectangle 2"/>
          <p:cNvSpPr>
            <a:spLocks noGrp="1" noRot="1" noChangeAspect="1" noChangeArrowheads="1" noTextEdit="1"/>
          </p:cNvSpPr>
          <p:nvPr>
            <p:ph type="sldImg"/>
          </p:nvPr>
        </p:nvSpPr>
        <p:spPr>
          <a:xfrm>
            <a:off x="419100" y="703263"/>
            <a:ext cx="6173788" cy="3473450"/>
          </a:xfrm>
          <a:ln/>
        </p:spPr>
      </p:sp>
      <p:sp>
        <p:nvSpPr>
          <p:cNvPr id="634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Marginal utility is the change in total utility obtained by consuming one additional (marginal) unit of a good or service.  It is the </a:t>
            </a:r>
            <a:r>
              <a:rPr lang="en-US" altLang="ar-JO" i="1" dirty="0" smtClean="0"/>
              <a:t>additional</a:t>
            </a:r>
            <a:r>
              <a:rPr lang="en-US" altLang="ar-JO" dirty="0" smtClean="0"/>
              <a:t> or </a:t>
            </a:r>
            <a:r>
              <a:rPr lang="en-US" altLang="ar-JO" i="1" dirty="0" smtClean="0"/>
              <a:t>extra</a:t>
            </a:r>
            <a:r>
              <a:rPr lang="en-US" altLang="ar-JO" dirty="0" smtClean="0"/>
              <a:t> satisfaction received from the next unit.  It can be expressed with the formula “change in total utility” divided by “change in quantity”.</a:t>
            </a:r>
          </a:p>
        </p:txBody>
      </p:sp>
    </p:spTree>
    <p:extLst>
      <p:ext uri="{BB962C8B-B14F-4D97-AF65-F5344CB8AC3E}">
        <p14:creationId xmlns:p14="http://schemas.microsoft.com/office/powerpoint/2010/main" val="30793587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36DA3098-043D-4957-B5D1-0A970874CD94}" type="slidenum">
              <a:rPr lang="en-US" altLang="ar-JO" sz="1200">
                <a:latin typeface="Times New Roman" panose="02020603050405020304" pitchFamily="18" charset="0"/>
              </a:rPr>
              <a:pPr eaLnBrk="1" hangingPunct="1"/>
              <a:t>19</a:t>
            </a:fld>
            <a:endParaRPr lang="en-US" altLang="ar-JO" sz="1200">
              <a:latin typeface="Times New Roman" panose="02020603050405020304" pitchFamily="18" charset="0"/>
            </a:endParaRPr>
          </a:p>
        </p:txBody>
      </p:sp>
      <p:sp>
        <p:nvSpPr>
          <p:cNvPr id="64515" name="Rectangle 2"/>
          <p:cNvSpPr>
            <a:spLocks noGrp="1" noRot="1" noChangeAspect="1" noChangeArrowheads="1" noTextEdit="1"/>
          </p:cNvSpPr>
          <p:nvPr>
            <p:ph type="sldImg"/>
          </p:nvPr>
        </p:nvSpPr>
        <p:spPr>
          <a:xfrm>
            <a:off x="419100" y="703263"/>
            <a:ext cx="6173788" cy="3473450"/>
          </a:xfrm>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The marginal utility of a good </a:t>
            </a:r>
            <a:r>
              <a:rPr lang="en-US" altLang="ar-JO" i="1" smtClean="0"/>
              <a:t>declines</a:t>
            </a:r>
            <a:r>
              <a:rPr lang="en-US" altLang="ar-JO" smtClean="0"/>
              <a:t> as more of it is consumed in a given time period.  Marginal utility eventually falls because the additional units become less satisfying.  Let’s say a student who enjoys popcorn can eat all he/she wants for free.  The first box consumed is very rewarding, the second box is good, the third box is decent, etc.  After eating the sixth box, he/she gets sick.    </a:t>
            </a:r>
          </a:p>
        </p:txBody>
      </p:sp>
    </p:spTree>
    <p:extLst>
      <p:ext uri="{BB962C8B-B14F-4D97-AF65-F5344CB8AC3E}">
        <p14:creationId xmlns:p14="http://schemas.microsoft.com/office/powerpoint/2010/main" val="23290061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09BFAF5F-9F6C-496A-94DA-FC5F038D5E44}" type="slidenum">
              <a:rPr lang="en-US" altLang="ar-JO" sz="1200">
                <a:latin typeface="Times New Roman" panose="02020603050405020304" pitchFamily="18" charset="0"/>
              </a:rPr>
              <a:pPr eaLnBrk="1" hangingPunct="1"/>
              <a:t>20</a:t>
            </a:fld>
            <a:endParaRPr lang="en-US" altLang="ar-JO" sz="1200">
              <a:latin typeface="Times New Roman" panose="02020603050405020304" pitchFamily="18" charset="0"/>
            </a:endParaRPr>
          </a:p>
        </p:txBody>
      </p:sp>
      <p:sp>
        <p:nvSpPr>
          <p:cNvPr id="65539" name="Rectangle 2"/>
          <p:cNvSpPr>
            <a:spLocks noGrp="1" noRot="1" noChangeAspect="1" noChangeArrowheads="1" noTextEdit="1"/>
          </p:cNvSpPr>
          <p:nvPr>
            <p:ph type="sldImg"/>
          </p:nvPr>
        </p:nvSpPr>
        <p:spPr>
          <a:xfrm>
            <a:off x="419100" y="703263"/>
            <a:ext cx="6173788" cy="3473450"/>
          </a:xfrm>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As long as the marginal utility is positive, the consumer receives additional satisfaction and total utility increases.  Additional quantities of a good yield increasingly smaller increments of satisfaction.  </a:t>
            </a:r>
          </a:p>
        </p:txBody>
      </p:sp>
    </p:spTree>
    <p:extLst>
      <p:ext uri="{BB962C8B-B14F-4D97-AF65-F5344CB8AC3E}">
        <p14:creationId xmlns:p14="http://schemas.microsoft.com/office/powerpoint/2010/main" val="15466128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BFDACAE5-3040-495A-8D9F-345B20A90827}" type="slidenum">
              <a:rPr lang="en-US" altLang="ar-JO" sz="1200">
                <a:latin typeface="Times New Roman" panose="02020603050405020304" pitchFamily="18" charset="0"/>
              </a:rPr>
              <a:pPr eaLnBrk="1" hangingPunct="1"/>
              <a:t>21</a:t>
            </a:fld>
            <a:endParaRPr lang="en-US" altLang="ar-JO" sz="1200">
              <a:latin typeface="Times New Roman" panose="02020603050405020304" pitchFamily="18" charset="0"/>
            </a:endParaRPr>
          </a:p>
        </p:txBody>
      </p:sp>
      <p:sp>
        <p:nvSpPr>
          <p:cNvPr id="66563" name="Rectangle 2"/>
          <p:cNvSpPr>
            <a:spLocks noGrp="1" noRot="1" noChangeAspect="1" noChangeArrowheads="1" noTextEdit="1"/>
          </p:cNvSpPr>
          <p:nvPr>
            <p:ph type="sldImg"/>
          </p:nvPr>
        </p:nvSpPr>
        <p:spPr>
          <a:xfrm>
            <a:off x="419100" y="703263"/>
            <a:ext cx="6173788" cy="3473450"/>
          </a:xfrm>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An absolute measure of utility is not possible because the perception of satisfaction differs among individuals.  Utility is subjective and varies from one person to another.  Diminishing marginal utility is a common experience and a sufficient basis for economic predictions of consumer behavior.</a:t>
            </a:r>
          </a:p>
        </p:txBody>
      </p:sp>
    </p:spTree>
    <p:extLst>
      <p:ext uri="{BB962C8B-B14F-4D97-AF65-F5344CB8AC3E}">
        <p14:creationId xmlns:p14="http://schemas.microsoft.com/office/powerpoint/2010/main" val="29893020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C23074E7-F307-4DF6-8B5D-86A203B5AB68}" type="slidenum">
              <a:rPr lang="en-US" altLang="ar-JO" sz="1200">
                <a:latin typeface="Times New Roman" panose="02020603050405020304" pitchFamily="18" charset="0"/>
              </a:rPr>
              <a:pPr eaLnBrk="1" hangingPunct="1"/>
              <a:t>22</a:t>
            </a:fld>
            <a:endParaRPr lang="en-US" altLang="ar-JO" sz="1200">
              <a:latin typeface="Times New Roman" panose="02020603050405020304" pitchFamily="18" charset="0"/>
            </a:endParaRPr>
          </a:p>
        </p:txBody>
      </p:sp>
      <p:sp>
        <p:nvSpPr>
          <p:cNvPr id="67587" name="Rectangle 2"/>
          <p:cNvSpPr>
            <a:spLocks noGrp="1" noRot="1" noChangeAspect="1" noChangeArrowheads="1" noTextEdit="1"/>
          </p:cNvSpPr>
          <p:nvPr>
            <p:ph type="sldImg"/>
          </p:nvPr>
        </p:nvSpPr>
        <p:spPr>
          <a:xfrm>
            <a:off x="419100" y="703263"/>
            <a:ext cx="6173788" cy="3473450"/>
          </a:xfrm>
          <a:ln/>
        </p:spPr>
      </p:sp>
      <p:sp>
        <p:nvSpPr>
          <p:cNvPr id="67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Many forces determine how much we are willing to buy.  Economists focus on the relationship between price and quantity rather than trying to explain all the forces at once.  Again, this is the </a:t>
            </a:r>
            <a:r>
              <a:rPr lang="en-US" altLang="ar-JO" i="1" smtClean="0"/>
              <a:t>ceteris paribus</a:t>
            </a:r>
            <a:r>
              <a:rPr lang="en-US" altLang="ar-JO" smtClean="0"/>
              <a:t> (all other things equal) assumption that we use in order to think like economists.</a:t>
            </a:r>
          </a:p>
        </p:txBody>
      </p:sp>
    </p:spTree>
    <p:extLst>
      <p:ext uri="{BB962C8B-B14F-4D97-AF65-F5344CB8AC3E}">
        <p14:creationId xmlns:p14="http://schemas.microsoft.com/office/powerpoint/2010/main" val="10850868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7DF952B5-1431-4D39-90DD-FFAC034BB7CB}" type="slidenum">
              <a:rPr lang="en-US" altLang="ar-JO" sz="1200">
                <a:latin typeface="Times New Roman" panose="02020603050405020304" pitchFamily="18" charset="0"/>
              </a:rPr>
              <a:pPr eaLnBrk="1" hangingPunct="1"/>
              <a:t>23</a:t>
            </a:fld>
            <a:endParaRPr lang="en-US" altLang="ar-JO" sz="1200">
              <a:latin typeface="Times New Roman" panose="02020603050405020304" pitchFamily="18" charset="0"/>
            </a:endParaRPr>
          </a:p>
        </p:txBody>
      </p:sp>
      <p:sp>
        <p:nvSpPr>
          <p:cNvPr id="68611" name="Rectangle 2"/>
          <p:cNvSpPr>
            <a:spLocks noGrp="1" noRot="1" noChangeAspect="1" noChangeArrowheads="1" noTextEdit="1"/>
          </p:cNvSpPr>
          <p:nvPr>
            <p:ph type="sldImg"/>
          </p:nvPr>
        </p:nvSpPr>
        <p:spPr>
          <a:xfrm>
            <a:off x="419100" y="703263"/>
            <a:ext cx="6173788" cy="3473450"/>
          </a:xfrm>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The concepts of marginal utility and </a:t>
            </a:r>
            <a:r>
              <a:rPr lang="en-US" altLang="ar-JO" i="1" smtClean="0"/>
              <a:t>ceteris paribus</a:t>
            </a:r>
            <a:r>
              <a:rPr lang="en-US" altLang="ar-JO" smtClean="0"/>
              <a:t> explain the downward slope of the demand curve.  With given income, tastes, expectations, and prices of other goods and services, people are willing to buy additional quantities of a good only if its price falls.  A decrease in the price of a good will lead to an increase in the amount the consumer will is willing to buy.</a:t>
            </a:r>
          </a:p>
        </p:txBody>
      </p:sp>
    </p:spTree>
    <p:extLst>
      <p:ext uri="{BB962C8B-B14F-4D97-AF65-F5344CB8AC3E}">
        <p14:creationId xmlns:p14="http://schemas.microsoft.com/office/powerpoint/2010/main" val="20490485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E32FD75B-38E6-4439-8352-E2FD64216D0C}" type="slidenum">
              <a:rPr lang="en-US" altLang="ar-JO" sz="1200">
                <a:latin typeface="Times New Roman" panose="02020603050405020304" pitchFamily="18" charset="0"/>
              </a:rPr>
              <a:pPr eaLnBrk="1" hangingPunct="1"/>
              <a:t>24</a:t>
            </a:fld>
            <a:endParaRPr lang="en-US" altLang="ar-JO" sz="1200">
              <a:latin typeface="Times New Roman" panose="02020603050405020304" pitchFamily="18" charset="0"/>
            </a:endParaRPr>
          </a:p>
        </p:txBody>
      </p:sp>
      <p:sp>
        <p:nvSpPr>
          <p:cNvPr id="69635" name="Rectangle 2"/>
          <p:cNvSpPr>
            <a:spLocks noGrp="1" noRot="1" noChangeAspect="1" noChangeArrowheads="1" noTextEdit="1"/>
          </p:cNvSpPr>
          <p:nvPr>
            <p:ph type="sldImg"/>
          </p:nvPr>
        </p:nvSpPr>
        <p:spPr>
          <a:xfrm>
            <a:off x="419100" y="703263"/>
            <a:ext cx="6173788" cy="3473450"/>
          </a:xfrm>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The higher the marginal utility, the more you are willing to pay.  Diminishing marginal utility explains why price must decrease in order for you to continue to buy a good or service.</a:t>
            </a:r>
          </a:p>
        </p:txBody>
      </p:sp>
    </p:spTree>
    <p:extLst>
      <p:ext uri="{BB962C8B-B14F-4D97-AF65-F5344CB8AC3E}">
        <p14:creationId xmlns:p14="http://schemas.microsoft.com/office/powerpoint/2010/main" val="5176245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E4C6C89F-DB13-4F34-8880-A64D4E05A5EC}" type="slidenum">
              <a:rPr lang="en-US" altLang="ar-JO" sz="1200">
                <a:latin typeface="Times New Roman" panose="02020603050405020304" pitchFamily="18" charset="0"/>
              </a:rPr>
              <a:pPr eaLnBrk="1" hangingPunct="1"/>
              <a:t>25</a:t>
            </a:fld>
            <a:endParaRPr lang="en-US" altLang="ar-JO" sz="1200">
              <a:latin typeface="Times New Roman" panose="02020603050405020304" pitchFamily="18" charset="0"/>
            </a:endParaRPr>
          </a:p>
        </p:txBody>
      </p:sp>
      <p:sp>
        <p:nvSpPr>
          <p:cNvPr id="70659" name="Rectangle 2"/>
          <p:cNvSpPr>
            <a:spLocks noGrp="1" noRot="1" noChangeAspect="1" noChangeArrowheads="1" noTextEdit="1"/>
          </p:cNvSpPr>
          <p:nvPr>
            <p:ph type="sldImg"/>
          </p:nvPr>
        </p:nvSpPr>
        <p:spPr>
          <a:xfrm>
            <a:off x="419100" y="703263"/>
            <a:ext cx="6173788" cy="3473450"/>
          </a:xfrm>
          <a:ln/>
        </p:spPr>
      </p:sp>
      <p:sp>
        <p:nvSpPr>
          <p:cNvPr id="706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According to the law of demand, the quantity of a good demanded in a given time period increases as its price falls, </a:t>
            </a:r>
            <a:r>
              <a:rPr lang="en-US" altLang="ar-JO" i="1" smtClean="0"/>
              <a:t>ceteris paribus</a:t>
            </a:r>
            <a:r>
              <a:rPr lang="en-US" altLang="ar-JO" smtClean="0"/>
              <a:t>.  There is an inverse relationship between the price and quantity demanded of a good.</a:t>
            </a:r>
          </a:p>
        </p:txBody>
      </p:sp>
    </p:spTree>
    <p:extLst>
      <p:ext uri="{BB962C8B-B14F-4D97-AF65-F5344CB8AC3E}">
        <p14:creationId xmlns:p14="http://schemas.microsoft.com/office/powerpoint/2010/main" val="25554013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0299671F-3B11-41C1-89C7-DD5D953CCF6C}" type="slidenum">
              <a:rPr lang="en-US" altLang="ar-JO" sz="1200">
                <a:latin typeface="Times New Roman" panose="02020603050405020304" pitchFamily="18" charset="0"/>
              </a:rPr>
              <a:pPr eaLnBrk="1" hangingPunct="1"/>
              <a:t>26</a:t>
            </a:fld>
            <a:endParaRPr lang="en-US" altLang="ar-JO" sz="1200">
              <a:latin typeface="Times New Roman" panose="02020603050405020304" pitchFamily="18" charset="0"/>
            </a:endParaRPr>
          </a:p>
        </p:txBody>
      </p:sp>
      <p:sp>
        <p:nvSpPr>
          <p:cNvPr id="71683" name="Rectangle 2"/>
          <p:cNvSpPr>
            <a:spLocks noGrp="1" noRot="1" noChangeAspect="1" noChangeArrowheads="1" noTextEdit="1"/>
          </p:cNvSpPr>
          <p:nvPr>
            <p:ph type="sldImg"/>
          </p:nvPr>
        </p:nvSpPr>
        <p:spPr>
          <a:xfrm>
            <a:off x="419100" y="703263"/>
            <a:ext cx="6173788" cy="3473450"/>
          </a:xfrm>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r-SA" sz="1200" b="1" dirty="0" smtClean="0">
                <a:solidFill>
                  <a:srgbClr val="000000"/>
                </a:solidFill>
                <a:effectLst>
                  <a:outerShdw blurRad="38100" dist="38100" dir="2700000" algn="tl">
                    <a:srgbClr val="FFFFFF"/>
                  </a:outerShdw>
                </a:effectLst>
              </a:rPr>
              <a:t>أن منحنى الطلب سالب الميل أي ينحدر من أعلى إلى أسفل ومن اليسار إلى اليمين، ويعكس ميل المنحنى السالب قانون الطلب، أي العلاقة العكسية بين سعر السلعة والكمية المطلوبة منها مع بقاء العوامل الأخرى ثابتة.</a:t>
            </a:r>
            <a:endParaRPr lang="ar-JO" dirty="0" smtClean="0"/>
          </a:p>
          <a:p>
            <a:pPr eaLnBrk="1" hangingPunct="1"/>
            <a:endParaRPr lang="en-US" altLang="ar-JO" dirty="0" smtClean="0"/>
          </a:p>
        </p:txBody>
      </p:sp>
    </p:spTree>
    <p:extLst>
      <p:ext uri="{BB962C8B-B14F-4D97-AF65-F5344CB8AC3E}">
        <p14:creationId xmlns:p14="http://schemas.microsoft.com/office/powerpoint/2010/main" val="21852733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A" sz="1200" b="1" i="0" u="none" strike="noStrike" kern="1200" cap="none" spc="0" normalizeH="0" baseline="0" noProof="0" dirty="0" smtClean="0">
                <a:ln>
                  <a:noFill/>
                </a:ln>
                <a:solidFill>
                  <a:srgbClr val="000000"/>
                </a:solidFill>
                <a:effectLst>
                  <a:outerShdw blurRad="38100" dist="38100" dir="2700000" algn="tl">
                    <a:srgbClr val="FFFFFF"/>
                  </a:outerShdw>
                </a:effectLst>
                <a:uLnTx/>
                <a:uFillTx/>
                <a:latin typeface="+mn-lt"/>
                <a:ea typeface="+mn-ea"/>
                <a:cs typeface="+mn-cs"/>
              </a:rPr>
              <a:t>أن منحنى الطلب سالب الميل أي ينحدر من أعلى إلى أسفل ومن اليسار إلى اليمين، ويعكس ميل المنحنى السالب قانون الطلب، أي العلاقة العكسية بين سعر السلعة والكمية المطلوبة منها مع بقاء العوامل الأخرى ثابتة.</a:t>
            </a:r>
            <a:endParaRPr kumimoji="0" lang="ar-JO"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FD80E2BA-107B-4846-8803-42EE8E89B3C5}" type="slidenum">
              <a:rPr lang="ar-JO" smtClean="0"/>
              <a:t>27</a:t>
            </a:fld>
            <a:endParaRPr lang="ar-JO"/>
          </a:p>
        </p:txBody>
      </p:sp>
    </p:spTree>
    <p:extLst>
      <p:ext uri="{BB962C8B-B14F-4D97-AF65-F5344CB8AC3E}">
        <p14:creationId xmlns:p14="http://schemas.microsoft.com/office/powerpoint/2010/main" val="24120239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A3780592-CEB1-4E57-BF69-1CBE78500933}" type="slidenum">
              <a:rPr lang="en-US" altLang="ar-JO" sz="1200">
                <a:latin typeface="Times New Roman" panose="02020603050405020304" pitchFamily="18" charset="0"/>
              </a:rPr>
              <a:pPr eaLnBrk="1" hangingPunct="1"/>
              <a:t>28</a:t>
            </a:fld>
            <a:endParaRPr lang="en-US" altLang="ar-JO" sz="1200">
              <a:latin typeface="Times New Roman" panose="02020603050405020304" pitchFamily="18" charset="0"/>
            </a:endParaRPr>
          </a:p>
        </p:txBody>
      </p:sp>
      <p:sp>
        <p:nvSpPr>
          <p:cNvPr id="72707" name="Rectangle 2"/>
          <p:cNvSpPr>
            <a:spLocks noGrp="1" noRot="1" noChangeAspect="1" noChangeArrowheads="1" noTextEdit="1"/>
          </p:cNvSpPr>
          <p:nvPr>
            <p:ph type="sldImg"/>
          </p:nvPr>
        </p:nvSpPr>
        <p:spPr>
          <a:xfrm>
            <a:off x="419100" y="703263"/>
            <a:ext cx="6173788" cy="3473450"/>
          </a:xfrm>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Elasticity refers to sensitivity to change or </a:t>
            </a:r>
            <a:r>
              <a:rPr lang="en-US" altLang="ar-JO" i="1" dirty="0" smtClean="0"/>
              <a:t>responsiveness</a:t>
            </a:r>
            <a:r>
              <a:rPr lang="en-US" altLang="ar-JO" dirty="0" smtClean="0"/>
              <a:t>.  The response of consumers to a change in price is measured by the price elasticity of demand. </a:t>
            </a:r>
          </a:p>
        </p:txBody>
      </p:sp>
    </p:spTree>
    <p:extLst>
      <p:ext uri="{BB962C8B-B14F-4D97-AF65-F5344CB8AC3E}">
        <p14:creationId xmlns:p14="http://schemas.microsoft.com/office/powerpoint/2010/main" val="8981912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EC023277-E789-407E-9891-969E46B2037C}" type="slidenum">
              <a:rPr lang="en-US" altLang="ar-JO" sz="1200">
                <a:latin typeface="Times New Roman" panose="02020603050405020304" pitchFamily="18" charset="0"/>
              </a:rPr>
              <a:pPr eaLnBrk="1" hangingPunct="1"/>
              <a:t>29</a:t>
            </a:fld>
            <a:endParaRPr lang="en-US" altLang="ar-JO" sz="1200">
              <a:latin typeface="Times New Roman" panose="02020603050405020304" pitchFamily="18" charset="0"/>
            </a:endParaRPr>
          </a:p>
        </p:txBody>
      </p:sp>
      <p:sp>
        <p:nvSpPr>
          <p:cNvPr id="73731" name="Rectangle 2"/>
          <p:cNvSpPr>
            <a:spLocks noGrp="1" noRot="1" noChangeAspect="1" noChangeArrowheads="1" noTextEdit="1"/>
          </p:cNvSpPr>
          <p:nvPr>
            <p:ph type="sldImg"/>
          </p:nvPr>
        </p:nvSpPr>
        <p:spPr>
          <a:xfrm>
            <a:off x="419100" y="703263"/>
            <a:ext cx="6173788" cy="3473450"/>
          </a:xfrm>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The price elasticity of demand is the percentage change in quantity demanded divided by the percentage change in price.  It measures the responsiveness of quantity demanded of a good to a change in its price. </a:t>
            </a:r>
          </a:p>
        </p:txBody>
      </p:sp>
    </p:spTree>
    <p:extLst>
      <p:ext uri="{BB962C8B-B14F-4D97-AF65-F5344CB8AC3E}">
        <p14:creationId xmlns:p14="http://schemas.microsoft.com/office/powerpoint/2010/main" val="25837164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70C6A1EE-6AF4-49EE-AEFF-6E6A08BF0493}" type="slidenum">
              <a:rPr lang="en-US" altLang="ar-JO" sz="1200">
                <a:latin typeface="Times New Roman" panose="02020603050405020304" pitchFamily="18" charset="0"/>
              </a:rPr>
              <a:pPr eaLnBrk="1" hangingPunct="1"/>
              <a:t>30</a:t>
            </a:fld>
            <a:endParaRPr lang="en-US" altLang="ar-JO" sz="1200">
              <a:latin typeface="Times New Roman" panose="02020603050405020304" pitchFamily="18" charset="0"/>
            </a:endParaRPr>
          </a:p>
        </p:txBody>
      </p:sp>
      <p:sp>
        <p:nvSpPr>
          <p:cNvPr id="74755" name="Rectangle 2"/>
          <p:cNvSpPr>
            <a:spLocks noGrp="1" noRot="1" noChangeAspect="1" noChangeArrowheads="1" noTextEdit="1"/>
          </p:cNvSpPr>
          <p:nvPr>
            <p:ph type="sldImg"/>
          </p:nvPr>
        </p:nvSpPr>
        <p:spPr>
          <a:xfrm>
            <a:off x="419100" y="703263"/>
            <a:ext cx="6173788" cy="3473450"/>
          </a:xfrm>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If the price of popcorn goes up 20% and the quantity demanded goes down 10%, the price elasticity of demand is -0.5.  Price elasticity of demand is a negative number; for simplicity, however, the neagtive sign is dropped.</a:t>
            </a:r>
          </a:p>
        </p:txBody>
      </p:sp>
    </p:spTree>
    <p:extLst>
      <p:ext uri="{BB962C8B-B14F-4D97-AF65-F5344CB8AC3E}">
        <p14:creationId xmlns:p14="http://schemas.microsoft.com/office/powerpoint/2010/main" val="11254716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09DE21C0-2DCC-4E0C-99E2-20FC334C99D9}" type="slidenum">
              <a:rPr lang="en-US" altLang="ar-JO" sz="1200">
                <a:latin typeface="Times New Roman" panose="02020603050405020304" pitchFamily="18" charset="0"/>
              </a:rPr>
              <a:pPr eaLnBrk="1" hangingPunct="1"/>
              <a:t>32</a:t>
            </a:fld>
            <a:endParaRPr lang="en-US" altLang="ar-JO" sz="1200">
              <a:latin typeface="Times New Roman" panose="02020603050405020304" pitchFamily="18" charset="0"/>
            </a:endParaRPr>
          </a:p>
        </p:txBody>
      </p:sp>
      <p:sp>
        <p:nvSpPr>
          <p:cNvPr id="75779" name="Rectangle 2"/>
          <p:cNvSpPr>
            <a:spLocks noGrp="1" noRot="1" noChangeAspect="1" noChangeArrowheads="1" noTextEdit="1"/>
          </p:cNvSpPr>
          <p:nvPr>
            <p:ph type="sldImg"/>
          </p:nvPr>
        </p:nvSpPr>
        <p:spPr>
          <a:xfrm>
            <a:off x="419100" y="703263"/>
            <a:ext cx="6173788" cy="3473450"/>
          </a:xfrm>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Demand can be elastic, inelastic, or unitary elastic.  An explanation of each follows.</a:t>
            </a:r>
          </a:p>
        </p:txBody>
      </p:sp>
    </p:spTree>
    <p:extLst>
      <p:ext uri="{BB962C8B-B14F-4D97-AF65-F5344CB8AC3E}">
        <p14:creationId xmlns:p14="http://schemas.microsoft.com/office/powerpoint/2010/main" val="20453019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7A97C533-39BF-40A8-9F81-A9F0B5D6E868}" type="slidenum">
              <a:rPr lang="en-US" altLang="ar-JO" sz="1200">
                <a:latin typeface="Times New Roman" panose="02020603050405020304" pitchFamily="18" charset="0"/>
              </a:rPr>
              <a:pPr eaLnBrk="1" hangingPunct="1"/>
              <a:t>33</a:t>
            </a:fld>
            <a:endParaRPr lang="en-US" altLang="ar-JO" sz="1200">
              <a:latin typeface="Times New Roman" panose="02020603050405020304" pitchFamily="18" charset="0"/>
            </a:endParaRPr>
          </a:p>
        </p:txBody>
      </p:sp>
      <p:sp>
        <p:nvSpPr>
          <p:cNvPr id="76803" name="Rectangle 2"/>
          <p:cNvSpPr>
            <a:spLocks noGrp="1" noRot="1" noChangeAspect="1" noChangeArrowheads="1" noTextEdit="1"/>
          </p:cNvSpPr>
          <p:nvPr>
            <p:ph type="sldImg"/>
          </p:nvPr>
        </p:nvSpPr>
        <p:spPr>
          <a:xfrm>
            <a:off x="419100" y="703263"/>
            <a:ext cx="6173788" cy="3473450"/>
          </a:xfrm>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Elastic means </a:t>
            </a:r>
            <a:r>
              <a:rPr lang="en-US" altLang="ar-JO" i="1" smtClean="0"/>
              <a:t>sensitive</a:t>
            </a:r>
            <a:r>
              <a:rPr lang="en-US" altLang="ar-JO" smtClean="0"/>
              <a:t> to a change in price.  Demand is elastic if the absolute value of E is </a:t>
            </a:r>
            <a:r>
              <a:rPr lang="en-US" altLang="ar-JO" i="1" smtClean="0"/>
              <a:t>greater</a:t>
            </a:r>
            <a:r>
              <a:rPr lang="en-US" altLang="ar-JO" smtClean="0"/>
              <a:t> than 1.  Consumer response is </a:t>
            </a:r>
            <a:r>
              <a:rPr lang="en-US" altLang="ar-JO" i="1" smtClean="0"/>
              <a:t>large</a:t>
            </a:r>
            <a:r>
              <a:rPr lang="en-US" altLang="ar-JO" smtClean="0"/>
              <a:t> relative to the change in price.</a:t>
            </a:r>
          </a:p>
        </p:txBody>
      </p:sp>
    </p:spTree>
    <p:extLst>
      <p:ext uri="{BB962C8B-B14F-4D97-AF65-F5344CB8AC3E}">
        <p14:creationId xmlns:p14="http://schemas.microsoft.com/office/powerpoint/2010/main" val="14767654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C90386D1-8B5A-42F4-8A55-B3A5C30788F0}" type="slidenum">
              <a:rPr lang="en-US" altLang="ar-JO" sz="1200">
                <a:latin typeface="Times New Roman" panose="02020603050405020304" pitchFamily="18" charset="0"/>
              </a:rPr>
              <a:pPr eaLnBrk="1" hangingPunct="1"/>
              <a:t>34</a:t>
            </a:fld>
            <a:endParaRPr lang="en-US" altLang="ar-JO" sz="1200">
              <a:latin typeface="Times New Roman" panose="02020603050405020304" pitchFamily="18" charset="0"/>
            </a:endParaRPr>
          </a:p>
        </p:txBody>
      </p:sp>
      <p:sp>
        <p:nvSpPr>
          <p:cNvPr id="77827" name="Rectangle 2"/>
          <p:cNvSpPr>
            <a:spLocks noGrp="1" noRot="1" noChangeAspect="1" noChangeArrowheads="1" noTextEdit="1"/>
          </p:cNvSpPr>
          <p:nvPr>
            <p:ph type="sldImg"/>
          </p:nvPr>
        </p:nvSpPr>
        <p:spPr>
          <a:xfrm>
            <a:off x="419100" y="703263"/>
            <a:ext cx="6173788" cy="3473450"/>
          </a:xfrm>
          <a:ln/>
        </p:spPr>
      </p:sp>
      <p:sp>
        <p:nvSpPr>
          <p:cNvPr id="778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Inelastic means </a:t>
            </a:r>
            <a:r>
              <a:rPr lang="en-US" altLang="ar-JO" i="1" smtClean="0"/>
              <a:t>insensitive</a:t>
            </a:r>
            <a:r>
              <a:rPr lang="en-US" altLang="ar-JO" smtClean="0"/>
              <a:t> to a change in price.  Demand is inelastic if the absolute value of E is </a:t>
            </a:r>
            <a:r>
              <a:rPr lang="en-US" altLang="ar-JO" i="1" smtClean="0"/>
              <a:t>less</a:t>
            </a:r>
            <a:r>
              <a:rPr lang="en-US" altLang="ar-JO" smtClean="0"/>
              <a:t> than 1.  Consumers are </a:t>
            </a:r>
            <a:r>
              <a:rPr lang="en-US" altLang="ar-JO" i="1" smtClean="0"/>
              <a:t>not</a:t>
            </a:r>
            <a:r>
              <a:rPr lang="en-US" altLang="ar-JO" smtClean="0"/>
              <a:t> very responsive to price changes.</a:t>
            </a:r>
          </a:p>
        </p:txBody>
      </p:sp>
    </p:spTree>
    <p:extLst>
      <p:ext uri="{BB962C8B-B14F-4D97-AF65-F5344CB8AC3E}">
        <p14:creationId xmlns:p14="http://schemas.microsoft.com/office/powerpoint/2010/main" val="19900959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DD6AFE6A-4934-4E54-862B-12CD75118566}" type="slidenum">
              <a:rPr lang="en-US" altLang="ar-JO" sz="1200">
                <a:latin typeface="Times New Roman" panose="02020603050405020304" pitchFamily="18" charset="0"/>
              </a:rPr>
              <a:pPr eaLnBrk="1" hangingPunct="1"/>
              <a:t>35</a:t>
            </a:fld>
            <a:endParaRPr lang="en-US" altLang="ar-JO" sz="1200">
              <a:latin typeface="Times New Roman" panose="02020603050405020304" pitchFamily="18" charset="0"/>
            </a:endParaRPr>
          </a:p>
        </p:txBody>
      </p:sp>
      <p:sp>
        <p:nvSpPr>
          <p:cNvPr id="78851" name="Rectangle 2"/>
          <p:cNvSpPr>
            <a:spLocks noGrp="1" noRot="1" noChangeAspect="1" noChangeArrowheads="1" noTextEdit="1"/>
          </p:cNvSpPr>
          <p:nvPr>
            <p:ph type="sldImg"/>
          </p:nvPr>
        </p:nvSpPr>
        <p:spPr>
          <a:xfrm>
            <a:off x="419100" y="703263"/>
            <a:ext cx="6173788" cy="3473450"/>
          </a:xfrm>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Demand is unitary elastic if the absolute value of E </a:t>
            </a:r>
            <a:r>
              <a:rPr lang="en-US" altLang="ar-JO" i="1" smtClean="0"/>
              <a:t>equals</a:t>
            </a:r>
            <a:r>
              <a:rPr lang="en-US" altLang="ar-JO" smtClean="0"/>
              <a:t> 1.  The percentage change in quantity demanded is </a:t>
            </a:r>
            <a:r>
              <a:rPr lang="en-US" altLang="ar-JO" i="1" smtClean="0"/>
              <a:t>equal</a:t>
            </a:r>
            <a:r>
              <a:rPr lang="en-US" altLang="ar-JO" smtClean="0"/>
              <a:t> to the percentage change in price.</a:t>
            </a:r>
          </a:p>
        </p:txBody>
      </p:sp>
    </p:spTree>
    <p:extLst>
      <p:ext uri="{BB962C8B-B14F-4D97-AF65-F5344CB8AC3E}">
        <p14:creationId xmlns:p14="http://schemas.microsoft.com/office/powerpoint/2010/main" val="23665477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64ED9D91-3168-430E-94FD-08996CB1D02B}" type="slidenum">
              <a:rPr lang="en-US" altLang="ar-JO" sz="1200">
                <a:latin typeface="Times New Roman" panose="02020603050405020304" pitchFamily="18" charset="0"/>
              </a:rPr>
              <a:pPr eaLnBrk="1" hangingPunct="1"/>
              <a:t>36</a:t>
            </a:fld>
            <a:endParaRPr lang="en-US" altLang="ar-JO" sz="1200">
              <a:latin typeface="Times New Roman" panose="02020603050405020304" pitchFamily="18" charset="0"/>
            </a:endParaRPr>
          </a:p>
        </p:txBody>
      </p:sp>
      <p:sp>
        <p:nvSpPr>
          <p:cNvPr id="79875" name="Rectangle 2"/>
          <p:cNvSpPr>
            <a:spLocks noGrp="1" noRot="1" noChangeAspect="1" noChangeArrowheads="1" noTextEdit="1"/>
          </p:cNvSpPr>
          <p:nvPr>
            <p:ph type="sldImg"/>
          </p:nvPr>
        </p:nvSpPr>
        <p:spPr>
          <a:xfrm>
            <a:off x="419100" y="703263"/>
            <a:ext cx="6173788" cy="3473450"/>
          </a:xfrm>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Price elasticity explains why producers cannot charge the highest possible price.  One may think otherwise, but higher prices may actually </a:t>
            </a:r>
            <a:r>
              <a:rPr lang="en-US" altLang="ar-JO" i="1" dirty="0" smtClean="0"/>
              <a:t>reduce</a:t>
            </a:r>
            <a:r>
              <a:rPr lang="en-US" altLang="ar-JO" dirty="0" smtClean="0"/>
              <a:t> total sales revenue.  This is true if the demand is elastic.</a:t>
            </a:r>
          </a:p>
        </p:txBody>
      </p:sp>
    </p:spTree>
    <p:extLst>
      <p:ext uri="{BB962C8B-B14F-4D97-AF65-F5344CB8AC3E}">
        <p14:creationId xmlns:p14="http://schemas.microsoft.com/office/powerpoint/2010/main" val="35344349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FF0B316E-80DC-44DF-B06D-48364897A768}" type="slidenum">
              <a:rPr lang="en-US" altLang="ar-JO" sz="1200">
                <a:latin typeface="Times New Roman" panose="02020603050405020304" pitchFamily="18" charset="0"/>
              </a:rPr>
              <a:pPr eaLnBrk="1" hangingPunct="1"/>
              <a:t>37</a:t>
            </a:fld>
            <a:endParaRPr lang="en-US" altLang="ar-JO" sz="1200">
              <a:latin typeface="Times New Roman" panose="02020603050405020304" pitchFamily="18" charset="0"/>
            </a:endParaRPr>
          </a:p>
        </p:txBody>
      </p:sp>
      <p:sp>
        <p:nvSpPr>
          <p:cNvPr id="80899" name="Rectangle 2"/>
          <p:cNvSpPr>
            <a:spLocks noGrp="1" noRot="1" noChangeAspect="1" noChangeArrowheads="1" noTextEdit="1"/>
          </p:cNvSpPr>
          <p:nvPr>
            <p:ph type="sldImg"/>
          </p:nvPr>
        </p:nvSpPr>
        <p:spPr>
          <a:xfrm>
            <a:off x="419100" y="703263"/>
            <a:ext cx="6173788" cy="3473450"/>
          </a:xfrm>
          <a:ln/>
        </p:spPr>
      </p:sp>
      <p:sp>
        <p:nvSpPr>
          <p:cNvPr id="809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Total revenue is the price of a product multiplied by the quantity sold in a given time period.  </a:t>
            </a:r>
          </a:p>
        </p:txBody>
      </p:sp>
    </p:spTree>
    <p:extLst>
      <p:ext uri="{BB962C8B-B14F-4D97-AF65-F5344CB8AC3E}">
        <p14:creationId xmlns:p14="http://schemas.microsoft.com/office/powerpoint/2010/main" val="494646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8A1D96A9-57D0-49A7-B16F-916562A33A61}" type="slidenum">
              <a:rPr lang="en-US" altLang="ar-JO" sz="1200">
                <a:latin typeface="Times New Roman" panose="02020603050405020304" pitchFamily="18" charset="0"/>
              </a:rPr>
              <a:pPr eaLnBrk="1" hangingPunct="1"/>
              <a:t>38</a:t>
            </a:fld>
            <a:endParaRPr lang="en-US" altLang="ar-JO" sz="1200">
              <a:latin typeface="Times New Roman" panose="02020603050405020304" pitchFamily="18" charset="0"/>
            </a:endParaRPr>
          </a:p>
        </p:txBody>
      </p:sp>
      <p:sp>
        <p:nvSpPr>
          <p:cNvPr id="81923" name="Rectangle 2"/>
          <p:cNvSpPr>
            <a:spLocks noGrp="1" noRot="1" noChangeAspect="1" noChangeArrowheads="1" noTextEdit="1"/>
          </p:cNvSpPr>
          <p:nvPr>
            <p:ph type="sldImg"/>
          </p:nvPr>
        </p:nvSpPr>
        <p:spPr>
          <a:xfrm>
            <a:off x="419100" y="703263"/>
            <a:ext cx="6173788" cy="3473450"/>
          </a:xfrm>
          <a:ln/>
        </p:spPr>
      </p:sp>
      <p:sp>
        <p:nvSpPr>
          <p:cNvPr id="81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A price cut </a:t>
            </a:r>
            <a:r>
              <a:rPr lang="en-US" altLang="ar-JO" i="1" smtClean="0"/>
              <a:t>decreases</a:t>
            </a:r>
            <a:r>
              <a:rPr lang="en-US" altLang="ar-JO" smtClean="0"/>
              <a:t> total revenue if demand is price inelastic.  A price cut </a:t>
            </a:r>
            <a:r>
              <a:rPr lang="en-US" altLang="ar-JO" i="1" smtClean="0"/>
              <a:t>increases</a:t>
            </a:r>
            <a:r>
              <a:rPr lang="en-US" altLang="ar-JO" smtClean="0"/>
              <a:t> total revenue if demand is price elastic.  A price cut </a:t>
            </a:r>
            <a:r>
              <a:rPr lang="en-US" altLang="ar-JO" i="1" smtClean="0"/>
              <a:t>does</a:t>
            </a:r>
            <a:r>
              <a:rPr lang="en-US" altLang="ar-JO" smtClean="0"/>
              <a:t> </a:t>
            </a:r>
            <a:r>
              <a:rPr lang="en-US" altLang="ar-JO" i="1" smtClean="0"/>
              <a:t>not change</a:t>
            </a:r>
            <a:r>
              <a:rPr lang="en-US" altLang="ar-JO" smtClean="0"/>
              <a:t> total revenue if demand is unitary elastic. </a:t>
            </a:r>
          </a:p>
        </p:txBody>
      </p:sp>
    </p:spTree>
    <p:extLst>
      <p:ext uri="{BB962C8B-B14F-4D97-AF65-F5344CB8AC3E}">
        <p14:creationId xmlns:p14="http://schemas.microsoft.com/office/powerpoint/2010/main" val="980680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F102C431-FA9B-4FA0-88BF-B391961F7D67}" type="slidenum">
              <a:rPr lang="en-US" altLang="ar-JO" sz="1200">
                <a:latin typeface="Times New Roman" panose="02020603050405020304" pitchFamily="18" charset="0"/>
              </a:rPr>
              <a:pPr eaLnBrk="1" hangingPunct="1"/>
              <a:t>40</a:t>
            </a:fld>
            <a:endParaRPr lang="en-US" altLang="ar-JO" sz="1200">
              <a:latin typeface="Times New Roman" panose="02020603050405020304" pitchFamily="18" charset="0"/>
            </a:endParaRPr>
          </a:p>
        </p:txBody>
      </p:sp>
      <p:sp>
        <p:nvSpPr>
          <p:cNvPr id="82947" name="Rectangle 2"/>
          <p:cNvSpPr>
            <a:spLocks noGrp="1" noRot="1" noChangeAspect="1" noChangeArrowheads="1" noTextEdit="1"/>
          </p:cNvSpPr>
          <p:nvPr>
            <p:ph type="sldImg"/>
          </p:nvPr>
        </p:nvSpPr>
        <p:spPr>
          <a:xfrm>
            <a:off x="419100" y="703263"/>
            <a:ext cx="6173788" cy="3473450"/>
          </a:xfrm>
          <a:ln/>
        </p:spPr>
      </p:sp>
      <p:sp>
        <p:nvSpPr>
          <p:cNvPr id="829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Differences in price elasticity are explained by several factors.  There are three determinants of price elasticity: whether the good is a necessity or luxury, the availability of substitutes, and the price relative to income.</a:t>
            </a:r>
          </a:p>
        </p:txBody>
      </p:sp>
    </p:spTree>
    <p:extLst>
      <p:ext uri="{BB962C8B-B14F-4D97-AF65-F5344CB8AC3E}">
        <p14:creationId xmlns:p14="http://schemas.microsoft.com/office/powerpoint/2010/main" val="16686422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ACF5EC7C-879C-4BF7-9BEF-FB26B6954380}" type="slidenum">
              <a:rPr lang="en-US" altLang="ar-JO" sz="1200">
                <a:latin typeface="Times New Roman" panose="02020603050405020304" pitchFamily="18" charset="0"/>
              </a:rPr>
              <a:pPr eaLnBrk="1" hangingPunct="1"/>
              <a:t>41</a:t>
            </a:fld>
            <a:endParaRPr lang="en-US" altLang="ar-JO" sz="1200">
              <a:latin typeface="Times New Roman" panose="02020603050405020304" pitchFamily="18" charset="0"/>
            </a:endParaRPr>
          </a:p>
        </p:txBody>
      </p:sp>
      <p:sp>
        <p:nvSpPr>
          <p:cNvPr id="83971" name="Rectangle 2"/>
          <p:cNvSpPr>
            <a:spLocks noGrp="1" noRot="1" noChangeAspect="1" noChangeArrowheads="1" noTextEdit="1"/>
          </p:cNvSpPr>
          <p:nvPr>
            <p:ph type="sldImg"/>
          </p:nvPr>
        </p:nvSpPr>
        <p:spPr>
          <a:xfrm>
            <a:off x="419100" y="703263"/>
            <a:ext cx="6173788" cy="3473450"/>
          </a:xfrm>
          <a:ln/>
        </p:spPr>
      </p:sp>
      <p:sp>
        <p:nvSpPr>
          <p:cNvPr id="839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Some goods are so critical to our everyday life that we regard them as </a:t>
            </a:r>
            <a:r>
              <a:rPr lang="en-US" altLang="ar-JO" i="1" smtClean="0"/>
              <a:t>necessities</a:t>
            </a:r>
            <a:r>
              <a:rPr lang="en-US" altLang="ar-JO" smtClean="0"/>
              <a:t>.  Demand for necessities is relatively </a:t>
            </a:r>
            <a:r>
              <a:rPr lang="en-US" altLang="ar-JO" i="1" smtClean="0"/>
              <a:t>inelastic</a:t>
            </a:r>
            <a:r>
              <a:rPr lang="en-US" altLang="ar-JO" smtClean="0"/>
              <a:t>.  Toothpaste and gasoline are examples of necessities.</a:t>
            </a:r>
          </a:p>
        </p:txBody>
      </p:sp>
    </p:spTree>
    <p:extLst>
      <p:ext uri="{BB962C8B-B14F-4D97-AF65-F5344CB8AC3E}">
        <p14:creationId xmlns:p14="http://schemas.microsoft.com/office/powerpoint/2010/main" val="15785505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92ED22B0-7E47-4C05-B9D7-FA03D0B60342}" type="slidenum">
              <a:rPr lang="en-US" altLang="ar-JO" sz="1200">
                <a:latin typeface="Times New Roman" panose="02020603050405020304" pitchFamily="18" charset="0"/>
              </a:rPr>
              <a:pPr eaLnBrk="1" hangingPunct="1"/>
              <a:t>42</a:t>
            </a:fld>
            <a:endParaRPr lang="en-US" altLang="ar-JO" sz="1200">
              <a:latin typeface="Times New Roman" panose="02020603050405020304" pitchFamily="18" charset="0"/>
            </a:endParaRPr>
          </a:p>
        </p:txBody>
      </p:sp>
      <p:sp>
        <p:nvSpPr>
          <p:cNvPr id="84995" name="Rectangle 2"/>
          <p:cNvSpPr>
            <a:spLocks noGrp="1" noRot="1" noChangeAspect="1" noChangeArrowheads="1" noTextEdit="1"/>
          </p:cNvSpPr>
          <p:nvPr>
            <p:ph type="sldImg"/>
          </p:nvPr>
        </p:nvSpPr>
        <p:spPr>
          <a:xfrm>
            <a:off x="419100" y="703263"/>
            <a:ext cx="6173788" cy="3473450"/>
          </a:xfrm>
          <a:ln/>
        </p:spPr>
      </p:sp>
      <p:sp>
        <p:nvSpPr>
          <p:cNvPr id="849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A </a:t>
            </a:r>
            <a:r>
              <a:rPr lang="en-US" altLang="ar-JO" i="1" dirty="0" smtClean="0"/>
              <a:t>luxury good</a:t>
            </a:r>
            <a:r>
              <a:rPr lang="en-US" altLang="ar-JO" dirty="0" smtClean="0"/>
              <a:t> is something we’d like to have but aren’t likely to buy unless our income jumps or the price declines sharply.  Demand for luxury goods is relatively</a:t>
            </a:r>
            <a:r>
              <a:rPr lang="en-US" altLang="ar-JO" i="1" dirty="0" smtClean="0"/>
              <a:t> elastic</a:t>
            </a:r>
            <a:r>
              <a:rPr lang="en-US" altLang="ar-JO" dirty="0" smtClean="0"/>
              <a:t>.  Vacation travel and HDTV are examples of luxury goods.</a:t>
            </a:r>
          </a:p>
        </p:txBody>
      </p:sp>
    </p:spTree>
    <p:extLst>
      <p:ext uri="{BB962C8B-B14F-4D97-AF65-F5344CB8AC3E}">
        <p14:creationId xmlns:p14="http://schemas.microsoft.com/office/powerpoint/2010/main" val="30683228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A3C865F9-6DE4-402E-9924-10F6BF163248}" type="slidenum">
              <a:rPr lang="en-US" altLang="ar-JO" sz="1200">
                <a:latin typeface="Times New Roman" panose="02020603050405020304" pitchFamily="18" charset="0"/>
              </a:rPr>
              <a:pPr eaLnBrk="1" hangingPunct="1"/>
              <a:t>43</a:t>
            </a:fld>
            <a:endParaRPr lang="en-US" altLang="ar-JO" sz="1200">
              <a:latin typeface="Times New Roman" panose="02020603050405020304" pitchFamily="18" charset="0"/>
            </a:endParaRPr>
          </a:p>
        </p:txBody>
      </p:sp>
      <p:sp>
        <p:nvSpPr>
          <p:cNvPr id="86019" name="Rectangle 2"/>
          <p:cNvSpPr>
            <a:spLocks noGrp="1" noRot="1" noChangeAspect="1" noChangeArrowheads="1" noTextEdit="1"/>
          </p:cNvSpPr>
          <p:nvPr>
            <p:ph type="sldImg"/>
          </p:nvPr>
        </p:nvSpPr>
        <p:spPr>
          <a:xfrm>
            <a:off x="419100" y="703263"/>
            <a:ext cx="6173788" cy="3473450"/>
          </a:xfrm>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The greater the availability of substitutes, the</a:t>
            </a:r>
            <a:r>
              <a:rPr lang="en-US" altLang="ar-JO" i="1" smtClean="0"/>
              <a:t> higher</a:t>
            </a:r>
            <a:r>
              <a:rPr lang="en-US" altLang="ar-JO" smtClean="0"/>
              <a:t> the price elasticity of demand.  The smaller the availability of substitutes, the </a:t>
            </a:r>
            <a:r>
              <a:rPr lang="en-US" altLang="ar-JO" i="1" smtClean="0"/>
              <a:t>lower</a:t>
            </a:r>
            <a:r>
              <a:rPr lang="en-US" altLang="ar-JO" smtClean="0"/>
              <a:t> the price elasticity of demand.  For example, the demand for Toyotas is more elastic than the demand for cars in general, because there are more substitutes for Toyotas than for cars in general.</a:t>
            </a:r>
          </a:p>
        </p:txBody>
      </p:sp>
    </p:spTree>
    <p:extLst>
      <p:ext uri="{BB962C8B-B14F-4D97-AF65-F5344CB8AC3E}">
        <p14:creationId xmlns:p14="http://schemas.microsoft.com/office/powerpoint/2010/main" val="21695593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8F9C1C39-7A2A-4DF7-A749-71B380EC5696}" type="slidenum">
              <a:rPr lang="en-US" altLang="ar-JO" sz="1200">
                <a:latin typeface="Times New Roman" panose="02020603050405020304" pitchFamily="18" charset="0"/>
              </a:rPr>
              <a:pPr eaLnBrk="1" hangingPunct="1"/>
              <a:t>44</a:t>
            </a:fld>
            <a:endParaRPr lang="en-US" altLang="ar-JO" sz="1200">
              <a:latin typeface="Times New Roman" panose="02020603050405020304" pitchFamily="18" charset="0"/>
            </a:endParaRPr>
          </a:p>
        </p:txBody>
      </p:sp>
      <p:sp>
        <p:nvSpPr>
          <p:cNvPr id="87043" name="Rectangle 2"/>
          <p:cNvSpPr>
            <a:spLocks noGrp="1" noRot="1" noChangeAspect="1" noChangeArrowheads="1" noTextEdit="1"/>
          </p:cNvSpPr>
          <p:nvPr>
            <p:ph type="sldImg"/>
          </p:nvPr>
        </p:nvSpPr>
        <p:spPr>
          <a:xfrm>
            <a:off x="419100" y="703263"/>
            <a:ext cx="6173788" cy="3473450"/>
          </a:xfrm>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If the price of a product is very high relative to the consumer’s income, the demand will tend to be </a:t>
            </a:r>
            <a:r>
              <a:rPr lang="en-US" altLang="ar-JO" i="1" dirty="0" smtClean="0"/>
              <a:t>elastic</a:t>
            </a:r>
            <a:r>
              <a:rPr lang="en-US" altLang="ar-JO" dirty="0" smtClean="0"/>
              <a:t>.  If the price of a product is very low relative to the consumer’s income, the demand will tend to be </a:t>
            </a:r>
            <a:r>
              <a:rPr lang="en-US" altLang="ar-JO" i="1" dirty="0" smtClean="0"/>
              <a:t>inelastic</a:t>
            </a:r>
            <a:r>
              <a:rPr lang="en-US" altLang="ar-JO" dirty="0" smtClean="0"/>
              <a:t>.  For example, the demand for a house (an expensive good) will tend to be elastic while the demand for a candy bar (an inexpensive good) will tend to be inelastic.</a:t>
            </a:r>
          </a:p>
        </p:txBody>
      </p:sp>
    </p:spTree>
    <p:extLst>
      <p:ext uri="{BB962C8B-B14F-4D97-AF65-F5344CB8AC3E}">
        <p14:creationId xmlns:p14="http://schemas.microsoft.com/office/powerpoint/2010/main" val="10183006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87CE5432-62C9-467D-95A9-D82022F7C0ED}" type="slidenum">
              <a:rPr lang="en-US" altLang="ar-JO" sz="1200">
                <a:latin typeface="Times New Roman" panose="02020603050405020304" pitchFamily="18" charset="0"/>
              </a:rPr>
              <a:pPr eaLnBrk="1" hangingPunct="1"/>
              <a:t>45</a:t>
            </a:fld>
            <a:endParaRPr lang="en-US" altLang="ar-JO" sz="1200">
              <a:latin typeface="Times New Roman" panose="02020603050405020304" pitchFamily="18" charset="0"/>
            </a:endParaRPr>
          </a:p>
        </p:txBody>
      </p:sp>
      <p:sp>
        <p:nvSpPr>
          <p:cNvPr id="88067" name="Rectangle 2"/>
          <p:cNvSpPr>
            <a:spLocks noGrp="1" noRot="1" noChangeAspect="1" noChangeArrowheads="1" noTextEdit="1"/>
          </p:cNvSpPr>
          <p:nvPr>
            <p:ph type="sldImg"/>
          </p:nvPr>
        </p:nvSpPr>
        <p:spPr>
          <a:xfrm>
            <a:off x="419100" y="703263"/>
            <a:ext cx="6173788" cy="3473450"/>
          </a:xfrm>
          <a:ln/>
        </p:spPr>
      </p:sp>
      <p:sp>
        <p:nvSpPr>
          <p:cNvPr id="880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Substitute goods represent an “either/or”  choice, where one good is purchased </a:t>
            </a:r>
            <a:r>
              <a:rPr lang="en-US" altLang="ar-JO" i="1" smtClean="0"/>
              <a:t>or</a:t>
            </a:r>
            <a:r>
              <a:rPr lang="en-US" altLang="ar-JO" smtClean="0"/>
              <a:t> the other. The demand for a good </a:t>
            </a:r>
            <a:r>
              <a:rPr lang="en-US" altLang="ar-JO" i="1" smtClean="0"/>
              <a:t>increases</a:t>
            </a:r>
            <a:r>
              <a:rPr lang="en-US" altLang="ar-JO" smtClean="0"/>
              <a:t> when the price of a substitute for the good goes up.  Complementary goods “go together”, where </a:t>
            </a:r>
            <a:r>
              <a:rPr lang="en-US" altLang="ar-JO" i="1" smtClean="0"/>
              <a:t>both</a:t>
            </a:r>
            <a:r>
              <a:rPr lang="en-US" altLang="ar-JO" smtClean="0"/>
              <a:t> goods are purchased at the same time.  The demand for a good </a:t>
            </a:r>
            <a:r>
              <a:rPr lang="en-US" altLang="ar-JO" i="1" smtClean="0"/>
              <a:t>decreases</a:t>
            </a:r>
            <a:r>
              <a:rPr lang="en-US" altLang="ar-JO" smtClean="0"/>
              <a:t> when the price of a complement to the good goes up.</a:t>
            </a:r>
          </a:p>
        </p:txBody>
      </p:sp>
    </p:spTree>
    <p:extLst>
      <p:ext uri="{BB962C8B-B14F-4D97-AF65-F5344CB8AC3E}">
        <p14:creationId xmlns:p14="http://schemas.microsoft.com/office/powerpoint/2010/main" val="24926470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0A125BAA-20FD-4DA6-A835-8EE7A78C757C}" type="slidenum">
              <a:rPr lang="en-US" altLang="ar-JO" sz="1200">
                <a:latin typeface="Times New Roman" panose="02020603050405020304" pitchFamily="18" charset="0"/>
              </a:rPr>
              <a:pPr eaLnBrk="1" hangingPunct="1"/>
              <a:t>46</a:t>
            </a:fld>
            <a:endParaRPr lang="en-US" altLang="ar-JO" sz="1200">
              <a:latin typeface="Times New Roman" panose="02020603050405020304" pitchFamily="18" charset="0"/>
            </a:endParaRPr>
          </a:p>
        </p:txBody>
      </p:sp>
      <p:sp>
        <p:nvSpPr>
          <p:cNvPr id="89091" name="Rectangle 2"/>
          <p:cNvSpPr>
            <a:spLocks noGrp="1" noRot="1" noChangeAspect="1" noChangeArrowheads="1" noTextEdit="1"/>
          </p:cNvSpPr>
          <p:nvPr>
            <p:ph type="sldImg"/>
          </p:nvPr>
        </p:nvSpPr>
        <p:spPr>
          <a:xfrm>
            <a:off x="419100" y="703263"/>
            <a:ext cx="6173788" cy="3473450"/>
          </a:xfrm>
          <a:ln/>
        </p:spPr>
      </p:sp>
      <p:sp>
        <p:nvSpPr>
          <p:cNvPr id="890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Income is a </a:t>
            </a:r>
            <a:r>
              <a:rPr lang="en-US" altLang="ar-JO" i="1" smtClean="0"/>
              <a:t>determinant</a:t>
            </a:r>
            <a:r>
              <a:rPr lang="en-US" altLang="ar-JO" smtClean="0"/>
              <a:t> of demand.  We illustrate income changes with shifts of the demand curve.  For example, an increase in income would shift the demand curve to the</a:t>
            </a:r>
            <a:r>
              <a:rPr lang="en-US" altLang="ar-JO" i="1" smtClean="0"/>
              <a:t> right</a:t>
            </a:r>
            <a:r>
              <a:rPr lang="en-US" altLang="ar-JO" smtClean="0"/>
              <a:t>.</a:t>
            </a:r>
          </a:p>
        </p:txBody>
      </p:sp>
    </p:spTree>
    <p:extLst>
      <p:ext uri="{BB962C8B-B14F-4D97-AF65-F5344CB8AC3E}">
        <p14:creationId xmlns:p14="http://schemas.microsoft.com/office/powerpoint/2010/main" val="7174783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400">
                <a:solidFill>
                  <a:schemeClr val="tx1"/>
                </a:solidFill>
                <a:latin typeface="Arial" panose="020B0604020202020204" pitchFamily="34" charset="0"/>
              </a:defRPr>
            </a:lvl1pPr>
            <a:lvl2pPr marL="742950" indent="-285750" defTabSz="931863" eaLnBrk="0" hangingPunct="0">
              <a:defRPr sz="1400">
                <a:solidFill>
                  <a:schemeClr val="tx1"/>
                </a:solidFill>
                <a:latin typeface="Arial" panose="020B0604020202020204" pitchFamily="34" charset="0"/>
              </a:defRPr>
            </a:lvl2pPr>
            <a:lvl3pPr marL="1143000" indent="-228600" defTabSz="931863" eaLnBrk="0" hangingPunct="0">
              <a:defRPr sz="1400">
                <a:solidFill>
                  <a:schemeClr val="tx1"/>
                </a:solidFill>
                <a:latin typeface="Arial" panose="020B0604020202020204" pitchFamily="34" charset="0"/>
              </a:defRPr>
            </a:lvl3pPr>
            <a:lvl4pPr marL="1600200" indent="-228600" defTabSz="931863" eaLnBrk="0" hangingPunct="0">
              <a:defRPr sz="1400">
                <a:solidFill>
                  <a:schemeClr val="tx1"/>
                </a:solidFill>
                <a:latin typeface="Arial" panose="020B0604020202020204" pitchFamily="34" charset="0"/>
              </a:defRPr>
            </a:lvl4pPr>
            <a:lvl5pPr marL="2057400" indent="-228600" defTabSz="931863" eaLnBrk="0" hangingPunct="0">
              <a:defRPr sz="14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4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4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4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fld id="{5BE0C55D-4DCC-482B-A0CA-BF8883BD7489}" type="slidenum">
              <a:rPr lang="en-US" altLang="ar-JO" sz="1200">
                <a:latin typeface="Times New Roman" panose="02020603050405020304" pitchFamily="18" charset="0"/>
              </a:rPr>
              <a:pPr eaLnBrk="1" hangingPunct="1"/>
              <a:t>47</a:t>
            </a:fld>
            <a:endParaRPr lang="en-US" altLang="ar-JO" sz="1200">
              <a:latin typeface="Times New Roman" panose="02020603050405020304" pitchFamily="18" charset="0"/>
            </a:endParaRPr>
          </a:p>
        </p:txBody>
      </p:sp>
      <p:sp>
        <p:nvSpPr>
          <p:cNvPr id="90115" name="Rectangle 2"/>
          <p:cNvSpPr>
            <a:spLocks noGrp="1" noRot="1" noChangeAspect="1" noChangeArrowheads="1" noTextEdit="1"/>
          </p:cNvSpPr>
          <p:nvPr>
            <p:ph type="sldImg"/>
          </p:nvPr>
        </p:nvSpPr>
        <p:spPr>
          <a:xfrm>
            <a:off x="419100" y="703263"/>
            <a:ext cx="6173788" cy="3473450"/>
          </a:xfrm>
          <a:ln/>
        </p:spPr>
      </p:sp>
      <p:sp>
        <p:nvSpPr>
          <p:cNvPr id="901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dirty="0" smtClean="0"/>
              <a:t>Advertising is not the only reason consumption has increased.  Personality and social interaction dynamics have changed how much we consume.  A successful advertising campaign is one that shifts the demand curve to the right. </a:t>
            </a:r>
          </a:p>
        </p:txBody>
      </p:sp>
    </p:spTree>
    <p:extLst>
      <p:ext uri="{BB962C8B-B14F-4D97-AF65-F5344CB8AC3E}">
        <p14:creationId xmlns:p14="http://schemas.microsoft.com/office/powerpoint/2010/main" val="981125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2/12/2021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83958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400" b="1">
                <a:solidFill>
                  <a:schemeClr val="tx1"/>
                </a:solidFill>
                <a:latin typeface="Sakkal Majalla" panose="02000000000000000000" pitchFamily="2" charset="-78"/>
                <a:cs typeface="Sakkal Majalla" panose="02000000000000000000" pitchFamily="2" charset="-78"/>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Rectangle 2"/>
          <p:cNvSpPr txBox="1">
            <a:spLocks noChangeArrowheads="1"/>
          </p:cNvSpPr>
          <p:nvPr userDrawn="1"/>
        </p:nvSpPr>
        <p:spPr bwMode="auto">
          <a:xfrm>
            <a:off x="2037438" y="419947"/>
            <a:ext cx="8382000" cy="914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7500"/>
          </a:bodyPr>
          <a:lstStyle>
            <a:lvl1pPr algn="l" defTabSz="914400" rtl="1" eaLnBrk="1" latinLnBrk="0" hangingPunct="1">
              <a:lnSpc>
                <a:spcPct val="85000"/>
              </a:lnSpc>
              <a:spcBef>
                <a:spcPct val="0"/>
              </a:spcBef>
              <a:buNone/>
              <a:defRPr sz="4800" kern="1200" spc="-50" baseline="0">
                <a:solidFill>
                  <a:schemeClr val="tx1"/>
                </a:solidFill>
                <a:latin typeface="Sakkal Majalla" panose="02000000000000000000" pitchFamily="2" charset="-78"/>
                <a:ea typeface="+mj-ea"/>
                <a:cs typeface="Sakkal Majalla" panose="02000000000000000000" pitchFamily="2" charset="-78"/>
              </a:defRPr>
            </a:lvl1pPr>
          </a:lstStyle>
          <a:p>
            <a:endParaRPr lang="en-US" altLang="ar-JO" b="1" dirty="0" smtClean="0">
              <a:solidFill>
                <a:schemeClr val="tx1"/>
              </a:solidFill>
            </a:endParaRPr>
          </a:p>
        </p:txBody>
      </p:sp>
    </p:spTree>
    <p:extLst>
      <p:ext uri="{BB962C8B-B14F-4D97-AF65-F5344CB8AC3E}">
        <p14:creationId xmlns:p14="http://schemas.microsoft.com/office/powerpoint/2010/main" val="333953899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chemeClr val="tx1"/>
                </a:solidFill>
              </a:defRPr>
            </a:lvl1pPr>
          </a:lstStyle>
          <a:p>
            <a:r>
              <a:rPr lang="en-US" dirty="0" smtClean="0"/>
              <a:t>Click to edit Master title style</a:t>
            </a:r>
            <a:endParaRPr lang="ar-JO" dirty="0"/>
          </a:p>
        </p:txBody>
      </p:sp>
      <p:sp>
        <p:nvSpPr>
          <p:cNvPr id="3" name="Date Placeholder 2"/>
          <p:cNvSpPr>
            <a:spLocks noGrp="1"/>
          </p:cNvSpPr>
          <p:nvPr>
            <p:ph type="dt" sz="half" idx="10"/>
          </p:nvPr>
        </p:nvSpPr>
        <p:spPr/>
        <p:txBody>
          <a:bodyPr/>
          <a:lstStyle/>
          <a:p>
            <a:fld id="{BF9D6827-F213-428B-B64D-882A557603DE}" type="datetimeFigureOut">
              <a:rPr lang="en-US" smtClean="0"/>
              <a:t>2/12/2021</a:t>
            </a:fld>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3438554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3200" b="0">
                <a:solidFill>
                  <a:schemeClr val="tx1">
                    <a:lumMod val="85000"/>
                    <a:lumOff val="15000"/>
                  </a:schemeClr>
                </a:solidFill>
                <a:latin typeface="Sakkal Majalla" panose="02000000000000000000" pitchFamily="2" charset="-78"/>
                <a:cs typeface="Sakkal Majalla" panose="02000000000000000000" pitchFamily="2" charset="-78"/>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2/12/2021</a:t>
            </a:fld>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object 3"/>
          <p:cNvSpPr/>
          <p:nvPr userDrawn="1"/>
        </p:nvSpPr>
        <p:spPr>
          <a:xfrm>
            <a:off x="9229764" y="184022"/>
            <a:ext cx="1982719" cy="1463039"/>
          </a:xfrm>
          <a:prstGeom prst="rect">
            <a:avLst/>
          </a:prstGeom>
          <a:blipFill>
            <a:blip r:embed="rId2" cstate="print"/>
            <a:stretch>
              <a:fillRect/>
            </a:stretch>
          </a:blipFill>
        </p:spPr>
        <p:txBody>
          <a:bodyPr wrap="square" lIns="0" tIns="0" rIns="0" bIns="0" rtlCol="0"/>
          <a:lstStyle/>
          <a:p>
            <a:endParaRPr>
              <a:ln w="0"/>
              <a:solidFill>
                <a:prstClr val="black"/>
              </a:solidFill>
              <a:effectLst>
                <a:outerShdw blurRad="38100" dist="19050" dir="2700000" algn="tl" rotWithShape="0">
                  <a:prstClr val="black">
                    <a:alpha val="40000"/>
                  </a:prstClr>
                </a:outerShdw>
              </a:effectLst>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59775067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2/12/2021</a:t>
            </a:fld>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4093674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lvl1pPr>
              <a:defRPr b="1">
                <a:solidFill>
                  <a:schemeClr val="tx1"/>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2/12/2021</a:t>
            </a:fld>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1862124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i="0">
                <a:solidFill>
                  <a:schemeClr val="tx1"/>
                </a:solidFill>
              </a:defRPr>
            </a:lvl1p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2/12/2021</a:t>
            </a:fld>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2670538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478364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F9D6827-F213-428B-B64D-882A557603DE}" type="datetimeFigureOut">
              <a:rPr lang="en-US" smtClean="0"/>
              <a:t>2/12/2021</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r>
              <a:rPr lang="en-US" b="1" smtClean="0">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393924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2/12/2021</a:t>
            </a:fld>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6190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2/12/2021</a:t>
            </a:fld>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55063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2/12/2021</a:t>
            </a:fld>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43831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eaLnBrk="0" fontAlgn="base" hangingPunct="0">
              <a:spcBef>
                <a:spcPct val="0"/>
              </a:spcBef>
              <a:spcAft>
                <a:spcPct val="0"/>
              </a:spcAft>
            </a:pPr>
            <a:fld id="{06CEC41D-58B6-450B-8E98-EB3EFD9EEDD2}"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3970813160"/>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eaLnBrk="0" fontAlgn="base" hangingPunct="0">
              <a:spcBef>
                <a:spcPct val="0"/>
              </a:spcBef>
              <a:spcAft>
                <a:spcPct val="0"/>
              </a:spcAft>
            </a:pPr>
            <a:fld id="{282E0C8C-7835-4559-A569-103E6EE53276}"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527033111"/>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eaLnBrk="0" fontAlgn="base" hangingPunct="0">
              <a:spcBef>
                <a:spcPct val="0"/>
              </a:spcBef>
              <a:spcAft>
                <a:spcPct val="0"/>
              </a:spcAft>
            </a:pPr>
            <a:fld id="{6EC9756D-B270-43F8-80FE-537FA33B4B7B}"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3297554611"/>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eaLnBrk="0" fontAlgn="base" hangingPunct="0">
              <a:spcBef>
                <a:spcPct val="0"/>
              </a:spcBef>
              <a:spcAft>
                <a:spcPct val="0"/>
              </a:spcAft>
            </a:pPr>
            <a:fld id="{9F586E3D-B1C2-4BC1-9603-64E1DC7EECC2}"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1323819446"/>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eaLnBrk="0" fontAlgn="base" hangingPunct="0">
              <a:spcBef>
                <a:spcPct val="0"/>
              </a:spcBef>
              <a:spcAft>
                <a:spcPct val="0"/>
              </a:spcAft>
            </a:pPr>
            <a:fld id="{5F2D4F1C-FF4F-4523-AC4E-CCEE3A941DB2}"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910033261"/>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eaLnBrk="0" fontAlgn="base" hangingPunct="0">
              <a:spcBef>
                <a:spcPct val="0"/>
              </a:spcBef>
              <a:spcAft>
                <a:spcPct val="0"/>
              </a:spcAft>
            </a:pPr>
            <a:fld id="{3B13B0CD-3AA9-4A9B-BEEB-72763C08B8FA}"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3379951599"/>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eaLnBrk="0" fontAlgn="base" hangingPunct="0">
              <a:spcBef>
                <a:spcPct val="0"/>
              </a:spcBef>
              <a:spcAft>
                <a:spcPct val="0"/>
              </a:spcAft>
            </a:pPr>
            <a:fld id="{B8560C02-C559-4969-A188-EDD4701712A9}"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3453552792"/>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eaLnBrk="0" fontAlgn="base" hangingPunct="0">
              <a:spcBef>
                <a:spcPct val="0"/>
              </a:spcBef>
              <a:spcAft>
                <a:spcPct val="0"/>
              </a:spcAft>
            </a:pPr>
            <a:fld id="{2C70D0B6-5754-430B-934B-EB4A828EB788}"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1419402130"/>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eaLnBrk="0" fontAlgn="base" hangingPunct="0">
              <a:spcBef>
                <a:spcPct val="0"/>
              </a:spcBef>
              <a:spcAft>
                <a:spcPct val="0"/>
              </a:spcAft>
            </a:pPr>
            <a:fld id="{5B839323-239E-4D30-995D-A277658AA8DD}"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222229127"/>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eaLnBrk="0" fontAlgn="base" hangingPunct="0">
              <a:spcBef>
                <a:spcPct val="0"/>
              </a:spcBef>
              <a:spcAft>
                <a:spcPct val="0"/>
              </a:spcAft>
            </a:pPr>
            <a:fld id="{5B4212A9-5A15-4F9A-AF42-18C4456B3071}"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473193072"/>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eaLnBrk="0" fontAlgn="base" hangingPunct="0">
              <a:spcBef>
                <a:spcPct val="0"/>
              </a:spcBef>
              <a:spcAft>
                <a:spcPct val="0"/>
              </a:spcAft>
            </a:pPr>
            <a:fld id="{9A9FECA7-92BD-45A4-A812-148ABB8A968D}"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91412340"/>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eaLnBrk="0" fontAlgn="base" hangingPunct="0">
              <a:spcBef>
                <a:spcPct val="0"/>
              </a:spcBef>
              <a:spcAft>
                <a:spcPct val="0"/>
              </a:spcAft>
            </a:pPr>
            <a:fld id="{DD1374D8-93B0-490F-AA11-0777E619998F}"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2349556743"/>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F9D6827-F213-428B-B64D-882A557603DE}" type="datetimeFigureOut">
              <a:rPr lang="en-US" smtClean="0"/>
              <a:t>2/12/2021</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r>
              <a:rPr lang="en-US" b="1" smtClean="0">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E9CA7F0-1DB2-4EC7-8938-616CB0658807}"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 name="object 3"/>
          <p:cNvSpPr/>
          <p:nvPr userDrawn="1"/>
        </p:nvSpPr>
        <p:spPr>
          <a:xfrm>
            <a:off x="9038175" y="328508"/>
            <a:ext cx="1982719" cy="1463039"/>
          </a:xfrm>
          <a:prstGeom prst="rect">
            <a:avLst/>
          </a:prstGeom>
          <a:blipFill>
            <a:blip r:embed="rId14" cstate="print"/>
            <a:stretch>
              <a:fillRect/>
            </a:stretch>
          </a:blipFill>
        </p:spPr>
        <p:txBody>
          <a:bodyPr wrap="square" lIns="0" tIns="0" rIns="0" bIns="0" rtlCol="0"/>
          <a:lstStyle/>
          <a:p>
            <a:endParaRPr>
              <a:ln w="0"/>
              <a:solidFill>
                <a:prstClr val="black"/>
              </a:solidFill>
              <a:effectLst>
                <a:outerShdw blurRad="38100" dist="19050" dir="2700000" algn="tl" rotWithShape="0">
                  <a:prstClr val="black">
                    <a:alpha val="40000"/>
                  </a:prstClr>
                </a:outerShdw>
              </a:effectLst>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216300766"/>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1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Lst>
  <p:timing>
    <p:tnLst>
      <p:par>
        <p:cTn id="1" dur="indefinite" restart="never" nodeType="tmRoot"/>
      </p:par>
    </p:tnLst>
  </p:timing>
  <p:txStyles>
    <p:titleStyle>
      <a:lvl1pPr algn="l" defTabSz="914400" rtl="1" eaLnBrk="1" latinLnBrk="0" hangingPunct="1">
        <a:lnSpc>
          <a:spcPct val="85000"/>
        </a:lnSpc>
        <a:spcBef>
          <a:spcPct val="0"/>
        </a:spcBef>
        <a:buNone/>
        <a:defRPr sz="4800" kern="1200" spc="-50" baseline="0">
          <a:solidFill>
            <a:schemeClr val="tx1"/>
          </a:solidFill>
          <a:latin typeface="Sakkal Majalla" panose="02000000000000000000" pitchFamily="2" charset="-78"/>
          <a:ea typeface="+mj-ea"/>
          <a:cs typeface="Sakkal Majalla" panose="02000000000000000000" pitchFamily="2" charset="-78"/>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5pPr>
      <a:lvl6pPr marL="11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ar-JO" smtClean="0"/>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ar-JO" smtClean="0"/>
              <a:t>Click to edit Master text styles</a:t>
            </a:r>
          </a:p>
          <a:p>
            <a:pPr lvl="1"/>
            <a:r>
              <a:rPr lang="en-GB" altLang="ar-JO" smtClean="0"/>
              <a:t>Second level</a:t>
            </a:r>
          </a:p>
          <a:p>
            <a:pPr lvl="2"/>
            <a:r>
              <a:rPr lang="en-GB" altLang="ar-JO" smtClean="0"/>
              <a:t>Third level</a:t>
            </a:r>
          </a:p>
          <a:p>
            <a:pPr lvl="3"/>
            <a:r>
              <a:rPr lang="en-GB" altLang="ar-JO" smtClean="0"/>
              <a:t>Fourth level</a:t>
            </a:r>
          </a:p>
          <a:p>
            <a:pPr lvl="4"/>
            <a:r>
              <a:rPr lang="en-GB" altLang="ar-JO" smtClean="0"/>
              <a:t>Fifth level</a:t>
            </a:r>
          </a:p>
        </p:txBody>
      </p:sp>
      <p:sp>
        <p:nvSpPr>
          <p:cNvPr id="270340"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eaLnBrk="0" fontAlgn="base" hangingPunct="0">
              <a:spcBef>
                <a:spcPct val="0"/>
              </a:spcBef>
              <a:spcAft>
                <a:spcPct val="0"/>
              </a:spcAft>
              <a:defRPr/>
            </a:pPr>
            <a:endParaRPr lang="en-GB">
              <a:solidFill>
                <a:srgbClr val="000000"/>
              </a:solidFill>
            </a:endParaRPr>
          </a:p>
        </p:txBody>
      </p:sp>
      <p:sp>
        <p:nvSpPr>
          <p:cNvPr id="270341"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eaLnBrk="0" fontAlgn="base" hangingPunct="0">
              <a:spcBef>
                <a:spcPct val="0"/>
              </a:spcBef>
              <a:spcAft>
                <a:spcPct val="0"/>
              </a:spcAft>
              <a:defRPr/>
            </a:pPr>
            <a:endParaRPr lang="en-GB">
              <a:solidFill>
                <a:srgbClr val="000000"/>
              </a:solidFill>
            </a:endParaRPr>
          </a:p>
        </p:txBody>
      </p:sp>
      <p:sp>
        <p:nvSpPr>
          <p:cNvPr id="270342"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vl1pPr>
          </a:lstStyle>
          <a:p>
            <a:pPr eaLnBrk="0" fontAlgn="base" hangingPunct="0">
              <a:spcBef>
                <a:spcPct val="0"/>
              </a:spcBef>
              <a:spcAft>
                <a:spcPct val="0"/>
              </a:spcAft>
            </a:pPr>
            <a:fld id="{2A0617D9-5253-4F60-B729-F4297EE0B6C6}" type="slidenum">
              <a:rPr lang="en-GB" altLang="ar-JO" smtClean="0">
                <a:solidFill>
                  <a:srgbClr val="000000"/>
                </a:solidFill>
              </a:rPr>
              <a:pPr eaLnBrk="0" fontAlgn="base" hangingPunct="0">
                <a:spcBef>
                  <a:spcPct val="0"/>
                </a:spcBef>
                <a:spcAft>
                  <a:spcPct val="0"/>
                </a:spcAft>
              </a:pPr>
              <a:t>‹#›</a:t>
            </a:fld>
            <a:endParaRPr lang="en-GB" altLang="ar-JO" smtClean="0">
              <a:solidFill>
                <a:srgbClr val="000000"/>
              </a:solidFill>
            </a:endParaRPr>
          </a:p>
        </p:txBody>
      </p:sp>
    </p:spTree>
    <p:extLst>
      <p:ext uri="{BB962C8B-B14F-4D97-AF65-F5344CB8AC3E}">
        <p14:creationId xmlns:p14="http://schemas.microsoft.com/office/powerpoint/2010/main" val="4162222759"/>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 id="2147483823" r:id="rId12"/>
  </p:sldLayoutIdLst>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3.wdp"/></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1.wmf"/><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microsoft.com/office/2007/relationships/hdphoto" Target="../media/hdphoto4.wdp"/></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microsoft.com/office/2007/relationships/hdphoto" Target="../media/hdphoto5.wdp"/></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microsoft.com/office/2007/relationships/hdphoto" Target="../media/hdphoto6.wdp"/></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19.wmf"/><Relationship Id="rId4" Type="http://schemas.openxmlformats.org/officeDocument/2006/relationships/oleObject" Target="../embeddings/oleObject2.bin"/></Relationships>
</file>

<file path=ppt/slides/_rels/slide30.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0.e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smtClean="0">
                <a:solidFill>
                  <a:schemeClr val="bg1"/>
                </a:solidFill>
                <a:latin typeface="+mn-lt"/>
              </a:rPr>
              <a:t>Introduction to economics  </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3</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r>
              <a:rPr lang="en-US" b="1" dirty="0">
                <a:solidFill>
                  <a:schemeClr val="bg1"/>
                </a:solidFill>
              </a:rPr>
              <a:t>Consumer demand </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nSpc>
                <a:spcPct val="90000"/>
              </a:lnSpc>
              <a:spcBef>
                <a:spcPts val="1200"/>
              </a:spcBef>
              <a:spcAft>
                <a:spcPts val="200"/>
              </a:spcAft>
            </a:pPr>
            <a:r>
              <a:rPr lang="en-US" sz="5400" b="1" cap="all" spc="200" dirty="0" smtClean="0">
                <a:ea typeface="+mn-ea"/>
                <a:cs typeface="+mn-cs"/>
              </a:rPr>
              <a:t>Consumer demand </a:t>
            </a:r>
            <a:endParaRPr lang="en-US" sz="5400" b="1" cap="all" spc="200" dirty="0">
              <a:ea typeface="+mn-ea"/>
              <a:cs typeface="+mn-cs"/>
            </a:endParaRPr>
          </a:p>
        </p:txBody>
      </p:sp>
      <p:sp>
        <p:nvSpPr>
          <p:cNvPr id="5" name="Content Placeholder 4"/>
          <p:cNvSpPr>
            <a:spLocks noGrp="1"/>
          </p:cNvSpPr>
          <p:nvPr>
            <p:ph sz="half" idx="1"/>
          </p:nvPr>
        </p:nvSpPr>
        <p:spPr>
          <a:xfrm>
            <a:off x="365760" y="1849607"/>
            <a:ext cx="5368834" cy="4023360"/>
          </a:xfrm>
        </p:spPr>
        <p:txBody>
          <a:bodyPr>
            <a:normAutofit/>
          </a:bodyPr>
          <a:lstStyle/>
          <a:p>
            <a:pPr algn="ctr"/>
            <a:r>
              <a:rPr lang="en-US" sz="3200" b="1" dirty="0">
                <a:solidFill>
                  <a:schemeClr val="tx1"/>
                </a:solidFill>
                <a:latin typeface="Sakkal Majalla" panose="02000000000000000000" pitchFamily="2" charset="-78"/>
                <a:cs typeface="Sakkal Majalla" panose="02000000000000000000" pitchFamily="2" charset="-78"/>
              </a:rPr>
              <a:t>Learning </a:t>
            </a:r>
            <a:r>
              <a:rPr lang="en-US" sz="3200" b="1" dirty="0" smtClean="0">
                <a:solidFill>
                  <a:schemeClr val="tx1"/>
                </a:solidFill>
                <a:latin typeface="Sakkal Majalla" panose="02000000000000000000" pitchFamily="2" charset="-78"/>
                <a:cs typeface="Sakkal Majalla" panose="02000000000000000000" pitchFamily="2" charset="-78"/>
              </a:rPr>
              <a:t>Outcomes</a:t>
            </a:r>
          </a:p>
          <a:p>
            <a:pPr algn="ctr"/>
            <a:r>
              <a:rPr lang="en-US" altLang="ar-JO" sz="2400" b="1" dirty="0">
                <a:solidFill>
                  <a:schemeClr val="tx1"/>
                </a:solidFill>
              </a:rPr>
              <a:t>Patterns of Consumption</a:t>
            </a:r>
          </a:p>
          <a:p>
            <a:pPr algn="ctr"/>
            <a:r>
              <a:rPr lang="en-US" altLang="ar-JO" sz="2400" b="1" dirty="0">
                <a:solidFill>
                  <a:schemeClr val="tx1"/>
                </a:solidFill>
              </a:rPr>
              <a:t>Utility Theory </a:t>
            </a:r>
          </a:p>
          <a:p>
            <a:pPr algn="ctr"/>
            <a:r>
              <a:rPr lang="en-US" altLang="ar-JO" sz="2400" b="1" dirty="0">
                <a:solidFill>
                  <a:schemeClr val="tx1"/>
                </a:solidFill>
              </a:rPr>
              <a:t>Marginal Utility</a:t>
            </a:r>
          </a:p>
          <a:p>
            <a:pPr algn="ctr"/>
            <a:r>
              <a:rPr lang="en-US" altLang="ar-JO" sz="2400" b="1" dirty="0">
                <a:solidFill>
                  <a:schemeClr val="tx1"/>
                </a:solidFill>
              </a:rPr>
              <a:t>Law of Diminishing Marginal Utility</a:t>
            </a:r>
          </a:p>
          <a:p>
            <a:pPr algn="ctr"/>
            <a:r>
              <a:rPr lang="en-US" altLang="ar-JO" sz="2400" b="1" dirty="0">
                <a:solidFill>
                  <a:schemeClr val="tx1"/>
                </a:solidFill>
              </a:rPr>
              <a:t>Price and </a:t>
            </a:r>
            <a:r>
              <a:rPr lang="en-US" altLang="ar-JO" sz="2400" b="1" dirty="0" smtClean="0">
                <a:solidFill>
                  <a:schemeClr val="tx1"/>
                </a:solidFill>
              </a:rPr>
              <a:t>Quantity</a:t>
            </a:r>
          </a:p>
          <a:p>
            <a:pPr algn="ctr"/>
            <a:r>
              <a:rPr lang="en-US" altLang="ar-JO" sz="2400" b="1" dirty="0">
                <a:solidFill>
                  <a:schemeClr val="tx1"/>
                </a:solidFill>
              </a:rPr>
              <a:t>Price Elasticity </a:t>
            </a:r>
            <a:endParaRPr lang="en-US" sz="2400" b="1" dirty="0">
              <a:solidFill>
                <a:schemeClr val="tx1"/>
              </a:solidFill>
            </a:endParaRPr>
          </a:p>
        </p:txBody>
      </p:sp>
      <p:sp>
        <p:nvSpPr>
          <p:cNvPr id="3" name="AutoShape 2" descr="Forget your hotel competitors, consumer demand is the way to set pricing -  Hotel Blog by Cosmor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JO"/>
          </a:p>
        </p:txBody>
      </p:sp>
      <p:pic>
        <p:nvPicPr>
          <p:cNvPr id="4" name="Picture 3"/>
          <p:cNvPicPr>
            <a:picLocks noChangeAspect="1"/>
          </p:cNvPicPr>
          <p:nvPr/>
        </p:nvPicPr>
        <p:blipFill>
          <a:blip r:embed="rId2">
            <a:duotone>
              <a:schemeClr val="accent5">
                <a:shade val="45000"/>
                <a:satMod val="135000"/>
              </a:schemeClr>
              <a:prstClr val="white"/>
            </a:duotone>
          </a:blip>
          <a:stretch>
            <a:fillRect/>
          </a:stretch>
        </p:blipFill>
        <p:spPr>
          <a:xfrm>
            <a:off x="7039429" y="2062162"/>
            <a:ext cx="4576989" cy="2288495"/>
          </a:xfrm>
          <a:prstGeom prst="rect">
            <a:avLst/>
          </a:prstGeom>
        </p:spPr>
      </p:pic>
    </p:spTree>
    <p:extLst>
      <p:ext uri="{BB962C8B-B14F-4D97-AF65-F5344CB8AC3E}">
        <p14:creationId xmlns:p14="http://schemas.microsoft.com/office/powerpoint/2010/main" val="26703031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75906" name="Rectangle 2"/>
          <p:cNvSpPr>
            <a:spLocks noGrp="1" noChangeArrowheads="1"/>
          </p:cNvSpPr>
          <p:nvPr>
            <p:ph type="title"/>
          </p:nvPr>
        </p:nvSpPr>
        <p:spPr bwMode="auto">
          <a:xfrm>
            <a:off x="-1371600" y="566057"/>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r" rtl="0" eaLnBrk="1" hangingPunct="1"/>
            <a:r>
              <a:rPr lang="en-US" altLang="ar-JO" dirty="0" smtClean="0">
                <a:solidFill>
                  <a:schemeClr val="tx1"/>
                </a:solidFill>
              </a:rPr>
              <a:t>Patterns of Consumption</a:t>
            </a:r>
          </a:p>
        </p:txBody>
      </p:sp>
      <p:sp>
        <p:nvSpPr>
          <p:cNvPr id="1275907" name="Rectangle 3"/>
          <p:cNvSpPr>
            <a:spLocks noGrp="1" noChangeArrowheads="1"/>
          </p:cNvSpPr>
          <p:nvPr>
            <p:ph idx="1"/>
          </p:nvPr>
        </p:nvSpPr>
        <p:spPr>
          <a:xfrm>
            <a:off x="1045029" y="1981200"/>
            <a:ext cx="9835696" cy="4876800"/>
          </a:xfrm>
        </p:spPr>
        <p:txBody>
          <a:bodyPr/>
          <a:lstStyle/>
          <a:p>
            <a:pPr eaLnBrk="1" hangingPunct="1">
              <a:buFont typeface="Wingdings" panose="05000000000000000000" pitchFamily="2" charset="2"/>
              <a:buChar char="§"/>
            </a:pPr>
            <a:r>
              <a:rPr lang="en-US" altLang="ar-JO" dirty="0" smtClean="0"/>
              <a:t>Consumption </a:t>
            </a:r>
            <a:r>
              <a:rPr lang="en-US" altLang="ar-JO" dirty="0" smtClean="0">
                <a:ln w="0"/>
                <a:solidFill>
                  <a:schemeClr val="tx1"/>
                </a:solidFill>
                <a:effectLst>
                  <a:outerShdw blurRad="38100" dist="19050" dir="2700000" algn="tl" rotWithShape="0">
                    <a:schemeClr val="dk1">
                      <a:alpha val="40000"/>
                    </a:schemeClr>
                  </a:outerShdw>
                </a:effectLst>
              </a:rPr>
              <a:t>represents</a:t>
            </a:r>
            <a:r>
              <a:rPr lang="en-US" altLang="ar-JO" dirty="0" smtClean="0"/>
              <a:t> 2 out of every 3 dollars of GDP.</a:t>
            </a:r>
          </a:p>
          <a:p>
            <a:pPr eaLnBrk="1" hangingPunct="1">
              <a:buFont typeface="Wingdings" panose="05000000000000000000" pitchFamily="2" charset="2"/>
              <a:buChar char="§"/>
            </a:pPr>
            <a:r>
              <a:rPr lang="en-US" altLang="ar-JO" dirty="0" smtClean="0"/>
              <a:t>About 70% of a household’s budget is spent on housing, transportation, food, and health expenditures. </a:t>
            </a:r>
          </a:p>
          <a:p>
            <a:pPr eaLnBrk="1" hangingPunct="1">
              <a:buFont typeface="Wingdings" panose="05000000000000000000" pitchFamily="2" charset="2"/>
              <a:buChar char="§"/>
            </a:pPr>
            <a:r>
              <a:rPr lang="en-US" altLang="ar-JO" dirty="0" smtClean="0"/>
              <a:t>“Essential” items have changed from years ago. </a:t>
            </a:r>
          </a:p>
          <a:p>
            <a:pPr eaLnBrk="1" hangingPunct="1">
              <a:buFontTx/>
              <a:buNone/>
            </a:pPr>
            <a:endParaRPr lang="en-US" altLang="ar-JO" dirty="0" smtClean="0"/>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430B59EC-EE77-4F96-9291-EB2C8F971263}" type="slidenum">
              <a:rPr lang="en-US" altLang="ar-JO"/>
              <a:pPr/>
              <a:t>3</a:t>
            </a:fld>
            <a:endParaRPr lang="en-US" altLang="ar-JO"/>
          </a:p>
        </p:txBody>
      </p:sp>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brightnessContrast contrast="40000"/>
                    </a14:imgEffect>
                  </a14:imgLayer>
                </a14:imgProps>
              </a:ext>
            </a:extLst>
          </a:blip>
          <a:stretch>
            <a:fillRect/>
          </a:stretch>
        </p:blipFill>
        <p:spPr>
          <a:xfrm>
            <a:off x="8282668" y="4123701"/>
            <a:ext cx="3909332" cy="2199765"/>
          </a:xfrm>
          <a:prstGeom prst="rect">
            <a:avLst/>
          </a:prstGeom>
        </p:spPr>
      </p:pic>
    </p:spTree>
    <p:extLst>
      <p:ext uri="{BB962C8B-B14F-4D97-AF65-F5344CB8AC3E}">
        <p14:creationId xmlns:p14="http://schemas.microsoft.com/office/powerpoint/2010/main" val="1852696582"/>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75906"/>
                                        </p:tgtEl>
                                        <p:attrNameLst>
                                          <p:attrName>style.visibility</p:attrName>
                                        </p:attrNameLst>
                                      </p:cBhvr>
                                      <p:to>
                                        <p:strVal val="visible"/>
                                      </p:to>
                                    </p:set>
                                    <p:animEffect transition="in" filter="wipe(left)">
                                      <p:cBhvr>
                                        <p:cTn id="7" dur="500"/>
                                        <p:tgtEl>
                                          <p:spTgt spid="127590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75907">
                                            <p:txEl>
                                              <p:pRg st="0" end="0"/>
                                            </p:txEl>
                                          </p:spTgt>
                                        </p:tgtEl>
                                        <p:attrNameLst>
                                          <p:attrName>style.visibility</p:attrName>
                                        </p:attrNameLst>
                                      </p:cBhvr>
                                      <p:to>
                                        <p:strVal val="visible"/>
                                      </p:to>
                                    </p:set>
                                    <p:animEffect transition="in" filter="wipe(left)">
                                      <p:cBhvr>
                                        <p:cTn id="12" dur="500"/>
                                        <p:tgtEl>
                                          <p:spTgt spid="12759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75907">
                                            <p:txEl>
                                              <p:pRg st="1" end="1"/>
                                            </p:txEl>
                                          </p:spTgt>
                                        </p:tgtEl>
                                        <p:attrNameLst>
                                          <p:attrName>style.visibility</p:attrName>
                                        </p:attrNameLst>
                                      </p:cBhvr>
                                      <p:to>
                                        <p:strVal val="visible"/>
                                      </p:to>
                                    </p:set>
                                    <p:animEffect transition="in" filter="wipe(left)">
                                      <p:cBhvr>
                                        <p:cTn id="17" dur="500"/>
                                        <p:tgtEl>
                                          <p:spTgt spid="127590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75907">
                                            <p:txEl>
                                              <p:pRg st="2" end="2"/>
                                            </p:txEl>
                                          </p:spTgt>
                                        </p:tgtEl>
                                        <p:attrNameLst>
                                          <p:attrName>style.visibility</p:attrName>
                                        </p:attrNameLst>
                                      </p:cBhvr>
                                      <p:to>
                                        <p:strVal val="visible"/>
                                      </p:to>
                                    </p:set>
                                    <p:animEffect transition="in" filter="wipe(left)">
                                      <p:cBhvr>
                                        <p:cTn id="22" dur="500"/>
                                        <p:tgtEl>
                                          <p:spTgt spid="12759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75906" grpId="0"/>
      <p:bldP spid="1275907"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77955" name="Rectangle 3"/>
          <p:cNvSpPr>
            <a:spLocks noGrp="1" noChangeArrowheads="1"/>
          </p:cNvSpPr>
          <p:nvPr>
            <p:ph idx="1"/>
          </p:nvPr>
        </p:nvSpPr>
        <p:spPr>
          <a:xfrm>
            <a:off x="1240971" y="1981200"/>
            <a:ext cx="7620000" cy="4876800"/>
          </a:xfrm>
        </p:spPr>
        <p:txBody>
          <a:bodyPr/>
          <a:lstStyle/>
          <a:p>
            <a:pPr eaLnBrk="1" hangingPunct="1"/>
            <a:r>
              <a:rPr lang="en-US" altLang="ar-JO" dirty="0" smtClean="0"/>
              <a:t>What determines what we buy?</a:t>
            </a:r>
          </a:p>
          <a:p>
            <a:pPr lvl="1" eaLnBrk="1" hangingPunct="1"/>
            <a:r>
              <a:rPr lang="en-US" altLang="ar-JO" dirty="0" smtClean="0"/>
              <a:t>The </a:t>
            </a:r>
            <a:r>
              <a:rPr lang="en-US" altLang="ar-JO" dirty="0" err="1" smtClean="0"/>
              <a:t>Sociopsychiatric</a:t>
            </a:r>
            <a:r>
              <a:rPr lang="en-US" altLang="ar-JO" dirty="0" smtClean="0"/>
              <a:t> Explanation</a:t>
            </a:r>
          </a:p>
          <a:p>
            <a:pPr lvl="1" eaLnBrk="1" hangingPunct="1"/>
            <a:r>
              <a:rPr lang="en-US" altLang="ar-JO" dirty="0" smtClean="0"/>
              <a:t>The Economic Explanation</a:t>
            </a:r>
          </a:p>
        </p:txBody>
      </p:sp>
      <p:sp>
        <p:nvSpPr>
          <p:cNvPr id="9227"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dirty="0">
                <a:latin typeface="Times New Roman" panose="02020603050405020304" pitchFamily="18" charset="0"/>
              </a:rPr>
              <a:t>LO-1</a:t>
            </a:r>
          </a:p>
        </p:txBody>
      </p:sp>
      <p:sp>
        <p:nvSpPr>
          <p:cNvPr id="6" name="Rectangle 2"/>
          <p:cNvSpPr>
            <a:spLocks noGrp="1" noChangeArrowheads="1"/>
          </p:cNvSpPr>
          <p:nvPr>
            <p:ph type="title"/>
          </p:nvPr>
        </p:nvSpPr>
        <p:spPr bwMode="auto">
          <a:xfrm>
            <a:off x="1240971" y="449943"/>
            <a:ext cx="8382000" cy="914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ar-JO" dirty="0"/>
              <a:t>Determinants of </a:t>
            </a:r>
            <a:r>
              <a:rPr lang="en-US" altLang="ar-JO" dirty="0" smtClean="0"/>
              <a:t>Demand</a:t>
            </a:r>
            <a:endParaRPr lang="en-US" altLang="ar-JO" dirty="0"/>
          </a:p>
        </p:txBody>
      </p:sp>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8510929" y="4087134"/>
            <a:ext cx="3399744" cy="1913164"/>
          </a:xfrm>
          <a:prstGeom prst="rect">
            <a:avLst/>
          </a:prstGeom>
        </p:spPr>
      </p:pic>
    </p:spTree>
    <p:extLst>
      <p:ext uri="{BB962C8B-B14F-4D97-AF65-F5344CB8AC3E}">
        <p14:creationId xmlns:p14="http://schemas.microsoft.com/office/powerpoint/2010/main" val="1992090915"/>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77955">
                                            <p:txEl>
                                              <p:pRg st="0" end="0"/>
                                            </p:txEl>
                                          </p:spTgt>
                                        </p:tgtEl>
                                        <p:attrNameLst>
                                          <p:attrName>style.visibility</p:attrName>
                                        </p:attrNameLst>
                                      </p:cBhvr>
                                      <p:to>
                                        <p:strVal val="visible"/>
                                      </p:to>
                                    </p:set>
                                    <p:animEffect transition="in" filter="wipe(left)">
                                      <p:cBhvr>
                                        <p:cTn id="7" dur="500"/>
                                        <p:tgtEl>
                                          <p:spTgt spid="12779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77955">
                                            <p:txEl>
                                              <p:pRg st="1" end="1"/>
                                            </p:txEl>
                                          </p:spTgt>
                                        </p:tgtEl>
                                        <p:attrNameLst>
                                          <p:attrName>style.visibility</p:attrName>
                                        </p:attrNameLst>
                                      </p:cBhvr>
                                      <p:to>
                                        <p:strVal val="visible"/>
                                      </p:to>
                                    </p:set>
                                    <p:animEffect transition="in" filter="wipe(left)">
                                      <p:cBhvr>
                                        <p:cTn id="12" dur="500"/>
                                        <p:tgtEl>
                                          <p:spTgt spid="12779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77955">
                                            <p:txEl>
                                              <p:pRg st="2" end="2"/>
                                            </p:txEl>
                                          </p:spTgt>
                                        </p:tgtEl>
                                        <p:attrNameLst>
                                          <p:attrName>style.visibility</p:attrName>
                                        </p:attrNameLst>
                                      </p:cBhvr>
                                      <p:to>
                                        <p:strVal val="visible"/>
                                      </p:to>
                                    </p:set>
                                    <p:animEffect transition="in" filter="wipe(left)">
                                      <p:cBhvr>
                                        <p:cTn id="17" dur="500"/>
                                        <p:tgtEl>
                                          <p:spTgt spid="127795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77955" grpId="0" build="p" bldLvl="2"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bwMode="auto">
          <a:xfrm>
            <a:off x="1240971" y="449943"/>
            <a:ext cx="8382000" cy="914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err="1" smtClean="0"/>
              <a:t>Sociopsychiatric</a:t>
            </a:r>
            <a:r>
              <a:rPr lang="en-US" altLang="ar-JO" b="1" dirty="0" smtClean="0"/>
              <a:t> Explanation</a:t>
            </a:r>
          </a:p>
        </p:txBody>
      </p:sp>
      <p:sp>
        <p:nvSpPr>
          <p:cNvPr id="1280003" name="Rectangle 3"/>
          <p:cNvSpPr>
            <a:spLocks noGrp="1" noChangeArrowheads="1"/>
          </p:cNvSpPr>
          <p:nvPr>
            <p:ph idx="1"/>
          </p:nvPr>
        </p:nvSpPr>
        <p:spPr>
          <a:xfrm>
            <a:off x="1240971" y="2180772"/>
            <a:ext cx="7620000" cy="4953000"/>
          </a:xfrm>
        </p:spPr>
        <p:txBody>
          <a:bodyPr/>
          <a:lstStyle/>
          <a:p>
            <a:pPr eaLnBrk="1" hangingPunct="1">
              <a:buFont typeface="Wingdings" panose="05000000000000000000" pitchFamily="2" charset="2"/>
              <a:buChar char="§"/>
            </a:pPr>
            <a:r>
              <a:rPr lang="en-US" altLang="ar-JO" dirty="0" smtClean="0"/>
              <a:t>The desire for goods and services arises from our needs for social acceptance (or envy), security, and ego gratification. </a:t>
            </a:r>
          </a:p>
          <a:p>
            <a:pPr eaLnBrk="1" hangingPunct="1">
              <a:buFont typeface="Wingdings" panose="05000000000000000000" pitchFamily="2" charset="2"/>
              <a:buChar char="§"/>
            </a:pPr>
            <a:r>
              <a:rPr lang="en-US" altLang="ar-JO" dirty="0" smtClean="0"/>
              <a:t>“Keeping up with the Joneses”</a:t>
            </a:r>
          </a:p>
          <a:p>
            <a:pPr eaLnBrk="1" hangingPunct="1">
              <a:buFont typeface="Wingdings" panose="05000000000000000000" pitchFamily="2" charset="2"/>
              <a:buChar char="§"/>
            </a:pPr>
            <a:r>
              <a:rPr lang="en-US" altLang="ar-JO" dirty="0" smtClean="0"/>
              <a:t>Self preservation</a:t>
            </a:r>
          </a:p>
          <a:p>
            <a:pPr eaLnBrk="1" hangingPunct="1">
              <a:buFont typeface="Wingdings" panose="05000000000000000000" pitchFamily="2" charset="2"/>
              <a:buChar char="§"/>
            </a:pPr>
            <a:r>
              <a:rPr lang="en-US" altLang="ar-JO" dirty="0" smtClean="0"/>
              <a:t>Expressions of affluence</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6E03CCCD-225D-4E48-AED6-5CEAE1F93062}" type="slidenum">
              <a:rPr lang="en-US" altLang="ar-JO"/>
              <a:pPr/>
              <a:t>5</a:t>
            </a:fld>
            <a:endParaRPr lang="en-US" altLang="ar-JO"/>
          </a:p>
        </p:txBody>
      </p:sp>
      <p:sp>
        <p:nvSpPr>
          <p:cNvPr id="10251"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Tree>
    <p:extLst>
      <p:ext uri="{BB962C8B-B14F-4D97-AF65-F5344CB8AC3E}">
        <p14:creationId xmlns:p14="http://schemas.microsoft.com/office/powerpoint/2010/main" val="3717774203"/>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80003">
                                            <p:txEl>
                                              <p:pRg st="0" end="0"/>
                                            </p:txEl>
                                          </p:spTgt>
                                        </p:tgtEl>
                                        <p:attrNameLst>
                                          <p:attrName>style.visibility</p:attrName>
                                        </p:attrNameLst>
                                      </p:cBhvr>
                                      <p:to>
                                        <p:strVal val="visible"/>
                                      </p:to>
                                    </p:set>
                                    <p:animEffect transition="in" filter="wipe(left)">
                                      <p:cBhvr>
                                        <p:cTn id="7" dur="500"/>
                                        <p:tgtEl>
                                          <p:spTgt spid="128000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80003">
                                            <p:txEl>
                                              <p:pRg st="1" end="1"/>
                                            </p:txEl>
                                          </p:spTgt>
                                        </p:tgtEl>
                                        <p:attrNameLst>
                                          <p:attrName>style.visibility</p:attrName>
                                        </p:attrNameLst>
                                      </p:cBhvr>
                                      <p:to>
                                        <p:strVal val="visible"/>
                                      </p:to>
                                    </p:set>
                                    <p:animEffect transition="in" filter="wipe(left)">
                                      <p:cBhvr>
                                        <p:cTn id="12" dur="500"/>
                                        <p:tgtEl>
                                          <p:spTgt spid="128000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80003">
                                            <p:txEl>
                                              <p:pRg st="2" end="2"/>
                                            </p:txEl>
                                          </p:spTgt>
                                        </p:tgtEl>
                                        <p:attrNameLst>
                                          <p:attrName>style.visibility</p:attrName>
                                        </p:attrNameLst>
                                      </p:cBhvr>
                                      <p:to>
                                        <p:strVal val="visible"/>
                                      </p:to>
                                    </p:set>
                                    <p:animEffect transition="in" filter="wipe(left)">
                                      <p:cBhvr>
                                        <p:cTn id="17" dur="500"/>
                                        <p:tgtEl>
                                          <p:spTgt spid="128000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80003">
                                            <p:txEl>
                                              <p:pRg st="3" end="3"/>
                                            </p:txEl>
                                          </p:spTgt>
                                        </p:tgtEl>
                                        <p:attrNameLst>
                                          <p:attrName>style.visibility</p:attrName>
                                        </p:attrNameLst>
                                      </p:cBhvr>
                                      <p:to>
                                        <p:strVal val="visible"/>
                                      </p:to>
                                    </p:set>
                                    <p:animEffect transition="in" filter="wipe(left)">
                                      <p:cBhvr>
                                        <p:cTn id="22" dur="500"/>
                                        <p:tgtEl>
                                          <p:spTgt spid="12800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03"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bwMode="auto">
          <a:xfrm>
            <a:off x="1320800" y="533401"/>
            <a:ext cx="9829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The Economic Explanation</a:t>
            </a:r>
          </a:p>
        </p:txBody>
      </p:sp>
      <p:sp>
        <p:nvSpPr>
          <p:cNvPr id="1282051" name="Rectangle 3"/>
          <p:cNvSpPr>
            <a:spLocks noGrp="1" noChangeArrowheads="1"/>
          </p:cNvSpPr>
          <p:nvPr>
            <p:ph idx="1"/>
          </p:nvPr>
        </p:nvSpPr>
        <p:spPr>
          <a:xfrm>
            <a:off x="1320800" y="1981200"/>
            <a:ext cx="7620000" cy="4876800"/>
          </a:xfrm>
        </p:spPr>
        <p:txBody>
          <a:bodyPr/>
          <a:lstStyle/>
          <a:p>
            <a:pPr eaLnBrk="1" hangingPunct="1">
              <a:buFont typeface="Wingdings" panose="05000000000000000000" pitchFamily="2" charset="2"/>
              <a:buChar char="§"/>
            </a:pPr>
            <a:r>
              <a:rPr lang="en-US" altLang="ar-JO" dirty="0" smtClean="0"/>
              <a:t>Prices and income are just as relevant to consumption decisions as more basic desires and preferences.</a:t>
            </a:r>
          </a:p>
          <a:p>
            <a:pPr eaLnBrk="1" hangingPunct="1">
              <a:buFont typeface="Wingdings" panose="05000000000000000000" pitchFamily="2" charset="2"/>
              <a:buChar char="§"/>
            </a:pPr>
            <a:r>
              <a:rPr lang="en-US" altLang="ar-JO" b="1" dirty="0" smtClean="0"/>
              <a:t>Demand</a:t>
            </a:r>
            <a:r>
              <a:rPr lang="en-US" altLang="ar-JO" dirty="0" smtClean="0"/>
              <a:t> – The ability and willingness to buy specific quantities of a good at alternative prices in a given time period, ceteris paribus.</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9924AF19-C1D3-431E-916E-F46660B613AA}" type="slidenum">
              <a:rPr lang="en-US" altLang="ar-JO"/>
              <a:pPr/>
              <a:t>6</a:t>
            </a:fld>
            <a:endParaRPr lang="en-US" altLang="ar-JO"/>
          </a:p>
        </p:txBody>
      </p:sp>
      <p:sp>
        <p:nvSpPr>
          <p:cNvPr id="11275"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pic>
        <p:nvPicPr>
          <p:cNvPr id="2" name="Picture 1"/>
          <p:cNvPicPr>
            <a:picLocks noChangeAspect="1"/>
          </p:cNvPicPr>
          <p:nvPr/>
        </p:nvPicPr>
        <p:blipFill>
          <a:blip r:embed="rId3"/>
          <a:stretch>
            <a:fillRect/>
          </a:stretch>
        </p:blipFill>
        <p:spPr>
          <a:xfrm>
            <a:off x="8257722" y="2039485"/>
            <a:ext cx="3906157" cy="3906157"/>
          </a:xfrm>
          <a:prstGeom prst="rect">
            <a:avLst/>
          </a:prstGeom>
        </p:spPr>
      </p:pic>
    </p:spTree>
    <p:extLst>
      <p:ext uri="{BB962C8B-B14F-4D97-AF65-F5344CB8AC3E}">
        <p14:creationId xmlns:p14="http://schemas.microsoft.com/office/powerpoint/2010/main" val="3087984732"/>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82051">
                                            <p:txEl>
                                              <p:pRg st="0" end="0"/>
                                            </p:txEl>
                                          </p:spTgt>
                                        </p:tgtEl>
                                        <p:attrNameLst>
                                          <p:attrName>style.visibility</p:attrName>
                                        </p:attrNameLst>
                                      </p:cBhvr>
                                      <p:to>
                                        <p:strVal val="visible"/>
                                      </p:to>
                                    </p:set>
                                    <p:animEffect transition="in" filter="wipe(left)">
                                      <p:cBhvr>
                                        <p:cTn id="7" dur="500"/>
                                        <p:tgtEl>
                                          <p:spTgt spid="12820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82051">
                                            <p:txEl>
                                              <p:pRg st="1" end="1"/>
                                            </p:txEl>
                                          </p:spTgt>
                                        </p:tgtEl>
                                        <p:attrNameLst>
                                          <p:attrName>style.visibility</p:attrName>
                                        </p:attrNameLst>
                                      </p:cBhvr>
                                      <p:to>
                                        <p:strVal val="visible"/>
                                      </p:to>
                                    </p:set>
                                    <p:animEffect transition="in" filter="wipe(left)">
                                      <p:cBhvr>
                                        <p:cTn id="12" dur="500"/>
                                        <p:tgtEl>
                                          <p:spTgt spid="12820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2051" grpId="0" build="p" bldLvl="2"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bwMode="auto">
          <a:xfrm>
            <a:off x="1331686" y="551542"/>
            <a:ext cx="8686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Determinants of Demand</a:t>
            </a:r>
          </a:p>
        </p:txBody>
      </p:sp>
      <p:sp>
        <p:nvSpPr>
          <p:cNvPr id="1284099" name="Rectangle 3"/>
          <p:cNvSpPr>
            <a:spLocks noGrp="1" noChangeArrowheads="1"/>
          </p:cNvSpPr>
          <p:nvPr>
            <p:ph idx="1"/>
          </p:nvPr>
        </p:nvSpPr>
        <p:spPr>
          <a:xfrm>
            <a:off x="856343" y="1981200"/>
            <a:ext cx="7620000" cy="4876800"/>
          </a:xfrm>
        </p:spPr>
        <p:txBody>
          <a:bodyPr/>
          <a:lstStyle/>
          <a:p>
            <a:pPr eaLnBrk="1" hangingPunct="1"/>
            <a:r>
              <a:rPr lang="en-US" altLang="ar-JO" dirty="0" smtClean="0"/>
              <a:t>Tastes - desire for this and other goods</a:t>
            </a:r>
          </a:p>
          <a:p>
            <a:pPr lvl="1" eaLnBrk="1" hangingPunct="1"/>
            <a:r>
              <a:rPr lang="en-US" altLang="ar-JO" dirty="0" smtClean="0"/>
              <a:t>If a study says ice cream is good for you, the demand for ice cream would increase.</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3F67E357-6A57-4E89-98C6-38F703B2AB68}" type="slidenum">
              <a:rPr lang="en-US" altLang="ar-JO"/>
              <a:pPr/>
              <a:t>7</a:t>
            </a:fld>
            <a:endParaRPr lang="en-US" altLang="ar-JO"/>
          </a:p>
        </p:txBody>
      </p:sp>
      <p:sp>
        <p:nvSpPr>
          <p:cNvPr id="12299"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pic>
        <p:nvPicPr>
          <p:cNvPr id="2" name="Picture 1"/>
          <p:cNvPicPr>
            <a:picLocks noChangeAspect="1"/>
          </p:cNvPicPr>
          <p:nvPr/>
        </p:nvPicPr>
        <p:blipFill>
          <a:blip r:embed="rId3"/>
          <a:stretch>
            <a:fillRect/>
          </a:stretch>
        </p:blipFill>
        <p:spPr>
          <a:xfrm>
            <a:off x="5794828" y="2896734"/>
            <a:ext cx="6513286" cy="3419475"/>
          </a:xfrm>
          <a:prstGeom prst="rect">
            <a:avLst/>
          </a:prstGeom>
        </p:spPr>
      </p:pic>
    </p:spTree>
    <p:extLst>
      <p:ext uri="{BB962C8B-B14F-4D97-AF65-F5344CB8AC3E}">
        <p14:creationId xmlns:p14="http://schemas.microsoft.com/office/powerpoint/2010/main" val="3882176686"/>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84099">
                                            <p:txEl>
                                              <p:pRg st="0" end="0"/>
                                            </p:txEl>
                                          </p:spTgt>
                                        </p:tgtEl>
                                        <p:attrNameLst>
                                          <p:attrName>style.visibility</p:attrName>
                                        </p:attrNameLst>
                                      </p:cBhvr>
                                      <p:to>
                                        <p:strVal val="visible"/>
                                      </p:to>
                                    </p:set>
                                    <p:animEffect transition="in" filter="wipe(left)">
                                      <p:cBhvr>
                                        <p:cTn id="7" dur="500"/>
                                        <p:tgtEl>
                                          <p:spTgt spid="12840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84099">
                                            <p:txEl>
                                              <p:pRg st="1" end="1"/>
                                            </p:txEl>
                                          </p:spTgt>
                                        </p:tgtEl>
                                        <p:attrNameLst>
                                          <p:attrName>style.visibility</p:attrName>
                                        </p:attrNameLst>
                                      </p:cBhvr>
                                      <p:to>
                                        <p:strVal val="visible"/>
                                      </p:to>
                                    </p:set>
                                    <p:animEffect transition="in" filter="wipe(left)">
                                      <p:cBhvr>
                                        <p:cTn id="12" dur="500"/>
                                        <p:tgtEl>
                                          <p:spTgt spid="12840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4099" grpId="0" build="p" bldLvl="2"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86147" name="Rectangle 3"/>
          <p:cNvSpPr>
            <a:spLocks noGrp="1" noChangeArrowheads="1"/>
          </p:cNvSpPr>
          <p:nvPr>
            <p:ph idx="1"/>
          </p:nvPr>
        </p:nvSpPr>
        <p:spPr>
          <a:xfrm>
            <a:off x="1204685" y="2213428"/>
            <a:ext cx="7620000" cy="4876800"/>
          </a:xfrm>
        </p:spPr>
        <p:txBody>
          <a:bodyPr/>
          <a:lstStyle/>
          <a:p>
            <a:pPr eaLnBrk="1" hangingPunct="1"/>
            <a:r>
              <a:rPr lang="en-US" altLang="ar-JO" dirty="0" smtClean="0"/>
              <a:t>Income (of the consumer):</a:t>
            </a:r>
          </a:p>
          <a:p>
            <a:pPr lvl="1" eaLnBrk="1" hangingPunct="1"/>
            <a:r>
              <a:rPr lang="en-US" altLang="ar-JO" dirty="0" smtClean="0"/>
              <a:t>If you won the lottery you might buy more ice cream.</a:t>
            </a:r>
          </a:p>
          <a:p>
            <a:pPr lvl="1" eaLnBrk="1" hangingPunct="1"/>
            <a:r>
              <a:rPr lang="en-US" altLang="ar-JO" dirty="0" smtClean="0"/>
              <a:t>The demand for ice cream would increase, shifting the demand curve to the right.</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2831A904-4740-400B-BEC5-66B866E70047}" type="slidenum">
              <a:rPr lang="en-US" altLang="ar-JO"/>
              <a:pPr/>
              <a:t>8</a:t>
            </a:fld>
            <a:endParaRPr lang="en-US" altLang="ar-JO"/>
          </a:p>
        </p:txBody>
      </p:sp>
      <p:sp>
        <p:nvSpPr>
          <p:cNvPr id="13317" name="Rectangle 2"/>
          <p:cNvSpPr>
            <a:spLocks noChangeArrowheads="1"/>
          </p:cNvSpPr>
          <p:nvPr/>
        </p:nvSpPr>
        <p:spPr bwMode="auto">
          <a:xfrm>
            <a:off x="-192314" y="464458"/>
            <a:ext cx="8686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ctr" eaLnBrk="1" hangingPunct="1"/>
            <a:r>
              <a:rPr lang="en-US" altLang="ar-JO" sz="4400" b="1" dirty="0">
                <a:latin typeface="Sakkal Majalla" panose="02000000000000000000" pitchFamily="2" charset="-78"/>
                <a:cs typeface="Sakkal Majalla" panose="02000000000000000000" pitchFamily="2" charset="-78"/>
              </a:rPr>
              <a:t>Determinants of </a:t>
            </a:r>
            <a:r>
              <a:rPr lang="en-US" altLang="ar-JO" sz="4400" b="1" dirty="0" smtClean="0">
                <a:latin typeface="Sakkal Majalla" panose="02000000000000000000" pitchFamily="2" charset="-78"/>
                <a:cs typeface="Sakkal Majalla" panose="02000000000000000000" pitchFamily="2" charset="-78"/>
              </a:rPr>
              <a:t>Demand</a:t>
            </a:r>
            <a:endParaRPr lang="en-US" altLang="ar-JO" sz="4400" b="1" dirty="0">
              <a:latin typeface="Sakkal Majalla" panose="02000000000000000000" pitchFamily="2" charset="-78"/>
              <a:cs typeface="Sakkal Majalla" panose="02000000000000000000" pitchFamily="2" charset="-78"/>
            </a:endParaRPr>
          </a:p>
        </p:txBody>
      </p:sp>
      <p:sp>
        <p:nvSpPr>
          <p:cNvPr id="13323"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Tree>
    <p:extLst>
      <p:ext uri="{BB962C8B-B14F-4D97-AF65-F5344CB8AC3E}">
        <p14:creationId xmlns:p14="http://schemas.microsoft.com/office/powerpoint/2010/main" val="337342013"/>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86147">
                                            <p:txEl>
                                              <p:pRg st="0" end="0"/>
                                            </p:txEl>
                                          </p:spTgt>
                                        </p:tgtEl>
                                        <p:attrNameLst>
                                          <p:attrName>style.visibility</p:attrName>
                                        </p:attrNameLst>
                                      </p:cBhvr>
                                      <p:to>
                                        <p:strVal val="visible"/>
                                      </p:to>
                                    </p:set>
                                    <p:animEffect transition="in" filter="wipe(left)">
                                      <p:cBhvr>
                                        <p:cTn id="7" dur="500"/>
                                        <p:tgtEl>
                                          <p:spTgt spid="12861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86147">
                                            <p:txEl>
                                              <p:pRg st="1" end="1"/>
                                            </p:txEl>
                                          </p:spTgt>
                                        </p:tgtEl>
                                        <p:attrNameLst>
                                          <p:attrName>style.visibility</p:attrName>
                                        </p:attrNameLst>
                                      </p:cBhvr>
                                      <p:to>
                                        <p:strVal val="visible"/>
                                      </p:to>
                                    </p:set>
                                    <p:animEffect transition="in" filter="wipe(left)">
                                      <p:cBhvr>
                                        <p:cTn id="12" dur="500"/>
                                        <p:tgtEl>
                                          <p:spTgt spid="128614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86147">
                                            <p:txEl>
                                              <p:pRg st="2" end="2"/>
                                            </p:txEl>
                                          </p:spTgt>
                                        </p:tgtEl>
                                        <p:attrNameLst>
                                          <p:attrName>style.visibility</p:attrName>
                                        </p:attrNameLst>
                                      </p:cBhvr>
                                      <p:to>
                                        <p:strVal val="visible"/>
                                      </p:to>
                                    </p:set>
                                    <p:animEffect transition="in" filter="wipe(left)">
                                      <p:cBhvr>
                                        <p:cTn id="17" dur="500"/>
                                        <p:tgtEl>
                                          <p:spTgt spid="12861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6147" grpId="0" build="p" bldLvl="2"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88195" name="Rectangle 3"/>
          <p:cNvSpPr>
            <a:spLocks noGrp="1" noChangeArrowheads="1"/>
          </p:cNvSpPr>
          <p:nvPr>
            <p:ph idx="1"/>
          </p:nvPr>
        </p:nvSpPr>
        <p:spPr>
          <a:xfrm>
            <a:off x="921657" y="1981200"/>
            <a:ext cx="7620000" cy="4876800"/>
          </a:xfrm>
        </p:spPr>
        <p:txBody>
          <a:bodyPr/>
          <a:lstStyle/>
          <a:p>
            <a:pPr eaLnBrk="1" hangingPunct="1"/>
            <a:r>
              <a:rPr lang="en-US" altLang="ar-JO" dirty="0" smtClean="0"/>
              <a:t>Expectations (for income, prices, tastes)</a:t>
            </a:r>
          </a:p>
          <a:p>
            <a:pPr lvl="1" eaLnBrk="1" hangingPunct="1"/>
            <a:r>
              <a:rPr lang="en-US" altLang="ar-JO" dirty="0" smtClean="0"/>
              <a:t>If you knew you were going to get rich soon you might deplete savings to buy more ice cream now.</a:t>
            </a:r>
          </a:p>
          <a:p>
            <a:pPr lvl="1" eaLnBrk="1" hangingPunct="1"/>
            <a:r>
              <a:rPr lang="en-US" altLang="ar-JO" dirty="0" smtClean="0"/>
              <a:t>This would increase the demand for ice cream.</a:t>
            </a:r>
          </a:p>
        </p:txBody>
      </p:sp>
      <p:sp>
        <p:nvSpPr>
          <p:cNvPr id="1288196" name="Rectangle 4"/>
          <p:cNvSpPr>
            <a:spLocks noChangeArrowheads="1"/>
          </p:cNvSpPr>
          <p:nvPr/>
        </p:nvSpPr>
        <p:spPr bwMode="auto">
          <a:xfrm>
            <a:off x="2209800" y="2895600"/>
            <a:ext cx="77724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342900" indent="-342900"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lvl="1" eaLnBrk="1" hangingPunct="1">
              <a:spcBef>
                <a:spcPct val="20000"/>
              </a:spcBef>
              <a:buClr>
                <a:srgbClr val="67422C"/>
              </a:buClr>
              <a:buFontTx/>
              <a:buChar char="o"/>
            </a:pPr>
            <a:endParaRPr lang="ar-JO" altLang="ar-JO" sz="2800"/>
          </a:p>
        </p:txBody>
      </p:sp>
      <p:sp>
        <p:nvSpPr>
          <p:cNvPr id="14342" name="Rectangle 2"/>
          <p:cNvSpPr>
            <a:spLocks noChangeArrowheads="1"/>
          </p:cNvSpPr>
          <p:nvPr/>
        </p:nvSpPr>
        <p:spPr bwMode="auto">
          <a:xfrm>
            <a:off x="-279400" y="609600"/>
            <a:ext cx="8686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ctr" eaLnBrk="1" hangingPunct="1"/>
            <a:r>
              <a:rPr lang="en-US" altLang="ar-JO" sz="4400" b="1" dirty="0">
                <a:latin typeface="Sakkal Majalla" panose="02000000000000000000" pitchFamily="2" charset="-78"/>
                <a:cs typeface="Sakkal Majalla" panose="02000000000000000000" pitchFamily="2" charset="-78"/>
              </a:rPr>
              <a:t>Determinants of </a:t>
            </a:r>
            <a:r>
              <a:rPr lang="en-US" altLang="ar-JO" sz="4400" b="1" dirty="0" smtClean="0">
                <a:latin typeface="Sakkal Majalla" panose="02000000000000000000" pitchFamily="2" charset="-78"/>
                <a:cs typeface="Sakkal Majalla" panose="02000000000000000000" pitchFamily="2" charset="-78"/>
              </a:rPr>
              <a:t>Demand</a:t>
            </a:r>
            <a:endParaRPr lang="en-US" altLang="ar-JO" sz="4400" b="1" dirty="0">
              <a:latin typeface="Sakkal Majalla" panose="02000000000000000000" pitchFamily="2" charset="-78"/>
              <a:cs typeface="Sakkal Majalla" panose="02000000000000000000" pitchFamily="2" charset="-78"/>
            </a:endParaRPr>
          </a:p>
        </p:txBody>
      </p:sp>
      <p:sp>
        <p:nvSpPr>
          <p:cNvPr id="14348"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Tree>
    <p:extLst>
      <p:ext uri="{BB962C8B-B14F-4D97-AF65-F5344CB8AC3E}">
        <p14:creationId xmlns:p14="http://schemas.microsoft.com/office/powerpoint/2010/main" val="3506480283"/>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88195">
                                            <p:txEl>
                                              <p:pRg st="0" end="0"/>
                                            </p:txEl>
                                          </p:spTgt>
                                        </p:tgtEl>
                                        <p:attrNameLst>
                                          <p:attrName>style.visibility</p:attrName>
                                        </p:attrNameLst>
                                      </p:cBhvr>
                                      <p:to>
                                        <p:strVal val="visible"/>
                                      </p:to>
                                    </p:set>
                                    <p:animEffect transition="in" filter="wipe(left)">
                                      <p:cBhvr>
                                        <p:cTn id="7" dur="500"/>
                                        <p:tgtEl>
                                          <p:spTgt spid="12881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88195">
                                            <p:txEl>
                                              <p:pRg st="1" end="1"/>
                                            </p:txEl>
                                          </p:spTgt>
                                        </p:tgtEl>
                                        <p:attrNameLst>
                                          <p:attrName>style.visibility</p:attrName>
                                        </p:attrNameLst>
                                      </p:cBhvr>
                                      <p:to>
                                        <p:strVal val="visible"/>
                                      </p:to>
                                    </p:set>
                                    <p:animEffect transition="in" filter="wipe(left)">
                                      <p:cBhvr>
                                        <p:cTn id="12" dur="500"/>
                                        <p:tgtEl>
                                          <p:spTgt spid="128819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88195">
                                            <p:txEl>
                                              <p:pRg st="2" end="2"/>
                                            </p:txEl>
                                          </p:spTgt>
                                        </p:tgtEl>
                                        <p:attrNameLst>
                                          <p:attrName>style.visibility</p:attrName>
                                        </p:attrNameLst>
                                      </p:cBhvr>
                                      <p:to>
                                        <p:strVal val="visible"/>
                                      </p:to>
                                    </p:set>
                                    <p:animEffect transition="in" filter="wipe(left)">
                                      <p:cBhvr>
                                        <p:cTn id="17" dur="500"/>
                                        <p:tgtEl>
                                          <p:spTgt spid="128819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nodePh="1">
                                  <p:stCondLst>
                                    <p:cond delay="0"/>
                                  </p:stCondLst>
                                  <p:endCondLst>
                                    <p:cond evt="begin" delay="0">
                                      <p:tn val="20"/>
                                    </p:cond>
                                  </p:endCondLst>
                                  <p:childTnLst>
                                    <p:set>
                                      <p:cBhvr>
                                        <p:cTn id="21" dur="1" fill="hold">
                                          <p:stCondLst>
                                            <p:cond delay="0"/>
                                          </p:stCondLst>
                                        </p:cTn>
                                        <p:tgtEl>
                                          <p:spTgt spid="1288196">
                                            <p:txEl>
                                              <p:pRg st="0" end="0"/>
                                            </p:txEl>
                                          </p:spTgt>
                                        </p:tgtEl>
                                        <p:attrNameLst>
                                          <p:attrName>style.visibility</p:attrName>
                                        </p:attrNameLst>
                                      </p:cBhvr>
                                      <p:to>
                                        <p:strVal val="visible"/>
                                      </p:to>
                                    </p:set>
                                    <p:animEffect transition="in" filter="wipe(left)">
                                      <p:cBhvr>
                                        <p:cTn id="22" dur="500"/>
                                        <p:tgtEl>
                                          <p:spTgt spid="128819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8195" grpId="0" build="p" bldLvl="2" autoUpdateAnimBg="0"/>
      <p:bldP spid="1288196" grpId="0" build="p" bldLvl="2"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90243" name="Rectangle 3"/>
          <p:cNvSpPr>
            <a:spLocks noGrp="1" noChangeArrowheads="1"/>
          </p:cNvSpPr>
          <p:nvPr>
            <p:ph idx="1"/>
          </p:nvPr>
        </p:nvSpPr>
        <p:spPr>
          <a:xfrm>
            <a:off x="1157514" y="1981200"/>
            <a:ext cx="7620000" cy="4876800"/>
          </a:xfrm>
        </p:spPr>
        <p:txBody>
          <a:bodyPr/>
          <a:lstStyle/>
          <a:p>
            <a:pPr eaLnBrk="1" hangingPunct="1"/>
            <a:r>
              <a:rPr lang="en-US" altLang="ar-JO" dirty="0" smtClean="0"/>
              <a:t>Other goods (their availability and price):</a:t>
            </a:r>
          </a:p>
          <a:p>
            <a:pPr lvl="1" eaLnBrk="1" hangingPunct="1"/>
            <a:r>
              <a:rPr lang="en-US" altLang="ar-JO" dirty="0" smtClean="0"/>
              <a:t>If the price of chocolate candy bars increased, you might buy ice cream instead of a candy bar.</a:t>
            </a:r>
          </a:p>
          <a:p>
            <a:pPr lvl="1" eaLnBrk="1" hangingPunct="1"/>
            <a:r>
              <a:rPr lang="en-US" altLang="ar-JO" dirty="0" smtClean="0"/>
              <a:t>This would increase the demand for ice cream.</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AC214C51-7A51-40E0-AE69-625EC1BB2681}" type="slidenum">
              <a:rPr lang="en-US" altLang="ar-JO"/>
              <a:pPr/>
              <a:t>10</a:t>
            </a:fld>
            <a:endParaRPr lang="en-US" altLang="ar-JO"/>
          </a:p>
        </p:txBody>
      </p:sp>
      <p:sp>
        <p:nvSpPr>
          <p:cNvPr id="15365" name="Rectangle 2"/>
          <p:cNvSpPr>
            <a:spLocks noChangeArrowheads="1"/>
          </p:cNvSpPr>
          <p:nvPr/>
        </p:nvSpPr>
        <p:spPr bwMode="auto">
          <a:xfrm>
            <a:off x="1157514" y="711200"/>
            <a:ext cx="8686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4400" b="1" dirty="0">
                <a:latin typeface="Sakkal Majalla" panose="02000000000000000000" pitchFamily="2" charset="-78"/>
                <a:cs typeface="Sakkal Majalla" panose="02000000000000000000" pitchFamily="2" charset="-78"/>
              </a:rPr>
              <a:t>Determinants of </a:t>
            </a:r>
            <a:r>
              <a:rPr lang="en-US" altLang="ar-JO" sz="4400" b="1" dirty="0" smtClean="0">
                <a:latin typeface="Sakkal Majalla" panose="02000000000000000000" pitchFamily="2" charset="-78"/>
                <a:cs typeface="Sakkal Majalla" panose="02000000000000000000" pitchFamily="2" charset="-78"/>
              </a:rPr>
              <a:t>Demand</a:t>
            </a:r>
            <a:endParaRPr lang="en-US" altLang="ar-JO" sz="4400" b="1" dirty="0">
              <a:latin typeface="Sakkal Majalla" panose="02000000000000000000" pitchFamily="2" charset="-78"/>
              <a:cs typeface="Sakkal Majalla" panose="02000000000000000000" pitchFamily="2" charset="-78"/>
            </a:endParaRPr>
          </a:p>
        </p:txBody>
      </p:sp>
      <p:sp>
        <p:nvSpPr>
          <p:cNvPr id="15371"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Tree>
    <p:extLst>
      <p:ext uri="{BB962C8B-B14F-4D97-AF65-F5344CB8AC3E}">
        <p14:creationId xmlns:p14="http://schemas.microsoft.com/office/powerpoint/2010/main" val="439841671"/>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90243">
                                            <p:txEl>
                                              <p:pRg st="0" end="0"/>
                                            </p:txEl>
                                          </p:spTgt>
                                        </p:tgtEl>
                                        <p:attrNameLst>
                                          <p:attrName>style.visibility</p:attrName>
                                        </p:attrNameLst>
                                      </p:cBhvr>
                                      <p:to>
                                        <p:strVal val="visible"/>
                                      </p:to>
                                    </p:set>
                                    <p:animEffect transition="in" filter="wipe(left)">
                                      <p:cBhvr>
                                        <p:cTn id="7" dur="500"/>
                                        <p:tgtEl>
                                          <p:spTgt spid="12902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90243">
                                            <p:txEl>
                                              <p:pRg st="1" end="1"/>
                                            </p:txEl>
                                          </p:spTgt>
                                        </p:tgtEl>
                                        <p:attrNameLst>
                                          <p:attrName>style.visibility</p:attrName>
                                        </p:attrNameLst>
                                      </p:cBhvr>
                                      <p:to>
                                        <p:strVal val="visible"/>
                                      </p:to>
                                    </p:set>
                                    <p:animEffect transition="in" filter="wipe(left)">
                                      <p:cBhvr>
                                        <p:cTn id="12" dur="500"/>
                                        <p:tgtEl>
                                          <p:spTgt spid="12902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90243">
                                            <p:txEl>
                                              <p:pRg st="2" end="2"/>
                                            </p:txEl>
                                          </p:spTgt>
                                        </p:tgtEl>
                                        <p:attrNameLst>
                                          <p:attrName>style.visibility</p:attrName>
                                        </p:attrNameLst>
                                      </p:cBhvr>
                                      <p:to>
                                        <p:strVal val="visible"/>
                                      </p:to>
                                    </p:set>
                                    <p:animEffect transition="in" filter="wipe(left)">
                                      <p:cBhvr>
                                        <p:cTn id="17" dur="500"/>
                                        <p:tgtEl>
                                          <p:spTgt spid="12902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43" grpId="0" build="p" bldLvl="2"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92291" name="Rectangle 3"/>
          <p:cNvSpPr>
            <a:spLocks noGrp="1" noChangeArrowheads="1"/>
          </p:cNvSpPr>
          <p:nvPr>
            <p:ph idx="1"/>
          </p:nvPr>
        </p:nvSpPr>
        <p:spPr>
          <a:xfrm>
            <a:off x="1175658" y="1947863"/>
            <a:ext cx="7620000" cy="4876800"/>
          </a:xfrm>
        </p:spPr>
        <p:txBody>
          <a:bodyPr/>
          <a:lstStyle/>
          <a:p>
            <a:pPr eaLnBrk="1" hangingPunct="1"/>
            <a:r>
              <a:rPr lang="en-US" altLang="ar-JO" dirty="0" smtClean="0"/>
              <a:t>The number of consumers in the market:</a:t>
            </a:r>
          </a:p>
          <a:p>
            <a:pPr lvl="1" eaLnBrk="1" hangingPunct="1"/>
            <a:r>
              <a:rPr lang="en-US" altLang="ar-JO" dirty="0" smtClean="0"/>
              <a:t>If the number of buyers in the ice cream market increased, the market demand for ice cream would increase.</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6AE6526F-471D-4C64-8A42-F44C0CCF2196}" type="slidenum">
              <a:rPr lang="en-US" altLang="ar-JO"/>
              <a:pPr/>
              <a:t>11</a:t>
            </a:fld>
            <a:endParaRPr lang="en-US" altLang="ar-JO"/>
          </a:p>
        </p:txBody>
      </p:sp>
      <p:sp>
        <p:nvSpPr>
          <p:cNvPr id="16389" name="Rectangle 2"/>
          <p:cNvSpPr>
            <a:spLocks noChangeArrowheads="1"/>
          </p:cNvSpPr>
          <p:nvPr/>
        </p:nvSpPr>
        <p:spPr bwMode="auto">
          <a:xfrm>
            <a:off x="1981200" y="562430"/>
            <a:ext cx="8686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4400" b="1" dirty="0">
                <a:latin typeface="Sakkal Majalla" panose="02000000000000000000" pitchFamily="2" charset="-78"/>
                <a:cs typeface="Sakkal Majalla" panose="02000000000000000000" pitchFamily="2" charset="-78"/>
              </a:rPr>
              <a:t>Determinants of </a:t>
            </a:r>
            <a:r>
              <a:rPr lang="en-US" altLang="ar-JO" sz="4400" b="1" dirty="0" smtClean="0">
                <a:latin typeface="Sakkal Majalla" panose="02000000000000000000" pitchFamily="2" charset="-78"/>
                <a:cs typeface="Sakkal Majalla" panose="02000000000000000000" pitchFamily="2" charset="-78"/>
              </a:rPr>
              <a:t>Demand</a:t>
            </a:r>
            <a:endParaRPr lang="en-US" altLang="ar-JO" sz="4400" b="1" dirty="0">
              <a:latin typeface="Sakkal Majalla" panose="02000000000000000000" pitchFamily="2" charset="-78"/>
              <a:cs typeface="Sakkal Majalla" panose="02000000000000000000" pitchFamily="2" charset="-78"/>
            </a:endParaRPr>
          </a:p>
        </p:txBody>
      </p:sp>
      <p:sp>
        <p:nvSpPr>
          <p:cNvPr id="16395"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Tree>
    <p:extLst>
      <p:ext uri="{BB962C8B-B14F-4D97-AF65-F5344CB8AC3E}">
        <p14:creationId xmlns:p14="http://schemas.microsoft.com/office/powerpoint/2010/main" val="1842349855"/>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92291">
                                            <p:txEl>
                                              <p:pRg st="0" end="0"/>
                                            </p:txEl>
                                          </p:spTgt>
                                        </p:tgtEl>
                                        <p:attrNameLst>
                                          <p:attrName>style.visibility</p:attrName>
                                        </p:attrNameLst>
                                      </p:cBhvr>
                                      <p:to>
                                        <p:strVal val="visible"/>
                                      </p:to>
                                    </p:set>
                                    <p:animEffect transition="in" filter="wipe(left)">
                                      <p:cBhvr>
                                        <p:cTn id="7" dur="500"/>
                                        <p:tgtEl>
                                          <p:spTgt spid="1292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92291">
                                            <p:txEl>
                                              <p:pRg st="1" end="1"/>
                                            </p:txEl>
                                          </p:spTgt>
                                        </p:tgtEl>
                                        <p:attrNameLst>
                                          <p:attrName>style.visibility</p:attrName>
                                        </p:attrNameLst>
                                      </p:cBhvr>
                                      <p:to>
                                        <p:strVal val="visible"/>
                                      </p:to>
                                    </p:set>
                                    <p:animEffect transition="in" filter="wipe(left)">
                                      <p:cBhvr>
                                        <p:cTn id="12" dur="500"/>
                                        <p:tgtEl>
                                          <p:spTgt spid="12922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2291" grpId="0" build="p" bldLvl="2"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bwMode="auto">
          <a:xfrm>
            <a:off x="1111359" y="239825"/>
            <a:ext cx="83820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Market Demand</a:t>
            </a:r>
          </a:p>
        </p:txBody>
      </p:sp>
      <p:sp>
        <p:nvSpPr>
          <p:cNvPr id="1294339" name="Rectangle 3"/>
          <p:cNvSpPr>
            <a:spLocks noGrp="1" noChangeArrowheads="1"/>
          </p:cNvSpPr>
          <p:nvPr>
            <p:ph idx="1"/>
          </p:nvPr>
        </p:nvSpPr>
        <p:spPr>
          <a:xfrm>
            <a:off x="1509485" y="1981200"/>
            <a:ext cx="7620000" cy="4876800"/>
          </a:xfrm>
        </p:spPr>
        <p:txBody>
          <a:bodyPr/>
          <a:lstStyle/>
          <a:p>
            <a:pPr eaLnBrk="1" hangingPunct="1">
              <a:buFont typeface="Wingdings" panose="05000000000000000000" pitchFamily="2" charset="2"/>
              <a:buChar char="§"/>
            </a:pPr>
            <a:r>
              <a:rPr lang="en-US" altLang="ar-JO" dirty="0" smtClean="0"/>
              <a:t>The total quantities of a good or service people are willing and able to buy at alternative prices in a given time period.</a:t>
            </a:r>
          </a:p>
          <a:p>
            <a:pPr eaLnBrk="1" hangingPunct="1">
              <a:buFont typeface="Wingdings" panose="05000000000000000000" pitchFamily="2" charset="2"/>
              <a:buChar char="§"/>
            </a:pPr>
            <a:r>
              <a:rPr lang="en-US" altLang="ar-JO" dirty="0" smtClean="0"/>
              <a:t>Market demand is the sum of all individual demands.</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39A7EE2A-CBA3-4887-BF01-37F5669FC8AA}" type="slidenum">
              <a:rPr lang="en-US" altLang="ar-JO"/>
              <a:pPr/>
              <a:t>12</a:t>
            </a:fld>
            <a:endParaRPr lang="en-US" altLang="ar-JO"/>
          </a:p>
        </p:txBody>
      </p:sp>
      <p:sp>
        <p:nvSpPr>
          <p:cNvPr id="17419"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
        <p:nvSpPr>
          <p:cNvPr id="2" name="AutoShape 2" descr="What is a market demand curve? - Quora"/>
          <p:cNvSpPr>
            <a:spLocks noChangeAspect="1" noChangeArrowheads="1"/>
          </p:cNvSpPr>
          <p:nvPr/>
        </p:nvSpPr>
        <p:spPr bwMode="auto">
          <a:xfrm>
            <a:off x="155574" y="-144463"/>
            <a:ext cx="1911571" cy="191157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JO"/>
          </a:p>
        </p:txBody>
      </p:sp>
      <p:pic>
        <p:nvPicPr>
          <p:cNvPr id="3" name="Picture 2"/>
          <p:cNvPicPr>
            <a:picLocks noChangeAspect="1"/>
          </p:cNvPicPr>
          <p:nvPr/>
        </p:nvPicPr>
        <p:blipFill>
          <a:blip r:embed="rId3"/>
          <a:stretch>
            <a:fillRect/>
          </a:stretch>
        </p:blipFill>
        <p:spPr>
          <a:xfrm>
            <a:off x="8171543" y="4419600"/>
            <a:ext cx="3667125" cy="1247775"/>
          </a:xfrm>
          <a:prstGeom prst="rect">
            <a:avLst/>
          </a:prstGeom>
        </p:spPr>
      </p:pic>
    </p:spTree>
    <p:extLst>
      <p:ext uri="{BB962C8B-B14F-4D97-AF65-F5344CB8AC3E}">
        <p14:creationId xmlns:p14="http://schemas.microsoft.com/office/powerpoint/2010/main" val="3068973610"/>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94339">
                                            <p:txEl>
                                              <p:pRg st="0" end="0"/>
                                            </p:txEl>
                                          </p:spTgt>
                                        </p:tgtEl>
                                        <p:attrNameLst>
                                          <p:attrName>style.visibility</p:attrName>
                                        </p:attrNameLst>
                                      </p:cBhvr>
                                      <p:to>
                                        <p:strVal val="visible"/>
                                      </p:to>
                                    </p:set>
                                    <p:animEffect transition="in" filter="wipe(left)">
                                      <p:cBhvr>
                                        <p:cTn id="7" dur="500"/>
                                        <p:tgtEl>
                                          <p:spTgt spid="12943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94339">
                                            <p:txEl>
                                              <p:pRg st="1" end="1"/>
                                            </p:txEl>
                                          </p:spTgt>
                                        </p:tgtEl>
                                        <p:attrNameLst>
                                          <p:attrName>style.visibility</p:attrName>
                                        </p:attrNameLst>
                                      </p:cBhvr>
                                      <p:to>
                                        <p:strVal val="visible"/>
                                      </p:to>
                                    </p:set>
                                    <p:animEffect transition="in" filter="wipe(left)">
                                      <p:cBhvr>
                                        <p:cTn id="12" dur="500"/>
                                        <p:tgtEl>
                                          <p:spTgt spid="129433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4339"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bwMode="auto">
          <a:xfrm>
            <a:off x="943429" y="533401"/>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Utility Theory </a:t>
            </a:r>
          </a:p>
        </p:txBody>
      </p:sp>
      <p:sp>
        <p:nvSpPr>
          <p:cNvPr id="1296387" name="Rectangle 3"/>
          <p:cNvSpPr>
            <a:spLocks noGrp="1" noChangeArrowheads="1"/>
          </p:cNvSpPr>
          <p:nvPr>
            <p:ph idx="1"/>
          </p:nvPr>
        </p:nvSpPr>
        <p:spPr>
          <a:xfrm>
            <a:off x="943429" y="2082800"/>
            <a:ext cx="7620000" cy="4876800"/>
          </a:xfrm>
        </p:spPr>
        <p:txBody>
          <a:bodyPr/>
          <a:lstStyle/>
          <a:p>
            <a:pPr>
              <a:buFont typeface="Wingdings" panose="05000000000000000000" pitchFamily="2" charset="2"/>
              <a:buChar char="§"/>
            </a:pPr>
            <a:r>
              <a:rPr lang="en-US" altLang="ar-JO" dirty="0" smtClean="0"/>
              <a:t>Economists assume that the more pleasure a product gives, the higher price buyers are willing to pay.</a:t>
            </a:r>
          </a:p>
          <a:p>
            <a:pPr>
              <a:buFont typeface="Wingdings" panose="05000000000000000000" pitchFamily="2" charset="2"/>
              <a:buChar char="§"/>
            </a:pPr>
            <a:r>
              <a:rPr lang="en-US" altLang="ar-JO" dirty="0" smtClean="0"/>
              <a:t>Students who like butter are willing to pay more for buttered popcorn than non-buttered popcorn because it offers more total utility. </a:t>
            </a:r>
          </a:p>
        </p:txBody>
      </p:sp>
      <p:sp>
        <p:nvSpPr>
          <p:cNvPr id="18443"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
        <p:nvSpPr>
          <p:cNvPr id="2" name="AutoShape 2" descr="Comparison of utility theory and prospect theory in terms of utility. |  Download Scientific Diagr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JO"/>
          </a:p>
        </p:txBody>
      </p:sp>
      <p:pic>
        <p:nvPicPr>
          <p:cNvPr id="3" name="Picture 2"/>
          <p:cNvPicPr>
            <a:picLocks noChangeAspect="1"/>
          </p:cNvPicPr>
          <p:nvPr/>
        </p:nvPicPr>
        <p:blipFill>
          <a:blip r:embed="rId3"/>
          <a:stretch>
            <a:fillRect/>
          </a:stretch>
        </p:blipFill>
        <p:spPr>
          <a:xfrm>
            <a:off x="9340850" y="4070351"/>
            <a:ext cx="2200275" cy="2085975"/>
          </a:xfrm>
          <a:prstGeom prst="rect">
            <a:avLst/>
          </a:prstGeom>
        </p:spPr>
      </p:pic>
    </p:spTree>
    <p:extLst>
      <p:ext uri="{BB962C8B-B14F-4D97-AF65-F5344CB8AC3E}">
        <p14:creationId xmlns:p14="http://schemas.microsoft.com/office/powerpoint/2010/main" val="1854397740"/>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96387">
                                            <p:txEl>
                                              <p:pRg st="0" end="0"/>
                                            </p:txEl>
                                          </p:spTgt>
                                        </p:tgtEl>
                                        <p:attrNameLst>
                                          <p:attrName>style.visibility</p:attrName>
                                        </p:attrNameLst>
                                      </p:cBhvr>
                                      <p:to>
                                        <p:strVal val="visible"/>
                                      </p:to>
                                    </p:set>
                                    <p:animEffect transition="in" filter="wipe(left)">
                                      <p:cBhvr>
                                        <p:cTn id="7" dur="500"/>
                                        <p:tgtEl>
                                          <p:spTgt spid="12963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96387">
                                            <p:txEl>
                                              <p:pRg st="1" end="1"/>
                                            </p:txEl>
                                          </p:spTgt>
                                        </p:tgtEl>
                                        <p:attrNameLst>
                                          <p:attrName>style.visibility</p:attrName>
                                        </p:attrNameLst>
                                      </p:cBhvr>
                                      <p:to>
                                        <p:strVal val="visible"/>
                                      </p:to>
                                    </p:set>
                                    <p:animEffect transition="in" filter="wipe(left)">
                                      <p:cBhvr>
                                        <p:cTn id="12" dur="500"/>
                                        <p:tgtEl>
                                          <p:spTgt spid="12963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6387"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bwMode="auto">
          <a:xfrm>
            <a:off x="1524000" y="274638"/>
            <a:ext cx="112014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Total Utility</a:t>
            </a:r>
          </a:p>
        </p:txBody>
      </p:sp>
      <p:sp>
        <p:nvSpPr>
          <p:cNvPr id="1298435" name="Rectangle 3"/>
          <p:cNvSpPr>
            <a:spLocks noGrp="1" noChangeArrowheads="1"/>
          </p:cNvSpPr>
          <p:nvPr>
            <p:ph idx="1"/>
          </p:nvPr>
        </p:nvSpPr>
        <p:spPr>
          <a:xfrm>
            <a:off x="1524000" y="2184400"/>
            <a:ext cx="7620000" cy="4876800"/>
          </a:xfrm>
        </p:spPr>
        <p:txBody>
          <a:bodyPr/>
          <a:lstStyle/>
          <a:p>
            <a:pPr eaLnBrk="1" hangingPunct="1">
              <a:buClr>
                <a:schemeClr val="accent1">
                  <a:lumMod val="75000"/>
                </a:schemeClr>
              </a:buClr>
              <a:buFont typeface="Wingdings" panose="05000000000000000000" pitchFamily="2" charset="2"/>
              <a:buChar char="§"/>
            </a:pPr>
            <a:r>
              <a:rPr lang="en-US" altLang="ar-JO" b="1" dirty="0" smtClean="0"/>
              <a:t>Utility</a:t>
            </a:r>
            <a:r>
              <a:rPr lang="en-US" altLang="ar-JO" dirty="0" smtClean="0"/>
              <a:t> is the pleasure or satisfaction obtained from a good or service.</a:t>
            </a:r>
          </a:p>
          <a:p>
            <a:pPr eaLnBrk="1" hangingPunct="1">
              <a:buClr>
                <a:schemeClr val="accent1">
                  <a:lumMod val="75000"/>
                </a:schemeClr>
              </a:buClr>
              <a:buFont typeface="Wingdings" panose="05000000000000000000" pitchFamily="2" charset="2"/>
              <a:buChar char="§"/>
            </a:pPr>
            <a:r>
              <a:rPr lang="en-US" altLang="ar-JO" b="1" dirty="0" smtClean="0"/>
              <a:t>Total utility</a:t>
            </a:r>
            <a:r>
              <a:rPr lang="en-US" altLang="ar-JO" dirty="0" smtClean="0"/>
              <a:t> is the amount of satisfaction obtained from entire consumption of a product. </a:t>
            </a:r>
          </a:p>
        </p:txBody>
      </p:sp>
      <p:sp>
        <p:nvSpPr>
          <p:cNvPr id="19467"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
        <p:nvSpPr>
          <p:cNvPr id="2" name="AutoShape 2" descr="Total Utility and Marginal Utility - Forestryped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JO"/>
          </a:p>
        </p:txBody>
      </p:sp>
      <p:pic>
        <p:nvPicPr>
          <p:cNvPr id="3" name="Picture 2"/>
          <p:cNvPicPr>
            <a:picLocks noChangeAspect="1"/>
          </p:cNvPicPr>
          <p:nvPr/>
        </p:nvPicPr>
        <p:blipFill>
          <a:blip r:embed="rId3"/>
          <a:stretch>
            <a:fillRect/>
          </a:stretch>
        </p:blipFill>
        <p:spPr>
          <a:xfrm>
            <a:off x="8914210" y="4078514"/>
            <a:ext cx="3103651" cy="2065338"/>
          </a:xfrm>
          <a:prstGeom prst="rect">
            <a:avLst/>
          </a:prstGeom>
        </p:spPr>
      </p:pic>
    </p:spTree>
    <p:extLst>
      <p:ext uri="{BB962C8B-B14F-4D97-AF65-F5344CB8AC3E}">
        <p14:creationId xmlns:p14="http://schemas.microsoft.com/office/powerpoint/2010/main" val="384558602"/>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98435">
                                            <p:txEl>
                                              <p:pRg st="0" end="0"/>
                                            </p:txEl>
                                          </p:spTgt>
                                        </p:tgtEl>
                                        <p:attrNameLst>
                                          <p:attrName>style.visibility</p:attrName>
                                        </p:attrNameLst>
                                      </p:cBhvr>
                                      <p:to>
                                        <p:strVal val="visible"/>
                                      </p:to>
                                    </p:set>
                                    <p:animEffect transition="in" filter="wipe(left)">
                                      <p:cBhvr>
                                        <p:cTn id="7" dur="500"/>
                                        <p:tgtEl>
                                          <p:spTgt spid="12984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98435">
                                            <p:txEl>
                                              <p:pRg st="1" end="1"/>
                                            </p:txEl>
                                          </p:spTgt>
                                        </p:tgtEl>
                                        <p:attrNameLst>
                                          <p:attrName>style.visibility</p:attrName>
                                        </p:attrNameLst>
                                      </p:cBhvr>
                                      <p:to>
                                        <p:strVal val="visible"/>
                                      </p:to>
                                    </p:set>
                                    <p:animEffect transition="in" filter="wipe(left)">
                                      <p:cBhvr>
                                        <p:cTn id="12" dur="500"/>
                                        <p:tgtEl>
                                          <p:spTgt spid="129843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8435"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371089580"/>
              </p:ext>
            </p:extLst>
          </p:nvPr>
        </p:nvGraphicFramePr>
        <p:xfrm>
          <a:off x="2934971" y="1876697"/>
          <a:ext cx="5651497" cy="1488186"/>
        </p:xfrm>
        <a:graphic>
          <a:graphicData uri="http://schemas.openxmlformats.org/drawingml/2006/table">
            <a:tbl>
              <a:tblPr rtl="1" firstRow="1" firstCol="1" bandRow="1">
                <a:tableStyleId>{5C22544A-7EE6-4342-B048-85BDC9FD1C3A}</a:tableStyleId>
              </a:tblPr>
              <a:tblGrid>
                <a:gridCol w="1096727">
                  <a:extLst>
                    <a:ext uri="{9D8B030D-6E8A-4147-A177-3AD203B41FA5}">
                      <a16:colId xmlns:a16="http://schemas.microsoft.com/office/drawing/2014/main" val="1975713550"/>
                    </a:ext>
                  </a:extLst>
                </a:gridCol>
                <a:gridCol w="425261">
                  <a:extLst>
                    <a:ext uri="{9D8B030D-6E8A-4147-A177-3AD203B41FA5}">
                      <a16:colId xmlns:a16="http://schemas.microsoft.com/office/drawing/2014/main" val="1344886115"/>
                    </a:ext>
                  </a:extLst>
                </a:gridCol>
                <a:gridCol w="425261">
                  <a:extLst>
                    <a:ext uri="{9D8B030D-6E8A-4147-A177-3AD203B41FA5}">
                      <a16:colId xmlns:a16="http://schemas.microsoft.com/office/drawing/2014/main" val="527650133"/>
                    </a:ext>
                  </a:extLst>
                </a:gridCol>
                <a:gridCol w="525981">
                  <a:extLst>
                    <a:ext uri="{9D8B030D-6E8A-4147-A177-3AD203B41FA5}">
                      <a16:colId xmlns:a16="http://schemas.microsoft.com/office/drawing/2014/main" val="742613227"/>
                    </a:ext>
                  </a:extLst>
                </a:gridCol>
                <a:gridCol w="425261">
                  <a:extLst>
                    <a:ext uri="{9D8B030D-6E8A-4147-A177-3AD203B41FA5}">
                      <a16:colId xmlns:a16="http://schemas.microsoft.com/office/drawing/2014/main" val="3442628031"/>
                    </a:ext>
                  </a:extLst>
                </a:gridCol>
                <a:gridCol w="425261">
                  <a:extLst>
                    <a:ext uri="{9D8B030D-6E8A-4147-A177-3AD203B41FA5}">
                      <a16:colId xmlns:a16="http://schemas.microsoft.com/office/drawing/2014/main" val="1700121229"/>
                    </a:ext>
                  </a:extLst>
                </a:gridCol>
                <a:gridCol w="425261">
                  <a:extLst>
                    <a:ext uri="{9D8B030D-6E8A-4147-A177-3AD203B41FA5}">
                      <a16:colId xmlns:a16="http://schemas.microsoft.com/office/drawing/2014/main" val="2889981757"/>
                    </a:ext>
                  </a:extLst>
                </a:gridCol>
                <a:gridCol w="425261">
                  <a:extLst>
                    <a:ext uri="{9D8B030D-6E8A-4147-A177-3AD203B41FA5}">
                      <a16:colId xmlns:a16="http://schemas.microsoft.com/office/drawing/2014/main" val="1082685162"/>
                    </a:ext>
                  </a:extLst>
                </a:gridCol>
                <a:gridCol w="425261">
                  <a:extLst>
                    <a:ext uri="{9D8B030D-6E8A-4147-A177-3AD203B41FA5}">
                      <a16:colId xmlns:a16="http://schemas.microsoft.com/office/drawing/2014/main" val="1381640599"/>
                    </a:ext>
                  </a:extLst>
                </a:gridCol>
                <a:gridCol w="525981">
                  <a:extLst>
                    <a:ext uri="{9D8B030D-6E8A-4147-A177-3AD203B41FA5}">
                      <a16:colId xmlns:a16="http://schemas.microsoft.com/office/drawing/2014/main" val="2858071970"/>
                    </a:ext>
                  </a:extLst>
                </a:gridCol>
                <a:gridCol w="525981">
                  <a:extLst>
                    <a:ext uri="{9D8B030D-6E8A-4147-A177-3AD203B41FA5}">
                      <a16:colId xmlns:a16="http://schemas.microsoft.com/office/drawing/2014/main" val="3191712406"/>
                    </a:ext>
                  </a:extLst>
                </a:gridCol>
              </a:tblGrid>
              <a:tr h="744093">
                <a:tc>
                  <a:txBody>
                    <a:bodyPr/>
                    <a:lstStyle/>
                    <a:p>
                      <a:pPr marL="0" marR="0" algn="r" rtl="1">
                        <a:lnSpc>
                          <a:spcPct val="107000"/>
                        </a:lnSpc>
                        <a:spcBef>
                          <a:spcPts val="0"/>
                        </a:spcBef>
                        <a:spcAft>
                          <a:spcPts val="750"/>
                        </a:spcAft>
                      </a:pPr>
                      <a:r>
                        <a:rPr lang="ar-SA" sz="1650">
                          <a:effectLst/>
                        </a:rPr>
                        <a:t>المحدات المستهلكة</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dirty="0">
                          <a:effectLst/>
                        </a:rPr>
                        <a:t>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10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2131068333"/>
                  </a:ext>
                </a:extLst>
              </a:tr>
              <a:tr h="744093">
                <a:tc>
                  <a:txBody>
                    <a:bodyPr/>
                    <a:lstStyle/>
                    <a:p>
                      <a:pPr marL="0" marR="0" algn="r" rtl="1">
                        <a:lnSpc>
                          <a:spcPct val="107000"/>
                        </a:lnSpc>
                        <a:spcBef>
                          <a:spcPts val="0"/>
                        </a:spcBef>
                        <a:spcAft>
                          <a:spcPts val="750"/>
                        </a:spcAft>
                      </a:pPr>
                      <a:r>
                        <a:rPr lang="ar-SA" sz="1650">
                          <a:effectLst/>
                        </a:rPr>
                        <a:t>لمنفعة الكلبية (وحدة منفعة)</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12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17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21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22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22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20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a:effectLst/>
                        </a:rPr>
                        <a:t>17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a:txBody>
                    <a:bodyPr/>
                    <a:lstStyle/>
                    <a:p>
                      <a:pPr marL="0" marR="0" algn="r" rtl="1">
                        <a:lnSpc>
                          <a:spcPct val="107000"/>
                        </a:lnSpc>
                        <a:spcBef>
                          <a:spcPts val="0"/>
                        </a:spcBef>
                        <a:spcAft>
                          <a:spcPts val="750"/>
                        </a:spcAft>
                      </a:pPr>
                      <a:r>
                        <a:rPr lang="ar-SA" sz="1650" dirty="0">
                          <a:effectLst/>
                        </a:rPr>
                        <a:t>13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3040945398"/>
                  </a:ext>
                </a:extLst>
              </a:tr>
            </a:tbl>
          </a:graphicData>
        </a:graphic>
      </p:graphicFrame>
      <p:sp>
        <p:nvSpPr>
          <p:cNvPr id="5" name="Rectangle 1"/>
          <p:cNvSpPr>
            <a:spLocks noChangeArrowheads="1"/>
          </p:cNvSpPr>
          <p:nvPr/>
        </p:nvSpPr>
        <p:spPr bwMode="auto">
          <a:xfrm>
            <a:off x="1641384" y="358632"/>
            <a:ext cx="847090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ar-JO" sz="2400" b="0" i="0" u="none" strike="noStrike" cap="none" normalizeH="0" baseline="0" dirty="0" smtClean="0">
                <a:ln>
                  <a:noFill/>
                </a:ln>
                <a:solidFill>
                  <a:srgbClr val="07467E"/>
                </a:solidFill>
                <a:effectLst/>
                <a:latin typeface="aliMath"/>
                <a:ea typeface="Times New Roman" panose="02020603050405020304" pitchFamily="18" charset="0"/>
                <a:cs typeface="Arial" panose="020B0604020202020204" pitchFamily="34" charset="0"/>
              </a:rPr>
              <a:t>ويوضح جدول رقم (1-3) وحدات المنفعة الكلية المحققة عند استهلاك كميات متتالية من السلعة وذلك خلال مدة معينة ، فعند استهلاك الوحدة الأولى فان المستهلك يحصل على (2) وحدة منفعة وعندما يستهلك (4) وحدات فانه يحصل على (17) وحدة منفعة .</a:t>
            </a:r>
            <a:endParaRPr kumimoji="0" lang="en-US" altLang="ar-JO" sz="24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ar-JO" sz="2400" b="0" i="0" u="none" strike="noStrike" cap="none" normalizeH="0" baseline="0" dirty="0" smtClean="0">
                <a:ln>
                  <a:noFill/>
                </a:ln>
                <a:solidFill>
                  <a:srgbClr val="07467E"/>
                </a:solidFill>
                <a:effectLst/>
                <a:latin typeface="aliMath"/>
                <a:ea typeface="Times New Roman" panose="02020603050405020304" pitchFamily="18" charset="0"/>
                <a:cs typeface="Arial" panose="020B0604020202020204" pitchFamily="34" charset="0"/>
              </a:rPr>
              <a:t>                  </a:t>
            </a:r>
            <a:r>
              <a:rPr kumimoji="0" lang="en-US" altLang="ar-JO" sz="2400" b="0" i="0" u="none" strike="noStrike" cap="none" normalizeH="0" baseline="0" dirty="0" smtClean="0">
                <a:ln>
                  <a:noFill/>
                </a:ln>
                <a:solidFill>
                  <a:srgbClr val="07467E"/>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en-US" altLang="ar-JO" sz="24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ar-JO" sz="2400" b="0" i="0" u="none" strike="noStrike" cap="none" normalizeH="0" baseline="0" dirty="0" smtClean="0">
                <a:ln>
                  <a:noFill/>
                </a:ln>
                <a:solidFill>
                  <a:srgbClr val="07467E"/>
                </a:solidFill>
                <a:effectLst/>
                <a:latin typeface="aliMath"/>
                <a:ea typeface="Times New Roman" panose="02020603050405020304" pitchFamily="18" charset="0"/>
                <a:cs typeface="Arial" panose="020B0604020202020204" pitchFamily="34" charset="0"/>
              </a:rPr>
              <a:t> </a:t>
            </a:r>
            <a:endParaRPr kumimoji="0" lang="en-US" altLang="ar-JO" sz="2400" b="0" i="0" u="none" strike="noStrike" cap="none" normalizeH="0" baseline="0" dirty="0" smtClean="0">
              <a:ln>
                <a:noFill/>
              </a:ln>
              <a:solidFill>
                <a:srgbClr val="07467E"/>
              </a:solidFill>
              <a:effectLst/>
              <a:latin typeface="aliMath"/>
              <a:ea typeface="Times New Roman" panose="02020603050405020304" pitchFamily="18"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lang="en-US" altLang="ar-JO" sz="2400" dirty="0">
              <a:solidFill>
                <a:srgbClr val="07467E"/>
              </a:solidFill>
              <a:latin typeface="aliMath"/>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ar-JO" sz="2400" b="0" i="0" u="none" strike="noStrike" cap="none" normalizeH="0" baseline="0" dirty="0" smtClean="0">
              <a:ln>
                <a:noFill/>
              </a:ln>
              <a:solidFill>
                <a:srgbClr val="07467E"/>
              </a:solidFill>
              <a:effectLst/>
              <a:latin typeface="aliMath"/>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ar-JO" sz="24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ar-JO" sz="2400" b="0" i="0" u="none" strike="noStrike" cap="none" normalizeH="0" baseline="0" dirty="0" smtClean="0">
                <a:ln>
                  <a:noFill/>
                </a:ln>
                <a:solidFill>
                  <a:srgbClr val="07467E"/>
                </a:solidFill>
                <a:effectLst/>
                <a:latin typeface="aliMath"/>
                <a:ea typeface="Times New Roman" panose="02020603050405020304" pitchFamily="18" charset="0"/>
                <a:cs typeface="Arial" panose="020B0604020202020204" pitchFamily="34" charset="0"/>
              </a:rPr>
              <a:t>ترتفع المنفعة الكلية إلى 22 وحدة منفعة (</a:t>
            </a:r>
            <a:r>
              <a:rPr kumimoji="0" lang="en-US" altLang="ar-JO" sz="2400" b="0" i="0" u="none" strike="noStrike" cap="none" normalizeH="0" baseline="0" dirty="0" smtClean="0">
                <a:ln>
                  <a:noFill/>
                </a:ln>
                <a:solidFill>
                  <a:srgbClr val="07467E"/>
                </a:solidFill>
                <a:effectLst/>
                <a:latin typeface="aliMath"/>
                <a:ea typeface="Times New Roman" panose="02020603050405020304" pitchFamily="18" charset="0"/>
                <a:cs typeface="Times New Roman" panose="02020603050405020304" pitchFamily="18" charset="0"/>
              </a:rPr>
              <a:t>(Utile</a:t>
            </a:r>
            <a:r>
              <a:rPr kumimoji="0" lang="ar-SA" altLang="ar-JO" sz="2400" b="0" i="0" u="none" strike="noStrike" cap="none" normalizeH="0" baseline="0" dirty="0" smtClean="0">
                <a:ln>
                  <a:noFill/>
                </a:ln>
                <a:solidFill>
                  <a:srgbClr val="07467E"/>
                </a:solidFill>
                <a:effectLst/>
                <a:latin typeface="aliMath"/>
                <a:ea typeface="Times New Roman" panose="02020603050405020304" pitchFamily="18" charset="0"/>
                <a:cs typeface="Arial" panose="020B0604020202020204" pitchFamily="34" charset="0"/>
              </a:rPr>
              <a:t> عندما تستهلك 7 وحدات من السلعة ، هما يمثلان أقصى منفعة يحققها المستهلك ، وتبدأ المنفعة الكلية بالانخفاض بعد ذلك رغم زيادة عدد الوحدات المستهلكة من السلعة .</a:t>
            </a:r>
            <a:endParaRPr kumimoji="0" lang="ar-SA" altLang="ar-JO" sz="24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01628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Rectangle 3"/>
          <p:cNvSpPr>
            <a:spLocks noGrp="1" noChangeArrowheads="1"/>
          </p:cNvSpPr>
          <p:nvPr>
            <p:ph type="title"/>
          </p:nvPr>
        </p:nvSpPr>
        <p:spPr bwMode="auto">
          <a:xfrm>
            <a:off x="1465942" y="542926"/>
            <a:ext cx="62484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Marginal Utility</a:t>
            </a:r>
          </a:p>
        </p:txBody>
      </p:sp>
      <p:sp>
        <p:nvSpPr>
          <p:cNvPr id="1029" name="Rectangle 4"/>
          <p:cNvSpPr>
            <a:spLocks noGrp="1" noChangeArrowheads="1"/>
          </p:cNvSpPr>
          <p:nvPr>
            <p:ph idx="1"/>
          </p:nvPr>
        </p:nvSpPr>
        <p:spPr>
          <a:xfrm>
            <a:off x="3048000" y="1981200"/>
            <a:ext cx="7620000" cy="4876800"/>
          </a:xfrm>
        </p:spPr>
        <p:txBody>
          <a:bodyPr/>
          <a:lstStyle/>
          <a:p>
            <a:pPr eaLnBrk="1" hangingPunct="1">
              <a:buClr>
                <a:schemeClr val="tx1"/>
              </a:buClr>
            </a:pPr>
            <a:r>
              <a:rPr lang="en-US" altLang="ar-JO" b="1" dirty="0" smtClean="0"/>
              <a:t>Marginal utility</a:t>
            </a:r>
            <a:r>
              <a:rPr lang="en-US" altLang="ar-JO" dirty="0" smtClean="0"/>
              <a:t> is the change in total utility obtained by consuming one additional (marginal) unit of a good or service. </a:t>
            </a:r>
          </a:p>
        </p:txBody>
      </p:sp>
      <p:sp>
        <p:nvSpPr>
          <p:cNvPr id="6"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0529FACC-E8AF-4470-904E-697876A5598B}" type="slidenum">
              <a:rPr lang="en-US" altLang="ar-JO"/>
              <a:pPr/>
              <a:t>16</a:t>
            </a:fld>
            <a:endParaRPr lang="en-US" altLang="ar-JO"/>
          </a:p>
        </p:txBody>
      </p:sp>
      <p:graphicFrame>
        <p:nvGraphicFramePr>
          <p:cNvPr id="1026" name="Object 2">
            <a:hlinkClick r:id="" action="ppaction://ole?verb=0"/>
          </p:cNvPr>
          <p:cNvGraphicFramePr>
            <a:graphicFrameLocks/>
          </p:cNvGraphicFramePr>
          <p:nvPr/>
        </p:nvGraphicFramePr>
        <p:xfrm>
          <a:off x="2898776" y="4795839"/>
          <a:ext cx="6384925" cy="1042987"/>
        </p:xfrm>
        <a:graphic>
          <a:graphicData uri="http://schemas.openxmlformats.org/presentationml/2006/ole">
            <mc:AlternateContent xmlns:mc="http://schemas.openxmlformats.org/markup-compatibility/2006">
              <mc:Choice xmlns:v="urn:schemas-microsoft-com:vml" Requires="v">
                <p:oleObj spid="_x0000_s1056" name="Equation" r:id="rId4" imgW="6094080" imgH="4063680" progId="Equation.2">
                  <p:embed/>
                </p:oleObj>
              </mc:Choice>
              <mc:Fallback>
                <p:oleObj name="Equation" r:id="rId4" imgW="6094080" imgH="4063680" progId="Equation.2">
                  <p:embed/>
                  <p:pic>
                    <p:nvPicPr>
                      <p:cNvPr id="1026" name="Object 2">
                        <a:hlinkClick r:id="" action="ppaction://ole?verb=0"/>
                      </p:cNvPr>
                      <p:cNvPicPr>
                        <a:picLocks noChangeArrowheads="1"/>
                      </p:cNvPicPr>
                      <p:nvPr/>
                    </p:nvPicPr>
                    <p:blipFill>
                      <a:blip r:embed="rId5">
                        <a:extLst>
                          <a:ext uri="{28A0092B-C50C-407E-A947-70E740481C1C}">
                            <a14:useLocalDpi xmlns:a14="http://schemas.microsoft.com/office/drawing/2010/main" val="0"/>
                          </a:ext>
                        </a:extLst>
                      </a:blip>
                      <a:srcRect r="53407" b="88583"/>
                      <a:stretch>
                        <a:fillRect/>
                      </a:stretch>
                    </p:blipFill>
                    <p:spPr bwMode="auto">
                      <a:xfrm>
                        <a:off x="2898776" y="4795839"/>
                        <a:ext cx="6384925" cy="1042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36"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Tree>
    <p:extLst>
      <p:ext uri="{BB962C8B-B14F-4D97-AF65-F5344CB8AC3E}">
        <p14:creationId xmlns:p14="http://schemas.microsoft.com/office/powerpoint/2010/main" val="936847738"/>
      </p:ext>
    </p:extLst>
  </p:cSld>
  <p:clrMapOvr>
    <a:masterClrMapping/>
  </p:clrMapOvr>
  <p:transition spd="slow">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p:cNvSpPr>
            <a:spLocks noGrp="1"/>
          </p:cNvSpPr>
          <p:nvPr>
            <p:ph type="title"/>
          </p:nvPr>
        </p:nvSpPr>
        <p:spPr>
          <a:xfrm>
            <a:off x="8664304" y="3750491"/>
            <a:ext cx="10058400" cy="1450757"/>
          </a:xfrm>
        </p:spPr>
        <p:txBody>
          <a:bodyPr/>
          <a:lstStyle/>
          <a:p>
            <a:r>
              <a:rPr lang="ar-JO" dirty="0" smtClean="0"/>
              <a:t>4</a:t>
            </a:r>
            <a:r>
              <a:rPr lang="ar-JO" dirty="0">
                <a:solidFill>
                  <a:srgbClr val="202124"/>
                </a:solidFill>
                <a:latin typeface="HelveticaNeue"/>
              </a:rPr>
              <a:t>÷ </a:t>
            </a:r>
            <a:r>
              <a:rPr lang="ar-JO" dirty="0" smtClean="0">
                <a:solidFill>
                  <a:srgbClr val="202124"/>
                </a:solidFill>
                <a:latin typeface="HelveticaNeue"/>
              </a:rPr>
              <a:t>1=4</a:t>
            </a:r>
            <a:endParaRPr lang="ar-JO" dirty="0"/>
          </a:p>
        </p:txBody>
      </p:sp>
      <p:pic>
        <p:nvPicPr>
          <p:cNvPr id="4" name="Content Placeholder 3"/>
          <p:cNvPicPr>
            <a:picLocks noGrp="1" noChangeAspect="1"/>
          </p:cNvPicPr>
          <p:nvPr>
            <p:ph idx="4294967295"/>
          </p:nvPr>
        </p:nvPicPr>
        <p:blipFill>
          <a:blip r:embed="rId2"/>
          <a:stretch>
            <a:fillRect/>
          </a:stretch>
        </p:blipFill>
        <p:spPr>
          <a:xfrm>
            <a:off x="6648450" y="1804988"/>
            <a:ext cx="5543550" cy="1285875"/>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741976063"/>
              </p:ext>
            </p:extLst>
          </p:nvPr>
        </p:nvGraphicFramePr>
        <p:xfrm>
          <a:off x="361950" y="2167126"/>
          <a:ext cx="5764530" cy="2813558"/>
        </p:xfrm>
        <a:graphic>
          <a:graphicData uri="http://schemas.openxmlformats.org/drawingml/2006/table">
            <a:tbl>
              <a:tblPr rtl="1" firstRow="1" firstCol="1" bandRow="1"/>
              <a:tblGrid>
                <a:gridCol w="1779832">
                  <a:extLst>
                    <a:ext uri="{9D8B030D-6E8A-4147-A177-3AD203B41FA5}">
                      <a16:colId xmlns:a16="http://schemas.microsoft.com/office/drawing/2014/main" val="944969327"/>
                    </a:ext>
                  </a:extLst>
                </a:gridCol>
                <a:gridCol w="1992349">
                  <a:extLst>
                    <a:ext uri="{9D8B030D-6E8A-4147-A177-3AD203B41FA5}">
                      <a16:colId xmlns:a16="http://schemas.microsoft.com/office/drawing/2014/main" val="1533651956"/>
                    </a:ext>
                  </a:extLst>
                </a:gridCol>
                <a:gridCol w="1992349">
                  <a:extLst>
                    <a:ext uri="{9D8B030D-6E8A-4147-A177-3AD203B41FA5}">
                      <a16:colId xmlns:a16="http://schemas.microsoft.com/office/drawing/2014/main" val="2970354063"/>
                    </a:ext>
                  </a:extLst>
                </a:gridCol>
              </a:tblGrid>
              <a:tr h="0">
                <a:tc>
                  <a:txBody>
                    <a:bodyPr/>
                    <a:lstStyle/>
                    <a:p>
                      <a:pPr marL="0" marR="0" algn="r" rtl="1">
                        <a:lnSpc>
                          <a:spcPct val="107000"/>
                        </a:lnSpc>
                        <a:spcBef>
                          <a:spcPts val="0"/>
                        </a:spcBef>
                        <a:spcAft>
                          <a:spcPts val="750"/>
                        </a:spcAft>
                      </a:pPr>
                      <a:r>
                        <a:rPr lang="ar-SA" sz="1650" b="1">
                          <a:solidFill>
                            <a:srgbClr val="07467E"/>
                          </a:solidFill>
                          <a:effectLst/>
                          <a:latin typeface="aliMath"/>
                          <a:ea typeface="Times New Roman" panose="02020603050405020304" pitchFamily="18" charset="0"/>
                          <a:cs typeface="Times New Roman" panose="02020603050405020304" pitchFamily="18" charset="0"/>
                        </a:rPr>
                        <a:t>الوحدات المستهلكة</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b="1">
                          <a:solidFill>
                            <a:srgbClr val="07467E"/>
                          </a:solidFill>
                          <a:effectLst/>
                          <a:latin typeface="aliMath"/>
                          <a:ea typeface="Times New Roman" panose="02020603050405020304" pitchFamily="18" charset="0"/>
                          <a:cs typeface="Times New Roman" panose="02020603050405020304" pitchFamily="18" charset="0"/>
                        </a:rPr>
                        <a:t>المنفعة الكلية (</a:t>
                      </a:r>
                      <a:r>
                        <a:rPr lang="en-US" sz="1650" b="1">
                          <a:solidFill>
                            <a:srgbClr val="07467E"/>
                          </a:solidFill>
                          <a:effectLst/>
                          <a:latin typeface="aliMath"/>
                          <a:ea typeface="Times New Roman" panose="02020603050405020304" pitchFamily="18" charset="0"/>
                          <a:cs typeface="Times New Roman" panose="02020603050405020304" pitchFamily="18" charset="0"/>
                        </a:rPr>
                        <a:t>TU</a:t>
                      </a:r>
                      <a:r>
                        <a:rPr lang="ar-SA" sz="1650" b="1">
                          <a:solidFill>
                            <a:srgbClr val="07467E"/>
                          </a:solidFill>
                          <a:effectLst/>
                          <a:latin typeface="aliMath"/>
                          <a:ea typeface="Times New Roman" panose="02020603050405020304" pitchFamily="18" charset="0"/>
                          <a:cs typeface="Times New Roman" panose="02020603050405020304" pitchFamily="18" charset="0"/>
                        </a:rPr>
                        <a:t>)</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b="1">
                          <a:solidFill>
                            <a:srgbClr val="07467E"/>
                          </a:solidFill>
                          <a:effectLst/>
                          <a:latin typeface="aliMath"/>
                          <a:ea typeface="Times New Roman" panose="02020603050405020304" pitchFamily="18" charset="0"/>
                          <a:cs typeface="Times New Roman" panose="02020603050405020304" pitchFamily="18" charset="0"/>
                        </a:rPr>
                        <a:t>المنفعة الحدية (</a:t>
                      </a:r>
                      <a:r>
                        <a:rPr lang="en-US" sz="1650" b="1">
                          <a:solidFill>
                            <a:srgbClr val="07467E"/>
                          </a:solidFill>
                          <a:effectLst/>
                          <a:latin typeface="aliMath"/>
                          <a:ea typeface="Times New Roman" panose="02020603050405020304" pitchFamily="18" charset="0"/>
                          <a:cs typeface="Times New Roman" panose="02020603050405020304" pitchFamily="18" charset="0"/>
                        </a:rPr>
                        <a:t>(MU</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1914887984"/>
                  </a:ext>
                </a:extLst>
              </a:tr>
              <a:tr h="0">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1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ــ</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3670562330"/>
                  </a:ext>
                </a:extLst>
              </a:tr>
              <a:tr h="0">
                <a:tc>
                  <a:txBody>
                    <a:bodyPr/>
                    <a:lstStyle/>
                    <a:p>
                      <a:pPr marL="0" marR="0" algn="r" rtl="1">
                        <a:lnSpc>
                          <a:spcPct val="107000"/>
                        </a:lnSpc>
                        <a:spcBef>
                          <a:spcPts val="0"/>
                        </a:spcBef>
                        <a:spcAft>
                          <a:spcPts val="750"/>
                        </a:spcAft>
                      </a:pPr>
                      <a:r>
                        <a:rPr lang="ar-SA" sz="1650" dirty="0">
                          <a:solidFill>
                            <a:srgbClr val="07467E"/>
                          </a:solidFill>
                          <a:effectLst/>
                          <a:latin typeface="aliMath"/>
                          <a:ea typeface="Times New Roman" panose="02020603050405020304" pitchFamily="18" charset="0"/>
                          <a:cs typeface="Times New Roman" panose="02020603050405020304" pitchFamily="18" charset="0"/>
                        </a:rPr>
                        <a:t>         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2370434100"/>
                  </a:ext>
                </a:extLst>
              </a:tr>
              <a:tr h="0">
                <a:tc>
                  <a:txBody>
                    <a:bodyPr/>
                    <a:lstStyle/>
                    <a:p>
                      <a:pPr marL="0" marR="0" algn="r" rtl="1">
                        <a:lnSpc>
                          <a:spcPct val="107000"/>
                        </a:lnSpc>
                        <a:spcBef>
                          <a:spcPts val="0"/>
                        </a:spcBef>
                        <a:spcAft>
                          <a:spcPts val="750"/>
                        </a:spcAft>
                      </a:pPr>
                      <a:r>
                        <a:rPr lang="ar-SA" sz="1650" dirty="0">
                          <a:solidFill>
                            <a:srgbClr val="07467E"/>
                          </a:solidFill>
                          <a:effectLst/>
                          <a:latin typeface="aliMath"/>
                          <a:ea typeface="Times New Roman" panose="02020603050405020304" pitchFamily="18" charset="0"/>
                          <a:cs typeface="Times New Roman" panose="02020603050405020304" pitchFamily="18" charset="0"/>
                        </a:rPr>
                        <a:t>         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13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23394715"/>
                  </a:ext>
                </a:extLst>
              </a:tr>
              <a:tr h="0">
                <a:tc>
                  <a:txBody>
                    <a:bodyPr/>
                    <a:lstStyle/>
                    <a:p>
                      <a:pPr marL="0" marR="0" algn="r" rtl="1">
                        <a:lnSpc>
                          <a:spcPct val="107000"/>
                        </a:lnSpc>
                        <a:spcBef>
                          <a:spcPts val="0"/>
                        </a:spcBef>
                        <a:spcAft>
                          <a:spcPts val="750"/>
                        </a:spcAft>
                      </a:pPr>
                      <a:r>
                        <a:rPr lang="ar-SA" sz="1650" dirty="0">
                          <a:solidFill>
                            <a:srgbClr val="07467E"/>
                          </a:solidFill>
                          <a:effectLst/>
                          <a:latin typeface="aliMath"/>
                          <a:ea typeface="Times New Roman" panose="02020603050405020304" pitchFamily="18" charset="0"/>
                          <a:cs typeface="Times New Roman" panose="02020603050405020304" pitchFamily="18" charset="0"/>
                        </a:rPr>
                        <a:t>         4</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17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1352079680"/>
                  </a:ext>
                </a:extLst>
              </a:tr>
              <a:tr h="0">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20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234858106"/>
                  </a:ext>
                </a:extLst>
              </a:tr>
              <a:tr h="0">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22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2460799032"/>
                  </a:ext>
                </a:extLst>
              </a:tr>
              <a:tr h="0">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22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108896711"/>
                  </a:ext>
                </a:extLst>
              </a:tr>
              <a:tr h="0">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20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ــ2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3972380332"/>
                  </a:ext>
                </a:extLst>
              </a:tr>
              <a:tr h="0">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17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ــ3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695758495"/>
                  </a:ext>
                </a:extLst>
              </a:tr>
              <a:tr h="0">
                <a:tc>
                  <a:txBody>
                    <a:bodyPr/>
                    <a:lstStyle/>
                    <a:p>
                      <a:pPr marL="0" marR="0" algn="r" rtl="1">
                        <a:lnSpc>
                          <a:spcPct val="107000"/>
                        </a:lnSpc>
                        <a:spcBef>
                          <a:spcPts val="0"/>
                        </a:spcBef>
                        <a:spcAft>
                          <a:spcPts val="750"/>
                        </a:spcAft>
                      </a:pPr>
                      <a:r>
                        <a:rPr lang="ar-SA" sz="1650" dirty="0">
                          <a:solidFill>
                            <a:srgbClr val="07467E"/>
                          </a:solidFill>
                          <a:effectLst/>
                          <a:latin typeface="aliMath"/>
                          <a:ea typeface="Times New Roman" panose="02020603050405020304" pitchFamily="18" charset="0"/>
                          <a:cs typeface="Times New Roman" panose="02020603050405020304" pitchFamily="18" charset="0"/>
                        </a:rPr>
                        <a:t>        10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a:solidFill>
                            <a:srgbClr val="07467E"/>
                          </a:solidFill>
                          <a:effectLst/>
                          <a:latin typeface="aliMath"/>
                          <a:ea typeface="Times New Roman" panose="02020603050405020304" pitchFamily="18" charset="0"/>
                          <a:cs typeface="Times New Roman" panose="02020603050405020304" pitchFamily="18" charset="0"/>
                        </a:rPr>
                        <a:t>           13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tc>
                  <a:txBody>
                    <a:bodyPr/>
                    <a:lstStyle/>
                    <a:p>
                      <a:pPr marL="0" marR="0" algn="r" rtl="1">
                        <a:lnSpc>
                          <a:spcPct val="107000"/>
                        </a:lnSpc>
                        <a:spcBef>
                          <a:spcPts val="0"/>
                        </a:spcBef>
                        <a:spcAft>
                          <a:spcPts val="750"/>
                        </a:spcAft>
                      </a:pPr>
                      <a:r>
                        <a:rPr lang="ar-SA" sz="1650" dirty="0">
                          <a:solidFill>
                            <a:srgbClr val="07467E"/>
                          </a:solidFill>
                          <a:effectLst/>
                          <a:latin typeface="aliMath"/>
                          <a:ea typeface="Times New Roman" panose="02020603050405020304" pitchFamily="18" charset="0"/>
                          <a:cs typeface="Times New Roman" panose="02020603050405020304" pitchFamily="18" charset="0"/>
                        </a:rPr>
                        <a:t>         ــ4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2602915485"/>
                  </a:ext>
                </a:extLst>
              </a:tr>
            </a:tbl>
          </a:graphicData>
        </a:graphic>
      </p:graphicFrame>
      <p:sp>
        <p:nvSpPr>
          <p:cNvPr id="6" name="Rectangle 1"/>
          <p:cNvSpPr>
            <a:spLocks noChangeArrowheads="1"/>
          </p:cNvSpPr>
          <p:nvPr/>
        </p:nvSpPr>
        <p:spPr bwMode="auto">
          <a:xfrm>
            <a:off x="4673600" y="440980"/>
            <a:ext cx="6731726" cy="907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ar-SA" altLang="ar-JO" sz="1600" b="1" i="0" u="none" strike="noStrike" cap="none" normalizeH="0" baseline="0" smtClean="0">
                <a:ln>
                  <a:noFill/>
                </a:ln>
                <a:solidFill>
                  <a:srgbClr val="07467E"/>
                </a:solidFill>
                <a:effectLst/>
                <a:latin typeface="aliMath"/>
                <a:ea typeface="Times New Roman" panose="02020603050405020304" pitchFamily="18" charset="0"/>
                <a:cs typeface="Arial" panose="020B0604020202020204" pitchFamily="34" charset="0"/>
              </a:rPr>
              <a:t>           جدول (2-3) المنفع الكلية والمنفعة الحدية</a:t>
            </a:r>
            <a:endParaRPr kumimoji="0" lang="en-US" altLang="ar-JO"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ar-JO" sz="1900" b="0" i="0" u="none" strike="noStrike" cap="none" normalizeH="0" baseline="0" smtClean="0">
                <a:ln>
                  <a:noFill/>
                </a:ln>
                <a:solidFill>
                  <a:srgbClr val="07467E"/>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en-US" altLang="ar-JO" sz="1200" b="0" i="0" u="none" strike="noStrike" cap="none" normalizeH="0" baseline="0" smtClean="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ar-JO"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p:txBody>
      </p:sp>
      <p:cxnSp>
        <p:nvCxnSpPr>
          <p:cNvPr id="8" name="Straight Arrow Connector 7"/>
          <p:cNvCxnSpPr/>
          <p:nvPr/>
        </p:nvCxnSpPr>
        <p:spPr>
          <a:xfrm flipH="1" flipV="1">
            <a:off x="1915885" y="2757714"/>
            <a:ext cx="1741715" cy="1442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Elbow Connector 9"/>
          <p:cNvCxnSpPr/>
          <p:nvPr/>
        </p:nvCxnSpPr>
        <p:spPr>
          <a:xfrm>
            <a:off x="5704114" y="2627086"/>
            <a:ext cx="72572" cy="12700"/>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2" name="Elbow Connector 11"/>
          <p:cNvCxnSpPr/>
          <p:nvPr/>
        </p:nvCxnSpPr>
        <p:spPr>
          <a:xfrm rot="5400000">
            <a:off x="5577115" y="3465285"/>
            <a:ext cx="290285" cy="36286"/>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a:off x="3474720" y="2945720"/>
            <a:ext cx="15240" cy="3925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91012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9" name="Rectangle 7"/>
          <p:cNvSpPr>
            <a:spLocks noChangeArrowheads="1"/>
          </p:cNvSpPr>
          <p:nvPr/>
        </p:nvSpPr>
        <p:spPr bwMode="auto">
          <a:xfrm>
            <a:off x="1676400" y="4876800"/>
            <a:ext cx="8915400" cy="14478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pPr marL="342900" indent="-342900" algn="r" rtl="1" eaLnBrk="0" fontAlgn="base" hangingPunct="0">
              <a:lnSpc>
                <a:spcPct val="90000"/>
              </a:lnSpc>
              <a:spcBef>
                <a:spcPct val="20000"/>
              </a:spcBef>
              <a:spcAft>
                <a:spcPct val="0"/>
              </a:spcAft>
              <a:defRPr/>
            </a:pPr>
            <a:r>
              <a:rPr lang="ar-SA" sz="2000" b="1" dirty="0">
                <a:solidFill>
                  <a:srgbClr val="0000FF"/>
                </a:solidFill>
                <a:latin typeface="Times New Roman"/>
                <a:cs typeface="Simplified Arabic" pitchFamily="10" charset="-78"/>
              </a:rPr>
              <a:t> يتبين أنه مع زيادة عدد الوحدات المستهلكة من السلعة تتزايد المنفعة الكلية أما المنفعة الحدية فهي تتناقص مع  زيادة عدد الوحدات المستهلكة، وعندما تصل المنفعة الحدية للصفر (عند 6 وحدات)، تصل المنفعة الكلية إلى أعلى مستوى لها وهذا هو حد التشبع. و إذا  فرض واستمر المستهلك في زيادة عدد الوحدات المستهلكة من السلعة بعد هذا الحد فإن المنفعة الحدية تصبح سالبة وتتناقص المنفعة الكلية.</a:t>
            </a:r>
            <a:endParaRPr lang="en-US" sz="2000" b="1" dirty="0">
              <a:solidFill>
                <a:srgbClr val="0000FF"/>
              </a:solidFill>
              <a:latin typeface="Times New Roman"/>
              <a:cs typeface="Simplified Arabic" pitchFamily="10" charset="-78"/>
            </a:endParaRPr>
          </a:p>
        </p:txBody>
      </p:sp>
      <p:graphicFrame>
        <p:nvGraphicFramePr>
          <p:cNvPr id="8257" name="Group 65"/>
          <p:cNvGraphicFramePr>
            <a:graphicFrameLocks noGrp="1"/>
          </p:cNvGraphicFramePr>
          <p:nvPr/>
        </p:nvGraphicFramePr>
        <p:xfrm>
          <a:off x="5410201" y="304801"/>
          <a:ext cx="4775199" cy="4054589"/>
        </p:xfrm>
        <a:graphic>
          <a:graphicData uri="http://schemas.openxmlformats.org/drawingml/2006/table">
            <a:tbl>
              <a:tblPr rtl="1"/>
              <a:tblGrid>
                <a:gridCol w="1981068">
                  <a:extLst>
                    <a:ext uri="{9D8B030D-6E8A-4147-A177-3AD203B41FA5}">
                      <a16:colId xmlns:a16="http://schemas.microsoft.com/office/drawing/2014/main" val="20000"/>
                    </a:ext>
                  </a:extLst>
                </a:gridCol>
                <a:gridCol w="1142924">
                  <a:extLst>
                    <a:ext uri="{9D8B030D-6E8A-4147-A177-3AD203B41FA5}">
                      <a16:colId xmlns:a16="http://schemas.microsoft.com/office/drawing/2014/main" val="20001"/>
                    </a:ext>
                  </a:extLst>
                </a:gridCol>
                <a:gridCol w="1651207">
                  <a:extLst>
                    <a:ext uri="{9D8B030D-6E8A-4147-A177-3AD203B41FA5}">
                      <a16:colId xmlns:a16="http://schemas.microsoft.com/office/drawing/2014/main" val="20002"/>
                    </a:ext>
                  </a:extLst>
                </a:gridCol>
              </a:tblGrid>
              <a:tr h="82283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SA" sz="2400" b="1" i="0" u="none" strike="noStrike" cap="none" normalizeH="0" baseline="0" dirty="0" smtClean="0">
                          <a:ln>
                            <a:noFill/>
                          </a:ln>
                          <a:solidFill>
                            <a:schemeClr val="tx1"/>
                          </a:solidFill>
                          <a:effectLst/>
                          <a:latin typeface="Times New Roman" pitchFamily="26" charset="0"/>
                          <a:cs typeface="Simplified Arabic" pitchFamily="10" charset="-78"/>
                        </a:rPr>
                        <a:t>الكمية المستهلكة من السلعة</a:t>
                      </a:r>
                      <a:endParaRPr kumimoji="0" lang="en-US" sz="2400" b="1" i="0" u="none" strike="noStrike" cap="none" normalizeH="0" baseline="0" dirty="0" smtClean="0">
                        <a:ln>
                          <a:noFill/>
                        </a:ln>
                        <a:solidFill>
                          <a:schemeClr val="tx1"/>
                        </a:solidFill>
                        <a:effectLst/>
                        <a:latin typeface="Times New Roman" pitchFamily="26" charset="0"/>
                        <a:cs typeface="Simplified Arabic" pitchFamily="10" charset="-78"/>
                      </a:endParaRPr>
                    </a:p>
                  </a:txBody>
                  <a:tcPr marL="91434" marR="91434" marT="45713" marB="45713"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SA" sz="2400" b="1" i="0" u="none" strike="noStrike" cap="none" normalizeH="0" baseline="0" smtClean="0">
                          <a:ln>
                            <a:noFill/>
                          </a:ln>
                          <a:solidFill>
                            <a:schemeClr val="tx1"/>
                          </a:solidFill>
                          <a:effectLst/>
                          <a:latin typeface="Times New Roman" pitchFamily="26" charset="0"/>
                          <a:cs typeface="Simplified Arabic" pitchFamily="10" charset="-78"/>
                        </a:rPr>
                        <a:t>المنفعة الكلية</a:t>
                      </a:r>
                      <a:endParaRPr kumimoji="0" lang="en-US" sz="2400" b="1" i="0" u="none" strike="noStrike" cap="none" normalizeH="0" baseline="0" smtClean="0">
                        <a:ln>
                          <a:noFill/>
                        </a:ln>
                        <a:solidFill>
                          <a:schemeClr val="tx1"/>
                        </a:solidFill>
                        <a:effectLst/>
                        <a:latin typeface="Times New Roman" pitchFamily="26" charset="0"/>
                        <a:cs typeface="Simplified Arabic" pitchFamily="10" charset="-78"/>
                      </a:endParaRPr>
                    </a:p>
                  </a:txBody>
                  <a:tcPr marL="91434" marR="91434"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SA" sz="2400" b="1" i="0" u="none" strike="noStrike" cap="none" normalizeH="0" baseline="0" dirty="0" smtClean="0">
                          <a:ln>
                            <a:noFill/>
                          </a:ln>
                          <a:solidFill>
                            <a:schemeClr val="tx1"/>
                          </a:solidFill>
                          <a:effectLst/>
                          <a:latin typeface="Times New Roman" pitchFamily="26" charset="0"/>
                          <a:cs typeface="Simplified Arabic" pitchFamily="10" charset="-78"/>
                        </a:rPr>
                        <a:t>المنفعة الحدية</a:t>
                      </a:r>
                      <a:endParaRPr kumimoji="0" lang="en-US" sz="2400" b="1" i="0" u="none" strike="noStrike" cap="none" normalizeH="0" baseline="0" dirty="0" smtClean="0">
                        <a:ln>
                          <a:noFill/>
                        </a:ln>
                        <a:solidFill>
                          <a:schemeClr val="tx1"/>
                        </a:solidFill>
                        <a:effectLst/>
                        <a:latin typeface="Times New Roman" pitchFamily="26" charset="0"/>
                        <a:cs typeface="Simplified Arabic" pitchFamily="10" charset="-78"/>
                      </a:endParaRPr>
                    </a:p>
                  </a:txBody>
                  <a:tcPr marL="91434" marR="91434" marT="45713" marB="45713"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1427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26" charset="0"/>
                        <a:cs typeface="Simplified Arabic" pitchFamily="10" charset="-78"/>
                      </a:endParaRPr>
                    </a:p>
                  </a:txBody>
                  <a:tcPr marL="91434" marR="91434"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a:p>
                  </a:txBody>
                  <a:tcPr marL="91434" marR="91434"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a:p>
                  </a:txBody>
                  <a:tcPr marL="91434" marR="91434"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6982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26" charset="0"/>
                        <a:cs typeface="Simplified Arabic" pitchFamily="10" charset="-78"/>
                      </a:endParaRPr>
                    </a:p>
                  </a:txBody>
                  <a:tcPr marL="91434" marR="91434"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a:p>
                  </a:txBody>
                  <a:tcPr marL="91434" marR="91434"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a:p>
                  </a:txBody>
                  <a:tcPr marL="91434" marR="91434"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68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26" charset="0"/>
                        <a:cs typeface="Simplified Arabic" pitchFamily="10" charset="-78"/>
                      </a:endParaRPr>
                    </a:p>
                  </a:txBody>
                  <a:tcPr marL="91434" marR="91434"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dirty="0"/>
                    </a:p>
                  </a:txBody>
                  <a:tcPr marL="91434" marR="91434"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a:p>
                  </a:txBody>
                  <a:tcPr marL="91434" marR="91434"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6982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26" charset="0"/>
                        <a:cs typeface="Simplified Arabic" pitchFamily="10" charset="-78"/>
                      </a:endParaRPr>
                    </a:p>
                  </a:txBody>
                  <a:tcPr marL="91434" marR="91434"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a:p>
                  </a:txBody>
                  <a:tcPr marL="91434" marR="91434"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a:p>
                  </a:txBody>
                  <a:tcPr marL="91434" marR="91434"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6982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26" charset="0"/>
                        <a:cs typeface="Simplified Arabic" pitchFamily="10" charset="-78"/>
                      </a:endParaRPr>
                    </a:p>
                  </a:txBody>
                  <a:tcPr marL="91434" marR="91434"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a:p>
                  </a:txBody>
                  <a:tcPr marL="91434" marR="91434"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a:p>
                  </a:txBody>
                  <a:tcPr marL="91434" marR="91434"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6982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26" charset="0"/>
                        <a:cs typeface="Simplified Arabic" pitchFamily="10" charset="-78"/>
                      </a:endParaRPr>
                    </a:p>
                  </a:txBody>
                  <a:tcPr marL="91434" marR="91434"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a:p>
                  </a:txBody>
                  <a:tcPr marL="91434" marR="91434"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a:p>
                  </a:txBody>
                  <a:tcPr marL="91434" marR="91434"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6982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26" charset="0"/>
                        <a:cs typeface="Simplified Arabic" pitchFamily="10" charset="-78"/>
                      </a:endParaRPr>
                    </a:p>
                  </a:txBody>
                  <a:tcPr marL="91434" marR="91434"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dirty="0"/>
                    </a:p>
                  </a:txBody>
                  <a:tcPr marL="91434" marR="91434"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dirty="0"/>
                    </a:p>
                  </a:txBody>
                  <a:tcPr marL="91434" marR="91434"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bl>
          </a:graphicData>
        </a:graphic>
      </p:graphicFrame>
      <p:sp>
        <p:nvSpPr>
          <p:cNvPr id="8245" name="Line 53"/>
          <p:cNvSpPr>
            <a:spLocks noChangeShapeType="1"/>
          </p:cNvSpPr>
          <p:nvPr/>
        </p:nvSpPr>
        <p:spPr bwMode="auto">
          <a:xfrm>
            <a:off x="4038600" y="762000"/>
            <a:ext cx="0" cy="3733800"/>
          </a:xfrm>
          <a:prstGeom prst="line">
            <a:avLst/>
          </a:prstGeom>
          <a:noFill/>
          <a:ln w="2857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z="2400" b="1">
              <a:solidFill>
                <a:srgbClr val="000000"/>
              </a:solidFill>
              <a:latin typeface="Times New Roman" panose="02020603050405020304" pitchFamily="18" charset="0"/>
            </a:endParaRPr>
          </a:p>
        </p:txBody>
      </p:sp>
      <p:grpSp>
        <p:nvGrpSpPr>
          <p:cNvPr id="2" name="Group 73"/>
          <p:cNvGrpSpPr>
            <a:grpSpLocks/>
          </p:cNvGrpSpPr>
          <p:nvPr/>
        </p:nvGrpSpPr>
        <p:grpSpPr bwMode="auto">
          <a:xfrm>
            <a:off x="1828800" y="228600"/>
            <a:ext cx="3886200" cy="2743200"/>
            <a:chOff x="192" y="144"/>
            <a:chExt cx="2448" cy="1728"/>
          </a:xfrm>
        </p:grpSpPr>
        <p:sp>
          <p:nvSpPr>
            <p:cNvPr id="7245" name="Line 48"/>
            <p:cNvSpPr>
              <a:spLocks noChangeShapeType="1"/>
            </p:cNvSpPr>
            <p:nvPr/>
          </p:nvSpPr>
          <p:spPr bwMode="auto">
            <a:xfrm flipV="1">
              <a:off x="336" y="336"/>
              <a:ext cx="0" cy="1488"/>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z="2400" b="1">
                <a:solidFill>
                  <a:srgbClr val="000000"/>
                </a:solidFill>
                <a:latin typeface="Times New Roman" panose="02020603050405020304" pitchFamily="18" charset="0"/>
              </a:endParaRPr>
            </a:p>
          </p:txBody>
        </p:sp>
        <p:sp>
          <p:nvSpPr>
            <p:cNvPr id="7246" name="Line 51"/>
            <p:cNvSpPr>
              <a:spLocks noChangeShapeType="1"/>
            </p:cNvSpPr>
            <p:nvPr/>
          </p:nvSpPr>
          <p:spPr bwMode="auto">
            <a:xfrm>
              <a:off x="336" y="1824"/>
              <a:ext cx="2064"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z="2400" b="1">
                <a:solidFill>
                  <a:srgbClr val="000000"/>
                </a:solidFill>
                <a:latin typeface="Times New Roman" panose="02020603050405020304" pitchFamily="18" charset="0"/>
              </a:endParaRPr>
            </a:p>
          </p:txBody>
        </p:sp>
        <p:sp>
          <p:nvSpPr>
            <p:cNvPr id="7247" name="WordArt 54"/>
            <p:cNvSpPr>
              <a:spLocks noChangeArrowheads="1" noChangeShapeType="1" noTextEdit="1"/>
            </p:cNvSpPr>
            <p:nvPr/>
          </p:nvSpPr>
          <p:spPr bwMode="auto">
            <a:xfrm>
              <a:off x="192" y="144"/>
              <a:ext cx="288" cy="282"/>
            </a:xfrm>
            <a:prstGeom prst="rect">
              <a:avLst/>
            </a:prstGeom>
          </p:spPr>
          <p:txBody>
            <a:bodyPr wrap="none" fromWordArt="1">
              <a:prstTxWarp prst="textPlain">
                <a:avLst>
                  <a:gd name="adj" fmla="val 50000"/>
                </a:avLst>
              </a:prstTxWarp>
            </a:bodyPr>
            <a:lstStyle/>
            <a:p>
              <a:pPr algn="ctr" rtl="1" eaLnBrk="0" fontAlgn="base" hangingPunct="0">
                <a:spcBef>
                  <a:spcPct val="0"/>
                </a:spcBef>
                <a:spcAft>
                  <a:spcPct val="0"/>
                </a:spcAft>
              </a:pPr>
              <a:r>
                <a:rPr lang="ar-JO" sz="3600" b="1" kern="10">
                  <a:ln w="12700">
                    <a:solidFill>
                      <a:srgbClr val="000000"/>
                    </a:solidFill>
                    <a:round/>
                    <a:headEnd/>
                    <a:tailEnd/>
                  </a:ln>
                  <a:solidFill>
                    <a:srgbClr val="9C9C9C"/>
                  </a:solidFill>
                  <a:effectLst>
                    <a:outerShdw dist="20320" dir="1799969" algn="tl" rotWithShape="0">
                      <a:srgbClr val="000000">
                        <a:alpha val="39998"/>
                      </a:srgbClr>
                    </a:outerShdw>
                  </a:effectLst>
                  <a:latin typeface="Times New Roman" panose="02020603050405020304" pitchFamily="18" charset="0"/>
                  <a:cs typeface="Times New Roman" panose="02020603050405020304" pitchFamily="18" charset="0"/>
                </a:rPr>
                <a:t>م ك</a:t>
              </a:r>
            </a:p>
          </p:txBody>
        </p:sp>
        <p:sp>
          <p:nvSpPr>
            <p:cNvPr id="7248" name="WordArt 56"/>
            <p:cNvSpPr>
              <a:spLocks noChangeArrowheads="1" noChangeShapeType="1" noTextEdit="1"/>
            </p:cNvSpPr>
            <p:nvPr/>
          </p:nvSpPr>
          <p:spPr bwMode="auto">
            <a:xfrm>
              <a:off x="2448" y="1680"/>
              <a:ext cx="192" cy="192"/>
            </a:xfrm>
            <a:prstGeom prst="rect">
              <a:avLst/>
            </a:prstGeom>
          </p:spPr>
          <p:txBody>
            <a:bodyPr wrap="none" fromWordArt="1">
              <a:prstTxWarp prst="textPlain">
                <a:avLst>
                  <a:gd name="adj" fmla="val 50000"/>
                </a:avLst>
              </a:prstTxWarp>
            </a:bodyPr>
            <a:lstStyle/>
            <a:p>
              <a:pPr algn="ctr" rtl="1" eaLnBrk="0" fontAlgn="base" hangingPunct="0">
                <a:spcBef>
                  <a:spcPct val="0"/>
                </a:spcBef>
                <a:spcAft>
                  <a:spcPct val="0"/>
                </a:spcAft>
              </a:pPr>
              <a:r>
                <a:rPr lang="ar-JO" sz="3600" b="1" kern="10">
                  <a:ln w="12700">
                    <a:solidFill>
                      <a:srgbClr val="000000"/>
                    </a:solidFill>
                    <a:round/>
                    <a:headEnd/>
                    <a:tailEnd/>
                  </a:ln>
                  <a:solidFill>
                    <a:srgbClr val="9C9C9C"/>
                  </a:solidFill>
                  <a:effectLst>
                    <a:outerShdw dist="20320" dir="1799969" algn="tl" rotWithShape="0">
                      <a:srgbClr val="000000">
                        <a:alpha val="39998"/>
                      </a:srgbClr>
                    </a:outerShdw>
                  </a:effectLst>
                  <a:latin typeface="Times New Roman" panose="02020603050405020304" pitchFamily="18" charset="0"/>
                  <a:cs typeface="Times New Roman" panose="02020603050405020304" pitchFamily="18" charset="0"/>
                </a:rPr>
                <a:t>ك</a:t>
              </a:r>
            </a:p>
          </p:txBody>
        </p:sp>
      </p:grpSp>
      <p:grpSp>
        <p:nvGrpSpPr>
          <p:cNvPr id="3" name="Group 74"/>
          <p:cNvGrpSpPr>
            <a:grpSpLocks/>
          </p:cNvGrpSpPr>
          <p:nvPr/>
        </p:nvGrpSpPr>
        <p:grpSpPr bwMode="auto">
          <a:xfrm>
            <a:off x="1752600" y="3048000"/>
            <a:ext cx="3962400" cy="1524000"/>
            <a:chOff x="144" y="1920"/>
            <a:chExt cx="2496" cy="960"/>
          </a:xfrm>
        </p:grpSpPr>
        <p:sp>
          <p:nvSpPr>
            <p:cNvPr id="7241" name="Line 49"/>
            <p:cNvSpPr>
              <a:spLocks noChangeShapeType="1"/>
            </p:cNvSpPr>
            <p:nvPr/>
          </p:nvSpPr>
          <p:spPr bwMode="auto">
            <a:xfrm flipV="1">
              <a:off x="336" y="2064"/>
              <a:ext cx="0" cy="768"/>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z="2400" b="1">
                <a:solidFill>
                  <a:srgbClr val="000000"/>
                </a:solidFill>
                <a:latin typeface="Times New Roman" panose="02020603050405020304" pitchFamily="18" charset="0"/>
              </a:endParaRPr>
            </a:p>
          </p:txBody>
        </p:sp>
        <p:sp>
          <p:nvSpPr>
            <p:cNvPr id="7242" name="Line 50"/>
            <p:cNvSpPr>
              <a:spLocks noChangeShapeType="1"/>
            </p:cNvSpPr>
            <p:nvPr/>
          </p:nvSpPr>
          <p:spPr bwMode="auto">
            <a:xfrm>
              <a:off x="336" y="2832"/>
              <a:ext cx="2064"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z="2400" b="1">
                <a:solidFill>
                  <a:srgbClr val="000000"/>
                </a:solidFill>
                <a:latin typeface="Times New Roman" panose="02020603050405020304" pitchFamily="18" charset="0"/>
              </a:endParaRPr>
            </a:p>
          </p:txBody>
        </p:sp>
        <p:sp>
          <p:nvSpPr>
            <p:cNvPr id="7243" name="WordArt 55"/>
            <p:cNvSpPr>
              <a:spLocks noChangeArrowheads="1" noChangeShapeType="1" noTextEdit="1"/>
            </p:cNvSpPr>
            <p:nvPr/>
          </p:nvSpPr>
          <p:spPr bwMode="auto">
            <a:xfrm>
              <a:off x="144" y="1920"/>
              <a:ext cx="336" cy="186"/>
            </a:xfrm>
            <a:prstGeom prst="rect">
              <a:avLst/>
            </a:prstGeom>
          </p:spPr>
          <p:txBody>
            <a:bodyPr wrap="none" fromWordArt="1">
              <a:prstTxWarp prst="textPlain">
                <a:avLst>
                  <a:gd name="adj" fmla="val 50000"/>
                </a:avLst>
              </a:prstTxWarp>
            </a:bodyPr>
            <a:lstStyle/>
            <a:p>
              <a:pPr algn="ctr" rtl="1" eaLnBrk="0" fontAlgn="base" hangingPunct="0">
                <a:spcBef>
                  <a:spcPct val="0"/>
                </a:spcBef>
                <a:spcAft>
                  <a:spcPct val="0"/>
                </a:spcAft>
              </a:pPr>
              <a:r>
                <a:rPr lang="ar-JO" sz="3600" b="1" kern="10">
                  <a:ln w="12700">
                    <a:solidFill>
                      <a:srgbClr val="000000"/>
                    </a:solidFill>
                    <a:round/>
                    <a:headEnd/>
                    <a:tailEnd/>
                  </a:ln>
                  <a:solidFill>
                    <a:srgbClr val="9C9C9C"/>
                  </a:solidFill>
                  <a:effectLst>
                    <a:outerShdw dist="20320" dir="1799969" algn="tl" rotWithShape="0">
                      <a:srgbClr val="000000">
                        <a:alpha val="39998"/>
                      </a:srgbClr>
                    </a:outerShdw>
                  </a:effectLst>
                  <a:latin typeface="Times New Roman" panose="02020603050405020304" pitchFamily="18" charset="0"/>
                  <a:cs typeface="Times New Roman" panose="02020603050405020304" pitchFamily="18" charset="0"/>
                </a:rPr>
                <a:t>م ح</a:t>
              </a:r>
            </a:p>
          </p:txBody>
        </p:sp>
        <p:sp>
          <p:nvSpPr>
            <p:cNvPr id="7244" name="WordArt 57"/>
            <p:cNvSpPr>
              <a:spLocks noChangeArrowheads="1" noChangeShapeType="1" noTextEdit="1"/>
            </p:cNvSpPr>
            <p:nvPr/>
          </p:nvSpPr>
          <p:spPr bwMode="auto">
            <a:xfrm>
              <a:off x="2448" y="2688"/>
              <a:ext cx="192" cy="192"/>
            </a:xfrm>
            <a:prstGeom prst="rect">
              <a:avLst/>
            </a:prstGeom>
          </p:spPr>
          <p:txBody>
            <a:bodyPr wrap="none" fromWordArt="1">
              <a:prstTxWarp prst="textPlain">
                <a:avLst>
                  <a:gd name="adj" fmla="val 50000"/>
                </a:avLst>
              </a:prstTxWarp>
            </a:bodyPr>
            <a:lstStyle/>
            <a:p>
              <a:pPr algn="ctr" rtl="1" eaLnBrk="0" fontAlgn="base" hangingPunct="0">
                <a:spcBef>
                  <a:spcPct val="0"/>
                </a:spcBef>
                <a:spcAft>
                  <a:spcPct val="0"/>
                </a:spcAft>
              </a:pPr>
              <a:r>
                <a:rPr lang="ar-JO" sz="3600" b="1" kern="10">
                  <a:ln w="12700">
                    <a:solidFill>
                      <a:srgbClr val="000000"/>
                    </a:solidFill>
                    <a:round/>
                    <a:headEnd/>
                    <a:tailEnd/>
                  </a:ln>
                  <a:solidFill>
                    <a:srgbClr val="9C9C9C"/>
                  </a:solidFill>
                  <a:effectLst>
                    <a:outerShdw dist="20320" dir="1799969" algn="tl" rotWithShape="0">
                      <a:srgbClr val="000000">
                        <a:alpha val="39998"/>
                      </a:srgbClr>
                    </a:outerShdw>
                  </a:effectLst>
                  <a:latin typeface="Times New Roman" panose="02020603050405020304" pitchFamily="18" charset="0"/>
                  <a:cs typeface="Times New Roman" panose="02020603050405020304" pitchFamily="18" charset="0"/>
                </a:rPr>
                <a:t>ك</a:t>
              </a:r>
            </a:p>
          </p:txBody>
        </p:sp>
      </p:grpSp>
      <p:grpSp>
        <p:nvGrpSpPr>
          <p:cNvPr id="4" name="Group 72"/>
          <p:cNvGrpSpPr>
            <a:grpSpLocks/>
          </p:cNvGrpSpPr>
          <p:nvPr/>
        </p:nvGrpSpPr>
        <p:grpSpPr bwMode="auto">
          <a:xfrm>
            <a:off x="2667000" y="304801"/>
            <a:ext cx="2057400" cy="2297113"/>
            <a:chOff x="720" y="192"/>
            <a:chExt cx="1296" cy="1447"/>
          </a:xfrm>
        </p:grpSpPr>
        <p:sp>
          <p:nvSpPr>
            <p:cNvPr id="7239" name="Arc 52"/>
            <p:cNvSpPr>
              <a:spLocks/>
            </p:cNvSpPr>
            <p:nvPr/>
          </p:nvSpPr>
          <p:spPr bwMode="auto">
            <a:xfrm rot="11642010" flipV="1">
              <a:off x="720" y="431"/>
              <a:ext cx="1296" cy="1208"/>
            </a:xfrm>
            <a:custGeom>
              <a:avLst/>
              <a:gdLst>
                <a:gd name="T0" fmla="*/ 0 w 29511"/>
                <a:gd name="T1" fmla="*/ 0 h 21600"/>
                <a:gd name="T2" fmla="*/ 0 w 29511"/>
                <a:gd name="T3" fmla="*/ 0 h 21600"/>
                <a:gd name="T4" fmla="*/ 0 w 29511"/>
                <a:gd name="T5" fmla="*/ 0 h 21600"/>
                <a:gd name="T6" fmla="*/ 0 60000 65536"/>
                <a:gd name="T7" fmla="*/ 0 60000 65536"/>
                <a:gd name="T8" fmla="*/ 0 60000 65536"/>
                <a:gd name="T9" fmla="*/ 0 w 29511"/>
                <a:gd name="T10" fmla="*/ 0 h 21600"/>
                <a:gd name="T11" fmla="*/ 29511 w 29511"/>
                <a:gd name="T12" fmla="*/ 21600 h 21600"/>
              </a:gdLst>
              <a:ahLst/>
              <a:cxnLst>
                <a:cxn ang="T6">
                  <a:pos x="T0" y="T1"/>
                </a:cxn>
                <a:cxn ang="T7">
                  <a:pos x="T2" y="T3"/>
                </a:cxn>
                <a:cxn ang="T8">
                  <a:pos x="T4" y="T5"/>
                </a:cxn>
              </a:cxnLst>
              <a:rect l="T9" t="T10" r="T11" b="T12"/>
              <a:pathLst>
                <a:path w="29511" h="21600" fill="none" extrusionOk="0">
                  <a:moveTo>
                    <a:pt x="-1" y="1517"/>
                  </a:moveTo>
                  <a:cubicBezTo>
                    <a:pt x="2531" y="514"/>
                    <a:pt x="5229" y="-1"/>
                    <a:pt x="7953" y="0"/>
                  </a:cubicBezTo>
                  <a:cubicBezTo>
                    <a:pt x="19359" y="0"/>
                    <a:pt x="28800" y="8869"/>
                    <a:pt x="29511" y="20253"/>
                  </a:cubicBezTo>
                </a:path>
                <a:path w="29511" h="21600" stroke="0" extrusionOk="0">
                  <a:moveTo>
                    <a:pt x="-1" y="1517"/>
                  </a:moveTo>
                  <a:cubicBezTo>
                    <a:pt x="2531" y="514"/>
                    <a:pt x="5229" y="-1"/>
                    <a:pt x="7953" y="0"/>
                  </a:cubicBezTo>
                  <a:cubicBezTo>
                    <a:pt x="19359" y="0"/>
                    <a:pt x="28800" y="8869"/>
                    <a:pt x="29511" y="20253"/>
                  </a:cubicBezTo>
                  <a:lnTo>
                    <a:pt x="7953" y="21600"/>
                  </a:lnTo>
                  <a:close/>
                </a:path>
              </a:pathLst>
            </a:custGeom>
            <a:noFill/>
            <a:ln w="38100">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0" fontAlgn="base" hangingPunct="0">
                <a:spcBef>
                  <a:spcPct val="0"/>
                </a:spcBef>
                <a:spcAft>
                  <a:spcPct val="0"/>
                </a:spcAft>
              </a:pPr>
              <a:endParaRPr lang="ar-JO" sz="2400" b="1">
                <a:solidFill>
                  <a:srgbClr val="000000"/>
                </a:solidFill>
                <a:latin typeface="Times New Roman" panose="02020603050405020304" pitchFamily="18" charset="0"/>
              </a:endParaRPr>
            </a:p>
          </p:txBody>
        </p:sp>
        <p:sp>
          <p:nvSpPr>
            <p:cNvPr id="7240" name="WordArt 58"/>
            <p:cNvSpPr>
              <a:spLocks noChangeArrowheads="1" noChangeShapeType="1" noTextEdit="1"/>
            </p:cNvSpPr>
            <p:nvPr/>
          </p:nvSpPr>
          <p:spPr bwMode="auto">
            <a:xfrm rot="-708067">
              <a:off x="816" y="192"/>
              <a:ext cx="1152" cy="384"/>
            </a:xfrm>
            <a:prstGeom prst="rect">
              <a:avLst/>
            </a:prstGeom>
          </p:spPr>
          <p:txBody>
            <a:bodyPr wrap="none" fromWordArt="1">
              <a:prstTxWarp prst="textCanUp">
                <a:avLst>
                  <a:gd name="adj" fmla="val 78370"/>
                </a:avLst>
              </a:prstTxWarp>
            </a:bodyPr>
            <a:lstStyle/>
            <a:p>
              <a:pPr algn="ctr" rtl="1" eaLnBrk="0" fontAlgn="base" hangingPunct="0">
                <a:spcBef>
                  <a:spcPct val="0"/>
                </a:spcBef>
                <a:spcAft>
                  <a:spcPct val="0"/>
                </a:spcAft>
              </a:pPr>
              <a:r>
                <a:rPr lang="ar-JO" sz="3600" b="1" kern="10">
                  <a:ln w="18000">
                    <a:solidFill>
                      <a:srgbClr val="1414EB"/>
                    </a:solidFill>
                    <a:miter lim="800000"/>
                    <a:headEnd/>
                    <a:tailEnd/>
                  </a:ln>
                  <a:solidFill>
                    <a:srgbClr val="0000FF"/>
                  </a:solidFill>
                  <a:latin typeface="Times New Roman" panose="02020603050405020304" pitchFamily="18" charset="0"/>
                  <a:cs typeface="Times New Roman" panose="02020603050405020304" pitchFamily="18" charset="0"/>
                </a:rPr>
                <a:t>دالة المنفعة الكلية</a:t>
              </a:r>
            </a:p>
          </p:txBody>
        </p:sp>
      </p:grpSp>
      <p:grpSp>
        <p:nvGrpSpPr>
          <p:cNvPr id="5" name="Group 71"/>
          <p:cNvGrpSpPr>
            <a:grpSpLocks/>
          </p:cNvGrpSpPr>
          <p:nvPr/>
        </p:nvGrpSpPr>
        <p:grpSpPr bwMode="auto">
          <a:xfrm>
            <a:off x="2286000" y="3352800"/>
            <a:ext cx="2209800" cy="1447800"/>
            <a:chOff x="480" y="2112"/>
            <a:chExt cx="1392" cy="912"/>
          </a:xfrm>
        </p:grpSpPr>
        <p:sp>
          <p:nvSpPr>
            <p:cNvPr id="7237" name="WordArt 59"/>
            <p:cNvSpPr>
              <a:spLocks noChangeArrowheads="1" noChangeShapeType="1" noTextEdit="1"/>
            </p:cNvSpPr>
            <p:nvPr/>
          </p:nvSpPr>
          <p:spPr bwMode="auto">
            <a:xfrm rot="1055727">
              <a:off x="480" y="2112"/>
              <a:ext cx="1056" cy="480"/>
            </a:xfrm>
            <a:prstGeom prst="rect">
              <a:avLst/>
            </a:prstGeom>
          </p:spPr>
          <p:txBody>
            <a:bodyPr wrap="none" fromWordArt="1">
              <a:prstTxWarp prst="textSlantDown">
                <a:avLst>
                  <a:gd name="adj" fmla="val 44444"/>
                </a:avLst>
              </a:prstTxWarp>
            </a:bodyPr>
            <a:lstStyle/>
            <a:p>
              <a:pPr algn="ctr" rtl="1" eaLnBrk="0" fontAlgn="base" hangingPunct="0">
                <a:spcBef>
                  <a:spcPct val="0"/>
                </a:spcBef>
                <a:spcAft>
                  <a:spcPct val="0"/>
                </a:spcAft>
              </a:pPr>
              <a:r>
                <a:rPr lang="ar-JO" sz="3600" b="1" kern="10">
                  <a:ln w="18000">
                    <a:solidFill>
                      <a:srgbClr val="1414EB"/>
                    </a:solidFill>
                    <a:miter lim="800000"/>
                    <a:headEnd/>
                    <a:tailEnd/>
                  </a:ln>
                  <a:solidFill>
                    <a:srgbClr val="0000FF"/>
                  </a:solidFill>
                  <a:latin typeface="Times New Roman" panose="02020603050405020304" pitchFamily="18" charset="0"/>
                  <a:cs typeface="Times New Roman" panose="02020603050405020304" pitchFamily="18" charset="0"/>
                </a:rPr>
                <a:t>دالة المنفعة الحدية</a:t>
              </a:r>
            </a:p>
          </p:txBody>
        </p:sp>
        <p:sp>
          <p:nvSpPr>
            <p:cNvPr id="7238" name="Line 70"/>
            <p:cNvSpPr>
              <a:spLocks noChangeShapeType="1"/>
            </p:cNvSpPr>
            <p:nvPr/>
          </p:nvSpPr>
          <p:spPr bwMode="auto">
            <a:xfrm>
              <a:off x="624" y="2304"/>
              <a:ext cx="1248" cy="720"/>
            </a:xfrm>
            <a:prstGeom prst="line">
              <a:avLst/>
            </a:prstGeom>
            <a:noFill/>
            <a:ln w="28575">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z="2400" b="1">
                <a:solidFill>
                  <a:srgbClr val="000000"/>
                </a:solidFill>
                <a:latin typeface="Times New Roman" panose="02020603050405020304" pitchFamily="18" charset="0"/>
              </a:endParaRPr>
            </a:p>
          </p:txBody>
        </p:sp>
      </p:grpSp>
      <p:sp>
        <p:nvSpPr>
          <p:cNvPr id="27" name="TextBox 26"/>
          <p:cNvSpPr txBox="1">
            <a:spLocks noChangeArrowheads="1"/>
          </p:cNvSpPr>
          <p:nvPr/>
        </p:nvSpPr>
        <p:spPr bwMode="auto">
          <a:xfrm>
            <a:off x="9167813" y="1143000"/>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1</a:t>
            </a:r>
          </a:p>
        </p:txBody>
      </p:sp>
      <p:sp>
        <p:nvSpPr>
          <p:cNvPr id="28" name="TextBox 27"/>
          <p:cNvSpPr txBox="1">
            <a:spLocks noChangeArrowheads="1"/>
          </p:cNvSpPr>
          <p:nvPr/>
        </p:nvSpPr>
        <p:spPr bwMode="auto">
          <a:xfrm>
            <a:off x="9167813" y="1571625"/>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2</a:t>
            </a:r>
          </a:p>
        </p:txBody>
      </p:sp>
      <p:sp>
        <p:nvSpPr>
          <p:cNvPr id="29" name="TextBox 28"/>
          <p:cNvSpPr txBox="1">
            <a:spLocks noChangeArrowheads="1"/>
          </p:cNvSpPr>
          <p:nvPr/>
        </p:nvSpPr>
        <p:spPr bwMode="auto">
          <a:xfrm>
            <a:off x="9167813" y="2100263"/>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3</a:t>
            </a:r>
          </a:p>
        </p:txBody>
      </p:sp>
      <p:sp>
        <p:nvSpPr>
          <p:cNvPr id="30" name="TextBox 29"/>
          <p:cNvSpPr txBox="1">
            <a:spLocks noChangeArrowheads="1"/>
          </p:cNvSpPr>
          <p:nvPr/>
        </p:nvSpPr>
        <p:spPr bwMode="auto">
          <a:xfrm>
            <a:off x="9167813" y="2528888"/>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4</a:t>
            </a:r>
          </a:p>
        </p:txBody>
      </p:sp>
      <p:sp>
        <p:nvSpPr>
          <p:cNvPr id="31" name="TextBox 30"/>
          <p:cNvSpPr txBox="1">
            <a:spLocks noChangeArrowheads="1"/>
          </p:cNvSpPr>
          <p:nvPr/>
        </p:nvSpPr>
        <p:spPr bwMode="auto">
          <a:xfrm>
            <a:off x="9167813" y="3028950"/>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5</a:t>
            </a:r>
          </a:p>
        </p:txBody>
      </p:sp>
      <p:sp>
        <p:nvSpPr>
          <p:cNvPr id="32" name="TextBox 31"/>
          <p:cNvSpPr txBox="1">
            <a:spLocks noChangeArrowheads="1"/>
          </p:cNvSpPr>
          <p:nvPr/>
        </p:nvSpPr>
        <p:spPr bwMode="auto">
          <a:xfrm>
            <a:off x="9167813" y="3529013"/>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6</a:t>
            </a:r>
          </a:p>
        </p:txBody>
      </p:sp>
      <p:sp>
        <p:nvSpPr>
          <p:cNvPr id="33" name="TextBox 32"/>
          <p:cNvSpPr txBox="1">
            <a:spLocks noChangeArrowheads="1"/>
          </p:cNvSpPr>
          <p:nvPr/>
        </p:nvSpPr>
        <p:spPr bwMode="auto">
          <a:xfrm>
            <a:off x="9167813" y="3957638"/>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7</a:t>
            </a:r>
          </a:p>
        </p:txBody>
      </p:sp>
      <p:sp>
        <p:nvSpPr>
          <p:cNvPr id="34" name="TextBox 33"/>
          <p:cNvSpPr txBox="1">
            <a:spLocks noChangeArrowheads="1"/>
          </p:cNvSpPr>
          <p:nvPr/>
        </p:nvSpPr>
        <p:spPr bwMode="auto">
          <a:xfrm>
            <a:off x="7596188" y="1143000"/>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5</a:t>
            </a:r>
          </a:p>
        </p:txBody>
      </p:sp>
      <p:sp>
        <p:nvSpPr>
          <p:cNvPr id="35" name="TextBox 34"/>
          <p:cNvSpPr txBox="1">
            <a:spLocks noChangeArrowheads="1"/>
          </p:cNvSpPr>
          <p:nvPr/>
        </p:nvSpPr>
        <p:spPr bwMode="auto">
          <a:xfrm>
            <a:off x="7596188" y="1571625"/>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9</a:t>
            </a:r>
          </a:p>
        </p:txBody>
      </p:sp>
      <p:sp>
        <p:nvSpPr>
          <p:cNvPr id="36" name="TextBox 35"/>
          <p:cNvSpPr txBox="1">
            <a:spLocks noChangeArrowheads="1"/>
          </p:cNvSpPr>
          <p:nvPr/>
        </p:nvSpPr>
        <p:spPr bwMode="auto">
          <a:xfrm>
            <a:off x="7596188" y="2100263"/>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12</a:t>
            </a:r>
          </a:p>
        </p:txBody>
      </p:sp>
      <p:sp>
        <p:nvSpPr>
          <p:cNvPr id="37" name="TextBox 36"/>
          <p:cNvSpPr txBox="1">
            <a:spLocks noChangeArrowheads="1"/>
          </p:cNvSpPr>
          <p:nvPr/>
        </p:nvSpPr>
        <p:spPr bwMode="auto">
          <a:xfrm>
            <a:off x="7596188" y="2528888"/>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14</a:t>
            </a:r>
          </a:p>
        </p:txBody>
      </p:sp>
      <p:sp>
        <p:nvSpPr>
          <p:cNvPr id="38" name="TextBox 37"/>
          <p:cNvSpPr txBox="1">
            <a:spLocks noChangeArrowheads="1"/>
          </p:cNvSpPr>
          <p:nvPr/>
        </p:nvSpPr>
        <p:spPr bwMode="auto">
          <a:xfrm>
            <a:off x="7596188" y="3028950"/>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15</a:t>
            </a:r>
          </a:p>
        </p:txBody>
      </p:sp>
      <p:sp>
        <p:nvSpPr>
          <p:cNvPr id="39" name="TextBox 38"/>
          <p:cNvSpPr txBox="1">
            <a:spLocks noChangeArrowheads="1"/>
          </p:cNvSpPr>
          <p:nvPr/>
        </p:nvSpPr>
        <p:spPr bwMode="auto">
          <a:xfrm>
            <a:off x="7596188" y="3529013"/>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15</a:t>
            </a:r>
          </a:p>
        </p:txBody>
      </p:sp>
      <p:sp>
        <p:nvSpPr>
          <p:cNvPr id="40" name="TextBox 39"/>
          <p:cNvSpPr txBox="1">
            <a:spLocks noChangeArrowheads="1"/>
          </p:cNvSpPr>
          <p:nvPr/>
        </p:nvSpPr>
        <p:spPr bwMode="auto">
          <a:xfrm>
            <a:off x="7596188" y="3957638"/>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14</a:t>
            </a:r>
          </a:p>
        </p:txBody>
      </p:sp>
      <p:sp>
        <p:nvSpPr>
          <p:cNvPr id="41" name="TextBox 40"/>
          <p:cNvSpPr txBox="1">
            <a:spLocks noChangeArrowheads="1"/>
          </p:cNvSpPr>
          <p:nvPr/>
        </p:nvSpPr>
        <p:spPr bwMode="auto">
          <a:xfrm>
            <a:off x="6453188" y="1143000"/>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5</a:t>
            </a:r>
          </a:p>
        </p:txBody>
      </p:sp>
      <p:sp>
        <p:nvSpPr>
          <p:cNvPr id="42" name="TextBox 41"/>
          <p:cNvSpPr txBox="1">
            <a:spLocks noChangeArrowheads="1"/>
          </p:cNvSpPr>
          <p:nvPr/>
        </p:nvSpPr>
        <p:spPr bwMode="auto">
          <a:xfrm>
            <a:off x="6453188" y="1571625"/>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4</a:t>
            </a:r>
          </a:p>
        </p:txBody>
      </p:sp>
      <p:sp>
        <p:nvSpPr>
          <p:cNvPr id="43" name="TextBox 42"/>
          <p:cNvSpPr txBox="1">
            <a:spLocks noChangeArrowheads="1"/>
          </p:cNvSpPr>
          <p:nvPr/>
        </p:nvSpPr>
        <p:spPr bwMode="auto">
          <a:xfrm>
            <a:off x="6453188" y="2100263"/>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3</a:t>
            </a:r>
          </a:p>
        </p:txBody>
      </p:sp>
      <p:sp>
        <p:nvSpPr>
          <p:cNvPr id="44" name="TextBox 43"/>
          <p:cNvSpPr txBox="1">
            <a:spLocks noChangeArrowheads="1"/>
          </p:cNvSpPr>
          <p:nvPr/>
        </p:nvSpPr>
        <p:spPr bwMode="auto">
          <a:xfrm>
            <a:off x="6453188" y="2528888"/>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2</a:t>
            </a:r>
          </a:p>
        </p:txBody>
      </p:sp>
      <p:sp>
        <p:nvSpPr>
          <p:cNvPr id="45" name="TextBox 44"/>
          <p:cNvSpPr txBox="1">
            <a:spLocks noChangeArrowheads="1"/>
          </p:cNvSpPr>
          <p:nvPr/>
        </p:nvSpPr>
        <p:spPr bwMode="auto">
          <a:xfrm>
            <a:off x="6453188" y="3028950"/>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GB" altLang="ar-JO" sz="2000">
                <a:solidFill>
                  <a:srgbClr val="000000"/>
                </a:solidFill>
              </a:rPr>
              <a:t>1</a:t>
            </a:r>
          </a:p>
        </p:txBody>
      </p:sp>
      <p:sp>
        <p:nvSpPr>
          <p:cNvPr id="46" name="TextBox 45"/>
          <p:cNvSpPr txBox="1">
            <a:spLocks noChangeArrowheads="1"/>
          </p:cNvSpPr>
          <p:nvPr/>
        </p:nvSpPr>
        <p:spPr bwMode="auto">
          <a:xfrm>
            <a:off x="6238876" y="3529013"/>
            <a:ext cx="7143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ar-SA" altLang="ar-JO" sz="2000">
                <a:solidFill>
                  <a:srgbClr val="000000"/>
                </a:solidFill>
              </a:rPr>
              <a:t>صفر</a:t>
            </a:r>
            <a:endParaRPr lang="en-GB" altLang="ar-JO" sz="2000">
              <a:solidFill>
                <a:srgbClr val="000000"/>
              </a:solidFill>
            </a:endParaRPr>
          </a:p>
        </p:txBody>
      </p:sp>
      <p:sp>
        <p:nvSpPr>
          <p:cNvPr id="47" name="TextBox 46"/>
          <p:cNvSpPr txBox="1">
            <a:spLocks noChangeArrowheads="1"/>
          </p:cNvSpPr>
          <p:nvPr/>
        </p:nvSpPr>
        <p:spPr bwMode="auto">
          <a:xfrm>
            <a:off x="6453188" y="3957638"/>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ar-JO" sz="2000">
                <a:solidFill>
                  <a:srgbClr val="000000"/>
                </a:solidFill>
              </a:rPr>
              <a:t>-1</a:t>
            </a:r>
            <a:endParaRPr lang="en-GB" altLang="ar-JO" sz="2000">
              <a:solidFill>
                <a:srgbClr val="000000"/>
              </a:solidFill>
            </a:endParaRPr>
          </a:p>
        </p:txBody>
      </p:sp>
    </p:spTree>
    <p:extLst>
      <p:ext uri="{BB962C8B-B14F-4D97-AF65-F5344CB8AC3E}">
        <p14:creationId xmlns:p14="http://schemas.microsoft.com/office/powerpoint/2010/main" val="40771169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8257"/>
                                        </p:tgtEl>
                                        <p:attrNameLst>
                                          <p:attrName>style.visibility</p:attrName>
                                        </p:attrNameLst>
                                      </p:cBhvr>
                                      <p:to>
                                        <p:strVal val="visible"/>
                                      </p:to>
                                    </p:set>
                                    <p:anim calcmode="lin" valueType="num">
                                      <p:cBhvr additive="base">
                                        <p:cTn id="7" dur="500" fill="hold"/>
                                        <p:tgtEl>
                                          <p:spTgt spid="8257"/>
                                        </p:tgtEl>
                                        <p:attrNameLst>
                                          <p:attrName>ppt_x</p:attrName>
                                        </p:attrNameLst>
                                      </p:cBhvr>
                                      <p:tavLst>
                                        <p:tav tm="0">
                                          <p:val>
                                            <p:strVal val="0-#ppt_w/2"/>
                                          </p:val>
                                        </p:tav>
                                        <p:tav tm="100000">
                                          <p:val>
                                            <p:strVal val="#ppt_x"/>
                                          </p:val>
                                        </p:tav>
                                      </p:tavLst>
                                    </p:anim>
                                    <p:anim calcmode="lin" valueType="num">
                                      <p:cBhvr additive="base">
                                        <p:cTn id="8" dur="500" fill="hold"/>
                                        <p:tgtEl>
                                          <p:spTgt spid="825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1000" fill="hold"/>
                                        <p:tgtEl>
                                          <p:spTgt spid="27"/>
                                        </p:tgtEl>
                                        <p:attrNameLst>
                                          <p:attrName>ppt_w</p:attrName>
                                        </p:attrNameLst>
                                      </p:cBhvr>
                                      <p:tavLst>
                                        <p:tav tm="0">
                                          <p:val>
                                            <p:strVal val="#ppt_w*0.70"/>
                                          </p:val>
                                        </p:tav>
                                        <p:tav tm="100000">
                                          <p:val>
                                            <p:strVal val="#ppt_w"/>
                                          </p:val>
                                        </p:tav>
                                      </p:tavLst>
                                    </p:anim>
                                    <p:anim calcmode="lin" valueType="num">
                                      <p:cBhvr>
                                        <p:cTn id="14" dur="1000" fill="hold"/>
                                        <p:tgtEl>
                                          <p:spTgt spid="27"/>
                                        </p:tgtEl>
                                        <p:attrNameLst>
                                          <p:attrName>ppt_h</p:attrName>
                                        </p:attrNameLst>
                                      </p:cBhvr>
                                      <p:tavLst>
                                        <p:tav tm="0">
                                          <p:val>
                                            <p:strVal val="#ppt_h"/>
                                          </p:val>
                                        </p:tav>
                                        <p:tav tm="100000">
                                          <p:val>
                                            <p:strVal val="#ppt_h"/>
                                          </p:val>
                                        </p:tav>
                                      </p:tavLst>
                                    </p:anim>
                                    <p:animEffect transition="in" filter="fade">
                                      <p:cBhvr>
                                        <p:cTn id="15" dur="1000"/>
                                        <p:tgtEl>
                                          <p:spTgt spid="2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p:cTn id="20" dur="1000" fill="hold"/>
                                        <p:tgtEl>
                                          <p:spTgt spid="28"/>
                                        </p:tgtEl>
                                        <p:attrNameLst>
                                          <p:attrName>ppt_w</p:attrName>
                                        </p:attrNameLst>
                                      </p:cBhvr>
                                      <p:tavLst>
                                        <p:tav tm="0">
                                          <p:val>
                                            <p:strVal val="#ppt_w*0.70"/>
                                          </p:val>
                                        </p:tav>
                                        <p:tav tm="100000">
                                          <p:val>
                                            <p:strVal val="#ppt_w"/>
                                          </p:val>
                                        </p:tav>
                                      </p:tavLst>
                                    </p:anim>
                                    <p:anim calcmode="lin" valueType="num">
                                      <p:cBhvr>
                                        <p:cTn id="21" dur="1000" fill="hold"/>
                                        <p:tgtEl>
                                          <p:spTgt spid="28"/>
                                        </p:tgtEl>
                                        <p:attrNameLst>
                                          <p:attrName>ppt_h</p:attrName>
                                        </p:attrNameLst>
                                      </p:cBhvr>
                                      <p:tavLst>
                                        <p:tav tm="0">
                                          <p:val>
                                            <p:strVal val="#ppt_h"/>
                                          </p:val>
                                        </p:tav>
                                        <p:tav tm="100000">
                                          <p:val>
                                            <p:strVal val="#ppt_h"/>
                                          </p:val>
                                        </p:tav>
                                      </p:tavLst>
                                    </p:anim>
                                    <p:animEffect transition="in" filter="fade">
                                      <p:cBhvr>
                                        <p:cTn id="22" dur="1000"/>
                                        <p:tgtEl>
                                          <p:spTgt spid="2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5" presetClass="entr" presetSubtype="0"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p:cTn id="27" dur="1000" fill="hold"/>
                                        <p:tgtEl>
                                          <p:spTgt spid="29"/>
                                        </p:tgtEl>
                                        <p:attrNameLst>
                                          <p:attrName>ppt_w</p:attrName>
                                        </p:attrNameLst>
                                      </p:cBhvr>
                                      <p:tavLst>
                                        <p:tav tm="0">
                                          <p:val>
                                            <p:strVal val="#ppt_w*0.70"/>
                                          </p:val>
                                        </p:tav>
                                        <p:tav tm="100000">
                                          <p:val>
                                            <p:strVal val="#ppt_w"/>
                                          </p:val>
                                        </p:tav>
                                      </p:tavLst>
                                    </p:anim>
                                    <p:anim calcmode="lin" valueType="num">
                                      <p:cBhvr>
                                        <p:cTn id="28" dur="1000" fill="hold"/>
                                        <p:tgtEl>
                                          <p:spTgt spid="29"/>
                                        </p:tgtEl>
                                        <p:attrNameLst>
                                          <p:attrName>ppt_h</p:attrName>
                                        </p:attrNameLst>
                                      </p:cBhvr>
                                      <p:tavLst>
                                        <p:tav tm="0">
                                          <p:val>
                                            <p:strVal val="#ppt_h"/>
                                          </p:val>
                                        </p:tav>
                                        <p:tav tm="100000">
                                          <p:val>
                                            <p:strVal val="#ppt_h"/>
                                          </p:val>
                                        </p:tav>
                                      </p:tavLst>
                                    </p:anim>
                                    <p:animEffect transition="in" filter="fade">
                                      <p:cBhvr>
                                        <p:cTn id="29" dur="1000"/>
                                        <p:tgtEl>
                                          <p:spTgt spid="29"/>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5" presetClass="entr" presetSubtype="0" fill="hold" grpId="0" nodeType="click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p:cTn id="34" dur="1000" fill="hold"/>
                                        <p:tgtEl>
                                          <p:spTgt spid="30"/>
                                        </p:tgtEl>
                                        <p:attrNameLst>
                                          <p:attrName>ppt_w</p:attrName>
                                        </p:attrNameLst>
                                      </p:cBhvr>
                                      <p:tavLst>
                                        <p:tav tm="0">
                                          <p:val>
                                            <p:strVal val="#ppt_w*0.70"/>
                                          </p:val>
                                        </p:tav>
                                        <p:tav tm="100000">
                                          <p:val>
                                            <p:strVal val="#ppt_w"/>
                                          </p:val>
                                        </p:tav>
                                      </p:tavLst>
                                    </p:anim>
                                    <p:anim calcmode="lin" valueType="num">
                                      <p:cBhvr>
                                        <p:cTn id="35" dur="1000" fill="hold"/>
                                        <p:tgtEl>
                                          <p:spTgt spid="30"/>
                                        </p:tgtEl>
                                        <p:attrNameLst>
                                          <p:attrName>ppt_h</p:attrName>
                                        </p:attrNameLst>
                                      </p:cBhvr>
                                      <p:tavLst>
                                        <p:tav tm="0">
                                          <p:val>
                                            <p:strVal val="#ppt_h"/>
                                          </p:val>
                                        </p:tav>
                                        <p:tav tm="100000">
                                          <p:val>
                                            <p:strVal val="#ppt_h"/>
                                          </p:val>
                                        </p:tav>
                                      </p:tavLst>
                                    </p:anim>
                                    <p:animEffect transition="in" filter="fade">
                                      <p:cBhvr>
                                        <p:cTn id="36" dur="1000"/>
                                        <p:tgtEl>
                                          <p:spTgt spid="30"/>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55" presetClass="entr" presetSubtype="0" fill="hold" grpId="0" nodeType="click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1000" fill="hold"/>
                                        <p:tgtEl>
                                          <p:spTgt spid="31"/>
                                        </p:tgtEl>
                                        <p:attrNameLst>
                                          <p:attrName>ppt_w</p:attrName>
                                        </p:attrNameLst>
                                      </p:cBhvr>
                                      <p:tavLst>
                                        <p:tav tm="0">
                                          <p:val>
                                            <p:strVal val="#ppt_w*0.70"/>
                                          </p:val>
                                        </p:tav>
                                        <p:tav tm="100000">
                                          <p:val>
                                            <p:strVal val="#ppt_w"/>
                                          </p:val>
                                        </p:tav>
                                      </p:tavLst>
                                    </p:anim>
                                    <p:anim calcmode="lin" valueType="num">
                                      <p:cBhvr>
                                        <p:cTn id="42" dur="1000" fill="hold"/>
                                        <p:tgtEl>
                                          <p:spTgt spid="31"/>
                                        </p:tgtEl>
                                        <p:attrNameLst>
                                          <p:attrName>ppt_h</p:attrName>
                                        </p:attrNameLst>
                                      </p:cBhvr>
                                      <p:tavLst>
                                        <p:tav tm="0">
                                          <p:val>
                                            <p:strVal val="#ppt_h"/>
                                          </p:val>
                                        </p:tav>
                                        <p:tav tm="100000">
                                          <p:val>
                                            <p:strVal val="#ppt_h"/>
                                          </p:val>
                                        </p:tav>
                                      </p:tavLst>
                                    </p:anim>
                                    <p:animEffect transition="in" filter="fade">
                                      <p:cBhvr>
                                        <p:cTn id="43" dur="1000"/>
                                        <p:tgtEl>
                                          <p:spTgt spid="31"/>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55" presetClass="entr" presetSubtype="0" fill="hold" grpId="0" nodeType="click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p:cTn id="48" dur="1000" fill="hold"/>
                                        <p:tgtEl>
                                          <p:spTgt spid="32"/>
                                        </p:tgtEl>
                                        <p:attrNameLst>
                                          <p:attrName>ppt_w</p:attrName>
                                        </p:attrNameLst>
                                      </p:cBhvr>
                                      <p:tavLst>
                                        <p:tav tm="0">
                                          <p:val>
                                            <p:strVal val="#ppt_w*0.70"/>
                                          </p:val>
                                        </p:tav>
                                        <p:tav tm="100000">
                                          <p:val>
                                            <p:strVal val="#ppt_w"/>
                                          </p:val>
                                        </p:tav>
                                      </p:tavLst>
                                    </p:anim>
                                    <p:anim calcmode="lin" valueType="num">
                                      <p:cBhvr>
                                        <p:cTn id="49" dur="1000" fill="hold"/>
                                        <p:tgtEl>
                                          <p:spTgt spid="32"/>
                                        </p:tgtEl>
                                        <p:attrNameLst>
                                          <p:attrName>ppt_h</p:attrName>
                                        </p:attrNameLst>
                                      </p:cBhvr>
                                      <p:tavLst>
                                        <p:tav tm="0">
                                          <p:val>
                                            <p:strVal val="#ppt_h"/>
                                          </p:val>
                                        </p:tav>
                                        <p:tav tm="100000">
                                          <p:val>
                                            <p:strVal val="#ppt_h"/>
                                          </p:val>
                                        </p:tav>
                                      </p:tavLst>
                                    </p:anim>
                                    <p:animEffect transition="in" filter="fade">
                                      <p:cBhvr>
                                        <p:cTn id="50" dur="1000"/>
                                        <p:tgtEl>
                                          <p:spTgt spid="32"/>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55" presetClass="entr" presetSubtype="0" fill="hold" grpId="0" nodeType="click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p:cTn id="55" dur="1000" fill="hold"/>
                                        <p:tgtEl>
                                          <p:spTgt spid="33"/>
                                        </p:tgtEl>
                                        <p:attrNameLst>
                                          <p:attrName>ppt_w</p:attrName>
                                        </p:attrNameLst>
                                      </p:cBhvr>
                                      <p:tavLst>
                                        <p:tav tm="0">
                                          <p:val>
                                            <p:strVal val="#ppt_w*0.70"/>
                                          </p:val>
                                        </p:tav>
                                        <p:tav tm="100000">
                                          <p:val>
                                            <p:strVal val="#ppt_w"/>
                                          </p:val>
                                        </p:tav>
                                      </p:tavLst>
                                    </p:anim>
                                    <p:anim calcmode="lin" valueType="num">
                                      <p:cBhvr>
                                        <p:cTn id="56" dur="1000" fill="hold"/>
                                        <p:tgtEl>
                                          <p:spTgt spid="33"/>
                                        </p:tgtEl>
                                        <p:attrNameLst>
                                          <p:attrName>ppt_h</p:attrName>
                                        </p:attrNameLst>
                                      </p:cBhvr>
                                      <p:tavLst>
                                        <p:tav tm="0">
                                          <p:val>
                                            <p:strVal val="#ppt_h"/>
                                          </p:val>
                                        </p:tav>
                                        <p:tav tm="100000">
                                          <p:val>
                                            <p:strVal val="#ppt_h"/>
                                          </p:val>
                                        </p:tav>
                                      </p:tavLst>
                                    </p:anim>
                                    <p:animEffect transition="in" filter="fade">
                                      <p:cBhvr>
                                        <p:cTn id="57" dur="1000"/>
                                        <p:tgtEl>
                                          <p:spTgt spid="3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mph" presetSubtype="2" fill="hold" grpId="1" nodeType="clickEffect">
                                  <p:stCondLst>
                                    <p:cond delay="0"/>
                                  </p:stCondLst>
                                  <p:childTnLst>
                                    <p:animClr clrSpc="rgb" dir="cw">
                                      <p:cBhvr override="childStyle">
                                        <p:cTn id="61" dur="2000" fill="hold"/>
                                        <p:tgtEl>
                                          <p:spTgt spid="27"/>
                                        </p:tgtEl>
                                        <p:attrNameLst>
                                          <p:attrName>style.color</p:attrName>
                                        </p:attrNameLst>
                                      </p:cBhvr>
                                      <p:to>
                                        <a:srgbClr val="FF6699"/>
                                      </p:to>
                                    </p:animClr>
                                  </p:childTnLst>
                                </p:cTn>
                              </p:par>
                            </p:childTnLst>
                          </p:cTn>
                        </p:par>
                      </p:childTnLst>
                    </p:cTn>
                  </p:par>
                  <p:par>
                    <p:cTn id="62" fill="hold" nodeType="clickPar">
                      <p:stCondLst>
                        <p:cond delay="indefinite"/>
                      </p:stCondLst>
                      <p:childTnLst>
                        <p:par>
                          <p:cTn id="63" fill="hold" nodeType="withGroup">
                            <p:stCondLst>
                              <p:cond delay="0"/>
                            </p:stCondLst>
                            <p:childTnLst>
                              <p:par>
                                <p:cTn id="64" presetID="55" presetClass="entr" presetSubtype="0" fill="hold" grpId="0" nodeType="clickEffect">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cBhvr>
                                        <p:cTn id="66" dur="1000" fill="hold"/>
                                        <p:tgtEl>
                                          <p:spTgt spid="34"/>
                                        </p:tgtEl>
                                        <p:attrNameLst>
                                          <p:attrName>ppt_w</p:attrName>
                                        </p:attrNameLst>
                                      </p:cBhvr>
                                      <p:tavLst>
                                        <p:tav tm="0">
                                          <p:val>
                                            <p:strVal val="#ppt_w*0.70"/>
                                          </p:val>
                                        </p:tav>
                                        <p:tav tm="100000">
                                          <p:val>
                                            <p:strVal val="#ppt_w"/>
                                          </p:val>
                                        </p:tav>
                                      </p:tavLst>
                                    </p:anim>
                                    <p:anim calcmode="lin" valueType="num">
                                      <p:cBhvr>
                                        <p:cTn id="67" dur="1000" fill="hold"/>
                                        <p:tgtEl>
                                          <p:spTgt spid="34"/>
                                        </p:tgtEl>
                                        <p:attrNameLst>
                                          <p:attrName>ppt_h</p:attrName>
                                        </p:attrNameLst>
                                      </p:cBhvr>
                                      <p:tavLst>
                                        <p:tav tm="0">
                                          <p:val>
                                            <p:strVal val="#ppt_h"/>
                                          </p:val>
                                        </p:tav>
                                        <p:tav tm="100000">
                                          <p:val>
                                            <p:strVal val="#ppt_h"/>
                                          </p:val>
                                        </p:tav>
                                      </p:tavLst>
                                    </p:anim>
                                    <p:animEffect transition="in" filter="fade">
                                      <p:cBhvr>
                                        <p:cTn id="68" dur="1000"/>
                                        <p:tgtEl>
                                          <p:spTgt spid="34"/>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55" presetClass="entr" presetSubtype="0" fill="hold" grpId="0" nodeType="clickEffect">
                                  <p:stCondLst>
                                    <p:cond delay="0"/>
                                  </p:stCondLst>
                                  <p:childTnLst>
                                    <p:set>
                                      <p:cBhvr>
                                        <p:cTn id="72" dur="1" fill="hold">
                                          <p:stCondLst>
                                            <p:cond delay="0"/>
                                          </p:stCondLst>
                                        </p:cTn>
                                        <p:tgtEl>
                                          <p:spTgt spid="41"/>
                                        </p:tgtEl>
                                        <p:attrNameLst>
                                          <p:attrName>style.visibility</p:attrName>
                                        </p:attrNameLst>
                                      </p:cBhvr>
                                      <p:to>
                                        <p:strVal val="visible"/>
                                      </p:to>
                                    </p:set>
                                    <p:anim calcmode="lin" valueType="num">
                                      <p:cBhvr>
                                        <p:cTn id="73" dur="1000" fill="hold"/>
                                        <p:tgtEl>
                                          <p:spTgt spid="41"/>
                                        </p:tgtEl>
                                        <p:attrNameLst>
                                          <p:attrName>ppt_w</p:attrName>
                                        </p:attrNameLst>
                                      </p:cBhvr>
                                      <p:tavLst>
                                        <p:tav tm="0">
                                          <p:val>
                                            <p:strVal val="#ppt_w*0.70"/>
                                          </p:val>
                                        </p:tav>
                                        <p:tav tm="100000">
                                          <p:val>
                                            <p:strVal val="#ppt_w"/>
                                          </p:val>
                                        </p:tav>
                                      </p:tavLst>
                                    </p:anim>
                                    <p:anim calcmode="lin" valueType="num">
                                      <p:cBhvr>
                                        <p:cTn id="74" dur="1000" fill="hold"/>
                                        <p:tgtEl>
                                          <p:spTgt spid="41"/>
                                        </p:tgtEl>
                                        <p:attrNameLst>
                                          <p:attrName>ppt_h</p:attrName>
                                        </p:attrNameLst>
                                      </p:cBhvr>
                                      <p:tavLst>
                                        <p:tav tm="0">
                                          <p:val>
                                            <p:strVal val="#ppt_h"/>
                                          </p:val>
                                        </p:tav>
                                        <p:tav tm="100000">
                                          <p:val>
                                            <p:strVal val="#ppt_h"/>
                                          </p:val>
                                        </p:tav>
                                      </p:tavLst>
                                    </p:anim>
                                    <p:animEffect transition="in" filter="fade">
                                      <p:cBhvr>
                                        <p:cTn id="75" dur="1000"/>
                                        <p:tgtEl>
                                          <p:spTgt spid="41"/>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3" presetClass="emph" presetSubtype="2" fill="hold" grpId="1" nodeType="clickEffect">
                                  <p:stCondLst>
                                    <p:cond delay="0"/>
                                  </p:stCondLst>
                                  <p:childTnLst>
                                    <p:animClr clrSpc="rgb" dir="cw">
                                      <p:cBhvr override="childStyle">
                                        <p:cTn id="79" dur="2000" fill="hold"/>
                                        <p:tgtEl>
                                          <p:spTgt spid="28"/>
                                        </p:tgtEl>
                                        <p:attrNameLst>
                                          <p:attrName>style.color</p:attrName>
                                        </p:attrNameLst>
                                      </p:cBhvr>
                                      <p:to>
                                        <a:srgbClr val="FF6699"/>
                                      </p:to>
                                    </p:animClr>
                                  </p:childTnLst>
                                </p:cTn>
                              </p:par>
                            </p:childTnLst>
                          </p:cTn>
                        </p:par>
                      </p:childTnLst>
                    </p:cTn>
                  </p:par>
                  <p:par>
                    <p:cTn id="80" fill="hold" nodeType="clickPar">
                      <p:stCondLst>
                        <p:cond delay="indefinite"/>
                      </p:stCondLst>
                      <p:childTnLst>
                        <p:par>
                          <p:cTn id="81" fill="hold" nodeType="withGroup">
                            <p:stCondLst>
                              <p:cond delay="0"/>
                            </p:stCondLst>
                            <p:childTnLst>
                              <p:par>
                                <p:cTn id="82" presetID="55" presetClass="entr" presetSubtype="0" fill="hold" grpId="0" nodeType="clickEffect">
                                  <p:stCondLst>
                                    <p:cond delay="0"/>
                                  </p:stCondLst>
                                  <p:childTnLst>
                                    <p:set>
                                      <p:cBhvr>
                                        <p:cTn id="83" dur="1" fill="hold">
                                          <p:stCondLst>
                                            <p:cond delay="0"/>
                                          </p:stCondLst>
                                        </p:cTn>
                                        <p:tgtEl>
                                          <p:spTgt spid="35"/>
                                        </p:tgtEl>
                                        <p:attrNameLst>
                                          <p:attrName>style.visibility</p:attrName>
                                        </p:attrNameLst>
                                      </p:cBhvr>
                                      <p:to>
                                        <p:strVal val="visible"/>
                                      </p:to>
                                    </p:set>
                                    <p:anim calcmode="lin" valueType="num">
                                      <p:cBhvr>
                                        <p:cTn id="84" dur="1000" fill="hold"/>
                                        <p:tgtEl>
                                          <p:spTgt spid="35"/>
                                        </p:tgtEl>
                                        <p:attrNameLst>
                                          <p:attrName>ppt_w</p:attrName>
                                        </p:attrNameLst>
                                      </p:cBhvr>
                                      <p:tavLst>
                                        <p:tav tm="0">
                                          <p:val>
                                            <p:strVal val="#ppt_w*0.70"/>
                                          </p:val>
                                        </p:tav>
                                        <p:tav tm="100000">
                                          <p:val>
                                            <p:strVal val="#ppt_w"/>
                                          </p:val>
                                        </p:tav>
                                      </p:tavLst>
                                    </p:anim>
                                    <p:anim calcmode="lin" valueType="num">
                                      <p:cBhvr>
                                        <p:cTn id="85" dur="1000" fill="hold"/>
                                        <p:tgtEl>
                                          <p:spTgt spid="35"/>
                                        </p:tgtEl>
                                        <p:attrNameLst>
                                          <p:attrName>ppt_h</p:attrName>
                                        </p:attrNameLst>
                                      </p:cBhvr>
                                      <p:tavLst>
                                        <p:tav tm="0">
                                          <p:val>
                                            <p:strVal val="#ppt_h"/>
                                          </p:val>
                                        </p:tav>
                                        <p:tav tm="100000">
                                          <p:val>
                                            <p:strVal val="#ppt_h"/>
                                          </p:val>
                                        </p:tav>
                                      </p:tavLst>
                                    </p:anim>
                                    <p:animEffect transition="in" filter="fade">
                                      <p:cBhvr>
                                        <p:cTn id="86" dur="1000"/>
                                        <p:tgtEl>
                                          <p:spTgt spid="35"/>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55" presetClass="entr" presetSubtype="0" fill="hold" grpId="0" nodeType="click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1000" fill="hold"/>
                                        <p:tgtEl>
                                          <p:spTgt spid="42"/>
                                        </p:tgtEl>
                                        <p:attrNameLst>
                                          <p:attrName>ppt_w</p:attrName>
                                        </p:attrNameLst>
                                      </p:cBhvr>
                                      <p:tavLst>
                                        <p:tav tm="0">
                                          <p:val>
                                            <p:strVal val="#ppt_w*0.70"/>
                                          </p:val>
                                        </p:tav>
                                        <p:tav tm="100000">
                                          <p:val>
                                            <p:strVal val="#ppt_w"/>
                                          </p:val>
                                        </p:tav>
                                      </p:tavLst>
                                    </p:anim>
                                    <p:anim calcmode="lin" valueType="num">
                                      <p:cBhvr>
                                        <p:cTn id="92" dur="1000" fill="hold"/>
                                        <p:tgtEl>
                                          <p:spTgt spid="42"/>
                                        </p:tgtEl>
                                        <p:attrNameLst>
                                          <p:attrName>ppt_h</p:attrName>
                                        </p:attrNameLst>
                                      </p:cBhvr>
                                      <p:tavLst>
                                        <p:tav tm="0">
                                          <p:val>
                                            <p:strVal val="#ppt_h"/>
                                          </p:val>
                                        </p:tav>
                                        <p:tav tm="100000">
                                          <p:val>
                                            <p:strVal val="#ppt_h"/>
                                          </p:val>
                                        </p:tav>
                                      </p:tavLst>
                                    </p:anim>
                                    <p:animEffect transition="in" filter="fade">
                                      <p:cBhvr>
                                        <p:cTn id="93" dur="1000"/>
                                        <p:tgtEl>
                                          <p:spTgt spid="42"/>
                                        </p:tgtEl>
                                      </p:cBhvr>
                                    </p:animEffect>
                                  </p:childTnLst>
                                </p:cTn>
                              </p:par>
                            </p:childTnLst>
                          </p:cTn>
                        </p:par>
                      </p:childTnLst>
                    </p:cTn>
                  </p:par>
                  <p:par>
                    <p:cTn id="94" fill="hold" nodeType="clickPar">
                      <p:stCondLst>
                        <p:cond delay="indefinite"/>
                      </p:stCondLst>
                      <p:childTnLst>
                        <p:par>
                          <p:cTn id="95" fill="hold" nodeType="withGroup">
                            <p:stCondLst>
                              <p:cond delay="0"/>
                            </p:stCondLst>
                            <p:childTnLst>
                              <p:par>
                                <p:cTn id="96" presetID="3" presetClass="emph" presetSubtype="2" fill="hold" grpId="1" nodeType="clickEffect">
                                  <p:stCondLst>
                                    <p:cond delay="0"/>
                                  </p:stCondLst>
                                  <p:childTnLst>
                                    <p:animClr clrSpc="rgb" dir="cw">
                                      <p:cBhvr override="childStyle">
                                        <p:cTn id="97" dur="2000" fill="hold"/>
                                        <p:tgtEl>
                                          <p:spTgt spid="29"/>
                                        </p:tgtEl>
                                        <p:attrNameLst>
                                          <p:attrName>style.color</p:attrName>
                                        </p:attrNameLst>
                                      </p:cBhvr>
                                      <p:to>
                                        <a:srgbClr val="FF6699"/>
                                      </p:to>
                                    </p:animClr>
                                  </p:childTnLst>
                                </p:cTn>
                              </p:par>
                            </p:childTnLst>
                          </p:cTn>
                        </p:par>
                      </p:childTnLst>
                    </p:cTn>
                  </p:par>
                  <p:par>
                    <p:cTn id="98" fill="hold" nodeType="clickPar">
                      <p:stCondLst>
                        <p:cond delay="indefinite"/>
                      </p:stCondLst>
                      <p:childTnLst>
                        <p:par>
                          <p:cTn id="99" fill="hold" nodeType="withGroup">
                            <p:stCondLst>
                              <p:cond delay="0"/>
                            </p:stCondLst>
                            <p:childTnLst>
                              <p:par>
                                <p:cTn id="100" presetID="55" presetClass="entr" presetSubtype="0" fill="hold" grpId="0" nodeType="click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p:cTn id="102" dur="1000" fill="hold"/>
                                        <p:tgtEl>
                                          <p:spTgt spid="36"/>
                                        </p:tgtEl>
                                        <p:attrNameLst>
                                          <p:attrName>ppt_w</p:attrName>
                                        </p:attrNameLst>
                                      </p:cBhvr>
                                      <p:tavLst>
                                        <p:tav tm="0">
                                          <p:val>
                                            <p:strVal val="#ppt_w*0.70"/>
                                          </p:val>
                                        </p:tav>
                                        <p:tav tm="100000">
                                          <p:val>
                                            <p:strVal val="#ppt_w"/>
                                          </p:val>
                                        </p:tav>
                                      </p:tavLst>
                                    </p:anim>
                                    <p:anim calcmode="lin" valueType="num">
                                      <p:cBhvr>
                                        <p:cTn id="103" dur="1000" fill="hold"/>
                                        <p:tgtEl>
                                          <p:spTgt spid="36"/>
                                        </p:tgtEl>
                                        <p:attrNameLst>
                                          <p:attrName>ppt_h</p:attrName>
                                        </p:attrNameLst>
                                      </p:cBhvr>
                                      <p:tavLst>
                                        <p:tav tm="0">
                                          <p:val>
                                            <p:strVal val="#ppt_h"/>
                                          </p:val>
                                        </p:tav>
                                        <p:tav tm="100000">
                                          <p:val>
                                            <p:strVal val="#ppt_h"/>
                                          </p:val>
                                        </p:tav>
                                      </p:tavLst>
                                    </p:anim>
                                    <p:animEffect transition="in" filter="fade">
                                      <p:cBhvr>
                                        <p:cTn id="104" dur="1000"/>
                                        <p:tgtEl>
                                          <p:spTgt spid="36"/>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55" presetClass="entr" presetSubtype="0" fill="hold" grpId="0" nodeType="clickEffect">
                                  <p:stCondLst>
                                    <p:cond delay="0"/>
                                  </p:stCondLst>
                                  <p:childTnLst>
                                    <p:set>
                                      <p:cBhvr>
                                        <p:cTn id="108" dur="1" fill="hold">
                                          <p:stCondLst>
                                            <p:cond delay="0"/>
                                          </p:stCondLst>
                                        </p:cTn>
                                        <p:tgtEl>
                                          <p:spTgt spid="43"/>
                                        </p:tgtEl>
                                        <p:attrNameLst>
                                          <p:attrName>style.visibility</p:attrName>
                                        </p:attrNameLst>
                                      </p:cBhvr>
                                      <p:to>
                                        <p:strVal val="visible"/>
                                      </p:to>
                                    </p:set>
                                    <p:anim calcmode="lin" valueType="num">
                                      <p:cBhvr>
                                        <p:cTn id="109" dur="1000" fill="hold"/>
                                        <p:tgtEl>
                                          <p:spTgt spid="43"/>
                                        </p:tgtEl>
                                        <p:attrNameLst>
                                          <p:attrName>ppt_w</p:attrName>
                                        </p:attrNameLst>
                                      </p:cBhvr>
                                      <p:tavLst>
                                        <p:tav tm="0">
                                          <p:val>
                                            <p:strVal val="#ppt_w*0.70"/>
                                          </p:val>
                                        </p:tav>
                                        <p:tav tm="100000">
                                          <p:val>
                                            <p:strVal val="#ppt_w"/>
                                          </p:val>
                                        </p:tav>
                                      </p:tavLst>
                                    </p:anim>
                                    <p:anim calcmode="lin" valueType="num">
                                      <p:cBhvr>
                                        <p:cTn id="110" dur="1000" fill="hold"/>
                                        <p:tgtEl>
                                          <p:spTgt spid="43"/>
                                        </p:tgtEl>
                                        <p:attrNameLst>
                                          <p:attrName>ppt_h</p:attrName>
                                        </p:attrNameLst>
                                      </p:cBhvr>
                                      <p:tavLst>
                                        <p:tav tm="0">
                                          <p:val>
                                            <p:strVal val="#ppt_h"/>
                                          </p:val>
                                        </p:tav>
                                        <p:tav tm="100000">
                                          <p:val>
                                            <p:strVal val="#ppt_h"/>
                                          </p:val>
                                        </p:tav>
                                      </p:tavLst>
                                    </p:anim>
                                    <p:animEffect transition="in" filter="fade">
                                      <p:cBhvr>
                                        <p:cTn id="111" dur="1000"/>
                                        <p:tgtEl>
                                          <p:spTgt spid="43"/>
                                        </p:tgtEl>
                                      </p:cBhvr>
                                    </p:animEffect>
                                  </p:childTnLst>
                                </p:cTn>
                              </p:par>
                            </p:childTnLst>
                          </p:cTn>
                        </p:par>
                      </p:childTnLst>
                    </p:cTn>
                  </p:par>
                  <p:par>
                    <p:cTn id="112" fill="hold" nodeType="clickPar">
                      <p:stCondLst>
                        <p:cond delay="indefinite"/>
                      </p:stCondLst>
                      <p:childTnLst>
                        <p:par>
                          <p:cTn id="113" fill="hold" nodeType="withGroup">
                            <p:stCondLst>
                              <p:cond delay="0"/>
                            </p:stCondLst>
                            <p:childTnLst>
                              <p:par>
                                <p:cTn id="114" presetID="3" presetClass="emph" presetSubtype="2" fill="hold" grpId="1" nodeType="clickEffect">
                                  <p:stCondLst>
                                    <p:cond delay="0"/>
                                  </p:stCondLst>
                                  <p:childTnLst>
                                    <p:animClr clrSpc="rgb" dir="cw">
                                      <p:cBhvr override="childStyle">
                                        <p:cTn id="115" dur="2000" fill="hold"/>
                                        <p:tgtEl>
                                          <p:spTgt spid="30"/>
                                        </p:tgtEl>
                                        <p:attrNameLst>
                                          <p:attrName>style.color</p:attrName>
                                        </p:attrNameLst>
                                      </p:cBhvr>
                                      <p:to>
                                        <a:srgbClr val="FF6699"/>
                                      </p:to>
                                    </p:animClr>
                                  </p:childTnLst>
                                </p:cTn>
                              </p:par>
                            </p:childTnLst>
                          </p:cTn>
                        </p:par>
                      </p:childTnLst>
                    </p:cTn>
                  </p:par>
                  <p:par>
                    <p:cTn id="116" fill="hold" nodeType="clickPar">
                      <p:stCondLst>
                        <p:cond delay="indefinite"/>
                      </p:stCondLst>
                      <p:childTnLst>
                        <p:par>
                          <p:cTn id="117" fill="hold" nodeType="withGroup">
                            <p:stCondLst>
                              <p:cond delay="0"/>
                            </p:stCondLst>
                            <p:childTnLst>
                              <p:par>
                                <p:cTn id="118" presetID="55" presetClass="entr" presetSubtype="0" fill="hold" grpId="0" nodeType="clickEffect">
                                  <p:stCondLst>
                                    <p:cond delay="0"/>
                                  </p:stCondLst>
                                  <p:childTnLst>
                                    <p:set>
                                      <p:cBhvr>
                                        <p:cTn id="119" dur="1" fill="hold">
                                          <p:stCondLst>
                                            <p:cond delay="0"/>
                                          </p:stCondLst>
                                        </p:cTn>
                                        <p:tgtEl>
                                          <p:spTgt spid="37"/>
                                        </p:tgtEl>
                                        <p:attrNameLst>
                                          <p:attrName>style.visibility</p:attrName>
                                        </p:attrNameLst>
                                      </p:cBhvr>
                                      <p:to>
                                        <p:strVal val="visible"/>
                                      </p:to>
                                    </p:set>
                                    <p:anim calcmode="lin" valueType="num">
                                      <p:cBhvr>
                                        <p:cTn id="120" dur="1000" fill="hold"/>
                                        <p:tgtEl>
                                          <p:spTgt spid="37"/>
                                        </p:tgtEl>
                                        <p:attrNameLst>
                                          <p:attrName>ppt_w</p:attrName>
                                        </p:attrNameLst>
                                      </p:cBhvr>
                                      <p:tavLst>
                                        <p:tav tm="0">
                                          <p:val>
                                            <p:strVal val="#ppt_w*0.70"/>
                                          </p:val>
                                        </p:tav>
                                        <p:tav tm="100000">
                                          <p:val>
                                            <p:strVal val="#ppt_w"/>
                                          </p:val>
                                        </p:tav>
                                      </p:tavLst>
                                    </p:anim>
                                    <p:anim calcmode="lin" valueType="num">
                                      <p:cBhvr>
                                        <p:cTn id="121" dur="1000" fill="hold"/>
                                        <p:tgtEl>
                                          <p:spTgt spid="37"/>
                                        </p:tgtEl>
                                        <p:attrNameLst>
                                          <p:attrName>ppt_h</p:attrName>
                                        </p:attrNameLst>
                                      </p:cBhvr>
                                      <p:tavLst>
                                        <p:tav tm="0">
                                          <p:val>
                                            <p:strVal val="#ppt_h"/>
                                          </p:val>
                                        </p:tav>
                                        <p:tav tm="100000">
                                          <p:val>
                                            <p:strVal val="#ppt_h"/>
                                          </p:val>
                                        </p:tav>
                                      </p:tavLst>
                                    </p:anim>
                                    <p:animEffect transition="in" filter="fade">
                                      <p:cBhvr>
                                        <p:cTn id="122" dur="1000"/>
                                        <p:tgtEl>
                                          <p:spTgt spid="37"/>
                                        </p:tgtEl>
                                      </p:cBhvr>
                                    </p:animEffect>
                                  </p:childTnLst>
                                </p:cTn>
                              </p:par>
                            </p:childTnLst>
                          </p:cTn>
                        </p:par>
                      </p:childTnLst>
                    </p:cTn>
                  </p:par>
                  <p:par>
                    <p:cTn id="123" fill="hold" nodeType="clickPar">
                      <p:stCondLst>
                        <p:cond delay="indefinite"/>
                      </p:stCondLst>
                      <p:childTnLst>
                        <p:par>
                          <p:cTn id="124" fill="hold" nodeType="withGroup">
                            <p:stCondLst>
                              <p:cond delay="0"/>
                            </p:stCondLst>
                            <p:childTnLst>
                              <p:par>
                                <p:cTn id="125" presetID="55" presetClass="entr" presetSubtype="0" fill="hold" grpId="0" nodeType="clickEffect">
                                  <p:stCondLst>
                                    <p:cond delay="0"/>
                                  </p:stCondLst>
                                  <p:childTnLst>
                                    <p:set>
                                      <p:cBhvr>
                                        <p:cTn id="126" dur="1" fill="hold">
                                          <p:stCondLst>
                                            <p:cond delay="0"/>
                                          </p:stCondLst>
                                        </p:cTn>
                                        <p:tgtEl>
                                          <p:spTgt spid="44"/>
                                        </p:tgtEl>
                                        <p:attrNameLst>
                                          <p:attrName>style.visibility</p:attrName>
                                        </p:attrNameLst>
                                      </p:cBhvr>
                                      <p:to>
                                        <p:strVal val="visible"/>
                                      </p:to>
                                    </p:set>
                                    <p:anim calcmode="lin" valueType="num">
                                      <p:cBhvr>
                                        <p:cTn id="127" dur="1000" fill="hold"/>
                                        <p:tgtEl>
                                          <p:spTgt spid="44"/>
                                        </p:tgtEl>
                                        <p:attrNameLst>
                                          <p:attrName>ppt_w</p:attrName>
                                        </p:attrNameLst>
                                      </p:cBhvr>
                                      <p:tavLst>
                                        <p:tav tm="0">
                                          <p:val>
                                            <p:strVal val="#ppt_w*0.70"/>
                                          </p:val>
                                        </p:tav>
                                        <p:tav tm="100000">
                                          <p:val>
                                            <p:strVal val="#ppt_w"/>
                                          </p:val>
                                        </p:tav>
                                      </p:tavLst>
                                    </p:anim>
                                    <p:anim calcmode="lin" valueType="num">
                                      <p:cBhvr>
                                        <p:cTn id="128" dur="1000" fill="hold"/>
                                        <p:tgtEl>
                                          <p:spTgt spid="44"/>
                                        </p:tgtEl>
                                        <p:attrNameLst>
                                          <p:attrName>ppt_h</p:attrName>
                                        </p:attrNameLst>
                                      </p:cBhvr>
                                      <p:tavLst>
                                        <p:tav tm="0">
                                          <p:val>
                                            <p:strVal val="#ppt_h"/>
                                          </p:val>
                                        </p:tav>
                                        <p:tav tm="100000">
                                          <p:val>
                                            <p:strVal val="#ppt_h"/>
                                          </p:val>
                                        </p:tav>
                                      </p:tavLst>
                                    </p:anim>
                                    <p:animEffect transition="in" filter="fade">
                                      <p:cBhvr>
                                        <p:cTn id="129" dur="1000"/>
                                        <p:tgtEl>
                                          <p:spTgt spid="44"/>
                                        </p:tgtEl>
                                      </p:cBhvr>
                                    </p:animEffect>
                                  </p:childTnLst>
                                </p:cTn>
                              </p:par>
                            </p:childTnLst>
                          </p:cTn>
                        </p:par>
                      </p:childTnLst>
                    </p:cTn>
                  </p:par>
                  <p:par>
                    <p:cTn id="130" fill="hold" nodeType="clickPar">
                      <p:stCondLst>
                        <p:cond delay="indefinite"/>
                      </p:stCondLst>
                      <p:childTnLst>
                        <p:par>
                          <p:cTn id="131" fill="hold" nodeType="withGroup">
                            <p:stCondLst>
                              <p:cond delay="0"/>
                            </p:stCondLst>
                            <p:childTnLst>
                              <p:par>
                                <p:cTn id="132" presetID="3" presetClass="emph" presetSubtype="2" fill="hold" grpId="1" nodeType="clickEffect">
                                  <p:stCondLst>
                                    <p:cond delay="0"/>
                                  </p:stCondLst>
                                  <p:childTnLst>
                                    <p:animClr clrSpc="rgb" dir="cw">
                                      <p:cBhvr override="childStyle">
                                        <p:cTn id="133" dur="2000" fill="hold"/>
                                        <p:tgtEl>
                                          <p:spTgt spid="31"/>
                                        </p:tgtEl>
                                        <p:attrNameLst>
                                          <p:attrName>style.color</p:attrName>
                                        </p:attrNameLst>
                                      </p:cBhvr>
                                      <p:to>
                                        <a:srgbClr val="FF6699"/>
                                      </p:to>
                                    </p:animClr>
                                  </p:childTnLst>
                                </p:cTn>
                              </p:par>
                            </p:childTnLst>
                          </p:cTn>
                        </p:par>
                      </p:childTnLst>
                    </p:cTn>
                  </p:par>
                  <p:par>
                    <p:cTn id="134" fill="hold" nodeType="clickPar">
                      <p:stCondLst>
                        <p:cond delay="indefinite"/>
                      </p:stCondLst>
                      <p:childTnLst>
                        <p:par>
                          <p:cTn id="135" fill="hold" nodeType="withGroup">
                            <p:stCondLst>
                              <p:cond delay="0"/>
                            </p:stCondLst>
                            <p:childTnLst>
                              <p:par>
                                <p:cTn id="136" presetID="55" presetClass="entr" presetSubtype="0" fill="hold" grpId="0" nodeType="clickEffect">
                                  <p:stCondLst>
                                    <p:cond delay="0"/>
                                  </p:stCondLst>
                                  <p:childTnLst>
                                    <p:set>
                                      <p:cBhvr>
                                        <p:cTn id="137" dur="1" fill="hold">
                                          <p:stCondLst>
                                            <p:cond delay="0"/>
                                          </p:stCondLst>
                                        </p:cTn>
                                        <p:tgtEl>
                                          <p:spTgt spid="38"/>
                                        </p:tgtEl>
                                        <p:attrNameLst>
                                          <p:attrName>style.visibility</p:attrName>
                                        </p:attrNameLst>
                                      </p:cBhvr>
                                      <p:to>
                                        <p:strVal val="visible"/>
                                      </p:to>
                                    </p:set>
                                    <p:anim calcmode="lin" valueType="num">
                                      <p:cBhvr>
                                        <p:cTn id="138" dur="1000" fill="hold"/>
                                        <p:tgtEl>
                                          <p:spTgt spid="38"/>
                                        </p:tgtEl>
                                        <p:attrNameLst>
                                          <p:attrName>ppt_w</p:attrName>
                                        </p:attrNameLst>
                                      </p:cBhvr>
                                      <p:tavLst>
                                        <p:tav tm="0">
                                          <p:val>
                                            <p:strVal val="#ppt_w*0.70"/>
                                          </p:val>
                                        </p:tav>
                                        <p:tav tm="100000">
                                          <p:val>
                                            <p:strVal val="#ppt_w"/>
                                          </p:val>
                                        </p:tav>
                                      </p:tavLst>
                                    </p:anim>
                                    <p:anim calcmode="lin" valueType="num">
                                      <p:cBhvr>
                                        <p:cTn id="139" dur="1000" fill="hold"/>
                                        <p:tgtEl>
                                          <p:spTgt spid="38"/>
                                        </p:tgtEl>
                                        <p:attrNameLst>
                                          <p:attrName>ppt_h</p:attrName>
                                        </p:attrNameLst>
                                      </p:cBhvr>
                                      <p:tavLst>
                                        <p:tav tm="0">
                                          <p:val>
                                            <p:strVal val="#ppt_h"/>
                                          </p:val>
                                        </p:tav>
                                        <p:tav tm="100000">
                                          <p:val>
                                            <p:strVal val="#ppt_h"/>
                                          </p:val>
                                        </p:tav>
                                      </p:tavLst>
                                    </p:anim>
                                    <p:animEffect transition="in" filter="fade">
                                      <p:cBhvr>
                                        <p:cTn id="140" dur="1000"/>
                                        <p:tgtEl>
                                          <p:spTgt spid="38"/>
                                        </p:tgtEl>
                                      </p:cBhvr>
                                    </p:animEffect>
                                  </p:childTnLst>
                                </p:cTn>
                              </p:par>
                            </p:childTnLst>
                          </p:cTn>
                        </p:par>
                      </p:childTnLst>
                    </p:cTn>
                  </p:par>
                  <p:par>
                    <p:cTn id="141" fill="hold" nodeType="clickPar">
                      <p:stCondLst>
                        <p:cond delay="indefinite"/>
                      </p:stCondLst>
                      <p:childTnLst>
                        <p:par>
                          <p:cTn id="142" fill="hold" nodeType="withGroup">
                            <p:stCondLst>
                              <p:cond delay="0"/>
                            </p:stCondLst>
                            <p:childTnLst>
                              <p:par>
                                <p:cTn id="143" presetID="55" presetClass="entr" presetSubtype="0" fill="hold" grpId="0" nodeType="clickEffect">
                                  <p:stCondLst>
                                    <p:cond delay="0"/>
                                  </p:stCondLst>
                                  <p:childTnLst>
                                    <p:set>
                                      <p:cBhvr>
                                        <p:cTn id="144" dur="1" fill="hold">
                                          <p:stCondLst>
                                            <p:cond delay="0"/>
                                          </p:stCondLst>
                                        </p:cTn>
                                        <p:tgtEl>
                                          <p:spTgt spid="45"/>
                                        </p:tgtEl>
                                        <p:attrNameLst>
                                          <p:attrName>style.visibility</p:attrName>
                                        </p:attrNameLst>
                                      </p:cBhvr>
                                      <p:to>
                                        <p:strVal val="visible"/>
                                      </p:to>
                                    </p:set>
                                    <p:anim calcmode="lin" valueType="num">
                                      <p:cBhvr>
                                        <p:cTn id="145" dur="1000" fill="hold"/>
                                        <p:tgtEl>
                                          <p:spTgt spid="45"/>
                                        </p:tgtEl>
                                        <p:attrNameLst>
                                          <p:attrName>ppt_w</p:attrName>
                                        </p:attrNameLst>
                                      </p:cBhvr>
                                      <p:tavLst>
                                        <p:tav tm="0">
                                          <p:val>
                                            <p:strVal val="#ppt_w*0.70"/>
                                          </p:val>
                                        </p:tav>
                                        <p:tav tm="100000">
                                          <p:val>
                                            <p:strVal val="#ppt_w"/>
                                          </p:val>
                                        </p:tav>
                                      </p:tavLst>
                                    </p:anim>
                                    <p:anim calcmode="lin" valueType="num">
                                      <p:cBhvr>
                                        <p:cTn id="146" dur="1000" fill="hold"/>
                                        <p:tgtEl>
                                          <p:spTgt spid="45"/>
                                        </p:tgtEl>
                                        <p:attrNameLst>
                                          <p:attrName>ppt_h</p:attrName>
                                        </p:attrNameLst>
                                      </p:cBhvr>
                                      <p:tavLst>
                                        <p:tav tm="0">
                                          <p:val>
                                            <p:strVal val="#ppt_h"/>
                                          </p:val>
                                        </p:tav>
                                        <p:tav tm="100000">
                                          <p:val>
                                            <p:strVal val="#ppt_h"/>
                                          </p:val>
                                        </p:tav>
                                      </p:tavLst>
                                    </p:anim>
                                    <p:animEffect transition="in" filter="fade">
                                      <p:cBhvr>
                                        <p:cTn id="147" dur="1000"/>
                                        <p:tgtEl>
                                          <p:spTgt spid="45"/>
                                        </p:tgtEl>
                                      </p:cBhvr>
                                    </p:animEffect>
                                  </p:childTnLst>
                                </p:cTn>
                              </p:par>
                            </p:childTnLst>
                          </p:cTn>
                        </p:par>
                      </p:childTnLst>
                    </p:cTn>
                  </p:par>
                  <p:par>
                    <p:cTn id="148" fill="hold" nodeType="clickPar">
                      <p:stCondLst>
                        <p:cond delay="indefinite"/>
                      </p:stCondLst>
                      <p:childTnLst>
                        <p:par>
                          <p:cTn id="149" fill="hold" nodeType="withGroup">
                            <p:stCondLst>
                              <p:cond delay="0"/>
                            </p:stCondLst>
                            <p:childTnLst>
                              <p:par>
                                <p:cTn id="150" presetID="3" presetClass="emph" presetSubtype="2" fill="hold" grpId="1" nodeType="clickEffect">
                                  <p:stCondLst>
                                    <p:cond delay="0"/>
                                  </p:stCondLst>
                                  <p:childTnLst>
                                    <p:animClr clrSpc="rgb" dir="cw">
                                      <p:cBhvr override="childStyle">
                                        <p:cTn id="151" dur="2000" fill="hold"/>
                                        <p:tgtEl>
                                          <p:spTgt spid="32"/>
                                        </p:tgtEl>
                                        <p:attrNameLst>
                                          <p:attrName>style.color</p:attrName>
                                        </p:attrNameLst>
                                      </p:cBhvr>
                                      <p:to>
                                        <a:srgbClr val="FF6699"/>
                                      </p:to>
                                    </p:animClr>
                                  </p:childTnLst>
                                </p:cTn>
                              </p:par>
                            </p:childTnLst>
                          </p:cTn>
                        </p:par>
                      </p:childTnLst>
                    </p:cTn>
                  </p:par>
                  <p:par>
                    <p:cTn id="152" fill="hold" nodeType="clickPar">
                      <p:stCondLst>
                        <p:cond delay="indefinite"/>
                      </p:stCondLst>
                      <p:childTnLst>
                        <p:par>
                          <p:cTn id="153" fill="hold" nodeType="withGroup">
                            <p:stCondLst>
                              <p:cond delay="0"/>
                            </p:stCondLst>
                            <p:childTnLst>
                              <p:par>
                                <p:cTn id="154" presetID="55" presetClass="entr" presetSubtype="0" fill="hold" grpId="0" nodeType="clickEffect">
                                  <p:stCondLst>
                                    <p:cond delay="0"/>
                                  </p:stCondLst>
                                  <p:childTnLst>
                                    <p:set>
                                      <p:cBhvr>
                                        <p:cTn id="155" dur="1" fill="hold">
                                          <p:stCondLst>
                                            <p:cond delay="0"/>
                                          </p:stCondLst>
                                        </p:cTn>
                                        <p:tgtEl>
                                          <p:spTgt spid="39"/>
                                        </p:tgtEl>
                                        <p:attrNameLst>
                                          <p:attrName>style.visibility</p:attrName>
                                        </p:attrNameLst>
                                      </p:cBhvr>
                                      <p:to>
                                        <p:strVal val="visible"/>
                                      </p:to>
                                    </p:set>
                                    <p:anim calcmode="lin" valueType="num">
                                      <p:cBhvr>
                                        <p:cTn id="156" dur="1000" fill="hold"/>
                                        <p:tgtEl>
                                          <p:spTgt spid="39"/>
                                        </p:tgtEl>
                                        <p:attrNameLst>
                                          <p:attrName>ppt_w</p:attrName>
                                        </p:attrNameLst>
                                      </p:cBhvr>
                                      <p:tavLst>
                                        <p:tav tm="0">
                                          <p:val>
                                            <p:strVal val="#ppt_w*0.70"/>
                                          </p:val>
                                        </p:tav>
                                        <p:tav tm="100000">
                                          <p:val>
                                            <p:strVal val="#ppt_w"/>
                                          </p:val>
                                        </p:tav>
                                      </p:tavLst>
                                    </p:anim>
                                    <p:anim calcmode="lin" valueType="num">
                                      <p:cBhvr>
                                        <p:cTn id="157" dur="1000" fill="hold"/>
                                        <p:tgtEl>
                                          <p:spTgt spid="39"/>
                                        </p:tgtEl>
                                        <p:attrNameLst>
                                          <p:attrName>ppt_h</p:attrName>
                                        </p:attrNameLst>
                                      </p:cBhvr>
                                      <p:tavLst>
                                        <p:tav tm="0">
                                          <p:val>
                                            <p:strVal val="#ppt_h"/>
                                          </p:val>
                                        </p:tav>
                                        <p:tav tm="100000">
                                          <p:val>
                                            <p:strVal val="#ppt_h"/>
                                          </p:val>
                                        </p:tav>
                                      </p:tavLst>
                                    </p:anim>
                                    <p:animEffect transition="in" filter="fade">
                                      <p:cBhvr>
                                        <p:cTn id="158" dur="1000"/>
                                        <p:tgtEl>
                                          <p:spTgt spid="39"/>
                                        </p:tgtEl>
                                      </p:cBhvr>
                                    </p:animEffect>
                                  </p:childTnLst>
                                </p:cTn>
                              </p:par>
                            </p:childTnLst>
                          </p:cTn>
                        </p:par>
                      </p:childTnLst>
                    </p:cTn>
                  </p:par>
                  <p:par>
                    <p:cTn id="159" fill="hold" nodeType="clickPar">
                      <p:stCondLst>
                        <p:cond delay="indefinite"/>
                      </p:stCondLst>
                      <p:childTnLst>
                        <p:par>
                          <p:cTn id="160" fill="hold" nodeType="withGroup">
                            <p:stCondLst>
                              <p:cond delay="0"/>
                            </p:stCondLst>
                            <p:childTnLst>
                              <p:par>
                                <p:cTn id="161" presetID="55" presetClass="entr" presetSubtype="0" fill="hold" grpId="0" nodeType="clickEffect">
                                  <p:stCondLst>
                                    <p:cond delay="0"/>
                                  </p:stCondLst>
                                  <p:childTnLst>
                                    <p:set>
                                      <p:cBhvr>
                                        <p:cTn id="162" dur="1" fill="hold">
                                          <p:stCondLst>
                                            <p:cond delay="0"/>
                                          </p:stCondLst>
                                        </p:cTn>
                                        <p:tgtEl>
                                          <p:spTgt spid="46"/>
                                        </p:tgtEl>
                                        <p:attrNameLst>
                                          <p:attrName>style.visibility</p:attrName>
                                        </p:attrNameLst>
                                      </p:cBhvr>
                                      <p:to>
                                        <p:strVal val="visible"/>
                                      </p:to>
                                    </p:set>
                                    <p:anim calcmode="lin" valueType="num">
                                      <p:cBhvr>
                                        <p:cTn id="163" dur="1000" fill="hold"/>
                                        <p:tgtEl>
                                          <p:spTgt spid="46"/>
                                        </p:tgtEl>
                                        <p:attrNameLst>
                                          <p:attrName>ppt_w</p:attrName>
                                        </p:attrNameLst>
                                      </p:cBhvr>
                                      <p:tavLst>
                                        <p:tav tm="0">
                                          <p:val>
                                            <p:strVal val="#ppt_w*0.70"/>
                                          </p:val>
                                        </p:tav>
                                        <p:tav tm="100000">
                                          <p:val>
                                            <p:strVal val="#ppt_w"/>
                                          </p:val>
                                        </p:tav>
                                      </p:tavLst>
                                    </p:anim>
                                    <p:anim calcmode="lin" valueType="num">
                                      <p:cBhvr>
                                        <p:cTn id="164" dur="1000" fill="hold"/>
                                        <p:tgtEl>
                                          <p:spTgt spid="46"/>
                                        </p:tgtEl>
                                        <p:attrNameLst>
                                          <p:attrName>ppt_h</p:attrName>
                                        </p:attrNameLst>
                                      </p:cBhvr>
                                      <p:tavLst>
                                        <p:tav tm="0">
                                          <p:val>
                                            <p:strVal val="#ppt_h"/>
                                          </p:val>
                                        </p:tav>
                                        <p:tav tm="100000">
                                          <p:val>
                                            <p:strVal val="#ppt_h"/>
                                          </p:val>
                                        </p:tav>
                                      </p:tavLst>
                                    </p:anim>
                                    <p:animEffect transition="in" filter="fade">
                                      <p:cBhvr>
                                        <p:cTn id="165" dur="1000"/>
                                        <p:tgtEl>
                                          <p:spTgt spid="46"/>
                                        </p:tgtEl>
                                      </p:cBhvr>
                                    </p:animEffect>
                                  </p:childTnLst>
                                </p:cTn>
                              </p:par>
                            </p:childTnLst>
                          </p:cTn>
                        </p:par>
                      </p:childTnLst>
                    </p:cTn>
                  </p:par>
                  <p:par>
                    <p:cTn id="166" fill="hold" nodeType="clickPar">
                      <p:stCondLst>
                        <p:cond delay="indefinite"/>
                      </p:stCondLst>
                      <p:childTnLst>
                        <p:par>
                          <p:cTn id="167" fill="hold" nodeType="withGroup">
                            <p:stCondLst>
                              <p:cond delay="0"/>
                            </p:stCondLst>
                            <p:childTnLst>
                              <p:par>
                                <p:cTn id="168" presetID="3" presetClass="emph" presetSubtype="2" fill="hold" grpId="1" nodeType="clickEffect">
                                  <p:stCondLst>
                                    <p:cond delay="0"/>
                                  </p:stCondLst>
                                  <p:childTnLst>
                                    <p:animClr clrSpc="rgb" dir="cw">
                                      <p:cBhvr override="childStyle">
                                        <p:cTn id="169" dur="2000" fill="hold"/>
                                        <p:tgtEl>
                                          <p:spTgt spid="33"/>
                                        </p:tgtEl>
                                        <p:attrNameLst>
                                          <p:attrName>style.color</p:attrName>
                                        </p:attrNameLst>
                                      </p:cBhvr>
                                      <p:to>
                                        <a:srgbClr val="FF6699"/>
                                      </p:to>
                                    </p:animClr>
                                  </p:childTnLst>
                                </p:cTn>
                              </p:par>
                            </p:childTnLst>
                          </p:cTn>
                        </p:par>
                      </p:childTnLst>
                    </p:cTn>
                  </p:par>
                  <p:par>
                    <p:cTn id="170" fill="hold" nodeType="clickPar">
                      <p:stCondLst>
                        <p:cond delay="indefinite"/>
                      </p:stCondLst>
                      <p:childTnLst>
                        <p:par>
                          <p:cTn id="171" fill="hold" nodeType="withGroup">
                            <p:stCondLst>
                              <p:cond delay="0"/>
                            </p:stCondLst>
                            <p:childTnLst>
                              <p:par>
                                <p:cTn id="172" presetID="55" presetClass="entr" presetSubtype="0" fill="hold" grpId="0" nodeType="clickEffect">
                                  <p:stCondLst>
                                    <p:cond delay="0"/>
                                  </p:stCondLst>
                                  <p:childTnLst>
                                    <p:set>
                                      <p:cBhvr>
                                        <p:cTn id="173" dur="1" fill="hold">
                                          <p:stCondLst>
                                            <p:cond delay="0"/>
                                          </p:stCondLst>
                                        </p:cTn>
                                        <p:tgtEl>
                                          <p:spTgt spid="40"/>
                                        </p:tgtEl>
                                        <p:attrNameLst>
                                          <p:attrName>style.visibility</p:attrName>
                                        </p:attrNameLst>
                                      </p:cBhvr>
                                      <p:to>
                                        <p:strVal val="visible"/>
                                      </p:to>
                                    </p:set>
                                    <p:anim calcmode="lin" valueType="num">
                                      <p:cBhvr>
                                        <p:cTn id="174" dur="1000" fill="hold"/>
                                        <p:tgtEl>
                                          <p:spTgt spid="40"/>
                                        </p:tgtEl>
                                        <p:attrNameLst>
                                          <p:attrName>ppt_w</p:attrName>
                                        </p:attrNameLst>
                                      </p:cBhvr>
                                      <p:tavLst>
                                        <p:tav tm="0">
                                          <p:val>
                                            <p:strVal val="#ppt_w*0.70"/>
                                          </p:val>
                                        </p:tav>
                                        <p:tav tm="100000">
                                          <p:val>
                                            <p:strVal val="#ppt_w"/>
                                          </p:val>
                                        </p:tav>
                                      </p:tavLst>
                                    </p:anim>
                                    <p:anim calcmode="lin" valueType="num">
                                      <p:cBhvr>
                                        <p:cTn id="175" dur="1000" fill="hold"/>
                                        <p:tgtEl>
                                          <p:spTgt spid="40"/>
                                        </p:tgtEl>
                                        <p:attrNameLst>
                                          <p:attrName>ppt_h</p:attrName>
                                        </p:attrNameLst>
                                      </p:cBhvr>
                                      <p:tavLst>
                                        <p:tav tm="0">
                                          <p:val>
                                            <p:strVal val="#ppt_h"/>
                                          </p:val>
                                        </p:tav>
                                        <p:tav tm="100000">
                                          <p:val>
                                            <p:strVal val="#ppt_h"/>
                                          </p:val>
                                        </p:tav>
                                      </p:tavLst>
                                    </p:anim>
                                    <p:animEffect transition="in" filter="fade">
                                      <p:cBhvr>
                                        <p:cTn id="176" dur="1000"/>
                                        <p:tgtEl>
                                          <p:spTgt spid="40"/>
                                        </p:tgtEl>
                                      </p:cBhvr>
                                    </p:animEffect>
                                  </p:childTnLst>
                                </p:cTn>
                              </p:par>
                            </p:childTnLst>
                          </p:cTn>
                        </p:par>
                      </p:childTnLst>
                    </p:cTn>
                  </p:par>
                  <p:par>
                    <p:cTn id="177" fill="hold" nodeType="clickPar">
                      <p:stCondLst>
                        <p:cond delay="indefinite"/>
                      </p:stCondLst>
                      <p:childTnLst>
                        <p:par>
                          <p:cTn id="178" fill="hold" nodeType="withGroup">
                            <p:stCondLst>
                              <p:cond delay="0"/>
                            </p:stCondLst>
                            <p:childTnLst>
                              <p:par>
                                <p:cTn id="179" presetID="55" presetClass="entr" presetSubtype="0" fill="hold" grpId="0" nodeType="click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p:cTn id="181" dur="1000" fill="hold"/>
                                        <p:tgtEl>
                                          <p:spTgt spid="47"/>
                                        </p:tgtEl>
                                        <p:attrNameLst>
                                          <p:attrName>ppt_w</p:attrName>
                                        </p:attrNameLst>
                                      </p:cBhvr>
                                      <p:tavLst>
                                        <p:tav tm="0">
                                          <p:val>
                                            <p:strVal val="#ppt_w*0.70"/>
                                          </p:val>
                                        </p:tav>
                                        <p:tav tm="100000">
                                          <p:val>
                                            <p:strVal val="#ppt_w"/>
                                          </p:val>
                                        </p:tav>
                                      </p:tavLst>
                                    </p:anim>
                                    <p:anim calcmode="lin" valueType="num">
                                      <p:cBhvr>
                                        <p:cTn id="182" dur="1000" fill="hold"/>
                                        <p:tgtEl>
                                          <p:spTgt spid="47"/>
                                        </p:tgtEl>
                                        <p:attrNameLst>
                                          <p:attrName>ppt_h</p:attrName>
                                        </p:attrNameLst>
                                      </p:cBhvr>
                                      <p:tavLst>
                                        <p:tav tm="0">
                                          <p:val>
                                            <p:strVal val="#ppt_h"/>
                                          </p:val>
                                        </p:tav>
                                        <p:tav tm="100000">
                                          <p:val>
                                            <p:strVal val="#ppt_h"/>
                                          </p:val>
                                        </p:tav>
                                      </p:tavLst>
                                    </p:anim>
                                    <p:animEffect transition="in" filter="fade">
                                      <p:cBhvr>
                                        <p:cTn id="183" dur="1000"/>
                                        <p:tgtEl>
                                          <p:spTgt spid="47"/>
                                        </p:tgtEl>
                                      </p:cBhvr>
                                    </p:animEffect>
                                  </p:childTnLst>
                                </p:cTn>
                              </p:par>
                            </p:childTnLst>
                          </p:cTn>
                        </p:par>
                      </p:childTnLst>
                    </p:cTn>
                  </p:par>
                  <p:par>
                    <p:cTn id="184" fill="hold" nodeType="clickPar">
                      <p:stCondLst>
                        <p:cond delay="indefinite"/>
                      </p:stCondLst>
                      <p:childTnLst>
                        <p:par>
                          <p:cTn id="185" fill="hold" nodeType="withGroup">
                            <p:stCondLst>
                              <p:cond delay="0"/>
                            </p:stCondLst>
                            <p:childTnLst>
                              <p:par>
                                <p:cTn id="186" presetID="2" presetClass="entr" presetSubtype="8" fill="hold" nodeType="clickEffect">
                                  <p:stCondLst>
                                    <p:cond delay="0"/>
                                  </p:stCondLst>
                                  <p:childTnLst>
                                    <p:set>
                                      <p:cBhvr>
                                        <p:cTn id="187" dur="1" fill="hold">
                                          <p:stCondLst>
                                            <p:cond delay="0"/>
                                          </p:stCondLst>
                                        </p:cTn>
                                        <p:tgtEl>
                                          <p:spTgt spid="2"/>
                                        </p:tgtEl>
                                        <p:attrNameLst>
                                          <p:attrName>style.visibility</p:attrName>
                                        </p:attrNameLst>
                                      </p:cBhvr>
                                      <p:to>
                                        <p:strVal val="visible"/>
                                      </p:to>
                                    </p:set>
                                    <p:anim calcmode="lin" valueType="num">
                                      <p:cBhvr additive="base">
                                        <p:cTn id="188" dur="500" fill="hold"/>
                                        <p:tgtEl>
                                          <p:spTgt spid="2"/>
                                        </p:tgtEl>
                                        <p:attrNameLst>
                                          <p:attrName>ppt_x</p:attrName>
                                        </p:attrNameLst>
                                      </p:cBhvr>
                                      <p:tavLst>
                                        <p:tav tm="0">
                                          <p:val>
                                            <p:strVal val="0-#ppt_w/2"/>
                                          </p:val>
                                        </p:tav>
                                        <p:tav tm="100000">
                                          <p:val>
                                            <p:strVal val="#ppt_x"/>
                                          </p:val>
                                        </p:tav>
                                      </p:tavLst>
                                    </p:anim>
                                    <p:anim calcmode="lin" valueType="num">
                                      <p:cBhvr additive="base">
                                        <p:cTn id="189"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90" fill="hold" nodeType="clickPar">
                      <p:stCondLst>
                        <p:cond delay="indefinite"/>
                      </p:stCondLst>
                      <p:childTnLst>
                        <p:par>
                          <p:cTn id="191" fill="hold" nodeType="withGroup">
                            <p:stCondLst>
                              <p:cond delay="0"/>
                            </p:stCondLst>
                            <p:childTnLst>
                              <p:par>
                                <p:cTn id="192" presetID="2" presetClass="entr" presetSubtype="8" fill="hold" nodeType="clickEffect">
                                  <p:stCondLst>
                                    <p:cond delay="0"/>
                                  </p:stCondLst>
                                  <p:childTnLst>
                                    <p:set>
                                      <p:cBhvr>
                                        <p:cTn id="193" dur="1" fill="hold">
                                          <p:stCondLst>
                                            <p:cond delay="0"/>
                                          </p:stCondLst>
                                        </p:cTn>
                                        <p:tgtEl>
                                          <p:spTgt spid="4"/>
                                        </p:tgtEl>
                                        <p:attrNameLst>
                                          <p:attrName>style.visibility</p:attrName>
                                        </p:attrNameLst>
                                      </p:cBhvr>
                                      <p:to>
                                        <p:strVal val="visible"/>
                                      </p:to>
                                    </p:set>
                                    <p:anim calcmode="lin" valueType="num">
                                      <p:cBhvr additive="base">
                                        <p:cTn id="194" dur="500" fill="hold"/>
                                        <p:tgtEl>
                                          <p:spTgt spid="4"/>
                                        </p:tgtEl>
                                        <p:attrNameLst>
                                          <p:attrName>ppt_x</p:attrName>
                                        </p:attrNameLst>
                                      </p:cBhvr>
                                      <p:tavLst>
                                        <p:tav tm="0">
                                          <p:val>
                                            <p:strVal val="0-#ppt_w/2"/>
                                          </p:val>
                                        </p:tav>
                                        <p:tav tm="100000">
                                          <p:val>
                                            <p:strVal val="#ppt_x"/>
                                          </p:val>
                                        </p:tav>
                                      </p:tavLst>
                                    </p:anim>
                                    <p:anim calcmode="lin" valueType="num">
                                      <p:cBhvr additive="base">
                                        <p:cTn id="195"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96" fill="hold" nodeType="clickPar">
                      <p:stCondLst>
                        <p:cond delay="indefinite"/>
                      </p:stCondLst>
                      <p:childTnLst>
                        <p:par>
                          <p:cTn id="197" fill="hold" nodeType="withGroup">
                            <p:stCondLst>
                              <p:cond delay="0"/>
                            </p:stCondLst>
                            <p:childTnLst>
                              <p:par>
                                <p:cTn id="198" presetID="2" presetClass="entr" presetSubtype="8" fill="hold" nodeType="clickEffect">
                                  <p:stCondLst>
                                    <p:cond delay="0"/>
                                  </p:stCondLst>
                                  <p:childTnLst>
                                    <p:set>
                                      <p:cBhvr>
                                        <p:cTn id="199" dur="1" fill="hold">
                                          <p:stCondLst>
                                            <p:cond delay="0"/>
                                          </p:stCondLst>
                                        </p:cTn>
                                        <p:tgtEl>
                                          <p:spTgt spid="3"/>
                                        </p:tgtEl>
                                        <p:attrNameLst>
                                          <p:attrName>style.visibility</p:attrName>
                                        </p:attrNameLst>
                                      </p:cBhvr>
                                      <p:to>
                                        <p:strVal val="visible"/>
                                      </p:to>
                                    </p:set>
                                    <p:anim calcmode="lin" valueType="num">
                                      <p:cBhvr additive="base">
                                        <p:cTn id="200" dur="500" fill="hold"/>
                                        <p:tgtEl>
                                          <p:spTgt spid="3"/>
                                        </p:tgtEl>
                                        <p:attrNameLst>
                                          <p:attrName>ppt_x</p:attrName>
                                        </p:attrNameLst>
                                      </p:cBhvr>
                                      <p:tavLst>
                                        <p:tav tm="0">
                                          <p:val>
                                            <p:strVal val="0-#ppt_w/2"/>
                                          </p:val>
                                        </p:tav>
                                        <p:tav tm="100000">
                                          <p:val>
                                            <p:strVal val="#ppt_x"/>
                                          </p:val>
                                        </p:tav>
                                      </p:tavLst>
                                    </p:anim>
                                    <p:anim calcmode="lin" valueType="num">
                                      <p:cBhvr additive="base">
                                        <p:cTn id="201"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02" fill="hold" nodeType="clickPar">
                      <p:stCondLst>
                        <p:cond delay="indefinite"/>
                      </p:stCondLst>
                      <p:childTnLst>
                        <p:par>
                          <p:cTn id="203" fill="hold" nodeType="withGroup">
                            <p:stCondLst>
                              <p:cond delay="0"/>
                            </p:stCondLst>
                            <p:childTnLst>
                              <p:par>
                                <p:cTn id="204" presetID="2" presetClass="entr" presetSubtype="8" fill="hold" nodeType="clickEffect">
                                  <p:stCondLst>
                                    <p:cond delay="0"/>
                                  </p:stCondLst>
                                  <p:childTnLst>
                                    <p:set>
                                      <p:cBhvr>
                                        <p:cTn id="205" dur="1" fill="hold">
                                          <p:stCondLst>
                                            <p:cond delay="0"/>
                                          </p:stCondLst>
                                        </p:cTn>
                                        <p:tgtEl>
                                          <p:spTgt spid="5"/>
                                        </p:tgtEl>
                                        <p:attrNameLst>
                                          <p:attrName>style.visibility</p:attrName>
                                        </p:attrNameLst>
                                      </p:cBhvr>
                                      <p:to>
                                        <p:strVal val="visible"/>
                                      </p:to>
                                    </p:set>
                                    <p:anim calcmode="lin" valueType="num">
                                      <p:cBhvr additive="base">
                                        <p:cTn id="206" dur="500" fill="hold"/>
                                        <p:tgtEl>
                                          <p:spTgt spid="5"/>
                                        </p:tgtEl>
                                        <p:attrNameLst>
                                          <p:attrName>ppt_x</p:attrName>
                                        </p:attrNameLst>
                                      </p:cBhvr>
                                      <p:tavLst>
                                        <p:tav tm="0">
                                          <p:val>
                                            <p:strVal val="0-#ppt_w/2"/>
                                          </p:val>
                                        </p:tav>
                                        <p:tav tm="100000">
                                          <p:val>
                                            <p:strVal val="#ppt_x"/>
                                          </p:val>
                                        </p:tav>
                                      </p:tavLst>
                                    </p:anim>
                                    <p:anim calcmode="lin" valueType="num">
                                      <p:cBhvr additive="base">
                                        <p:cTn id="207"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8" fill="hold" nodeType="clickPar">
                      <p:stCondLst>
                        <p:cond delay="indefinite"/>
                      </p:stCondLst>
                      <p:childTnLst>
                        <p:par>
                          <p:cTn id="209" fill="hold" nodeType="withGroup">
                            <p:stCondLst>
                              <p:cond delay="0"/>
                            </p:stCondLst>
                            <p:childTnLst>
                              <p:par>
                                <p:cTn id="210" presetID="2" presetClass="entr" presetSubtype="8" fill="hold" nodeType="clickEffect">
                                  <p:stCondLst>
                                    <p:cond delay="0"/>
                                  </p:stCondLst>
                                  <p:childTnLst>
                                    <p:set>
                                      <p:cBhvr>
                                        <p:cTn id="211" dur="1" fill="hold">
                                          <p:stCondLst>
                                            <p:cond delay="0"/>
                                          </p:stCondLst>
                                        </p:cTn>
                                        <p:tgtEl>
                                          <p:spTgt spid="8245"/>
                                        </p:tgtEl>
                                        <p:attrNameLst>
                                          <p:attrName>style.visibility</p:attrName>
                                        </p:attrNameLst>
                                      </p:cBhvr>
                                      <p:to>
                                        <p:strVal val="visible"/>
                                      </p:to>
                                    </p:set>
                                    <p:anim calcmode="lin" valueType="num">
                                      <p:cBhvr additive="base">
                                        <p:cTn id="212" dur="500" fill="hold"/>
                                        <p:tgtEl>
                                          <p:spTgt spid="8245"/>
                                        </p:tgtEl>
                                        <p:attrNameLst>
                                          <p:attrName>ppt_x</p:attrName>
                                        </p:attrNameLst>
                                      </p:cBhvr>
                                      <p:tavLst>
                                        <p:tav tm="0">
                                          <p:val>
                                            <p:strVal val="0-#ppt_w/2"/>
                                          </p:val>
                                        </p:tav>
                                        <p:tav tm="100000">
                                          <p:val>
                                            <p:strVal val="#ppt_x"/>
                                          </p:val>
                                        </p:tav>
                                      </p:tavLst>
                                    </p:anim>
                                    <p:anim calcmode="lin" valueType="num">
                                      <p:cBhvr additive="base">
                                        <p:cTn id="213" dur="500" fill="hold"/>
                                        <p:tgtEl>
                                          <p:spTgt spid="8245"/>
                                        </p:tgtEl>
                                        <p:attrNameLst>
                                          <p:attrName>ppt_y</p:attrName>
                                        </p:attrNameLst>
                                      </p:cBhvr>
                                      <p:tavLst>
                                        <p:tav tm="0">
                                          <p:val>
                                            <p:strVal val="#ppt_y"/>
                                          </p:val>
                                        </p:tav>
                                        <p:tav tm="100000">
                                          <p:val>
                                            <p:strVal val="#ppt_y"/>
                                          </p:val>
                                        </p:tav>
                                      </p:tavLst>
                                    </p:anim>
                                  </p:childTnLst>
                                </p:cTn>
                              </p:par>
                            </p:childTnLst>
                          </p:cTn>
                        </p:par>
                      </p:childTnLst>
                    </p:cTn>
                  </p:par>
                  <p:par>
                    <p:cTn id="214" fill="hold" nodeType="clickPar">
                      <p:stCondLst>
                        <p:cond delay="indefinite"/>
                      </p:stCondLst>
                      <p:childTnLst>
                        <p:par>
                          <p:cTn id="215" fill="hold" nodeType="withGroup">
                            <p:stCondLst>
                              <p:cond delay="0"/>
                            </p:stCondLst>
                            <p:childTnLst>
                              <p:par>
                                <p:cTn id="216" presetID="2" presetClass="entr" presetSubtype="8" fill="hold" grpId="0" nodeType="clickEffect">
                                  <p:stCondLst>
                                    <p:cond delay="0"/>
                                  </p:stCondLst>
                                  <p:iterate type="wd">
                                    <p:tmPct val="10000"/>
                                  </p:iterate>
                                  <p:childTnLst>
                                    <p:set>
                                      <p:cBhvr>
                                        <p:cTn id="217" dur="1" fill="hold">
                                          <p:stCondLst>
                                            <p:cond delay="0"/>
                                          </p:stCondLst>
                                        </p:cTn>
                                        <p:tgtEl>
                                          <p:spTgt spid="8199"/>
                                        </p:tgtEl>
                                        <p:attrNameLst>
                                          <p:attrName>style.visibility</p:attrName>
                                        </p:attrNameLst>
                                      </p:cBhvr>
                                      <p:to>
                                        <p:strVal val="visible"/>
                                      </p:to>
                                    </p:set>
                                    <p:anim calcmode="lin" valueType="num">
                                      <p:cBhvr additive="base">
                                        <p:cTn id="218" dur="500" fill="hold"/>
                                        <p:tgtEl>
                                          <p:spTgt spid="8199"/>
                                        </p:tgtEl>
                                        <p:attrNameLst>
                                          <p:attrName>ppt_x</p:attrName>
                                        </p:attrNameLst>
                                      </p:cBhvr>
                                      <p:tavLst>
                                        <p:tav tm="0">
                                          <p:val>
                                            <p:strVal val="0-#ppt_w/2"/>
                                          </p:val>
                                        </p:tav>
                                        <p:tav tm="100000">
                                          <p:val>
                                            <p:strVal val="#ppt_x"/>
                                          </p:val>
                                        </p:tav>
                                      </p:tavLst>
                                    </p:anim>
                                    <p:anim calcmode="lin" valueType="num">
                                      <p:cBhvr additive="base">
                                        <p:cTn id="219" dur="500" fill="hold"/>
                                        <p:tgtEl>
                                          <p:spTgt spid="81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animBg="1" autoUpdateAnimBg="0"/>
      <p:bldP spid="27" grpId="0"/>
      <p:bldP spid="27" grpId="1"/>
      <p:bldP spid="28" grpId="0"/>
      <p:bldP spid="28" grpId="1"/>
      <p:bldP spid="29" grpId="0"/>
      <p:bldP spid="29" grpId="1"/>
      <p:bldP spid="30" grpId="0"/>
      <p:bldP spid="30" grpId="1"/>
      <p:bldP spid="31" grpId="0"/>
      <p:bldP spid="31" grpId="1"/>
      <p:bldP spid="32" grpId="0"/>
      <p:bldP spid="32" grpId="1"/>
      <p:bldP spid="33" grpId="0"/>
      <p:bldP spid="33" grpId="1"/>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bwMode="auto">
          <a:xfrm>
            <a:off x="1041400" y="6096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Law of Diminishing Marginal Utility</a:t>
            </a:r>
          </a:p>
        </p:txBody>
      </p:sp>
      <p:sp>
        <p:nvSpPr>
          <p:cNvPr id="1302531" name="Rectangle 3"/>
          <p:cNvSpPr>
            <a:spLocks noGrp="1" noChangeArrowheads="1"/>
          </p:cNvSpPr>
          <p:nvPr>
            <p:ph idx="1"/>
          </p:nvPr>
        </p:nvSpPr>
        <p:spPr>
          <a:xfrm>
            <a:off x="1219199" y="1987777"/>
            <a:ext cx="8258629" cy="4876800"/>
          </a:xfrm>
        </p:spPr>
        <p:txBody>
          <a:bodyPr/>
          <a:lstStyle/>
          <a:p>
            <a:pPr eaLnBrk="1" hangingPunct="1"/>
            <a:r>
              <a:rPr lang="en-US" altLang="ar-JO" dirty="0" smtClean="0"/>
              <a:t>The marginal utility of a good declines as more of it is consumed in a given time period.</a:t>
            </a:r>
          </a:p>
          <a:p>
            <a:pPr eaLnBrk="1" hangingPunct="1"/>
            <a:r>
              <a:rPr lang="en-US" altLang="ar-JO" dirty="0" smtClean="0"/>
              <a:t>Suppose a student who enjoys popcorn can eat all he/she wants for free.</a:t>
            </a:r>
          </a:p>
          <a:p>
            <a:pPr lvl="1" eaLnBrk="1" hangingPunct="1"/>
            <a:r>
              <a:rPr lang="en-US" altLang="ar-JO" dirty="0" smtClean="0"/>
              <a:t>The first box consumed is very rewarding.</a:t>
            </a:r>
          </a:p>
          <a:p>
            <a:pPr lvl="1" eaLnBrk="1" hangingPunct="1"/>
            <a:r>
              <a:rPr lang="en-US" altLang="ar-JO" dirty="0" smtClean="0"/>
              <a:t>The third box is decent, etc.</a:t>
            </a:r>
          </a:p>
          <a:p>
            <a:pPr lvl="1" eaLnBrk="1" hangingPunct="1"/>
            <a:r>
              <a:rPr lang="en-US" altLang="ar-JO" dirty="0" smtClean="0"/>
              <a:t>After eating the sixth box, she gets sick.</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72976AAD-2164-4DE2-BFB6-9C06D2585B8C}" type="slidenum">
              <a:rPr lang="en-US" altLang="ar-JO"/>
              <a:pPr/>
              <a:t>19</a:t>
            </a:fld>
            <a:endParaRPr lang="en-US" altLang="ar-JO"/>
          </a:p>
        </p:txBody>
      </p:sp>
      <p:sp>
        <p:nvSpPr>
          <p:cNvPr id="21515"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pic>
        <p:nvPicPr>
          <p:cNvPr id="2" name="Picture 1"/>
          <p:cNvPicPr>
            <a:picLocks noChangeAspect="1"/>
          </p:cNvPicPr>
          <p:nvPr/>
        </p:nvPicPr>
        <p:blipFill>
          <a:blip r:embed="rId3"/>
          <a:stretch>
            <a:fillRect/>
          </a:stretch>
        </p:blipFill>
        <p:spPr>
          <a:xfrm>
            <a:off x="8498631" y="3541486"/>
            <a:ext cx="3424340" cy="2635137"/>
          </a:xfrm>
          <a:prstGeom prst="rect">
            <a:avLst/>
          </a:prstGeom>
        </p:spPr>
      </p:pic>
    </p:spTree>
    <p:extLst>
      <p:ext uri="{BB962C8B-B14F-4D97-AF65-F5344CB8AC3E}">
        <p14:creationId xmlns:p14="http://schemas.microsoft.com/office/powerpoint/2010/main" val="1102098409"/>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02531">
                                            <p:txEl>
                                              <p:pRg st="0" end="0"/>
                                            </p:txEl>
                                          </p:spTgt>
                                        </p:tgtEl>
                                        <p:attrNameLst>
                                          <p:attrName>style.visibility</p:attrName>
                                        </p:attrNameLst>
                                      </p:cBhvr>
                                      <p:to>
                                        <p:strVal val="visible"/>
                                      </p:to>
                                    </p:set>
                                    <p:animEffect transition="in" filter="wipe(left)">
                                      <p:cBhvr>
                                        <p:cTn id="7" dur="500"/>
                                        <p:tgtEl>
                                          <p:spTgt spid="13025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02531">
                                            <p:txEl>
                                              <p:pRg st="1" end="1"/>
                                            </p:txEl>
                                          </p:spTgt>
                                        </p:tgtEl>
                                        <p:attrNameLst>
                                          <p:attrName>style.visibility</p:attrName>
                                        </p:attrNameLst>
                                      </p:cBhvr>
                                      <p:to>
                                        <p:strVal val="visible"/>
                                      </p:to>
                                    </p:set>
                                    <p:animEffect transition="in" filter="wipe(left)">
                                      <p:cBhvr>
                                        <p:cTn id="12" dur="500"/>
                                        <p:tgtEl>
                                          <p:spTgt spid="130253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02531">
                                            <p:txEl>
                                              <p:pRg st="2" end="2"/>
                                            </p:txEl>
                                          </p:spTgt>
                                        </p:tgtEl>
                                        <p:attrNameLst>
                                          <p:attrName>style.visibility</p:attrName>
                                        </p:attrNameLst>
                                      </p:cBhvr>
                                      <p:to>
                                        <p:strVal val="visible"/>
                                      </p:to>
                                    </p:set>
                                    <p:animEffect transition="in" filter="wipe(left)">
                                      <p:cBhvr>
                                        <p:cTn id="17" dur="500"/>
                                        <p:tgtEl>
                                          <p:spTgt spid="130253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02531">
                                            <p:txEl>
                                              <p:pRg st="3" end="3"/>
                                            </p:txEl>
                                          </p:spTgt>
                                        </p:tgtEl>
                                        <p:attrNameLst>
                                          <p:attrName>style.visibility</p:attrName>
                                        </p:attrNameLst>
                                      </p:cBhvr>
                                      <p:to>
                                        <p:strVal val="visible"/>
                                      </p:to>
                                    </p:set>
                                    <p:animEffect transition="in" filter="wipe(left)">
                                      <p:cBhvr>
                                        <p:cTn id="22" dur="500"/>
                                        <p:tgtEl>
                                          <p:spTgt spid="130253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302531">
                                            <p:txEl>
                                              <p:pRg st="4" end="4"/>
                                            </p:txEl>
                                          </p:spTgt>
                                        </p:tgtEl>
                                        <p:attrNameLst>
                                          <p:attrName>style.visibility</p:attrName>
                                        </p:attrNameLst>
                                      </p:cBhvr>
                                      <p:to>
                                        <p:strVal val="visible"/>
                                      </p:to>
                                    </p:set>
                                    <p:animEffect transition="in" filter="wipe(left)">
                                      <p:cBhvr>
                                        <p:cTn id="27" dur="500"/>
                                        <p:tgtEl>
                                          <p:spTgt spid="13025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2531" grpId="0" build="p" bldLvl="2"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06627" name="Rectangle 3"/>
          <p:cNvSpPr>
            <a:spLocks noGrp="1" noChangeArrowheads="1"/>
          </p:cNvSpPr>
          <p:nvPr>
            <p:ph idx="1"/>
          </p:nvPr>
        </p:nvSpPr>
        <p:spPr>
          <a:xfrm>
            <a:off x="1262743" y="2286000"/>
            <a:ext cx="7620000" cy="4876800"/>
          </a:xfrm>
        </p:spPr>
        <p:txBody>
          <a:bodyPr/>
          <a:lstStyle/>
          <a:p>
            <a:pPr eaLnBrk="1" hangingPunct="1">
              <a:buFont typeface="Wingdings" panose="05000000000000000000" pitchFamily="2" charset="2"/>
              <a:buChar char="§"/>
            </a:pPr>
            <a:r>
              <a:rPr lang="en-US" altLang="ar-JO" dirty="0" smtClean="0"/>
              <a:t>As long as the marginal utility is positive, the consumer receives additional satisfaction and total utility increases.</a:t>
            </a:r>
          </a:p>
          <a:p>
            <a:pPr eaLnBrk="1" hangingPunct="1">
              <a:buFont typeface="Wingdings" panose="05000000000000000000" pitchFamily="2" charset="2"/>
              <a:buChar char="§"/>
            </a:pPr>
            <a:r>
              <a:rPr lang="en-US" altLang="ar-JO" dirty="0" smtClean="0"/>
              <a:t>Additional quantities of a good yield increasingly smaller increments of satisfaction.</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2E09CD23-2520-4F73-A79F-88F8EAD28EC2}" type="slidenum">
              <a:rPr lang="en-US" altLang="ar-JO"/>
              <a:pPr/>
              <a:t>20</a:t>
            </a:fld>
            <a:endParaRPr lang="en-US" altLang="ar-JO"/>
          </a:p>
        </p:txBody>
      </p:sp>
      <p:sp>
        <p:nvSpPr>
          <p:cNvPr id="22533" name="Rectangle 2"/>
          <p:cNvSpPr>
            <a:spLocks noChangeArrowheads="1"/>
          </p:cNvSpPr>
          <p:nvPr/>
        </p:nvSpPr>
        <p:spPr bwMode="auto">
          <a:xfrm>
            <a:off x="402771" y="493485"/>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ctr" eaLnBrk="1" hangingPunct="1"/>
            <a:r>
              <a:rPr lang="en-US" altLang="ar-JO" sz="4400" b="1" dirty="0">
                <a:latin typeface="Sakkal Majalla" panose="02000000000000000000" pitchFamily="2" charset="-78"/>
                <a:cs typeface="Sakkal Majalla" panose="02000000000000000000" pitchFamily="2" charset="-78"/>
              </a:rPr>
              <a:t>Law of Diminishing </a:t>
            </a:r>
            <a:r>
              <a:rPr lang="en-US" altLang="ar-JO" sz="4400" b="1" dirty="0" smtClean="0">
                <a:latin typeface="Sakkal Majalla" panose="02000000000000000000" pitchFamily="2" charset="-78"/>
                <a:cs typeface="Sakkal Majalla" panose="02000000000000000000" pitchFamily="2" charset="-78"/>
              </a:rPr>
              <a:t>Marginal </a:t>
            </a:r>
            <a:r>
              <a:rPr lang="en-US" altLang="ar-JO" sz="4400" b="1" dirty="0">
                <a:latin typeface="Sakkal Majalla" panose="02000000000000000000" pitchFamily="2" charset="-78"/>
                <a:cs typeface="Sakkal Majalla" panose="02000000000000000000" pitchFamily="2" charset="-78"/>
              </a:rPr>
              <a:t>Utility</a:t>
            </a:r>
          </a:p>
        </p:txBody>
      </p:sp>
      <p:sp>
        <p:nvSpPr>
          <p:cNvPr id="22539"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Tree>
    <p:extLst>
      <p:ext uri="{BB962C8B-B14F-4D97-AF65-F5344CB8AC3E}">
        <p14:creationId xmlns:p14="http://schemas.microsoft.com/office/powerpoint/2010/main" val="109254942"/>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06627">
                                            <p:txEl>
                                              <p:pRg st="0" end="0"/>
                                            </p:txEl>
                                          </p:spTgt>
                                        </p:tgtEl>
                                        <p:attrNameLst>
                                          <p:attrName>style.visibility</p:attrName>
                                        </p:attrNameLst>
                                      </p:cBhvr>
                                      <p:to>
                                        <p:strVal val="visible"/>
                                      </p:to>
                                    </p:set>
                                    <p:animEffect transition="in" filter="wipe(left)">
                                      <p:cBhvr>
                                        <p:cTn id="7" dur="500"/>
                                        <p:tgtEl>
                                          <p:spTgt spid="13066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06627">
                                            <p:txEl>
                                              <p:pRg st="1" end="1"/>
                                            </p:txEl>
                                          </p:spTgt>
                                        </p:tgtEl>
                                        <p:attrNameLst>
                                          <p:attrName>style.visibility</p:attrName>
                                        </p:attrNameLst>
                                      </p:cBhvr>
                                      <p:to>
                                        <p:strVal val="visible"/>
                                      </p:to>
                                    </p:set>
                                    <p:animEffect transition="in" filter="wipe(left)">
                                      <p:cBhvr>
                                        <p:cTn id="12" dur="500"/>
                                        <p:tgtEl>
                                          <p:spTgt spid="130662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6627" grpId="0" build="p" bldLvl="2"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08675" name="Rectangle 3"/>
          <p:cNvSpPr>
            <a:spLocks noGrp="1" noChangeArrowheads="1"/>
          </p:cNvSpPr>
          <p:nvPr>
            <p:ph idx="1"/>
          </p:nvPr>
        </p:nvSpPr>
        <p:spPr>
          <a:xfrm>
            <a:off x="1103085" y="1981200"/>
            <a:ext cx="7620000" cy="4876800"/>
          </a:xfrm>
        </p:spPr>
        <p:txBody>
          <a:bodyPr/>
          <a:lstStyle/>
          <a:p>
            <a:pPr eaLnBrk="1" hangingPunct="1">
              <a:buFont typeface="Wingdings" panose="05000000000000000000" pitchFamily="2" charset="2"/>
              <a:buChar char="§"/>
            </a:pPr>
            <a:r>
              <a:rPr lang="en-US" altLang="ar-JO" dirty="0" smtClean="0"/>
              <a:t>An absolute measure of utility is not possible because the perception of satisfaction differs among individuals.</a:t>
            </a:r>
          </a:p>
          <a:p>
            <a:pPr eaLnBrk="1" hangingPunct="1">
              <a:buFont typeface="Wingdings" panose="05000000000000000000" pitchFamily="2" charset="2"/>
              <a:buChar char="§"/>
            </a:pPr>
            <a:r>
              <a:rPr lang="en-US" altLang="ar-JO" dirty="0" smtClean="0"/>
              <a:t>Diminishing marginal utility is a common experience.</a:t>
            </a:r>
          </a:p>
          <a:p>
            <a:pPr eaLnBrk="1" hangingPunct="1">
              <a:buFont typeface="Wingdings" panose="05000000000000000000" pitchFamily="2" charset="2"/>
              <a:buChar char="§"/>
            </a:pPr>
            <a:r>
              <a:rPr lang="en-US" altLang="ar-JO" dirty="0" smtClean="0"/>
              <a:t>It is a sufficient basis for economic predictions of consumer behavior.</a:t>
            </a:r>
          </a:p>
        </p:txBody>
      </p:sp>
      <p:sp>
        <p:nvSpPr>
          <p:cNvPr id="23557" name="Rectangle 2"/>
          <p:cNvSpPr>
            <a:spLocks noChangeArrowheads="1"/>
          </p:cNvSpPr>
          <p:nvPr/>
        </p:nvSpPr>
        <p:spPr bwMode="auto">
          <a:xfrm>
            <a:off x="1347107" y="538617"/>
            <a:ext cx="63627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4400" b="1" dirty="0">
                <a:latin typeface="Sakkal Majalla" panose="02000000000000000000" pitchFamily="2" charset="-78"/>
                <a:cs typeface="Sakkal Majalla" panose="02000000000000000000" pitchFamily="2" charset="-78"/>
              </a:rPr>
              <a:t>Utility Theory </a:t>
            </a:r>
          </a:p>
        </p:txBody>
      </p:sp>
      <p:sp>
        <p:nvSpPr>
          <p:cNvPr id="23563"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pic>
        <p:nvPicPr>
          <p:cNvPr id="2" name="Picture 1"/>
          <p:cNvPicPr>
            <a:picLocks noChangeAspect="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Lst>
          </a:blip>
          <a:stretch>
            <a:fillRect/>
          </a:stretch>
        </p:blipFill>
        <p:spPr>
          <a:xfrm>
            <a:off x="8147049" y="4028129"/>
            <a:ext cx="3551465" cy="2280597"/>
          </a:xfrm>
          <a:prstGeom prst="rect">
            <a:avLst/>
          </a:prstGeom>
        </p:spPr>
      </p:pic>
    </p:spTree>
    <p:extLst>
      <p:ext uri="{BB962C8B-B14F-4D97-AF65-F5344CB8AC3E}">
        <p14:creationId xmlns:p14="http://schemas.microsoft.com/office/powerpoint/2010/main" val="367030772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08675">
                                            <p:txEl>
                                              <p:pRg st="0" end="0"/>
                                            </p:txEl>
                                          </p:spTgt>
                                        </p:tgtEl>
                                        <p:attrNameLst>
                                          <p:attrName>style.visibility</p:attrName>
                                        </p:attrNameLst>
                                      </p:cBhvr>
                                      <p:to>
                                        <p:strVal val="visible"/>
                                      </p:to>
                                    </p:set>
                                    <p:animEffect transition="in" filter="wipe(left)">
                                      <p:cBhvr>
                                        <p:cTn id="7" dur="500"/>
                                        <p:tgtEl>
                                          <p:spTgt spid="13086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08675">
                                            <p:txEl>
                                              <p:pRg st="1" end="1"/>
                                            </p:txEl>
                                          </p:spTgt>
                                        </p:tgtEl>
                                        <p:attrNameLst>
                                          <p:attrName>style.visibility</p:attrName>
                                        </p:attrNameLst>
                                      </p:cBhvr>
                                      <p:to>
                                        <p:strVal val="visible"/>
                                      </p:to>
                                    </p:set>
                                    <p:animEffect transition="in" filter="wipe(left)">
                                      <p:cBhvr>
                                        <p:cTn id="12" dur="500"/>
                                        <p:tgtEl>
                                          <p:spTgt spid="130867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08675">
                                            <p:txEl>
                                              <p:pRg st="2" end="2"/>
                                            </p:txEl>
                                          </p:spTgt>
                                        </p:tgtEl>
                                        <p:attrNameLst>
                                          <p:attrName>style.visibility</p:attrName>
                                        </p:attrNameLst>
                                      </p:cBhvr>
                                      <p:to>
                                        <p:strVal val="visible"/>
                                      </p:to>
                                    </p:set>
                                    <p:animEffect transition="in" filter="wipe(left)">
                                      <p:cBhvr>
                                        <p:cTn id="17" dur="500"/>
                                        <p:tgtEl>
                                          <p:spTgt spid="130867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8675"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Price and Quantity</a:t>
            </a:r>
          </a:p>
        </p:txBody>
      </p:sp>
      <p:sp>
        <p:nvSpPr>
          <p:cNvPr id="1312771" name="Rectangle 3"/>
          <p:cNvSpPr>
            <a:spLocks noGrp="1" noChangeArrowheads="1"/>
          </p:cNvSpPr>
          <p:nvPr>
            <p:ph sz="half" idx="1"/>
          </p:nvPr>
        </p:nvSpPr>
        <p:spPr/>
        <p:txBody>
          <a:bodyPr/>
          <a:lstStyle/>
          <a:p>
            <a:pPr eaLnBrk="1" hangingPunct="1"/>
            <a:r>
              <a:rPr lang="en-US" altLang="ar-JO" dirty="0" smtClean="0"/>
              <a:t>Many forces determine how much we are willing to buy.</a:t>
            </a:r>
          </a:p>
          <a:p>
            <a:pPr eaLnBrk="1" hangingPunct="1"/>
            <a:r>
              <a:rPr lang="en-US" altLang="ar-JO" dirty="0" smtClean="0"/>
              <a:t>Economists focus on the relationship between price and quantity rather than trying to explain all the forces at once.</a:t>
            </a:r>
          </a:p>
          <a:p>
            <a:pPr lvl="1" eaLnBrk="1" hangingPunct="1"/>
            <a:r>
              <a:rPr lang="en-US" altLang="ar-JO" dirty="0" smtClean="0"/>
              <a:t>This is the </a:t>
            </a:r>
            <a:r>
              <a:rPr lang="en-US" altLang="ar-JO" i="1" dirty="0" smtClean="0"/>
              <a:t>ceteris paribus</a:t>
            </a:r>
            <a:r>
              <a:rPr lang="en-US" altLang="ar-JO" dirty="0" smtClean="0"/>
              <a:t> (all other things equal) assumption.</a:t>
            </a:r>
          </a:p>
        </p:txBody>
      </p:sp>
      <p:sp>
        <p:nvSpPr>
          <p:cNvPr id="3" name="Content Placeholder 2"/>
          <p:cNvSpPr>
            <a:spLocks noGrp="1"/>
          </p:cNvSpPr>
          <p:nvPr>
            <p:ph sz="half" idx="2"/>
          </p:nvPr>
        </p:nvSpPr>
        <p:spPr/>
        <p:txBody>
          <a:bodyPr/>
          <a:lstStyle/>
          <a:p>
            <a:r>
              <a:rPr lang="ar-JO" dirty="0" smtClean="0"/>
              <a:t>السعر                              الكمية</a:t>
            </a:r>
          </a:p>
          <a:p>
            <a:endParaRPr lang="ar-JO" dirty="0"/>
          </a:p>
          <a:p>
            <a:endParaRPr lang="ar-JO" dirty="0" smtClean="0"/>
          </a:p>
          <a:p>
            <a:r>
              <a:rPr lang="ar-JO" dirty="0" smtClean="0"/>
              <a:t>                                    </a:t>
            </a:r>
            <a:endParaRPr lang="ar-JO" dirty="0"/>
          </a:p>
        </p:txBody>
      </p:sp>
      <p:sp>
        <p:nvSpPr>
          <p:cNvPr id="5" name="Rectangle 6"/>
          <p:cNvSpPr>
            <a:spLocks noGrp="1" noChangeArrowheads="1"/>
          </p:cNvSpPr>
          <p:nvPr>
            <p:ph type="sldNum" sz="quarter" idx="12"/>
          </p:nvPr>
        </p:nvSpPr>
        <p:spPr>
          <a:ln/>
        </p:spPr>
        <p:txBody>
          <a:bodyPr/>
          <a:lstStyle/>
          <a:p>
            <a:r>
              <a:rPr lang="en-US" altLang="ar-JO"/>
              <a:t>4-</a:t>
            </a:r>
            <a:fld id="{1BCE2EA6-4249-439D-9B52-36107240B5D4}" type="slidenum">
              <a:rPr lang="en-US" altLang="ar-JO"/>
              <a:pPr/>
              <a:t>22</a:t>
            </a:fld>
            <a:endParaRPr lang="en-US" altLang="ar-JO"/>
          </a:p>
        </p:txBody>
      </p:sp>
      <p:sp>
        <p:nvSpPr>
          <p:cNvPr id="24587"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pic>
        <p:nvPicPr>
          <p:cNvPr id="2" name="Picture 1"/>
          <p:cNvPicPr>
            <a:picLocks noChangeAspect="1"/>
          </p:cNvPicPr>
          <p:nvPr/>
        </p:nvPicPr>
        <p:blipFill>
          <a:blip r:embed="rId3">
            <a:duotone>
              <a:schemeClr val="accent6">
                <a:shade val="45000"/>
                <a:satMod val="135000"/>
              </a:schemeClr>
              <a:prstClr val="white"/>
            </a:duotone>
            <a:extLst>
              <a:ext uri="{BEBA8EAE-BF5A-486C-A8C5-ECC9F3942E4B}">
                <a14:imgProps xmlns:a14="http://schemas.microsoft.com/office/drawing/2010/main">
                  <a14:imgLayer r:embed="rId4">
                    <a14:imgEffect>
                      <a14:brightnessContrast bright="20000" contrast="-20000"/>
                    </a14:imgEffect>
                  </a14:imgLayer>
                </a14:imgProps>
              </a:ext>
            </a:extLst>
          </a:blip>
          <a:stretch>
            <a:fillRect/>
          </a:stretch>
        </p:blipFill>
        <p:spPr>
          <a:xfrm>
            <a:off x="7417140" y="3562096"/>
            <a:ext cx="4595359" cy="2583684"/>
          </a:xfrm>
          <a:prstGeom prst="rect">
            <a:avLst/>
          </a:prstGeom>
        </p:spPr>
      </p:pic>
      <p:cxnSp>
        <p:nvCxnSpPr>
          <p:cNvPr id="6" name="Straight Arrow Connector 5"/>
          <p:cNvCxnSpPr/>
          <p:nvPr/>
        </p:nvCxnSpPr>
        <p:spPr>
          <a:xfrm flipV="1">
            <a:off x="10210801" y="2115671"/>
            <a:ext cx="0" cy="240254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7417140" y="2259106"/>
            <a:ext cx="0" cy="22591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7684859"/>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12771">
                                            <p:txEl>
                                              <p:pRg st="0" end="0"/>
                                            </p:txEl>
                                          </p:spTgt>
                                        </p:tgtEl>
                                        <p:attrNameLst>
                                          <p:attrName>style.visibility</p:attrName>
                                        </p:attrNameLst>
                                      </p:cBhvr>
                                      <p:to>
                                        <p:strVal val="visible"/>
                                      </p:to>
                                    </p:set>
                                    <p:animEffect transition="in" filter="wipe(left)">
                                      <p:cBhvr>
                                        <p:cTn id="7" dur="500"/>
                                        <p:tgtEl>
                                          <p:spTgt spid="13127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12771">
                                            <p:txEl>
                                              <p:pRg st="1" end="1"/>
                                            </p:txEl>
                                          </p:spTgt>
                                        </p:tgtEl>
                                        <p:attrNameLst>
                                          <p:attrName>style.visibility</p:attrName>
                                        </p:attrNameLst>
                                      </p:cBhvr>
                                      <p:to>
                                        <p:strVal val="visible"/>
                                      </p:to>
                                    </p:set>
                                    <p:animEffect transition="in" filter="wipe(left)">
                                      <p:cBhvr>
                                        <p:cTn id="12" dur="500"/>
                                        <p:tgtEl>
                                          <p:spTgt spid="131277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12771">
                                            <p:txEl>
                                              <p:pRg st="2" end="2"/>
                                            </p:txEl>
                                          </p:spTgt>
                                        </p:tgtEl>
                                        <p:attrNameLst>
                                          <p:attrName>style.visibility</p:attrName>
                                        </p:attrNameLst>
                                      </p:cBhvr>
                                      <p:to>
                                        <p:strVal val="visible"/>
                                      </p:to>
                                    </p:set>
                                    <p:animEffect transition="in" filter="wipe(left)">
                                      <p:cBhvr>
                                        <p:cTn id="17" dur="500"/>
                                        <p:tgtEl>
                                          <p:spTgt spid="13127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2771" grpId="0" build="p" bldLvl="2"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duotone>
              <a:schemeClr val="accent3">
                <a:shade val="45000"/>
                <a:satMod val="135000"/>
              </a:schemeClr>
              <a:prstClr val="white"/>
            </a:duotone>
          </a:blip>
          <a:stretch>
            <a:fillRect/>
          </a:stretch>
        </p:blipFill>
        <p:spPr>
          <a:xfrm>
            <a:off x="8389257" y="3222171"/>
            <a:ext cx="3535703" cy="3086555"/>
          </a:xfrm>
          <a:prstGeom prst="rect">
            <a:avLst/>
          </a:prstGeom>
        </p:spPr>
      </p:pic>
      <p:sp>
        <p:nvSpPr>
          <p:cNvPr id="25603" name="Rectangle 2"/>
          <p:cNvSpPr>
            <a:spLocks noGrp="1" noChangeArrowheads="1"/>
          </p:cNvSpPr>
          <p:nvPr>
            <p:ph type="title"/>
          </p:nvPr>
        </p:nvSpPr>
        <p:spPr bwMode="auto">
          <a:xfrm>
            <a:off x="1981200" y="274638"/>
            <a:ext cx="10591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Law of Demand </a:t>
            </a:r>
          </a:p>
        </p:txBody>
      </p:sp>
      <p:sp>
        <p:nvSpPr>
          <p:cNvPr id="1314819" name="Rectangle 3"/>
          <p:cNvSpPr>
            <a:spLocks noGrp="1" noChangeArrowheads="1"/>
          </p:cNvSpPr>
          <p:nvPr>
            <p:ph idx="1"/>
          </p:nvPr>
        </p:nvSpPr>
        <p:spPr>
          <a:xfrm>
            <a:off x="1137557" y="2140857"/>
            <a:ext cx="7620000" cy="4876800"/>
          </a:xfrm>
        </p:spPr>
        <p:txBody>
          <a:bodyPr/>
          <a:lstStyle/>
          <a:p>
            <a:pPr eaLnBrk="1" hangingPunct="1">
              <a:buFont typeface="Wingdings" panose="05000000000000000000" pitchFamily="2" charset="2"/>
              <a:buChar char="§"/>
            </a:pPr>
            <a:r>
              <a:rPr lang="en-US" altLang="ar-JO" dirty="0" smtClean="0"/>
              <a:t>The concepts of marginal utility and </a:t>
            </a:r>
            <a:r>
              <a:rPr lang="en-US" altLang="ar-JO" i="1" dirty="0" smtClean="0"/>
              <a:t>ceteris paribus</a:t>
            </a:r>
            <a:r>
              <a:rPr lang="en-US" altLang="ar-JO" dirty="0" smtClean="0"/>
              <a:t> explain the downward slope of the demand curve.</a:t>
            </a:r>
          </a:p>
          <a:p>
            <a:pPr eaLnBrk="1" hangingPunct="1">
              <a:buFont typeface="Wingdings" panose="05000000000000000000" pitchFamily="2" charset="2"/>
              <a:buChar char="§"/>
            </a:pPr>
            <a:r>
              <a:rPr lang="en-US" altLang="ar-JO" dirty="0" smtClean="0"/>
              <a:t>With given income, tastes, expectations, and prices of other goods and services, people are willing to buy additional quantities of a good only if its price falls.</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421AC3FF-B31F-4B7B-A0B0-49FD7F932E86}" type="slidenum">
              <a:rPr lang="en-US" altLang="ar-JO"/>
              <a:pPr/>
              <a:t>23</a:t>
            </a:fld>
            <a:endParaRPr lang="en-US" altLang="ar-JO"/>
          </a:p>
        </p:txBody>
      </p:sp>
      <p:sp>
        <p:nvSpPr>
          <p:cNvPr id="25611"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Tree>
    <p:extLst>
      <p:ext uri="{BB962C8B-B14F-4D97-AF65-F5344CB8AC3E}">
        <p14:creationId xmlns:p14="http://schemas.microsoft.com/office/powerpoint/2010/main" val="244981906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14819">
                                            <p:txEl>
                                              <p:pRg st="0" end="0"/>
                                            </p:txEl>
                                          </p:spTgt>
                                        </p:tgtEl>
                                        <p:attrNameLst>
                                          <p:attrName>style.visibility</p:attrName>
                                        </p:attrNameLst>
                                      </p:cBhvr>
                                      <p:to>
                                        <p:strVal val="visible"/>
                                      </p:to>
                                    </p:set>
                                    <p:animEffect transition="in" filter="wipe(left)">
                                      <p:cBhvr>
                                        <p:cTn id="7" dur="500"/>
                                        <p:tgtEl>
                                          <p:spTgt spid="13148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14819">
                                            <p:txEl>
                                              <p:pRg st="1" end="1"/>
                                            </p:txEl>
                                          </p:spTgt>
                                        </p:tgtEl>
                                        <p:attrNameLst>
                                          <p:attrName>style.visibility</p:attrName>
                                        </p:attrNameLst>
                                      </p:cBhvr>
                                      <p:to>
                                        <p:strVal val="visible"/>
                                      </p:to>
                                    </p:set>
                                    <p:animEffect transition="in" filter="wipe(left)">
                                      <p:cBhvr>
                                        <p:cTn id="12" dur="500"/>
                                        <p:tgtEl>
                                          <p:spTgt spid="13148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4819"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16867" name="Rectangle 3"/>
          <p:cNvSpPr>
            <a:spLocks noGrp="1" noChangeArrowheads="1"/>
          </p:cNvSpPr>
          <p:nvPr>
            <p:ph idx="1"/>
          </p:nvPr>
        </p:nvSpPr>
        <p:spPr>
          <a:xfrm>
            <a:off x="1465943" y="2213429"/>
            <a:ext cx="7620000" cy="4876800"/>
          </a:xfrm>
        </p:spPr>
        <p:txBody>
          <a:bodyPr/>
          <a:lstStyle/>
          <a:p>
            <a:pPr eaLnBrk="1" hangingPunct="1">
              <a:buFont typeface="Wingdings" panose="05000000000000000000" pitchFamily="2" charset="2"/>
              <a:buChar char="§"/>
            </a:pPr>
            <a:r>
              <a:rPr lang="en-US" altLang="ar-JO" dirty="0" smtClean="0"/>
              <a:t>The higher the marginal utility, the more you are willing to pay.</a:t>
            </a:r>
          </a:p>
          <a:p>
            <a:pPr eaLnBrk="1" hangingPunct="1">
              <a:buFont typeface="Wingdings" panose="05000000000000000000" pitchFamily="2" charset="2"/>
              <a:buChar char="§"/>
            </a:pPr>
            <a:r>
              <a:rPr lang="en-US" altLang="ar-JO" dirty="0" smtClean="0"/>
              <a:t>Diminishing marginal utility explains why price must decrease in order for you to continue to buy a good or service.</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DE124C54-0AB0-43B3-88B2-6F73F693E0B1}" type="slidenum">
              <a:rPr lang="en-US" altLang="ar-JO"/>
              <a:pPr/>
              <a:t>24</a:t>
            </a:fld>
            <a:endParaRPr lang="en-US" altLang="ar-JO"/>
          </a:p>
        </p:txBody>
      </p:sp>
      <p:sp>
        <p:nvSpPr>
          <p:cNvPr id="26629" name="Rectangle 2"/>
          <p:cNvSpPr>
            <a:spLocks noChangeArrowheads="1"/>
          </p:cNvSpPr>
          <p:nvPr/>
        </p:nvSpPr>
        <p:spPr bwMode="auto">
          <a:xfrm>
            <a:off x="1631042" y="554038"/>
            <a:ext cx="609600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4400" b="1" dirty="0">
                <a:latin typeface="Sakkal Majalla" panose="02000000000000000000" pitchFamily="2" charset="-78"/>
                <a:cs typeface="Sakkal Majalla" panose="02000000000000000000" pitchFamily="2" charset="-78"/>
              </a:rPr>
              <a:t>Law of Demand </a:t>
            </a:r>
          </a:p>
        </p:txBody>
      </p:sp>
      <p:sp>
        <p:nvSpPr>
          <p:cNvPr id="26635"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Tree>
    <p:extLst>
      <p:ext uri="{BB962C8B-B14F-4D97-AF65-F5344CB8AC3E}">
        <p14:creationId xmlns:p14="http://schemas.microsoft.com/office/powerpoint/2010/main" val="993007645"/>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16867">
                                            <p:txEl>
                                              <p:pRg st="0" end="0"/>
                                            </p:txEl>
                                          </p:spTgt>
                                        </p:tgtEl>
                                        <p:attrNameLst>
                                          <p:attrName>style.visibility</p:attrName>
                                        </p:attrNameLst>
                                      </p:cBhvr>
                                      <p:to>
                                        <p:strVal val="visible"/>
                                      </p:to>
                                    </p:set>
                                    <p:animEffect transition="in" filter="wipe(left)">
                                      <p:cBhvr>
                                        <p:cTn id="7" dur="500"/>
                                        <p:tgtEl>
                                          <p:spTgt spid="13168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16867">
                                            <p:txEl>
                                              <p:pRg st="1" end="1"/>
                                            </p:txEl>
                                          </p:spTgt>
                                        </p:tgtEl>
                                        <p:attrNameLst>
                                          <p:attrName>style.visibility</p:attrName>
                                        </p:attrNameLst>
                                      </p:cBhvr>
                                      <p:to>
                                        <p:strVal val="visible"/>
                                      </p:to>
                                    </p:set>
                                    <p:animEffect transition="in" filter="wipe(left)">
                                      <p:cBhvr>
                                        <p:cTn id="12" dur="500"/>
                                        <p:tgtEl>
                                          <p:spTgt spid="13168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6867"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1175657" y="2213428"/>
            <a:ext cx="7620000" cy="4876800"/>
          </a:xfrm>
        </p:spPr>
        <p:txBody>
          <a:bodyPr/>
          <a:lstStyle/>
          <a:p>
            <a:pPr eaLnBrk="1" hangingPunct="1"/>
            <a:r>
              <a:rPr lang="en-US" altLang="ar-JO" dirty="0" smtClean="0"/>
              <a:t>According to the </a:t>
            </a:r>
            <a:r>
              <a:rPr lang="en-US" altLang="ar-JO" b="1" dirty="0" smtClean="0"/>
              <a:t>law of demand</a:t>
            </a:r>
            <a:r>
              <a:rPr lang="en-US" altLang="ar-JO" dirty="0" smtClean="0"/>
              <a:t>, the quantity of a good demanded in a given time period increases as its price falls, ceteris paribus.</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013C922F-EC3E-4A34-809B-FFD9AEC66B4F}" type="slidenum">
              <a:rPr lang="en-US" altLang="ar-JO"/>
              <a:pPr/>
              <a:t>25</a:t>
            </a:fld>
            <a:endParaRPr lang="en-US" altLang="ar-JO"/>
          </a:p>
        </p:txBody>
      </p:sp>
      <p:sp>
        <p:nvSpPr>
          <p:cNvPr id="27653" name="Rectangle 2"/>
          <p:cNvSpPr>
            <a:spLocks noChangeArrowheads="1"/>
          </p:cNvSpPr>
          <p:nvPr/>
        </p:nvSpPr>
        <p:spPr bwMode="auto">
          <a:xfrm>
            <a:off x="1397000" y="511402"/>
            <a:ext cx="5257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4400" b="1" dirty="0">
                <a:latin typeface="Sakkal Majalla" panose="02000000000000000000" pitchFamily="2" charset="-78"/>
                <a:cs typeface="Sakkal Majalla" panose="02000000000000000000" pitchFamily="2" charset="-78"/>
              </a:rPr>
              <a:t>Law of Demand </a:t>
            </a:r>
          </a:p>
        </p:txBody>
      </p:sp>
      <p:sp>
        <p:nvSpPr>
          <p:cNvPr id="27659"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Tree>
    <p:extLst>
      <p:ext uri="{BB962C8B-B14F-4D97-AF65-F5344CB8AC3E}">
        <p14:creationId xmlns:p14="http://schemas.microsoft.com/office/powerpoint/2010/main" val="1590654099"/>
      </p:ext>
    </p:extLst>
  </p:cSld>
  <p:clrMapOvr>
    <a:masterClrMapping/>
  </p:clrMapOvr>
  <p:transition spd="slow">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bwMode="auto">
          <a:xfrm>
            <a:off x="2053771" y="318181"/>
            <a:ext cx="10591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Demand Curve </a:t>
            </a:r>
          </a:p>
        </p:txBody>
      </p:sp>
      <p:sp>
        <p:nvSpPr>
          <p:cNvPr id="1320963" name="Rectangle 3"/>
          <p:cNvSpPr>
            <a:spLocks noGrp="1" noChangeArrowheads="1"/>
          </p:cNvSpPr>
          <p:nvPr>
            <p:ph idx="1"/>
          </p:nvPr>
        </p:nvSpPr>
        <p:spPr>
          <a:xfrm>
            <a:off x="1273629" y="2141622"/>
            <a:ext cx="7138533" cy="5125261"/>
          </a:xfrm>
        </p:spPr>
        <p:txBody>
          <a:bodyPr/>
          <a:lstStyle/>
          <a:p>
            <a:pPr eaLnBrk="1" hangingPunct="1"/>
            <a:r>
              <a:rPr lang="en-US" altLang="ar-JO" dirty="0" smtClean="0"/>
              <a:t>The quantities of a good a consumer is willing and able to buy at alternative prices in a given time period, ceteris paribus.</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2C152C4F-FEA1-4C95-9021-31D5D14E0A30}" type="slidenum">
              <a:rPr lang="en-US" altLang="ar-JO"/>
              <a:pPr/>
              <a:t>26</a:t>
            </a:fld>
            <a:endParaRPr lang="en-US" altLang="ar-JO"/>
          </a:p>
        </p:txBody>
      </p:sp>
      <p:sp>
        <p:nvSpPr>
          <p:cNvPr id="28683"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LO-1</a:t>
            </a:r>
          </a:p>
        </p:txBody>
      </p:sp>
    </p:spTree>
    <p:extLst>
      <p:ext uri="{BB962C8B-B14F-4D97-AF65-F5344CB8AC3E}">
        <p14:creationId xmlns:p14="http://schemas.microsoft.com/office/powerpoint/2010/main" val="3615820365"/>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20963">
                                            <p:txEl>
                                              <p:pRg st="0" end="0"/>
                                            </p:txEl>
                                          </p:spTgt>
                                        </p:tgtEl>
                                        <p:attrNameLst>
                                          <p:attrName>style.visibility</p:attrName>
                                        </p:attrNameLst>
                                      </p:cBhvr>
                                      <p:to>
                                        <p:strVal val="visible"/>
                                      </p:to>
                                    </p:set>
                                    <p:animEffect transition="in" filter="wipe(left)">
                                      <p:cBhvr>
                                        <p:cTn id="7" dur="500"/>
                                        <p:tgtEl>
                                          <p:spTgt spid="13209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63"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8229600" cy="1143000"/>
          </a:xfrm>
        </p:spPr>
        <p:txBody>
          <a:bodyPr vert="horz" wrap="square" lIns="91440" tIns="45720" rIns="91440" bIns="45720" numCol="1" rtlCol="0" anchor="b" anchorCtr="0" compatLnSpc="1">
            <a:prstTxWarp prst="textNoShape">
              <a:avLst/>
            </a:prstTxWarp>
            <a:normAutofit/>
          </a:bodyPr>
          <a:lstStyle/>
          <a:p>
            <a:pPr algn="ctr" eaLnBrk="1" hangingPunct="1"/>
            <a:r>
              <a:rPr lang="en-US" altLang="ar-JO" sz="4400" dirty="0" smtClean="0"/>
              <a:t>Figure 3.2</a:t>
            </a:r>
            <a:endParaRPr lang="en-US" altLang="ar-JO" sz="4400" dirty="0"/>
          </a:p>
        </p:txBody>
      </p:sp>
      <p:sp>
        <p:nvSpPr>
          <p:cNvPr id="4"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079E23F6-CA1E-4BA1-96EB-28FDAFD73E7A}" type="slidenum">
              <a:rPr lang="en-US" altLang="ar-JO"/>
              <a:pPr/>
              <a:t>27</a:t>
            </a:fld>
            <a:endParaRPr lang="en-US" altLang="ar-JO"/>
          </a:p>
        </p:txBody>
      </p:sp>
      <p:pic>
        <p:nvPicPr>
          <p:cNvPr id="2970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2743" y="1290638"/>
            <a:ext cx="7010400" cy="496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549728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bwMode="auto">
          <a:xfrm>
            <a:off x="1127125" y="330200"/>
            <a:ext cx="9753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Price Elasticity </a:t>
            </a:r>
          </a:p>
        </p:txBody>
      </p:sp>
      <p:sp>
        <p:nvSpPr>
          <p:cNvPr id="1323011" name="Rectangle 3"/>
          <p:cNvSpPr>
            <a:spLocks noGrp="1" noChangeArrowheads="1"/>
          </p:cNvSpPr>
          <p:nvPr>
            <p:ph idx="1"/>
          </p:nvPr>
        </p:nvSpPr>
        <p:spPr>
          <a:xfrm>
            <a:off x="1291771" y="2184400"/>
            <a:ext cx="7620000" cy="4876800"/>
          </a:xfrm>
        </p:spPr>
        <p:txBody>
          <a:bodyPr/>
          <a:lstStyle/>
          <a:p>
            <a:pPr eaLnBrk="1" hangingPunct="1"/>
            <a:r>
              <a:rPr lang="en-US" altLang="ar-JO" dirty="0" smtClean="0"/>
              <a:t>The response of consumers to a change in price is measured by the price elasticity of demand.</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538B1950-8BE3-4142-AE29-51CECB713E1D}" type="slidenum">
              <a:rPr lang="en-US" altLang="ar-JO"/>
              <a:pPr/>
              <a:t>28</a:t>
            </a:fld>
            <a:endParaRPr lang="en-US" altLang="ar-JO"/>
          </a:p>
        </p:txBody>
      </p:sp>
      <p:sp>
        <p:nvSpPr>
          <p:cNvPr id="30732"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LO-2</a:t>
            </a:r>
          </a:p>
        </p:txBody>
      </p:sp>
      <p:pic>
        <p:nvPicPr>
          <p:cNvPr id="2" name="Picture 1"/>
          <p:cNvPicPr>
            <a:picLocks noChangeAspect="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rightnessContrast bright="20000" contrast="-20000"/>
                    </a14:imgEffect>
                  </a14:imgLayer>
                </a14:imgProps>
              </a:ext>
            </a:extLst>
          </a:blip>
          <a:stretch>
            <a:fillRect/>
          </a:stretch>
        </p:blipFill>
        <p:spPr>
          <a:xfrm>
            <a:off x="5979886" y="2696550"/>
            <a:ext cx="6212114" cy="3612176"/>
          </a:xfrm>
          <a:prstGeom prst="rect">
            <a:avLst/>
          </a:prstGeom>
        </p:spPr>
      </p:pic>
    </p:spTree>
    <p:extLst>
      <p:ext uri="{BB962C8B-B14F-4D97-AF65-F5344CB8AC3E}">
        <p14:creationId xmlns:p14="http://schemas.microsoft.com/office/powerpoint/2010/main" val="373918689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23011">
                                            <p:txEl>
                                              <p:pRg st="0" end="0"/>
                                            </p:txEl>
                                          </p:spTgt>
                                        </p:tgtEl>
                                        <p:attrNameLst>
                                          <p:attrName>style.visibility</p:attrName>
                                        </p:attrNameLst>
                                      </p:cBhvr>
                                      <p:to>
                                        <p:strVal val="visible"/>
                                      </p:to>
                                    </p:set>
                                    <p:animEffect transition="in" filter="wipe(left)">
                                      <p:cBhvr>
                                        <p:cTn id="7" dur="500"/>
                                        <p:tgtEl>
                                          <p:spTgt spid="13230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3011"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3"/>
          <p:cNvSpPr>
            <a:spLocks noGrp="1" noChangeArrowheads="1"/>
          </p:cNvSpPr>
          <p:nvPr>
            <p:ph idx="1"/>
          </p:nvPr>
        </p:nvSpPr>
        <p:spPr>
          <a:xfrm>
            <a:off x="1291772" y="1981200"/>
            <a:ext cx="7620000" cy="4876800"/>
          </a:xfrm>
        </p:spPr>
        <p:txBody>
          <a:bodyPr/>
          <a:lstStyle/>
          <a:p>
            <a:pPr eaLnBrk="1" hangingPunct="1"/>
            <a:r>
              <a:rPr lang="en-US" altLang="ar-JO" dirty="0" smtClean="0"/>
              <a:t>The price elasticity of demand is the percentage change in quantity demanded divided by the percentage change in price. </a:t>
            </a:r>
          </a:p>
        </p:txBody>
      </p:sp>
      <p:sp>
        <p:nvSpPr>
          <p:cNvPr id="6"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24C2FF81-F64E-48FF-B986-1FF3546DC507}" type="slidenum">
              <a:rPr lang="en-US" altLang="ar-JO"/>
              <a:pPr/>
              <a:t>29</a:t>
            </a:fld>
            <a:endParaRPr lang="en-US" altLang="ar-JO"/>
          </a:p>
        </p:txBody>
      </p:sp>
      <p:graphicFrame>
        <p:nvGraphicFramePr>
          <p:cNvPr id="1325060" name="Object 4">
            <a:hlinkClick r:id="" action="ppaction://ole?verb=0"/>
          </p:cNvPr>
          <p:cNvGraphicFramePr>
            <a:graphicFrameLocks/>
          </p:cNvGraphicFramePr>
          <p:nvPr>
            <p:extLst>
              <p:ext uri="{D42A27DB-BD31-4B8C-83A1-F6EECF244321}">
                <p14:modId xmlns:p14="http://schemas.microsoft.com/office/powerpoint/2010/main" val="1041198689"/>
              </p:ext>
            </p:extLst>
          </p:nvPr>
        </p:nvGraphicFramePr>
        <p:xfrm>
          <a:off x="2093685" y="3937001"/>
          <a:ext cx="7145338" cy="1590675"/>
        </p:xfrm>
        <a:graphic>
          <a:graphicData uri="http://schemas.openxmlformats.org/presentationml/2006/ole">
            <mc:AlternateContent xmlns:mc="http://schemas.openxmlformats.org/markup-compatibility/2006">
              <mc:Choice xmlns:v="urn:schemas-microsoft-com:vml" Requires="v">
                <p:oleObj spid="_x0000_s2078" name="Equation" r:id="rId4" imgW="6094080" imgH="4063680" progId="Equation.2">
                  <p:embed/>
                </p:oleObj>
              </mc:Choice>
              <mc:Fallback>
                <p:oleObj name="Equation" r:id="rId4" imgW="6094080" imgH="4063680" progId="Equation.2">
                  <p:embed/>
                  <p:pic>
                    <p:nvPicPr>
                      <p:cNvPr id="1325060" name="Object 4">
                        <a:hlinkClick r:id="" action="ppaction://ole?verb=0"/>
                      </p:cNvPr>
                      <p:cNvPicPr>
                        <a:picLocks noChangeArrowheads="1"/>
                      </p:cNvPicPr>
                      <p:nvPr/>
                    </p:nvPicPr>
                    <p:blipFill>
                      <a:blip r:embed="rId5">
                        <a:extLst>
                          <a:ext uri="{28A0092B-C50C-407E-A947-70E740481C1C}">
                            <a14:useLocalDpi xmlns:a14="http://schemas.microsoft.com/office/drawing/2010/main" val="0"/>
                          </a:ext>
                        </a:extLst>
                      </a:blip>
                      <a:srcRect r="47856" b="82587"/>
                      <a:stretch>
                        <a:fillRect/>
                      </a:stretch>
                    </p:blipFill>
                    <p:spPr bwMode="auto">
                      <a:xfrm>
                        <a:off x="2093685" y="3937001"/>
                        <a:ext cx="7145338" cy="159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54" name="Rectangle 2"/>
          <p:cNvSpPr>
            <a:spLocks noChangeArrowheads="1"/>
          </p:cNvSpPr>
          <p:nvPr/>
        </p:nvSpPr>
        <p:spPr bwMode="auto">
          <a:xfrm>
            <a:off x="2438400" y="228600"/>
            <a:ext cx="9753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4400" b="1" dirty="0">
                <a:latin typeface="Sakkal Majalla" panose="02000000000000000000" pitchFamily="2" charset="-78"/>
                <a:cs typeface="Sakkal Majalla" panose="02000000000000000000" pitchFamily="2" charset="-78"/>
              </a:rPr>
              <a:t>Price Elasticity </a:t>
            </a:r>
          </a:p>
        </p:txBody>
      </p:sp>
      <p:sp>
        <p:nvSpPr>
          <p:cNvPr id="2060"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LO-2</a:t>
            </a:r>
          </a:p>
        </p:txBody>
      </p:sp>
    </p:spTree>
    <p:extLst>
      <p:ext uri="{BB962C8B-B14F-4D97-AF65-F5344CB8AC3E}">
        <p14:creationId xmlns:p14="http://schemas.microsoft.com/office/powerpoint/2010/main" val="14751316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325060"/>
                                        </p:tgtEl>
                                        <p:attrNameLst>
                                          <p:attrName>style.visibility</p:attrName>
                                        </p:attrNameLst>
                                      </p:cBhvr>
                                      <p:to>
                                        <p:strVal val="visible"/>
                                      </p:to>
                                    </p:set>
                                    <p:animEffect transition="in" filter="wipe(left)">
                                      <p:cBhvr>
                                        <p:cTn id="7" dur="500"/>
                                        <p:tgtEl>
                                          <p:spTgt spid="1325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7107" name="Rectangle 3"/>
          <p:cNvSpPr>
            <a:spLocks noGrp="1" noChangeArrowheads="1"/>
          </p:cNvSpPr>
          <p:nvPr>
            <p:ph idx="1"/>
          </p:nvPr>
        </p:nvSpPr>
        <p:spPr>
          <a:xfrm>
            <a:off x="1331803" y="1981200"/>
            <a:ext cx="7620000" cy="4876800"/>
          </a:xfrm>
        </p:spPr>
        <p:txBody>
          <a:bodyPr/>
          <a:lstStyle/>
          <a:p>
            <a:pPr eaLnBrk="1" hangingPunct="1">
              <a:buFont typeface="Wingdings" panose="05000000000000000000" pitchFamily="2" charset="2"/>
              <a:buChar char="§"/>
            </a:pPr>
            <a:r>
              <a:rPr lang="en-US" altLang="ar-JO" dirty="0" smtClean="0"/>
              <a:t>The price of popcorn goes up 20% and the quantity demanded goes down 10%.</a:t>
            </a:r>
          </a:p>
          <a:p>
            <a:pPr eaLnBrk="1" hangingPunct="1">
              <a:buFont typeface="Wingdings" panose="05000000000000000000" pitchFamily="2" charset="2"/>
              <a:buChar char="§"/>
            </a:pPr>
            <a:r>
              <a:rPr lang="en-US" altLang="ar-JO" dirty="0" smtClean="0"/>
              <a:t>The price elasticity of demand is:</a:t>
            </a:r>
          </a:p>
        </p:txBody>
      </p:sp>
      <p:sp>
        <p:nvSpPr>
          <p:cNvPr id="21"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352D66E3-A54B-4177-AE1B-BC8469C99C29}" type="slidenum">
              <a:rPr lang="en-US" altLang="ar-JO"/>
              <a:pPr/>
              <a:t>30</a:t>
            </a:fld>
            <a:endParaRPr lang="en-US" altLang="ar-JO"/>
          </a:p>
        </p:txBody>
      </p:sp>
      <p:grpSp>
        <p:nvGrpSpPr>
          <p:cNvPr id="2" name="Group 4"/>
          <p:cNvGrpSpPr>
            <a:grpSpLocks/>
          </p:cNvGrpSpPr>
          <p:nvPr/>
        </p:nvGrpSpPr>
        <p:grpSpPr bwMode="auto">
          <a:xfrm>
            <a:off x="2528444" y="4460360"/>
            <a:ext cx="7682357" cy="1595438"/>
            <a:chOff x="678" y="2496"/>
            <a:chExt cx="4426" cy="1005"/>
          </a:xfrm>
        </p:grpSpPr>
        <p:sp>
          <p:nvSpPr>
            <p:cNvPr id="31751" name="Rectangle 5"/>
            <p:cNvSpPr>
              <a:spLocks noChangeArrowheads="1"/>
            </p:cNvSpPr>
            <p:nvPr/>
          </p:nvSpPr>
          <p:spPr bwMode="auto">
            <a:xfrm>
              <a:off x="678" y="2861"/>
              <a:ext cx="276"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r"/>
              <a:r>
                <a:rPr lang="en-US" altLang="ar-JO" sz="2800" i="1">
                  <a:solidFill>
                    <a:srgbClr val="000000"/>
                  </a:solidFill>
                </a:rPr>
                <a:t>(E)</a:t>
              </a:r>
              <a:endParaRPr lang="en-US" altLang="ar-JO" sz="2800">
                <a:latin typeface="Times New Roman" panose="02020603050405020304" pitchFamily="18" charset="0"/>
              </a:endParaRPr>
            </a:p>
          </p:txBody>
        </p:sp>
        <p:sp>
          <p:nvSpPr>
            <p:cNvPr id="31752" name="Rectangle 6"/>
            <p:cNvSpPr>
              <a:spLocks noChangeArrowheads="1"/>
            </p:cNvSpPr>
            <p:nvPr/>
          </p:nvSpPr>
          <p:spPr bwMode="auto">
            <a:xfrm>
              <a:off x="1012" y="2844"/>
              <a:ext cx="139" cy="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ctr"/>
              <a:r>
                <a:rPr lang="en-US" altLang="ar-JO" sz="3200" i="1">
                  <a:solidFill>
                    <a:srgbClr val="000000"/>
                  </a:solidFill>
                </a:rPr>
                <a:t>=</a:t>
              </a:r>
              <a:endParaRPr lang="en-US" altLang="ar-JO" sz="3200">
                <a:latin typeface="Times New Roman" panose="02020603050405020304" pitchFamily="18" charset="0"/>
              </a:endParaRPr>
            </a:p>
          </p:txBody>
        </p:sp>
        <p:grpSp>
          <p:nvGrpSpPr>
            <p:cNvPr id="31753" name="Group 7"/>
            <p:cNvGrpSpPr>
              <a:grpSpLocks/>
            </p:cNvGrpSpPr>
            <p:nvPr/>
          </p:nvGrpSpPr>
          <p:grpSpPr bwMode="auto">
            <a:xfrm>
              <a:off x="1206" y="2496"/>
              <a:ext cx="2247" cy="1005"/>
              <a:chOff x="1253" y="2623"/>
              <a:chExt cx="2247" cy="1005"/>
            </a:xfrm>
          </p:grpSpPr>
          <p:sp>
            <p:nvSpPr>
              <p:cNvPr id="31761" name="Line 8"/>
              <p:cNvSpPr>
                <a:spLocks noChangeShapeType="1"/>
              </p:cNvSpPr>
              <p:nvPr/>
            </p:nvSpPr>
            <p:spPr bwMode="auto">
              <a:xfrm>
                <a:off x="1253" y="3120"/>
                <a:ext cx="2247" cy="1"/>
              </a:xfrm>
              <a:prstGeom prst="line">
                <a:avLst/>
              </a:prstGeom>
              <a:noFill/>
              <a:ln w="14288">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31762" name="Rectangle 9"/>
              <p:cNvSpPr>
                <a:spLocks noChangeArrowheads="1"/>
              </p:cNvSpPr>
              <p:nvPr/>
            </p:nvSpPr>
            <p:spPr bwMode="auto">
              <a:xfrm>
                <a:off x="1339" y="2623"/>
                <a:ext cx="1917"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r>
                  <a:rPr lang="en-US" altLang="ar-JO" sz="2700" i="1" dirty="0">
                    <a:solidFill>
                      <a:srgbClr val="000000"/>
                    </a:solidFill>
                  </a:rPr>
                  <a:t>percentage change in</a:t>
                </a:r>
                <a:endParaRPr lang="en-US" altLang="ar-JO" sz="2400" dirty="0">
                  <a:latin typeface="Times New Roman" panose="02020603050405020304" pitchFamily="18" charset="0"/>
                </a:endParaRPr>
              </a:p>
            </p:txBody>
          </p:sp>
          <p:sp>
            <p:nvSpPr>
              <p:cNvPr id="31763" name="Rectangle 10"/>
              <p:cNvSpPr>
                <a:spLocks noChangeArrowheads="1"/>
              </p:cNvSpPr>
              <p:nvPr/>
            </p:nvSpPr>
            <p:spPr bwMode="auto">
              <a:xfrm>
                <a:off x="1459" y="2838"/>
                <a:ext cx="1696"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r>
                  <a:rPr lang="en-US" altLang="ar-JO" sz="2700" i="1" dirty="0">
                    <a:solidFill>
                      <a:srgbClr val="000000"/>
                    </a:solidFill>
                  </a:rPr>
                  <a:t>quantity demanded</a:t>
                </a:r>
              </a:p>
            </p:txBody>
          </p:sp>
          <p:sp>
            <p:nvSpPr>
              <p:cNvPr id="31764" name="Rectangle 11"/>
              <p:cNvSpPr>
                <a:spLocks noChangeArrowheads="1"/>
              </p:cNvSpPr>
              <p:nvPr/>
            </p:nvSpPr>
            <p:spPr bwMode="auto">
              <a:xfrm>
                <a:off x="1423" y="3150"/>
                <a:ext cx="1762"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r>
                  <a:rPr lang="en-US" altLang="ar-JO" sz="2700" i="1">
                    <a:solidFill>
                      <a:srgbClr val="000000"/>
                    </a:solidFill>
                  </a:rPr>
                  <a:t>percentage change </a:t>
                </a:r>
              </a:p>
            </p:txBody>
          </p:sp>
          <p:sp>
            <p:nvSpPr>
              <p:cNvPr id="31765" name="Rectangle 12"/>
              <p:cNvSpPr>
                <a:spLocks noChangeArrowheads="1"/>
              </p:cNvSpPr>
              <p:nvPr/>
            </p:nvSpPr>
            <p:spPr bwMode="auto">
              <a:xfrm>
                <a:off x="2056" y="3366"/>
                <a:ext cx="643"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ctr"/>
                <a:r>
                  <a:rPr lang="en-US" altLang="ar-JO" sz="2700" i="1">
                    <a:solidFill>
                      <a:srgbClr val="000000"/>
                    </a:solidFill>
                  </a:rPr>
                  <a:t>in price</a:t>
                </a:r>
                <a:endParaRPr lang="en-US" altLang="ar-JO" sz="2400">
                  <a:latin typeface="Times New Roman" panose="02020603050405020304" pitchFamily="18" charset="0"/>
                </a:endParaRPr>
              </a:p>
            </p:txBody>
          </p:sp>
        </p:grpSp>
        <p:sp>
          <p:nvSpPr>
            <p:cNvPr id="31754" name="Rectangle 13"/>
            <p:cNvSpPr>
              <a:spLocks noChangeArrowheads="1"/>
            </p:cNvSpPr>
            <p:nvPr/>
          </p:nvSpPr>
          <p:spPr bwMode="auto">
            <a:xfrm>
              <a:off x="3513" y="2844"/>
              <a:ext cx="139" cy="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ctr"/>
              <a:r>
                <a:rPr lang="en-US" altLang="ar-JO" sz="3200" i="1">
                  <a:solidFill>
                    <a:srgbClr val="000000"/>
                  </a:solidFill>
                </a:rPr>
                <a:t>=</a:t>
              </a:r>
              <a:endParaRPr lang="en-US" altLang="ar-JO" sz="3200">
                <a:latin typeface="Times New Roman" panose="02020603050405020304" pitchFamily="18" charset="0"/>
              </a:endParaRPr>
            </a:p>
          </p:txBody>
        </p:sp>
        <p:grpSp>
          <p:nvGrpSpPr>
            <p:cNvPr id="31755" name="Group 14"/>
            <p:cNvGrpSpPr>
              <a:grpSpLocks/>
            </p:cNvGrpSpPr>
            <p:nvPr/>
          </p:nvGrpSpPr>
          <p:grpSpPr bwMode="auto">
            <a:xfrm>
              <a:off x="3708" y="2712"/>
              <a:ext cx="580" cy="574"/>
              <a:chOff x="3806" y="2712"/>
              <a:chExt cx="580" cy="574"/>
            </a:xfrm>
          </p:grpSpPr>
          <p:sp>
            <p:nvSpPr>
              <p:cNvPr id="31758" name="Line 15"/>
              <p:cNvSpPr>
                <a:spLocks noChangeShapeType="1"/>
              </p:cNvSpPr>
              <p:nvPr/>
            </p:nvSpPr>
            <p:spPr bwMode="auto">
              <a:xfrm>
                <a:off x="3806" y="2994"/>
                <a:ext cx="580" cy="0"/>
              </a:xfrm>
              <a:prstGeom prst="line">
                <a:avLst/>
              </a:prstGeom>
              <a:noFill/>
              <a:ln w="14288">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31759" name="Rectangle 16"/>
              <p:cNvSpPr>
                <a:spLocks noChangeArrowheads="1"/>
              </p:cNvSpPr>
              <p:nvPr/>
            </p:nvSpPr>
            <p:spPr bwMode="auto">
              <a:xfrm>
                <a:off x="3820" y="2712"/>
                <a:ext cx="510"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r>
                  <a:rPr lang="en-US" altLang="ar-JO" sz="2700" i="1">
                    <a:solidFill>
                      <a:srgbClr val="000000"/>
                    </a:solidFill>
                  </a:rPr>
                  <a:t>–10%</a:t>
                </a:r>
                <a:endParaRPr lang="en-US" altLang="ar-JO" sz="2400">
                  <a:latin typeface="Times New Roman" panose="02020603050405020304" pitchFamily="18" charset="0"/>
                </a:endParaRPr>
              </a:p>
            </p:txBody>
          </p:sp>
          <p:sp>
            <p:nvSpPr>
              <p:cNvPr id="31760" name="Rectangle 17"/>
              <p:cNvSpPr>
                <a:spLocks noChangeArrowheads="1"/>
              </p:cNvSpPr>
              <p:nvPr/>
            </p:nvSpPr>
            <p:spPr bwMode="auto">
              <a:xfrm>
                <a:off x="3880" y="3024"/>
                <a:ext cx="399"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r>
                  <a:rPr lang="en-US" altLang="ar-JO" sz="2700" i="1">
                    <a:solidFill>
                      <a:srgbClr val="000000"/>
                    </a:solidFill>
                  </a:rPr>
                  <a:t>20%</a:t>
                </a:r>
                <a:endParaRPr lang="en-US" altLang="ar-JO" sz="2400">
                  <a:latin typeface="Times New Roman" panose="02020603050405020304" pitchFamily="18" charset="0"/>
                </a:endParaRPr>
              </a:p>
            </p:txBody>
          </p:sp>
        </p:grpSp>
        <p:sp>
          <p:nvSpPr>
            <p:cNvPr id="31756" name="Rectangle 18"/>
            <p:cNvSpPr>
              <a:spLocks noChangeArrowheads="1"/>
            </p:cNvSpPr>
            <p:nvPr/>
          </p:nvSpPr>
          <p:spPr bwMode="auto">
            <a:xfrm>
              <a:off x="4586" y="2861"/>
              <a:ext cx="518"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r"/>
              <a:r>
                <a:rPr lang="en-US" altLang="ar-JO" sz="2800" i="1">
                  <a:solidFill>
                    <a:srgbClr val="000000"/>
                  </a:solidFill>
                </a:rPr>
                <a:t>– 0.5 </a:t>
              </a:r>
              <a:endParaRPr lang="en-US" altLang="ar-JO" sz="2800">
                <a:latin typeface="Times New Roman" panose="02020603050405020304" pitchFamily="18" charset="0"/>
              </a:endParaRPr>
            </a:p>
          </p:txBody>
        </p:sp>
        <p:sp>
          <p:nvSpPr>
            <p:cNvPr id="31757" name="Rectangle 19"/>
            <p:cNvSpPr>
              <a:spLocks noChangeArrowheads="1"/>
            </p:cNvSpPr>
            <p:nvPr/>
          </p:nvSpPr>
          <p:spPr bwMode="auto">
            <a:xfrm>
              <a:off x="4348" y="2844"/>
              <a:ext cx="139" cy="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ctr"/>
              <a:r>
                <a:rPr lang="en-US" altLang="ar-JO" sz="3200" i="1">
                  <a:solidFill>
                    <a:srgbClr val="000000"/>
                  </a:solidFill>
                </a:rPr>
                <a:t>=</a:t>
              </a:r>
              <a:endParaRPr lang="en-US" altLang="ar-JO" sz="3200">
                <a:latin typeface="Times New Roman" panose="02020603050405020304" pitchFamily="18" charset="0"/>
              </a:endParaRPr>
            </a:p>
          </p:txBody>
        </p:sp>
      </p:grpSp>
      <p:sp>
        <p:nvSpPr>
          <p:cNvPr id="31750" name="Rectangle 2"/>
          <p:cNvSpPr>
            <a:spLocks noChangeArrowheads="1"/>
          </p:cNvSpPr>
          <p:nvPr/>
        </p:nvSpPr>
        <p:spPr bwMode="auto">
          <a:xfrm>
            <a:off x="2438400" y="228600"/>
            <a:ext cx="9753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4400" b="1" dirty="0">
                <a:latin typeface="Sakkal Majalla" panose="02000000000000000000" pitchFamily="2" charset="-78"/>
                <a:cs typeface="Sakkal Majalla" panose="02000000000000000000" pitchFamily="2" charset="-78"/>
              </a:rPr>
              <a:t>Price Elasticity </a:t>
            </a:r>
          </a:p>
        </p:txBody>
      </p:sp>
      <p:sp>
        <p:nvSpPr>
          <p:cNvPr id="31771"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LO-2</a:t>
            </a:r>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3526840" y="4366017"/>
              <a:ext cx="363240" cy="220680"/>
            </p14:xfrm>
          </p:contentPart>
        </mc:Choice>
        <mc:Fallback xmlns="">
          <p:pic>
            <p:nvPicPr>
              <p:cNvPr id="3" name="Ink 2"/>
              <p:cNvPicPr/>
              <p:nvPr/>
            </p:nvPicPr>
            <p:blipFill>
              <a:blip r:embed="rId4"/>
              <a:stretch>
                <a:fillRect/>
              </a:stretch>
            </p:blipFill>
            <p:spPr>
              <a:xfrm>
                <a:off x="3518560" y="4357737"/>
                <a:ext cx="379800" cy="237240"/>
              </a:xfrm>
              <a:prstGeom prst="rect">
                <a:avLst/>
              </a:prstGeom>
            </p:spPr>
          </p:pic>
        </mc:Fallback>
      </mc:AlternateContent>
    </p:spTree>
    <p:extLst>
      <p:ext uri="{BB962C8B-B14F-4D97-AF65-F5344CB8AC3E}">
        <p14:creationId xmlns:p14="http://schemas.microsoft.com/office/powerpoint/2010/main" val="1253010645"/>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27107">
                                            <p:txEl>
                                              <p:pRg st="0" end="0"/>
                                            </p:txEl>
                                          </p:spTgt>
                                        </p:tgtEl>
                                        <p:attrNameLst>
                                          <p:attrName>style.visibility</p:attrName>
                                        </p:attrNameLst>
                                      </p:cBhvr>
                                      <p:to>
                                        <p:strVal val="visible"/>
                                      </p:to>
                                    </p:set>
                                    <p:animEffect transition="in" filter="wipe(left)">
                                      <p:cBhvr>
                                        <p:cTn id="12" dur="500"/>
                                        <p:tgtEl>
                                          <p:spTgt spid="13271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27107">
                                            <p:txEl>
                                              <p:pRg st="1" end="1"/>
                                            </p:txEl>
                                          </p:spTgt>
                                        </p:tgtEl>
                                        <p:attrNameLst>
                                          <p:attrName>style.visibility</p:attrName>
                                        </p:attrNameLst>
                                      </p:cBhvr>
                                      <p:to>
                                        <p:strVal val="visible"/>
                                      </p:to>
                                    </p:set>
                                    <p:animEffect transition="in" filter="wipe(left)">
                                      <p:cBhvr>
                                        <p:cTn id="17" dur="500"/>
                                        <p:tgtEl>
                                          <p:spTgt spid="132710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7107"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0918" y="1945488"/>
            <a:ext cx="10058400" cy="1450757"/>
          </a:xfrm>
        </p:spPr>
        <p:txBody>
          <a:bodyPr>
            <a:normAutofit fontScale="90000"/>
          </a:bodyPr>
          <a:lstStyle/>
          <a:p>
            <a:pPr algn="r"/>
            <a:r>
              <a:rPr lang="ar-JO" dirty="0" smtClean="0"/>
              <a:t>عند انخفاض سعر سلعة معينة بمقدار10% مما أدى </a:t>
            </a:r>
            <a:r>
              <a:rPr lang="ar-JO" dirty="0" err="1" smtClean="0"/>
              <a:t>الى</a:t>
            </a:r>
            <a:r>
              <a:rPr lang="ar-JO" dirty="0" smtClean="0"/>
              <a:t> زيادة الكمية المطلوبة من تلك السلعة بمقدار  5%المطلوب احسب مقدار التغير في المرونة السعرية </a:t>
            </a:r>
            <a:endParaRPr lang="ar-JO" dirty="0"/>
          </a:p>
        </p:txBody>
      </p:sp>
      <p:sp>
        <p:nvSpPr>
          <p:cNvPr id="4" name="Content Placeholder 3"/>
          <p:cNvSpPr>
            <a:spLocks noGrp="1" noChangeArrowheads="1"/>
          </p:cNvSpPr>
          <p:nvPr>
            <p:ph idx="1"/>
          </p:nvPr>
        </p:nvSpPr>
        <p:spPr bwMode="auto">
          <a:xfrm>
            <a:off x="968188" y="3347812"/>
            <a:ext cx="10707445"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0" marR="0" algn="r" rtl="1" eaLnBrk="0" fontAlgn="base" hangingPunct="0">
              <a:lnSpc>
                <a:spcPts val="2400"/>
              </a:lnSpc>
              <a:spcBef>
                <a:spcPts val="0"/>
              </a:spcBef>
              <a:spcAft>
                <a:spcPts val="0"/>
              </a:spcAft>
            </a:pPr>
            <a:r>
              <a:rPr lang="ar-JO"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a:t>
            </a:r>
            <a:r>
              <a:rPr lang="ar-SA"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a:t>
            </a:r>
            <a:r>
              <a:rPr lang="ar-SA" sz="2400" b="1" dirty="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نسبة التغير في الكمية المطلوبة</a:t>
            </a:r>
            <a:endParaRPr lang="en-US" sz="1200" dirty="0">
              <a:latin typeface="Times New Roman" panose="02020603050405020304" pitchFamily="18" charset="0"/>
              <a:ea typeface="Times New Roman" panose="02020603050405020304" pitchFamily="18" charset="0"/>
            </a:endParaRPr>
          </a:p>
          <a:p>
            <a:pPr marL="0" marR="0" algn="r" rtl="1" eaLnBrk="0" fontAlgn="base" hangingPunct="0">
              <a:lnSpc>
                <a:spcPts val="2100"/>
              </a:lnSpc>
              <a:spcBef>
                <a:spcPts val="0"/>
              </a:spcBef>
              <a:spcAft>
                <a:spcPts val="0"/>
              </a:spcAft>
            </a:pPr>
            <a:r>
              <a:rPr lang="ar-SA" sz="2400" b="1" dirty="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مرونة لطلب </a:t>
            </a:r>
            <a:r>
              <a:rPr lang="ar-SA" sz="2400" b="1" kern="1200" dirty="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السعرية = </a:t>
            </a:r>
            <a:r>
              <a:rPr lang="ar-SA"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ــــــــــــــــــــــــــــــــــــــــــــــــــــــــــــــــــــــــــــــــــــــــــــــــــ</a:t>
            </a:r>
            <a:r>
              <a:rPr lang="ar-JO"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 </a:t>
            </a:r>
          </a:p>
          <a:p>
            <a:pPr marL="0" marR="0" algn="r" rtl="1" eaLnBrk="0" fontAlgn="base" hangingPunct="0">
              <a:lnSpc>
                <a:spcPts val="2100"/>
              </a:lnSpc>
              <a:spcBef>
                <a:spcPts val="0"/>
              </a:spcBef>
              <a:spcAft>
                <a:spcPts val="0"/>
              </a:spcAft>
            </a:pPr>
            <a:r>
              <a:rPr lang="ar-JO" sz="2400" b="1" dirty="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a:t>
            </a:r>
            <a:r>
              <a:rPr lang="ar-JO"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a:t>
            </a:r>
            <a:r>
              <a:rPr lang="ar-SA"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نسبة التغير في الثمن</a:t>
            </a:r>
            <a:endParaRPr lang="en-US" sz="1200" dirty="0">
              <a:effectLst/>
              <a:latin typeface="Times New Roman" panose="02020603050405020304" pitchFamily="18" charset="0"/>
              <a:ea typeface="Times New Roman" panose="02020603050405020304" pitchFamily="18" charset="0"/>
            </a:endParaRPr>
          </a:p>
        </p:txBody>
      </p:sp>
      <p:sp>
        <p:nvSpPr>
          <p:cNvPr id="5" name="Rectangle 4"/>
          <p:cNvSpPr>
            <a:spLocks noChangeArrowheads="1"/>
          </p:cNvSpPr>
          <p:nvPr/>
        </p:nvSpPr>
        <p:spPr bwMode="auto">
          <a:xfrm>
            <a:off x="166632" y="3322806"/>
            <a:ext cx="6677025" cy="96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marL="0" marR="0" algn="r" rtl="1" eaLnBrk="0" fontAlgn="base" hangingPunct="0">
              <a:lnSpc>
                <a:spcPts val="2400"/>
              </a:lnSpc>
              <a:spcBef>
                <a:spcPts val="0"/>
              </a:spcBef>
              <a:spcAft>
                <a:spcPts val="0"/>
              </a:spcAft>
            </a:pPr>
            <a:r>
              <a:rPr lang="ar-SA" sz="2400" b="1" kern="1200" dirty="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a:t>
            </a:r>
            <a:r>
              <a:rPr lang="ar-JO"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a:t>
            </a:r>
            <a:r>
              <a:rPr lang="ar-SA"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a:t>
            </a:r>
            <a:r>
              <a:rPr lang="ar-JO"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+ 5</a:t>
            </a:r>
            <a:endParaRPr lang="en-US" sz="1200" dirty="0">
              <a:effectLst/>
              <a:latin typeface="Times New Roman" panose="02020603050405020304" pitchFamily="18" charset="0"/>
              <a:ea typeface="Times New Roman" panose="02020603050405020304" pitchFamily="18" charset="0"/>
            </a:endParaRPr>
          </a:p>
          <a:p>
            <a:pPr marL="0" marR="0" algn="r" rtl="1" eaLnBrk="0" fontAlgn="base" hangingPunct="0">
              <a:lnSpc>
                <a:spcPts val="2100"/>
              </a:lnSpc>
              <a:spcBef>
                <a:spcPts val="0"/>
              </a:spcBef>
              <a:spcAft>
                <a:spcPts val="0"/>
              </a:spcAft>
            </a:pPr>
            <a:r>
              <a:rPr lang="ar-SA"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a:t>
            </a:r>
            <a:r>
              <a:rPr lang="ar-JO"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a:t>
            </a:r>
            <a:r>
              <a:rPr lang="ar-SA"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ــــــــــــــــــــــــــــــــــــــــــــــــــــــــــــــــــــــــــــــــــــــــــــــــــ</a:t>
            </a:r>
            <a:r>
              <a:rPr lang="ar-JO"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 - 5</a:t>
            </a:r>
            <a:endParaRPr lang="en-US" sz="1200" dirty="0">
              <a:effectLst/>
              <a:latin typeface="Times New Roman" panose="02020603050405020304" pitchFamily="18" charset="0"/>
              <a:ea typeface="Times New Roman" panose="02020603050405020304" pitchFamily="18" charset="0"/>
            </a:endParaRPr>
          </a:p>
          <a:p>
            <a:pPr marL="0" marR="0" algn="r" rtl="1" eaLnBrk="0" fontAlgn="base" hangingPunct="0">
              <a:lnSpc>
                <a:spcPts val="2100"/>
              </a:lnSpc>
              <a:spcBef>
                <a:spcPts val="0"/>
              </a:spcBef>
              <a:spcAft>
                <a:spcPts val="0"/>
              </a:spcAft>
            </a:pPr>
            <a:r>
              <a:rPr lang="ar-JO"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-10 </a:t>
            </a:r>
            <a:endParaRPr lang="en-US" sz="1200" dirty="0">
              <a:effectLst/>
              <a:latin typeface="Times New Roman" panose="02020603050405020304" pitchFamily="18" charset="0"/>
              <a:ea typeface="Times New Roman" panose="02020603050405020304" pitchFamily="18" charset="0"/>
            </a:endParaRPr>
          </a:p>
        </p:txBody>
      </p:sp>
      <p:cxnSp>
        <p:nvCxnSpPr>
          <p:cNvPr id="7" name="Straight Arrow Connector 6"/>
          <p:cNvCxnSpPr/>
          <p:nvPr/>
        </p:nvCxnSpPr>
        <p:spPr>
          <a:xfrm flipH="1" flipV="1">
            <a:off x="1290918" y="3926541"/>
            <a:ext cx="1380564" cy="13805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Rectangle 7"/>
          <p:cNvSpPr>
            <a:spLocks noChangeArrowheads="1"/>
          </p:cNvSpPr>
          <p:nvPr/>
        </p:nvSpPr>
        <p:spPr bwMode="auto">
          <a:xfrm>
            <a:off x="166632" y="5347122"/>
            <a:ext cx="6677025" cy="726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marL="0" marR="0" algn="r" rtl="1" eaLnBrk="0" fontAlgn="base" hangingPunct="0">
              <a:lnSpc>
                <a:spcPts val="2400"/>
              </a:lnSpc>
              <a:spcBef>
                <a:spcPts val="0"/>
              </a:spcBef>
              <a:spcAft>
                <a:spcPts val="0"/>
              </a:spcAft>
            </a:pPr>
            <a:r>
              <a:rPr lang="ar-JO" sz="3200" dirty="0" smtClean="0">
                <a:effectLst/>
                <a:latin typeface="Times New Roman" panose="02020603050405020304" pitchFamily="18" charset="0"/>
                <a:ea typeface="Times New Roman" panose="02020603050405020304" pitchFamily="18" charset="0"/>
              </a:rPr>
              <a:t>السالب تدل على العلاقة العكسية لا توجد </a:t>
            </a:r>
            <a:r>
              <a:rPr lang="ar-JO" sz="3200" dirty="0" smtClean="0">
                <a:effectLst/>
                <a:latin typeface="Times New Roman" panose="02020603050405020304" pitchFamily="18" charset="0"/>
                <a:ea typeface="Times New Roman" panose="02020603050405020304" pitchFamily="18" charset="0"/>
              </a:rPr>
              <a:t>قيمة</a:t>
            </a:r>
          </a:p>
          <a:p>
            <a:pPr marL="0" marR="0" algn="r" rtl="1" eaLnBrk="0" fontAlgn="base" hangingPunct="0">
              <a:lnSpc>
                <a:spcPts val="2400"/>
              </a:lnSpc>
              <a:spcBef>
                <a:spcPts val="0"/>
              </a:spcBef>
              <a:spcAft>
                <a:spcPts val="0"/>
              </a:spcAft>
            </a:pPr>
            <a:r>
              <a:rPr lang="ar-JO" sz="3200" dirty="0" smtClean="0">
                <a:effectLst/>
                <a:latin typeface="Times New Roman" panose="02020603050405020304" pitchFamily="18" charset="0"/>
                <a:ea typeface="Times New Roman" panose="02020603050405020304" pitchFamily="18" charset="0"/>
              </a:rPr>
              <a:t> </a:t>
            </a:r>
            <a:r>
              <a:rPr lang="ar-JO" sz="3200" dirty="0" smtClean="0">
                <a:effectLst/>
                <a:latin typeface="Times New Roman" panose="02020603050405020304" pitchFamily="18" charset="0"/>
                <a:ea typeface="Times New Roman" panose="02020603050405020304" pitchFamily="18" charset="0"/>
              </a:rPr>
              <a:t>رياضية </a:t>
            </a:r>
            <a:endParaRPr lang="en-US"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525953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bwMode="auto">
          <a:xfrm>
            <a:off x="1226457" y="435429"/>
            <a:ext cx="83820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Elastic versus Inelastic Demand</a:t>
            </a:r>
          </a:p>
        </p:txBody>
      </p:sp>
      <p:sp>
        <p:nvSpPr>
          <p:cNvPr id="1329155" name="Rectangle 3"/>
          <p:cNvSpPr>
            <a:spLocks noGrp="1" noChangeArrowheads="1"/>
          </p:cNvSpPr>
          <p:nvPr>
            <p:ph idx="1"/>
          </p:nvPr>
        </p:nvSpPr>
        <p:spPr>
          <a:xfrm>
            <a:off x="1117600" y="1981200"/>
            <a:ext cx="7620000" cy="4876800"/>
          </a:xfrm>
        </p:spPr>
        <p:txBody>
          <a:bodyPr/>
          <a:lstStyle/>
          <a:p>
            <a:pPr eaLnBrk="1" hangingPunct="1"/>
            <a:r>
              <a:rPr lang="en-US" altLang="ar-JO" dirty="0" smtClean="0"/>
              <a:t>Demand can be elastic, inelastic, or unitary elastic.</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9A05822C-0377-4507-A183-DF911DDF8024}" type="slidenum">
              <a:rPr lang="en-US" altLang="ar-JO"/>
              <a:pPr/>
              <a:t>32</a:t>
            </a:fld>
            <a:endParaRPr lang="en-US" altLang="ar-JO"/>
          </a:p>
        </p:txBody>
      </p:sp>
      <p:pic>
        <p:nvPicPr>
          <p:cNvPr id="2" name="Picture 1"/>
          <p:cNvPicPr>
            <a:picLocks noChangeAspect="1"/>
          </p:cNvPicPr>
          <p:nvPr/>
        </p:nvPicPr>
        <p:blipFill>
          <a:blip r:embed="rId3"/>
          <a:stretch>
            <a:fillRect/>
          </a:stretch>
        </p:blipFill>
        <p:spPr>
          <a:xfrm>
            <a:off x="7062303" y="2600336"/>
            <a:ext cx="4346349" cy="2755448"/>
          </a:xfrm>
          <a:prstGeom prst="rect">
            <a:avLst/>
          </a:prstGeom>
        </p:spPr>
      </p:pic>
    </p:spTree>
    <p:extLst>
      <p:ext uri="{BB962C8B-B14F-4D97-AF65-F5344CB8AC3E}">
        <p14:creationId xmlns:p14="http://schemas.microsoft.com/office/powerpoint/2010/main" val="240936895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29155">
                                            <p:txEl>
                                              <p:pRg st="0" end="0"/>
                                            </p:txEl>
                                          </p:spTgt>
                                        </p:tgtEl>
                                        <p:attrNameLst>
                                          <p:attrName>style.visibility</p:attrName>
                                        </p:attrNameLst>
                                      </p:cBhvr>
                                      <p:to>
                                        <p:strVal val="visible"/>
                                      </p:to>
                                    </p:set>
                                    <p:animEffect transition="in" filter="wipe(left)">
                                      <p:cBhvr>
                                        <p:cTn id="7" dur="500"/>
                                        <p:tgtEl>
                                          <p:spTgt spid="13291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9155"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Oval 2"/>
          <p:cNvSpPr/>
          <p:nvPr/>
        </p:nvSpPr>
        <p:spPr>
          <a:xfrm>
            <a:off x="2151529" y="3119718"/>
            <a:ext cx="1488142" cy="5383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JO"/>
          </a:p>
        </p:txBody>
      </p:sp>
      <p:sp>
        <p:nvSpPr>
          <p:cNvPr id="2" name="Oval 1"/>
          <p:cNvSpPr/>
          <p:nvPr/>
        </p:nvSpPr>
        <p:spPr>
          <a:xfrm>
            <a:off x="5993933" y="3335309"/>
            <a:ext cx="3980329" cy="3227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JO"/>
          </a:p>
        </p:txBody>
      </p:sp>
      <p:sp>
        <p:nvSpPr>
          <p:cNvPr id="33795" name="Rectangle 2"/>
          <p:cNvSpPr>
            <a:spLocks noGrp="1" noChangeArrowheads="1"/>
          </p:cNvSpPr>
          <p:nvPr>
            <p:ph type="title"/>
          </p:nvPr>
        </p:nvSpPr>
        <p:spPr bwMode="auto">
          <a:xfrm>
            <a:off x="1447800" y="361723"/>
            <a:ext cx="108204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Elastic Demand</a:t>
            </a:r>
          </a:p>
        </p:txBody>
      </p:sp>
      <p:sp>
        <p:nvSpPr>
          <p:cNvPr id="1331203" name="Rectangle 3"/>
          <p:cNvSpPr>
            <a:spLocks noGrp="1" noChangeArrowheads="1"/>
          </p:cNvSpPr>
          <p:nvPr>
            <p:ph idx="1"/>
          </p:nvPr>
        </p:nvSpPr>
        <p:spPr>
          <a:xfrm>
            <a:off x="1447800" y="2126343"/>
            <a:ext cx="7620000" cy="4876800"/>
          </a:xfrm>
        </p:spPr>
        <p:txBody>
          <a:bodyPr/>
          <a:lstStyle/>
          <a:p>
            <a:pPr eaLnBrk="1" hangingPunct="1">
              <a:buFont typeface="Wingdings" panose="05000000000000000000" pitchFamily="2" charset="2"/>
              <a:buChar char="§"/>
            </a:pPr>
            <a:r>
              <a:rPr lang="en-US" altLang="ar-JO" dirty="0" smtClean="0"/>
              <a:t>Consumer response is large relative to the change in price.</a:t>
            </a:r>
          </a:p>
          <a:p>
            <a:pPr marL="0" indent="0" eaLnBrk="1" hangingPunct="1">
              <a:buNone/>
            </a:pPr>
            <a:r>
              <a:rPr lang="en-US" altLang="ar-JO" dirty="0" smtClean="0"/>
              <a:t> </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46C69AF4-D2F7-4B03-9AF7-5AA079390E39}" type="slidenum">
              <a:rPr lang="en-US" altLang="ar-JO"/>
              <a:pPr/>
              <a:t>33</a:t>
            </a:fld>
            <a:endParaRPr lang="en-US" altLang="ar-JO"/>
          </a:p>
        </p:txBody>
      </p:sp>
      <p:sp>
        <p:nvSpPr>
          <p:cNvPr id="33803"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LO-2</a:t>
            </a:r>
          </a:p>
        </p:txBody>
      </p:sp>
      <p:sp>
        <p:nvSpPr>
          <p:cNvPr id="6" name="Content Placeholder 3"/>
          <p:cNvSpPr txBox="1">
            <a:spLocks noChangeArrowheads="1"/>
          </p:cNvSpPr>
          <p:nvPr/>
        </p:nvSpPr>
        <p:spPr bwMode="auto">
          <a:xfrm>
            <a:off x="968188" y="3335309"/>
            <a:ext cx="10707445" cy="96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rtlCol="0" anchor="ctr">
            <a:sp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5pPr>
            <a:lvl6pPr marL="11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algn="r" rtl="1" eaLnBrk="0" fontAlgn="base" hangingPunct="0">
              <a:lnSpc>
                <a:spcPts val="2400"/>
              </a:lnSpc>
              <a:spcBef>
                <a:spcPts val="0"/>
              </a:spcBef>
              <a:spcAft>
                <a:spcPts val="0"/>
              </a:spcAft>
            </a:pPr>
            <a:r>
              <a:rPr lang="ar-JO"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a:t>
            </a:r>
            <a:r>
              <a:rPr lang="ar-SA"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نسبة التغير في الكمية المطلوبة</a:t>
            </a:r>
            <a:endParaRPr lang="en-US" sz="1200" dirty="0" smtClean="0">
              <a:latin typeface="Times New Roman" panose="02020603050405020304" pitchFamily="18" charset="0"/>
              <a:ea typeface="Times New Roman" panose="02020603050405020304" pitchFamily="18" charset="0"/>
            </a:endParaRPr>
          </a:p>
          <a:p>
            <a:pPr marL="0" algn="r" rtl="1" eaLnBrk="0" fontAlgn="base" hangingPunct="0">
              <a:lnSpc>
                <a:spcPts val="2100"/>
              </a:lnSpc>
              <a:spcBef>
                <a:spcPts val="0"/>
              </a:spcBef>
              <a:spcAft>
                <a:spcPts val="0"/>
              </a:spcAft>
            </a:pPr>
            <a:r>
              <a:rPr lang="ar-SA"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مرونة لطلب السعرية = ــــــــــــــــــــــــــــــــــــــــــــــــــــــــــــــــــــــــــــــــــــــــــــــــــ</a:t>
            </a:r>
            <a:r>
              <a:rPr lang="ar-JO"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  </a:t>
            </a:r>
          </a:p>
          <a:p>
            <a:pPr marL="0" algn="r" rtl="1" eaLnBrk="0" fontAlgn="base" hangingPunct="0">
              <a:lnSpc>
                <a:spcPts val="2100"/>
              </a:lnSpc>
              <a:spcBef>
                <a:spcPts val="0"/>
              </a:spcBef>
              <a:spcAft>
                <a:spcPts val="0"/>
              </a:spcAft>
            </a:pPr>
            <a:r>
              <a:rPr lang="ar-JO"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a:t>
            </a:r>
            <a:r>
              <a:rPr lang="ar-SA"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نسبة التغير في الثمن</a:t>
            </a:r>
            <a:endParaRPr lang="en-US" sz="1200" dirty="0">
              <a:latin typeface="Times New Roman" panose="02020603050405020304" pitchFamily="18" charset="0"/>
              <a:ea typeface="Times New Roman" panose="02020603050405020304" pitchFamily="18" charset="0"/>
            </a:endParaRPr>
          </a:p>
        </p:txBody>
      </p:sp>
      <p:sp>
        <p:nvSpPr>
          <p:cNvPr id="8" name="Rectangle 7"/>
          <p:cNvSpPr>
            <a:spLocks noChangeArrowheads="1"/>
          </p:cNvSpPr>
          <p:nvPr/>
        </p:nvSpPr>
        <p:spPr bwMode="auto">
          <a:xfrm>
            <a:off x="166632" y="3322806"/>
            <a:ext cx="6677025" cy="96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marL="0" marR="0" algn="r" rtl="1" eaLnBrk="0" fontAlgn="base" hangingPunct="0">
              <a:lnSpc>
                <a:spcPts val="2400"/>
              </a:lnSpc>
              <a:spcBef>
                <a:spcPts val="0"/>
              </a:spcBef>
              <a:spcAft>
                <a:spcPts val="0"/>
              </a:spcAft>
            </a:pPr>
            <a:r>
              <a:rPr lang="ar-SA" sz="2400" b="1" kern="1200" dirty="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a:t>
            </a:r>
            <a:r>
              <a:rPr lang="ar-JO"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a:t>
            </a:r>
            <a:r>
              <a:rPr lang="ar-SA"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a:t>
            </a:r>
            <a:r>
              <a:rPr lang="ar-JO"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+ 5</a:t>
            </a:r>
            <a:endParaRPr lang="en-US" sz="1200" dirty="0">
              <a:effectLst/>
              <a:latin typeface="Times New Roman" panose="02020603050405020304" pitchFamily="18" charset="0"/>
              <a:ea typeface="Times New Roman" panose="02020603050405020304" pitchFamily="18" charset="0"/>
            </a:endParaRPr>
          </a:p>
          <a:p>
            <a:pPr marL="0" marR="0" algn="r" rtl="1" eaLnBrk="0" fontAlgn="base" hangingPunct="0">
              <a:lnSpc>
                <a:spcPts val="2100"/>
              </a:lnSpc>
              <a:spcBef>
                <a:spcPts val="0"/>
              </a:spcBef>
              <a:spcAft>
                <a:spcPts val="0"/>
              </a:spcAft>
            </a:pPr>
            <a:r>
              <a:rPr lang="ar-SA"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a:t>
            </a:r>
            <a:r>
              <a:rPr lang="ar-JO"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a:t>
            </a:r>
            <a:r>
              <a:rPr lang="ar-SA"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ــــــــــــــــــــــــــــــــــــــــــــــــــــــــــــــــــــــــــــــــــــــــــــــــــ</a:t>
            </a:r>
            <a:r>
              <a:rPr lang="ar-JO" sz="2400" b="1" kern="1200" dirty="0" smtClean="0">
                <a:solidFill>
                  <a:srgbClr val="000000"/>
                </a:solidFill>
                <a:effectLst/>
                <a:latin typeface="Arial" panose="020B0604020202020204" pitchFamily="34" charset="0"/>
                <a:ea typeface="Times New Roman" panose="02020603050405020304" pitchFamily="18" charset="0"/>
                <a:cs typeface="Simplified Arabic" panose="02020603050405020304" pitchFamily="18" charset="-78"/>
              </a:rPr>
              <a:t> = - 5</a:t>
            </a:r>
            <a:endParaRPr lang="en-US" sz="1200" dirty="0">
              <a:effectLst/>
              <a:latin typeface="Times New Roman" panose="02020603050405020304" pitchFamily="18" charset="0"/>
              <a:ea typeface="Times New Roman" panose="02020603050405020304" pitchFamily="18" charset="0"/>
            </a:endParaRPr>
          </a:p>
          <a:p>
            <a:pPr marL="0" marR="0" algn="r" rtl="1" eaLnBrk="0" fontAlgn="base" hangingPunct="0">
              <a:lnSpc>
                <a:spcPts val="2100"/>
              </a:lnSpc>
              <a:spcBef>
                <a:spcPts val="0"/>
              </a:spcBef>
              <a:spcAft>
                <a:spcPts val="0"/>
              </a:spcAft>
            </a:pPr>
            <a:r>
              <a:rPr lang="ar-JO"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-10 </a:t>
            </a:r>
            <a:endParaRPr lang="en-US" sz="1200" dirty="0">
              <a:effectLst/>
              <a:latin typeface="Times New Roman" panose="02020603050405020304" pitchFamily="18" charset="0"/>
              <a:ea typeface="Times New Roman" panose="02020603050405020304" pitchFamily="18" charset="0"/>
            </a:endParaRPr>
          </a:p>
        </p:txBody>
      </p:sp>
      <p:cxnSp>
        <p:nvCxnSpPr>
          <p:cNvPr id="7" name="Straight Arrow Connector 6"/>
          <p:cNvCxnSpPr/>
          <p:nvPr/>
        </p:nvCxnSpPr>
        <p:spPr>
          <a:xfrm flipH="1" flipV="1">
            <a:off x="4258555" y="3453687"/>
            <a:ext cx="2965654" cy="20293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Content Placeholder 3"/>
          <p:cNvSpPr txBox="1">
            <a:spLocks noChangeArrowheads="1"/>
          </p:cNvSpPr>
          <p:nvPr/>
        </p:nvSpPr>
        <p:spPr bwMode="auto">
          <a:xfrm>
            <a:off x="828917" y="5300251"/>
            <a:ext cx="1070744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rtlCol="0" anchor="ctr">
            <a:sp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3200" kern="1200">
                <a:solidFill>
                  <a:schemeClr val="tx1">
                    <a:lumMod val="75000"/>
                    <a:lumOff val="25000"/>
                  </a:schemeClr>
                </a:solidFill>
                <a:latin typeface="Sakkal Majalla" panose="02000000000000000000" pitchFamily="2" charset="-78"/>
                <a:ea typeface="+mn-ea"/>
                <a:cs typeface="Sakkal Majalla" panose="02000000000000000000" pitchFamily="2" charset="-78"/>
              </a:defRPr>
            </a:lvl5pPr>
            <a:lvl6pPr marL="11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algn="r" rtl="1" eaLnBrk="0" fontAlgn="base" hangingPunct="0">
              <a:lnSpc>
                <a:spcPts val="2400"/>
              </a:lnSpc>
              <a:spcBef>
                <a:spcPts val="0"/>
              </a:spcBef>
              <a:spcAft>
                <a:spcPts val="0"/>
              </a:spcAft>
            </a:pPr>
            <a:r>
              <a:rPr lang="ar-JO"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a:t>
            </a:r>
            <a:r>
              <a:rPr lang="ar-SA"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 </a:t>
            </a:r>
            <a:r>
              <a:rPr lang="ar-JO" sz="2400" b="1" dirty="0" smtClean="0">
                <a:solidFill>
                  <a:srgbClr val="000000"/>
                </a:solidFill>
                <a:latin typeface="Arial" panose="020B0604020202020204" pitchFamily="34" charset="0"/>
                <a:ea typeface="Times New Roman" panose="02020603050405020304" pitchFamily="18" charset="0"/>
                <a:cs typeface="Simplified Arabic" panose="02020603050405020304" pitchFamily="18" charset="-78"/>
              </a:rPr>
              <a:t>طلب مرن</a:t>
            </a:r>
            <a:endParaRPr lang="en-US" sz="1200" dirty="0">
              <a:latin typeface="Times New Roman" panose="02020603050405020304" pitchFamily="18" charset="0"/>
              <a:ea typeface="Times New Roman" panose="02020603050405020304" pitchFamily="18" charset="0"/>
            </a:endParaRPr>
          </a:p>
        </p:txBody>
      </p:sp>
      <p:grpSp>
        <p:nvGrpSpPr>
          <p:cNvPr id="14" name="Group 38"/>
          <p:cNvGrpSpPr>
            <a:grpSpLocks/>
          </p:cNvGrpSpPr>
          <p:nvPr/>
        </p:nvGrpSpPr>
        <p:grpSpPr bwMode="auto">
          <a:xfrm>
            <a:off x="1789993" y="4279658"/>
            <a:ext cx="1371600" cy="1752600"/>
            <a:chOff x="3456" y="1248"/>
            <a:chExt cx="864" cy="1104"/>
          </a:xfrm>
        </p:grpSpPr>
        <p:sp>
          <p:nvSpPr>
            <p:cNvPr id="15" name="Line 7"/>
            <p:cNvSpPr>
              <a:spLocks noChangeShapeType="1"/>
            </p:cNvSpPr>
            <p:nvPr/>
          </p:nvSpPr>
          <p:spPr bwMode="auto">
            <a:xfrm flipV="1">
              <a:off x="3456" y="1248"/>
              <a:ext cx="0" cy="1104"/>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ar-JO" sz="2400" b="1" i="0" u="none" strike="noStrike" kern="0" cap="none" spc="0" normalizeH="0" baseline="0" noProof="0" smtClean="0">
                <a:ln>
                  <a:noFill/>
                </a:ln>
                <a:solidFill>
                  <a:srgbClr val="000000"/>
                </a:solidFill>
                <a:effectLst/>
                <a:uLnTx/>
                <a:uFillTx/>
                <a:latin typeface="Times New Roman" panose="02020603050405020304" pitchFamily="18" charset="0"/>
              </a:endParaRPr>
            </a:p>
          </p:txBody>
        </p:sp>
        <p:sp>
          <p:nvSpPr>
            <p:cNvPr id="16" name="Line 12"/>
            <p:cNvSpPr>
              <a:spLocks noChangeShapeType="1"/>
            </p:cNvSpPr>
            <p:nvPr/>
          </p:nvSpPr>
          <p:spPr bwMode="auto">
            <a:xfrm>
              <a:off x="3456" y="2352"/>
              <a:ext cx="864"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ar-JO" sz="2400" b="1" i="0" u="none" strike="noStrike" kern="0" cap="none" spc="0" normalizeH="0" baseline="0" noProof="0" smtClean="0">
                <a:ln>
                  <a:noFill/>
                </a:ln>
                <a:solidFill>
                  <a:srgbClr val="000000"/>
                </a:solidFill>
                <a:effectLst/>
                <a:uLnTx/>
                <a:uFillTx/>
                <a:latin typeface="Times New Roman" panose="02020603050405020304" pitchFamily="18" charset="0"/>
              </a:endParaRPr>
            </a:p>
          </p:txBody>
        </p:sp>
        <p:sp>
          <p:nvSpPr>
            <p:cNvPr id="17" name="Line 15"/>
            <p:cNvSpPr>
              <a:spLocks noChangeShapeType="1"/>
            </p:cNvSpPr>
            <p:nvPr/>
          </p:nvSpPr>
          <p:spPr bwMode="auto">
            <a:xfrm rot="1430716">
              <a:off x="3504" y="1920"/>
              <a:ext cx="720" cy="1"/>
            </a:xfrm>
            <a:prstGeom prst="line">
              <a:avLst/>
            </a:prstGeom>
            <a:noFill/>
            <a:ln w="57150">
              <a:solidFill>
                <a:srgbClr val="3333CC"/>
              </a:solidFill>
              <a:round/>
              <a:headEnd/>
              <a:tailEn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ar-JO" sz="2400" b="1" i="0" u="none" strike="noStrike" kern="0" cap="none" spc="0" normalizeH="0" baseline="0" noProof="0" smtClean="0">
                <a:ln>
                  <a:noFill/>
                </a:ln>
                <a:solidFill>
                  <a:srgbClr val="000000"/>
                </a:solidFill>
                <a:effectLst/>
                <a:uLnTx/>
                <a:uFillTx/>
                <a:latin typeface="Times New Roman" panose="02020603050405020304" pitchFamily="18" charset="0"/>
              </a:endParaRPr>
            </a:p>
          </p:txBody>
        </p:sp>
      </p:grpSp>
    </p:spTree>
    <p:extLst>
      <p:ext uri="{BB962C8B-B14F-4D97-AF65-F5344CB8AC3E}">
        <p14:creationId xmlns:p14="http://schemas.microsoft.com/office/powerpoint/2010/main" val="400558909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31203">
                                            <p:txEl>
                                              <p:pRg st="0" end="0"/>
                                            </p:txEl>
                                          </p:spTgt>
                                        </p:tgtEl>
                                        <p:attrNameLst>
                                          <p:attrName>style.visibility</p:attrName>
                                        </p:attrNameLst>
                                      </p:cBhvr>
                                      <p:to>
                                        <p:strVal val="visible"/>
                                      </p:to>
                                    </p:set>
                                    <p:animEffect transition="in" filter="wipe(left)">
                                      <p:cBhvr>
                                        <p:cTn id="7" dur="500"/>
                                        <p:tgtEl>
                                          <p:spTgt spid="13312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31203">
                                            <p:txEl>
                                              <p:pRg st="1" end="1"/>
                                            </p:txEl>
                                          </p:spTgt>
                                        </p:tgtEl>
                                        <p:attrNameLst>
                                          <p:attrName>style.visibility</p:attrName>
                                        </p:attrNameLst>
                                      </p:cBhvr>
                                      <p:to>
                                        <p:strVal val="visible"/>
                                      </p:to>
                                    </p:set>
                                    <p:animEffect transition="in" filter="wipe(left)">
                                      <p:cBhvr>
                                        <p:cTn id="12" dur="500"/>
                                        <p:tgtEl>
                                          <p:spTgt spid="133120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03"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bwMode="auto">
          <a:xfrm>
            <a:off x="1981200" y="274638"/>
            <a:ext cx="10591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Inelastic Demand</a:t>
            </a:r>
          </a:p>
        </p:txBody>
      </p:sp>
      <p:sp>
        <p:nvSpPr>
          <p:cNvPr id="1333251" name="Rectangle 3"/>
          <p:cNvSpPr>
            <a:spLocks noGrp="1" noChangeArrowheads="1"/>
          </p:cNvSpPr>
          <p:nvPr>
            <p:ph idx="1"/>
          </p:nvPr>
        </p:nvSpPr>
        <p:spPr>
          <a:xfrm>
            <a:off x="1821545" y="1792514"/>
            <a:ext cx="9985828" cy="4876800"/>
          </a:xfrm>
        </p:spPr>
        <p:txBody>
          <a:bodyPr/>
          <a:lstStyle/>
          <a:p>
            <a:pPr eaLnBrk="1" hangingPunct="1"/>
            <a:r>
              <a:rPr lang="en-US" altLang="ar-JO" dirty="0" smtClean="0"/>
              <a:t>Demand is inelastic if the absolute value of E is less than 1.</a:t>
            </a:r>
          </a:p>
          <a:p>
            <a:pPr eaLnBrk="1" hangingPunct="1"/>
            <a:r>
              <a:rPr lang="en-US" altLang="ar-JO" dirty="0" smtClean="0"/>
              <a:t>Consumers are not very responsive to price changes. </a:t>
            </a:r>
          </a:p>
          <a:p>
            <a:pPr eaLnBrk="1" hangingPunct="1"/>
            <a:endParaRPr lang="en-US" altLang="ar-JO" dirty="0"/>
          </a:p>
          <a:p>
            <a:r>
              <a:rPr lang="ar-JO" b="1" dirty="0"/>
              <a:t>التغير النسبي في الكمية </a:t>
            </a:r>
            <a:r>
              <a:rPr lang="ar-JO" b="1" dirty="0" smtClean="0"/>
              <a:t>المطلوبة        </a:t>
            </a:r>
            <a:r>
              <a:rPr lang="ar-JO" b="1" dirty="0"/>
              <a:t>اقل من التغير النسبي </a:t>
            </a:r>
            <a:r>
              <a:rPr lang="ar-JO" b="1" dirty="0" smtClean="0"/>
              <a:t>في السعر</a:t>
            </a:r>
            <a:endParaRPr lang="en-US" b="1" dirty="0" smtClean="0"/>
          </a:p>
          <a:p>
            <a:r>
              <a:rPr lang="en-US" altLang="ar-JO" b="1" dirty="0"/>
              <a:t> </a:t>
            </a:r>
            <a:r>
              <a:rPr lang="en-US" altLang="ar-JO" b="1" dirty="0" smtClean="0"/>
              <a:t>                                          25%                                   20%</a:t>
            </a:r>
          </a:p>
          <a:p>
            <a:r>
              <a:rPr lang="ar-JO" altLang="ar-JO" b="1" dirty="0" smtClean="0"/>
              <a:t>طلب غبر مرن                                                      </a:t>
            </a:r>
            <a:endParaRPr lang="en-US" altLang="ar-JO" b="1" dirty="0" smtClean="0"/>
          </a:p>
          <a:p>
            <a:r>
              <a:rPr lang="ar-JO" altLang="ar-JO" b="1" dirty="0" smtClean="0"/>
              <a:t>سلع ضرورية                                                      </a:t>
            </a:r>
            <a:endParaRPr lang="en-US" altLang="ar-JO" dirty="0" smtClean="0"/>
          </a:p>
        </p:txBody>
      </p:sp>
      <p:sp>
        <p:nvSpPr>
          <p:cNvPr id="34827"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LO-2</a:t>
            </a:r>
          </a:p>
        </p:txBody>
      </p:sp>
      <p:sp>
        <p:nvSpPr>
          <p:cNvPr id="3" name="Half Frame 2"/>
          <p:cNvSpPr/>
          <p:nvPr/>
        </p:nvSpPr>
        <p:spPr>
          <a:xfrm rot="8469098">
            <a:off x="5055441" y="3535903"/>
            <a:ext cx="717895" cy="675152"/>
          </a:xfrm>
          <a:prstGeom prst="halfFrame">
            <a:avLst>
              <a:gd name="adj1" fmla="val 30310"/>
              <a:gd name="adj2" fmla="val 33333"/>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JO">
              <a:solidFill>
                <a:schemeClr val="tx1"/>
              </a:solidFill>
            </a:endParaRPr>
          </a:p>
        </p:txBody>
      </p:sp>
      <p:pic>
        <p:nvPicPr>
          <p:cNvPr id="4" name="Picture 3"/>
          <p:cNvPicPr>
            <a:picLocks noChangeAspect="1"/>
          </p:cNvPicPr>
          <p:nvPr/>
        </p:nvPicPr>
        <p:blipFill>
          <a:blip r:embed="rId3"/>
          <a:stretch>
            <a:fillRect/>
          </a:stretch>
        </p:blipFill>
        <p:spPr>
          <a:xfrm>
            <a:off x="430428" y="4230914"/>
            <a:ext cx="3101544" cy="1923144"/>
          </a:xfrm>
          <a:prstGeom prst="rect">
            <a:avLst/>
          </a:prstGeom>
        </p:spPr>
      </p:pic>
    </p:spTree>
    <p:extLst>
      <p:ext uri="{BB962C8B-B14F-4D97-AF65-F5344CB8AC3E}">
        <p14:creationId xmlns:p14="http://schemas.microsoft.com/office/powerpoint/2010/main" val="3737193563"/>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33251">
                                            <p:txEl>
                                              <p:pRg st="0" end="0"/>
                                            </p:txEl>
                                          </p:spTgt>
                                        </p:tgtEl>
                                        <p:attrNameLst>
                                          <p:attrName>style.visibility</p:attrName>
                                        </p:attrNameLst>
                                      </p:cBhvr>
                                      <p:to>
                                        <p:strVal val="visible"/>
                                      </p:to>
                                    </p:set>
                                    <p:animEffect transition="in" filter="wipe(left)">
                                      <p:cBhvr>
                                        <p:cTn id="7" dur="500"/>
                                        <p:tgtEl>
                                          <p:spTgt spid="133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33251">
                                            <p:txEl>
                                              <p:pRg st="1" end="1"/>
                                            </p:txEl>
                                          </p:spTgt>
                                        </p:tgtEl>
                                        <p:attrNameLst>
                                          <p:attrName>style.visibility</p:attrName>
                                        </p:attrNameLst>
                                      </p:cBhvr>
                                      <p:to>
                                        <p:strVal val="visible"/>
                                      </p:to>
                                    </p:set>
                                    <p:animEffect transition="in" filter="wipe(left)">
                                      <p:cBhvr>
                                        <p:cTn id="12" dur="500"/>
                                        <p:tgtEl>
                                          <p:spTgt spid="133325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33251">
                                            <p:txEl>
                                              <p:pRg st="3" end="3"/>
                                            </p:txEl>
                                          </p:spTgt>
                                        </p:tgtEl>
                                        <p:attrNameLst>
                                          <p:attrName>style.visibility</p:attrName>
                                        </p:attrNameLst>
                                      </p:cBhvr>
                                      <p:to>
                                        <p:strVal val="visible"/>
                                      </p:to>
                                    </p:set>
                                    <p:animEffect transition="in" filter="wipe(left)">
                                      <p:cBhvr>
                                        <p:cTn id="17" dur="500"/>
                                        <p:tgtEl>
                                          <p:spTgt spid="133325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33251">
                                            <p:txEl>
                                              <p:pRg st="4" end="4"/>
                                            </p:txEl>
                                          </p:spTgt>
                                        </p:tgtEl>
                                        <p:attrNameLst>
                                          <p:attrName>style.visibility</p:attrName>
                                        </p:attrNameLst>
                                      </p:cBhvr>
                                      <p:to>
                                        <p:strVal val="visible"/>
                                      </p:to>
                                    </p:set>
                                    <p:animEffect transition="in" filter="wipe(left)">
                                      <p:cBhvr>
                                        <p:cTn id="22" dur="500"/>
                                        <p:tgtEl>
                                          <p:spTgt spid="133325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333251">
                                            <p:txEl>
                                              <p:pRg st="5" end="5"/>
                                            </p:txEl>
                                          </p:spTgt>
                                        </p:tgtEl>
                                        <p:attrNameLst>
                                          <p:attrName>style.visibility</p:attrName>
                                        </p:attrNameLst>
                                      </p:cBhvr>
                                      <p:to>
                                        <p:strVal val="visible"/>
                                      </p:to>
                                    </p:set>
                                    <p:animEffect transition="in" filter="wipe(left)">
                                      <p:cBhvr>
                                        <p:cTn id="27" dur="500"/>
                                        <p:tgtEl>
                                          <p:spTgt spid="1333251">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333251">
                                            <p:txEl>
                                              <p:pRg st="6" end="6"/>
                                            </p:txEl>
                                          </p:spTgt>
                                        </p:tgtEl>
                                        <p:attrNameLst>
                                          <p:attrName>style.visibility</p:attrName>
                                        </p:attrNameLst>
                                      </p:cBhvr>
                                      <p:to>
                                        <p:strVal val="visible"/>
                                      </p:to>
                                    </p:set>
                                    <p:animEffect transition="in" filter="wipe(left)">
                                      <p:cBhvr>
                                        <p:cTn id="32" dur="500"/>
                                        <p:tgtEl>
                                          <p:spTgt spid="133325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3251"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bwMode="auto">
          <a:xfrm>
            <a:off x="1556657" y="333829"/>
            <a:ext cx="85344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Unitary Elastic Demand</a:t>
            </a:r>
          </a:p>
        </p:txBody>
      </p:sp>
      <p:sp>
        <p:nvSpPr>
          <p:cNvPr id="1335299" name="Rectangle 3"/>
          <p:cNvSpPr>
            <a:spLocks noGrp="1" noChangeArrowheads="1"/>
          </p:cNvSpPr>
          <p:nvPr>
            <p:ph idx="1"/>
          </p:nvPr>
        </p:nvSpPr>
        <p:spPr>
          <a:xfrm>
            <a:off x="1161142" y="1981200"/>
            <a:ext cx="7620000" cy="4876800"/>
          </a:xfrm>
        </p:spPr>
        <p:txBody>
          <a:bodyPr/>
          <a:lstStyle/>
          <a:p>
            <a:pPr eaLnBrk="1" hangingPunct="1">
              <a:buFont typeface="Wingdings" panose="05000000000000000000" pitchFamily="2" charset="2"/>
              <a:buChar char="§"/>
            </a:pPr>
            <a:r>
              <a:rPr lang="en-US" altLang="ar-JO" dirty="0" smtClean="0"/>
              <a:t>Demand is unitary elastic if the absolute value of E </a:t>
            </a:r>
            <a:r>
              <a:rPr lang="en-US" altLang="ar-JO" i="1" dirty="0" smtClean="0"/>
              <a:t>equals</a:t>
            </a:r>
            <a:r>
              <a:rPr lang="en-US" altLang="ar-JO" dirty="0" smtClean="0"/>
              <a:t> 1.</a:t>
            </a:r>
          </a:p>
          <a:p>
            <a:pPr eaLnBrk="1" hangingPunct="1">
              <a:buFont typeface="Wingdings" panose="05000000000000000000" pitchFamily="2" charset="2"/>
              <a:buChar char="§"/>
            </a:pPr>
            <a:r>
              <a:rPr lang="en-US" altLang="ar-JO" dirty="0" smtClean="0"/>
              <a:t>The percentage change in quantity demanded is </a:t>
            </a:r>
            <a:r>
              <a:rPr lang="en-US" altLang="ar-JO" i="1" dirty="0" smtClean="0"/>
              <a:t>equal</a:t>
            </a:r>
            <a:r>
              <a:rPr lang="en-US" altLang="ar-JO" dirty="0" smtClean="0"/>
              <a:t> to the percentage change in price.</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21D078F9-3DF1-4A15-AD53-4CDC78C5F9E0}" type="slidenum">
              <a:rPr lang="en-US" altLang="ar-JO"/>
              <a:pPr/>
              <a:t>35</a:t>
            </a:fld>
            <a:endParaRPr lang="en-US" altLang="ar-JO"/>
          </a:p>
        </p:txBody>
      </p:sp>
      <p:sp>
        <p:nvSpPr>
          <p:cNvPr id="35851"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LO-2</a:t>
            </a:r>
          </a:p>
        </p:txBody>
      </p:sp>
    </p:spTree>
    <p:extLst>
      <p:ext uri="{BB962C8B-B14F-4D97-AF65-F5344CB8AC3E}">
        <p14:creationId xmlns:p14="http://schemas.microsoft.com/office/powerpoint/2010/main" val="2088508165"/>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35299">
                                            <p:txEl>
                                              <p:pRg st="0" end="0"/>
                                            </p:txEl>
                                          </p:spTgt>
                                        </p:tgtEl>
                                        <p:attrNameLst>
                                          <p:attrName>style.visibility</p:attrName>
                                        </p:attrNameLst>
                                      </p:cBhvr>
                                      <p:to>
                                        <p:strVal val="visible"/>
                                      </p:to>
                                    </p:set>
                                    <p:animEffect transition="in" filter="wipe(left)">
                                      <p:cBhvr>
                                        <p:cTn id="7" dur="500"/>
                                        <p:tgtEl>
                                          <p:spTgt spid="13352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35299">
                                            <p:txEl>
                                              <p:pRg st="1" end="1"/>
                                            </p:txEl>
                                          </p:spTgt>
                                        </p:tgtEl>
                                        <p:attrNameLst>
                                          <p:attrName>style.visibility</p:attrName>
                                        </p:attrNameLst>
                                      </p:cBhvr>
                                      <p:to>
                                        <p:strVal val="visible"/>
                                      </p:to>
                                    </p:set>
                                    <p:animEffect transition="in" filter="wipe(left)">
                                      <p:cBhvr>
                                        <p:cTn id="12" dur="500"/>
                                        <p:tgtEl>
                                          <p:spTgt spid="13352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5299"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1" name="Rectangle 2"/>
          <p:cNvSpPr>
            <a:spLocks noGrp="1" noChangeArrowheads="1"/>
          </p:cNvSpPr>
          <p:nvPr>
            <p:ph type="title"/>
          </p:nvPr>
        </p:nvSpPr>
        <p:spPr bwMode="auto">
          <a:xfrm>
            <a:off x="1828801" y="522514"/>
            <a:ext cx="8382000" cy="914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Price Elasticity &amp; Total Revenue</a:t>
            </a:r>
          </a:p>
        </p:txBody>
      </p:sp>
      <p:sp>
        <p:nvSpPr>
          <p:cNvPr id="1339395" name="Rectangle 3"/>
          <p:cNvSpPr>
            <a:spLocks noGrp="1" noChangeArrowheads="1"/>
          </p:cNvSpPr>
          <p:nvPr>
            <p:ph idx="1"/>
          </p:nvPr>
        </p:nvSpPr>
        <p:spPr>
          <a:xfrm>
            <a:off x="1146628" y="1981200"/>
            <a:ext cx="7620000" cy="4876800"/>
          </a:xfrm>
        </p:spPr>
        <p:txBody>
          <a:bodyPr/>
          <a:lstStyle/>
          <a:p>
            <a:pPr eaLnBrk="1" hangingPunct="1">
              <a:buFont typeface="Wingdings" panose="05000000000000000000" pitchFamily="2" charset="2"/>
              <a:buChar char="§"/>
            </a:pPr>
            <a:r>
              <a:rPr lang="en-US" altLang="ar-JO" dirty="0" smtClean="0">
                <a:solidFill>
                  <a:schemeClr val="tx1"/>
                </a:solidFill>
              </a:rPr>
              <a:t>Price elasticity explains why producers cannot charge the highest possible price.</a:t>
            </a:r>
          </a:p>
          <a:p>
            <a:pPr eaLnBrk="1" hangingPunct="1">
              <a:buFont typeface="Wingdings" panose="05000000000000000000" pitchFamily="2" charset="2"/>
              <a:buChar char="§"/>
            </a:pPr>
            <a:r>
              <a:rPr lang="en-US" altLang="ar-JO" dirty="0" smtClean="0">
                <a:solidFill>
                  <a:schemeClr val="tx1"/>
                </a:solidFill>
              </a:rPr>
              <a:t>Although one would think otherwise, higher prices may actually reduce total sales revenue.</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7F814BEB-BFD9-4924-BDFA-6A64EB3B2C5B}" type="slidenum">
              <a:rPr lang="en-US" altLang="ar-JO"/>
              <a:pPr/>
              <a:t>36</a:t>
            </a:fld>
            <a:endParaRPr lang="en-US" altLang="ar-JO"/>
          </a:p>
        </p:txBody>
      </p:sp>
      <p:sp>
        <p:nvSpPr>
          <p:cNvPr id="37899"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LO-3</a:t>
            </a:r>
          </a:p>
        </p:txBody>
      </p:sp>
    </p:spTree>
    <p:extLst>
      <p:ext uri="{BB962C8B-B14F-4D97-AF65-F5344CB8AC3E}">
        <p14:creationId xmlns:p14="http://schemas.microsoft.com/office/powerpoint/2010/main" val="3489087571"/>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39395">
                                            <p:txEl>
                                              <p:pRg st="0" end="0"/>
                                            </p:txEl>
                                          </p:spTgt>
                                        </p:tgtEl>
                                        <p:attrNameLst>
                                          <p:attrName>style.visibility</p:attrName>
                                        </p:attrNameLst>
                                      </p:cBhvr>
                                      <p:to>
                                        <p:strVal val="visible"/>
                                      </p:to>
                                    </p:set>
                                    <p:animEffect transition="in" filter="wipe(left)">
                                      <p:cBhvr>
                                        <p:cTn id="7" dur="500"/>
                                        <p:tgtEl>
                                          <p:spTgt spid="13393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39395">
                                            <p:txEl>
                                              <p:pRg st="1" end="1"/>
                                            </p:txEl>
                                          </p:spTgt>
                                        </p:tgtEl>
                                        <p:attrNameLst>
                                          <p:attrName>style.visibility</p:attrName>
                                        </p:attrNameLst>
                                      </p:cBhvr>
                                      <p:to>
                                        <p:strVal val="visible"/>
                                      </p:to>
                                    </p:set>
                                    <p:animEffect transition="in" filter="wipe(left)">
                                      <p:cBhvr>
                                        <p:cTn id="12" dur="500"/>
                                        <p:tgtEl>
                                          <p:spTgt spid="133939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9395"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443" name="Rectangle 3"/>
          <p:cNvSpPr>
            <a:spLocks noGrp="1" noChangeArrowheads="1"/>
          </p:cNvSpPr>
          <p:nvPr>
            <p:ph idx="1"/>
          </p:nvPr>
        </p:nvSpPr>
        <p:spPr>
          <a:xfrm>
            <a:off x="2895600" y="1981200"/>
            <a:ext cx="8229600" cy="4876800"/>
          </a:xfrm>
        </p:spPr>
        <p:txBody>
          <a:bodyPr/>
          <a:lstStyle/>
          <a:p>
            <a:pPr eaLnBrk="1" hangingPunct="1">
              <a:buClr>
                <a:schemeClr val="tx1"/>
              </a:buClr>
            </a:pPr>
            <a:r>
              <a:rPr lang="en-US" altLang="ar-JO" i="1" dirty="0" smtClean="0"/>
              <a:t>Total revenue</a:t>
            </a:r>
            <a:r>
              <a:rPr lang="en-US" altLang="ar-JO" dirty="0" smtClean="0"/>
              <a:t> - the price of a product multiplied by the quantity sold in a given time period.</a:t>
            </a:r>
            <a:endParaRPr lang="en-US" altLang="ar-JO" i="1" dirty="0" smtClean="0"/>
          </a:p>
        </p:txBody>
      </p:sp>
      <p:sp>
        <p:nvSpPr>
          <p:cNvPr id="1341444" name="Rectangle 4"/>
          <p:cNvSpPr>
            <a:spLocks noChangeArrowheads="1"/>
          </p:cNvSpPr>
          <p:nvPr/>
        </p:nvSpPr>
        <p:spPr bwMode="auto">
          <a:xfrm>
            <a:off x="2895600" y="3962400"/>
            <a:ext cx="77724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ctr">
              <a:lnSpc>
                <a:spcPct val="140000"/>
              </a:lnSpc>
            </a:pPr>
            <a:r>
              <a:rPr lang="en-US" altLang="ar-JO" sz="3200" i="1"/>
              <a:t>Total revenue = price x quantity sold</a:t>
            </a:r>
          </a:p>
        </p:txBody>
      </p:sp>
      <p:sp>
        <p:nvSpPr>
          <p:cNvPr id="38918" name="Rectangle 2"/>
          <p:cNvSpPr>
            <a:spLocks noChangeArrowheads="1"/>
          </p:cNvSpPr>
          <p:nvPr/>
        </p:nvSpPr>
        <p:spPr bwMode="auto">
          <a:xfrm>
            <a:off x="1037772" y="290286"/>
            <a:ext cx="8382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ctr" eaLnBrk="1" hangingPunct="1"/>
            <a:r>
              <a:rPr lang="en-US" altLang="ar-JO" sz="4400" b="1" dirty="0">
                <a:latin typeface="Sakkal Majalla" panose="02000000000000000000" pitchFamily="2" charset="-78"/>
                <a:cs typeface="Sakkal Majalla" panose="02000000000000000000" pitchFamily="2" charset="-78"/>
              </a:rPr>
              <a:t>Price Elasticity </a:t>
            </a:r>
            <a:r>
              <a:rPr lang="en-US" altLang="ar-JO" sz="4400" b="1" dirty="0" smtClean="0">
                <a:latin typeface="Sakkal Majalla" panose="02000000000000000000" pitchFamily="2" charset="-78"/>
                <a:cs typeface="Sakkal Majalla" panose="02000000000000000000" pitchFamily="2" charset="-78"/>
              </a:rPr>
              <a:t>&amp; </a:t>
            </a:r>
            <a:r>
              <a:rPr lang="en-US" altLang="ar-JO" sz="4400" b="1" dirty="0">
                <a:latin typeface="Sakkal Majalla" panose="02000000000000000000" pitchFamily="2" charset="-78"/>
                <a:cs typeface="Sakkal Majalla" panose="02000000000000000000" pitchFamily="2" charset="-78"/>
              </a:rPr>
              <a:t>Total Revenue</a:t>
            </a:r>
          </a:p>
        </p:txBody>
      </p:sp>
      <p:sp>
        <p:nvSpPr>
          <p:cNvPr id="38924"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LO-3</a:t>
            </a:r>
          </a:p>
        </p:txBody>
      </p:sp>
    </p:spTree>
    <p:extLst>
      <p:ext uri="{BB962C8B-B14F-4D97-AF65-F5344CB8AC3E}">
        <p14:creationId xmlns:p14="http://schemas.microsoft.com/office/powerpoint/2010/main" val="303431130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41443">
                                            <p:txEl>
                                              <p:pRg st="0" end="0"/>
                                            </p:txEl>
                                          </p:spTgt>
                                        </p:tgtEl>
                                        <p:attrNameLst>
                                          <p:attrName>style.visibility</p:attrName>
                                        </p:attrNameLst>
                                      </p:cBhvr>
                                      <p:to>
                                        <p:strVal val="visible"/>
                                      </p:to>
                                    </p:set>
                                    <p:animEffect transition="in" filter="wipe(left)">
                                      <p:cBhvr>
                                        <p:cTn id="7" dur="500"/>
                                        <p:tgtEl>
                                          <p:spTgt spid="13414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41444">
                                            <p:txEl>
                                              <p:pRg st="0" end="0"/>
                                            </p:txEl>
                                          </p:spTgt>
                                        </p:tgtEl>
                                        <p:attrNameLst>
                                          <p:attrName>style.visibility</p:attrName>
                                        </p:attrNameLst>
                                      </p:cBhvr>
                                      <p:to>
                                        <p:strVal val="visible"/>
                                      </p:to>
                                    </p:set>
                                    <p:animEffect transition="in" filter="wipe(left)">
                                      <p:cBhvr>
                                        <p:cTn id="12" dur="500"/>
                                        <p:tgtEl>
                                          <p:spTgt spid="13414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43" grpId="0" build="p" autoUpdateAnimBg="0"/>
      <p:bldP spid="1341444"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9" name="Rectangle 2"/>
          <p:cNvSpPr>
            <a:spLocks noGrp="1" noChangeArrowheads="1"/>
          </p:cNvSpPr>
          <p:nvPr>
            <p:ph type="title"/>
          </p:nvPr>
        </p:nvSpPr>
        <p:spPr bwMode="auto">
          <a:xfrm>
            <a:off x="1778000" y="4064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Elasticity and Total Revenue</a:t>
            </a:r>
          </a:p>
        </p:txBody>
      </p:sp>
      <p:sp>
        <p:nvSpPr>
          <p:cNvPr id="39940" name="Rectangle 3"/>
          <p:cNvSpPr>
            <a:spLocks noGrp="1" noChangeArrowheads="1"/>
          </p:cNvSpPr>
          <p:nvPr>
            <p:ph idx="1"/>
          </p:nvPr>
        </p:nvSpPr>
        <p:spPr>
          <a:xfrm>
            <a:off x="1277257" y="2140857"/>
            <a:ext cx="8331200" cy="4876800"/>
          </a:xfrm>
        </p:spPr>
        <p:txBody>
          <a:bodyPr/>
          <a:lstStyle/>
          <a:p>
            <a:pPr eaLnBrk="1" hangingPunct="1">
              <a:buFont typeface="Wingdings" panose="05000000000000000000" pitchFamily="2" charset="2"/>
              <a:buChar char="§"/>
            </a:pPr>
            <a:r>
              <a:rPr lang="en-US" altLang="ar-JO" dirty="0" smtClean="0"/>
              <a:t>A price cut increases total revenue if demand is price elastic.</a:t>
            </a:r>
          </a:p>
          <a:p>
            <a:pPr eaLnBrk="1" hangingPunct="1">
              <a:buFont typeface="Wingdings" panose="05000000000000000000" pitchFamily="2" charset="2"/>
              <a:buChar char="§"/>
            </a:pPr>
            <a:r>
              <a:rPr lang="en-US" altLang="ar-JO" dirty="0" smtClean="0"/>
              <a:t>A price cut decreases total revenue if demand is price inelastic.</a:t>
            </a:r>
          </a:p>
          <a:p>
            <a:pPr eaLnBrk="1" hangingPunct="1">
              <a:buFont typeface="Wingdings" panose="05000000000000000000" pitchFamily="2" charset="2"/>
              <a:buChar char="§"/>
            </a:pPr>
            <a:r>
              <a:rPr lang="en-US" altLang="ar-JO" dirty="0" smtClean="0"/>
              <a:t>A price cut does not change total revenue if demand is unitary elastic.</a:t>
            </a:r>
          </a:p>
        </p:txBody>
      </p:sp>
      <p:sp>
        <p:nvSpPr>
          <p:cNvPr id="39947"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LO-3</a:t>
            </a:r>
          </a:p>
        </p:txBody>
      </p:sp>
    </p:spTree>
    <p:extLst>
      <p:ext uri="{BB962C8B-B14F-4D97-AF65-F5344CB8AC3E}">
        <p14:creationId xmlns:p14="http://schemas.microsoft.com/office/powerpoint/2010/main" val="3069186009"/>
      </p:ext>
    </p:extLst>
  </p:cSld>
  <p:clrMapOvr>
    <a:masterClrMapping/>
  </p:clrMapOvr>
  <p:transition spd="slow">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228600"/>
            <a:ext cx="8229600" cy="1143000"/>
          </a:xfrm>
        </p:spPr>
        <p:txBody>
          <a:bodyPr vert="horz" wrap="square" lIns="91440" tIns="45720" rIns="91440" bIns="45720" numCol="1" rtlCol="0" anchor="b" anchorCtr="0" compatLnSpc="1">
            <a:prstTxWarp prst="textNoShape">
              <a:avLst/>
            </a:prstTxWarp>
            <a:normAutofit/>
          </a:bodyPr>
          <a:lstStyle/>
          <a:p>
            <a:pPr algn="ctr" eaLnBrk="1" hangingPunct="1"/>
            <a:r>
              <a:rPr lang="en-US" altLang="ar-JO" sz="4400" dirty="0">
                <a:solidFill>
                  <a:schemeClr val="tx1"/>
                </a:solidFill>
              </a:rPr>
              <a:t>		</a:t>
            </a:r>
            <a:r>
              <a:rPr lang="en-US" altLang="ar-JO" sz="4400" dirty="0" smtClean="0">
                <a:solidFill>
                  <a:schemeClr val="tx1"/>
                </a:solidFill>
              </a:rPr>
              <a:t>Figure3.5</a:t>
            </a:r>
            <a:endParaRPr lang="en-US" altLang="ar-JO" sz="4400" dirty="0">
              <a:solidFill>
                <a:schemeClr val="tx1"/>
              </a:solidFill>
            </a:endParaRPr>
          </a:p>
        </p:txBody>
      </p:sp>
      <p:sp>
        <p:nvSpPr>
          <p:cNvPr id="4" name="Rectangle 6"/>
          <p:cNvSpPr>
            <a:spLocks noGrp="1" noChangeArrowheads="1"/>
          </p:cNvSpPr>
          <p:nvPr>
            <p:ph type="sldNum" sz="quarter" idx="12"/>
          </p:nvPr>
        </p:nvSpPr>
        <p:spPr>
          <a:ln/>
        </p:spPr>
        <p:txBody>
          <a:bodyPr/>
          <a:lstStyle/>
          <a:p>
            <a:r>
              <a:rPr lang="en-US" altLang="ar-JO"/>
              <a:t>4-</a:t>
            </a:r>
            <a:fld id="{E1E09EC4-D604-415B-B927-4F82CCC01842}" type="slidenum">
              <a:rPr lang="en-US" altLang="ar-JO"/>
              <a:pPr/>
              <a:t>39</a:t>
            </a:fld>
            <a:endParaRPr lang="en-US" altLang="ar-JO"/>
          </a:p>
        </p:txBody>
      </p:sp>
      <p:pic>
        <p:nvPicPr>
          <p:cNvPr id="40967"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4229" y="1474911"/>
            <a:ext cx="6858000" cy="4881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19833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7" name="Rectangle 2"/>
          <p:cNvSpPr>
            <a:spLocks noGrp="1" noChangeArrowheads="1"/>
          </p:cNvSpPr>
          <p:nvPr>
            <p:ph type="title"/>
          </p:nvPr>
        </p:nvSpPr>
        <p:spPr bwMode="auto">
          <a:xfrm>
            <a:off x="2108200" y="348343"/>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Determinants of Price Elasticity </a:t>
            </a:r>
          </a:p>
        </p:txBody>
      </p:sp>
      <p:sp>
        <p:nvSpPr>
          <p:cNvPr id="1345539" name="Rectangle 3"/>
          <p:cNvSpPr>
            <a:spLocks noGrp="1" noChangeArrowheads="1"/>
          </p:cNvSpPr>
          <p:nvPr>
            <p:ph idx="1"/>
          </p:nvPr>
        </p:nvSpPr>
        <p:spPr>
          <a:xfrm>
            <a:off x="1553029" y="1981200"/>
            <a:ext cx="7620000" cy="4876800"/>
          </a:xfrm>
        </p:spPr>
        <p:txBody>
          <a:bodyPr/>
          <a:lstStyle/>
          <a:p>
            <a:pPr eaLnBrk="1" hangingPunct="1"/>
            <a:r>
              <a:rPr lang="en-US" altLang="ar-JO" dirty="0" smtClean="0"/>
              <a:t>Differences in price elasticity are explained by several factors:</a:t>
            </a:r>
          </a:p>
          <a:p>
            <a:pPr lvl="1" eaLnBrk="1" hangingPunct="1"/>
            <a:r>
              <a:rPr lang="en-US" altLang="ar-JO" dirty="0" smtClean="0"/>
              <a:t>Whether the Good is a Necessity or Luxury</a:t>
            </a:r>
          </a:p>
          <a:p>
            <a:pPr lvl="1" eaLnBrk="1" hangingPunct="1"/>
            <a:r>
              <a:rPr lang="en-US" altLang="ar-JO" dirty="0" smtClean="0"/>
              <a:t>The Availability of Substitutes</a:t>
            </a:r>
          </a:p>
          <a:p>
            <a:pPr lvl="1" eaLnBrk="1" hangingPunct="1"/>
            <a:r>
              <a:rPr lang="en-US" altLang="ar-JO" dirty="0" smtClean="0"/>
              <a:t>The Price Relative to Income</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153B8046-56A5-4318-9380-994D9CE35444}" type="slidenum">
              <a:rPr lang="en-US" altLang="ar-JO"/>
              <a:pPr/>
              <a:t>40</a:t>
            </a:fld>
            <a:endParaRPr lang="en-US" altLang="ar-JO"/>
          </a:p>
        </p:txBody>
      </p:sp>
      <p:sp>
        <p:nvSpPr>
          <p:cNvPr id="41995"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LO-4</a:t>
            </a:r>
          </a:p>
        </p:txBody>
      </p:sp>
    </p:spTree>
    <p:extLst>
      <p:ext uri="{BB962C8B-B14F-4D97-AF65-F5344CB8AC3E}">
        <p14:creationId xmlns:p14="http://schemas.microsoft.com/office/powerpoint/2010/main" val="2507916009"/>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45539">
                                            <p:txEl>
                                              <p:pRg st="0" end="0"/>
                                            </p:txEl>
                                          </p:spTgt>
                                        </p:tgtEl>
                                        <p:attrNameLst>
                                          <p:attrName>style.visibility</p:attrName>
                                        </p:attrNameLst>
                                      </p:cBhvr>
                                      <p:to>
                                        <p:strVal val="visible"/>
                                      </p:to>
                                    </p:set>
                                    <p:animEffect transition="in" filter="wipe(left)">
                                      <p:cBhvr>
                                        <p:cTn id="7" dur="500"/>
                                        <p:tgtEl>
                                          <p:spTgt spid="13455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45539">
                                            <p:txEl>
                                              <p:pRg st="1" end="1"/>
                                            </p:txEl>
                                          </p:spTgt>
                                        </p:tgtEl>
                                        <p:attrNameLst>
                                          <p:attrName>style.visibility</p:attrName>
                                        </p:attrNameLst>
                                      </p:cBhvr>
                                      <p:to>
                                        <p:strVal val="visible"/>
                                      </p:to>
                                    </p:set>
                                    <p:animEffect transition="in" filter="wipe(left)">
                                      <p:cBhvr>
                                        <p:cTn id="12" dur="500"/>
                                        <p:tgtEl>
                                          <p:spTgt spid="134553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45539">
                                            <p:txEl>
                                              <p:pRg st="2" end="2"/>
                                            </p:txEl>
                                          </p:spTgt>
                                        </p:tgtEl>
                                        <p:attrNameLst>
                                          <p:attrName>style.visibility</p:attrName>
                                        </p:attrNameLst>
                                      </p:cBhvr>
                                      <p:to>
                                        <p:strVal val="visible"/>
                                      </p:to>
                                    </p:set>
                                    <p:animEffect transition="in" filter="wipe(left)">
                                      <p:cBhvr>
                                        <p:cTn id="17" dur="500"/>
                                        <p:tgtEl>
                                          <p:spTgt spid="134553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45539">
                                            <p:txEl>
                                              <p:pRg st="3" end="3"/>
                                            </p:txEl>
                                          </p:spTgt>
                                        </p:tgtEl>
                                        <p:attrNameLst>
                                          <p:attrName>style.visibility</p:attrName>
                                        </p:attrNameLst>
                                      </p:cBhvr>
                                      <p:to>
                                        <p:strVal val="visible"/>
                                      </p:to>
                                    </p:set>
                                    <p:animEffect transition="in" filter="wipe(left)">
                                      <p:cBhvr>
                                        <p:cTn id="22" dur="500"/>
                                        <p:tgtEl>
                                          <p:spTgt spid="13455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5539" grpId="0" build="p" bldLvl="2"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1" name="Rectangle 2"/>
          <p:cNvSpPr>
            <a:spLocks noGrp="1" noChangeArrowheads="1"/>
          </p:cNvSpPr>
          <p:nvPr>
            <p:ph type="title"/>
          </p:nvPr>
        </p:nvSpPr>
        <p:spPr bwMode="auto">
          <a:xfrm>
            <a:off x="1981201" y="518887"/>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Necessities versus Luxuries</a:t>
            </a:r>
          </a:p>
        </p:txBody>
      </p:sp>
      <p:sp>
        <p:nvSpPr>
          <p:cNvPr id="1347587" name="Rectangle 3"/>
          <p:cNvSpPr>
            <a:spLocks noGrp="1" noChangeArrowheads="1"/>
          </p:cNvSpPr>
          <p:nvPr>
            <p:ph idx="1"/>
          </p:nvPr>
        </p:nvSpPr>
        <p:spPr>
          <a:xfrm>
            <a:off x="1727200" y="2082800"/>
            <a:ext cx="7620000" cy="4876800"/>
          </a:xfrm>
        </p:spPr>
        <p:txBody>
          <a:bodyPr/>
          <a:lstStyle/>
          <a:p>
            <a:pPr eaLnBrk="1" hangingPunct="1">
              <a:buFont typeface="Wingdings" panose="05000000000000000000" pitchFamily="2" charset="2"/>
              <a:buChar char="§"/>
            </a:pPr>
            <a:r>
              <a:rPr lang="en-US" altLang="ar-JO" dirty="0" smtClean="0"/>
              <a:t>Some goods are so critical to our everyday life that we regard them as </a:t>
            </a:r>
            <a:r>
              <a:rPr lang="en-US" altLang="ar-JO" b="1" dirty="0" smtClean="0"/>
              <a:t>necessities</a:t>
            </a:r>
            <a:r>
              <a:rPr lang="en-US" altLang="ar-JO" dirty="0" smtClean="0"/>
              <a:t>.</a:t>
            </a:r>
          </a:p>
          <a:p>
            <a:pPr eaLnBrk="1" hangingPunct="1">
              <a:buFont typeface="Wingdings" panose="05000000000000000000" pitchFamily="2" charset="2"/>
              <a:buChar char="§"/>
            </a:pPr>
            <a:r>
              <a:rPr lang="en-US" altLang="ar-JO" dirty="0" smtClean="0"/>
              <a:t>Demand for necessities is relatively inelastic.</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A46E29F7-2B8C-4D9E-87FB-7C067A87C2AC}" type="slidenum">
              <a:rPr lang="en-US" altLang="ar-JO"/>
              <a:pPr/>
              <a:t>41</a:t>
            </a:fld>
            <a:endParaRPr lang="en-US" altLang="ar-JO"/>
          </a:p>
        </p:txBody>
      </p:sp>
      <p:sp>
        <p:nvSpPr>
          <p:cNvPr id="43019"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LO-4</a:t>
            </a:r>
          </a:p>
        </p:txBody>
      </p:sp>
    </p:spTree>
    <p:extLst>
      <p:ext uri="{BB962C8B-B14F-4D97-AF65-F5344CB8AC3E}">
        <p14:creationId xmlns:p14="http://schemas.microsoft.com/office/powerpoint/2010/main" val="3507011609"/>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47587">
                                            <p:txEl>
                                              <p:pRg st="0" end="0"/>
                                            </p:txEl>
                                          </p:spTgt>
                                        </p:tgtEl>
                                        <p:attrNameLst>
                                          <p:attrName>style.visibility</p:attrName>
                                        </p:attrNameLst>
                                      </p:cBhvr>
                                      <p:to>
                                        <p:strVal val="visible"/>
                                      </p:to>
                                    </p:set>
                                    <p:animEffect transition="in" filter="wipe(left)">
                                      <p:cBhvr>
                                        <p:cTn id="7" dur="500"/>
                                        <p:tgtEl>
                                          <p:spTgt spid="13475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47587">
                                            <p:txEl>
                                              <p:pRg st="1" end="1"/>
                                            </p:txEl>
                                          </p:spTgt>
                                        </p:tgtEl>
                                        <p:attrNameLst>
                                          <p:attrName>style.visibility</p:attrName>
                                        </p:attrNameLst>
                                      </p:cBhvr>
                                      <p:to>
                                        <p:strVal val="visible"/>
                                      </p:to>
                                    </p:set>
                                    <p:animEffect transition="in" filter="wipe(left)">
                                      <p:cBhvr>
                                        <p:cTn id="12" dur="500"/>
                                        <p:tgtEl>
                                          <p:spTgt spid="13475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7587" grpId="0" build="p" bldLvl="2"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9635" name="Rectangle 3"/>
          <p:cNvSpPr>
            <a:spLocks noGrp="1" noChangeArrowheads="1"/>
          </p:cNvSpPr>
          <p:nvPr>
            <p:ph idx="1"/>
          </p:nvPr>
        </p:nvSpPr>
        <p:spPr>
          <a:xfrm>
            <a:off x="1447800" y="1981200"/>
            <a:ext cx="7620000" cy="4876800"/>
          </a:xfrm>
        </p:spPr>
        <p:txBody>
          <a:bodyPr/>
          <a:lstStyle/>
          <a:p>
            <a:pPr eaLnBrk="1" hangingPunct="1">
              <a:buFont typeface="Wingdings" panose="05000000000000000000" pitchFamily="2" charset="2"/>
              <a:buChar char="§"/>
            </a:pPr>
            <a:r>
              <a:rPr lang="en-US" altLang="ar-JO" dirty="0" smtClean="0"/>
              <a:t>A </a:t>
            </a:r>
            <a:r>
              <a:rPr lang="en-US" altLang="ar-JO" b="1" dirty="0" smtClean="0"/>
              <a:t>luxury good</a:t>
            </a:r>
            <a:r>
              <a:rPr lang="en-US" altLang="ar-JO" dirty="0" smtClean="0"/>
              <a:t> is something we’d like to have but aren’t likely to buy unless our income jumps or the price declines sharply.</a:t>
            </a:r>
          </a:p>
          <a:p>
            <a:pPr eaLnBrk="1" hangingPunct="1">
              <a:buFont typeface="Wingdings" panose="05000000000000000000" pitchFamily="2" charset="2"/>
              <a:buChar char="§"/>
            </a:pPr>
            <a:r>
              <a:rPr lang="en-US" altLang="ar-JO" dirty="0" smtClean="0"/>
              <a:t>Demand for luxury goods is relatively elastic.</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D4291EDD-249A-41DC-99CC-1671180BA9C3}" type="slidenum">
              <a:rPr lang="en-US" altLang="ar-JO"/>
              <a:pPr/>
              <a:t>42</a:t>
            </a:fld>
            <a:endParaRPr lang="en-US" altLang="ar-JO"/>
          </a:p>
        </p:txBody>
      </p:sp>
      <p:sp>
        <p:nvSpPr>
          <p:cNvPr id="44037" name="Rectangle 2"/>
          <p:cNvSpPr>
            <a:spLocks noChangeArrowheads="1"/>
          </p:cNvSpPr>
          <p:nvPr/>
        </p:nvSpPr>
        <p:spPr bwMode="auto">
          <a:xfrm>
            <a:off x="838200" y="566057"/>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ctr" eaLnBrk="1" hangingPunct="1"/>
            <a:r>
              <a:rPr lang="en-US" altLang="ar-JO" sz="4400" b="1" dirty="0">
                <a:latin typeface="Sakkal Majalla" panose="02000000000000000000" pitchFamily="2" charset="-78"/>
                <a:cs typeface="Sakkal Majalla" panose="02000000000000000000" pitchFamily="2" charset="-78"/>
              </a:rPr>
              <a:t>Necessities versus </a:t>
            </a:r>
            <a:r>
              <a:rPr lang="en-US" altLang="ar-JO" sz="4400" b="1" dirty="0" smtClean="0">
                <a:latin typeface="Sakkal Majalla" panose="02000000000000000000" pitchFamily="2" charset="-78"/>
                <a:cs typeface="Sakkal Majalla" panose="02000000000000000000" pitchFamily="2" charset="-78"/>
              </a:rPr>
              <a:t>Luxuries</a:t>
            </a:r>
            <a:endParaRPr lang="en-US" altLang="ar-JO" sz="4400" b="1" dirty="0">
              <a:latin typeface="Sakkal Majalla" panose="02000000000000000000" pitchFamily="2" charset="-78"/>
              <a:cs typeface="Sakkal Majalla" panose="02000000000000000000" pitchFamily="2" charset="-78"/>
            </a:endParaRPr>
          </a:p>
        </p:txBody>
      </p:sp>
      <p:sp>
        <p:nvSpPr>
          <p:cNvPr id="44043"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LO-4</a:t>
            </a:r>
          </a:p>
        </p:txBody>
      </p:sp>
    </p:spTree>
    <p:extLst>
      <p:ext uri="{BB962C8B-B14F-4D97-AF65-F5344CB8AC3E}">
        <p14:creationId xmlns:p14="http://schemas.microsoft.com/office/powerpoint/2010/main" val="25933921"/>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49635">
                                            <p:txEl>
                                              <p:pRg st="0" end="0"/>
                                            </p:txEl>
                                          </p:spTgt>
                                        </p:tgtEl>
                                        <p:attrNameLst>
                                          <p:attrName>style.visibility</p:attrName>
                                        </p:attrNameLst>
                                      </p:cBhvr>
                                      <p:to>
                                        <p:strVal val="visible"/>
                                      </p:to>
                                    </p:set>
                                    <p:animEffect transition="in" filter="wipe(left)">
                                      <p:cBhvr>
                                        <p:cTn id="7" dur="500"/>
                                        <p:tgtEl>
                                          <p:spTgt spid="13496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49635">
                                            <p:txEl>
                                              <p:pRg st="1" end="1"/>
                                            </p:txEl>
                                          </p:spTgt>
                                        </p:tgtEl>
                                        <p:attrNameLst>
                                          <p:attrName>style.visibility</p:attrName>
                                        </p:attrNameLst>
                                      </p:cBhvr>
                                      <p:to>
                                        <p:strVal val="visible"/>
                                      </p:to>
                                    </p:set>
                                    <p:animEffect transition="in" filter="wipe(left)">
                                      <p:cBhvr>
                                        <p:cTn id="12" dur="500"/>
                                        <p:tgtEl>
                                          <p:spTgt spid="134963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9635"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9" name="Rectangle 2"/>
          <p:cNvSpPr>
            <a:spLocks noGrp="1" noChangeArrowheads="1"/>
          </p:cNvSpPr>
          <p:nvPr>
            <p:ph type="title"/>
          </p:nvPr>
        </p:nvSpPr>
        <p:spPr bwMode="auto">
          <a:xfrm>
            <a:off x="1676400" y="377372"/>
            <a:ext cx="8991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Availability of Substitutes</a:t>
            </a:r>
          </a:p>
        </p:txBody>
      </p:sp>
      <p:sp>
        <p:nvSpPr>
          <p:cNvPr id="1351683" name="Rectangle 3"/>
          <p:cNvSpPr>
            <a:spLocks noGrp="1" noChangeArrowheads="1"/>
          </p:cNvSpPr>
          <p:nvPr>
            <p:ph idx="1"/>
          </p:nvPr>
        </p:nvSpPr>
        <p:spPr>
          <a:xfrm>
            <a:off x="1422400" y="1981200"/>
            <a:ext cx="7620000" cy="4876800"/>
          </a:xfrm>
        </p:spPr>
        <p:txBody>
          <a:bodyPr/>
          <a:lstStyle/>
          <a:p>
            <a:pPr eaLnBrk="1" hangingPunct="1">
              <a:buFont typeface="Wingdings" panose="05000000000000000000" pitchFamily="2" charset="2"/>
              <a:buChar char="§"/>
            </a:pPr>
            <a:r>
              <a:rPr lang="en-US" altLang="ar-JO" dirty="0" smtClean="0"/>
              <a:t>The greater the availability of substitutes, the </a:t>
            </a:r>
            <a:r>
              <a:rPr lang="en-US" altLang="ar-JO" i="1" dirty="0" smtClean="0"/>
              <a:t>higher</a:t>
            </a:r>
            <a:r>
              <a:rPr lang="en-US" altLang="ar-JO" dirty="0" smtClean="0"/>
              <a:t> the price elasticity of demand.</a:t>
            </a:r>
          </a:p>
          <a:p>
            <a:pPr eaLnBrk="1" hangingPunct="1">
              <a:buFont typeface="Wingdings" panose="05000000000000000000" pitchFamily="2" charset="2"/>
              <a:buChar char="§"/>
            </a:pPr>
            <a:r>
              <a:rPr lang="en-US" altLang="ar-JO" dirty="0" smtClean="0"/>
              <a:t>The smaller the availability of substitutes, the </a:t>
            </a:r>
            <a:r>
              <a:rPr lang="en-US" altLang="ar-JO" i="1" dirty="0" smtClean="0"/>
              <a:t>lower</a:t>
            </a:r>
            <a:r>
              <a:rPr lang="en-US" altLang="ar-JO" dirty="0" smtClean="0"/>
              <a:t> the price elasticity of demand. </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4C00F3DD-52DB-4090-B481-415B2D8F5B05}" type="slidenum">
              <a:rPr lang="en-US" altLang="ar-JO"/>
              <a:pPr/>
              <a:t>43</a:t>
            </a:fld>
            <a:endParaRPr lang="en-US" altLang="ar-JO"/>
          </a:p>
        </p:txBody>
      </p:sp>
      <p:sp>
        <p:nvSpPr>
          <p:cNvPr id="45067"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LO-4</a:t>
            </a:r>
          </a:p>
        </p:txBody>
      </p:sp>
    </p:spTree>
    <p:extLst>
      <p:ext uri="{BB962C8B-B14F-4D97-AF65-F5344CB8AC3E}">
        <p14:creationId xmlns:p14="http://schemas.microsoft.com/office/powerpoint/2010/main" val="20611703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51683">
                                            <p:txEl>
                                              <p:pRg st="0" end="0"/>
                                            </p:txEl>
                                          </p:spTgt>
                                        </p:tgtEl>
                                        <p:attrNameLst>
                                          <p:attrName>style.visibility</p:attrName>
                                        </p:attrNameLst>
                                      </p:cBhvr>
                                      <p:to>
                                        <p:strVal val="visible"/>
                                      </p:to>
                                    </p:set>
                                    <p:animEffect transition="in" filter="wipe(left)">
                                      <p:cBhvr>
                                        <p:cTn id="7" dur="500"/>
                                        <p:tgtEl>
                                          <p:spTgt spid="13516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51683">
                                            <p:txEl>
                                              <p:pRg st="1" end="1"/>
                                            </p:txEl>
                                          </p:spTgt>
                                        </p:tgtEl>
                                        <p:attrNameLst>
                                          <p:attrName>style.visibility</p:attrName>
                                        </p:attrNameLst>
                                      </p:cBhvr>
                                      <p:to>
                                        <p:strVal val="visible"/>
                                      </p:to>
                                    </p:set>
                                    <p:animEffect transition="in" filter="wipe(left)">
                                      <p:cBhvr>
                                        <p:cTn id="12" dur="500"/>
                                        <p:tgtEl>
                                          <p:spTgt spid="135168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683"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3" name="Rectangle 2"/>
          <p:cNvSpPr>
            <a:spLocks noGrp="1" noChangeArrowheads="1"/>
          </p:cNvSpPr>
          <p:nvPr>
            <p:ph type="title"/>
          </p:nvPr>
        </p:nvSpPr>
        <p:spPr bwMode="auto">
          <a:xfrm>
            <a:off x="1754188" y="406400"/>
            <a:ext cx="8686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Price Relative to Income</a:t>
            </a:r>
          </a:p>
        </p:txBody>
      </p:sp>
      <p:sp>
        <p:nvSpPr>
          <p:cNvPr id="1353731" name="Rectangle 3"/>
          <p:cNvSpPr>
            <a:spLocks noGrp="1" noChangeArrowheads="1"/>
          </p:cNvSpPr>
          <p:nvPr>
            <p:ph idx="1"/>
          </p:nvPr>
        </p:nvSpPr>
        <p:spPr>
          <a:xfrm>
            <a:off x="1219200" y="2126343"/>
            <a:ext cx="7620000" cy="4876800"/>
          </a:xfrm>
        </p:spPr>
        <p:txBody>
          <a:bodyPr/>
          <a:lstStyle/>
          <a:p>
            <a:pPr eaLnBrk="1" hangingPunct="1">
              <a:buFont typeface="Wingdings" panose="05000000000000000000" pitchFamily="2" charset="2"/>
              <a:buChar char="§"/>
            </a:pPr>
            <a:r>
              <a:rPr lang="en-US" altLang="ar-JO" dirty="0" smtClean="0"/>
              <a:t>If the price of a product is very high relative to the consumer’s income, the demand will tend to be elastic.</a:t>
            </a:r>
          </a:p>
          <a:p>
            <a:pPr eaLnBrk="1" hangingPunct="1">
              <a:buFont typeface="Wingdings" panose="05000000000000000000" pitchFamily="2" charset="2"/>
              <a:buChar char="§"/>
            </a:pPr>
            <a:r>
              <a:rPr lang="en-US" altLang="ar-JO" dirty="0" smtClean="0"/>
              <a:t>If the price of a product is very low relative to the consumer’s income, the demand will tend to be inelastic.</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B902EF12-F72C-4F9B-8EBE-21BA8150ABAA}" type="slidenum">
              <a:rPr lang="en-US" altLang="ar-JO"/>
              <a:pPr/>
              <a:t>44</a:t>
            </a:fld>
            <a:endParaRPr lang="en-US" altLang="ar-JO"/>
          </a:p>
        </p:txBody>
      </p:sp>
      <p:sp>
        <p:nvSpPr>
          <p:cNvPr id="46091"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LO-4</a:t>
            </a:r>
          </a:p>
        </p:txBody>
      </p:sp>
    </p:spTree>
    <p:extLst>
      <p:ext uri="{BB962C8B-B14F-4D97-AF65-F5344CB8AC3E}">
        <p14:creationId xmlns:p14="http://schemas.microsoft.com/office/powerpoint/2010/main" val="3721832506"/>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53731">
                                            <p:txEl>
                                              <p:pRg st="0" end="0"/>
                                            </p:txEl>
                                          </p:spTgt>
                                        </p:tgtEl>
                                        <p:attrNameLst>
                                          <p:attrName>style.visibility</p:attrName>
                                        </p:attrNameLst>
                                      </p:cBhvr>
                                      <p:to>
                                        <p:strVal val="visible"/>
                                      </p:to>
                                    </p:set>
                                    <p:animEffect transition="in" filter="wipe(left)">
                                      <p:cBhvr>
                                        <p:cTn id="7" dur="500"/>
                                        <p:tgtEl>
                                          <p:spTgt spid="13537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53731">
                                            <p:txEl>
                                              <p:pRg st="1" end="1"/>
                                            </p:txEl>
                                          </p:spTgt>
                                        </p:tgtEl>
                                        <p:attrNameLst>
                                          <p:attrName>style.visibility</p:attrName>
                                        </p:attrNameLst>
                                      </p:cBhvr>
                                      <p:to>
                                        <p:strVal val="visible"/>
                                      </p:to>
                                    </p:set>
                                    <p:animEffect transition="in" filter="wipe(left)">
                                      <p:cBhvr>
                                        <p:cTn id="12" dur="500"/>
                                        <p:tgtEl>
                                          <p:spTgt spid="13537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3731"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7" name="Rectangle 2"/>
          <p:cNvSpPr>
            <a:spLocks noGrp="1" noChangeArrowheads="1"/>
          </p:cNvSpPr>
          <p:nvPr>
            <p:ph type="title"/>
          </p:nvPr>
        </p:nvSpPr>
        <p:spPr bwMode="auto">
          <a:xfrm>
            <a:off x="2135188" y="580572"/>
            <a:ext cx="8305800" cy="1066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pPr eaLnBrk="1" hangingPunct="1"/>
            <a:r>
              <a:rPr lang="en-US" altLang="ar-JO" b="1" dirty="0" smtClean="0"/>
              <a:t>Substitute &amp; Complementary Goods</a:t>
            </a:r>
            <a:br>
              <a:rPr lang="en-US" altLang="ar-JO" b="1" dirty="0" smtClean="0"/>
            </a:br>
            <a:r>
              <a:rPr lang="en-US" altLang="ar-JO" b="1" dirty="0" smtClean="0"/>
              <a:t>	</a:t>
            </a:r>
          </a:p>
        </p:txBody>
      </p:sp>
      <p:sp>
        <p:nvSpPr>
          <p:cNvPr id="1355779" name="Rectangle 3"/>
          <p:cNvSpPr>
            <a:spLocks noGrp="1" noChangeArrowheads="1"/>
          </p:cNvSpPr>
          <p:nvPr>
            <p:ph idx="1"/>
          </p:nvPr>
        </p:nvSpPr>
        <p:spPr>
          <a:xfrm>
            <a:off x="1509486" y="1981200"/>
            <a:ext cx="7620000" cy="4876800"/>
          </a:xfrm>
        </p:spPr>
        <p:txBody>
          <a:bodyPr/>
          <a:lstStyle/>
          <a:p>
            <a:pPr eaLnBrk="1" hangingPunct="1">
              <a:lnSpc>
                <a:spcPct val="90000"/>
              </a:lnSpc>
            </a:pPr>
            <a:r>
              <a:rPr lang="en-US" altLang="ar-JO" dirty="0" smtClean="0"/>
              <a:t>Substitute Goods:</a:t>
            </a:r>
          </a:p>
          <a:p>
            <a:pPr lvl="1" eaLnBrk="1" hangingPunct="1">
              <a:lnSpc>
                <a:spcPct val="90000"/>
              </a:lnSpc>
            </a:pPr>
            <a:r>
              <a:rPr lang="en-US" altLang="ar-JO" dirty="0" smtClean="0"/>
              <a:t>The demand for a good </a:t>
            </a:r>
            <a:r>
              <a:rPr lang="en-US" altLang="ar-JO" i="1" dirty="0" smtClean="0"/>
              <a:t>increases</a:t>
            </a:r>
            <a:r>
              <a:rPr lang="en-US" altLang="ar-JO" dirty="0" smtClean="0"/>
              <a:t> when the price of a substitute for the good goes up.</a:t>
            </a:r>
          </a:p>
          <a:p>
            <a:pPr eaLnBrk="1" hangingPunct="1">
              <a:lnSpc>
                <a:spcPct val="90000"/>
              </a:lnSpc>
            </a:pPr>
            <a:r>
              <a:rPr lang="en-US" altLang="ar-JO" dirty="0" smtClean="0"/>
              <a:t>Complementary Goods:</a:t>
            </a:r>
          </a:p>
          <a:p>
            <a:pPr lvl="1" eaLnBrk="1" hangingPunct="1">
              <a:lnSpc>
                <a:spcPct val="90000"/>
              </a:lnSpc>
            </a:pPr>
            <a:r>
              <a:rPr lang="en-US" altLang="ar-JO" dirty="0" smtClean="0"/>
              <a:t>The demand for a good </a:t>
            </a:r>
            <a:r>
              <a:rPr lang="en-US" altLang="ar-JO" i="1" dirty="0" smtClean="0"/>
              <a:t>decreases</a:t>
            </a:r>
            <a:r>
              <a:rPr lang="en-US" altLang="ar-JO" dirty="0" smtClean="0"/>
              <a:t> when the price of a complement to the good goes up.</a:t>
            </a:r>
          </a:p>
          <a:p>
            <a:pPr eaLnBrk="1" hangingPunct="1">
              <a:lnSpc>
                <a:spcPct val="90000"/>
              </a:lnSpc>
            </a:pPr>
            <a:endParaRPr lang="en-US" altLang="ar-JO" dirty="0" smtClean="0"/>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E87698B4-E193-4F46-9EF9-3515BD7F879E}" type="slidenum">
              <a:rPr lang="en-US" altLang="ar-JO"/>
              <a:pPr/>
              <a:t>45</a:t>
            </a:fld>
            <a:endParaRPr lang="en-US" altLang="ar-JO"/>
          </a:p>
        </p:txBody>
      </p:sp>
      <p:sp>
        <p:nvSpPr>
          <p:cNvPr id="47115"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LO-4</a:t>
            </a:r>
          </a:p>
        </p:txBody>
      </p:sp>
    </p:spTree>
    <p:extLst>
      <p:ext uri="{BB962C8B-B14F-4D97-AF65-F5344CB8AC3E}">
        <p14:creationId xmlns:p14="http://schemas.microsoft.com/office/powerpoint/2010/main" val="34864935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55779">
                                            <p:txEl>
                                              <p:pRg st="0" end="0"/>
                                            </p:txEl>
                                          </p:spTgt>
                                        </p:tgtEl>
                                        <p:attrNameLst>
                                          <p:attrName>style.visibility</p:attrName>
                                        </p:attrNameLst>
                                      </p:cBhvr>
                                      <p:to>
                                        <p:strVal val="visible"/>
                                      </p:to>
                                    </p:set>
                                    <p:animEffect transition="in" filter="wipe(left)">
                                      <p:cBhvr>
                                        <p:cTn id="7" dur="500"/>
                                        <p:tgtEl>
                                          <p:spTgt spid="135577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55779">
                                            <p:txEl>
                                              <p:pRg st="1" end="1"/>
                                            </p:txEl>
                                          </p:spTgt>
                                        </p:tgtEl>
                                        <p:attrNameLst>
                                          <p:attrName>style.visibility</p:attrName>
                                        </p:attrNameLst>
                                      </p:cBhvr>
                                      <p:to>
                                        <p:strVal val="visible"/>
                                      </p:to>
                                    </p:set>
                                    <p:animEffect transition="in" filter="wipe(left)">
                                      <p:cBhvr>
                                        <p:cTn id="12" dur="500"/>
                                        <p:tgtEl>
                                          <p:spTgt spid="135577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55779">
                                            <p:txEl>
                                              <p:pRg st="2" end="2"/>
                                            </p:txEl>
                                          </p:spTgt>
                                        </p:tgtEl>
                                        <p:attrNameLst>
                                          <p:attrName>style.visibility</p:attrName>
                                        </p:attrNameLst>
                                      </p:cBhvr>
                                      <p:to>
                                        <p:strVal val="visible"/>
                                      </p:to>
                                    </p:set>
                                    <p:animEffect transition="in" filter="wipe(left)">
                                      <p:cBhvr>
                                        <p:cTn id="17" dur="500"/>
                                        <p:tgtEl>
                                          <p:spTgt spid="135577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55779">
                                            <p:txEl>
                                              <p:pRg st="3" end="3"/>
                                            </p:txEl>
                                          </p:spTgt>
                                        </p:tgtEl>
                                        <p:attrNameLst>
                                          <p:attrName>style.visibility</p:attrName>
                                        </p:attrNameLst>
                                      </p:cBhvr>
                                      <p:to>
                                        <p:strVal val="visible"/>
                                      </p:to>
                                    </p:set>
                                    <p:animEffect transition="in" filter="wipe(left)">
                                      <p:cBhvr>
                                        <p:cTn id="22" dur="500"/>
                                        <p:tgtEl>
                                          <p:spTgt spid="135577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5779" grpId="0" build="p" bldLvl="2"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1" name="Rectangle 2"/>
          <p:cNvSpPr>
            <a:spLocks noGrp="1" noChangeArrowheads="1"/>
          </p:cNvSpPr>
          <p:nvPr>
            <p:ph type="title"/>
          </p:nvPr>
        </p:nvSpPr>
        <p:spPr bwMode="auto">
          <a:xfrm>
            <a:off x="1694543" y="5080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Changes in Income</a:t>
            </a:r>
          </a:p>
        </p:txBody>
      </p:sp>
      <p:sp>
        <p:nvSpPr>
          <p:cNvPr id="1357827" name="Rectangle 3"/>
          <p:cNvSpPr>
            <a:spLocks noGrp="1" noChangeArrowheads="1"/>
          </p:cNvSpPr>
          <p:nvPr>
            <p:ph idx="1"/>
          </p:nvPr>
        </p:nvSpPr>
        <p:spPr>
          <a:xfrm>
            <a:off x="1306285" y="1981200"/>
            <a:ext cx="7620000" cy="4876800"/>
          </a:xfrm>
        </p:spPr>
        <p:txBody>
          <a:bodyPr/>
          <a:lstStyle/>
          <a:p>
            <a:pPr eaLnBrk="1" hangingPunct="1"/>
            <a:r>
              <a:rPr lang="en-US" altLang="ar-JO" dirty="0" smtClean="0"/>
              <a:t>Income is a determinant of demand.</a:t>
            </a:r>
          </a:p>
          <a:p>
            <a:pPr eaLnBrk="1" hangingPunct="1">
              <a:buFont typeface="Wingdings" panose="05000000000000000000" pitchFamily="2" charset="2"/>
              <a:buChar char="§"/>
            </a:pPr>
            <a:r>
              <a:rPr lang="en-US" altLang="ar-JO" dirty="0" smtClean="0"/>
              <a:t>We illustrate income changes with shifts of the demand curve.</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A6A108F2-EA67-4BE1-BE1B-FE486F8F1A19}" type="slidenum">
              <a:rPr lang="en-US" altLang="ar-JO"/>
              <a:pPr/>
              <a:t>46</a:t>
            </a:fld>
            <a:endParaRPr lang="en-US" altLang="ar-JO"/>
          </a:p>
        </p:txBody>
      </p:sp>
      <p:sp>
        <p:nvSpPr>
          <p:cNvPr id="48139"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LO-4</a:t>
            </a:r>
          </a:p>
        </p:txBody>
      </p:sp>
    </p:spTree>
    <p:extLst>
      <p:ext uri="{BB962C8B-B14F-4D97-AF65-F5344CB8AC3E}">
        <p14:creationId xmlns:p14="http://schemas.microsoft.com/office/powerpoint/2010/main" val="16248902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57827">
                                            <p:txEl>
                                              <p:pRg st="0" end="0"/>
                                            </p:txEl>
                                          </p:spTgt>
                                        </p:tgtEl>
                                        <p:attrNameLst>
                                          <p:attrName>style.visibility</p:attrName>
                                        </p:attrNameLst>
                                      </p:cBhvr>
                                      <p:to>
                                        <p:strVal val="visible"/>
                                      </p:to>
                                    </p:set>
                                    <p:animEffect transition="in" filter="wipe(left)">
                                      <p:cBhvr>
                                        <p:cTn id="7" dur="500"/>
                                        <p:tgtEl>
                                          <p:spTgt spid="13578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57827">
                                            <p:txEl>
                                              <p:pRg st="1" end="1"/>
                                            </p:txEl>
                                          </p:spTgt>
                                        </p:tgtEl>
                                        <p:attrNameLst>
                                          <p:attrName>style.visibility</p:attrName>
                                        </p:attrNameLst>
                                      </p:cBhvr>
                                      <p:to>
                                        <p:strVal val="visible"/>
                                      </p:to>
                                    </p:set>
                                    <p:animEffect transition="in" filter="wipe(left)">
                                      <p:cBhvr>
                                        <p:cTn id="12" dur="500"/>
                                        <p:tgtEl>
                                          <p:spTgt spid="135782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7827"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5" name="Rectangle 2"/>
          <p:cNvSpPr>
            <a:spLocks noGrp="1" noChangeArrowheads="1"/>
          </p:cNvSpPr>
          <p:nvPr>
            <p:ph type="title"/>
          </p:nvPr>
        </p:nvSpPr>
        <p:spPr bwMode="auto">
          <a:xfrm>
            <a:off x="1476829" y="391886"/>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ar-JO" b="1" dirty="0" smtClean="0"/>
              <a:t>Are Wants Created? </a:t>
            </a:r>
          </a:p>
        </p:txBody>
      </p:sp>
      <p:sp>
        <p:nvSpPr>
          <p:cNvPr id="1361923" name="Rectangle 3"/>
          <p:cNvSpPr>
            <a:spLocks noGrp="1" noChangeArrowheads="1"/>
          </p:cNvSpPr>
          <p:nvPr>
            <p:ph idx="1"/>
          </p:nvPr>
        </p:nvSpPr>
        <p:spPr>
          <a:xfrm>
            <a:off x="1291771" y="1947863"/>
            <a:ext cx="7620000" cy="4876800"/>
          </a:xfrm>
        </p:spPr>
        <p:txBody>
          <a:bodyPr/>
          <a:lstStyle/>
          <a:p>
            <a:pPr eaLnBrk="1" hangingPunct="1">
              <a:lnSpc>
                <a:spcPct val="90000"/>
              </a:lnSpc>
              <a:buFont typeface="Wingdings" panose="05000000000000000000" pitchFamily="2" charset="2"/>
              <a:buChar char="§"/>
            </a:pPr>
            <a:r>
              <a:rPr lang="en-US" altLang="ar-JO" dirty="0" smtClean="0"/>
              <a:t>Advertising is not the only reason consumption has increased.</a:t>
            </a:r>
          </a:p>
          <a:p>
            <a:pPr eaLnBrk="1" hangingPunct="1">
              <a:lnSpc>
                <a:spcPct val="90000"/>
              </a:lnSpc>
              <a:buFont typeface="Wingdings" panose="05000000000000000000" pitchFamily="2" charset="2"/>
              <a:buChar char="§"/>
            </a:pPr>
            <a:r>
              <a:rPr lang="en-US" altLang="ar-JO" dirty="0" smtClean="0"/>
              <a:t>Personality and social interaction dynamics have changed how much we consume.</a:t>
            </a:r>
          </a:p>
          <a:p>
            <a:pPr eaLnBrk="1" hangingPunct="1">
              <a:lnSpc>
                <a:spcPct val="90000"/>
              </a:lnSpc>
              <a:buFont typeface="Wingdings" panose="05000000000000000000" pitchFamily="2" charset="2"/>
              <a:buChar char="§"/>
            </a:pPr>
            <a:r>
              <a:rPr lang="en-US" altLang="ar-JO" dirty="0" smtClean="0"/>
              <a:t>A successful advertising campaign is one that shifts the demand curve to the right.</a:t>
            </a:r>
          </a:p>
        </p:txBody>
      </p:sp>
      <p:sp>
        <p:nvSpPr>
          <p:cNvPr id="5" name="Rectangle 6"/>
          <p:cNvSpPr>
            <a:spLocks noGrp="1" noChangeArrowheads="1"/>
          </p:cNvSpPr>
          <p:nvPr>
            <p:ph type="sldNum" sz="quarter" idx="4294967295"/>
          </p:nvPr>
        </p:nvSpPr>
        <p:spPr>
          <a:xfrm>
            <a:off x="10880725" y="6459538"/>
            <a:ext cx="1311275" cy="365125"/>
          </a:xfrm>
          <a:ln/>
        </p:spPr>
        <p:txBody>
          <a:bodyPr/>
          <a:lstStyle/>
          <a:p>
            <a:r>
              <a:rPr lang="en-US" altLang="ar-JO"/>
              <a:t>4-</a:t>
            </a:r>
            <a:fld id="{03DE601B-A079-4E48-9883-22E0332D0C7B}" type="slidenum">
              <a:rPr lang="en-US" altLang="ar-JO"/>
              <a:pPr/>
              <a:t>47</a:t>
            </a:fld>
            <a:endParaRPr lang="en-US" altLang="ar-JO"/>
          </a:p>
        </p:txBody>
      </p:sp>
      <p:sp>
        <p:nvSpPr>
          <p:cNvPr id="49163" name="Rectangle 4"/>
          <p:cNvSpPr>
            <a:spLocks noChangeArrowheads="1"/>
          </p:cNvSpPr>
          <p:nvPr/>
        </p:nvSpPr>
        <p:spPr bwMode="auto">
          <a:xfrm>
            <a:off x="10210801" y="6308726"/>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eaLnBrk="0" hangingPunct="0">
              <a:defRPr sz="1400">
                <a:solidFill>
                  <a:schemeClr val="tx1"/>
                </a:solidFill>
                <a:latin typeface="Arial" panose="020B0604020202020204" pitchFamily="34" charset="0"/>
              </a:defRPr>
            </a:lvl1pPr>
            <a:lvl2pPr marL="742950" indent="-285750" eaLnBrk="0" hangingPunct="0">
              <a:defRPr sz="1400">
                <a:solidFill>
                  <a:schemeClr val="tx1"/>
                </a:solidFill>
                <a:latin typeface="Arial" panose="020B0604020202020204" pitchFamily="34" charset="0"/>
              </a:defRPr>
            </a:lvl2pPr>
            <a:lvl3pPr marL="1143000" indent="-228600" eaLnBrk="0" hangingPunct="0">
              <a:defRPr sz="1400">
                <a:solidFill>
                  <a:schemeClr val="tx1"/>
                </a:solidFill>
                <a:latin typeface="Arial" panose="020B0604020202020204" pitchFamily="34" charset="0"/>
              </a:defRPr>
            </a:lvl3pPr>
            <a:lvl4pPr marL="1600200" indent="-228600" eaLnBrk="0" hangingPunct="0">
              <a:defRPr sz="1400">
                <a:solidFill>
                  <a:schemeClr val="tx1"/>
                </a:solidFill>
                <a:latin typeface="Arial" panose="020B0604020202020204" pitchFamily="34" charset="0"/>
              </a:defRPr>
            </a:lvl4pPr>
            <a:lvl5pPr marL="2057400" indent="-228600" eaLnBrk="0" hangingPunct="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en-US" altLang="ar-JO" sz="1000">
                <a:latin typeface="Times New Roman" panose="02020603050405020304" pitchFamily="18" charset="0"/>
              </a:rPr>
              <a:t>LO-5</a:t>
            </a:r>
          </a:p>
        </p:txBody>
      </p:sp>
    </p:spTree>
    <p:extLst>
      <p:ext uri="{BB962C8B-B14F-4D97-AF65-F5344CB8AC3E}">
        <p14:creationId xmlns:p14="http://schemas.microsoft.com/office/powerpoint/2010/main" val="1921945235"/>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61923">
                                            <p:txEl>
                                              <p:pRg st="0" end="0"/>
                                            </p:txEl>
                                          </p:spTgt>
                                        </p:tgtEl>
                                        <p:attrNameLst>
                                          <p:attrName>style.visibility</p:attrName>
                                        </p:attrNameLst>
                                      </p:cBhvr>
                                      <p:to>
                                        <p:strVal val="visible"/>
                                      </p:to>
                                    </p:set>
                                    <p:animEffect transition="in" filter="wipe(left)">
                                      <p:cBhvr>
                                        <p:cTn id="7" dur="500"/>
                                        <p:tgtEl>
                                          <p:spTgt spid="136192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61923">
                                            <p:txEl>
                                              <p:pRg st="1" end="1"/>
                                            </p:txEl>
                                          </p:spTgt>
                                        </p:tgtEl>
                                        <p:attrNameLst>
                                          <p:attrName>style.visibility</p:attrName>
                                        </p:attrNameLst>
                                      </p:cBhvr>
                                      <p:to>
                                        <p:strVal val="visible"/>
                                      </p:to>
                                    </p:set>
                                    <p:animEffect transition="in" filter="wipe(left)">
                                      <p:cBhvr>
                                        <p:cTn id="12" dur="500"/>
                                        <p:tgtEl>
                                          <p:spTgt spid="136192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61923">
                                            <p:txEl>
                                              <p:pRg st="2" end="2"/>
                                            </p:txEl>
                                          </p:spTgt>
                                        </p:tgtEl>
                                        <p:attrNameLst>
                                          <p:attrName>style.visibility</p:attrName>
                                        </p:attrNameLst>
                                      </p:cBhvr>
                                      <p:to>
                                        <p:strVal val="visible"/>
                                      </p:to>
                                    </p:set>
                                    <p:animEffect transition="in" filter="wipe(left)">
                                      <p:cBhvr>
                                        <p:cTn id="17" dur="500"/>
                                        <p:tgtEl>
                                          <p:spTgt spid="13619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23"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717358" y="1011981"/>
            <a:ext cx="6818243" cy="6114238"/>
          </a:xfrm>
          <a:prstGeom prst="rect">
            <a:avLst/>
          </a:prstGeom>
        </p:spPr>
      </p:pic>
      <p:sp>
        <p:nvSpPr>
          <p:cNvPr id="3" name="Content Placeholder 2"/>
          <p:cNvSpPr>
            <a:spLocks noGrp="1"/>
          </p:cNvSpPr>
          <p:nvPr>
            <p:ph idx="4294967295"/>
          </p:nvPr>
        </p:nvSpPr>
        <p:spPr>
          <a:xfrm>
            <a:off x="1097279" y="287338"/>
            <a:ext cx="10058400" cy="4022725"/>
          </a:xfrm>
        </p:spPr>
        <p:txBody>
          <a:bodyPr>
            <a:normAutofit/>
          </a:bodyPr>
          <a:lstStyle/>
          <a:p>
            <a:pPr algn="ctr"/>
            <a:r>
              <a:rPr lang="en-US" sz="7200" dirty="0" smtClean="0">
                <a:latin typeface="Bahnschrift SemiBold" panose="020B0502040204020203" pitchFamily="34" charset="0"/>
              </a:rPr>
              <a:t>End of chapter 3  </a:t>
            </a:r>
            <a:endParaRPr lang="ar-JO" sz="7200" dirty="0">
              <a:latin typeface="Bahnschrift SemiBold" panose="020B0502040204020203" pitchFamily="34" charset="0"/>
            </a:endParaRPr>
          </a:p>
        </p:txBody>
      </p:sp>
    </p:spTree>
    <p:extLst>
      <p:ext uri="{BB962C8B-B14F-4D97-AF65-F5344CB8AC3E}">
        <p14:creationId xmlns:p14="http://schemas.microsoft.com/office/powerpoint/2010/main" val="1924679844"/>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2574</TotalTime>
  <Words>3612</Words>
  <Application>Microsoft Office PowerPoint</Application>
  <PresentationFormat>Widescreen</PresentationFormat>
  <Paragraphs>427</Paragraphs>
  <Slides>48</Slides>
  <Notes>40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48</vt:i4>
      </vt:variant>
    </vt:vector>
  </HeadingPairs>
  <TitlesOfParts>
    <vt:vector size="61" baseType="lpstr">
      <vt:lpstr>aliMath</vt:lpstr>
      <vt:lpstr>Arial</vt:lpstr>
      <vt:lpstr>Bahnschrift SemiBold</vt:lpstr>
      <vt:lpstr>Calibri</vt:lpstr>
      <vt:lpstr>Calibri Light</vt:lpstr>
      <vt:lpstr>HelveticaNeue</vt:lpstr>
      <vt:lpstr>Sakkal Majalla</vt:lpstr>
      <vt:lpstr>Simplified Arabic</vt:lpstr>
      <vt:lpstr>Times New Roman</vt:lpstr>
      <vt:lpstr>Wingdings</vt:lpstr>
      <vt:lpstr>Retrospect</vt:lpstr>
      <vt:lpstr>Blank Presentation</vt:lpstr>
      <vt:lpstr>Equation</vt:lpstr>
      <vt:lpstr>Introduction to economics   Chapter 3</vt:lpstr>
      <vt:lpstr>Consumer demand </vt:lpstr>
      <vt:lpstr>Patterns of Consumption</vt:lpstr>
      <vt:lpstr>Determinants of Demand</vt:lpstr>
      <vt:lpstr>Sociopsychiatric Explanation</vt:lpstr>
      <vt:lpstr>The Economic Explanation</vt:lpstr>
      <vt:lpstr>Determinants of Demand</vt:lpstr>
      <vt:lpstr>PowerPoint Presentation</vt:lpstr>
      <vt:lpstr>PowerPoint Presentation</vt:lpstr>
      <vt:lpstr>PowerPoint Presentation</vt:lpstr>
      <vt:lpstr>PowerPoint Presentation</vt:lpstr>
      <vt:lpstr>Market Demand</vt:lpstr>
      <vt:lpstr>Utility Theory </vt:lpstr>
      <vt:lpstr>Total Utility</vt:lpstr>
      <vt:lpstr>PowerPoint Presentation</vt:lpstr>
      <vt:lpstr>Marginal Utility</vt:lpstr>
      <vt:lpstr>4÷ 1=4</vt:lpstr>
      <vt:lpstr>PowerPoint Presentation</vt:lpstr>
      <vt:lpstr>Law of Diminishing Marginal Utility</vt:lpstr>
      <vt:lpstr>PowerPoint Presentation</vt:lpstr>
      <vt:lpstr>PowerPoint Presentation</vt:lpstr>
      <vt:lpstr>Price and Quantity</vt:lpstr>
      <vt:lpstr>Law of Demand </vt:lpstr>
      <vt:lpstr>PowerPoint Presentation</vt:lpstr>
      <vt:lpstr>PowerPoint Presentation</vt:lpstr>
      <vt:lpstr>Demand Curve </vt:lpstr>
      <vt:lpstr>Figure 3.2</vt:lpstr>
      <vt:lpstr>Price Elasticity </vt:lpstr>
      <vt:lpstr>PowerPoint Presentation</vt:lpstr>
      <vt:lpstr>PowerPoint Presentation</vt:lpstr>
      <vt:lpstr>عند انخفاض سعر سلعة معينة بمقدار10% مما أدى الى زيادة الكمية المطلوبة من تلك السلعة بمقدار  5%المطلوب احسب مقدار التغير في المرونة السعرية </vt:lpstr>
      <vt:lpstr>Elastic versus Inelastic Demand</vt:lpstr>
      <vt:lpstr>Elastic Demand</vt:lpstr>
      <vt:lpstr>Inelastic Demand</vt:lpstr>
      <vt:lpstr>Unitary Elastic Demand</vt:lpstr>
      <vt:lpstr>Price Elasticity &amp; Total Revenue</vt:lpstr>
      <vt:lpstr>PowerPoint Presentation</vt:lpstr>
      <vt:lpstr>Elasticity and Total Revenue</vt:lpstr>
      <vt:lpstr>  Figure3.5</vt:lpstr>
      <vt:lpstr>Determinants of Price Elasticity </vt:lpstr>
      <vt:lpstr>Necessities versus Luxuries</vt:lpstr>
      <vt:lpstr>PowerPoint Presentation</vt:lpstr>
      <vt:lpstr>Availability of Substitutes</vt:lpstr>
      <vt:lpstr>Price Relative to Income</vt:lpstr>
      <vt:lpstr>Substitute &amp; Complementary Goods  </vt:lpstr>
      <vt:lpstr>Changes in Income</vt:lpstr>
      <vt:lpstr>Are Wants Created?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NTC</cp:lastModifiedBy>
  <cp:revision>88</cp:revision>
  <dcterms:created xsi:type="dcterms:W3CDTF">2020-10-15T07:04:09Z</dcterms:created>
  <dcterms:modified xsi:type="dcterms:W3CDTF">2021-02-12T21:53:59Z</dcterms:modified>
</cp:coreProperties>
</file>