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13" r:id="rId6"/>
    <p:sldId id="537" r:id="rId7"/>
    <p:sldId id="542" r:id="rId8"/>
    <p:sldId id="543" r:id="rId9"/>
    <p:sldId id="544" r:id="rId10"/>
    <p:sldId id="567" r:id="rId11"/>
    <p:sldId id="568" r:id="rId12"/>
    <p:sldId id="489" r:id="rId13"/>
    <p:sldId id="569" r:id="rId14"/>
    <p:sldId id="570" r:id="rId15"/>
    <p:sldId id="571" r:id="rId16"/>
    <p:sldId id="545" r:id="rId17"/>
    <p:sldId id="572" r:id="rId18"/>
    <p:sldId id="573" r:id="rId19"/>
    <p:sldId id="574" r:id="rId20"/>
    <p:sldId id="575" r:id="rId21"/>
    <p:sldId id="576" r:id="rId22"/>
    <p:sldId id="577" r:id="rId23"/>
    <p:sldId id="578" r:id="rId24"/>
    <p:sldId id="579" r:id="rId25"/>
    <p:sldId id="546" r:id="rId26"/>
    <p:sldId id="547" r:id="rId27"/>
    <p:sldId id="548" r:id="rId28"/>
    <p:sldId id="549" r:id="rId29"/>
    <p:sldId id="550" r:id="rId30"/>
    <p:sldId id="551" r:id="rId31"/>
    <p:sldId id="553" r:id="rId32"/>
    <p:sldId id="554"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37"/>
            <p14:sldId id="542"/>
            <p14:sldId id="543"/>
            <p14:sldId id="544"/>
            <p14:sldId id="567"/>
            <p14:sldId id="568"/>
            <p14:sldId id="489"/>
            <p14:sldId id="569"/>
            <p14:sldId id="570"/>
            <p14:sldId id="571"/>
            <p14:sldId id="545"/>
            <p14:sldId id="572"/>
            <p14:sldId id="573"/>
            <p14:sldId id="574"/>
            <p14:sldId id="575"/>
            <p14:sldId id="576"/>
            <p14:sldId id="577"/>
            <p14:sldId id="578"/>
            <p14:sldId id="579"/>
            <p14:sldId id="546"/>
            <p14:sldId id="547"/>
            <p14:sldId id="548"/>
            <p14:sldId id="549"/>
            <p14:sldId id="550"/>
            <p14:sldId id="551"/>
            <p14:sldId id="553"/>
            <p14:sldId id="554"/>
            <p14:sldId id="555"/>
            <p14:sldId id="556"/>
            <p14:sldId id="557"/>
            <p14:sldId id="558"/>
            <p14:sldId id="559"/>
            <p14:sldId id="560"/>
            <p14:sldId id="561"/>
            <p14:sldId id="562"/>
            <p14:sldId id="563"/>
            <p14:sldId id="564"/>
            <p14:sldId id="565"/>
            <p14:sldId id="5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85490" autoAdjust="0"/>
  </p:normalViewPr>
  <p:slideViewPr>
    <p:cSldViewPr snapToGrid="0">
      <p:cViewPr varScale="1">
        <p:scale>
          <a:sx n="70" d="100"/>
          <a:sy n="70" d="100"/>
        </p:scale>
        <p:origin x="115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2F4972-8A96-4CA3-A893-EB1F86ECF539}"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pPr rtl="1"/>
          <a:endParaRPr lang="ar-SY"/>
        </a:p>
      </dgm:t>
    </dgm:pt>
    <dgm:pt modelId="{BA77A0FC-BC9B-4D68-807B-273F463723DB}">
      <dgm:prSet phldrT="[نص]" custT="1"/>
      <dgm:spPr>
        <a:solidFill>
          <a:schemeClr val="tx1"/>
        </a:solidFill>
      </dgm:spPr>
      <dgm:t>
        <a:bodyPr/>
        <a:lstStyle/>
        <a:p>
          <a:pPr rtl="1"/>
          <a:r>
            <a:rPr lang="ar-SA" sz="3200" b="1" dirty="0">
              <a:solidFill>
                <a:srgbClr val="FF0000"/>
              </a:solidFill>
              <a:latin typeface="Simplified Arabic" panose="02020603050405020304" pitchFamily="18" charset="-78"/>
              <a:cs typeface="Simplified Arabic" panose="02020603050405020304" pitchFamily="18" charset="-78"/>
            </a:rPr>
            <a:t>تحديد المشكلة</a:t>
          </a:r>
          <a:endParaRPr lang="en-US" sz="3200" b="0" dirty="0">
            <a:solidFill>
              <a:srgbClr val="FF0000"/>
            </a:solidFill>
            <a:latin typeface="Simplified Arabic" panose="02020603050405020304" pitchFamily="18" charset="-78"/>
            <a:cs typeface="Simplified Arabic" panose="02020603050405020304" pitchFamily="18" charset="-78"/>
          </a:endParaRPr>
        </a:p>
      </dgm:t>
    </dgm:pt>
    <dgm:pt modelId="{F030FE45-10C8-4417-945E-06CDE1F9A9E1}" type="parTrans" cxnId="{51B80717-8807-4E1B-8279-DB25E9F413C3}">
      <dgm:prSet/>
      <dgm:spPr/>
      <dgm:t>
        <a:bodyPr/>
        <a:lstStyle/>
        <a:p>
          <a:endParaRPr lang="en-US"/>
        </a:p>
      </dgm:t>
    </dgm:pt>
    <dgm:pt modelId="{CCB3EE18-BD8D-4B68-AA57-3D622CEE469D}" type="sibTrans" cxnId="{51B80717-8807-4E1B-8279-DB25E9F413C3}">
      <dgm:prSet/>
      <dgm:spPr/>
      <dgm:t>
        <a:bodyPr/>
        <a:lstStyle/>
        <a:p>
          <a:endParaRPr lang="en-US"/>
        </a:p>
      </dgm:t>
    </dgm:pt>
    <dgm:pt modelId="{2B805124-B7E3-4B98-BC4C-59241A624D9E}">
      <dgm:prSet phldrT="[نص]" custT="1"/>
      <dgm:spPr>
        <a:solidFill>
          <a:schemeClr val="tx1"/>
        </a:solidFill>
      </dgm:spPr>
      <dgm:t>
        <a:bodyPr/>
        <a:lstStyle/>
        <a:p>
          <a:pPr algn="ctr" rtl="1"/>
          <a:r>
            <a:rPr lang="ar-SA" sz="3200" b="0" dirty="0">
              <a:solidFill>
                <a:srgbClr val="FF0000"/>
              </a:solidFill>
              <a:latin typeface="Simplified Arabic" panose="02020603050405020304" pitchFamily="18" charset="-78"/>
              <a:cs typeface="Simplified Arabic" panose="02020603050405020304" pitchFamily="18" charset="-78"/>
            </a:rPr>
            <a:t>جمع البيانات</a:t>
          </a:r>
          <a:endParaRPr lang="en-US" sz="3200" b="0" dirty="0">
            <a:solidFill>
              <a:srgbClr val="FF0000"/>
            </a:solidFill>
            <a:latin typeface="Simplified Arabic" panose="02020603050405020304" pitchFamily="18" charset="-78"/>
            <a:cs typeface="Simplified Arabic" panose="02020603050405020304" pitchFamily="18" charset="-78"/>
          </a:endParaRPr>
        </a:p>
      </dgm:t>
    </dgm:pt>
    <dgm:pt modelId="{890AE5C9-1047-484B-B8E2-1A24007A72D4}" type="parTrans" cxnId="{0FB7CE81-76B0-4B18-B37B-097E58B92504}">
      <dgm:prSet/>
      <dgm:spPr/>
      <dgm:t>
        <a:bodyPr/>
        <a:lstStyle/>
        <a:p>
          <a:endParaRPr lang="en-US"/>
        </a:p>
      </dgm:t>
    </dgm:pt>
    <dgm:pt modelId="{F86A1CF6-5FC8-47F8-9549-4CF5A2DCC2A0}" type="sibTrans" cxnId="{0FB7CE81-76B0-4B18-B37B-097E58B92504}">
      <dgm:prSet/>
      <dgm:spPr/>
      <dgm:t>
        <a:bodyPr/>
        <a:lstStyle/>
        <a:p>
          <a:endParaRPr lang="en-US"/>
        </a:p>
      </dgm:t>
    </dgm:pt>
    <dgm:pt modelId="{9572A83C-8911-4FD4-B0C5-5D7C42C0C8B0}">
      <dgm:prSet phldrT="[نص]" custT="1"/>
      <dgm:spPr>
        <a:solidFill>
          <a:schemeClr val="tx1"/>
        </a:solidFill>
      </dgm:spPr>
      <dgm:t>
        <a:bodyPr/>
        <a:lstStyle/>
        <a:p>
          <a:pPr rtl="1"/>
          <a:r>
            <a:rPr lang="ar-SY" sz="3200" b="0" dirty="0">
              <a:solidFill>
                <a:srgbClr val="FF0000"/>
              </a:solidFill>
              <a:latin typeface="Simplified Arabic" panose="02020603050405020304" pitchFamily="18" charset="-78"/>
              <a:cs typeface="Simplified Arabic" panose="02020603050405020304" pitchFamily="18" charset="-78"/>
            </a:rPr>
            <a:t>تحليل البيانات</a:t>
          </a:r>
          <a:endParaRPr lang="en-US" sz="3200" b="0" dirty="0">
            <a:solidFill>
              <a:srgbClr val="FF0000"/>
            </a:solidFill>
            <a:latin typeface="Simplified Arabic" panose="02020603050405020304" pitchFamily="18" charset="-78"/>
            <a:cs typeface="Simplified Arabic" panose="02020603050405020304" pitchFamily="18" charset="-78"/>
          </a:endParaRPr>
        </a:p>
      </dgm:t>
    </dgm:pt>
    <dgm:pt modelId="{72414900-5780-4DEC-A255-F70573A0439D}" type="parTrans" cxnId="{41353DFB-27E5-47BD-BED1-67F999405167}">
      <dgm:prSet/>
      <dgm:spPr/>
      <dgm:t>
        <a:bodyPr/>
        <a:lstStyle/>
        <a:p>
          <a:endParaRPr lang="en-US"/>
        </a:p>
      </dgm:t>
    </dgm:pt>
    <dgm:pt modelId="{D99EF289-C18A-40D8-8F97-BC9AD23E2EC4}" type="sibTrans" cxnId="{41353DFB-27E5-47BD-BED1-67F999405167}">
      <dgm:prSet/>
      <dgm:spPr/>
      <dgm:t>
        <a:bodyPr/>
        <a:lstStyle/>
        <a:p>
          <a:endParaRPr lang="en-US"/>
        </a:p>
      </dgm:t>
    </dgm:pt>
    <dgm:pt modelId="{C2A32055-7484-4AA1-9498-9CA51FEC7005}">
      <dgm:prSet custT="1"/>
      <dgm:spPr>
        <a:solidFill>
          <a:schemeClr val="tx1"/>
        </a:solidFill>
      </dgm:spPr>
      <dgm:t>
        <a:bodyPr/>
        <a:lstStyle/>
        <a:p>
          <a:pPr rtl="1"/>
          <a:r>
            <a:rPr lang="ar-SA" sz="3200" b="0" dirty="0">
              <a:solidFill>
                <a:srgbClr val="FF0000"/>
              </a:solidFill>
              <a:latin typeface="Simplified Arabic" panose="02020603050405020304" pitchFamily="18" charset="-78"/>
              <a:cs typeface="Simplified Arabic" panose="02020603050405020304" pitchFamily="18" charset="-78"/>
            </a:rPr>
            <a:t>تقديم نتائج الدراسة</a:t>
          </a:r>
          <a:endParaRPr lang="en-US" sz="3200" b="0" dirty="0">
            <a:solidFill>
              <a:srgbClr val="FF0000"/>
            </a:solidFill>
            <a:latin typeface="Simplified Arabic" panose="02020603050405020304" pitchFamily="18" charset="-78"/>
            <a:cs typeface="Simplified Arabic" panose="02020603050405020304" pitchFamily="18" charset="-78"/>
          </a:endParaRPr>
        </a:p>
      </dgm:t>
    </dgm:pt>
    <dgm:pt modelId="{D4F9DDDB-DC95-43CE-ABDC-B8EED0A6B559}" type="parTrans" cxnId="{BE5B023E-D834-4AEB-B28B-5497B85EABB6}">
      <dgm:prSet/>
      <dgm:spPr/>
      <dgm:t>
        <a:bodyPr/>
        <a:lstStyle/>
        <a:p>
          <a:endParaRPr lang="en-US"/>
        </a:p>
      </dgm:t>
    </dgm:pt>
    <dgm:pt modelId="{7F839068-5DC1-4530-865B-9E5CF3941ECB}" type="sibTrans" cxnId="{BE5B023E-D834-4AEB-B28B-5497B85EABB6}">
      <dgm:prSet/>
      <dgm:spPr/>
      <dgm:t>
        <a:bodyPr/>
        <a:lstStyle/>
        <a:p>
          <a:endParaRPr lang="en-US"/>
        </a:p>
      </dgm:t>
    </dgm:pt>
    <dgm:pt modelId="{74FCE609-F696-436C-9E4F-06D5650E5A38}" type="pres">
      <dgm:prSet presAssocID="{5F2F4972-8A96-4CA3-A893-EB1F86ECF539}" presName="CompostProcess" presStyleCnt="0">
        <dgm:presLayoutVars>
          <dgm:dir/>
          <dgm:resizeHandles val="exact"/>
        </dgm:presLayoutVars>
      </dgm:prSet>
      <dgm:spPr/>
    </dgm:pt>
    <dgm:pt modelId="{2C1517AB-2D54-47BC-969E-E025CC738A4B}" type="pres">
      <dgm:prSet presAssocID="{5F2F4972-8A96-4CA3-A893-EB1F86ECF539}" presName="arrow" presStyleLbl="bgShp" presStyleIdx="0" presStyleCnt="1" custLinFactNeighborX="1980" custLinFactNeighborY="426"/>
      <dgm:spPr>
        <a:solidFill>
          <a:srgbClr val="FF0000"/>
        </a:solidFill>
      </dgm:spPr>
    </dgm:pt>
    <dgm:pt modelId="{F39AFE81-B50B-4C43-AC12-688DCA49A450}" type="pres">
      <dgm:prSet presAssocID="{5F2F4972-8A96-4CA3-A893-EB1F86ECF539}" presName="linearProcess" presStyleCnt="0"/>
      <dgm:spPr/>
    </dgm:pt>
    <dgm:pt modelId="{5130777C-73B6-46E2-8041-68ABDD5B2B11}" type="pres">
      <dgm:prSet presAssocID="{BA77A0FC-BC9B-4D68-807B-273F463723DB}" presName="textNode" presStyleLbl="node1" presStyleIdx="0" presStyleCnt="4">
        <dgm:presLayoutVars>
          <dgm:bulletEnabled val="1"/>
        </dgm:presLayoutVars>
      </dgm:prSet>
      <dgm:spPr/>
    </dgm:pt>
    <dgm:pt modelId="{EEA619CF-BB1A-41CB-9206-BEF907B02AED}" type="pres">
      <dgm:prSet presAssocID="{CCB3EE18-BD8D-4B68-AA57-3D622CEE469D}" presName="sibTrans" presStyleCnt="0"/>
      <dgm:spPr/>
    </dgm:pt>
    <dgm:pt modelId="{3804B7C2-6E07-4F43-BF58-7266CC5D56BD}" type="pres">
      <dgm:prSet presAssocID="{2B805124-B7E3-4B98-BC4C-59241A624D9E}" presName="textNode" presStyleLbl="node1" presStyleIdx="1" presStyleCnt="4">
        <dgm:presLayoutVars>
          <dgm:bulletEnabled val="1"/>
        </dgm:presLayoutVars>
      </dgm:prSet>
      <dgm:spPr/>
    </dgm:pt>
    <dgm:pt modelId="{C8EFC7A3-9154-403E-B99B-FD189D7F616D}" type="pres">
      <dgm:prSet presAssocID="{F86A1CF6-5FC8-47F8-9549-4CF5A2DCC2A0}" presName="sibTrans" presStyleCnt="0"/>
      <dgm:spPr/>
    </dgm:pt>
    <dgm:pt modelId="{5D3DEB6C-12A3-40D7-AF8B-0B363AB9EB59}" type="pres">
      <dgm:prSet presAssocID="{9572A83C-8911-4FD4-B0C5-5D7C42C0C8B0}" presName="textNode" presStyleLbl="node1" presStyleIdx="2" presStyleCnt="4">
        <dgm:presLayoutVars>
          <dgm:bulletEnabled val="1"/>
        </dgm:presLayoutVars>
      </dgm:prSet>
      <dgm:spPr/>
    </dgm:pt>
    <dgm:pt modelId="{50FE7071-A8A7-4965-AE7D-0C4CD5EE1840}" type="pres">
      <dgm:prSet presAssocID="{D99EF289-C18A-40D8-8F97-BC9AD23E2EC4}" presName="sibTrans" presStyleCnt="0"/>
      <dgm:spPr/>
    </dgm:pt>
    <dgm:pt modelId="{1B83D63B-3CC2-4538-B109-556CB4E47EDF}" type="pres">
      <dgm:prSet presAssocID="{C2A32055-7484-4AA1-9498-9CA51FEC7005}" presName="textNode" presStyleLbl="node1" presStyleIdx="3" presStyleCnt="4">
        <dgm:presLayoutVars>
          <dgm:bulletEnabled val="1"/>
        </dgm:presLayoutVars>
      </dgm:prSet>
      <dgm:spPr/>
    </dgm:pt>
  </dgm:ptLst>
  <dgm:cxnLst>
    <dgm:cxn modelId="{37DA5B0F-3A42-4AE5-ABF8-500DBD913083}" type="presOf" srcId="{5F2F4972-8A96-4CA3-A893-EB1F86ECF539}" destId="{74FCE609-F696-436C-9E4F-06D5650E5A38}" srcOrd="0" destOrd="0" presId="urn:microsoft.com/office/officeart/2005/8/layout/hProcess9"/>
    <dgm:cxn modelId="{EF24BD15-7302-4AE5-A4C5-F64E401E29E9}" type="presOf" srcId="{2B805124-B7E3-4B98-BC4C-59241A624D9E}" destId="{3804B7C2-6E07-4F43-BF58-7266CC5D56BD}" srcOrd="0" destOrd="0" presId="urn:microsoft.com/office/officeart/2005/8/layout/hProcess9"/>
    <dgm:cxn modelId="{51B80717-8807-4E1B-8279-DB25E9F413C3}" srcId="{5F2F4972-8A96-4CA3-A893-EB1F86ECF539}" destId="{BA77A0FC-BC9B-4D68-807B-273F463723DB}" srcOrd="0" destOrd="0" parTransId="{F030FE45-10C8-4417-945E-06CDE1F9A9E1}" sibTransId="{CCB3EE18-BD8D-4B68-AA57-3D622CEE469D}"/>
    <dgm:cxn modelId="{BE5B023E-D834-4AEB-B28B-5497B85EABB6}" srcId="{5F2F4972-8A96-4CA3-A893-EB1F86ECF539}" destId="{C2A32055-7484-4AA1-9498-9CA51FEC7005}" srcOrd="3" destOrd="0" parTransId="{D4F9DDDB-DC95-43CE-ABDC-B8EED0A6B559}" sibTransId="{7F839068-5DC1-4530-865B-9E5CF3941ECB}"/>
    <dgm:cxn modelId="{E9ABB64F-DDD9-4F05-84C7-ABC38BB6312B}" type="presOf" srcId="{C2A32055-7484-4AA1-9498-9CA51FEC7005}" destId="{1B83D63B-3CC2-4538-B109-556CB4E47EDF}" srcOrd="0" destOrd="0" presId="urn:microsoft.com/office/officeart/2005/8/layout/hProcess9"/>
    <dgm:cxn modelId="{0FB7CE81-76B0-4B18-B37B-097E58B92504}" srcId="{5F2F4972-8A96-4CA3-A893-EB1F86ECF539}" destId="{2B805124-B7E3-4B98-BC4C-59241A624D9E}" srcOrd="1" destOrd="0" parTransId="{890AE5C9-1047-484B-B8E2-1A24007A72D4}" sibTransId="{F86A1CF6-5FC8-47F8-9549-4CF5A2DCC2A0}"/>
    <dgm:cxn modelId="{D299A8A9-5111-4314-B6D4-31D842695228}" type="presOf" srcId="{BA77A0FC-BC9B-4D68-807B-273F463723DB}" destId="{5130777C-73B6-46E2-8041-68ABDD5B2B11}" srcOrd="0" destOrd="0" presId="urn:microsoft.com/office/officeart/2005/8/layout/hProcess9"/>
    <dgm:cxn modelId="{23029EB6-09D6-4301-9734-BD0261C7789E}" type="presOf" srcId="{9572A83C-8911-4FD4-B0C5-5D7C42C0C8B0}" destId="{5D3DEB6C-12A3-40D7-AF8B-0B363AB9EB59}" srcOrd="0" destOrd="0" presId="urn:microsoft.com/office/officeart/2005/8/layout/hProcess9"/>
    <dgm:cxn modelId="{41353DFB-27E5-47BD-BED1-67F999405167}" srcId="{5F2F4972-8A96-4CA3-A893-EB1F86ECF539}" destId="{9572A83C-8911-4FD4-B0C5-5D7C42C0C8B0}" srcOrd="2" destOrd="0" parTransId="{72414900-5780-4DEC-A255-F70573A0439D}" sibTransId="{D99EF289-C18A-40D8-8F97-BC9AD23E2EC4}"/>
    <dgm:cxn modelId="{36B4B7A2-E525-4FBE-9CBD-8E1673DFFB23}" type="presParOf" srcId="{74FCE609-F696-436C-9E4F-06D5650E5A38}" destId="{2C1517AB-2D54-47BC-969E-E025CC738A4B}" srcOrd="0" destOrd="0" presId="urn:microsoft.com/office/officeart/2005/8/layout/hProcess9"/>
    <dgm:cxn modelId="{C0BB0521-7DB9-4F62-AD57-16B3189EC5BF}" type="presParOf" srcId="{74FCE609-F696-436C-9E4F-06D5650E5A38}" destId="{F39AFE81-B50B-4C43-AC12-688DCA49A450}" srcOrd="1" destOrd="0" presId="urn:microsoft.com/office/officeart/2005/8/layout/hProcess9"/>
    <dgm:cxn modelId="{DA728A27-4DF7-43A6-8EB4-7EAA0A67E33D}" type="presParOf" srcId="{F39AFE81-B50B-4C43-AC12-688DCA49A450}" destId="{5130777C-73B6-46E2-8041-68ABDD5B2B11}" srcOrd="0" destOrd="0" presId="urn:microsoft.com/office/officeart/2005/8/layout/hProcess9"/>
    <dgm:cxn modelId="{FD961A2B-E8A6-4022-8F29-230293C6A03B}" type="presParOf" srcId="{F39AFE81-B50B-4C43-AC12-688DCA49A450}" destId="{EEA619CF-BB1A-41CB-9206-BEF907B02AED}" srcOrd="1" destOrd="0" presId="urn:microsoft.com/office/officeart/2005/8/layout/hProcess9"/>
    <dgm:cxn modelId="{6A2A0AD8-790A-4B6D-A1B4-5EC2B9F973CC}" type="presParOf" srcId="{F39AFE81-B50B-4C43-AC12-688DCA49A450}" destId="{3804B7C2-6E07-4F43-BF58-7266CC5D56BD}" srcOrd="2" destOrd="0" presId="urn:microsoft.com/office/officeart/2005/8/layout/hProcess9"/>
    <dgm:cxn modelId="{174CB53D-4230-4AAA-9846-E9CEB1DEB576}" type="presParOf" srcId="{F39AFE81-B50B-4C43-AC12-688DCA49A450}" destId="{C8EFC7A3-9154-403E-B99B-FD189D7F616D}" srcOrd="3" destOrd="0" presId="urn:microsoft.com/office/officeart/2005/8/layout/hProcess9"/>
    <dgm:cxn modelId="{562B848E-6559-429D-B2AB-024C66FDC1CC}" type="presParOf" srcId="{F39AFE81-B50B-4C43-AC12-688DCA49A450}" destId="{5D3DEB6C-12A3-40D7-AF8B-0B363AB9EB59}" srcOrd="4" destOrd="0" presId="urn:microsoft.com/office/officeart/2005/8/layout/hProcess9"/>
    <dgm:cxn modelId="{C9BBB8C5-EBAE-4533-8A14-23A7B2A60718}" type="presParOf" srcId="{F39AFE81-B50B-4C43-AC12-688DCA49A450}" destId="{50FE7071-A8A7-4965-AE7D-0C4CD5EE1840}" srcOrd="5" destOrd="0" presId="urn:microsoft.com/office/officeart/2005/8/layout/hProcess9"/>
    <dgm:cxn modelId="{3C1AF010-CF0C-4D5B-B8CE-5295807D909B}" type="presParOf" srcId="{F39AFE81-B50B-4C43-AC12-688DCA49A450}" destId="{1B83D63B-3CC2-4538-B109-556CB4E47EDF}" srcOrd="6"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49DD5B-7ECF-470C-A7EF-2976DF864C84}"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426D68D7-D94F-4584-8771-6C3804E3BD16}">
      <dgm:prSet phldrT="[نص]" custT="1"/>
      <dgm:spPr>
        <a:solidFill>
          <a:srgbClr val="FF0000"/>
        </a:solidFill>
      </dgm:spPr>
      <dgm:t>
        <a:bodyPr/>
        <a:lstStyle/>
        <a:p>
          <a:pPr rtl="1"/>
          <a:r>
            <a:rPr lang="ar-SA" sz="3200" b="0" dirty="0">
              <a:solidFill>
                <a:schemeClr val="tx1"/>
              </a:solidFill>
              <a:latin typeface="Simplified Arabic" panose="02020603050405020304" pitchFamily="18" charset="-78"/>
              <a:cs typeface="Simplified Arabic" panose="02020603050405020304" pitchFamily="18" charset="-78"/>
            </a:rPr>
            <a:t>البحوث الاستطلاعية</a:t>
          </a:r>
          <a:endParaRPr lang="en-US" sz="3200" b="0" dirty="0">
            <a:solidFill>
              <a:schemeClr val="tx1"/>
            </a:solidFill>
            <a:latin typeface="Simplified Arabic" panose="02020603050405020304" pitchFamily="18" charset="-78"/>
            <a:cs typeface="Simplified Arabic" panose="02020603050405020304" pitchFamily="18" charset="-78"/>
          </a:endParaRPr>
        </a:p>
      </dgm:t>
    </dgm:pt>
    <dgm:pt modelId="{AF052F25-A0B4-4B9E-B014-2D8FB10E0A2B}" type="parTrans" cxnId="{478F4ACB-D698-4E6E-9AE3-E882E72F1E1D}">
      <dgm:prSet/>
      <dgm:spPr/>
      <dgm:t>
        <a:bodyPr/>
        <a:lstStyle/>
        <a:p>
          <a:endParaRPr lang="en-US"/>
        </a:p>
      </dgm:t>
    </dgm:pt>
    <dgm:pt modelId="{12CFF3B6-942C-46DF-9077-BB94E469CB01}" type="sibTrans" cxnId="{478F4ACB-D698-4E6E-9AE3-E882E72F1E1D}">
      <dgm:prSet/>
      <dgm:spPr>
        <a:solidFill>
          <a:srgbClr val="0070C0"/>
        </a:solidFill>
      </dgm:spPr>
      <dgm:t>
        <a:bodyPr/>
        <a:lstStyle/>
        <a:p>
          <a:endParaRPr lang="en-US"/>
        </a:p>
      </dgm:t>
    </dgm:pt>
    <dgm:pt modelId="{90058D74-ED91-4D9E-9CD8-9B3EA422A675}">
      <dgm:prSet phldrT="[نص]"/>
      <dgm:spPr>
        <a:solidFill>
          <a:srgbClr val="FFC000"/>
        </a:solidFill>
      </dgm:spPr>
      <dgm:t>
        <a:bodyPr/>
        <a:lstStyle/>
        <a:p>
          <a:pPr rtl="1"/>
          <a:r>
            <a:rPr lang="ar-SA" b="0" dirty="0">
              <a:solidFill>
                <a:schemeClr val="tx1"/>
              </a:solidFill>
              <a:latin typeface="Simplified Arabic" panose="02020603050405020304" pitchFamily="18" charset="-78"/>
              <a:cs typeface="Simplified Arabic" panose="02020603050405020304" pitchFamily="18" charset="-78"/>
            </a:rPr>
            <a:t>البحوث الوصفية</a:t>
          </a:r>
          <a:endParaRPr lang="en-US" b="0" dirty="0">
            <a:solidFill>
              <a:schemeClr val="tx1"/>
            </a:solidFill>
            <a:latin typeface="Simplified Arabic" panose="02020603050405020304" pitchFamily="18" charset="-78"/>
            <a:cs typeface="Simplified Arabic" panose="02020603050405020304" pitchFamily="18" charset="-78"/>
          </a:endParaRPr>
        </a:p>
      </dgm:t>
    </dgm:pt>
    <dgm:pt modelId="{BBA5BC3C-A1AE-41CD-9275-57A15BC470D1}" type="parTrans" cxnId="{D9ABAA13-5926-4F29-B84F-3EE24CBBC20C}">
      <dgm:prSet/>
      <dgm:spPr/>
      <dgm:t>
        <a:bodyPr/>
        <a:lstStyle/>
        <a:p>
          <a:endParaRPr lang="en-US"/>
        </a:p>
      </dgm:t>
    </dgm:pt>
    <dgm:pt modelId="{C3080588-172E-43D6-A78A-953257430B12}" type="sibTrans" cxnId="{D9ABAA13-5926-4F29-B84F-3EE24CBBC20C}">
      <dgm:prSet/>
      <dgm:spPr/>
      <dgm:t>
        <a:bodyPr/>
        <a:lstStyle/>
        <a:p>
          <a:endParaRPr lang="en-US"/>
        </a:p>
      </dgm:t>
    </dgm:pt>
    <dgm:pt modelId="{72E06F60-A5BF-4C23-B41E-87580063A152}">
      <dgm:prSet phldrT="[نص]"/>
      <dgm:spPr>
        <a:solidFill>
          <a:srgbClr val="FFFF00"/>
        </a:solidFill>
      </dgm:spPr>
      <dgm:t>
        <a:bodyPr/>
        <a:lstStyle/>
        <a:p>
          <a:pPr rtl="1"/>
          <a:r>
            <a:rPr lang="ar-SA" b="0" dirty="0">
              <a:solidFill>
                <a:schemeClr val="tx1"/>
              </a:solidFill>
              <a:latin typeface="Simplified Arabic" panose="02020603050405020304" pitchFamily="18" charset="-78"/>
              <a:cs typeface="Simplified Arabic" panose="02020603050405020304" pitchFamily="18" charset="-78"/>
            </a:rPr>
            <a:t>البحوث السببية</a:t>
          </a:r>
          <a:endParaRPr lang="en-US" b="0" dirty="0">
            <a:solidFill>
              <a:schemeClr val="tx1"/>
            </a:solidFill>
            <a:latin typeface="Simplified Arabic" panose="02020603050405020304" pitchFamily="18" charset="-78"/>
            <a:cs typeface="Simplified Arabic" panose="02020603050405020304" pitchFamily="18" charset="-78"/>
          </a:endParaRPr>
        </a:p>
      </dgm:t>
    </dgm:pt>
    <dgm:pt modelId="{1CC2BBD5-CF28-485A-87B7-27FF2EEDA200}" type="parTrans" cxnId="{70735F40-B307-46AC-B825-3D2D0317488D}">
      <dgm:prSet/>
      <dgm:spPr/>
      <dgm:t>
        <a:bodyPr/>
        <a:lstStyle/>
        <a:p>
          <a:endParaRPr lang="en-US"/>
        </a:p>
      </dgm:t>
    </dgm:pt>
    <dgm:pt modelId="{8DF0C9BB-BAF9-4BE6-AB12-F62417DBB45B}" type="sibTrans" cxnId="{70735F40-B307-46AC-B825-3D2D0317488D}">
      <dgm:prSet/>
      <dgm:spPr/>
      <dgm:t>
        <a:bodyPr/>
        <a:lstStyle/>
        <a:p>
          <a:endParaRPr lang="en-US"/>
        </a:p>
      </dgm:t>
    </dgm:pt>
    <dgm:pt modelId="{CCDBBA50-8248-485D-9273-D044C59EC08B}">
      <dgm:prSet phldrT="[نص]" custT="1"/>
      <dgm:spPr>
        <a:solidFill>
          <a:srgbClr val="00B050"/>
        </a:solidFill>
      </dgm:spPr>
      <dgm:t>
        <a:bodyPr/>
        <a:lstStyle/>
        <a:p>
          <a:pPr rtl="1"/>
          <a:r>
            <a:rPr lang="ar-SA" sz="3200" b="0" dirty="0">
              <a:solidFill>
                <a:schemeClr val="tx1"/>
              </a:solidFill>
              <a:latin typeface="Simplified Arabic" panose="02020603050405020304" pitchFamily="18" charset="-78"/>
              <a:cs typeface="Simplified Arabic" panose="02020603050405020304" pitchFamily="18" charset="-78"/>
            </a:rPr>
            <a:t>البحوث </a:t>
          </a:r>
          <a:r>
            <a:rPr lang="ar-SA" sz="3200" b="0" dirty="0" err="1">
              <a:solidFill>
                <a:schemeClr val="tx1"/>
              </a:solidFill>
              <a:latin typeface="Simplified Arabic" panose="02020603050405020304" pitchFamily="18" charset="-78"/>
              <a:cs typeface="Simplified Arabic" panose="02020603050405020304" pitchFamily="18" charset="-78"/>
            </a:rPr>
            <a:t>التنبؤية</a:t>
          </a:r>
          <a:endParaRPr lang="en-US" sz="3200" b="0" dirty="0">
            <a:solidFill>
              <a:schemeClr val="tx1"/>
            </a:solidFill>
            <a:latin typeface="Simplified Arabic" panose="02020603050405020304" pitchFamily="18" charset="-78"/>
            <a:cs typeface="Simplified Arabic" panose="02020603050405020304" pitchFamily="18" charset="-78"/>
          </a:endParaRPr>
        </a:p>
      </dgm:t>
    </dgm:pt>
    <dgm:pt modelId="{B9D3139B-C818-4BC4-B336-946EDB760FE0}" type="parTrans" cxnId="{C1E21B2A-CB8D-4016-8B61-2F44E942D31B}">
      <dgm:prSet/>
      <dgm:spPr/>
      <dgm:t>
        <a:bodyPr/>
        <a:lstStyle/>
        <a:p>
          <a:endParaRPr lang="en-US"/>
        </a:p>
      </dgm:t>
    </dgm:pt>
    <dgm:pt modelId="{514D7826-424D-4090-A9AF-CF780CCB796B}" type="sibTrans" cxnId="{C1E21B2A-CB8D-4016-8B61-2F44E942D31B}">
      <dgm:prSet/>
      <dgm:spPr/>
      <dgm:t>
        <a:bodyPr/>
        <a:lstStyle/>
        <a:p>
          <a:endParaRPr lang="en-US"/>
        </a:p>
      </dgm:t>
    </dgm:pt>
    <dgm:pt modelId="{D3C3EA7B-49C2-4BAE-9FC3-5362E8940536}">
      <dgm:prSet phldrT="[نص]"/>
      <dgm:spPr>
        <a:solidFill>
          <a:srgbClr val="7030A0"/>
        </a:solidFill>
      </dgm:spPr>
      <dgm:t>
        <a:bodyPr/>
        <a:lstStyle/>
        <a:p>
          <a:pPr rtl="1"/>
          <a:r>
            <a:rPr lang="ar-SA" b="0" dirty="0">
              <a:solidFill>
                <a:schemeClr val="tx1"/>
              </a:solidFill>
              <a:latin typeface="Simplified Arabic" panose="02020603050405020304" pitchFamily="18" charset="-78"/>
              <a:cs typeface="Simplified Arabic" panose="02020603050405020304" pitchFamily="18" charset="-78"/>
            </a:rPr>
            <a:t>البحوث التاريخية</a:t>
          </a:r>
          <a:endParaRPr lang="en-US" b="0" dirty="0">
            <a:solidFill>
              <a:schemeClr val="tx1"/>
            </a:solidFill>
            <a:latin typeface="Simplified Arabic" panose="02020603050405020304" pitchFamily="18" charset="-78"/>
            <a:cs typeface="Simplified Arabic" panose="02020603050405020304" pitchFamily="18" charset="-78"/>
          </a:endParaRPr>
        </a:p>
      </dgm:t>
    </dgm:pt>
    <dgm:pt modelId="{CA018916-E911-4A97-AF70-28F377175B94}" type="parTrans" cxnId="{79C7F2F0-C0E6-4E33-91C5-1DB450037577}">
      <dgm:prSet/>
      <dgm:spPr/>
      <dgm:t>
        <a:bodyPr/>
        <a:lstStyle/>
        <a:p>
          <a:endParaRPr lang="en-US"/>
        </a:p>
      </dgm:t>
    </dgm:pt>
    <dgm:pt modelId="{CBE7755E-4EC8-4A2A-AF4A-04466F37D12C}" type="sibTrans" cxnId="{79C7F2F0-C0E6-4E33-91C5-1DB450037577}">
      <dgm:prSet/>
      <dgm:spPr/>
      <dgm:t>
        <a:bodyPr/>
        <a:lstStyle/>
        <a:p>
          <a:endParaRPr lang="en-US"/>
        </a:p>
      </dgm:t>
    </dgm:pt>
    <dgm:pt modelId="{674388F5-F376-4EE0-A344-91F55158DAB2}" type="pres">
      <dgm:prSet presAssocID="{F249DD5B-7ECF-470C-A7EF-2976DF864C84}" presName="Name0" presStyleCnt="0">
        <dgm:presLayoutVars>
          <dgm:dir/>
          <dgm:resizeHandles val="exact"/>
        </dgm:presLayoutVars>
      </dgm:prSet>
      <dgm:spPr/>
    </dgm:pt>
    <dgm:pt modelId="{3A83C08C-C8CE-4DD6-90EF-845701D867EE}" type="pres">
      <dgm:prSet presAssocID="{F249DD5B-7ECF-470C-A7EF-2976DF864C84}" presName="cycle" presStyleCnt="0"/>
      <dgm:spPr/>
    </dgm:pt>
    <dgm:pt modelId="{783710C2-0144-43BA-9FB1-C4BB693AA189}" type="pres">
      <dgm:prSet presAssocID="{426D68D7-D94F-4584-8771-6C3804E3BD16}" presName="nodeFirstNode" presStyleLbl="node1" presStyleIdx="0" presStyleCnt="5">
        <dgm:presLayoutVars>
          <dgm:bulletEnabled val="1"/>
        </dgm:presLayoutVars>
      </dgm:prSet>
      <dgm:spPr/>
    </dgm:pt>
    <dgm:pt modelId="{7F8A21F0-C397-4EA1-A150-72C17052C73C}" type="pres">
      <dgm:prSet presAssocID="{12CFF3B6-942C-46DF-9077-BB94E469CB01}" presName="sibTransFirstNode" presStyleLbl="bgShp" presStyleIdx="0" presStyleCnt="1"/>
      <dgm:spPr/>
    </dgm:pt>
    <dgm:pt modelId="{04272B68-228F-41DB-B9A4-D8E4E524F5EA}" type="pres">
      <dgm:prSet presAssocID="{90058D74-ED91-4D9E-9CD8-9B3EA422A675}" presName="nodeFollowingNodes" presStyleLbl="node1" presStyleIdx="1" presStyleCnt="5">
        <dgm:presLayoutVars>
          <dgm:bulletEnabled val="1"/>
        </dgm:presLayoutVars>
      </dgm:prSet>
      <dgm:spPr/>
    </dgm:pt>
    <dgm:pt modelId="{2ABF61BA-BF63-47D7-81EE-6B4BEA791252}" type="pres">
      <dgm:prSet presAssocID="{72E06F60-A5BF-4C23-B41E-87580063A152}" presName="nodeFollowingNodes" presStyleLbl="node1" presStyleIdx="2" presStyleCnt="5">
        <dgm:presLayoutVars>
          <dgm:bulletEnabled val="1"/>
        </dgm:presLayoutVars>
      </dgm:prSet>
      <dgm:spPr/>
    </dgm:pt>
    <dgm:pt modelId="{7C95D0BE-D1B6-4AA7-BD6A-99D2352B4D9F}" type="pres">
      <dgm:prSet presAssocID="{CCDBBA50-8248-485D-9273-D044C59EC08B}" presName="nodeFollowingNodes" presStyleLbl="node1" presStyleIdx="3" presStyleCnt="5">
        <dgm:presLayoutVars>
          <dgm:bulletEnabled val="1"/>
        </dgm:presLayoutVars>
      </dgm:prSet>
      <dgm:spPr/>
    </dgm:pt>
    <dgm:pt modelId="{580023C5-756A-4E67-97C9-358FFA36BD52}" type="pres">
      <dgm:prSet presAssocID="{D3C3EA7B-49C2-4BAE-9FC3-5362E8940536}" presName="nodeFollowingNodes" presStyleLbl="node1" presStyleIdx="4" presStyleCnt="5">
        <dgm:presLayoutVars>
          <dgm:bulletEnabled val="1"/>
        </dgm:presLayoutVars>
      </dgm:prSet>
      <dgm:spPr/>
    </dgm:pt>
  </dgm:ptLst>
  <dgm:cxnLst>
    <dgm:cxn modelId="{2B97EC02-B914-4A54-AB43-CFA02B9B41BE}" type="presOf" srcId="{CCDBBA50-8248-485D-9273-D044C59EC08B}" destId="{7C95D0BE-D1B6-4AA7-BD6A-99D2352B4D9F}" srcOrd="0" destOrd="0" presId="urn:microsoft.com/office/officeart/2005/8/layout/cycle3"/>
    <dgm:cxn modelId="{D9ABAA13-5926-4F29-B84F-3EE24CBBC20C}" srcId="{F249DD5B-7ECF-470C-A7EF-2976DF864C84}" destId="{90058D74-ED91-4D9E-9CD8-9B3EA422A675}" srcOrd="1" destOrd="0" parTransId="{BBA5BC3C-A1AE-41CD-9275-57A15BC470D1}" sibTransId="{C3080588-172E-43D6-A78A-953257430B12}"/>
    <dgm:cxn modelId="{C1E21B2A-CB8D-4016-8B61-2F44E942D31B}" srcId="{F249DD5B-7ECF-470C-A7EF-2976DF864C84}" destId="{CCDBBA50-8248-485D-9273-D044C59EC08B}" srcOrd="3" destOrd="0" parTransId="{B9D3139B-C818-4BC4-B336-946EDB760FE0}" sibTransId="{514D7826-424D-4090-A9AF-CF780CCB796B}"/>
    <dgm:cxn modelId="{8082FF33-3B0C-4650-8A2B-B1A38D06DA60}" type="presOf" srcId="{F249DD5B-7ECF-470C-A7EF-2976DF864C84}" destId="{674388F5-F376-4EE0-A344-91F55158DAB2}" srcOrd="0" destOrd="0" presId="urn:microsoft.com/office/officeart/2005/8/layout/cycle3"/>
    <dgm:cxn modelId="{70735F40-B307-46AC-B825-3D2D0317488D}" srcId="{F249DD5B-7ECF-470C-A7EF-2976DF864C84}" destId="{72E06F60-A5BF-4C23-B41E-87580063A152}" srcOrd="2" destOrd="0" parTransId="{1CC2BBD5-CF28-485A-87B7-27FF2EEDA200}" sibTransId="{8DF0C9BB-BAF9-4BE6-AB12-F62417DBB45B}"/>
    <dgm:cxn modelId="{2FE4CB52-063C-4B84-ACB1-CF6A3D8877B8}" type="presOf" srcId="{426D68D7-D94F-4584-8771-6C3804E3BD16}" destId="{783710C2-0144-43BA-9FB1-C4BB693AA189}" srcOrd="0" destOrd="0" presId="urn:microsoft.com/office/officeart/2005/8/layout/cycle3"/>
    <dgm:cxn modelId="{79E5C880-B6A0-4283-8A43-350788AA52B0}" type="presOf" srcId="{90058D74-ED91-4D9E-9CD8-9B3EA422A675}" destId="{04272B68-228F-41DB-B9A4-D8E4E524F5EA}" srcOrd="0" destOrd="0" presId="urn:microsoft.com/office/officeart/2005/8/layout/cycle3"/>
    <dgm:cxn modelId="{D13A0194-FD5E-4B09-B037-9B4EFCA3A621}" type="presOf" srcId="{72E06F60-A5BF-4C23-B41E-87580063A152}" destId="{2ABF61BA-BF63-47D7-81EE-6B4BEA791252}" srcOrd="0" destOrd="0" presId="urn:microsoft.com/office/officeart/2005/8/layout/cycle3"/>
    <dgm:cxn modelId="{F71582AC-1BAB-4AFE-BAAB-9111D8D450ED}" type="presOf" srcId="{12CFF3B6-942C-46DF-9077-BB94E469CB01}" destId="{7F8A21F0-C397-4EA1-A150-72C17052C73C}" srcOrd="0" destOrd="0" presId="urn:microsoft.com/office/officeart/2005/8/layout/cycle3"/>
    <dgm:cxn modelId="{D4CB5FBC-07BD-4C54-9BEE-8C863B4159B9}" type="presOf" srcId="{D3C3EA7B-49C2-4BAE-9FC3-5362E8940536}" destId="{580023C5-756A-4E67-97C9-358FFA36BD52}" srcOrd="0" destOrd="0" presId="urn:microsoft.com/office/officeart/2005/8/layout/cycle3"/>
    <dgm:cxn modelId="{478F4ACB-D698-4E6E-9AE3-E882E72F1E1D}" srcId="{F249DD5B-7ECF-470C-A7EF-2976DF864C84}" destId="{426D68D7-D94F-4584-8771-6C3804E3BD16}" srcOrd="0" destOrd="0" parTransId="{AF052F25-A0B4-4B9E-B014-2D8FB10E0A2B}" sibTransId="{12CFF3B6-942C-46DF-9077-BB94E469CB01}"/>
    <dgm:cxn modelId="{79C7F2F0-C0E6-4E33-91C5-1DB450037577}" srcId="{F249DD5B-7ECF-470C-A7EF-2976DF864C84}" destId="{D3C3EA7B-49C2-4BAE-9FC3-5362E8940536}" srcOrd="4" destOrd="0" parTransId="{CA018916-E911-4A97-AF70-28F377175B94}" sibTransId="{CBE7755E-4EC8-4A2A-AF4A-04466F37D12C}"/>
    <dgm:cxn modelId="{47E0E9F1-860C-4229-8CF9-C685BC37A274}" type="presParOf" srcId="{674388F5-F376-4EE0-A344-91F55158DAB2}" destId="{3A83C08C-C8CE-4DD6-90EF-845701D867EE}" srcOrd="0" destOrd="0" presId="urn:microsoft.com/office/officeart/2005/8/layout/cycle3"/>
    <dgm:cxn modelId="{3BAF98D9-AAA2-4642-85BD-6F612B1BB188}" type="presParOf" srcId="{3A83C08C-C8CE-4DD6-90EF-845701D867EE}" destId="{783710C2-0144-43BA-9FB1-C4BB693AA189}" srcOrd="0" destOrd="0" presId="urn:microsoft.com/office/officeart/2005/8/layout/cycle3"/>
    <dgm:cxn modelId="{F4171E59-86FB-4D73-AFCC-A09BFB550514}" type="presParOf" srcId="{3A83C08C-C8CE-4DD6-90EF-845701D867EE}" destId="{7F8A21F0-C397-4EA1-A150-72C17052C73C}" srcOrd="1" destOrd="0" presId="urn:microsoft.com/office/officeart/2005/8/layout/cycle3"/>
    <dgm:cxn modelId="{D9396BDA-79E1-4656-AC88-B55920E39375}" type="presParOf" srcId="{3A83C08C-C8CE-4DD6-90EF-845701D867EE}" destId="{04272B68-228F-41DB-B9A4-D8E4E524F5EA}" srcOrd="2" destOrd="0" presId="urn:microsoft.com/office/officeart/2005/8/layout/cycle3"/>
    <dgm:cxn modelId="{5507BF74-05AB-4D72-8DEB-C723252AC1F5}" type="presParOf" srcId="{3A83C08C-C8CE-4DD6-90EF-845701D867EE}" destId="{2ABF61BA-BF63-47D7-81EE-6B4BEA791252}" srcOrd="3" destOrd="0" presId="urn:microsoft.com/office/officeart/2005/8/layout/cycle3"/>
    <dgm:cxn modelId="{E5969068-BA19-49B1-8DF9-B793594676C4}" type="presParOf" srcId="{3A83C08C-C8CE-4DD6-90EF-845701D867EE}" destId="{7C95D0BE-D1B6-4AA7-BD6A-99D2352B4D9F}" srcOrd="4" destOrd="0" presId="urn:microsoft.com/office/officeart/2005/8/layout/cycle3"/>
    <dgm:cxn modelId="{A123D541-C971-424B-BF5C-A7D270A9E358}" type="presParOf" srcId="{3A83C08C-C8CE-4DD6-90EF-845701D867EE}" destId="{580023C5-756A-4E67-97C9-358FFA36BD52}" srcOrd="5"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1517AB-2D54-47BC-969E-E025CC738A4B}">
      <dsp:nvSpPr>
        <dsp:cNvPr id="0" name=""/>
        <dsp:cNvSpPr/>
      </dsp:nvSpPr>
      <dsp:spPr>
        <a:xfrm>
          <a:off x="746394" y="0"/>
          <a:ext cx="6908800" cy="3831630"/>
        </a:xfrm>
        <a:prstGeom prst="rightArrow">
          <a:avLst/>
        </a:prstGeom>
        <a:solidFill>
          <a:srgbClr val="FF0000"/>
        </a:solidFill>
        <a:ln>
          <a:noFill/>
        </a:ln>
        <a:effectLst/>
      </dsp:spPr>
      <dsp:style>
        <a:lnRef idx="0">
          <a:scrgbClr r="0" g="0" b="0"/>
        </a:lnRef>
        <a:fillRef idx="1">
          <a:scrgbClr r="0" g="0" b="0"/>
        </a:fillRef>
        <a:effectRef idx="0">
          <a:scrgbClr r="0" g="0" b="0"/>
        </a:effectRef>
        <a:fontRef idx="minor"/>
      </dsp:style>
    </dsp:sp>
    <dsp:sp modelId="{5130777C-73B6-46E2-8041-68ABDD5B2B11}">
      <dsp:nvSpPr>
        <dsp:cNvPr id="0" name=""/>
        <dsp:cNvSpPr/>
      </dsp:nvSpPr>
      <dsp:spPr>
        <a:xfrm>
          <a:off x="2877" y="1149489"/>
          <a:ext cx="1830833" cy="1532652"/>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1" kern="1200" dirty="0">
              <a:solidFill>
                <a:srgbClr val="FF0000"/>
              </a:solidFill>
              <a:latin typeface="Simplified Arabic" panose="02020603050405020304" pitchFamily="18" charset="-78"/>
              <a:cs typeface="Simplified Arabic" panose="02020603050405020304" pitchFamily="18" charset="-78"/>
            </a:rPr>
            <a:t>تحديد المشكلة</a:t>
          </a:r>
          <a:endParaRPr lang="en-US" sz="3200" b="0" kern="1200" dirty="0">
            <a:solidFill>
              <a:srgbClr val="FF0000"/>
            </a:solidFill>
            <a:latin typeface="Simplified Arabic" panose="02020603050405020304" pitchFamily="18" charset="-78"/>
            <a:cs typeface="Simplified Arabic" panose="02020603050405020304" pitchFamily="18" charset="-78"/>
          </a:endParaRPr>
        </a:p>
      </dsp:txBody>
      <dsp:txXfrm>
        <a:off x="77695" y="1224307"/>
        <a:ext cx="1681197" cy="1383016"/>
      </dsp:txXfrm>
    </dsp:sp>
    <dsp:sp modelId="{3804B7C2-6E07-4F43-BF58-7266CC5D56BD}">
      <dsp:nvSpPr>
        <dsp:cNvPr id="0" name=""/>
        <dsp:cNvSpPr/>
      </dsp:nvSpPr>
      <dsp:spPr>
        <a:xfrm>
          <a:off x="2100014" y="1149489"/>
          <a:ext cx="1830833" cy="1532652"/>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0" kern="1200" dirty="0">
              <a:solidFill>
                <a:srgbClr val="FF0000"/>
              </a:solidFill>
              <a:latin typeface="Simplified Arabic" panose="02020603050405020304" pitchFamily="18" charset="-78"/>
              <a:cs typeface="Simplified Arabic" panose="02020603050405020304" pitchFamily="18" charset="-78"/>
            </a:rPr>
            <a:t>جمع البيانات</a:t>
          </a:r>
          <a:endParaRPr lang="en-US" sz="3200" b="0" kern="1200" dirty="0">
            <a:solidFill>
              <a:srgbClr val="FF0000"/>
            </a:solidFill>
            <a:latin typeface="Simplified Arabic" panose="02020603050405020304" pitchFamily="18" charset="-78"/>
            <a:cs typeface="Simplified Arabic" panose="02020603050405020304" pitchFamily="18" charset="-78"/>
          </a:endParaRPr>
        </a:p>
      </dsp:txBody>
      <dsp:txXfrm>
        <a:off x="2174832" y="1224307"/>
        <a:ext cx="1681197" cy="1383016"/>
      </dsp:txXfrm>
    </dsp:sp>
    <dsp:sp modelId="{5D3DEB6C-12A3-40D7-AF8B-0B363AB9EB59}">
      <dsp:nvSpPr>
        <dsp:cNvPr id="0" name=""/>
        <dsp:cNvSpPr/>
      </dsp:nvSpPr>
      <dsp:spPr>
        <a:xfrm>
          <a:off x="4197151" y="1149489"/>
          <a:ext cx="1830833" cy="1532652"/>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Y" sz="3200" b="0" kern="1200" dirty="0">
              <a:solidFill>
                <a:srgbClr val="FF0000"/>
              </a:solidFill>
              <a:latin typeface="Simplified Arabic" panose="02020603050405020304" pitchFamily="18" charset="-78"/>
              <a:cs typeface="Simplified Arabic" panose="02020603050405020304" pitchFamily="18" charset="-78"/>
            </a:rPr>
            <a:t>تحليل البيانات</a:t>
          </a:r>
          <a:endParaRPr lang="en-US" sz="3200" b="0" kern="1200" dirty="0">
            <a:solidFill>
              <a:srgbClr val="FF0000"/>
            </a:solidFill>
            <a:latin typeface="Simplified Arabic" panose="02020603050405020304" pitchFamily="18" charset="-78"/>
            <a:cs typeface="Simplified Arabic" panose="02020603050405020304" pitchFamily="18" charset="-78"/>
          </a:endParaRPr>
        </a:p>
      </dsp:txBody>
      <dsp:txXfrm>
        <a:off x="4271969" y="1224307"/>
        <a:ext cx="1681197" cy="1383016"/>
      </dsp:txXfrm>
    </dsp:sp>
    <dsp:sp modelId="{1B83D63B-3CC2-4538-B109-556CB4E47EDF}">
      <dsp:nvSpPr>
        <dsp:cNvPr id="0" name=""/>
        <dsp:cNvSpPr/>
      </dsp:nvSpPr>
      <dsp:spPr>
        <a:xfrm>
          <a:off x="6294288" y="1149489"/>
          <a:ext cx="1830833" cy="1532652"/>
        </a:xfrm>
        <a:prstGeom prst="roundRect">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0" kern="1200" dirty="0">
              <a:solidFill>
                <a:srgbClr val="FF0000"/>
              </a:solidFill>
              <a:latin typeface="Simplified Arabic" panose="02020603050405020304" pitchFamily="18" charset="-78"/>
              <a:cs typeface="Simplified Arabic" panose="02020603050405020304" pitchFamily="18" charset="-78"/>
            </a:rPr>
            <a:t>تقديم نتائج الدراسة</a:t>
          </a:r>
          <a:endParaRPr lang="en-US" sz="3200" b="0" kern="1200" dirty="0">
            <a:solidFill>
              <a:srgbClr val="FF0000"/>
            </a:solidFill>
            <a:latin typeface="Simplified Arabic" panose="02020603050405020304" pitchFamily="18" charset="-78"/>
            <a:cs typeface="Simplified Arabic" panose="02020603050405020304" pitchFamily="18" charset="-78"/>
          </a:endParaRPr>
        </a:p>
      </dsp:txBody>
      <dsp:txXfrm>
        <a:off x="6369106" y="1224307"/>
        <a:ext cx="1681197" cy="13830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8A21F0-C397-4EA1-A150-72C17052C73C}">
      <dsp:nvSpPr>
        <dsp:cNvPr id="0" name=""/>
        <dsp:cNvSpPr/>
      </dsp:nvSpPr>
      <dsp:spPr>
        <a:xfrm>
          <a:off x="676409" y="198415"/>
          <a:ext cx="4953452" cy="4953452"/>
        </a:xfrm>
        <a:prstGeom prst="circularArrow">
          <a:avLst>
            <a:gd name="adj1" fmla="val 5544"/>
            <a:gd name="adj2" fmla="val 330680"/>
            <a:gd name="adj3" fmla="val 13810545"/>
            <a:gd name="adj4" fmla="val 17364931"/>
            <a:gd name="adj5" fmla="val 5757"/>
          </a:avLst>
        </a:prstGeom>
        <a:solidFill>
          <a:srgbClr val="0070C0"/>
        </a:solidFill>
        <a:ln>
          <a:noFill/>
        </a:ln>
        <a:effectLst/>
      </dsp:spPr>
      <dsp:style>
        <a:lnRef idx="0">
          <a:scrgbClr r="0" g="0" b="0"/>
        </a:lnRef>
        <a:fillRef idx="1">
          <a:scrgbClr r="0" g="0" b="0"/>
        </a:fillRef>
        <a:effectRef idx="0">
          <a:scrgbClr r="0" g="0" b="0"/>
        </a:effectRef>
        <a:fontRef idx="minor"/>
      </dsp:style>
    </dsp:sp>
    <dsp:sp modelId="{783710C2-0144-43BA-9FB1-C4BB693AA189}">
      <dsp:nvSpPr>
        <dsp:cNvPr id="0" name=""/>
        <dsp:cNvSpPr/>
      </dsp:nvSpPr>
      <dsp:spPr>
        <a:xfrm>
          <a:off x="2010739" y="227500"/>
          <a:ext cx="2284791" cy="1142395"/>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0" kern="1200" dirty="0">
              <a:solidFill>
                <a:schemeClr val="tx1"/>
              </a:solidFill>
              <a:latin typeface="Simplified Arabic" panose="02020603050405020304" pitchFamily="18" charset="-78"/>
              <a:cs typeface="Simplified Arabic" panose="02020603050405020304" pitchFamily="18" charset="-78"/>
            </a:rPr>
            <a:t>البحوث الاستطلاعية</a:t>
          </a:r>
          <a:endParaRPr lang="en-US" sz="3200" b="0" kern="1200" dirty="0">
            <a:solidFill>
              <a:schemeClr val="tx1"/>
            </a:solidFill>
            <a:latin typeface="Simplified Arabic" panose="02020603050405020304" pitchFamily="18" charset="-78"/>
            <a:cs typeface="Simplified Arabic" panose="02020603050405020304" pitchFamily="18" charset="-78"/>
          </a:endParaRPr>
        </a:p>
      </dsp:txBody>
      <dsp:txXfrm>
        <a:off x="2066506" y="283267"/>
        <a:ext cx="2173257" cy="1030861"/>
      </dsp:txXfrm>
    </dsp:sp>
    <dsp:sp modelId="{04272B68-228F-41DB-B9A4-D8E4E524F5EA}">
      <dsp:nvSpPr>
        <dsp:cNvPr id="0" name=""/>
        <dsp:cNvSpPr/>
      </dsp:nvSpPr>
      <dsp:spPr>
        <a:xfrm>
          <a:off x="4019700" y="1687095"/>
          <a:ext cx="2284791" cy="1142395"/>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1">
            <a:lnSpc>
              <a:spcPct val="90000"/>
            </a:lnSpc>
            <a:spcBef>
              <a:spcPct val="0"/>
            </a:spcBef>
            <a:spcAft>
              <a:spcPct val="35000"/>
            </a:spcAft>
            <a:buNone/>
          </a:pPr>
          <a:r>
            <a:rPr lang="ar-SA" sz="2900" b="0" kern="1200" dirty="0">
              <a:solidFill>
                <a:schemeClr val="tx1"/>
              </a:solidFill>
              <a:latin typeface="Simplified Arabic" panose="02020603050405020304" pitchFamily="18" charset="-78"/>
              <a:cs typeface="Simplified Arabic" panose="02020603050405020304" pitchFamily="18" charset="-78"/>
            </a:rPr>
            <a:t>البحوث الوصفية</a:t>
          </a:r>
          <a:endParaRPr lang="en-US" sz="2900" b="0" kern="1200" dirty="0">
            <a:solidFill>
              <a:schemeClr val="tx1"/>
            </a:solidFill>
            <a:latin typeface="Simplified Arabic" panose="02020603050405020304" pitchFamily="18" charset="-78"/>
            <a:cs typeface="Simplified Arabic" panose="02020603050405020304" pitchFamily="18" charset="-78"/>
          </a:endParaRPr>
        </a:p>
      </dsp:txBody>
      <dsp:txXfrm>
        <a:off x="4075467" y="1742862"/>
        <a:ext cx="2173257" cy="1030861"/>
      </dsp:txXfrm>
    </dsp:sp>
    <dsp:sp modelId="{2ABF61BA-BF63-47D7-81EE-6B4BEA791252}">
      <dsp:nvSpPr>
        <dsp:cNvPr id="0" name=""/>
        <dsp:cNvSpPr/>
      </dsp:nvSpPr>
      <dsp:spPr>
        <a:xfrm>
          <a:off x="3252345" y="4048770"/>
          <a:ext cx="2284791" cy="1142395"/>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1">
            <a:lnSpc>
              <a:spcPct val="90000"/>
            </a:lnSpc>
            <a:spcBef>
              <a:spcPct val="0"/>
            </a:spcBef>
            <a:spcAft>
              <a:spcPct val="35000"/>
            </a:spcAft>
            <a:buNone/>
          </a:pPr>
          <a:r>
            <a:rPr lang="ar-SA" sz="2900" b="0" kern="1200" dirty="0">
              <a:solidFill>
                <a:schemeClr val="tx1"/>
              </a:solidFill>
              <a:latin typeface="Simplified Arabic" panose="02020603050405020304" pitchFamily="18" charset="-78"/>
              <a:cs typeface="Simplified Arabic" panose="02020603050405020304" pitchFamily="18" charset="-78"/>
            </a:rPr>
            <a:t>البحوث السببية</a:t>
          </a:r>
          <a:endParaRPr lang="en-US" sz="2900" b="0" kern="1200" dirty="0">
            <a:solidFill>
              <a:schemeClr val="tx1"/>
            </a:solidFill>
            <a:latin typeface="Simplified Arabic" panose="02020603050405020304" pitchFamily="18" charset="-78"/>
            <a:cs typeface="Simplified Arabic" panose="02020603050405020304" pitchFamily="18" charset="-78"/>
          </a:endParaRPr>
        </a:p>
      </dsp:txBody>
      <dsp:txXfrm>
        <a:off x="3308112" y="4104537"/>
        <a:ext cx="2173257" cy="1030861"/>
      </dsp:txXfrm>
    </dsp:sp>
    <dsp:sp modelId="{7C95D0BE-D1B6-4AA7-BD6A-99D2352B4D9F}">
      <dsp:nvSpPr>
        <dsp:cNvPr id="0" name=""/>
        <dsp:cNvSpPr/>
      </dsp:nvSpPr>
      <dsp:spPr>
        <a:xfrm>
          <a:off x="769133" y="4048770"/>
          <a:ext cx="2284791" cy="114239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SA" sz="3200" b="0" kern="1200" dirty="0">
              <a:solidFill>
                <a:schemeClr val="tx1"/>
              </a:solidFill>
              <a:latin typeface="Simplified Arabic" panose="02020603050405020304" pitchFamily="18" charset="-78"/>
              <a:cs typeface="Simplified Arabic" panose="02020603050405020304" pitchFamily="18" charset="-78"/>
            </a:rPr>
            <a:t>البحوث </a:t>
          </a:r>
          <a:r>
            <a:rPr lang="ar-SA" sz="3200" b="0" kern="1200" dirty="0" err="1">
              <a:solidFill>
                <a:schemeClr val="tx1"/>
              </a:solidFill>
              <a:latin typeface="Simplified Arabic" panose="02020603050405020304" pitchFamily="18" charset="-78"/>
              <a:cs typeface="Simplified Arabic" panose="02020603050405020304" pitchFamily="18" charset="-78"/>
            </a:rPr>
            <a:t>التنبؤية</a:t>
          </a:r>
          <a:endParaRPr lang="en-US" sz="3200" b="0" kern="1200" dirty="0">
            <a:solidFill>
              <a:schemeClr val="tx1"/>
            </a:solidFill>
            <a:latin typeface="Simplified Arabic" panose="02020603050405020304" pitchFamily="18" charset="-78"/>
            <a:cs typeface="Simplified Arabic" panose="02020603050405020304" pitchFamily="18" charset="-78"/>
          </a:endParaRPr>
        </a:p>
      </dsp:txBody>
      <dsp:txXfrm>
        <a:off x="824900" y="4104537"/>
        <a:ext cx="2173257" cy="1030861"/>
      </dsp:txXfrm>
    </dsp:sp>
    <dsp:sp modelId="{580023C5-756A-4E67-97C9-358FFA36BD52}">
      <dsp:nvSpPr>
        <dsp:cNvPr id="0" name=""/>
        <dsp:cNvSpPr/>
      </dsp:nvSpPr>
      <dsp:spPr>
        <a:xfrm>
          <a:off x="1779" y="1687095"/>
          <a:ext cx="2284791" cy="1142395"/>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1">
            <a:lnSpc>
              <a:spcPct val="90000"/>
            </a:lnSpc>
            <a:spcBef>
              <a:spcPct val="0"/>
            </a:spcBef>
            <a:spcAft>
              <a:spcPct val="35000"/>
            </a:spcAft>
            <a:buNone/>
          </a:pPr>
          <a:r>
            <a:rPr lang="ar-SA" sz="2900" b="0" kern="1200" dirty="0">
              <a:solidFill>
                <a:schemeClr val="tx1"/>
              </a:solidFill>
              <a:latin typeface="Simplified Arabic" panose="02020603050405020304" pitchFamily="18" charset="-78"/>
              <a:cs typeface="Simplified Arabic" panose="02020603050405020304" pitchFamily="18" charset="-78"/>
            </a:rPr>
            <a:t>البحوث التاريخية</a:t>
          </a:r>
          <a:endParaRPr lang="en-US" sz="2900" b="0" kern="1200" dirty="0">
            <a:solidFill>
              <a:schemeClr val="tx1"/>
            </a:solidFill>
            <a:latin typeface="Simplified Arabic" panose="02020603050405020304" pitchFamily="18" charset="-78"/>
            <a:cs typeface="Simplified Arabic" panose="02020603050405020304" pitchFamily="18" charset="-78"/>
          </a:endParaRPr>
        </a:p>
      </dsp:txBody>
      <dsp:txXfrm>
        <a:off x="57546" y="1742862"/>
        <a:ext cx="2173257" cy="103086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CD7EA-CF42-9693-4E62-1F8E51D121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2F7B50-A87D-4FA2-79BB-2D0C7DE512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6CC78B-F70C-B941-B47A-AE5FFB65235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1C6361C-2D3D-37D3-34E4-1F1A6540029A}"/>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28326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23BD7-CFD4-59E9-ECCE-663D0F2C77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2AC01A-CD94-D808-A37A-2443A7306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6E1B9D-DB59-99F1-86A6-127FCFED474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DE880DF-2953-A63F-D135-989EB235C73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8851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98A32-738E-8E74-C348-9DBE1AF6A4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82B7CE-8BBB-5871-B32E-466EADB339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4DBAA4-A86E-3CD0-E64A-D42AECBE655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6DCF1B75-A77E-08C2-B993-8BE595A0614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074456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7FD1F-0242-ED89-1FE6-9C663A8F51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53EC38-0DF7-5199-A3EA-4324E9AC53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6EC2CE-DACF-9ADC-F5A6-EB50176D173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F117093-5BDA-22E4-A5C8-B6B3B628B96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32865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F6150-F3DB-7948-B1F6-FC7C51C6E8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5A0366-5D59-2FF4-273A-939648434A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C406A8-9678-945F-0A3E-6FE0F1A96D2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8E0CFB5-28D3-037E-2C6D-397ADA32BB9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13644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E0EEC-B252-8FBF-9707-F0CE99B77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D53620-3473-0C36-BEB1-45E0AAD09D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12FFB4-D38C-4E13-11B3-4849258E859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FDB1292-1551-1C4C-D3DD-A5422B27C71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50651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4196F-6773-6507-2BBE-F806856A12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9ACDD4-492D-67C4-8E1C-5E2ECE2E98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925B06-BF47-7ED4-E2C3-BE1AB2E7874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69EA383-C54C-0FE7-9ED6-7F4D2F28B2D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605179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14E84-9356-4FC0-B096-FFA0E64653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E7D1E6-07ED-665E-FF2F-A711B06A56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6AFA36-B0DF-6A6F-3740-AAB6857C603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872A077-96B5-F2AE-31E0-CE4A5A7046B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5592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84556-4A31-1EAD-0E04-EBA6E41F51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2E8E22-39DF-AF05-E3ED-FDE81D5AB9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8CEECE-F5E9-BF3A-6622-D24A8D59631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C0D465FB-F073-AEA1-0E9D-462AE3EDD64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83639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570DE-2DD8-693D-DDC1-5B99305E0C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C20AD-A7DB-ED5F-FEE9-1E6C0C1790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F4683E-4705-5ADD-9266-8AA4AACC949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F339C9CF-DEBD-174C-4376-680AE5C182EB}"/>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43150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C30BD-79A6-88AF-CB42-E01C8877EC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FDF151-78CD-1F03-981F-25E6EF2780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5B7ADD-F452-FE7F-88F0-B54ABEAA0E3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C261CDE-3DED-00C4-EF29-893AE9DA4A67}"/>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38470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37CCB-46CB-F1E4-30BF-5BE286AF68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2731BD-408B-3046-DFDC-2B5D56CEEC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9DD37D-D213-A970-FC5D-5CD4A1359F5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A4ED8F8-E538-FBE1-939F-86739056C7A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0099311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EBC80-7AA0-1FB9-0C84-E67DEBAC3E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244D0A-AAEA-307B-7017-DEF4F31CEE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42DAE7-6BA9-DA28-E4A2-C28A1F375E5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D69A84F-ECA5-7ECA-90DE-6BD36739124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474233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EDC78-83EA-35E2-B671-145904EB38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50EA5D-8815-6544-B844-AD3D1B4054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5B9BB0-7AB5-787D-CEDC-108B3DB1FC8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5183D4E-6405-C1A4-D4AB-D2AC607B6D0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28029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CF51F-D436-E234-3956-BE656A3210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B98FCE-3DC6-4138-B3A1-74EBD2A613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B467AE-1A39-2EF6-6575-931C1720A15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2D9C583-0E25-262C-159A-B628FEA3E018}"/>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508962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5174E-0579-D332-ACF3-97B4CC27B3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2FEFA-1C33-9099-DF94-1C505058B2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A0C92C-8DD8-72E5-EA59-74D7E252140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1CB0AB0-0244-980F-18B4-34851E81063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22409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78FD7-9775-9E8A-D087-1523F7F6ED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F4B71-B02A-3A9F-E1D8-35A32B63F2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506302-6CEF-85D8-F43E-C71F5790835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0DE868D-8C0F-3F24-311B-579A93CD279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33942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4A740D-0A06-91A1-483F-780293F4BD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14AD70-7451-3D96-ED99-0661BE8F07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54D78-2C32-9434-9D82-CED0E8818B8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F94CFA4-6A46-477D-1479-F0D0AFEA482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27999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9996-6F5F-BCCF-BDE4-767C084829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F9D1DE-562B-85F1-F2BE-EF20C34415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22CAAB-93B6-4A69-F67A-ED90E0F055D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BA7E060-0EC4-8BB0-62BF-A2496487DAE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6353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D853-611C-D9E9-660B-BDB3785CD3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AE0852-5BE8-484E-5EC9-7E7CECFDBA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9B7A81-737F-F308-6901-5CC6B5CA7AF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4D28C7C-CB5E-1D4D-D064-6BF88159B37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931146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A0B52E-DCA2-1785-9B31-27DC4BB89C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562DCB-450C-3462-B0BF-B885962B5B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905354-7B45-D6D6-DB53-0F8A23C2BD80}"/>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75E1749-2382-64C3-AE80-BA24EA9D2B3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68660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FBBA3-9E5B-D8E3-DEB5-E872882E1C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645225-702B-DC9F-8841-59B4AEBF9F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D11963-2F10-4288-210F-C6A94A38032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E907C30-53A1-A202-E923-C3D572EAA5C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219830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A1CDC-DC0D-8127-DC88-12C8035125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AE1B01-4496-5650-8474-4334248BAC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18210D-6E50-22C8-1A82-EE95691435B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FA2ED088-EA9A-E1A7-EF9B-DE5BFBF6319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764213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8AA93-5E3D-7620-3B38-0D1772D247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8D81E0-D2D8-B163-E671-4333E8F2AF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735ED8-8549-03BB-5201-7F01DF2A6A5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9064187-BC12-DADF-663C-93675D25A4DC}"/>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275742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4F10E-2D06-27B3-8FEE-73C4742734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A4B086-50FC-FB42-4D6A-33923C655A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4A78E6-6686-48CC-23D4-F7F219F22D1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15E1988-0D44-9877-60E2-CD180F712A7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539164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FBA6F-3D7F-EE6F-DA2C-EE4F1B1F03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4F3EB7-2836-BA58-1ED6-160865000F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1913C9-0628-C661-5AFC-DFD69F7D56D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386B856-1D07-621F-6AD0-0A45188CE4F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80671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4B2AA-4C16-E9E4-D9B5-1AE22D2E2E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98A95-ECA2-B45F-B0B6-8F5481FCB3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3EF938-4F9D-65CB-CD48-48A2DAB8AD2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D1B50338-3F86-6405-EA5C-87271FA6185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094729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A4CAE-E7C1-141E-2DC1-66E48FE519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165D16-7B5A-59FA-DE23-FAF1151BF4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51357D-E833-52E0-5264-6F210F778DAE}"/>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A7FBFA6-9993-3797-F42D-CCBF8316D994}"/>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1399264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11B55-3C56-C7D8-54EB-2803EE7D4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BE6471-734C-1003-BE5C-DB1CB39D92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26CF56-CD52-A2E0-758F-5AF6260E96D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5F458DBD-5214-0765-C5FB-48482D746A6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588118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8F384-6528-FC88-04FC-E348F2C5A3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453DE-7C56-A2A9-97CC-775A5E8AC7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D43AC-F350-58A3-9B8C-F466F5D21F3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EB195F4-D253-ADA2-84BE-FCAA3C9E302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140773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F80C2-7FA2-467D-AD98-7487640EF4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D385D5-2CFD-530E-4693-B9FA0E8BE3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0DE90C-11E4-E872-83B4-1BC110BDDB9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812ADA3D-F4BF-53DD-C3C6-9C92ADCC0527}"/>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495396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5B8BC-5F5D-301B-A542-CCC5EC44D6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C92586-E994-6D6D-183D-8B84220EE8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F2B449-FBBC-8F23-3841-48A48D5DC17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0BF8F7DA-E926-5408-27A3-6D2A8F3EEB4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493862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E06F3-51EC-0124-AE82-FDDDE14E7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023ED2-61DE-5191-24C6-87223AAFE7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F834DA-428E-B1BE-D76D-90AC70D4A829}"/>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61E17DE-0FBE-5459-1D65-BA8E3C96293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135456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D4040-D6B0-F6E6-7D01-902A6E9032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EE9894-3F7A-E4F8-E046-119A026044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B6BEA4-D8E8-03A8-A918-6794554A69A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63E9D7E-ED94-067A-46E8-6D28504B6F8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0471750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F8C4A-487F-12FE-6A32-F272428722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950DDC-9AC6-60CC-019F-6F8A381046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740B06-3019-1879-2D6D-4E62E813843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A0381354-15AD-A431-369B-B1BA8C05E3B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523797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9D775-653F-5B3B-7F8D-58202E107F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DD44C8-1166-AB4A-03A5-6D8BDB4BBC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8115A4-A5EF-25CF-A29A-3C9651981CB1}"/>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E4A3FDB7-7A0F-AEFD-BCE1-23DBDA557C6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757060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8E043-2E8A-2F1E-66BF-BEB846A1E4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592D6-0DE0-A5C0-EB94-9D233431C3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B6A914-3B82-266A-63E2-E4BC56AAF685}"/>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9422417-DDD7-5B0F-F62D-D250DDD31389}"/>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8302687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834EE-ECAB-31EA-1F8C-08D95A208F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5276F-2D8C-88BE-EAEC-A44362A8A6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1AD74A-FAEF-68A4-2055-A53F8430CEA4}"/>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4775A3E-D414-43B4-0219-8BE7B2EDFB3F}"/>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25811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90828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jp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4.jpe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9.jpeg"/><Relationship Id="rId4" Type="http://schemas.openxmlformats.org/officeDocument/2006/relationships/image" Target="../media/image28.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4.jp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49.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39.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40.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2.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jpeg"/><Relationship Id="rId1" Type="http://schemas.openxmlformats.org/officeDocument/2006/relationships/slideLayout" Target="../slideLayouts/slideLayout14.xml"/><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633819" cy="1077218"/>
          </a:xfrm>
          <a:prstGeom prst="rect">
            <a:avLst/>
          </a:prstGeom>
          <a:noFill/>
        </p:spPr>
        <p:txBody>
          <a:bodyPr wrap="square" rtlCol="0">
            <a:spAutoFit/>
          </a:bodyPr>
          <a:lstStyle/>
          <a:p>
            <a:pPr algn="ctr"/>
            <a:r>
              <a:rPr lang="ar-SY" sz="4400" b="1" dirty="0">
                <a:solidFill>
                  <a:srgbClr val="00B0F0"/>
                </a:solidFill>
                <a:latin typeface="Alexandria" charset="0"/>
                <a:cs typeface="Alexandria" charset="0"/>
              </a:rPr>
              <a:t>مبادئ التسويق</a:t>
            </a:r>
          </a:p>
          <a:p>
            <a:pPr algn="ctr"/>
            <a:r>
              <a:rPr lang="ar-SY" sz="2000" b="1" dirty="0">
                <a:solidFill>
                  <a:srgbClr val="00B0F0"/>
                </a:solidFill>
                <a:latin typeface="Alexandria" charset="0"/>
                <a:cs typeface="Alexandria" charset="0"/>
              </a:rPr>
              <a:t>المحاضرة الثانية: البيئة التسويقية ونظم المعلومات التسويقية</a:t>
            </a:r>
            <a:endParaRPr lang="en-US" sz="2000" b="1" dirty="0">
              <a:solidFill>
                <a:srgbClr val="00B0F0"/>
              </a:solidFill>
              <a:latin typeface="Alexandria" charset="0"/>
              <a:cs typeface="Alexandria" charset="0"/>
            </a:endParaRP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3054747" cy="707886"/>
          </a:xfrm>
          <a:prstGeom prst="rect">
            <a:avLst/>
          </a:prstGeom>
          <a:noFill/>
        </p:spPr>
        <p:txBody>
          <a:bodyPr wrap="none" rtlCol="0">
            <a:spAutoFit/>
          </a:bodyPr>
          <a:lstStyle/>
          <a:p>
            <a:pPr lvl="0"/>
            <a:r>
              <a:rPr lang="en-US" sz="2000" dirty="0">
                <a:latin typeface="Alexandria"/>
              </a:rPr>
              <a:t>MGM204</a:t>
            </a:r>
          </a:p>
          <a:p>
            <a:pPr lvl="0"/>
            <a:r>
              <a:rPr lang="en-US" sz="2000" dirty="0">
                <a:latin typeface="Alexandria"/>
              </a:rPr>
              <a:t>PRINCIPLES OF MARKETING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233972" y="1385667"/>
            <a:ext cx="7145782"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Marketing Environment and Marketing Information Systems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803157" y="1794055"/>
            <a:ext cx="3342087" cy="485543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SY" sz="1400" dirty="0">
                <a:latin typeface="Alexandria" charset="0"/>
                <a:cs typeface="Alexandria" charset="0"/>
              </a:rPr>
              <a:t> </a:t>
            </a:r>
            <a:r>
              <a:rPr lang="ar-SY" sz="1600" dirty="0">
                <a:latin typeface="Alexandria" charset="0"/>
                <a:cs typeface="Alexandria" charset="0"/>
              </a:rPr>
              <a:t>مفهوم البيئة التسويقية</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تقسيم البيئة التسويقية (الداخلية والخارجية)</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تحليل </a:t>
            </a:r>
            <a:r>
              <a:rPr lang="en-US" sz="1600" dirty="0">
                <a:latin typeface="Alexandria" charset="0"/>
                <a:cs typeface="Alexandria" charset="0"/>
              </a:rPr>
              <a:t>SWOT</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نظم المعلومات التسويقية وبحوث التسويق</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عناصر نظام المعلومات التسويقية</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الأنظمة الفرعية أو الجزئية التابعة لنظام المعلومات التسويقية</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أنواع البيانات</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ما هية المعلومات</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مجالات بحوث التسويق</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خطوات البحث التسويقي</a:t>
            </a:r>
          </a:p>
          <a:p>
            <a:pPr marL="285750" indent="-285750" algn="just" rtl="1">
              <a:lnSpc>
                <a:spcPct val="150000"/>
              </a:lnSpc>
              <a:buFont typeface="Wingdings" panose="05000000000000000000" pitchFamily="2" charset="2"/>
              <a:buChar char="ü"/>
            </a:pPr>
            <a:r>
              <a:rPr lang="ar-SY" sz="1600" dirty="0">
                <a:latin typeface="Alexandria" charset="0"/>
                <a:cs typeface="Alexandria" charset="0"/>
              </a:rPr>
              <a:t>أنواع بحوث التسويق</a:t>
            </a: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9BED4396-51B6-6CF7-2FD0-318B8AB0C964}"/>
              </a:ext>
            </a:extLst>
          </p:cNvPr>
          <p:cNvGrpSpPr/>
          <p:nvPr/>
        </p:nvGrpSpPr>
        <p:grpSpPr>
          <a:xfrm>
            <a:off x="11464218" y="1364594"/>
            <a:ext cx="443449" cy="442257"/>
            <a:chOff x="944600" y="3981825"/>
            <a:chExt cx="297750" cy="296950"/>
          </a:xfrm>
        </p:grpSpPr>
        <p:sp>
          <p:nvSpPr>
            <p:cNvPr id="7" name="Google Shape;8619;p58">
              <a:extLst>
                <a:ext uri="{FF2B5EF4-FFF2-40B4-BE49-F238E27FC236}">
                  <a16:creationId xmlns:a16="http://schemas.microsoft.com/office/drawing/2014/main" id="{49E3A913-AC9A-8D57-132A-AF01FFE74F7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40C5F1C8-5308-E4CE-CFA0-32A679B312E2}"/>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807168D2-C2EF-0AE9-D00D-8276A2964805}"/>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D4339B0C-43B4-2905-2526-B9327075B9A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TextBox 2">
            <a:extLst>
              <a:ext uri="{FF2B5EF4-FFF2-40B4-BE49-F238E27FC236}">
                <a16:creationId xmlns:a16="http://schemas.microsoft.com/office/drawing/2014/main" id="{0B1A4426-5892-0D32-6A0A-BF0BD4A6E82E}"/>
              </a:ext>
            </a:extLst>
          </p:cNvPr>
          <p:cNvSpPr txBox="1"/>
          <p:nvPr/>
        </p:nvSpPr>
        <p:spPr>
          <a:xfrm>
            <a:off x="3437433" y="1944088"/>
            <a:ext cx="4966338" cy="485543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ü"/>
            </a:pPr>
            <a:r>
              <a:rPr lang="en-US" sz="1600" dirty="0">
                <a:latin typeface="Alexandria" charset="0"/>
                <a:cs typeface="Alexandria" charset="0"/>
              </a:rPr>
              <a:t>The Concept of the Marketing Environment</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Classification of the Marketing Environment (Internal and External)</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SWOT Analysis</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Marketing Information Systems and Marketing Research</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Components of the Marketing Information System</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Sub-systems of the Marketing Information System</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Types of Data</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What is Information</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Fields of Marketing Research</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Steps of Marketing Research</a:t>
            </a:r>
          </a:p>
          <a:p>
            <a:pPr marL="285750" indent="-285750" algn="just">
              <a:lnSpc>
                <a:spcPct val="150000"/>
              </a:lnSpc>
              <a:buFont typeface="Wingdings" panose="05000000000000000000" pitchFamily="2" charset="2"/>
              <a:buChar char="ü"/>
            </a:pPr>
            <a:r>
              <a:rPr lang="en-US" sz="1600" dirty="0">
                <a:latin typeface="Alexandria" charset="0"/>
                <a:cs typeface="Alexandria" charset="0"/>
              </a:rPr>
              <a:t>Types of Marketing Research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CEEED-85B7-D06C-9C60-41119F9FF6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FFA080F-C0A0-A57F-2ED2-F24D515AE3B0}"/>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DDB726C1-A14D-52F7-986A-0141C612DC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0E5D20-4E8C-ED83-E2D1-6C31CDF287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F443E7A-3041-CEC1-7BC9-7AF2C1D049E3}"/>
              </a:ext>
            </a:extLst>
          </p:cNvPr>
          <p:cNvSpPr txBox="1"/>
          <p:nvPr/>
        </p:nvSpPr>
        <p:spPr>
          <a:xfrm>
            <a:off x="174173" y="1012371"/>
            <a:ext cx="3091541" cy="4952574"/>
          </a:xfrm>
          <a:prstGeom prst="rect">
            <a:avLst/>
          </a:prstGeom>
          <a:noFill/>
        </p:spPr>
        <p:txBody>
          <a:bodyPr wrap="square" rtlCol="0">
            <a:spAutoFit/>
          </a:bodyPr>
          <a:lstStyle/>
          <a:p>
            <a:pPr algn="just">
              <a:lnSpc>
                <a:spcPct val="150000"/>
              </a:lnSpc>
            </a:pPr>
            <a:r>
              <a:rPr lang="en-US" sz="1600" b="1" dirty="0">
                <a:latin typeface="Alexandria"/>
              </a:rPr>
              <a:t>The Marketing Environment</a:t>
            </a:r>
          </a:p>
          <a:p>
            <a:pPr algn="just">
              <a:lnSpc>
                <a:spcPct val="150000"/>
              </a:lnSpc>
            </a:pPr>
            <a:r>
              <a:rPr lang="en-US" sz="1400" dirty="0">
                <a:latin typeface="Alexandria"/>
              </a:rPr>
              <a:t>The marketing environment refers to the organizational work context, encompassing a set of factors, forces, and variables that exist both within the organization and in its external surroundings, which directly or indirectly influence the organization’s marketing activities.</a:t>
            </a:r>
            <a:endParaRPr lang="en-US" sz="1600" b="1" dirty="0">
              <a:latin typeface="Alexandria"/>
            </a:endParaRPr>
          </a:p>
          <a:p>
            <a:pPr algn="just">
              <a:lnSpc>
                <a:spcPct val="150000"/>
              </a:lnSpc>
            </a:pPr>
            <a:r>
              <a:rPr lang="en-US" sz="1400" dirty="0">
                <a:latin typeface="Alexandria"/>
              </a:rPr>
              <a:t>The marketing environment is characterized by continuous change, which creates a pressing need for marketing research to monitor these changes and support effective decision-making.</a:t>
            </a:r>
          </a:p>
        </p:txBody>
      </p:sp>
      <p:sp>
        <p:nvSpPr>
          <p:cNvPr id="4" name="TextBox 3">
            <a:extLst>
              <a:ext uri="{FF2B5EF4-FFF2-40B4-BE49-F238E27FC236}">
                <a16:creationId xmlns:a16="http://schemas.microsoft.com/office/drawing/2014/main" id="{E6B27C9F-9F82-E24B-6C26-03452B30A731}"/>
              </a:ext>
            </a:extLst>
          </p:cNvPr>
          <p:cNvSpPr txBox="1"/>
          <p:nvPr/>
        </p:nvSpPr>
        <p:spPr>
          <a:xfrm>
            <a:off x="9143093" y="1267728"/>
            <a:ext cx="2808512" cy="3277820"/>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b="1" dirty="0">
                <a:solidFill>
                  <a:srgbClr val="FF0000"/>
                </a:solidFill>
                <a:effectLst/>
                <a:latin typeface="Alexandria"/>
                <a:ea typeface="Times New Roman" panose="02020603050405020304" pitchFamily="18" charset="0"/>
                <a:cs typeface="Simplified Arabic" panose="02020603050405020304" pitchFamily="18" charset="-78"/>
              </a:rPr>
              <a:t> البيئة التسويقية:</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هي بيئة العمل المتعلقة بالمنظمة وهي عبارة عن مجموعة العوامل والقوى والمتغيرات الموجودة داخل المنظمة، وفي الوسط المحيط بها وتؤثر بشكل مباشر أو غير مباشر على عمليات المنظمة التسويقية.</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تتصف البيئة التسويقية بالتغير الدائم لذلك هناك حاجة ماسة لبحوث التسويق.</a:t>
            </a:r>
          </a:p>
        </p:txBody>
      </p:sp>
      <p:pic>
        <p:nvPicPr>
          <p:cNvPr id="3" name="صورة 1">
            <a:extLst>
              <a:ext uri="{FF2B5EF4-FFF2-40B4-BE49-F238E27FC236}">
                <a16:creationId xmlns:a16="http://schemas.microsoft.com/office/drawing/2014/main" id="{B3368C49-DF3E-8294-F5DE-DCBF0B15A9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9115" y="1425995"/>
            <a:ext cx="4811485" cy="4274058"/>
          </a:xfrm>
          <a:prstGeom prst="rect">
            <a:avLst/>
          </a:prstGeom>
        </p:spPr>
      </p:pic>
    </p:spTree>
    <p:extLst>
      <p:ext uri="{BB962C8B-B14F-4D97-AF65-F5344CB8AC3E}">
        <p14:creationId xmlns:p14="http://schemas.microsoft.com/office/powerpoint/2010/main" val="35856364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51757-9A08-9C30-009D-FDF96F89130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B3C7A2F-FF71-3E3F-A81A-35223420C557}"/>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EF29C89-7C6E-F424-5CA6-69C0D82BCCA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AA9E02D-6682-240B-9162-1544C8E849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26DB141-3BEB-895C-0044-35C916F3FF43}"/>
              </a:ext>
            </a:extLst>
          </p:cNvPr>
          <p:cNvSpPr txBox="1"/>
          <p:nvPr/>
        </p:nvSpPr>
        <p:spPr>
          <a:xfrm>
            <a:off x="174173" y="1012371"/>
            <a:ext cx="2710541" cy="2736583"/>
          </a:xfrm>
          <a:prstGeom prst="rect">
            <a:avLst/>
          </a:prstGeom>
          <a:noFill/>
        </p:spPr>
        <p:txBody>
          <a:bodyPr wrap="square" rtlCol="0">
            <a:spAutoFit/>
          </a:bodyPr>
          <a:lstStyle/>
          <a:p>
            <a:pPr algn="just">
              <a:lnSpc>
                <a:spcPct val="150000"/>
              </a:lnSpc>
            </a:pPr>
            <a:r>
              <a:rPr lang="en-US" sz="1600" b="1" dirty="0">
                <a:solidFill>
                  <a:srgbClr val="FF0000"/>
                </a:solidFill>
                <a:latin typeface="Alexandria"/>
              </a:rPr>
              <a:t>The Marketing Environment (According to Kotler)</a:t>
            </a:r>
          </a:p>
          <a:p>
            <a:pPr algn="just">
              <a:lnSpc>
                <a:spcPct val="150000"/>
              </a:lnSpc>
            </a:pPr>
            <a:r>
              <a:rPr lang="en-US" sz="1400" dirty="0">
                <a:latin typeface="Alexandria"/>
              </a:rPr>
              <a:t>According to Kotler, the marketing environment is classified into three main levels:</a:t>
            </a:r>
            <a:endParaRPr lang="en-US" sz="1600" b="1" dirty="0">
              <a:latin typeface="Alexandria"/>
            </a:endParaRPr>
          </a:p>
          <a:p>
            <a:pPr marL="342900" indent="-342900" algn="just">
              <a:lnSpc>
                <a:spcPct val="150000"/>
              </a:lnSpc>
              <a:buFont typeface="+mj-lt"/>
              <a:buAutoNum type="arabicPeriod"/>
            </a:pPr>
            <a:r>
              <a:rPr lang="en-US" sz="1400" dirty="0">
                <a:latin typeface="Alexandria"/>
              </a:rPr>
              <a:t>The Internal Environment</a:t>
            </a:r>
            <a:endParaRPr lang="en-US" sz="1600" b="1" dirty="0">
              <a:latin typeface="Alexandria"/>
            </a:endParaRPr>
          </a:p>
          <a:p>
            <a:pPr marL="342900" indent="-342900" algn="just">
              <a:lnSpc>
                <a:spcPct val="150000"/>
              </a:lnSpc>
              <a:buFont typeface="+mj-lt"/>
              <a:buAutoNum type="arabicPeriod"/>
            </a:pPr>
            <a:r>
              <a:rPr lang="en-US" sz="1400" dirty="0">
                <a:latin typeface="Alexandria"/>
              </a:rPr>
              <a:t>The Micro (Task) Environment</a:t>
            </a:r>
            <a:endParaRPr lang="en-US" sz="1600" b="1" dirty="0">
              <a:latin typeface="Alexandria"/>
            </a:endParaRPr>
          </a:p>
          <a:p>
            <a:pPr marL="342900" indent="-342900" algn="just">
              <a:lnSpc>
                <a:spcPct val="150000"/>
              </a:lnSpc>
              <a:buFont typeface="+mj-lt"/>
              <a:buAutoNum type="arabicPeriod"/>
            </a:pPr>
            <a:r>
              <a:rPr lang="en-US" sz="1400" dirty="0">
                <a:latin typeface="Alexandria"/>
              </a:rPr>
              <a:t>The Macro Environment</a:t>
            </a:r>
          </a:p>
        </p:txBody>
      </p:sp>
      <p:sp>
        <p:nvSpPr>
          <p:cNvPr id="4" name="TextBox 3">
            <a:extLst>
              <a:ext uri="{FF2B5EF4-FFF2-40B4-BE49-F238E27FC236}">
                <a16:creationId xmlns:a16="http://schemas.microsoft.com/office/drawing/2014/main" id="{01800C58-DF00-8521-A3D3-6A26438BF600}"/>
              </a:ext>
            </a:extLst>
          </p:cNvPr>
          <p:cNvSpPr txBox="1"/>
          <p:nvPr/>
        </p:nvSpPr>
        <p:spPr>
          <a:xfrm>
            <a:off x="10112829" y="1267728"/>
            <a:ext cx="1838775" cy="1366528"/>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dirty="0">
                <a:solidFill>
                  <a:srgbClr val="FF0000"/>
                </a:solidFill>
                <a:effectLst/>
                <a:latin typeface="Alexandria"/>
                <a:ea typeface="Times New Roman" panose="02020603050405020304" pitchFamily="18" charset="0"/>
                <a:cs typeface="Simplified Arabic" panose="02020603050405020304" pitchFamily="18" charset="-78"/>
              </a:rPr>
              <a:t>بيئة التسويق: </a:t>
            </a:r>
            <a:r>
              <a:rPr lang="ar-SY" dirty="0">
                <a:effectLst/>
                <a:latin typeface="Alexandria"/>
                <a:ea typeface="Times New Roman" panose="02020603050405020304" pitchFamily="18" charset="0"/>
                <a:cs typeface="Simplified Arabic" panose="02020603050405020304" pitchFamily="18" charset="-78"/>
              </a:rPr>
              <a:t>حسب كوتلر: هناك بيئة داخلية وبيئة صغيرة وبيئة كبيرة.</a:t>
            </a:r>
          </a:p>
        </p:txBody>
      </p:sp>
      <p:pic>
        <p:nvPicPr>
          <p:cNvPr id="5" name="صورة 2">
            <a:extLst>
              <a:ext uri="{FF2B5EF4-FFF2-40B4-BE49-F238E27FC236}">
                <a16:creationId xmlns:a16="http://schemas.microsoft.com/office/drawing/2014/main" id="{4CCFF92C-920E-87A7-C243-46AB0F3968F2}"/>
              </a:ext>
            </a:extLst>
          </p:cNvPr>
          <p:cNvPicPr>
            <a:picLocks noChangeAspect="1"/>
          </p:cNvPicPr>
          <p:nvPr/>
        </p:nvPicPr>
        <p:blipFill>
          <a:blip r:embed="rId4">
            <a:duotone>
              <a:prstClr val="black"/>
              <a:schemeClr val="accent6">
                <a:tint val="45000"/>
                <a:satMod val="400000"/>
              </a:schemeClr>
            </a:duotone>
            <a:extLst>
              <a:ext uri="{28A0092B-C50C-407E-A947-70E740481C1C}">
                <a14:useLocalDpi xmlns:a14="http://schemas.microsoft.com/office/drawing/2010/main" val="0"/>
              </a:ext>
            </a:extLst>
          </a:blip>
          <a:stretch>
            <a:fillRect/>
          </a:stretch>
        </p:blipFill>
        <p:spPr>
          <a:xfrm>
            <a:off x="3075213" y="1155869"/>
            <a:ext cx="6847116" cy="562260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3643543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27494-1537-FB65-3383-85491FB9F12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839166C-D933-B301-D926-AD2C6BF6AB99}"/>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D5270038-9C36-133D-65E2-EA7208E7696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9E00142-3BC8-FF4F-5E35-50F160676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3787F64-F089-E937-AEB0-C191E4E239DF}"/>
              </a:ext>
            </a:extLst>
          </p:cNvPr>
          <p:cNvSpPr txBox="1"/>
          <p:nvPr/>
        </p:nvSpPr>
        <p:spPr>
          <a:xfrm>
            <a:off x="174173" y="1012371"/>
            <a:ext cx="3455462" cy="1720920"/>
          </a:xfrm>
          <a:prstGeom prst="rect">
            <a:avLst/>
          </a:prstGeom>
          <a:noFill/>
        </p:spPr>
        <p:txBody>
          <a:bodyPr wrap="square" rtlCol="0">
            <a:spAutoFit/>
          </a:bodyPr>
          <a:lstStyle/>
          <a:p>
            <a:pPr algn="just">
              <a:lnSpc>
                <a:spcPct val="150000"/>
              </a:lnSpc>
            </a:pPr>
            <a:r>
              <a:rPr lang="en-US" sz="1600" b="1" dirty="0">
                <a:latin typeface="Alexandria"/>
              </a:rPr>
              <a:t>The Marketing Environment</a:t>
            </a:r>
          </a:p>
          <a:p>
            <a:pPr algn="just">
              <a:lnSpc>
                <a:spcPct val="150000"/>
              </a:lnSpc>
            </a:pPr>
            <a:r>
              <a:rPr lang="en-US" sz="1400" dirty="0">
                <a:latin typeface="Alexandria"/>
              </a:rPr>
              <a:t>In this course, the marketing environment will be classified into two main categories:</a:t>
            </a:r>
          </a:p>
          <a:p>
            <a:pPr algn="just">
              <a:lnSpc>
                <a:spcPct val="150000"/>
              </a:lnSpc>
            </a:pPr>
            <a:r>
              <a:rPr lang="en-US" sz="1400" dirty="0">
                <a:latin typeface="Alexandria"/>
              </a:rPr>
              <a:t>The Internal Marketing Environment</a:t>
            </a:r>
          </a:p>
          <a:p>
            <a:pPr algn="just">
              <a:lnSpc>
                <a:spcPct val="150000"/>
              </a:lnSpc>
            </a:pPr>
            <a:r>
              <a:rPr lang="en-US" sz="1400" dirty="0">
                <a:latin typeface="Alexandria"/>
              </a:rPr>
              <a:t>The External Marketing Environment</a:t>
            </a:r>
          </a:p>
        </p:txBody>
      </p:sp>
      <p:sp>
        <p:nvSpPr>
          <p:cNvPr id="4" name="TextBox 3">
            <a:extLst>
              <a:ext uri="{FF2B5EF4-FFF2-40B4-BE49-F238E27FC236}">
                <a16:creationId xmlns:a16="http://schemas.microsoft.com/office/drawing/2014/main" id="{73A7CD19-9AE4-9C64-3015-20AACCD5B7DE}"/>
              </a:ext>
            </a:extLst>
          </p:cNvPr>
          <p:cNvSpPr txBox="1"/>
          <p:nvPr/>
        </p:nvSpPr>
        <p:spPr>
          <a:xfrm>
            <a:off x="8164286" y="1267728"/>
            <a:ext cx="3787319" cy="1154162"/>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dirty="0">
                <a:solidFill>
                  <a:srgbClr val="FF0000"/>
                </a:solidFill>
                <a:effectLst/>
                <a:latin typeface="Alexandria"/>
                <a:ea typeface="Times New Roman" panose="02020603050405020304" pitchFamily="18" charset="0"/>
                <a:cs typeface="Simplified Arabic" panose="02020603050405020304" pitchFamily="18" charset="-78"/>
              </a:rPr>
              <a:t> البيئة التسويقية:</a:t>
            </a:r>
          </a:p>
          <a:p>
            <a:pPr algn="just" rtl="1">
              <a:lnSpc>
                <a:spcPct val="115000"/>
              </a:lnSpc>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 نحن سنقسمها إلى: البيئة الداخلية للتسويق  والبيئة الخارجية للتسويق.</a:t>
            </a:r>
          </a:p>
        </p:txBody>
      </p:sp>
      <p:sp>
        <p:nvSpPr>
          <p:cNvPr id="7" name="TextBox 6">
            <a:extLst>
              <a:ext uri="{FF2B5EF4-FFF2-40B4-BE49-F238E27FC236}">
                <a16:creationId xmlns:a16="http://schemas.microsoft.com/office/drawing/2014/main" id="{9AC66B15-29C5-9711-40B9-60F504C1A01A}"/>
              </a:ext>
            </a:extLst>
          </p:cNvPr>
          <p:cNvSpPr txBox="1"/>
          <p:nvPr/>
        </p:nvSpPr>
        <p:spPr>
          <a:xfrm>
            <a:off x="5000510" y="1993702"/>
            <a:ext cx="1969861" cy="584775"/>
          </a:xfrm>
          <a:prstGeom prst="rect">
            <a:avLst/>
          </a:prstGeom>
          <a:noFill/>
        </p:spPr>
        <p:txBody>
          <a:bodyPr wrap="square" rtlCol="0">
            <a:spAutoFit/>
          </a:bodyPr>
          <a:lstStyle/>
          <a:p>
            <a:pPr algn="ctr"/>
            <a:r>
              <a:rPr lang="ar-EG" sz="3200" dirty="0"/>
              <a:t>بيئة التسويق</a:t>
            </a:r>
            <a:endParaRPr lang="en-US" sz="3200" dirty="0"/>
          </a:p>
        </p:txBody>
      </p:sp>
      <p:sp>
        <p:nvSpPr>
          <p:cNvPr id="9" name="TextBox 8">
            <a:extLst>
              <a:ext uri="{FF2B5EF4-FFF2-40B4-BE49-F238E27FC236}">
                <a16:creationId xmlns:a16="http://schemas.microsoft.com/office/drawing/2014/main" id="{B94D24F4-6611-EA45-089B-9CFD00CAC6EA}"/>
              </a:ext>
            </a:extLst>
          </p:cNvPr>
          <p:cNvSpPr txBox="1"/>
          <p:nvPr/>
        </p:nvSpPr>
        <p:spPr>
          <a:xfrm>
            <a:off x="696563" y="4891522"/>
            <a:ext cx="2911178" cy="954107"/>
          </a:xfrm>
          <a:prstGeom prst="rect">
            <a:avLst/>
          </a:prstGeom>
          <a:noFill/>
        </p:spPr>
        <p:txBody>
          <a:bodyPr wrap="square" rtlCol="0">
            <a:spAutoFit/>
          </a:bodyPr>
          <a:lstStyle/>
          <a:p>
            <a:pPr algn="ctr"/>
            <a:r>
              <a:rPr lang="ar-EG" sz="2800" dirty="0"/>
              <a:t>البيئة الداخلية أو العوامل المُتحكم بها</a:t>
            </a:r>
            <a:endParaRPr lang="en-US" sz="2800" dirty="0"/>
          </a:p>
        </p:txBody>
      </p:sp>
      <p:sp>
        <p:nvSpPr>
          <p:cNvPr id="10" name="TextBox 9">
            <a:extLst>
              <a:ext uri="{FF2B5EF4-FFF2-40B4-BE49-F238E27FC236}">
                <a16:creationId xmlns:a16="http://schemas.microsoft.com/office/drawing/2014/main" id="{982F60C0-5C7E-4355-9EEF-001918F4DE65}"/>
              </a:ext>
            </a:extLst>
          </p:cNvPr>
          <p:cNvSpPr txBox="1"/>
          <p:nvPr/>
        </p:nvSpPr>
        <p:spPr>
          <a:xfrm>
            <a:off x="9028222" y="4810336"/>
            <a:ext cx="2808512" cy="954107"/>
          </a:xfrm>
          <a:prstGeom prst="rect">
            <a:avLst/>
          </a:prstGeom>
          <a:noFill/>
        </p:spPr>
        <p:txBody>
          <a:bodyPr wrap="square" rtlCol="0">
            <a:spAutoFit/>
          </a:bodyPr>
          <a:lstStyle/>
          <a:p>
            <a:pPr algn="ctr"/>
            <a:r>
              <a:rPr lang="ar-EG" sz="2800" dirty="0"/>
              <a:t>البيئة الخارجية أو العوامل غيرالمُتحكم بها</a:t>
            </a:r>
            <a:endParaRPr lang="en-US" sz="2800" dirty="0"/>
          </a:p>
        </p:txBody>
      </p:sp>
      <p:pic>
        <p:nvPicPr>
          <p:cNvPr id="13" name="Picture 12">
            <a:extLst>
              <a:ext uri="{FF2B5EF4-FFF2-40B4-BE49-F238E27FC236}">
                <a16:creationId xmlns:a16="http://schemas.microsoft.com/office/drawing/2014/main" id="{B53973D9-F32D-5C5B-6C9B-089FAF59B6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7741" y="2578477"/>
            <a:ext cx="5420481" cy="3715268"/>
          </a:xfrm>
          <a:prstGeom prst="rect">
            <a:avLst/>
          </a:prstGeom>
        </p:spPr>
      </p:pic>
    </p:spTree>
    <p:extLst>
      <p:ext uri="{BB962C8B-B14F-4D97-AF65-F5344CB8AC3E}">
        <p14:creationId xmlns:p14="http://schemas.microsoft.com/office/powerpoint/2010/main" val="186730552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31500-BB42-F041-FC2A-C3262AD670B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E820C35-8225-E59F-5651-0ADBB819A5C3}"/>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84EBBEA-0FBD-A2C4-8060-A20979B6A93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88713F3-E7A7-3E9E-ECBB-49C913782B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C39ED87-42FD-16C2-A411-D9AA54ACB202}"/>
              </a:ext>
            </a:extLst>
          </p:cNvPr>
          <p:cNvSpPr txBox="1"/>
          <p:nvPr/>
        </p:nvSpPr>
        <p:spPr>
          <a:xfrm>
            <a:off x="174173" y="1012371"/>
            <a:ext cx="5366656" cy="4162934"/>
          </a:xfrm>
          <a:prstGeom prst="rect">
            <a:avLst/>
          </a:prstGeom>
          <a:noFill/>
        </p:spPr>
        <p:txBody>
          <a:bodyPr wrap="square" rtlCol="0">
            <a:spAutoFit/>
          </a:bodyPr>
          <a:lstStyle/>
          <a:p>
            <a:pPr algn="just">
              <a:lnSpc>
                <a:spcPct val="150000"/>
              </a:lnSpc>
            </a:pPr>
            <a:r>
              <a:rPr lang="en-US" b="1" dirty="0">
                <a:solidFill>
                  <a:srgbClr val="FF0000"/>
                </a:solidFill>
                <a:latin typeface="Alexandria"/>
              </a:rPr>
              <a:t>First: The Internal Marketing Environment</a:t>
            </a:r>
          </a:p>
          <a:p>
            <a:pPr algn="just">
              <a:lnSpc>
                <a:spcPct val="150000"/>
              </a:lnSpc>
            </a:pPr>
            <a:r>
              <a:rPr lang="en-US" sz="1600" dirty="0">
                <a:latin typeface="Alexandria"/>
              </a:rPr>
              <a:t>The internal environment encompasses all elements directly related to the product and in immediate interaction with it, whether from the perspective of the organization, customers, or competitors. It includes the following components:</a:t>
            </a:r>
          </a:p>
          <a:p>
            <a:pPr algn="just">
              <a:lnSpc>
                <a:spcPct val="150000"/>
              </a:lnSpc>
            </a:pPr>
            <a:r>
              <a:rPr lang="en-US" sz="1600" b="1" dirty="0">
                <a:solidFill>
                  <a:srgbClr val="FF0000"/>
                </a:solidFill>
                <a:latin typeface="Alexandria"/>
              </a:rPr>
              <a:t>1. Organizational Structure: </a:t>
            </a:r>
            <a:r>
              <a:rPr lang="en-US" sz="1600" dirty="0">
                <a:latin typeface="Alexandria"/>
              </a:rPr>
              <a:t>The organizational structure represents the internal framework within which marketing activities operate. It encompasses the organization’s formal structure, including its various directorates, departments, and functional units, which coordinate and facilitate the implementation of marketing functions and strategies.</a:t>
            </a:r>
          </a:p>
        </p:txBody>
      </p:sp>
      <p:sp>
        <p:nvSpPr>
          <p:cNvPr id="4" name="TextBox 3">
            <a:extLst>
              <a:ext uri="{FF2B5EF4-FFF2-40B4-BE49-F238E27FC236}">
                <a16:creationId xmlns:a16="http://schemas.microsoft.com/office/drawing/2014/main" id="{9CEFBBCC-96C4-0BD8-7167-69EDBD82A2DC}"/>
              </a:ext>
            </a:extLst>
          </p:cNvPr>
          <p:cNvSpPr txBox="1"/>
          <p:nvPr/>
        </p:nvSpPr>
        <p:spPr>
          <a:xfrm>
            <a:off x="6471650" y="1003469"/>
            <a:ext cx="5539919" cy="1685077"/>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dirty="0">
                <a:solidFill>
                  <a:srgbClr val="FF0000"/>
                </a:solidFill>
                <a:effectLst/>
                <a:latin typeface="Alexandria"/>
                <a:ea typeface="Times New Roman" panose="02020603050405020304" pitchFamily="18" charset="0"/>
                <a:cs typeface="Simplified Arabic" panose="02020603050405020304" pitchFamily="18" charset="-78"/>
              </a:rPr>
              <a:t>أولاً_ البيئة الداخلية: </a:t>
            </a:r>
            <a:r>
              <a:rPr lang="ar-SY" dirty="0">
                <a:effectLst/>
                <a:latin typeface="Alexandria"/>
                <a:ea typeface="Times New Roman" panose="02020603050405020304" pitchFamily="18" charset="0"/>
                <a:cs typeface="Simplified Arabic" panose="02020603050405020304" pitchFamily="18" charset="-78"/>
              </a:rPr>
              <a:t>(كل ما يرتبط بالمنتَج بشكل مباشر وعلى احتكاك به سواء من جانب المنظمة أو الزبون أو المنافسين). وتشمل:</a:t>
            </a:r>
          </a:p>
          <a:p>
            <a:pPr algn="just" rtl="1">
              <a:lnSpc>
                <a:spcPct val="115000"/>
              </a:lnSpc>
              <a:tabLst>
                <a:tab pos="269240" algn="l"/>
                <a:tab pos="359410" algn="l"/>
                <a:tab pos="629285" algn="l"/>
                <a:tab pos="1693545" algn="r"/>
              </a:tabLst>
            </a:pPr>
            <a:r>
              <a:rPr lang="ar-SY" dirty="0">
                <a:solidFill>
                  <a:srgbClr val="FF0000"/>
                </a:solidFill>
                <a:effectLst/>
                <a:latin typeface="Alexandria"/>
                <a:ea typeface="Times New Roman" panose="02020603050405020304" pitchFamily="18" charset="0"/>
                <a:cs typeface="Simplified Arabic" panose="02020603050405020304" pitchFamily="18" charset="-78"/>
              </a:rPr>
              <a:t>1- بنية المنظمة: </a:t>
            </a:r>
            <a:r>
              <a:rPr lang="ar-SY" dirty="0">
                <a:effectLst/>
                <a:latin typeface="Alexandria"/>
                <a:ea typeface="Times New Roman" panose="02020603050405020304" pitchFamily="18" charset="0"/>
                <a:cs typeface="Simplified Arabic" panose="02020603050405020304" pitchFamily="18" charset="-78"/>
              </a:rPr>
              <a:t>تمثّل بنية المنظمة الإطار الداخلي الذي تعمل ضمنه الأنشطة التسويقية، وتشمل الهيكل التنظيمي للمنظمة وما يضمّه من مديريات وأقسام ووحدات وظيفية.</a:t>
            </a:r>
          </a:p>
        </p:txBody>
      </p:sp>
      <p:pic>
        <p:nvPicPr>
          <p:cNvPr id="5" name="Picture 4">
            <a:extLst>
              <a:ext uri="{FF2B5EF4-FFF2-40B4-BE49-F238E27FC236}">
                <a16:creationId xmlns:a16="http://schemas.microsoft.com/office/drawing/2014/main" id="{ED0A0CBF-FF05-903D-68F9-AFC6E69530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6514" y="2862943"/>
            <a:ext cx="5366655" cy="3864095"/>
          </a:xfrm>
          <a:prstGeom prst="rect">
            <a:avLst/>
          </a:prstGeom>
        </p:spPr>
      </p:pic>
    </p:spTree>
    <p:extLst>
      <p:ext uri="{BB962C8B-B14F-4D97-AF65-F5344CB8AC3E}">
        <p14:creationId xmlns:p14="http://schemas.microsoft.com/office/powerpoint/2010/main" val="370049976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E6062-87FF-9227-457A-8C6430C541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6ABF747-7BB3-337D-76B9-F7C149F0047C}"/>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D92A56B1-ED6A-5727-6B94-7DD4006B0F5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0A9DADC-7429-0B3A-11F6-6ECEA03650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15594E9-4BD7-4092-6D78-1969D91980B3}"/>
              </a:ext>
            </a:extLst>
          </p:cNvPr>
          <p:cNvSpPr txBox="1"/>
          <p:nvPr/>
        </p:nvSpPr>
        <p:spPr>
          <a:xfrm>
            <a:off x="174173" y="1012371"/>
            <a:ext cx="4789714" cy="2270109"/>
          </a:xfrm>
          <a:prstGeom prst="rect">
            <a:avLst/>
          </a:prstGeom>
          <a:noFill/>
        </p:spPr>
        <p:txBody>
          <a:bodyPr wrap="square" rtlCol="0">
            <a:spAutoFit/>
          </a:bodyPr>
          <a:lstStyle/>
          <a:p>
            <a:pPr algn="just">
              <a:lnSpc>
                <a:spcPct val="150000"/>
              </a:lnSpc>
            </a:pPr>
            <a:r>
              <a:rPr lang="en-US" sz="1600" b="1" dirty="0">
                <a:solidFill>
                  <a:srgbClr val="FF0000"/>
                </a:solidFill>
                <a:latin typeface="Alexandria"/>
              </a:rPr>
              <a:t>2. Suppliers: </a:t>
            </a:r>
            <a:r>
              <a:rPr lang="en-US" sz="1600" dirty="0">
                <a:latin typeface="Alexandria"/>
              </a:rPr>
              <a:t>Suppliers are defined as individuals or organizations that provide the firm with its required inputs, including raw materials, semi-finished goods, machinery, and equipment. They play a critical role in supporting the organization’s operations and ensuring the continuity of production and marketing activities.</a:t>
            </a:r>
          </a:p>
        </p:txBody>
      </p:sp>
      <p:sp>
        <p:nvSpPr>
          <p:cNvPr id="4" name="TextBox 3">
            <a:extLst>
              <a:ext uri="{FF2B5EF4-FFF2-40B4-BE49-F238E27FC236}">
                <a16:creationId xmlns:a16="http://schemas.microsoft.com/office/drawing/2014/main" id="{8D611E04-431E-6196-57AB-E02A66B4F6C1}"/>
              </a:ext>
            </a:extLst>
          </p:cNvPr>
          <p:cNvSpPr txBox="1"/>
          <p:nvPr/>
        </p:nvSpPr>
        <p:spPr>
          <a:xfrm>
            <a:off x="7228114" y="1155869"/>
            <a:ext cx="4723491" cy="1154162"/>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2- الموردون: </a:t>
            </a:r>
            <a:r>
              <a:rPr lang="ar-SY" sz="2000" dirty="0">
                <a:effectLst/>
                <a:latin typeface="Alexandria"/>
                <a:ea typeface="Times New Roman" panose="02020603050405020304" pitchFamily="18" charset="0"/>
                <a:cs typeface="Simplified Arabic" panose="02020603050405020304" pitchFamily="18" charset="-78"/>
              </a:rPr>
              <a:t>هم (منظمات أو أفراد) من يؤمنون للمنظمة احتياجاتها من المواد الأولية أو المواد نصف المصنعة، أو الآلات والتجهيزات.</a:t>
            </a:r>
          </a:p>
        </p:txBody>
      </p:sp>
      <p:pic>
        <p:nvPicPr>
          <p:cNvPr id="5" name="Picture 4">
            <a:extLst>
              <a:ext uri="{FF2B5EF4-FFF2-40B4-BE49-F238E27FC236}">
                <a16:creationId xmlns:a16="http://schemas.microsoft.com/office/drawing/2014/main" id="{CEE54EC4-ABA2-94C6-8EA1-DE1CBA8C5D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8060" y="2506998"/>
            <a:ext cx="5953579" cy="4220373"/>
          </a:xfrm>
          <a:prstGeom prst="rect">
            <a:avLst/>
          </a:prstGeom>
        </p:spPr>
      </p:pic>
    </p:spTree>
    <p:extLst>
      <p:ext uri="{BB962C8B-B14F-4D97-AF65-F5344CB8AC3E}">
        <p14:creationId xmlns:p14="http://schemas.microsoft.com/office/powerpoint/2010/main" val="213390876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A6FFE-8073-4B0B-E90B-12B7DB7FF81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9458286-B41E-C600-F686-2C87B3CF5F03}"/>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99F1218E-0BDB-FEA6-C0AB-9838F1732DF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F3965C2-4777-D9FB-8F86-C58C3C0539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31872B8-F179-5C0D-3E2B-908E40C8755A}"/>
              </a:ext>
            </a:extLst>
          </p:cNvPr>
          <p:cNvSpPr txBox="1"/>
          <p:nvPr/>
        </p:nvSpPr>
        <p:spPr>
          <a:xfrm>
            <a:off x="174173" y="1012371"/>
            <a:ext cx="5050970" cy="5645072"/>
          </a:xfrm>
          <a:prstGeom prst="rect">
            <a:avLst/>
          </a:prstGeom>
          <a:noFill/>
        </p:spPr>
        <p:txBody>
          <a:bodyPr wrap="square" rtlCol="0">
            <a:spAutoFit/>
          </a:bodyPr>
          <a:lstStyle/>
          <a:p>
            <a:pPr algn="just">
              <a:lnSpc>
                <a:spcPct val="150000"/>
              </a:lnSpc>
            </a:pPr>
            <a:r>
              <a:rPr lang="en-US" b="1" dirty="0">
                <a:solidFill>
                  <a:srgbClr val="FF0000"/>
                </a:solidFill>
                <a:latin typeface="Alexandria"/>
              </a:rPr>
              <a:t>3. Intermediaries: </a:t>
            </a:r>
            <a:r>
              <a:rPr lang="en-US" sz="1400" dirty="0">
                <a:latin typeface="Alexandria"/>
              </a:rPr>
              <a:t>Intermediaries represent the linking mechanism that connects the organization with both suppliers on one side and consumers on the other.</a:t>
            </a:r>
          </a:p>
          <a:p>
            <a:pPr algn="just">
              <a:lnSpc>
                <a:spcPct val="150000"/>
              </a:lnSpc>
            </a:pPr>
            <a:r>
              <a:rPr lang="en-US" sz="1400" dirty="0">
                <a:latin typeface="Alexandria"/>
              </a:rPr>
              <a:t>They operate in two directions within the marketing system:</a:t>
            </a:r>
          </a:p>
          <a:p>
            <a:pPr marL="285750" indent="-285750" algn="just">
              <a:lnSpc>
                <a:spcPct val="150000"/>
              </a:lnSpc>
              <a:buFont typeface="Arial" panose="020B0604020202020204" pitchFamily="34" charset="0"/>
              <a:buChar char="•"/>
            </a:pPr>
            <a:r>
              <a:rPr lang="en-US" sz="1400" dirty="0">
                <a:latin typeface="Alexandria"/>
              </a:rPr>
              <a:t>The first direction pertains to the relationship with suppliers.</a:t>
            </a:r>
          </a:p>
          <a:p>
            <a:pPr marL="285750" indent="-285750" algn="just">
              <a:lnSpc>
                <a:spcPct val="150000"/>
              </a:lnSpc>
              <a:buFont typeface="Arial" panose="020B0604020202020204" pitchFamily="34" charset="0"/>
              <a:buChar char="•"/>
            </a:pPr>
            <a:r>
              <a:rPr lang="en-US" sz="1400" dirty="0">
                <a:latin typeface="Alexandria"/>
              </a:rPr>
              <a:t>The second direction pertains to the relationship with consumers.</a:t>
            </a:r>
          </a:p>
          <a:p>
            <a:pPr algn="just">
              <a:lnSpc>
                <a:spcPct val="150000"/>
              </a:lnSpc>
            </a:pPr>
            <a:r>
              <a:rPr lang="en-US" sz="1400" dirty="0">
                <a:latin typeface="Alexandria"/>
              </a:rPr>
              <a:t>Typical distribution channels include:</a:t>
            </a:r>
          </a:p>
          <a:p>
            <a:pPr algn="just">
              <a:lnSpc>
                <a:spcPct val="150000"/>
              </a:lnSpc>
            </a:pPr>
            <a:r>
              <a:rPr lang="en-US" sz="1400" dirty="0">
                <a:latin typeface="Alexandria"/>
              </a:rPr>
              <a:t>Supplier → Agent → Wholesaler → Organization</a:t>
            </a:r>
          </a:p>
          <a:p>
            <a:pPr algn="just">
              <a:lnSpc>
                <a:spcPct val="150000"/>
              </a:lnSpc>
            </a:pPr>
            <a:r>
              <a:rPr lang="en-US" sz="1400" dirty="0">
                <a:latin typeface="Alexandria"/>
              </a:rPr>
              <a:t>Organization → Agent → Wholesaler → Retailer → Consumer</a:t>
            </a:r>
          </a:p>
          <a:p>
            <a:pPr algn="just">
              <a:lnSpc>
                <a:spcPct val="150000"/>
              </a:lnSpc>
            </a:pPr>
            <a:r>
              <a:rPr lang="en-US" sz="1400" dirty="0">
                <a:latin typeface="Alexandria"/>
              </a:rPr>
              <a:t>Intermediaries play a vital role in facilitating the flow of goods and services, ensuring efficient movement across the distribution chain from sources of supply to final consumers.</a:t>
            </a:r>
          </a:p>
          <a:p>
            <a:pPr algn="just">
              <a:lnSpc>
                <a:spcPct val="150000"/>
              </a:lnSpc>
            </a:pPr>
            <a:r>
              <a:rPr lang="en-US" sz="1400" dirty="0">
                <a:latin typeface="Alexandria"/>
              </a:rPr>
              <a:t>Intermediaries assist the organization in promoting, selling, and distributing its products, as well as in identifying and reaching potential buyers. They include: Distributors, Physical distribution organizations, Marketing service agencies, Financial intermediaries.</a:t>
            </a:r>
          </a:p>
        </p:txBody>
      </p:sp>
      <p:sp>
        <p:nvSpPr>
          <p:cNvPr id="4" name="TextBox 3">
            <a:extLst>
              <a:ext uri="{FF2B5EF4-FFF2-40B4-BE49-F238E27FC236}">
                <a16:creationId xmlns:a16="http://schemas.microsoft.com/office/drawing/2014/main" id="{08548769-EE64-03F5-C7CF-E9F2AD33BA36}"/>
              </a:ext>
            </a:extLst>
          </p:cNvPr>
          <p:cNvSpPr txBox="1"/>
          <p:nvPr/>
        </p:nvSpPr>
        <p:spPr>
          <a:xfrm>
            <a:off x="5780314" y="1027984"/>
            <a:ext cx="6231255" cy="3277820"/>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dirty="0">
                <a:solidFill>
                  <a:srgbClr val="FF0000"/>
                </a:solidFill>
                <a:effectLst/>
                <a:latin typeface="Alexandria"/>
                <a:ea typeface="Times New Roman" panose="02020603050405020304" pitchFamily="18" charset="0"/>
                <a:cs typeface="Simplified Arabic" panose="02020603050405020304" pitchFamily="18" charset="-78"/>
              </a:rPr>
              <a:t>3- الوسطاء: </a:t>
            </a:r>
            <a:r>
              <a:rPr lang="ar-SY" dirty="0">
                <a:effectLst/>
                <a:latin typeface="Alexandria"/>
                <a:ea typeface="Times New Roman" panose="02020603050405020304" pitchFamily="18" charset="0"/>
                <a:cs typeface="Simplified Arabic" panose="02020603050405020304" pitchFamily="18" charset="-78"/>
              </a:rPr>
              <a:t>يمثلون حلقة الوصل التي تربط المنظمة بكل من الموردين من جهة، والمستهلكين من جهة أخرى.</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يكونون باتجاهين: الاتجاه الأول يتعلق بالموردين والثاني بالمستهلكين.</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مورد _ وكيل _ تاجر جملة_ منظمة.</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منظمة _ وكيل _ تاجر الجملة _ تاجر التجزئة _ المستهلك.</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يلعب الوسطاء دورًا حيويًا في تسهيل تدفق السلع والخدمات، وضمان الحركة الفعالة عبر سلسلة التوزيع من مصادر التوريد إلى المستهلكين النهائيين.</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يساعد الوسطاء المنظمة في الترويج لمنتجاتها وبيعها وتوزيعها للعثور على مشترين. وهم يشملون الموزعين ومنظمات التوزيع المادي ووكالات خدمات التسويق والوسطاء الماليين.</a:t>
            </a:r>
          </a:p>
        </p:txBody>
      </p:sp>
      <p:pic>
        <p:nvPicPr>
          <p:cNvPr id="5" name="Picture 4">
            <a:extLst>
              <a:ext uri="{FF2B5EF4-FFF2-40B4-BE49-F238E27FC236}">
                <a16:creationId xmlns:a16="http://schemas.microsoft.com/office/drawing/2014/main" id="{B9AB313F-058C-2F3E-4E4E-EC83FF17AE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9287" y="4305804"/>
            <a:ext cx="5573484" cy="2393131"/>
          </a:xfrm>
          <a:prstGeom prst="rect">
            <a:avLst/>
          </a:prstGeom>
        </p:spPr>
      </p:pic>
    </p:spTree>
    <p:extLst>
      <p:ext uri="{BB962C8B-B14F-4D97-AF65-F5344CB8AC3E}">
        <p14:creationId xmlns:p14="http://schemas.microsoft.com/office/powerpoint/2010/main" val="290389575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286" y="884511"/>
            <a:ext cx="12166264" cy="5704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9114" y="26896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99932" y="-61096"/>
            <a:ext cx="1892068" cy="883466"/>
          </a:xfrm>
          <a:prstGeom prst="rect">
            <a:avLst/>
          </a:prstGeom>
        </p:spPr>
      </p:pic>
      <p:sp>
        <p:nvSpPr>
          <p:cNvPr id="2" name="Title 1">
            <a:extLst>
              <a:ext uri="{FF2B5EF4-FFF2-40B4-BE49-F238E27FC236}">
                <a16:creationId xmlns:a16="http://schemas.microsoft.com/office/drawing/2014/main" id="{B97B4555-3C5C-E038-688E-E4BEEC264C29}"/>
              </a:ext>
            </a:extLst>
          </p:cNvPr>
          <p:cNvSpPr txBox="1">
            <a:spLocks/>
          </p:cNvSpPr>
          <p:nvPr/>
        </p:nvSpPr>
        <p:spPr>
          <a:xfrm>
            <a:off x="2778255" y="941753"/>
            <a:ext cx="7521677" cy="677108"/>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sz="1800" b="1" dirty="0">
                <a:solidFill>
                  <a:srgbClr val="203E5F"/>
                </a:solidFill>
                <a:latin typeface="Alexandria"/>
              </a:rPr>
              <a:t>EXAMPLE OF PARTENING WITH INTERMEDIAIRES</a:t>
            </a:r>
            <a:endParaRPr lang="en-US" sz="1800" dirty="0">
              <a:latin typeface="Alexandria"/>
            </a:endParaRPr>
          </a:p>
          <a:p>
            <a:pPr algn="ctr"/>
            <a:r>
              <a:rPr lang="ar-EG" sz="2000" dirty="0">
                <a:latin typeface="Alexandria"/>
              </a:rPr>
              <a:t>مثال على الشراكة مع الوسطاء</a:t>
            </a:r>
          </a:p>
        </p:txBody>
      </p:sp>
      <p:grpSp>
        <p:nvGrpSpPr>
          <p:cNvPr id="3" name="Group 2">
            <a:extLst>
              <a:ext uri="{FF2B5EF4-FFF2-40B4-BE49-F238E27FC236}">
                <a16:creationId xmlns:a16="http://schemas.microsoft.com/office/drawing/2014/main" id="{CD1BF4C2-5EA6-7603-6BFC-47B0DE15BC43}"/>
              </a:ext>
            </a:extLst>
          </p:cNvPr>
          <p:cNvGrpSpPr/>
          <p:nvPr/>
        </p:nvGrpSpPr>
        <p:grpSpPr>
          <a:xfrm>
            <a:off x="-64350" y="1944856"/>
            <a:ext cx="2499384" cy="3806332"/>
            <a:chOff x="838200" y="1811051"/>
            <a:chExt cx="8605074" cy="4084875"/>
          </a:xfrm>
        </p:grpSpPr>
        <p:pic>
          <p:nvPicPr>
            <p:cNvPr id="8" name="Picture 7">
              <a:extLst>
                <a:ext uri="{FF2B5EF4-FFF2-40B4-BE49-F238E27FC236}">
                  <a16:creationId xmlns:a16="http://schemas.microsoft.com/office/drawing/2014/main" id="{CBAD01A8-E132-B7A9-8B9C-49F242454057}"/>
                </a:ext>
              </a:extLst>
            </p:cNvPr>
            <p:cNvPicPr>
              <a:picLocks noChangeAspect="1"/>
            </p:cNvPicPr>
            <p:nvPr/>
          </p:nvPicPr>
          <p:blipFill>
            <a:blip r:embed="rId3"/>
            <a:stretch>
              <a:fillRect/>
            </a:stretch>
          </p:blipFill>
          <p:spPr>
            <a:xfrm>
              <a:off x="838200" y="3446847"/>
              <a:ext cx="3529096" cy="1108893"/>
            </a:xfrm>
            <a:prstGeom prst="rect">
              <a:avLst/>
            </a:prstGeom>
          </p:spPr>
        </p:pic>
        <p:pic>
          <p:nvPicPr>
            <p:cNvPr id="9" name="Picture 8">
              <a:extLst>
                <a:ext uri="{FF2B5EF4-FFF2-40B4-BE49-F238E27FC236}">
                  <a16:creationId xmlns:a16="http://schemas.microsoft.com/office/drawing/2014/main" id="{B22B58CC-85A4-CF34-E9D3-07BB1320B6C3}"/>
                </a:ext>
              </a:extLst>
            </p:cNvPr>
            <p:cNvPicPr>
              <a:picLocks noChangeAspect="1"/>
            </p:cNvPicPr>
            <p:nvPr/>
          </p:nvPicPr>
          <p:blipFill>
            <a:blip r:embed="rId4"/>
            <a:stretch>
              <a:fillRect/>
            </a:stretch>
          </p:blipFill>
          <p:spPr>
            <a:xfrm>
              <a:off x="5767985" y="1811051"/>
              <a:ext cx="1687003" cy="1275060"/>
            </a:xfrm>
            <a:prstGeom prst="rect">
              <a:avLst/>
            </a:prstGeom>
          </p:spPr>
        </p:pic>
        <p:pic>
          <p:nvPicPr>
            <p:cNvPr id="11" name="Picture 4" descr="Wendy's changes logo for first time since 1983 - New York Daily News">
              <a:extLst>
                <a:ext uri="{FF2B5EF4-FFF2-40B4-BE49-F238E27FC236}">
                  <a16:creationId xmlns:a16="http://schemas.microsoft.com/office/drawing/2014/main" id="{CB6ECC51-E841-F834-034C-7B25548E13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6271" y="3100685"/>
              <a:ext cx="1687003" cy="141846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B3280797-B4C0-7A34-C4A6-138C90E827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45273" y="4742516"/>
              <a:ext cx="2410998" cy="1153410"/>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D27EC606-489F-E124-94C6-DFA7F880F31D}"/>
                </a:ext>
              </a:extLst>
            </p:cNvPr>
            <p:cNvCxnSpPr>
              <a:stCxn id="8" idx="3"/>
              <a:endCxn id="9" idx="1"/>
            </p:cNvCxnSpPr>
            <p:nvPr/>
          </p:nvCxnSpPr>
          <p:spPr>
            <a:xfrm flipV="1">
              <a:off x="4367296" y="2448581"/>
              <a:ext cx="1400689" cy="155271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61CA2C3C-DE9A-8674-F9A5-8BEDB1B38F22}"/>
                </a:ext>
              </a:extLst>
            </p:cNvPr>
            <p:cNvCxnSpPr>
              <a:stCxn id="8" idx="3"/>
            </p:cNvCxnSpPr>
            <p:nvPr/>
          </p:nvCxnSpPr>
          <p:spPr>
            <a:xfrm flipV="1">
              <a:off x="4367296" y="4001293"/>
              <a:ext cx="3242872" cy="1"/>
            </a:xfrm>
            <a:prstGeom prst="straightConnector1">
              <a:avLst/>
            </a:prstGeom>
            <a:ln>
              <a:solidFill>
                <a:srgbClr val="C00000"/>
              </a:solidFill>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a:extLst>
                <a:ext uri="{FF2B5EF4-FFF2-40B4-BE49-F238E27FC236}">
                  <a16:creationId xmlns:a16="http://schemas.microsoft.com/office/drawing/2014/main" id="{2F0A436B-3C6E-5DA2-B860-49F6F1CC796E}"/>
                </a:ext>
              </a:extLst>
            </p:cNvPr>
            <p:cNvCxnSpPr>
              <a:stCxn id="8" idx="3"/>
              <a:endCxn id="12" idx="1"/>
            </p:cNvCxnSpPr>
            <p:nvPr/>
          </p:nvCxnSpPr>
          <p:spPr>
            <a:xfrm>
              <a:off x="4367296" y="4001294"/>
              <a:ext cx="977977" cy="131792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TextBox 15">
            <a:extLst>
              <a:ext uri="{FF2B5EF4-FFF2-40B4-BE49-F238E27FC236}">
                <a16:creationId xmlns:a16="http://schemas.microsoft.com/office/drawing/2014/main" id="{3EAEB31A-44B0-194B-D17F-FCB3BA5A428F}"/>
              </a:ext>
            </a:extLst>
          </p:cNvPr>
          <p:cNvSpPr txBox="1"/>
          <p:nvPr/>
        </p:nvSpPr>
        <p:spPr>
          <a:xfrm>
            <a:off x="7272111" y="1618861"/>
            <a:ext cx="4718035" cy="379719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dirty="0">
                <a:latin typeface="Simplified Arabic" panose="02020603050405020304" pitchFamily="18" charset="-78"/>
                <a:cs typeface="Simplified Arabic" panose="02020603050405020304" pitchFamily="18" charset="-78"/>
              </a:rPr>
              <a:t>تحاول شركة كوكاكولا فهم النقاط الدقيقة لكل شركة من شركاء متاجر التجزئة </a:t>
            </a:r>
          </a:p>
          <a:p>
            <a:pPr marL="285750" indent="-285750" algn="just" rtl="1">
              <a:lnSpc>
                <a:spcPct val="150000"/>
              </a:lnSpc>
              <a:buFont typeface="Arial" panose="020B0604020202020204" pitchFamily="34" charset="0"/>
              <a:buChar char="•"/>
            </a:pPr>
            <a:r>
              <a:rPr lang="ar-EG" dirty="0">
                <a:latin typeface="Simplified Arabic" panose="02020603050405020304" pitchFamily="18" charset="-78"/>
                <a:cs typeface="Simplified Arabic" panose="02020603050405020304" pitchFamily="18" charset="-78"/>
              </a:rPr>
              <a:t>تجري أبحاث السوق وتشارك النتائج مع الشركاء </a:t>
            </a:r>
          </a:p>
          <a:p>
            <a:pPr marL="285750" indent="-285750" algn="just" rtl="1">
              <a:lnSpc>
                <a:spcPct val="150000"/>
              </a:lnSpc>
              <a:buFont typeface="Arial" panose="020B0604020202020204" pitchFamily="34" charset="0"/>
              <a:buChar char="•"/>
            </a:pPr>
            <a:r>
              <a:rPr lang="ar-EG" dirty="0">
                <a:latin typeface="Simplified Arabic" panose="02020603050405020304" pitchFamily="18" charset="-78"/>
                <a:cs typeface="Simplified Arabic" panose="02020603050405020304" pitchFamily="18" charset="-78"/>
              </a:rPr>
              <a:t>تدرس بتصميم لوحات قوائم الطلبات السريعة</a:t>
            </a:r>
            <a:r>
              <a:rPr lang="en-US" dirty="0">
                <a:latin typeface="Simplified Arabic" panose="02020603050405020304" pitchFamily="18" charset="-78"/>
                <a:cs typeface="Simplified Arabic" panose="02020603050405020304" pitchFamily="18" charset="-78"/>
              </a:rPr>
              <a:t> </a:t>
            </a:r>
            <a:r>
              <a:rPr lang="ar-EG" dirty="0">
                <a:latin typeface="Simplified Arabic" panose="02020603050405020304" pitchFamily="18" charset="-78"/>
                <a:cs typeface="Simplified Arabic" panose="02020603050405020304" pitchFamily="18" charset="-78"/>
              </a:rPr>
              <a:t>لفهم أفضل للتخطيطات والخطوط وحجم الحروف والألوان والمرئيات التي تحث المستهلكين على طلب المزيد من الطعام والشراب. بناء على هذه الأبحاث، يقومون بتطوير برامج تسويقية وأدوات ترويجية تساعد شركاء البيع بالتجزئة على تحسين مبيعات المشروبات وأرباحها.</a:t>
            </a:r>
          </a:p>
        </p:txBody>
      </p:sp>
      <p:sp>
        <p:nvSpPr>
          <p:cNvPr id="17" name="TextBox 16">
            <a:extLst>
              <a:ext uri="{FF2B5EF4-FFF2-40B4-BE49-F238E27FC236}">
                <a16:creationId xmlns:a16="http://schemas.microsoft.com/office/drawing/2014/main" id="{0DFE2775-9BE8-569D-2F3D-C417A9CDBEF6}"/>
              </a:ext>
            </a:extLst>
          </p:cNvPr>
          <p:cNvSpPr txBox="1"/>
          <p:nvPr/>
        </p:nvSpPr>
        <p:spPr>
          <a:xfrm>
            <a:off x="2468507" y="1634420"/>
            <a:ext cx="4770131" cy="411676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1600" dirty="0">
                <a:latin typeface="Alexandria"/>
              </a:rPr>
              <a:t>Coca-Cola tries to understand the finer points of each retailer partners business</a:t>
            </a:r>
          </a:p>
          <a:p>
            <a:pPr marL="285750" indent="-285750" algn="just">
              <a:lnSpc>
                <a:spcPct val="150000"/>
              </a:lnSpc>
              <a:buFont typeface="Arial" panose="020B0604020202020204" pitchFamily="34" charset="0"/>
              <a:buChar char="•"/>
            </a:pPr>
            <a:r>
              <a:rPr lang="en-US" sz="1600" dirty="0">
                <a:latin typeface="Alexandria"/>
              </a:rPr>
              <a:t>It conducts market research and shares the results with partners </a:t>
            </a:r>
          </a:p>
          <a:p>
            <a:pPr marL="285750" indent="-285750" algn="just">
              <a:lnSpc>
                <a:spcPct val="150000"/>
              </a:lnSpc>
              <a:buFont typeface="Arial" panose="020B0604020202020204" pitchFamily="34" charset="0"/>
              <a:buChar char="•"/>
            </a:pPr>
            <a:r>
              <a:rPr lang="en-US" sz="1600" dirty="0">
                <a:latin typeface="Alexandria"/>
              </a:rPr>
              <a:t>It studies the design of drive-through menu boards to better understand which layouts, fonts, letter size, colors, and visual induce consumers to order more food and drink. Based on these research they develop marketing programs and merchandising tools that help its retail partners improve their beverage sales and profit.</a:t>
            </a:r>
          </a:p>
        </p:txBody>
      </p:sp>
    </p:spTree>
    <p:extLst>
      <p:ext uri="{BB962C8B-B14F-4D97-AF65-F5344CB8AC3E}">
        <p14:creationId xmlns:p14="http://schemas.microsoft.com/office/powerpoint/2010/main" val="4140445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B20F7-4A2B-521A-919D-13EBFF139B8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F9602D6-10D6-AF11-8715-B6D4C281E3C6}"/>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CD7966E-78B2-B84B-16FA-35C6001172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5424A92-414C-BB48-14DF-8160514FEC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794AA4E-F431-F69D-E320-4092D8273854}"/>
              </a:ext>
            </a:extLst>
          </p:cNvPr>
          <p:cNvSpPr txBox="1"/>
          <p:nvPr/>
        </p:nvSpPr>
        <p:spPr>
          <a:xfrm>
            <a:off x="174172" y="1012371"/>
            <a:ext cx="5921827" cy="2316275"/>
          </a:xfrm>
          <a:prstGeom prst="rect">
            <a:avLst/>
          </a:prstGeom>
          <a:noFill/>
        </p:spPr>
        <p:txBody>
          <a:bodyPr wrap="square" rtlCol="0">
            <a:spAutoFit/>
          </a:bodyPr>
          <a:lstStyle/>
          <a:p>
            <a:pPr algn="just">
              <a:lnSpc>
                <a:spcPct val="150000"/>
              </a:lnSpc>
            </a:pPr>
            <a:r>
              <a:rPr lang="en-US" dirty="0">
                <a:solidFill>
                  <a:srgbClr val="FF0000"/>
                </a:solidFill>
                <a:latin typeface="Alexandria"/>
              </a:rPr>
              <a:t>4. Consumers</a:t>
            </a:r>
            <a:r>
              <a:rPr lang="en-US" sz="1400" dirty="0">
                <a:latin typeface="Alexandria"/>
              </a:rPr>
              <a:t>: </a:t>
            </a:r>
            <a:r>
              <a:rPr lang="en-US" sz="1600" dirty="0">
                <a:latin typeface="Alexandria"/>
              </a:rPr>
              <a:t>Consumers may be classified into two main types: </a:t>
            </a:r>
            <a:endParaRPr lang="en-US" sz="1400" dirty="0">
              <a:latin typeface="Alexandria"/>
            </a:endParaRPr>
          </a:p>
          <a:p>
            <a:pPr marL="285750" indent="-285750" algn="just">
              <a:lnSpc>
                <a:spcPct val="150000"/>
              </a:lnSpc>
              <a:buFont typeface="Arial" panose="020B0604020202020204" pitchFamily="34" charset="0"/>
              <a:buChar char="•"/>
            </a:pPr>
            <a:r>
              <a:rPr lang="en-US" sz="1600" dirty="0">
                <a:latin typeface="Alexandria"/>
              </a:rPr>
              <a:t>Final Consumers: Individuals who purchase products for personal use or consumption. </a:t>
            </a:r>
          </a:p>
          <a:p>
            <a:pPr marL="285750" indent="-285750" algn="just">
              <a:lnSpc>
                <a:spcPct val="150000"/>
              </a:lnSpc>
              <a:buFont typeface="Arial" panose="020B0604020202020204" pitchFamily="34" charset="0"/>
              <a:buChar char="•"/>
            </a:pPr>
            <a:r>
              <a:rPr lang="en-US" sz="1600" dirty="0">
                <a:latin typeface="Alexandria"/>
              </a:rPr>
              <a:t>Intermediary Consumers: Individuals or organizations that purchase products for resale or further distribution, rather than for direct consumption.</a:t>
            </a:r>
          </a:p>
        </p:txBody>
      </p:sp>
      <p:sp>
        <p:nvSpPr>
          <p:cNvPr id="4" name="TextBox 3">
            <a:extLst>
              <a:ext uri="{FF2B5EF4-FFF2-40B4-BE49-F238E27FC236}">
                <a16:creationId xmlns:a16="http://schemas.microsoft.com/office/drawing/2014/main" id="{5F1BB364-4F6E-F24F-7E67-BF2BE1142181}"/>
              </a:ext>
            </a:extLst>
          </p:cNvPr>
          <p:cNvSpPr txBox="1"/>
          <p:nvPr/>
        </p:nvSpPr>
        <p:spPr>
          <a:xfrm>
            <a:off x="6372772" y="1012371"/>
            <a:ext cx="5638798" cy="1862048"/>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dirty="0">
                <a:solidFill>
                  <a:srgbClr val="FF0000"/>
                </a:solidFill>
                <a:effectLst/>
                <a:latin typeface="Alexandria"/>
                <a:ea typeface="Times New Roman" panose="02020603050405020304" pitchFamily="18" charset="0"/>
                <a:cs typeface="Simplified Arabic" panose="02020603050405020304" pitchFamily="18" charset="-78"/>
              </a:rPr>
              <a:t>4- المستهلكون: نهائي</a:t>
            </a:r>
            <a:r>
              <a:rPr lang="ar-SY" sz="2000" dirty="0">
                <a:solidFill>
                  <a:srgbClr val="FF0000"/>
                </a:solidFill>
                <a:latin typeface="Alexandria"/>
                <a:ea typeface="Times New Roman" panose="02020603050405020304" pitchFamily="18" charset="0"/>
                <a:cs typeface="Simplified Arabic" panose="02020603050405020304" pitchFamily="18" charset="-78"/>
              </a:rPr>
              <a:t> </a:t>
            </a:r>
            <a:r>
              <a:rPr lang="ar-SY" sz="2000" dirty="0">
                <a:solidFill>
                  <a:srgbClr val="FF0000"/>
                </a:solidFill>
                <a:effectLst/>
                <a:latin typeface="Alexandria"/>
                <a:ea typeface="Times New Roman" panose="02020603050405020304" pitchFamily="18" charset="0"/>
                <a:cs typeface="Simplified Arabic" panose="02020603050405020304" pitchFamily="18" charset="-78"/>
              </a:rPr>
              <a:t>أو وسيط</a:t>
            </a:r>
          </a:p>
          <a:p>
            <a:pPr marL="285750" indent="-285750" algn="just" rtl="1">
              <a:lnSpc>
                <a:spcPct val="115000"/>
              </a:lnSpc>
              <a:buFont typeface="Arial" panose="020B0604020202020204" pitchFamily="34" charset="0"/>
              <a:buChar char="•"/>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المستهلكون النهائيون: الأفراد الذين يشترون المنتجات للاستخدام الشخصي أو الاستهلاك.</a:t>
            </a:r>
          </a:p>
          <a:p>
            <a:pPr marL="285750" indent="-285750" algn="just" rtl="1">
              <a:lnSpc>
                <a:spcPct val="115000"/>
              </a:lnSpc>
              <a:buFont typeface="Arial" panose="020B0604020202020204" pitchFamily="34" charset="0"/>
              <a:buChar char="•"/>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المستهلكون الوسطاء: الأفراد أو المنظمات التي تشتري المنتجات لإعادة بيعها أو توزيعها، وليس للاستهلاك المباشر.</a:t>
            </a:r>
          </a:p>
        </p:txBody>
      </p:sp>
      <p:pic>
        <p:nvPicPr>
          <p:cNvPr id="5" name="Picture 4">
            <a:extLst>
              <a:ext uri="{FF2B5EF4-FFF2-40B4-BE49-F238E27FC236}">
                <a16:creationId xmlns:a16="http://schemas.microsoft.com/office/drawing/2014/main" id="{454AA41C-CA25-A012-925F-183ADBD376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6086" y="3080695"/>
            <a:ext cx="7478485" cy="3694655"/>
          </a:xfrm>
          <a:prstGeom prst="rect">
            <a:avLst/>
          </a:prstGeom>
        </p:spPr>
      </p:pic>
    </p:spTree>
    <p:extLst>
      <p:ext uri="{BB962C8B-B14F-4D97-AF65-F5344CB8AC3E}">
        <p14:creationId xmlns:p14="http://schemas.microsoft.com/office/powerpoint/2010/main" val="83996516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5FCB0-5C6E-3998-2693-E0748A9F70E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E2EF525-0155-5D2A-F160-6ACEA6317301}"/>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4F26CCE-D567-03C7-1020-4F90D5D884F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F3CD2A2-A5E7-92E6-057E-0B6E4E0D68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EE59B66-6A75-A214-F574-7CCB3FF277FA}"/>
              </a:ext>
            </a:extLst>
          </p:cNvPr>
          <p:cNvSpPr txBox="1"/>
          <p:nvPr/>
        </p:nvSpPr>
        <p:spPr>
          <a:xfrm>
            <a:off x="174173" y="1012371"/>
            <a:ext cx="5192484" cy="1295868"/>
          </a:xfrm>
          <a:prstGeom prst="rect">
            <a:avLst/>
          </a:prstGeom>
          <a:noFill/>
        </p:spPr>
        <p:txBody>
          <a:bodyPr wrap="square" rtlCol="0">
            <a:spAutoFit/>
          </a:bodyPr>
          <a:lstStyle/>
          <a:p>
            <a:pPr algn="just">
              <a:lnSpc>
                <a:spcPct val="150000"/>
              </a:lnSpc>
            </a:pPr>
            <a:r>
              <a:rPr lang="en-US" dirty="0">
                <a:solidFill>
                  <a:srgbClr val="FF0000"/>
                </a:solidFill>
                <a:latin typeface="Alexandria"/>
              </a:rPr>
              <a:t>5. Competitors: </a:t>
            </a:r>
            <a:r>
              <a:rPr lang="en-US" dirty="0">
                <a:latin typeface="Alexandria"/>
              </a:rPr>
              <a:t>Competitors are organizations that produce similar or substitute products targeting the same group of consumers.</a:t>
            </a:r>
          </a:p>
        </p:txBody>
      </p:sp>
      <p:sp>
        <p:nvSpPr>
          <p:cNvPr id="4" name="TextBox 3">
            <a:extLst>
              <a:ext uri="{FF2B5EF4-FFF2-40B4-BE49-F238E27FC236}">
                <a16:creationId xmlns:a16="http://schemas.microsoft.com/office/drawing/2014/main" id="{EA554B4D-7D10-2594-CB91-6893C8923763}"/>
              </a:ext>
            </a:extLst>
          </p:cNvPr>
          <p:cNvSpPr txBox="1"/>
          <p:nvPr/>
        </p:nvSpPr>
        <p:spPr>
          <a:xfrm>
            <a:off x="6433457" y="1155869"/>
            <a:ext cx="5518148" cy="871008"/>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400" dirty="0">
                <a:solidFill>
                  <a:srgbClr val="FF0000"/>
                </a:solidFill>
                <a:effectLst/>
                <a:latin typeface="Alexandria"/>
                <a:ea typeface="Times New Roman" panose="02020603050405020304" pitchFamily="18" charset="0"/>
                <a:cs typeface="Simplified Arabic" panose="02020603050405020304" pitchFamily="18" charset="-78"/>
              </a:rPr>
              <a:t>5- المنافسون: </a:t>
            </a:r>
            <a:r>
              <a:rPr lang="ar-SY" sz="2000" dirty="0">
                <a:effectLst/>
                <a:latin typeface="Alexandria"/>
                <a:ea typeface="Times New Roman" panose="02020603050405020304" pitchFamily="18" charset="0"/>
                <a:cs typeface="Simplified Arabic" panose="02020603050405020304" pitchFamily="18" charset="-78"/>
              </a:rPr>
              <a:t>المنظمات التي تقوم بإنتاج منتجات مماثلة أو بديلة تستهدف نفس الفئة من المستهلكين.</a:t>
            </a:r>
            <a:endParaRPr lang="ar-SY" dirty="0">
              <a:effectLst/>
              <a:latin typeface="Alexandria"/>
              <a:ea typeface="Times New Roman" panose="02020603050405020304" pitchFamily="18" charset="0"/>
              <a:cs typeface="Simplified Arabic" panose="02020603050405020304" pitchFamily="18" charset="-78"/>
            </a:endParaRPr>
          </a:p>
        </p:txBody>
      </p:sp>
      <p:pic>
        <p:nvPicPr>
          <p:cNvPr id="3" name="Picture 2">
            <a:extLst>
              <a:ext uri="{FF2B5EF4-FFF2-40B4-BE49-F238E27FC236}">
                <a16:creationId xmlns:a16="http://schemas.microsoft.com/office/drawing/2014/main" id="{AB1364A7-C20E-0026-38F8-E4824503EA53}"/>
              </a:ext>
            </a:extLst>
          </p:cNvPr>
          <p:cNvPicPr>
            <a:picLocks noChangeAspect="1"/>
          </p:cNvPicPr>
          <p:nvPr/>
        </p:nvPicPr>
        <p:blipFill rotWithShape="1">
          <a:blip r:embed="rId4"/>
          <a:srcRect l="25816" r="6590"/>
          <a:stretch/>
        </p:blipFill>
        <p:spPr>
          <a:xfrm>
            <a:off x="387402" y="3429000"/>
            <a:ext cx="3531455" cy="3127863"/>
          </a:xfrm>
          <a:prstGeom prst="rect">
            <a:avLst/>
          </a:prstGeom>
          <a:ln>
            <a:noFill/>
          </a:ln>
          <a:effectLst>
            <a:softEdge rad="112500"/>
          </a:effectLst>
        </p:spPr>
      </p:pic>
      <p:pic>
        <p:nvPicPr>
          <p:cNvPr id="7" name="Picture 6">
            <a:extLst>
              <a:ext uri="{FF2B5EF4-FFF2-40B4-BE49-F238E27FC236}">
                <a16:creationId xmlns:a16="http://schemas.microsoft.com/office/drawing/2014/main" id="{CC03F179-5F63-1DAE-B579-C6A302632D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61635" y="3429000"/>
            <a:ext cx="4707108" cy="3127863"/>
          </a:xfrm>
          <a:prstGeom prst="rect">
            <a:avLst/>
          </a:prstGeom>
          <a:ln>
            <a:noFill/>
          </a:ln>
          <a:effectLst>
            <a:softEdge rad="112500"/>
          </a:effectLst>
        </p:spPr>
      </p:pic>
    </p:spTree>
    <p:extLst>
      <p:ext uri="{BB962C8B-B14F-4D97-AF65-F5344CB8AC3E}">
        <p14:creationId xmlns:p14="http://schemas.microsoft.com/office/powerpoint/2010/main" val="73443312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E9909-13AC-AC35-D319-9233B3E965A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4EA8B52-95CA-26A6-31B3-9295350AE276}"/>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68A0364-C3E9-9A52-0997-383DC056EE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19F65E-D575-955E-09CA-ED2902CBE6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150D730-1CDA-7AF3-C7E3-A27FDE49A025}"/>
              </a:ext>
            </a:extLst>
          </p:cNvPr>
          <p:cNvSpPr txBox="1"/>
          <p:nvPr/>
        </p:nvSpPr>
        <p:spPr>
          <a:xfrm>
            <a:off x="180431" y="1059383"/>
            <a:ext cx="3712027" cy="2685607"/>
          </a:xfrm>
          <a:prstGeom prst="rect">
            <a:avLst/>
          </a:prstGeom>
          <a:noFill/>
        </p:spPr>
        <p:txBody>
          <a:bodyPr wrap="square" rtlCol="0">
            <a:spAutoFit/>
          </a:bodyPr>
          <a:lstStyle/>
          <a:p>
            <a:pPr algn="just">
              <a:lnSpc>
                <a:spcPct val="150000"/>
              </a:lnSpc>
            </a:pPr>
            <a:r>
              <a:rPr lang="en-US" b="1" dirty="0">
                <a:solidFill>
                  <a:srgbClr val="FF0000"/>
                </a:solidFill>
                <a:latin typeface="Alexandria"/>
              </a:rPr>
              <a:t>The Internal Marketing Environment</a:t>
            </a:r>
          </a:p>
          <a:p>
            <a:pPr algn="just">
              <a:lnSpc>
                <a:spcPct val="150000"/>
              </a:lnSpc>
            </a:pPr>
            <a:r>
              <a:rPr lang="en-US" sz="1600" dirty="0">
                <a:latin typeface="Alexandria"/>
              </a:rPr>
              <a:t>It includes the following components:</a:t>
            </a:r>
          </a:p>
          <a:p>
            <a:pPr algn="just">
              <a:lnSpc>
                <a:spcPct val="150000"/>
              </a:lnSpc>
            </a:pPr>
            <a:r>
              <a:rPr lang="en-US" sz="1600" dirty="0">
                <a:latin typeface="Alexandria"/>
              </a:rPr>
              <a:t>1. Organizational Structure.</a:t>
            </a:r>
          </a:p>
          <a:p>
            <a:pPr algn="just">
              <a:lnSpc>
                <a:spcPct val="150000"/>
              </a:lnSpc>
            </a:pPr>
            <a:r>
              <a:rPr lang="en-US" sz="1600" dirty="0">
                <a:latin typeface="Alexandria"/>
              </a:rPr>
              <a:t>2. Suppliers.</a:t>
            </a:r>
          </a:p>
          <a:p>
            <a:pPr algn="just">
              <a:lnSpc>
                <a:spcPct val="150000"/>
              </a:lnSpc>
            </a:pPr>
            <a:r>
              <a:rPr lang="en-US" sz="1600" dirty="0">
                <a:latin typeface="Alexandria"/>
              </a:rPr>
              <a:t>3. Intermediaries.</a:t>
            </a:r>
          </a:p>
          <a:p>
            <a:pPr algn="just">
              <a:lnSpc>
                <a:spcPct val="150000"/>
              </a:lnSpc>
            </a:pPr>
            <a:r>
              <a:rPr lang="en-US" sz="1600" dirty="0">
                <a:latin typeface="Alexandria"/>
              </a:rPr>
              <a:t>4. Consumers.</a:t>
            </a:r>
          </a:p>
          <a:p>
            <a:pPr algn="just">
              <a:lnSpc>
                <a:spcPct val="150000"/>
              </a:lnSpc>
            </a:pPr>
            <a:r>
              <a:rPr lang="en-US" sz="1600" dirty="0">
                <a:latin typeface="Alexandria"/>
              </a:rPr>
              <a:t>5. Competitors.</a:t>
            </a:r>
          </a:p>
        </p:txBody>
      </p:sp>
      <p:sp>
        <p:nvSpPr>
          <p:cNvPr id="4" name="TextBox 3">
            <a:extLst>
              <a:ext uri="{FF2B5EF4-FFF2-40B4-BE49-F238E27FC236}">
                <a16:creationId xmlns:a16="http://schemas.microsoft.com/office/drawing/2014/main" id="{AF26B0C9-CBCA-5922-C5C2-58F4AEC430FF}"/>
              </a:ext>
            </a:extLst>
          </p:cNvPr>
          <p:cNvSpPr txBox="1"/>
          <p:nvPr/>
        </p:nvSpPr>
        <p:spPr>
          <a:xfrm>
            <a:off x="9427029" y="1267728"/>
            <a:ext cx="2524576" cy="221599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dirty="0">
                <a:solidFill>
                  <a:srgbClr val="FF0000"/>
                </a:solidFill>
                <a:effectLst/>
                <a:latin typeface="Alexandria"/>
                <a:ea typeface="Times New Roman" panose="02020603050405020304" pitchFamily="18" charset="0"/>
                <a:cs typeface="Simplified Arabic" panose="02020603050405020304" pitchFamily="18" charset="-78"/>
              </a:rPr>
              <a:t>البيئة الداخلية: وتشمل:</a:t>
            </a:r>
          </a:p>
          <a:p>
            <a:pPr algn="just" rtl="1">
              <a:lnSpc>
                <a:spcPct val="115000"/>
              </a:lnSpc>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1- بنية المنظمة</a:t>
            </a:r>
          </a:p>
          <a:p>
            <a:pPr algn="just" rtl="1">
              <a:lnSpc>
                <a:spcPct val="115000"/>
              </a:lnSpc>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2- الموردون</a:t>
            </a:r>
          </a:p>
          <a:p>
            <a:pPr algn="just" rtl="1">
              <a:lnSpc>
                <a:spcPct val="115000"/>
              </a:lnSpc>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3- الوسطاء</a:t>
            </a:r>
          </a:p>
          <a:p>
            <a:pPr algn="just" rtl="1">
              <a:lnSpc>
                <a:spcPct val="115000"/>
              </a:lnSpc>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4- المستهلكون</a:t>
            </a:r>
          </a:p>
          <a:p>
            <a:pPr algn="just" rtl="1">
              <a:lnSpc>
                <a:spcPct val="115000"/>
              </a:lnSpc>
              <a:tabLst>
                <a:tab pos="269240" algn="l"/>
                <a:tab pos="359410" algn="l"/>
                <a:tab pos="629285" algn="l"/>
                <a:tab pos="1693545" algn="r"/>
              </a:tabLst>
            </a:pPr>
            <a:r>
              <a:rPr lang="ar-SY" sz="2000" dirty="0">
                <a:effectLst/>
                <a:latin typeface="Alexandria"/>
                <a:ea typeface="Times New Roman" panose="02020603050405020304" pitchFamily="18" charset="0"/>
                <a:cs typeface="Simplified Arabic" panose="02020603050405020304" pitchFamily="18" charset="-78"/>
              </a:rPr>
              <a:t>5- المنافسون</a:t>
            </a:r>
          </a:p>
        </p:txBody>
      </p:sp>
      <p:pic>
        <p:nvPicPr>
          <p:cNvPr id="9" name="Picture 8">
            <a:extLst>
              <a:ext uri="{FF2B5EF4-FFF2-40B4-BE49-F238E27FC236}">
                <a16:creationId xmlns:a16="http://schemas.microsoft.com/office/drawing/2014/main" id="{BD6D3F06-715B-45C8-9E10-20DBC015BB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6200" y="1155869"/>
            <a:ext cx="5639543" cy="5605645"/>
          </a:xfrm>
          <a:prstGeom prst="rect">
            <a:avLst/>
          </a:prstGeom>
        </p:spPr>
      </p:pic>
    </p:spTree>
    <p:extLst>
      <p:ext uri="{BB962C8B-B14F-4D97-AF65-F5344CB8AC3E}">
        <p14:creationId xmlns:p14="http://schemas.microsoft.com/office/powerpoint/2010/main" val="8483361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3FF5E-40A3-6BB0-7F20-FBC063F6C3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020EA87-77E3-B278-2754-918B04AD11CA}"/>
              </a:ext>
            </a:extLst>
          </p:cNvPr>
          <p:cNvSpPr/>
          <p:nvPr/>
        </p:nvSpPr>
        <p:spPr>
          <a:xfrm>
            <a:off x="2" y="1004621"/>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4B6815E-BBC7-FA11-92CA-B122AFB643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AF58B3-9720-5B2D-2F35-0EE785D62E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CE2CBA7-162E-F487-E5EF-DB16FE105B5C}"/>
              </a:ext>
            </a:extLst>
          </p:cNvPr>
          <p:cNvSpPr txBox="1"/>
          <p:nvPr/>
        </p:nvSpPr>
        <p:spPr>
          <a:xfrm>
            <a:off x="174173" y="1012371"/>
            <a:ext cx="5736770" cy="2270109"/>
          </a:xfrm>
          <a:prstGeom prst="rect">
            <a:avLst/>
          </a:prstGeom>
          <a:noFill/>
        </p:spPr>
        <p:txBody>
          <a:bodyPr wrap="square" rtlCol="0">
            <a:spAutoFit/>
          </a:bodyPr>
          <a:lstStyle/>
          <a:p>
            <a:pPr algn="just">
              <a:lnSpc>
                <a:spcPct val="150000"/>
              </a:lnSpc>
            </a:pPr>
            <a:r>
              <a:rPr lang="en-US" sz="1600" dirty="0">
                <a:solidFill>
                  <a:srgbClr val="FF0000"/>
                </a:solidFill>
                <a:latin typeface="Alexandria"/>
              </a:rPr>
              <a:t>Second: The External Marketing Environment</a:t>
            </a:r>
          </a:p>
          <a:p>
            <a:pPr algn="just">
              <a:lnSpc>
                <a:spcPct val="150000"/>
              </a:lnSpc>
            </a:pPr>
            <a:r>
              <a:rPr lang="en-US" sz="1600" dirty="0">
                <a:latin typeface="Alexandria"/>
              </a:rPr>
              <a:t>The external environment refers to the set of variables, forces, and factors that exist outside the boundaries of the organization, which influence its marketing activities either directly or indirectly.</a:t>
            </a:r>
          </a:p>
          <a:p>
            <a:pPr algn="just">
              <a:lnSpc>
                <a:spcPct val="150000"/>
              </a:lnSpc>
            </a:pPr>
            <a:r>
              <a:rPr lang="en-US" sz="1600" dirty="0">
                <a:latin typeface="Alexandria"/>
              </a:rPr>
              <a:t>In other words, it encompasses all elements that affect marketing operations, whether positively or negatively.</a:t>
            </a:r>
          </a:p>
        </p:txBody>
      </p:sp>
      <p:sp>
        <p:nvSpPr>
          <p:cNvPr id="4" name="TextBox 3">
            <a:extLst>
              <a:ext uri="{FF2B5EF4-FFF2-40B4-BE49-F238E27FC236}">
                <a16:creationId xmlns:a16="http://schemas.microsoft.com/office/drawing/2014/main" id="{CE176800-A72C-86F3-EA57-AB4B64930C5E}"/>
              </a:ext>
            </a:extLst>
          </p:cNvPr>
          <p:cNvSpPr txBox="1"/>
          <p:nvPr/>
        </p:nvSpPr>
        <p:spPr>
          <a:xfrm>
            <a:off x="7075714" y="1267728"/>
            <a:ext cx="4875891" cy="147271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400" dirty="0">
                <a:solidFill>
                  <a:srgbClr val="FF0000"/>
                </a:solidFill>
                <a:effectLst/>
                <a:latin typeface="Alexandria"/>
                <a:ea typeface="Times New Roman" panose="02020603050405020304" pitchFamily="18" charset="0"/>
                <a:cs typeface="Simplified Arabic" panose="02020603050405020304" pitchFamily="18" charset="-78"/>
              </a:rPr>
              <a:t>ثانياً_ البيئة الخارجية: </a:t>
            </a:r>
            <a:r>
              <a:rPr lang="ar-SY" dirty="0">
                <a:effectLst/>
                <a:latin typeface="Alexandria"/>
                <a:ea typeface="Times New Roman" panose="02020603050405020304" pitchFamily="18" charset="0"/>
                <a:cs typeface="Simplified Arabic" panose="02020603050405020304" pitchFamily="18" charset="-78"/>
              </a:rPr>
              <a:t>مجموعة المتغيرات والقوى والعوامل التي توجد خارج حدود المنظمة، والتي تؤثر في نشاطها التسويقي بشكل مباشر أو غير مباشر (كل ما يؤثر على أنشطة التسويق بشكل إيجابي أو سلبي).</a:t>
            </a:r>
          </a:p>
        </p:txBody>
      </p:sp>
      <p:pic>
        <p:nvPicPr>
          <p:cNvPr id="3" name="صورة 1">
            <a:extLst>
              <a:ext uri="{FF2B5EF4-FFF2-40B4-BE49-F238E27FC236}">
                <a16:creationId xmlns:a16="http://schemas.microsoft.com/office/drawing/2014/main" id="{0D89472A-655D-DE4F-B84C-F825F99760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3429000"/>
            <a:ext cx="4811485" cy="3356506"/>
          </a:xfrm>
          <a:prstGeom prst="rect">
            <a:avLst/>
          </a:prstGeom>
        </p:spPr>
      </p:pic>
      <p:sp>
        <p:nvSpPr>
          <p:cNvPr id="7" name="TextBox 6">
            <a:extLst>
              <a:ext uri="{FF2B5EF4-FFF2-40B4-BE49-F238E27FC236}">
                <a16:creationId xmlns:a16="http://schemas.microsoft.com/office/drawing/2014/main" id="{EB671036-EDC0-A13D-2F94-4B6ECD08F4C0}"/>
              </a:ext>
            </a:extLst>
          </p:cNvPr>
          <p:cNvSpPr txBox="1"/>
          <p:nvPr/>
        </p:nvSpPr>
        <p:spPr>
          <a:xfrm>
            <a:off x="4191000" y="4763956"/>
            <a:ext cx="4811485" cy="600164"/>
          </a:xfrm>
          <a:prstGeom prst="rect">
            <a:avLst/>
          </a:prstGeom>
          <a:solidFill>
            <a:schemeClr val="accent6"/>
          </a:solidFill>
        </p:spPr>
        <p:txBody>
          <a:bodyPr wrap="square" rtlCol="0">
            <a:spAutoFit/>
          </a:bodyPr>
          <a:lstStyle/>
          <a:p>
            <a:pPr algn="ctr" rtl="1">
              <a:lnSpc>
                <a:spcPct val="150000"/>
              </a:lnSpc>
              <a:buNone/>
              <a:tabLst>
                <a:tab pos="269240" algn="l"/>
                <a:tab pos="359410" algn="l"/>
                <a:tab pos="629285" algn="l"/>
                <a:tab pos="1693545" algn="r"/>
              </a:tabLst>
            </a:pPr>
            <a:r>
              <a:rPr lang="en-US" sz="2400" b="1" dirty="0">
                <a:effectLst/>
                <a:latin typeface="Simplified Arabic" panose="02020603050405020304" pitchFamily="18" charset="-78"/>
                <a:ea typeface="Times New Roman" panose="02020603050405020304" pitchFamily="18" charset="0"/>
                <a:cs typeface="Simplified Arabic" panose="02020603050405020304" pitchFamily="18" charset="-78"/>
              </a:rPr>
              <a:t>External Marketing Environment</a:t>
            </a:r>
            <a:endParaRPr lang="ar-SY" sz="2400" b="1"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82873385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792FF-1DD9-FB29-9BBD-8A3D9419169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27FED53-611B-DF4E-A83E-92DE7D64884D}"/>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9" name="Rectangle 28">
            <a:extLst>
              <a:ext uri="{FF2B5EF4-FFF2-40B4-BE49-F238E27FC236}">
                <a16:creationId xmlns:a16="http://schemas.microsoft.com/office/drawing/2014/main" id="{FD55EF4D-3327-F549-EC32-92043BE6D50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9119C6-DDE1-1802-602F-0FA0EFC87F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A01554A-8976-CE2C-74DB-952DE43B1765}"/>
              </a:ext>
            </a:extLst>
          </p:cNvPr>
          <p:cNvSpPr txBox="1"/>
          <p:nvPr/>
        </p:nvSpPr>
        <p:spPr>
          <a:xfrm>
            <a:off x="174173" y="1012371"/>
            <a:ext cx="3156856" cy="4029245"/>
          </a:xfrm>
          <a:prstGeom prst="rect">
            <a:avLst/>
          </a:prstGeom>
          <a:noFill/>
        </p:spPr>
        <p:txBody>
          <a:bodyPr wrap="square" rtlCol="0">
            <a:spAutoFit/>
          </a:bodyPr>
          <a:lstStyle/>
          <a:p>
            <a:pPr algn="just">
              <a:lnSpc>
                <a:spcPct val="150000"/>
              </a:lnSpc>
            </a:pPr>
            <a:r>
              <a:rPr lang="en-US" sz="1400" dirty="0">
                <a:solidFill>
                  <a:srgbClr val="FF0000"/>
                </a:solidFill>
                <a:latin typeface="Alexandria"/>
              </a:rPr>
              <a:t>It includes the following components:</a:t>
            </a:r>
            <a:endParaRPr lang="en-US" sz="1600" b="1" dirty="0">
              <a:solidFill>
                <a:srgbClr val="FF0000"/>
              </a:solidFill>
              <a:latin typeface="Alexandria"/>
            </a:endParaRPr>
          </a:p>
          <a:p>
            <a:pPr marL="342900" indent="-342900" algn="just">
              <a:lnSpc>
                <a:spcPct val="150000"/>
              </a:lnSpc>
              <a:buFont typeface="+mj-lt"/>
              <a:buAutoNum type="arabicPeriod"/>
            </a:pPr>
            <a:r>
              <a:rPr lang="en-US" dirty="0">
                <a:solidFill>
                  <a:srgbClr val="FF0000"/>
                </a:solidFill>
                <a:latin typeface="Alexandria"/>
              </a:rPr>
              <a:t>Demographic Environment: </a:t>
            </a:r>
            <a:r>
              <a:rPr lang="en-US" sz="1400" dirty="0">
                <a:latin typeface="Alexandria"/>
              </a:rPr>
              <a:t>It relates to the set of population characteristics that form the human framework within which the organization operates. These characteristics include population size, population composition, geographical distribution, and migration movements between rural and urban areas, in addition to social conditions.</a:t>
            </a:r>
          </a:p>
        </p:txBody>
      </p:sp>
      <p:sp>
        <p:nvSpPr>
          <p:cNvPr id="4" name="TextBox 3">
            <a:extLst>
              <a:ext uri="{FF2B5EF4-FFF2-40B4-BE49-F238E27FC236}">
                <a16:creationId xmlns:a16="http://schemas.microsoft.com/office/drawing/2014/main" id="{8AA256A3-F74B-8769-6E63-21D02D0E036D}"/>
              </a:ext>
            </a:extLst>
          </p:cNvPr>
          <p:cNvSpPr txBox="1"/>
          <p:nvPr/>
        </p:nvSpPr>
        <p:spPr>
          <a:xfrm>
            <a:off x="6297478" y="1012371"/>
            <a:ext cx="5714091" cy="172047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dirty="0">
                <a:solidFill>
                  <a:srgbClr val="FF0000"/>
                </a:solidFill>
                <a:effectLst/>
                <a:latin typeface="Alexandria"/>
                <a:ea typeface="Times New Roman" panose="02020603050405020304" pitchFamily="18" charset="0"/>
                <a:cs typeface="Simplified Arabic" panose="02020603050405020304" pitchFamily="18" charset="-78"/>
              </a:rPr>
              <a:t>تشمل البيئة الخارجية: </a:t>
            </a:r>
          </a:p>
          <a:p>
            <a:pPr algn="just" rtl="1">
              <a:lnSpc>
                <a:spcPct val="115000"/>
              </a:lnSpc>
              <a:tabLst>
                <a:tab pos="269240" algn="l"/>
                <a:tab pos="359410" algn="l"/>
                <a:tab pos="629285" algn="l"/>
                <a:tab pos="1693545" algn="r"/>
              </a:tabLst>
            </a:pPr>
            <a:r>
              <a:rPr lang="ar-SY" sz="2000" dirty="0">
                <a:solidFill>
                  <a:srgbClr val="FF0000"/>
                </a:solidFill>
                <a:effectLst/>
                <a:latin typeface="Alexandria"/>
                <a:ea typeface="Times New Roman" panose="02020603050405020304" pitchFamily="18" charset="0"/>
                <a:cs typeface="Simplified Arabic" panose="02020603050405020304" pitchFamily="18" charset="-78"/>
              </a:rPr>
              <a:t>1) البيئة الديموغرافية: </a:t>
            </a:r>
            <a:r>
              <a:rPr lang="ar-SY" dirty="0">
                <a:effectLst/>
                <a:latin typeface="Alexandria"/>
                <a:ea typeface="Times New Roman" panose="02020603050405020304" pitchFamily="18" charset="0"/>
                <a:cs typeface="Simplified Arabic" panose="02020603050405020304" pitchFamily="18" charset="-78"/>
              </a:rPr>
              <a:t>تتعلق بمجموعة الخصائص السكانية التي تشكّل الإطار البشري الذي تعمل ضمنه المنظمة، وتشمل هذه الخصائص حجم السكان، وتركيبتهم، وتوزيعهم الجغرافي، وحركة الهجرة بين الريف والمدينة، إلى جانب الأوضاع الاجتماعية.</a:t>
            </a:r>
            <a:endParaRPr lang="ar-SY" sz="1600" dirty="0">
              <a:effectLst/>
              <a:latin typeface="Alexandria"/>
              <a:ea typeface="Times New Roman" panose="02020603050405020304" pitchFamily="18" charset="0"/>
              <a:cs typeface="Simplified Arabic" panose="02020603050405020304" pitchFamily="18" charset="-78"/>
            </a:endParaRPr>
          </a:p>
        </p:txBody>
      </p:sp>
      <p:pic>
        <p:nvPicPr>
          <p:cNvPr id="3" name="صورة 3">
            <a:extLst>
              <a:ext uri="{FF2B5EF4-FFF2-40B4-BE49-F238E27FC236}">
                <a16:creationId xmlns:a16="http://schemas.microsoft.com/office/drawing/2014/main" id="{CBADC865-FA07-F38D-2195-AEA8A33156CF}"/>
              </a:ext>
            </a:extLst>
          </p:cNvPr>
          <p:cNvPicPr>
            <a:picLocks noChangeAspect="1"/>
          </p:cNvPicPr>
          <p:nvPr/>
        </p:nvPicPr>
        <p:blipFill rotWithShape="1">
          <a:blip r:embed="rId4">
            <a:extLst>
              <a:ext uri="{28A0092B-C50C-407E-A947-70E740481C1C}">
                <a14:useLocalDpi xmlns:a14="http://schemas.microsoft.com/office/drawing/2010/main" val="0"/>
              </a:ext>
            </a:extLst>
          </a:blip>
          <a:srcRect b="4489"/>
          <a:stretch/>
        </p:blipFill>
        <p:spPr>
          <a:xfrm>
            <a:off x="7522028" y="3748954"/>
            <a:ext cx="4669972" cy="3032180"/>
          </a:xfrm>
          <a:prstGeom prst="rect">
            <a:avLst/>
          </a:prstGeom>
        </p:spPr>
      </p:pic>
      <p:sp>
        <p:nvSpPr>
          <p:cNvPr id="7" name="وسيلة شرح بيضاوية 2">
            <a:extLst>
              <a:ext uri="{FF2B5EF4-FFF2-40B4-BE49-F238E27FC236}">
                <a16:creationId xmlns:a16="http://schemas.microsoft.com/office/drawing/2014/main" id="{E4FBDA7B-3AFF-3B3B-B63E-2F19C3734F90}"/>
              </a:ext>
            </a:extLst>
          </p:cNvPr>
          <p:cNvSpPr/>
          <p:nvPr/>
        </p:nvSpPr>
        <p:spPr>
          <a:xfrm>
            <a:off x="8052233" y="2629539"/>
            <a:ext cx="2204580" cy="913273"/>
          </a:xfrm>
          <a:prstGeom prst="wedgeEllipseCallout">
            <a:avLst>
              <a:gd name="adj1" fmla="val -8901"/>
              <a:gd name="adj2" fmla="val 78959"/>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Simplified Arabic" panose="02020603050405020304" pitchFamily="18" charset="-78"/>
                <a:cs typeface="Simplified Arabic" panose="02020603050405020304" pitchFamily="18" charset="-78"/>
              </a:rPr>
              <a:t>البيئة</a:t>
            </a:r>
            <a:r>
              <a:rPr lang="ar-SA" b="1" dirty="0">
                <a:solidFill>
                  <a:schemeClr val="tx1"/>
                </a:solidFill>
              </a:rPr>
              <a:t> </a:t>
            </a:r>
            <a:r>
              <a:rPr lang="ar-SA" sz="2800" b="1" dirty="0">
                <a:solidFill>
                  <a:schemeClr val="tx1"/>
                </a:solidFill>
                <a:latin typeface="Simplified Arabic" panose="02020603050405020304" pitchFamily="18" charset="-78"/>
                <a:cs typeface="Simplified Arabic" panose="02020603050405020304" pitchFamily="18" charset="-78"/>
              </a:rPr>
              <a:t>الديموغرافية</a:t>
            </a:r>
            <a:endParaRPr lang="en-US" sz="2800" dirty="0">
              <a:solidFill>
                <a:schemeClr val="tx1"/>
              </a:solidFill>
              <a:latin typeface="Simplified Arabic" panose="02020603050405020304" pitchFamily="18" charset="-78"/>
              <a:cs typeface="Simplified Arabic" panose="02020603050405020304" pitchFamily="18" charset="-78"/>
            </a:endParaRPr>
          </a:p>
        </p:txBody>
      </p:sp>
      <p:pic>
        <p:nvPicPr>
          <p:cNvPr id="5" name="Picture 4">
            <a:extLst>
              <a:ext uri="{FF2B5EF4-FFF2-40B4-BE49-F238E27FC236}">
                <a16:creationId xmlns:a16="http://schemas.microsoft.com/office/drawing/2014/main" id="{7E41BCF0-FD00-8347-8080-544A78CDF606}"/>
              </a:ext>
            </a:extLst>
          </p:cNvPr>
          <p:cNvPicPr>
            <a:picLocks noChangeAspect="1"/>
          </p:cNvPicPr>
          <p:nvPr/>
        </p:nvPicPr>
        <p:blipFill>
          <a:blip r:embed="rId5"/>
          <a:stretch>
            <a:fillRect/>
          </a:stretch>
        </p:blipFill>
        <p:spPr>
          <a:xfrm>
            <a:off x="3646715" y="2786311"/>
            <a:ext cx="3797210" cy="3942784"/>
          </a:xfrm>
          <a:prstGeom prst="rect">
            <a:avLst/>
          </a:prstGeom>
        </p:spPr>
      </p:pic>
    </p:spTree>
    <p:extLst>
      <p:ext uri="{BB962C8B-B14F-4D97-AF65-F5344CB8AC3E}">
        <p14:creationId xmlns:p14="http://schemas.microsoft.com/office/powerpoint/2010/main" val="24129886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1402C-9B68-9365-3784-5D8AA476923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8A6FB75-AB8B-5340-6276-793EA22F9221}"/>
              </a:ext>
            </a:extLst>
          </p:cNvPr>
          <p:cNvSpPr/>
          <p:nvPr/>
        </p:nvSpPr>
        <p:spPr>
          <a:xfrm>
            <a:off x="2" y="1012371"/>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2253C11-F97A-6A75-8347-950A0F7D882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4E4EB92-32F7-41E6-2270-C05197BF83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58E3293-DBB8-1B15-1262-E76F4E1FEBAE}"/>
              </a:ext>
            </a:extLst>
          </p:cNvPr>
          <p:cNvSpPr txBox="1"/>
          <p:nvPr/>
        </p:nvSpPr>
        <p:spPr>
          <a:xfrm>
            <a:off x="174173" y="1012371"/>
            <a:ext cx="3254827" cy="5594096"/>
          </a:xfrm>
          <a:prstGeom prst="rect">
            <a:avLst/>
          </a:prstGeom>
          <a:noFill/>
        </p:spPr>
        <p:txBody>
          <a:bodyPr wrap="square" rtlCol="0">
            <a:spAutoFit/>
          </a:bodyPr>
          <a:lstStyle/>
          <a:p>
            <a:pPr algn="just">
              <a:lnSpc>
                <a:spcPct val="150000"/>
              </a:lnSpc>
            </a:pPr>
            <a:r>
              <a:rPr lang="en-US" sz="1600" b="1" dirty="0">
                <a:solidFill>
                  <a:srgbClr val="FF0000"/>
                </a:solidFill>
                <a:latin typeface="Alexandria"/>
              </a:rPr>
              <a:t>2. Economic Environment:</a:t>
            </a:r>
          </a:p>
          <a:p>
            <a:pPr algn="just">
              <a:lnSpc>
                <a:spcPct val="150000"/>
              </a:lnSpc>
            </a:pPr>
            <a:r>
              <a:rPr lang="en-US" sz="1600" dirty="0">
                <a:latin typeface="Alexandria"/>
              </a:rPr>
              <a:t>It represents the framework through which the market’s capacity for consumption, the nature of demand, and its trends are determined. The economic environment includes a wide range of factors, most notably: the local and global economic system, the financial system, interest rates, rates of inflation and deflation, periods of economic prosperity and recession, the level of national income and its distribution, prevailing market prices, and monetary and fiscal policies.</a:t>
            </a:r>
          </a:p>
        </p:txBody>
      </p:sp>
      <p:sp>
        <p:nvSpPr>
          <p:cNvPr id="4" name="TextBox 3">
            <a:extLst>
              <a:ext uri="{FF2B5EF4-FFF2-40B4-BE49-F238E27FC236}">
                <a16:creationId xmlns:a16="http://schemas.microsoft.com/office/drawing/2014/main" id="{A519626E-CB14-9738-644E-A36A6EBB2750}"/>
              </a:ext>
            </a:extLst>
          </p:cNvPr>
          <p:cNvSpPr txBox="1"/>
          <p:nvPr/>
        </p:nvSpPr>
        <p:spPr>
          <a:xfrm>
            <a:off x="4169229" y="1267728"/>
            <a:ext cx="7782377" cy="1719702"/>
          </a:xfrm>
          <a:prstGeom prst="rect">
            <a:avLst/>
          </a:prstGeom>
          <a:noFill/>
        </p:spPr>
        <p:txBody>
          <a:bodyPr wrap="square" rtlCol="0">
            <a:spAutoFit/>
          </a:bodyPr>
          <a:lstStyle/>
          <a:p>
            <a:pPr algn="just" rtl="1">
              <a:lnSpc>
                <a:spcPct val="150000"/>
              </a:lnSpc>
              <a:tabLst>
                <a:tab pos="269240" algn="l"/>
                <a:tab pos="359410" algn="l"/>
                <a:tab pos="629285" algn="l"/>
                <a:tab pos="1693545" algn="r"/>
              </a:tabLst>
            </a:pPr>
            <a:r>
              <a:rPr lang="ar-SY" b="1" dirty="0">
                <a:solidFill>
                  <a:srgbClr val="FF0000"/>
                </a:solidFill>
                <a:effectLst/>
                <a:latin typeface="Alexandria"/>
                <a:ea typeface="Times New Roman" panose="02020603050405020304" pitchFamily="18" charset="0"/>
                <a:cs typeface="Simplified Arabic" panose="02020603050405020304" pitchFamily="18" charset="-78"/>
              </a:rPr>
              <a:t>2) البيئة الاقتصادية: </a:t>
            </a:r>
            <a:r>
              <a:rPr lang="ar-SY" dirty="0">
                <a:effectLst/>
                <a:latin typeface="Alexandria"/>
                <a:ea typeface="Times New Roman" panose="02020603050405020304" pitchFamily="18" charset="0"/>
                <a:cs typeface="Simplified Arabic" panose="02020603050405020304" pitchFamily="18" charset="-78"/>
              </a:rPr>
              <a:t>تمثّل الإطار الذي تتحدد من خلاله قدرة السوق على الاستهلاك، وطبيعة الطلب، واتجاهاته. وتشمل مجموعة واسعة من العوامل، من أبرزها: النظام الاقتصادي المحلي والعالمي، والنظام المالي، ومعدلات الفائدة، ومعدلات التضخم والانكماش، وحالات الرواج والركود، ومستوى الدخل القومي وتوزيعه، والأسعار السائدة في السوق، والسياسات النقدية والضريبية</a:t>
            </a:r>
            <a:r>
              <a:rPr lang="ar-SY" dirty="0">
                <a:latin typeface="Alexandria"/>
                <a:ea typeface="Times New Roman" panose="02020603050405020304" pitchFamily="18" charset="0"/>
                <a:cs typeface="Simplified Arabic" panose="02020603050405020304" pitchFamily="18" charset="-78"/>
              </a:rPr>
              <a:t>.</a:t>
            </a:r>
            <a:endParaRPr lang="ar-SY" sz="1600" dirty="0">
              <a:effectLst/>
              <a:latin typeface="Alexandria"/>
              <a:ea typeface="Times New Roman" panose="02020603050405020304" pitchFamily="18" charset="0"/>
              <a:cs typeface="Simplified Arabic" panose="02020603050405020304" pitchFamily="18" charset="-78"/>
            </a:endParaRPr>
          </a:p>
        </p:txBody>
      </p:sp>
      <p:pic>
        <p:nvPicPr>
          <p:cNvPr id="3" name="صورة 4">
            <a:extLst>
              <a:ext uri="{FF2B5EF4-FFF2-40B4-BE49-F238E27FC236}">
                <a16:creationId xmlns:a16="http://schemas.microsoft.com/office/drawing/2014/main" id="{9E022EEE-70D2-623B-0CE7-27ED6348FB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3107" y="3755571"/>
            <a:ext cx="4748893" cy="3102429"/>
          </a:xfrm>
          <a:prstGeom prst="rect">
            <a:avLst/>
          </a:prstGeom>
        </p:spPr>
      </p:pic>
      <p:sp>
        <p:nvSpPr>
          <p:cNvPr id="7" name="وسيلة شرح بيضاوية 5">
            <a:extLst>
              <a:ext uri="{FF2B5EF4-FFF2-40B4-BE49-F238E27FC236}">
                <a16:creationId xmlns:a16="http://schemas.microsoft.com/office/drawing/2014/main" id="{81B0C31B-C77D-D562-0DA9-1B7433E1C025}"/>
              </a:ext>
            </a:extLst>
          </p:cNvPr>
          <p:cNvSpPr/>
          <p:nvPr/>
        </p:nvSpPr>
        <p:spPr>
          <a:xfrm>
            <a:off x="7931151" y="3102429"/>
            <a:ext cx="2204580" cy="913273"/>
          </a:xfrm>
          <a:prstGeom prst="wedgeEllipseCallout">
            <a:avLst>
              <a:gd name="adj1" fmla="val -2083"/>
              <a:gd name="adj2" fmla="val 78959"/>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Simplified Arabic" panose="02020603050405020304" pitchFamily="18" charset="-78"/>
                <a:cs typeface="Simplified Arabic" panose="02020603050405020304" pitchFamily="18" charset="-78"/>
              </a:rPr>
              <a:t>البيئة</a:t>
            </a:r>
            <a:r>
              <a:rPr lang="ar-SA" b="1" dirty="0">
                <a:solidFill>
                  <a:schemeClr val="tx1"/>
                </a:solidFill>
              </a:rPr>
              <a:t> </a:t>
            </a:r>
            <a:r>
              <a:rPr lang="ar-SA" sz="2800" b="1" dirty="0">
                <a:solidFill>
                  <a:schemeClr val="tx1"/>
                </a:solidFill>
                <a:latin typeface="Simplified Arabic" panose="02020603050405020304" pitchFamily="18" charset="-78"/>
                <a:cs typeface="Simplified Arabic" panose="02020603050405020304" pitchFamily="18" charset="-78"/>
              </a:rPr>
              <a:t>الاقتصادية</a:t>
            </a:r>
            <a:endParaRPr lang="en-US" sz="2800" dirty="0">
              <a:solidFill>
                <a:schemeClr val="tx1"/>
              </a:solidFill>
              <a:latin typeface="Simplified Arabic" panose="02020603050405020304" pitchFamily="18" charset="-78"/>
              <a:cs typeface="Simplified Arabic" panose="02020603050405020304" pitchFamily="18" charset="-78"/>
            </a:endParaRPr>
          </a:p>
        </p:txBody>
      </p:sp>
      <p:pic>
        <p:nvPicPr>
          <p:cNvPr id="5" name="Picture 3" descr="Oil refinery against blue sky">
            <a:extLst>
              <a:ext uri="{FF2B5EF4-FFF2-40B4-BE49-F238E27FC236}">
                <a16:creationId xmlns:a16="http://schemas.microsoft.com/office/drawing/2014/main" id="{0409A2FF-C8DB-DA49-89D2-2C202DA3453B}"/>
              </a:ext>
            </a:extLst>
          </p:cNvPr>
          <p:cNvPicPr>
            <a:picLocks noChangeAspect="1"/>
          </p:cNvPicPr>
          <p:nvPr/>
        </p:nvPicPr>
        <p:blipFill rotWithShape="1">
          <a:blip r:embed="rId5"/>
          <a:srcRect/>
          <a:stretch/>
        </p:blipFill>
        <p:spPr>
          <a:xfrm>
            <a:off x="3603171" y="3429000"/>
            <a:ext cx="3839936" cy="3428999"/>
          </a:xfrm>
          <a:prstGeom prst="rect">
            <a:avLst/>
          </a:prstGeom>
        </p:spPr>
      </p:pic>
    </p:spTree>
    <p:extLst>
      <p:ext uri="{BB962C8B-B14F-4D97-AF65-F5344CB8AC3E}">
        <p14:creationId xmlns:p14="http://schemas.microsoft.com/office/powerpoint/2010/main" val="14153773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924A7-ED97-C498-F39E-919C5A45EDF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5A1414C-DB25-C5AF-59BE-858699C8A3B3}"/>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6480D20-8F48-58AE-6E1C-D24C5A4EB6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F9FF882-65EA-0460-63F1-6110150615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9EB7002-0AB7-8DED-103D-1EF548F7B44B}"/>
              </a:ext>
            </a:extLst>
          </p:cNvPr>
          <p:cNvSpPr txBox="1"/>
          <p:nvPr/>
        </p:nvSpPr>
        <p:spPr>
          <a:xfrm>
            <a:off x="174173" y="1012371"/>
            <a:ext cx="3091541" cy="4532266"/>
          </a:xfrm>
          <a:prstGeom prst="rect">
            <a:avLst/>
          </a:prstGeom>
          <a:noFill/>
        </p:spPr>
        <p:txBody>
          <a:bodyPr wrap="square" rtlCol="0">
            <a:spAutoFit/>
          </a:bodyPr>
          <a:lstStyle/>
          <a:p>
            <a:pPr algn="just">
              <a:lnSpc>
                <a:spcPct val="150000"/>
              </a:lnSpc>
            </a:pPr>
            <a:r>
              <a:rPr lang="en-US" b="1" dirty="0">
                <a:solidFill>
                  <a:srgbClr val="FF0000"/>
                </a:solidFill>
                <a:latin typeface="Alexandria"/>
              </a:rPr>
              <a:t>3. Social Environment: </a:t>
            </a:r>
            <a:r>
              <a:rPr lang="en-US" sz="1600" dirty="0">
                <a:latin typeface="Alexandria"/>
              </a:rPr>
              <a:t>It relates to a set of values, customs, traditions, and the prevailing culture in society, in addition to other elements such as the level of education, beliefs, lifestyle, and family structure. These factors collectively form the social framework that guides individual behavior and determines their consumption patterns and preferences.</a:t>
            </a:r>
          </a:p>
        </p:txBody>
      </p:sp>
      <p:sp>
        <p:nvSpPr>
          <p:cNvPr id="4" name="TextBox 3">
            <a:extLst>
              <a:ext uri="{FF2B5EF4-FFF2-40B4-BE49-F238E27FC236}">
                <a16:creationId xmlns:a16="http://schemas.microsoft.com/office/drawing/2014/main" id="{DBEFF8B1-BBBA-B092-FA44-87F00D5C0480}"/>
              </a:ext>
            </a:extLst>
          </p:cNvPr>
          <p:cNvSpPr txBox="1"/>
          <p:nvPr/>
        </p:nvSpPr>
        <p:spPr>
          <a:xfrm>
            <a:off x="3559629" y="1267728"/>
            <a:ext cx="8391976" cy="122495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400" b="1" dirty="0">
                <a:solidFill>
                  <a:srgbClr val="FF0000"/>
                </a:solidFill>
                <a:effectLst/>
                <a:latin typeface="Alexandria"/>
                <a:ea typeface="Times New Roman" panose="02020603050405020304" pitchFamily="18" charset="0"/>
                <a:cs typeface="Simplified Arabic" panose="02020603050405020304" pitchFamily="18" charset="-78"/>
              </a:rPr>
              <a:t>3) البيئة الاجتماعية: </a:t>
            </a:r>
            <a:r>
              <a:rPr lang="ar-SY" sz="2000" dirty="0">
                <a:effectLst/>
                <a:latin typeface="Alexandria"/>
                <a:ea typeface="Times New Roman" panose="02020603050405020304" pitchFamily="18" charset="0"/>
                <a:cs typeface="Simplified Arabic" panose="02020603050405020304" pitchFamily="18" charset="-78"/>
              </a:rPr>
              <a:t>تتعلق بمجموعة من القيم والعادات والتقاليد والثقافة السائدة في المجتمع، إلى جانب عناصر أخرى مثل مستوى التعليم، والمعتقدات، ونمط الحياة، وبنية الأسرة. وهذه العوامل مجتمعة تشكّل الإطار الاجتماعي الذي يوجّه سلوك الأفراد، ويحدد أنماط استهلاكهم وتفضيلاتهم.</a:t>
            </a:r>
          </a:p>
        </p:txBody>
      </p:sp>
      <p:pic>
        <p:nvPicPr>
          <p:cNvPr id="3" name="صورة 7">
            <a:extLst>
              <a:ext uri="{FF2B5EF4-FFF2-40B4-BE49-F238E27FC236}">
                <a16:creationId xmlns:a16="http://schemas.microsoft.com/office/drawing/2014/main" id="{C024434D-6387-A987-90C0-19E3995845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84636" y="3701143"/>
            <a:ext cx="3840869" cy="3006980"/>
          </a:xfrm>
          <a:prstGeom prst="rect">
            <a:avLst/>
          </a:prstGeom>
        </p:spPr>
      </p:pic>
      <p:sp>
        <p:nvSpPr>
          <p:cNvPr id="7" name="وسيلة شرح بيضاوية 6">
            <a:extLst>
              <a:ext uri="{FF2B5EF4-FFF2-40B4-BE49-F238E27FC236}">
                <a16:creationId xmlns:a16="http://schemas.microsoft.com/office/drawing/2014/main" id="{27221C30-E8E6-9304-EC62-C65E9A2347DE}"/>
              </a:ext>
            </a:extLst>
          </p:cNvPr>
          <p:cNvSpPr/>
          <p:nvPr/>
        </p:nvSpPr>
        <p:spPr>
          <a:xfrm>
            <a:off x="6938513" y="2581728"/>
            <a:ext cx="2204580" cy="913273"/>
          </a:xfrm>
          <a:prstGeom prst="wedgeEllipseCallout">
            <a:avLst>
              <a:gd name="adj1" fmla="val -6628"/>
              <a:gd name="adj2" fmla="val 7758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Simplified Arabic" panose="02020603050405020304" pitchFamily="18" charset="-78"/>
                <a:cs typeface="Simplified Arabic" panose="02020603050405020304" pitchFamily="18" charset="-78"/>
              </a:rPr>
              <a:t>البيئة</a:t>
            </a:r>
            <a:r>
              <a:rPr lang="ar-SA" b="1" dirty="0">
                <a:solidFill>
                  <a:schemeClr val="tx1"/>
                </a:solidFill>
              </a:rPr>
              <a:t> </a:t>
            </a:r>
            <a:r>
              <a:rPr lang="ar-SA" sz="2800" b="1" dirty="0">
                <a:solidFill>
                  <a:schemeClr val="tx1"/>
                </a:solidFill>
                <a:latin typeface="Simplified Arabic" panose="02020603050405020304" pitchFamily="18" charset="-78"/>
                <a:cs typeface="Simplified Arabic" panose="02020603050405020304" pitchFamily="18" charset="-78"/>
              </a:rPr>
              <a:t>الاجتماعية</a:t>
            </a:r>
            <a:endParaRPr lang="en-US" sz="2800" dirty="0">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903231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996F5-3268-008B-3020-179BBDF07B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76C2E62-9E67-EE0F-D354-1B1D8DD11B3A}"/>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DB57CEC-2DFB-1AD8-283B-EED513E4EC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AD8012-408D-7AC4-A591-6CC1BDBE68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59F7F5C-729F-14B6-C834-3D20F3E3F9C5}"/>
              </a:ext>
            </a:extLst>
          </p:cNvPr>
          <p:cNvSpPr txBox="1"/>
          <p:nvPr/>
        </p:nvSpPr>
        <p:spPr>
          <a:xfrm>
            <a:off x="174173" y="1012371"/>
            <a:ext cx="3461656" cy="3424271"/>
          </a:xfrm>
          <a:prstGeom prst="rect">
            <a:avLst/>
          </a:prstGeom>
          <a:noFill/>
        </p:spPr>
        <p:txBody>
          <a:bodyPr wrap="square" rtlCol="0">
            <a:spAutoFit/>
          </a:bodyPr>
          <a:lstStyle/>
          <a:p>
            <a:pPr algn="just">
              <a:lnSpc>
                <a:spcPct val="150000"/>
              </a:lnSpc>
            </a:pPr>
            <a:r>
              <a:rPr lang="en-US" b="1" dirty="0">
                <a:solidFill>
                  <a:srgbClr val="FF0000"/>
                </a:solidFill>
                <a:latin typeface="Alexandria"/>
              </a:rPr>
              <a:t>4. Technological Environment: </a:t>
            </a:r>
            <a:r>
              <a:rPr lang="en-US" sz="1600" dirty="0">
                <a:latin typeface="Alexandria"/>
              </a:rPr>
              <a:t>Technological development is characterized by having two complementary aspects: a positive aspect represented by the opportunities it provides, and a negative aspect reflected in the risks faced by organizations that are unable to keep pace with it.</a:t>
            </a:r>
          </a:p>
        </p:txBody>
      </p:sp>
      <p:sp>
        <p:nvSpPr>
          <p:cNvPr id="4" name="TextBox 3">
            <a:extLst>
              <a:ext uri="{FF2B5EF4-FFF2-40B4-BE49-F238E27FC236}">
                <a16:creationId xmlns:a16="http://schemas.microsoft.com/office/drawing/2014/main" id="{3200E425-2463-7E04-3164-17FD2E4E5FFF}"/>
              </a:ext>
            </a:extLst>
          </p:cNvPr>
          <p:cNvSpPr txBox="1"/>
          <p:nvPr/>
        </p:nvSpPr>
        <p:spPr>
          <a:xfrm>
            <a:off x="4000593" y="1012371"/>
            <a:ext cx="8010976" cy="122495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400" b="1" dirty="0">
                <a:solidFill>
                  <a:srgbClr val="FF0000"/>
                </a:solidFill>
                <a:effectLst/>
                <a:latin typeface="Alexandria"/>
                <a:ea typeface="Times New Roman" panose="02020603050405020304" pitchFamily="18" charset="0"/>
                <a:cs typeface="Simplified Arabic" panose="02020603050405020304" pitchFamily="18" charset="-78"/>
              </a:rPr>
              <a:t>4) البيئة التكنولوجية</a:t>
            </a:r>
            <a:r>
              <a:rPr lang="ar-SY" sz="2400" b="1" dirty="0">
                <a:solidFill>
                  <a:srgbClr val="FF0000"/>
                </a:solidFill>
                <a:latin typeface="Alexandria"/>
                <a:ea typeface="Times New Roman" panose="02020603050405020304" pitchFamily="18" charset="0"/>
                <a:cs typeface="Simplified Arabic" panose="02020603050405020304" pitchFamily="18" charset="-78"/>
              </a:rPr>
              <a:t>: </a:t>
            </a:r>
            <a:r>
              <a:rPr lang="ar-SY" sz="2000" dirty="0">
                <a:latin typeface="Alexandria"/>
                <a:ea typeface="Times New Roman" panose="02020603050405020304" pitchFamily="18" charset="0"/>
                <a:cs typeface="Simplified Arabic" panose="02020603050405020304" pitchFamily="18" charset="-78"/>
              </a:rPr>
              <a:t>يمتاز التطور التكنولوجي بأنه يحمل وجهين متكاملين: وجه إيجابي يتمثل في الفرص التي يتيحها، ووجه سلبي يظهر في المخاطر التي قد تواجهها المنظمات غير القادرة على مواكبته.</a:t>
            </a:r>
            <a:endParaRPr lang="ar-SY" sz="2000" dirty="0">
              <a:effectLst/>
              <a:latin typeface="Alexandria"/>
              <a:ea typeface="Times New Roman" panose="02020603050405020304" pitchFamily="18" charset="0"/>
              <a:cs typeface="Simplified Arabic" panose="02020603050405020304" pitchFamily="18" charset="-78"/>
            </a:endParaRPr>
          </a:p>
        </p:txBody>
      </p:sp>
      <p:pic>
        <p:nvPicPr>
          <p:cNvPr id="3" name="صورة 4">
            <a:extLst>
              <a:ext uri="{FF2B5EF4-FFF2-40B4-BE49-F238E27FC236}">
                <a16:creationId xmlns:a16="http://schemas.microsoft.com/office/drawing/2014/main" id="{1611F639-927A-6140-78F4-08F0229A03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23858" y="3429000"/>
            <a:ext cx="3461656" cy="3197403"/>
          </a:xfrm>
          <a:prstGeom prst="rect">
            <a:avLst/>
          </a:prstGeom>
        </p:spPr>
      </p:pic>
      <p:sp>
        <p:nvSpPr>
          <p:cNvPr id="7" name="وسيلة شرح بيضاوية 1">
            <a:extLst>
              <a:ext uri="{FF2B5EF4-FFF2-40B4-BE49-F238E27FC236}">
                <a16:creationId xmlns:a16="http://schemas.microsoft.com/office/drawing/2014/main" id="{DBD61269-A431-423C-AE18-858F7579F0BE}"/>
              </a:ext>
            </a:extLst>
          </p:cNvPr>
          <p:cNvSpPr/>
          <p:nvPr/>
        </p:nvSpPr>
        <p:spPr>
          <a:xfrm>
            <a:off x="6452396" y="2192968"/>
            <a:ext cx="2204580" cy="913273"/>
          </a:xfrm>
          <a:prstGeom prst="wedgeEllipseCallout">
            <a:avLst>
              <a:gd name="adj1" fmla="val -8901"/>
              <a:gd name="adj2" fmla="val 7895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Simplified Arabic" panose="02020603050405020304" pitchFamily="18" charset="-78"/>
                <a:cs typeface="Simplified Arabic" panose="02020603050405020304" pitchFamily="18" charset="-78"/>
              </a:rPr>
              <a:t>البيئة</a:t>
            </a:r>
            <a:r>
              <a:rPr lang="ar-SA" b="1" dirty="0">
                <a:solidFill>
                  <a:schemeClr val="tx1"/>
                </a:solidFill>
              </a:rPr>
              <a:t> </a:t>
            </a:r>
            <a:r>
              <a:rPr lang="ar-SA" sz="2800" b="1" dirty="0">
                <a:solidFill>
                  <a:schemeClr val="tx1"/>
                </a:solidFill>
                <a:latin typeface="Simplified Arabic" panose="02020603050405020304" pitchFamily="18" charset="-78"/>
                <a:cs typeface="Simplified Arabic" panose="02020603050405020304" pitchFamily="18" charset="-78"/>
              </a:rPr>
              <a:t>التكنولوجية</a:t>
            </a:r>
            <a:endParaRPr lang="en-US" sz="2800" dirty="0">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92875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765463-1502-FC66-B07D-1B4F04EB90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23BE8AE-F173-132A-6A07-C6EAD0EEDFBF}"/>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4B88834-1D09-EDAB-3323-E61BB397F1B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98CFD3A-3EF3-DC47-141B-A3655B818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3DDFA18-435B-262D-A472-A079A9DC4680}"/>
              </a:ext>
            </a:extLst>
          </p:cNvPr>
          <p:cNvSpPr txBox="1"/>
          <p:nvPr/>
        </p:nvSpPr>
        <p:spPr>
          <a:xfrm>
            <a:off x="174173" y="1012371"/>
            <a:ext cx="3091541" cy="4855432"/>
          </a:xfrm>
          <a:prstGeom prst="rect">
            <a:avLst/>
          </a:prstGeom>
          <a:noFill/>
        </p:spPr>
        <p:txBody>
          <a:bodyPr wrap="square" rtlCol="0">
            <a:spAutoFit/>
          </a:bodyPr>
          <a:lstStyle/>
          <a:p>
            <a:pPr algn="just">
              <a:lnSpc>
                <a:spcPct val="150000"/>
              </a:lnSpc>
            </a:pPr>
            <a:r>
              <a:rPr lang="en-US" b="1" dirty="0">
                <a:solidFill>
                  <a:srgbClr val="FF0000"/>
                </a:solidFill>
                <a:latin typeface="Alexandria"/>
              </a:rPr>
              <a:t>5. Legal Environment: </a:t>
            </a:r>
            <a:r>
              <a:rPr lang="en-US" sz="1600" dirty="0">
                <a:latin typeface="Alexandria"/>
              </a:rPr>
              <a:t>It encompasses the set of laws, regulations, and systems that govern economic and commercial activities, and define the framework within which organizations operate in the market. This environment constitutes a mandatory element, as no organization can conduct its activities outside its boundaries, whether at the local or international level.</a:t>
            </a:r>
          </a:p>
        </p:txBody>
      </p:sp>
      <p:sp>
        <p:nvSpPr>
          <p:cNvPr id="4" name="TextBox 3">
            <a:extLst>
              <a:ext uri="{FF2B5EF4-FFF2-40B4-BE49-F238E27FC236}">
                <a16:creationId xmlns:a16="http://schemas.microsoft.com/office/drawing/2014/main" id="{1D1C17BF-3C8C-C1C8-BEAA-E06E6ABB6DEF}"/>
              </a:ext>
            </a:extLst>
          </p:cNvPr>
          <p:cNvSpPr txBox="1"/>
          <p:nvPr/>
        </p:nvSpPr>
        <p:spPr>
          <a:xfrm>
            <a:off x="4267200" y="1012371"/>
            <a:ext cx="7744369" cy="1578894"/>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400" b="1" dirty="0">
                <a:solidFill>
                  <a:srgbClr val="FF0000"/>
                </a:solidFill>
                <a:effectLst/>
                <a:latin typeface="Alexandria"/>
                <a:ea typeface="Times New Roman" panose="02020603050405020304" pitchFamily="18" charset="0"/>
                <a:cs typeface="Simplified Arabic" panose="02020603050405020304" pitchFamily="18" charset="-78"/>
              </a:rPr>
              <a:t>5) البيئة القانونية: </a:t>
            </a:r>
            <a:r>
              <a:rPr lang="ar-SY" sz="2000" dirty="0">
                <a:effectLst/>
                <a:latin typeface="Alexandria"/>
                <a:ea typeface="Times New Roman" panose="02020603050405020304" pitchFamily="18" charset="0"/>
                <a:cs typeface="Simplified Arabic" panose="02020603050405020304" pitchFamily="18" charset="-78"/>
              </a:rPr>
              <a:t>تشمل مجموعة القوانين والتشريعات والأنظمة التي تنظّم الأنشطة الاقتصادية والتجارية، وتحدد الإطار الذي تعمل ضمنه المنظمات في السوق. وتمثل هذه البيئة عنصرًا ملزمًا، إذ لا يمكن لأي منظمة ممارسة نشاطها خارج حدودها، سواء على المستوى المحلي أو الدولي.</a:t>
            </a:r>
          </a:p>
        </p:txBody>
      </p:sp>
      <p:pic>
        <p:nvPicPr>
          <p:cNvPr id="3" name="صورة 5">
            <a:extLst>
              <a:ext uri="{FF2B5EF4-FFF2-40B4-BE49-F238E27FC236}">
                <a16:creationId xmlns:a16="http://schemas.microsoft.com/office/drawing/2014/main" id="{0806CACB-36A1-AD99-8621-5D96A74FE6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86400" y="3608144"/>
            <a:ext cx="3439888" cy="3025286"/>
          </a:xfrm>
          <a:prstGeom prst="rect">
            <a:avLst/>
          </a:prstGeom>
        </p:spPr>
      </p:pic>
      <p:sp>
        <p:nvSpPr>
          <p:cNvPr id="7" name="وسيلة شرح بيضاوية 2">
            <a:extLst>
              <a:ext uri="{FF2B5EF4-FFF2-40B4-BE49-F238E27FC236}">
                <a16:creationId xmlns:a16="http://schemas.microsoft.com/office/drawing/2014/main" id="{078E3DA8-5C79-4A49-054C-3FFCD0FCE18F}"/>
              </a:ext>
            </a:extLst>
          </p:cNvPr>
          <p:cNvSpPr/>
          <p:nvPr/>
        </p:nvSpPr>
        <p:spPr>
          <a:xfrm>
            <a:off x="6721708" y="2694871"/>
            <a:ext cx="2204580" cy="913273"/>
          </a:xfrm>
          <a:prstGeom prst="wedgeEllipseCallout">
            <a:avLst>
              <a:gd name="adj1" fmla="val -8901"/>
              <a:gd name="adj2" fmla="val 78959"/>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Simplified Arabic" panose="02020603050405020304" pitchFamily="18" charset="-78"/>
                <a:cs typeface="Simplified Arabic" panose="02020603050405020304" pitchFamily="18" charset="-78"/>
              </a:rPr>
              <a:t>البيئة</a:t>
            </a:r>
            <a:r>
              <a:rPr lang="ar-SA" b="1" dirty="0">
                <a:solidFill>
                  <a:schemeClr val="tx1"/>
                </a:solidFill>
              </a:rPr>
              <a:t> </a:t>
            </a:r>
            <a:r>
              <a:rPr lang="ar-SA" sz="2800" b="1" dirty="0">
                <a:solidFill>
                  <a:schemeClr val="tx1"/>
                </a:solidFill>
                <a:latin typeface="Simplified Arabic" panose="02020603050405020304" pitchFamily="18" charset="-78"/>
                <a:cs typeface="Simplified Arabic" panose="02020603050405020304" pitchFamily="18" charset="-78"/>
              </a:rPr>
              <a:t>القانونية</a:t>
            </a:r>
            <a:endParaRPr lang="en-US" sz="2800" dirty="0">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5625717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C2A76-A852-478B-B4F9-4EFEE80D781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D5F6559-B0EC-1F28-B159-0845A3CCBE10}"/>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707515E-652E-0450-4E8A-F7A07F31FB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7A3561B-A7FC-11C8-35C2-87DE599D14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F503A0B-9975-E692-E71C-FEF971E9E5F2}"/>
              </a:ext>
            </a:extLst>
          </p:cNvPr>
          <p:cNvSpPr txBox="1"/>
          <p:nvPr/>
        </p:nvSpPr>
        <p:spPr>
          <a:xfrm>
            <a:off x="174173" y="1012371"/>
            <a:ext cx="3733798" cy="3424271"/>
          </a:xfrm>
          <a:prstGeom prst="rect">
            <a:avLst/>
          </a:prstGeom>
          <a:noFill/>
        </p:spPr>
        <p:txBody>
          <a:bodyPr wrap="square" rtlCol="0">
            <a:spAutoFit/>
          </a:bodyPr>
          <a:lstStyle/>
          <a:p>
            <a:pPr algn="just">
              <a:lnSpc>
                <a:spcPct val="150000"/>
              </a:lnSpc>
            </a:pPr>
            <a:r>
              <a:rPr lang="en-US" b="1" dirty="0">
                <a:solidFill>
                  <a:srgbClr val="FF0000"/>
                </a:solidFill>
                <a:latin typeface="Alexandria"/>
              </a:rPr>
              <a:t>6. Natural Environment: </a:t>
            </a:r>
            <a:r>
              <a:rPr lang="en-US" sz="1600" dirty="0">
                <a:latin typeface="Alexandria"/>
              </a:rPr>
              <a:t>It represents the framework within which economic and marketing activities are influenced and interact, as the increase in environmental problems, such as pollution and resource depletion, has led to the imposition of new orientations on organizations, particularly with regard to production and marketing methods.</a:t>
            </a:r>
          </a:p>
        </p:txBody>
      </p:sp>
      <p:sp>
        <p:nvSpPr>
          <p:cNvPr id="4" name="TextBox 3">
            <a:extLst>
              <a:ext uri="{FF2B5EF4-FFF2-40B4-BE49-F238E27FC236}">
                <a16:creationId xmlns:a16="http://schemas.microsoft.com/office/drawing/2014/main" id="{761B10BD-90F6-63E2-72C1-A62376D8EBC6}"/>
              </a:ext>
            </a:extLst>
          </p:cNvPr>
          <p:cNvSpPr txBox="1"/>
          <p:nvPr/>
        </p:nvSpPr>
        <p:spPr>
          <a:xfrm>
            <a:off x="4452259" y="1012371"/>
            <a:ext cx="7477576" cy="1224951"/>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400" b="1" dirty="0">
                <a:solidFill>
                  <a:srgbClr val="FF0000"/>
                </a:solidFill>
                <a:effectLst/>
                <a:latin typeface="Alexandria"/>
                <a:ea typeface="Times New Roman" panose="02020603050405020304" pitchFamily="18" charset="0"/>
                <a:cs typeface="Simplified Arabic" panose="02020603050405020304" pitchFamily="18" charset="-78"/>
              </a:rPr>
              <a:t>6) البيئة الطبيعية: </a:t>
            </a:r>
            <a:r>
              <a:rPr lang="ar-SY" sz="2000" dirty="0">
                <a:effectLst/>
                <a:latin typeface="Alexandria"/>
                <a:ea typeface="Times New Roman" panose="02020603050405020304" pitchFamily="18" charset="0"/>
                <a:cs typeface="Simplified Arabic" panose="02020603050405020304" pitchFamily="18" charset="-78"/>
              </a:rPr>
              <a:t>تمثّل الإطار الذي تتأثر به وتتفاعل معه الأنشطة الاقتصادية والتسويقية، حيث أدى ازدياد المشكلات البيئية، مثل التلوث واستنزاف الموارد، إلى فرض توجهات جديدة على المنظمات، خاصة فيما يتعلق بأساليب الإنتاج والتسويق.</a:t>
            </a:r>
          </a:p>
        </p:txBody>
      </p:sp>
      <p:pic>
        <p:nvPicPr>
          <p:cNvPr id="3" name="صورة 6">
            <a:extLst>
              <a:ext uri="{FF2B5EF4-FFF2-40B4-BE49-F238E27FC236}">
                <a16:creationId xmlns:a16="http://schemas.microsoft.com/office/drawing/2014/main" id="{18009FA2-DECB-DB96-5648-4C9AC15292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9311" y="3779777"/>
            <a:ext cx="3460750" cy="3070487"/>
          </a:xfrm>
          <a:prstGeom prst="rect">
            <a:avLst/>
          </a:prstGeom>
        </p:spPr>
      </p:pic>
      <p:sp>
        <p:nvSpPr>
          <p:cNvPr id="7" name="وسيلة شرح بيضاوية 3">
            <a:extLst>
              <a:ext uri="{FF2B5EF4-FFF2-40B4-BE49-F238E27FC236}">
                <a16:creationId xmlns:a16="http://schemas.microsoft.com/office/drawing/2014/main" id="{DCF1FDB3-40B3-27A7-6040-E4CE7D34EC1B}"/>
              </a:ext>
            </a:extLst>
          </p:cNvPr>
          <p:cNvSpPr/>
          <p:nvPr/>
        </p:nvSpPr>
        <p:spPr>
          <a:xfrm>
            <a:off x="6667277" y="2724506"/>
            <a:ext cx="2204580" cy="913273"/>
          </a:xfrm>
          <a:prstGeom prst="wedgeEllipseCallout">
            <a:avLst>
              <a:gd name="adj1" fmla="val -8901"/>
              <a:gd name="adj2" fmla="val 7895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Simplified Arabic" panose="02020603050405020304" pitchFamily="18" charset="-78"/>
                <a:cs typeface="Simplified Arabic" panose="02020603050405020304" pitchFamily="18" charset="-78"/>
              </a:rPr>
              <a:t>البيئة</a:t>
            </a:r>
            <a:r>
              <a:rPr lang="ar-SA" b="1" dirty="0">
                <a:solidFill>
                  <a:schemeClr val="tx1"/>
                </a:solidFill>
              </a:rPr>
              <a:t> </a:t>
            </a:r>
            <a:r>
              <a:rPr lang="ar-SA" sz="2800" b="1" dirty="0">
                <a:solidFill>
                  <a:schemeClr val="tx1"/>
                </a:solidFill>
                <a:latin typeface="Simplified Arabic" panose="02020603050405020304" pitchFamily="18" charset="-78"/>
                <a:cs typeface="Simplified Arabic" panose="02020603050405020304" pitchFamily="18" charset="-78"/>
              </a:rPr>
              <a:t>الطبيعية</a:t>
            </a:r>
            <a:endParaRPr lang="en-US" sz="2800" dirty="0">
              <a:solidFill>
                <a:schemeClr val="tx1"/>
              </a:solidFill>
              <a:latin typeface="Simplified Arabic" panose="02020603050405020304" pitchFamily="18" charset="-78"/>
              <a:cs typeface="Simplified Arabic" panose="02020603050405020304" pitchFamily="18" charset="-78"/>
            </a:endParaRPr>
          </a:p>
        </p:txBody>
      </p:sp>
      <p:pic>
        <p:nvPicPr>
          <p:cNvPr id="5" name="Picture 4" descr="Economic theories in the face of the realities of environmental crises -  Encyclopedia of the Environment">
            <a:extLst>
              <a:ext uri="{FF2B5EF4-FFF2-40B4-BE49-F238E27FC236}">
                <a16:creationId xmlns:a16="http://schemas.microsoft.com/office/drawing/2014/main" id="{01FF58FE-8A03-902C-7488-F87D851BF88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846" r="7569"/>
          <a:stretch/>
        </p:blipFill>
        <p:spPr bwMode="auto">
          <a:xfrm>
            <a:off x="7540060" y="3779776"/>
            <a:ext cx="4651937" cy="3070487"/>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5760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1F707-8398-6F1C-35C1-C9C8F899722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00E2362-493A-0DD8-5D67-C99FE878C101}"/>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D59E7FF-73CA-408F-6C28-77505588ACE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B3340C-44E7-E623-C97C-6F881A3DBB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C80D820-975B-EEAB-6581-18A6995D5FE6}"/>
              </a:ext>
            </a:extLst>
          </p:cNvPr>
          <p:cNvSpPr txBox="1"/>
          <p:nvPr/>
        </p:nvSpPr>
        <p:spPr>
          <a:xfrm>
            <a:off x="174173" y="1012371"/>
            <a:ext cx="3320141" cy="3470437"/>
          </a:xfrm>
          <a:prstGeom prst="rect">
            <a:avLst/>
          </a:prstGeom>
          <a:noFill/>
        </p:spPr>
        <p:txBody>
          <a:bodyPr wrap="square" rtlCol="0">
            <a:spAutoFit/>
          </a:bodyPr>
          <a:lstStyle/>
          <a:p>
            <a:pPr algn="just">
              <a:lnSpc>
                <a:spcPct val="150000"/>
              </a:lnSpc>
            </a:pPr>
            <a:r>
              <a:rPr lang="en-US" b="1" dirty="0">
                <a:solidFill>
                  <a:srgbClr val="FF0000"/>
                </a:solidFill>
                <a:latin typeface="Alexandria"/>
              </a:rPr>
              <a:t>Second: The External Marketing Environment</a:t>
            </a:r>
          </a:p>
          <a:p>
            <a:pPr algn="just">
              <a:lnSpc>
                <a:spcPct val="150000"/>
              </a:lnSpc>
            </a:pPr>
            <a:r>
              <a:rPr lang="en-US" sz="1600" dirty="0">
                <a:latin typeface="Alexandria"/>
              </a:rPr>
              <a:t>It includes the following components:</a:t>
            </a:r>
            <a:endParaRPr lang="en-US" b="1" dirty="0">
              <a:latin typeface="Alexandria"/>
            </a:endParaRPr>
          </a:p>
          <a:p>
            <a:pPr marL="342900" indent="-342900" algn="just">
              <a:lnSpc>
                <a:spcPct val="150000"/>
              </a:lnSpc>
              <a:buFont typeface="+mj-lt"/>
              <a:buAutoNum type="arabicPeriod"/>
            </a:pPr>
            <a:r>
              <a:rPr lang="en-US" sz="1600" dirty="0">
                <a:latin typeface="Alexandria"/>
              </a:rPr>
              <a:t>Demographic Environment.</a:t>
            </a:r>
          </a:p>
          <a:p>
            <a:pPr marL="342900" indent="-342900" algn="just">
              <a:lnSpc>
                <a:spcPct val="150000"/>
              </a:lnSpc>
              <a:buFont typeface="+mj-lt"/>
              <a:buAutoNum type="arabicPeriod"/>
            </a:pPr>
            <a:r>
              <a:rPr lang="en-US" sz="1600" dirty="0">
                <a:latin typeface="Alexandria"/>
              </a:rPr>
              <a:t>Economic Environment.</a:t>
            </a:r>
          </a:p>
          <a:p>
            <a:pPr marL="342900" indent="-342900" algn="just">
              <a:lnSpc>
                <a:spcPct val="150000"/>
              </a:lnSpc>
              <a:buFont typeface="+mj-lt"/>
              <a:buAutoNum type="arabicPeriod"/>
            </a:pPr>
            <a:r>
              <a:rPr lang="en-US" sz="1600" dirty="0">
                <a:latin typeface="Alexandria"/>
              </a:rPr>
              <a:t>Social Environment.</a:t>
            </a:r>
          </a:p>
          <a:p>
            <a:pPr marL="342900" indent="-342900" algn="just">
              <a:lnSpc>
                <a:spcPct val="150000"/>
              </a:lnSpc>
              <a:buFont typeface="+mj-lt"/>
              <a:buAutoNum type="arabicPeriod"/>
            </a:pPr>
            <a:r>
              <a:rPr lang="en-US" sz="1600" dirty="0">
                <a:latin typeface="Alexandria"/>
              </a:rPr>
              <a:t>Technological Environment.</a:t>
            </a:r>
          </a:p>
          <a:p>
            <a:pPr marL="342900" indent="-342900" algn="just">
              <a:lnSpc>
                <a:spcPct val="150000"/>
              </a:lnSpc>
              <a:buFont typeface="+mj-lt"/>
              <a:buAutoNum type="arabicPeriod"/>
            </a:pPr>
            <a:r>
              <a:rPr lang="en-US" sz="1600" dirty="0">
                <a:latin typeface="Alexandria"/>
              </a:rPr>
              <a:t>Legal Environment.</a:t>
            </a:r>
          </a:p>
          <a:p>
            <a:pPr marL="342900" indent="-342900" algn="just">
              <a:lnSpc>
                <a:spcPct val="150000"/>
              </a:lnSpc>
              <a:buFont typeface="+mj-lt"/>
              <a:buAutoNum type="arabicPeriod"/>
            </a:pPr>
            <a:r>
              <a:rPr lang="en-US" sz="1600" dirty="0">
                <a:latin typeface="Alexandria"/>
              </a:rPr>
              <a:t>Natural Environment.</a:t>
            </a:r>
          </a:p>
        </p:txBody>
      </p:sp>
      <p:sp>
        <p:nvSpPr>
          <p:cNvPr id="4" name="TextBox 3">
            <a:extLst>
              <a:ext uri="{FF2B5EF4-FFF2-40B4-BE49-F238E27FC236}">
                <a16:creationId xmlns:a16="http://schemas.microsoft.com/office/drawing/2014/main" id="{66CB9622-2266-63D1-D495-5F48EE150416}"/>
              </a:ext>
            </a:extLst>
          </p:cNvPr>
          <p:cNvSpPr txBox="1"/>
          <p:nvPr/>
        </p:nvSpPr>
        <p:spPr>
          <a:xfrm>
            <a:off x="8953593" y="1155869"/>
            <a:ext cx="3057976" cy="3065455"/>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ثانياً_ البيئة الخارجية</a:t>
            </a:r>
            <a:r>
              <a:rPr lang="ar-SY" sz="2000" b="1" dirty="0">
                <a:solidFill>
                  <a:srgbClr val="FF0000"/>
                </a:solidFill>
                <a:latin typeface="Alexandria"/>
                <a:ea typeface="Times New Roman" panose="02020603050405020304" pitchFamily="18" charset="0"/>
                <a:cs typeface="Simplified Arabic" panose="02020603050405020304" pitchFamily="18" charset="-78"/>
              </a:rPr>
              <a:t> </a:t>
            </a:r>
            <a:r>
              <a:rPr lang="ar-SY" sz="2000" b="1" dirty="0">
                <a:solidFill>
                  <a:srgbClr val="FF0000"/>
                </a:solidFill>
                <a:effectLst/>
                <a:latin typeface="Alexandria"/>
                <a:ea typeface="Times New Roman" panose="02020603050405020304" pitchFamily="18" charset="0"/>
                <a:cs typeface="Simplified Arabic" panose="02020603050405020304" pitchFamily="18" charset="-78"/>
              </a:rPr>
              <a:t>تشمل:</a:t>
            </a:r>
            <a:endParaRPr lang="ar-SY" sz="2000" b="1" dirty="0">
              <a:solidFill>
                <a:srgbClr val="FF0000"/>
              </a:solidFill>
              <a:latin typeface="Alexandria"/>
              <a:ea typeface="Times New Roman" panose="02020603050405020304" pitchFamily="18" charset="0"/>
              <a:cs typeface="Simplified Arabic" panose="02020603050405020304" pitchFamily="18" charset="-78"/>
            </a:endParaRPr>
          </a:p>
          <a:p>
            <a:pPr algn="just" rtl="1">
              <a:lnSpc>
                <a:spcPct val="115000"/>
              </a:lnSpc>
              <a:tabLst>
                <a:tab pos="269240" algn="l"/>
                <a:tab pos="359410" algn="l"/>
                <a:tab pos="629285" algn="l"/>
                <a:tab pos="1693545" algn="r"/>
              </a:tabLst>
            </a:pPr>
            <a:r>
              <a:rPr lang="ar-SY" sz="2400" dirty="0">
                <a:effectLst/>
                <a:latin typeface="Alexandria"/>
                <a:ea typeface="Times New Roman" panose="02020603050405020304" pitchFamily="18" charset="0"/>
                <a:cs typeface="Simplified Arabic" panose="02020603050405020304" pitchFamily="18" charset="-78"/>
              </a:rPr>
              <a:t>1) البيئة الديمغرافية</a:t>
            </a:r>
          </a:p>
          <a:p>
            <a:pPr algn="just" rtl="1">
              <a:lnSpc>
                <a:spcPct val="115000"/>
              </a:lnSpc>
              <a:tabLst>
                <a:tab pos="269240" algn="l"/>
                <a:tab pos="359410" algn="l"/>
                <a:tab pos="629285" algn="l"/>
                <a:tab pos="1693545" algn="r"/>
              </a:tabLst>
            </a:pPr>
            <a:r>
              <a:rPr lang="ar-SY" sz="2400" dirty="0">
                <a:effectLst/>
                <a:latin typeface="Alexandria"/>
                <a:ea typeface="Times New Roman" panose="02020603050405020304" pitchFamily="18" charset="0"/>
                <a:cs typeface="Simplified Arabic" panose="02020603050405020304" pitchFamily="18" charset="-78"/>
              </a:rPr>
              <a:t>2) البيئة الاقتصادية</a:t>
            </a:r>
          </a:p>
          <a:p>
            <a:pPr algn="just" rtl="1">
              <a:lnSpc>
                <a:spcPct val="115000"/>
              </a:lnSpc>
              <a:tabLst>
                <a:tab pos="269240" algn="l"/>
                <a:tab pos="359410" algn="l"/>
                <a:tab pos="629285" algn="l"/>
                <a:tab pos="1693545" algn="r"/>
              </a:tabLst>
            </a:pPr>
            <a:r>
              <a:rPr lang="ar-SY" sz="2400" dirty="0">
                <a:effectLst/>
                <a:latin typeface="Alexandria"/>
                <a:ea typeface="Times New Roman" panose="02020603050405020304" pitchFamily="18" charset="0"/>
                <a:cs typeface="Simplified Arabic" panose="02020603050405020304" pitchFamily="18" charset="-78"/>
              </a:rPr>
              <a:t>3) البيئة الاجتماعية</a:t>
            </a:r>
          </a:p>
          <a:p>
            <a:pPr algn="just" rtl="1">
              <a:lnSpc>
                <a:spcPct val="115000"/>
              </a:lnSpc>
              <a:tabLst>
                <a:tab pos="269240" algn="l"/>
                <a:tab pos="359410" algn="l"/>
                <a:tab pos="629285" algn="l"/>
                <a:tab pos="1693545" algn="r"/>
              </a:tabLst>
            </a:pPr>
            <a:r>
              <a:rPr lang="ar-SY" sz="2400" dirty="0">
                <a:effectLst/>
                <a:latin typeface="Alexandria"/>
                <a:ea typeface="Times New Roman" panose="02020603050405020304" pitchFamily="18" charset="0"/>
                <a:cs typeface="Simplified Arabic" panose="02020603050405020304" pitchFamily="18" charset="-78"/>
              </a:rPr>
              <a:t>4) البيئة التكنولوجية</a:t>
            </a:r>
          </a:p>
          <a:p>
            <a:pPr algn="just" rtl="1">
              <a:lnSpc>
                <a:spcPct val="115000"/>
              </a:lnSpc>
              <a:tabLst>
                <a:tab pos="269240" algn="l"/>
                <a:tab pos="359410" algn="l"/>
                <a:tab pos="629285" algn="l"/>
                <a:tab pos="1693545" algn="r"/>
              </a:tabLst>
            </a:pPr>
            <a:r>
              <a:rPr lang="ar-SY" sz="2400" dirty="0">
                <a:effectLst/>
                <a:latin typeface="Alexandria"/>
                <a:ea typeface="Times New Roman" panose="02020603050405020304" pitchFamily="18" charset="0"/>
                <a:cs typeface="Simplified Arabic" panose="02020603050405020304" pitchFamily="18" charset="-78"/>
              </a:rPr>
              <a:t>5) البيئة القانونية</a:t>
            </a:r>
          </a:p>
          <a:p>
            <a:pPr algn="just" rtl="1">
              <a:lnSpc>
                <a:spcPct val="115000"/>
              </a:lnSpc>
              <a:tabLst>
                <a:tab pos="269240" algn="l"/>
                <a:tab pos="359410" algn="l"/>
                <a:tab pos="629285" algn="l"/>
                <a:tab pos="1693545" algn="r"/>
              </a:tabLst>
            </a:pPr>
            <a:r>
              <a:rPr lang="ar-SY" sz="2400" dirty="0">
                <a:effectLst/>
                <a:latin typeface="Alexandria"/>
                <a:ea typeface="Times New Roman" panose="02020603050405020304" pitchFamily="18" charset="0"/>
                <a:cs typeface="Simplified Arabic" panose="02020603050405020304" pitchFamily="18" charset="-78"/>
              </a:rPr>
              <a:t>6) البيئة الطبيعية</a:t>
            </a:r>
          </a:p>
        </p:txBody>
      </p:sp>
      <p:pic>
        <p:nvPicPr>
          <p:cNvPr id="5" name="Picture 4">
            <a:extLst>
              <a:ext uri="{FF2B5EF4-FFF2-40B4-BE49-F238E27FC236}">
                <a16:creationId xmlns:a16="http://schemas.microsoft.com/office/drawing/2014/main" id="{B8535C05-8B4F-E8C0-3CC0-D673B80CEC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6321" y="1155869"/>
            <a:ext cx="5736772" cy="5506187"/>
          </a:xfrm>
          <a:prstGeom prst="rect">
            <a:avLst/>
          </a:prstGeom>
        </p:spPr>
      </p:pic>
    </p:spTree>
    <p:extLst>
      <p:ext uri="{BB962C8B-B14F-4D97-AF65-F5344CB8AC3E}">
        <p14:creationId xmlns:p14="http://schemas.microsoft.com/office/powerpoint/2010/main" val="366619673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30DE8-67D0-4A00-DB0E-349BE91A2DE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4B033BA-A923-C903-DB7E-9DD4959CD9EA}"/>
              </a:ext>
            </a:extLst>
          </p:cNvPr>
          <p:cNvSpPr/>
          <p:nvPr/>
        </p:nvSpPr>
        <p:spPr>
          <a:xfrm>
            <a:off x="0" y="958902"/>
            <a:ext cx="12191998" cy="5899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3E0F152-B4B3-4A01-D74F-56C51E367A9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8063D5-F538-D955-C831-E8D9216E8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B03F280-67A3-441F-2591-664E9ABDEBA4}"/>
              </a:ext>
            </a:extLst>
          </p:cNvPr>
          <p:cNvSpPr txBox="1"/>
          <p:nvPr/>
        </p:nvSpPr>
        <p:spPr>
          <a:xfrm>
            <a:off x="174172" y="1012371"/>
            <a:ext cx="4826999" cy="1397755"/>
          </a:xfrm>
          <a:prstGeom prst="rect">
            <a:avLst/>
          </a:prstGeom>
          <a:noFill/>
        </p:spPr>
        <p:txBody>
          <a:bodyPr wrap="square" rtlCol="0">
            <a:spAutoFit/>
          </a:bodyPr>
          <a:lstStyle/>
          <a:p>
            <a:pPr algn="just">
              <a:lnSpc>
                <a:spcPct val="150000"/>
              </a:lnSpc>
            </a:pPr>
            <a:r>
              <a:rPr lang="en-US" sz="1600" b="1" dirty="0">
                <a:solidFill>
                  <a:srgbClr val="FF0000"/>
                </a:solidFill>
                <a:latin typeface="Alexandria"/>
              </a:rPr>
              <a:t>SWOT analysis </a:t>
            </a:r>
            <a:r>
              <a:rPr lang="en-US" sz="1400" b="1" dirty="0">
                <a:latin typeface="Alexandria"/>
              </a:rPr>
              <a:t>is a comprehensive assessment of an organization’s Strengths (S) and Weaknesses (W) within its internal environment, as well as Opportunities (O) and Threats (T) within its external environment.</a:t>
            </a:r>
            <a:endParaRPr lang="en-US" sz="1200" dirty="0">
              <a:latin typeface="Alexandria"/>
            </a:endParaRPr>
          </a:p>
        </p:txBody>
      </p:sp>
      <p:sp>
        <p:nvSpPr>
          <p:cNvPr id="4" name="TextBox 3">
            <a:extLst>
              <a:ext uri="{FF2B5EF4-FFF2-40B4-BE49-F238E27FC236}">
                <a16:creationId xmlns:a16="http://schemas.microsoft.com/office/drawing/2014/main" id="{D2684202-DF41-480B-231D-B40A359673B2}"/>
              </a:ext>
            </a:extLst>
          </p:cNvPr>
          <p:cNvSpPr txBox="1"/>
          <p:nvPr/>
        </p:nvSpPr>
        <p:spPr>
          <a:xfrm>
            <a:off x="8839200" y="1155869"/>
            <a:ext cx="3172368" cy="1674689"/>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b="1" dirty="0">
                <a:solidFill>
                  <a:srgbClr val="FF0000"/>
                </a:solidFill>
                <a:effectLst/>
                <a:latin typeface="Alexandria"/>
                <a:ea typeface="Times New Roman" panose="02020603050405020304" pitchFamily="18" charset="0"/>
                <a:cs typeface="Simplified Arabic" panose="02020603050405020304" pitchFamily="18" charset="-78"/>
              </a:rPr>
              <a:t>تحليل (</a:t>
            </a:r>
            <a:r>
              <a:rPr lang="en-US" b="1" dirty="0">
                <a:solidFill>
                  <a:srgbClr val="FF0000"/>
                </a:solidFill>
                <a:effectLst/>
                <a:latin typeface="Alexandria"/>
                <a:ea typeface="Times New Roman" panose="02020603050405020304" pitchFamily="18" charset="0"/>
                <a:cs typeface="Simplified Arabic" panose="02020603050405020304" pitchFamily="18" charset="-78"/>
              </a:rPr>
              <a:t>SWOT</a:t>
            </a:r>
            <a:r>
              <a:rPr lang="ar-SY" b="1" dirty="0">
                <a:solidFill>
                  <a:srgbClr val="FF0000"/>
                </a:solidFill>
                <a:effectLst/>
                <a:latin typeface="Alexandria"/>
                <a:ea typeface="Times New Roman" panose="02020603050405020304" pitchFamily="18" charset="0"/>
                <a:cs typeface="Simplified Arabic" panose="02020603050405020304" pitchFamily="18" charset="-78"/>
              </a:rPr>
              <a:t>)</a:t>
            </a:r>
            <a:r>
              <a:rPr lang="ar-SY" b="1" dirty="0">
                <a:effectLst/>
                <a:latin typeface="Alexandria"/>
                <a:ea typeface="Times New Roman" panose="02020603050405020304" pitchFamily="18" charset="0"/>
                <a:cs typeface="Simplified Arabic" panose="02020603050405020304" pitchFamily="18" charset="-78"/>
              </a:rPr>
              <a:t>: تقييم شامل لنقاط القوة (</a:t>
            </a:r>
            <a:r>
              <a:rPr lang="en-US" b="1" dirty="0">
                <a:effectLst/>
                <a:latin typeface="Alexandria"/>
                <a:ea typeface="Times New Roman" panose="02020603050405020304" pitchFamily="18" charset="0"/>
                <a:cs typeface="Simplified Arabic" panose="02020603050405020304" pitchFamily="18" charset="-78"/>
              </a:rPr>
              <a:t>S</a:t>
            </a:r>
            <a:r>
              <a:rPr lang="ar-SY" b="1" dirty="0">
                <a:effectLst/>
                <a:latin typeface="Alexandria"/>
                <a:ea typeface="Times New Roman" panose="02020603050405020304" pitchFamily="18" charset="0"/>
                <a:cs typeface="Simplified Arabic" panose="02020603050405020304" pitchFamily="18" charset="-78"/>
              </a:rPr>
              <a:t>) ونقاط الضعف (</a:t>
            </a:r>
            <a:r>
              <a:rPr lang="en-US" b="1" dirty="0">
                <a:effectLst/>
                <a:latin typeface="Alexandria"/>
                <a:ea typeface="Times New Roman" panose="02020603050405020304" pitchFamily="18" charset="0"/>
                <a:cs typeface="Simplified Arabic" panose="02020603050405020304" pitchFamily="18" charset="-78"/>
              </a:rPr>
              <a:t>W</a:t>
            </a:r>
            <a:r>
              <a:rPr lang="ar-SY" b="1" dirty="0">
                <a:effectLst/>
                <a:latin typeface="Alexandria"/>
                <a:ea typeface="Times New Roman" panose="02020603050405020304" pitchFamily="18" charset="0"/>
                <a:cs typeface="Simplified Arabic" panose="02020603050405020304" pitchFamily="18" charset="-78"/>
              </a:rPr>
              <a:t>) في البيئة الداخلية للمنظمة والفرص (</a:t>
            </a:r>
            <a:r>
              <a:rPr lang="en-US" b="1" dirty="0">
                <a:latin typeface="Alexandria"/>
                <a:ea typeface="Times New Roman" panose="02020603050405020304" pitchFamily="18" charset="0"/>
                <a:cs typeface="Simplified Arabic" panose="02020603050405020304" pitchFamily="18" charset="-78"/>
              </a:rPr>
              <a:t>O</a:t>
            </a:r>
            <a:r>
              <a:rPr lang="ar-SY" b="1" dirty="0">
                <a:effectLst/>
                <a:latin typeface="Alexandria"/>
                <a:ea typeface="Times New Roman" panose="02020603050405020304" pitchFamily="18" charset="0"/>
                <a:cs typeface="Simplified Arabic" panose="02020603050405020304" pitchFamily="18" charset="-78"/>
              </a:rPr>
              <a:t>) والتهديدات (</a:t>
            </a:r>
            <a:r>
              <a:rPr lang="en-US" b="1" dirty="0">
                <a:effectLst/>
                <a:latin typeface="Alexandria"/>
                <a:ea typeface="Times New Roman" panose="02020603050405020304" pitchFamily="18" charset="0"/>
                <a:cs typeface="Simplified Arabic" panose="02020603050405020304" pitchFamily="18" charset="-78"/>
              </a:rPr>
              <a:t>T</a:t>
            </a:r>
            <a:r>
              <a:rPr lang="ar-SY" b="1" dirty="0">
                <a:effectLst/>
                <a:latin typeface="Alexandria"/>
                <a:ea typeface="Times New Roman" panose="02020603050405020304" pitchFamily="18" charset="0"/>
                <a:cs typeface="Simplified Arabic" panose="02020603050405020304" pitchFamily="18" charset="-78"/>
              </a:rPr>
              <a:t>) في البيئة الخارجية للمنظمة.</a:t>
            </a:r>
            <a:endParaRPr lang="en-US" b="1" dirty="0">
              <a:effectLst/>
              <a:latin typeface="Alexandria"/>
              <a:ea typeface="Times New Roman" panose="02020603050405020304" pitchFamily="18" charset="0"/>
              <a:cs typeface="Simplified Arabic" panose="02020603050405020304" pitchFamily="18" charset="-78"/>
            </a:endParaRPr>
          </a:p>
        </p:txBody>
      </p:sp>
      <p:pic>
        <p:nvPicPr>
          <p:cNvPr id="3" name="Picture 2">
            <a:extLst>
              <a:ext uri="{FF2B5EF4-FFF2-40B4-BE49-F238E27FC236}">
                <a16:creationId xmlns:a16="http://schemas.microsoft.com/office/drawing/2014/main" id="{3B4FD0BD-F8E6-3ECD-E8D2-DE2AA4E24A53}"/>
              </a:ext>
            </a:extLst>
          </p:cNvPr>
          <p:cNvPicPr>
            <a:picLocks noChangeAspect="1"/>
          </p:cNvPicPr>
          <p:nvPr/>
        </p:nvPicPr>
        <p:blipFill>
          <a:blip r:embed="rId4"/>
          <a:stretch>
            <a:fillRect/>
          </a:stretch>
        </p:blipFill>
        <p:spPr>
          <a:xfrm>
            <a:off x="5175342" y="1012371"/>
            <a:ext cx="3587657" cy="1711366"/>
          </a:xfrm>
          <a:prstGeom prst="rect">
            <a:avLst/>
          </a:prstGeom>
          <a:ln>
            <a:noFill/>
          </a:ln>
          <a:effectLst>
            <a:softEdge rad="112500"/>
          </a:effectLst>
        </p:spPr>
      </p:pic>
      <p:pic>
        <p:nvPicPr>
          <p:cNvPr id="7" name="Picture 6">
            <a:extLst>
              <a:ext uri="{FF2B5EF4-FFF2-40B4-BE49-F238E27FC236}">
                <a16:creationId xmlns:a16="http://schemas.microsoft.com/office/drawing/2014/main" id="{E427C6DE-BFFB-AA2D-18CA-14551BC5D727}"/>
              </a:ext>
            </a:extLst>
          </p:cNvPr>
          <p:cNvPicPr>
            <a:picLocks noChangeAspect="1"/>
          </p:cNvPicPr>
          <p:nvPr/>
        </p:nvPicPr>
        <p:blipFill>
          <a:blip r:embed="rId5"/>
          <a:stretch>
            <a:fillRect/>
          </a:stretch>
        </p:blipFill>
        <p:spPr>
          <a:xfrm>
            <a:off x="0" y="2710772"/>
            <a:ext cx="12191998" cy="4147228"/>
          </a:xfrm>
          <a:prstGeom prst="rect">
            <a:avLst/>
          </a:prstGeom>
        </p:spPr>
      </p:pic>
    </p:spTree>
    <p:extLst>
      <p:ext uri="{BB962C8B-B14F-4D97-AF65-F5344CB8AC3E}">
        <p14:creationId xmlns:p14="http://schemas.microsoft.com/office/powerpoint/2010/main" val="31435680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B1B7D-2346-B7EA-FFD2-FF09141BACA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92D0650-6D72-8CA4-7A49-135FDCC2D06F}"/>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9B84B4A-E9D0-1419-D117-94F48BB9387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EF99F6C-0B56-87E1-0DD0-945F1030C5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A108409-790E-DF8D-8566-F55AE268C152}"/>
              </a:ext>
            </a:extLst>
          </p:cNvPr>
          <p:cNvSpPr txBox="1"/>
          <p:nvPr/>
        </p:nvSpPr>
        <p:spPr>
          <a:xfrm>
            <a:off x="174173" y="1012371"/>
            <a:ext cx="4669970" cy="5645072"/>
          </a:xfrm>
          <a:prstGeom prst="rect">
            <a:avLst/>
          </a:prstGeom>
          <a:noFill/>
        </p:spPr>
        <p:txBody>
          <a:bodyPr wrap="square" rtlCol="0">
            <a:spAutoFit/>
          </a:bodyPr>
          <a:lstStyle/>
          <a:p>
            <a:pPr algn="just">
              <a:lnSpc>
                <a:spcPct val="150000"/>
              </a:lnSpc>
            </a:pPr>
            <a:r>
              <a:rPr lang="en-US" sz="1600" b="1" dirty="0">
                <a:solidFill>
                  <a:srgbClr val="FF0000"/>
                </a:solidFill>
                <a:latin typeface="Alexandria"/>
              </a:rPr>
              <a:t>Marketing Information Systems and Marketing Research</a:t>
            </a:r>
          </a:p>
          <a:p>
            <a:pPr algn="just">
              <a:lnSpc>
                <a:spcPct val="150000"/>
              </a:lnSpc>
            </a:pPr>
            <a:r>
              <a:rPr lang="en-US" sz="1400" dirty="0">
                <a:latin typeface="Alexandria"/>
              </a:rPr>
              <a:t>A Marketing Information System (MIS) can be defined as a systematic and organized approach that processes marketing data collected through marketing research in order to generate meaningful outputs that support decision-making.</a:t>
            </a:r>
            <a:endParaRPr lang="en-US" sz="1600" b="1" dirty="0">
              <a:latin typeface="Alexandria"/>
            </a:endParaRPr>
          </a:p>
          <a:p>
            <a:pPr algn="just">
              <a:lnSpc>
                <a:spcPct val="150000"/>
              </a:lnSpc>
            </a:pPr>
            <a:r>
              <a:rPr lang="en-US" sz="1400" dirty="0">
                <a:latin typeface="Alexandria"/>
              </a:rPr>
              <a:t>The term system refers to a structured sequence of stages, namely: input – processing – output. In contemporary practice, information systems are inherently linked to computer technologies, as modern MIS rely primarily on computerized systems for data collection, storage, processing, and dissemination.</a:t>
            </a:r>
          </a:p>
          <a:p>
            <a:pPr algn="just">
              <a:lnSpc>
                <a:spcPct val="150000"/>
              </a:lnSpc>
            </a:pPr>
            <a:r>
              <a:rPr lang="en-US" sz="1400" dirty="0">
                <a:latin typeface="Alexandria"/>
              </a:rPr>
              <a:t>Marketing information systems vary across organizations depending on several factors, including the nature of their activities, organizational size, and operational scope, which in turn influence the design, complexity, and functionality of the system.</a:t>
            </a:r>
          </a:p>
        </p:txBody>
      </p:sp>
      <p:sp>
        <p:nvSpPr>
          <p:cNvPr id="4" name="TextBox 3">
            <a:extLst>
              <a:ext uri="{FF2B5EF4-FFF2-40B4-BE49-F238E27FC236}">
                <a16:creationId xmlns:a16="http://schemas.microsoft.com/office/drawing/2014/main" id="{32721EFD-04CE-D9D3-5926-E52A458846B2}"/>
              </a:ext>
            </a:extLst>
          </p:cNvPr>
          <p:cNvSpPr txBox="1"/>
          <p:nvPr/>
        </p:nvSpPr>
        <p:spPr>
          <a:xfrm>
            <a:off x="5851164" y="788277"/>
            <a:ext cx="6160405" cy="2640723"/>
          </a:xfrm>
          <a:prstGeom prst="rect">
            <a:avLst/>
          </a:prstGeom>
          <a:noFill/>
        </p:spPr>
        <p:txBody>
          <a:bodyPr wrap="square" rtlCol="0">
            <a:spAutoFit/>
          </a:bodyPr>
          <a:lstStyle/>
          <a:p>
            <a:pPr algn="just" rtl="1">
              <a:lnSpc>
                <a:spcPct val="115000"/>
              </a:lnSpc>
              <a:tabLst>
                <a:tab pos="269240" algn="l"/>
                <a:tab pos="359410" algn="l"/>
                <a:tab pos="629285" algn="l"/>
                <a:tab pos="1693545" algn="r"/>
              </a:tabLst>
            </a:pPr>
            <a:r>
              <a:rPr lang="ar-SY" b="1" dirty="0">
                <a:solidFill>
                  <a:srgbClr val="FF0000"/>
                </a:solidFill>
                <a:effectLst/>
                <a:latin typeface="Alexandria"/>
                <a:ea typeface="Times New Roman" panose="02020603050405020304" pitchFamily="18" charset="0"/>
                <a:cs typeface="Simplified Arabic" panose="02020603050405020304" pitchFamily="18" charset="-78"/>
              </a:rPr>
              <a:t>نظم المعلومات التسويقية وبحوث التسويق</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إنّ نظام المعلومات التسويقية هو عبارة عن أسلوب منهجي (منظم) يعمل على معالجة البيانات التسويقية التي يتم جمعها عن طريق بحوث التسويق للوصول إلى المخرجات.</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وكلمة نظام تعني: (إدخال _ معالجة _ إخراج)، ولم يعد هناك نظام معلومات غير مرتبط بالحاسب أو يعتمد بشكل أساسي على الحاسب.</a:t>
            </a:r>
          </a:p>
          <a:p>
            <a:pPr algn="just" rtl="1">
              <a:lnSpc>
                <a:spcPct val="115000"/>
              </a:lnSpc>
              <a:tabLst>
                <a:tab pos="269240" algn="l"/>
                <a:tab pos="359410" algn="l"/>
                <a:tab pos="629285" algn="l"/>
                <a:tab pos="1693545" algn="r"/>
              </a:tabLst>
            </a:pPr>
            <a:r>
              <a:rPr lang="ar-SY" dirty="0">
                <a:effectLst/>
                <a:latin typeface="Alexandria"/>
                <a:ea typeface="Times New Roman" panose="02020603050405020304" pitchFamily="18" charset="0"/>
                <a:cs typeface="Simplified Arabic" panose="02020603050405020304" pitchFamily="18" charset="-78"/>
              </a:rPr>
              <a:t>تختلف نظم المعلومات التسويقية باختلاف المنظمات وطبيعة عملها وحجمها...</a:t>
            </a:r>
          </a:p>
          <a:p>
            <a:pPr algn="just" rtl="1">
              <a:lnSpc>
                <a:spcPct val="115000"/>
              </a:lnSpc>
              <a:tabLst>
                <a:tab pos="269240" algn="l"/>
                <a:tab pos="359410" algn="l"/>
                <a:tab pos="629285" algn="l"/>
                <a:tab pos="1693545" algn="r"/>
              </a:tabLst>
            </a:pPr>
            <a:endParaRPr lang="ar-SY" dirty="0">
              <a:effectLst/>
              <a:latin typeface="Alexandria"/>
              <a:ea typeface="Times New Roman" panose="02020603050405020304" pitchFamily="18" charset="0"/>
              <a:cs typeface="Simplified Arabic" panose="02020603050405020304" pitchFamily="18" charset="-78"/>
            </a:endParaRPr>
          </a:p>
        </p:txBody>
      </p:sp>
      <p:pic>
        <p:nvPicPr>
          <p:cNvPr id="3" name="Picture 2">
            <a:extLst>
              <a:ext uri="{FF2B5EF4-FFF2-40B4-BE49-F238E27FC236}">
                <a16:creationId xmlns:a16="http://schemas.microsoft.com/office/drawing/2014/main" id="{70BFF2ED-E235-C617-16E8-800AA284A5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8316" y="3106780"/>
            <a:ext cx="7173684" cy="3751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237105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E2E87-7487-9F39-9D5C-3532CD6DC66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0C09C85-177F-46A7-9748-432698B03347}"/>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1AF1227-D08F-C5C0-5C88-E091F11291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A72A32-1634-2B02-1963-7416F1D473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CCED9EB-35D3-D8A8-15BE-4C060B30F515}"/>
              </a:ext>
            </a:extLst>
          </p:cNvPr>
          <p:cNvSpPr txBox="1"/>
          <p:nvPr/>
        </p:nvSpPr>
        <p:spPr>
          <a:xfrm>
            <a:off x="174173" y="1012371"/>
            <a:ext cx="4669970" cy="3693319"/>
          </a:xfrm>
          <a:prstGeom prst="rect">
            <a:avLst/>
          </a:prstGeom>
          <a:noFill/>
        </p:spPr>
        <p:txBody>
          <a:bodyPr wrap="square" rtlCol="0">
            <a:spAutoFit/>
          </a:bodyPr>
          <a:lstStyle/>
          <a:p>
            <a:pPr algn="just"/>
            <a:r>
              <a:rPr lang="en-US" dirty="0">
                <a:solidFill>
                  <a:srgbClr val="FF0000"/>
                </a:solidFill>
                <a:latin typeface="Alexandria"/>
              </a:rPr>
              <a:t>Components of the Marketing Information System (MIS):</a:t>
            </a:r>
          </a:p>
          <a:p>
            <a:pPr marL="285750" indent="-285750" algn="just">
              <a:buFont typeface="Wingdings" panose="05000000000000000000" pitchFamily="2" charset="2"/>
              <a:buChar char="ü"/>
            </a:pPr>
            <a:r>
              <a:rPr lang="en-US" sz="1600" dirty="0">
                <a:latin typeface="Alexandria"/>
              </a:rPr>
              <a:t> </a:t>
            </a:r>
            <a:r>
              <a:rPr lang="en-US" dirty="0">
                <a:solidFill>
                  <a:srgbClr val="FF0000"/>
                </a:solidFill>
                <a:latin typeface="Alexandria"/>
              </a:rPr>
              <a:t>Inputs: </a:t>
            </a:r>
            <a:r>
              <a:rPr lang="en-US" dirty="0">
                <a:latin typeface="Alexandria"/>
              </a:rPr>
              <a:t>Data are collected from the internal or external environment of the organization.</a:t>
            </a:r>
          </a:p>
          <a:p>
            <a:pPr marL="285750" indent="-285750" algn="just">
              <a:buFont typeface="Wingdings" panose="05000000000000000000" pitchFamily="2" charset="2"/>
              <a:buChar char="ü"/>
            </a:pPr>
            <a:r>
              <a:rPr lang="en-US" dirty="0">
                <a:solidFill>
                  <a:srgbClr val="FF0000"/>
                </a:solidFill>
                <a:latin typeface="Alexandria"/>
              </a:rPr>
              <a:t>Processing and Analysis: </a:t>
            </a:r>
            <a:r>
              <a:rPr lang="en-US" dirty="0">
                <a:latin typeface="Alexandria"/>
              </a:rPr>
              <a:t>Conducted through statistical methods and techniques, and by means of computer systems at the present time.</a:t>
            </a:r>
          </a:p>
          <a:p>
            <a:pPr marL="285750" indent="-285750" algn="just">
              <a:buFont typeface="Wingdings" panose="05000000000000000000" pitchFamily="2" charset="2"/>
              <a:buChar char="ü"/>
            </a:pPr>
            <a:r>
              <a:rPr lang="en-US" dirty="0">
                <a:solidFill>
                  <a:srgbClr val="FF0000"/>
                </a:solidFill>
                <a:latin typeface="Alexandria"/>
              </a:rPr>
              <a:t>Outputs: </a:t>
            </a:r>
            <a:r>
              <a:rPr lang="en-US" dirty="0">
                <a:latin typeface="Alexandria"/>
              </a:rPr>
              <a:t>Information generated in the form of useful and meaningful outputs.</a:t>
            </a:r>
          </a:p>
          <a:p>
            <a:pPr marL="285750" indent="-285750" algn="just">
              <a:buFont typeface="Wingdings" panose="05000000000000000000" pitchFamily="2" charset="2"/>
              <a:buChar char="ü"/>
            </a:pPr>
            <a:r>
              <a:rPr lang="en-US" dirty="0">
                <a:latin typeface="Alexandria"/>
              </a:rPr>
              <a:t> </a:t>
            </a:r>
            <a:r>
              <a:rPr lang="en-US" dirty="0">
                <a:solidFill>
                  <a:srgbClr val="FF0000"/>
                </a:solidFill>
                <a:latin typeface="Alexandria"/>
              </a:rPr>
              <a:t>Feedback: </a:t>
            </a:r>
            <a:r>
              <a:rPr lang="en-US" dirty="0">
                <a:latin typeface="Alexandria"/>
              </a:rPr>
              <a:t>Used to evaluate the system’s performance, where results may be either positive or negative.</a:t>
            </a:r>
          </a:p>
        </p:txBody>
      </p:sp>
      <p:sp>
        <p:nvSpPr>
          <p:cNvPr id="4" name="TextBox 3">
            <a:extLst>
              <a:ext uri="{FF2B5EF4-FFF2-40B4-BE49-F238E27FC236}">
                <a16:creationId xmlns:a16="http://schemas.microsoft.com/office/drawing/2014/main" id="{9BE283BD-32D8-11C8-6168-F9276D083ECE}"/>
              </a:ext>
            </a:extLst>
          </p:cNvPr>
          <p:cNvSpPr txBox="1"/>
          <p:nvPr/>
        </p:nvSpPr>
        <p:spPr>
          <a:xfrm>
            <a:off x="5018316" y="805542"/>
            <a:ext cx="6933289" cy="2226250"/>
          </a:xfrm>
          <a:prstGeom prst="rect">
            <a:avLst/>
          </a:prstGeom>
          <a:noFill/>
        </p:spPr>
        <p:txBody>
          <a:bodyPr wrap="square" rtlCol="0">
            <a:spAutoFit/>
          </a:bodyPr>
          <a:lstStyle/>
          <a:p>
            <a:pPr algn="just" rtl="1">
              <a:spcBef>
                <a:spcPts val="720"/>
              </a:spcBef>
              <a:spcAft>
                <a:spcPts val="720"/>
              </a:spcAft>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عناصر نظام المعلومات التسويقية:</a:t>
            </a:r>
            <a:endParaRPr lang="en-US" sz="20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spcBef>
                <a:spcPts val="720"/>
              </a:spcBef>
              <a:spcAft>
                <a:spcPts val="720"/>
              </a:spcAft>
              <a:buNone/>
              <a:tabLst>
                <a:tab pos="269240" algn="l"/>
                <a:tab pos="359410" algn="l"/>
                <a:tab pos="629285" algn="l"/>
                <a:tab pos="1693545" algn="r"/>
              </a:tabLst>
            </a:pPr>
            <a:r>
              <a:rPr lang="en-US"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rPr>
              <a:t> المدخلات:</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يتم جمعها من البيئة الداخلية أو الخارجية للمنظمة.</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spcBef>
                <a:spcPts val="720"/>
              </a:spcBef>
              <a:spcAft>
                <a:spcPts val="720"/>
              </a:spcAft>
              <a:buNone/>
              <a:tabLst>
                <a:tab pos="269240" algn="l"/>
                <a:tab pos="359410" algn="l"/>
                <a:tab pos="629285" algn="l"/>
                <a:tab pos="1693545" algn="r"/>
              </a:tabLst>
            </a:pPr>
            <a:r>
              <a:rPr lang="en-US"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rPr>
              <a:t> المعالجة</a:t>
            </a: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rPr>
              <a:t>والتحليل:</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عبر آليات وأساليب إحصائية وعن طريق الحاسب في الوقت الراهن.</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spcBef>
                <a:spcPts val="720"/>
              </a:spcBef>
              <a:spcAft>
                <a:spcPts val="720"/>
              </a:spcAft>
              <a:buNone/>
              <a:tabLst>
                <a:tab pos="269240" algn="l"/>
                <a:tab pos="359410" algn="l"/>
                <a:tab pos="629285" algn="l"/>
                <a:tab pos="1693545" algn="r"/>
              </a:tabLst>
            </a:pPr>
            <a:r>
              <a:rPr lang="en-US"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rPr>
              <a:t> المخرجات:</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المعلومات التي يمكن اعتبارها على شكل معلومات.</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spcBef>
                <a:spcPts val="720"/>
              </a:spcBef>
              <a:spcAft>
                <a:spcPts val="720"/>
              </a:spcAft>
              <a:buNone/>
              <a:tabLst>
                <a:tab pos="269240" algn="l"/>
                <a:tab pos="359410" algn="l"/>
                <a:tab pos="629285" algn="l"/>
                <a:tab pos="1693545" algn="r"/>
              </a:tabLst>
            </a:pPr>
            <a:r>
              <a:rPr lang="en-US"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sym typeface="Wingdings" panose="05000000000000000000" pitchFamily="2" charset="2"/>
              </a:rPr>
              <a:t></a:t>
            </a:r>
            <a:r>
              <a:rPr lang="ar-SY"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التغذية</a:t>
            </a: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a:t>
            </a:r>
            <a:r>
              <a:rPr lang="ar-SY" dirty="0">
                <a:solidFill>
                  <a:srgbClr val="7030A0"/>
                </a:solidFill>
                <a:effectLst/>
                <a:latin typeface="Simplified Arabic" panose="02020603050405020304" pitchFamily="18" charset="-78"/>
                <a:ea typeface="Times New Roman" panose="02020603050405020304" pitchFamily="18" charset="0"/>
                <a:cs typeface="Simplified Arabic" panose="02020603050405020304" pitchFamily="18" charset="-78"/>
              </a:rPr>
              <a:t>العكسية:</a:t>
            </a:r>
            <a:r>
              <a:rPr lang="ar-SY" dirty="0">
                <a:solidFill>
                  <a:srgbClr val="000000"/>
                </a:solidFill>
                <a:effectLst/>
                <a:latin typeface="Simplified Arabic" panose="02020603050405020304" pitchFamily="18" charset="-78"/>
                <a:ea typeface="Times New Roman" panose="02020603050405020304" pitchFamily="18" charset="0"/>
                <a:cs typeface="Simplified Arabic" panose="02020603050405020304" pitchFamily="18" charset="-78"/>
              </a:rPr>
              <a:t> وذلك لتقييم أداء النظام فالنتائج إما أن تكون إيجابية أو سلبية.</a:t>
            </a:r>
            <a:endParaRPr lang="en-US"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pic>
        <p:nvPicPr>
          <p:cNvPr id="5" name="صورة 1">
            <a:extLst>
              <a:ext uri="{FF2B5EF4-FFF2-40B4-BE49-F238E27FC236}">
                <a16:creationId xmlns:a16="http://schemas.microsoft.com/office/drawing/2014/main" id="{B8744C53-7DB0-7267-60B1-211BD6FF8E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0314" y="2923623"/>
            <a:ext cx="6332310" cy="4004334"/>
          </a:xfrm>
          <a:prstGeom prst="rect">
            <a:avLst/>
          </a:prstGeom>
        </p:spPr>
      </p:pic>
      <p:sp>
        <p:nvSpPr>
          <p:cNvPr id="9" name="TextBox 8">
            <a:extLst>
              <a:ext uri="{FF2B5EF4-FFF2-40B4-BE49-F238E27FC236}">
                <a16:creationId xmlns:a16="http://schemas.microsoft.com/office/drawing/2014/main" id="{FAA0B4D5-BCBD-8BBA-F5E4-A2EC9B33D6D4}"/>
              </a:ext>
            </a:extLst>
          </p:cNvPr>
          <p:cNvSpPr txBox="1"/>
          <p:nvPr/>
        </p:nvSpPr>
        <p:spPr>
          <a:xfrm>
            <a:off x="5195207" y="3559876"/>
            <a:ext cx="783771"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en-US" sz="1800" dirty="0">
                <a:latin typeface="Alexandria"/>
              </a:rPr>
              <a:t>Inputs</a:t>
            </a:r>
            <a:endParaRPr lang="ar-SY" dirty="0"/>
          </a:p>
        </p:txBody>
      </p:sp>
      <p:sp>
        <p:nvSpPr>
          <p:cNvPr id="11" name="TextBox 10">
            <a:extLst>
              <a:ext uri="{FF2B5EF4-FFF2-40B4-BE49-F238E27FC236}">
                <a16:creationId xmlns:a16="http://schemas.microsoft.com/office/drawing/2014/main" id="{E810C083-D654-90C2-42B6-B51740AC8BEC}"/>
              </a:ext>
            </a:extLst>
          </p:cNvPr>
          <p:cNvSpPr txBox="1"/>
          <p:nvPr/>
        </p:nvSpPr>
        <p:spPr>
          <a:xfrm>
            <a:off x="3994376" y="4565461"/>
            <a:ext cx="2401661"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en-US" sz="1800" dirty="0">
                <a:latin typeface="Alexandria"/>
              </a:rPr>
              <a:t>Processing and Analysis</a:t>
            </a:r>
            <a:endParaRPr lang="ar-SY" dirty="0"/>
          </a:p>
        </p:txBody>
      </p:sp>
      <p:sp>
        <p:nvSpPr>
          <p:cNvPr id="13" name="TextBox 12">
            <a:extLst>
              <a:ext uri="{FF2B5EF4-FFF2-40B4-BE49-F238E27FC236}">
                <a16:creationId xmlns:a16="http://schemas.microsoft.com/office/drawing/2014/main" id="{2D128C60-3F06-6C75-3764-E17B72EABCB2}"/>
              </a:ext>
            </a:extLst>
          </p:cNvPr>
          <p:cNvSpPr txBox="1"/>
          <p:nvPr/>
        </p:nvSpPr>
        <p:spPr>
          <a:xfrm>
            <a:off x="4752522" y="5845629"/>
            <a:ext cx="1132114"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en-US" sz="1800" dirty="0">
                <a:latin typeface="Alexandria"/>
              </a:rPr>
              <a:t>Outputs</a:t>
            </a:r>
            <a:endParaRPr lang="ar-SY" dirty="0"/>
          </a:p>
        </p:txBody>
      </p:sp>
      <p:sp>
        <p:nvSpPr>
          <p:cNvPr id="15" name="TextBox 14">
            <a:extLst>
              <a:ext uri="{FF2B5EF4-FFF2-40B4-BE49-F238E27FC236}">
                <a16:creationId xmlns:a16="http://schemas.microsoft.com/office/drawing/2014/main" id="{090C453D-62C1-0F9F-4850-8D18B9274E31}"/>
              </a:ext>
            </a:extLst>
          </p:cNvPr>
          <p:cNvSpPr txBox="1"/>
          <p:nvPr/>
        </p:nvSpPr>
        <p:spPr>
          <a:xfrm>
            <a:off x="11033579" y="5535920"/>
            <a:ext cx="1158421"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r>
              <a:rPr lang="en-US" sz="1800" dirty="0">
                <a:latin typeface="Alexandria"/>
              </a:rPr>
              <a:t>Feedback</a:t>
            </a:r>
            <a:endParaRPr lang="ar-SY" dirty="0"/>
          </a:p>
        </p:txBody>
      </p:sp>
    </p:spTree>
    <p:extLst>
      <p:ext uri="{BB962C8B-B14F-4D97-AF65-F5344CB8AC3E}">
        <p14:creationId xmlns:p14="http://schemas.microsoft.com/office/powerpoint/2010/main" val="46612396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C843C-8A8A-13A6-BBFD-EE1958A2672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DA5205-E770-EA4F-9F8B-6AE937EE4137}"/>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4C9A9AC-05E7-7358-8BA1-0154771D06C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E21888-5C21-2E0D-1FF0-4BE34A3C73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004D00D9-33EA-1F44-B5F7-9CB39D477462}"/>
              </a:ext>
            </a:extLst>
          </p:cNvPr>
          <p:cNvSpPr txBox="1"/>
          <p:nvPr/>
        </p:nvSpPr>
        <p:spPr>
          <a:xfrm>
            <a:off x="174171" y="1012371"/>
            <a:ext cx="4561115" cy="5078313"/>
          </a:xfrm>
          <a:prstGeom prst="rect">
            <a:avLst/>
          </a:prstGeom>
          <a:noFill/>
        </p:spPr>
        <p:txBody>
          <a:bodyPr wrap="square" rtlCol="0">
            <a:spAutoFit/>
          </a:bodyPr>
          <a:lstStyle/>
          <a:p>
            <a:pPr algn="just"/>
            <a:r>
              <a:rPr lang="en-US" b="1" dirty="0">
                <a:solidFill>
                  <a:srgbClr val="FF0000"/>
                </a:solidFill>
                <a:latin typeface="Alexandria"/>
              </a:rPr>
              <a:t>Sub-systems of the Marketing Information System</a:t>
            </a:r>
          </a:p>
          <a:p>
            <a:pPr algn="just"/>
            <a:r>
              <a:rPr lang="en-US" sz="1600" dirty="0">
                <a:latin typeface="Alexandria"/>
              </a:rPr>
              <a:t>The Marketing Information System includes four main sub-systems, namely:</a:t>
            </a:r>
          </a:p>
          <a:p>
            <a:pPr algn="just"/>
            <a:r>
              <a:rPr lang="en-US" sz="1600" b="1" dirty="0">
                <a:solidFill>
                  <a:srgbClr val="FF0000"/>
                </a:solidFill>
                <a:latin typeface="Alexandria"/>
              </a:rPr>
              <a:t>First: Marketing Research</a:t>
            </a:r>
          </a:p>
          <a:p>
            <a:pPr algn="just"/>
            <a:r>
              <a:rPr lang="en-US" sz="1600" dirty="0">
                <a:latin typeface="Alexandria"/>
              </a:rPr>
              <a:t>Marketing research is defined as a systematic approach based on the collection and analysis of data with the objective of developing solutions to specific marketing problems under study.</a:t>
            </a:r>
          </a:p>
          <a:p>
            <a:pPr algn="just"/>
            <a:r>
              <a:rPr lang="en-US" sz="1600" dirty="0">
                <a:latin typeface="Alexandria"/>
              </a:rPr>
              <a:t>Marketing research constitutes a component of the Marketing Information System (MIS). The relative importance of each—marketing research and the MIS—varies depending on several factors, such as the size of the organization and its managerial philosophy.</a:t>
            </a:r>
          </a:p>
          <a:p>
            <a:pPr algn="just"/>
            <a:r>
              <a:rPr lang="en-US" sz="1600" dirty="0">
                <a:latin typeface="Alexandria"/>
              </a:rPr>
              <a:t>In practice, many organizations—particularly small and medium-sized enterprises (SMEs)—often lack fully developed marketing information systems and instead rely primarily on marketing research activities to support their decision-making processes.</a:t>
            </a:r>
          </a:p>
        </p:txBody>
      </p:sp>
      <p:sp>
        <p:nvSpPr>
          <p:cNvPr id="4" name="TextBox 3">
            <a:extLst>
              <a:ext uri="{FF2B5EF4-FFF2-40B4-BE49-F238E27FC236}">
                <a16:creationId xmlns:a16="http://schemas.microsoft.com/office/drawing/2014/main" id="{2591E6A4-7D9A-8C4B-51D8-F1E6F29E4BAC}"/>
              </a:ext>
            </a:extLst>
          </p:cNvPr>
          <p:cNvSpPr txBox="1"/>
          <p:nvPr/>
        </p:nvSpPr>
        <p:spPr>
          <a:xfrm>
            <a:off x="4898571" y="805542"/>
            <a:ext cx="7053034" cy="2600712"/>
          </a:xfrm>
          <a:prstGeom prst="rect">
            <a:avLst/>
          </a:prstGeom>
          <a:noFill/>
        </p:spPr>
        <p:txBody>
          <a:bodyPr wrap="square" rtlCol="0">
            <a:spAutoFit/>
          </a:bodyPr>
          <a:lstStyle/>
          <a:p>
            <a:pPr algn="just" rtl="1">
              <a:spcBef>
                <a:spcPts val="720"/>
              </a:spcBef>
              <a:spcAft>
                <a:spcPts val="720"/>
              </a:spcAft>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الأنظمة الفرعية أو الجزئية التابعة لنظام المعلومات التسويقية:</a:t>
            </a:r>
          </a:p>
          <a:p>
            <a:pPr algn="just" rtl="1">
              <a:spcBef>
                <a:spcPts val="720"/>
              </a:spcBef>
              <a:spcAft>
                <a:spcPts val="720"/>
              </a:spcAft>
              <a:buNone/>
              <a:tabLst>
                <a:tab pos="269240" algn="l"/>
                <a:tab pos="359410" algn="l"/>
                <a:tab pos="629285" algn="l"/>
                <a:tab pos="1693545" algn="r"/>
              </a:tabLst>
            </a:pPr>
            <a:r>
              <a:rPr lang="ar-SY" dirty="0">
                <a:latin typeface="Simplified Arabic" panose="02020603050405020304" pitchFamily="18" charset="-78"/>
                <a:ea typeface="Times New Roman" panose="02020603050405020304" pitchFamily="18" charset="0"/>
                <a:cs typeface="Simplified Arabic" panose="02020603050405020304" pitchFamily="18" charset="-78"/>
              </a:rPr>
              <a:t>يشمل نظام المعلومات التسويقية أربعة أنظمة فرعية، وهي:</a:t>
            </a:r>
            <a:endParaRPr lang="ar-SY" dirty="0">
              <a:effectLst/>
              <a:latin typeface="Simplified Arabic" panose="02020603050405020304" pitchFamily="18" charset="-78"/>
              <a:ea typeface="Times New Roman" panose="02020603050405020304" pitchFamily="18" charset="0"/>
              <a:cs typeface="Simplified Arabic" panose="02020603050405020304" pitchFamily="18" charset="-78"/>
            </a:endParaRPr>
          </a:p>
          <a:p>
            <a:pPr algn="just" rtl="1">
              <a:spcBef>
                <a:spcPts val="720"/>
              </a:spcBef>
              <a:spcAft>
                <a:spcPts val="720"/>
              </a:spcAft>
              <a:buNone/>
              <a:tabLst>
                <a:tab pos="269240" algn="l"/>
                <a:tab pos="359410" algn="l"/>
                <a:tab pos="629285" algn="l"/>
                <a:tab pos="1693545" algn="r"/>
              </a:tabLst>
            </a:pP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أولاً) بحوث التسويق: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هو عبارة عن أسلوب منهجي يقوم على جمع البيانات وتحليلها بهدف إيجاد الحلول للمشاكل التسويقية المدروسة.</a:t>
            </a:r>
          </a:p>
          <a:p>
            <a:pPr algn="just" rtl="1">
              <a:spcBef>
                <a:spcPts val="720"/>
              </a:spcBef>
              <a:spcAft>
                <a:spcPts val="720"/>
              </a:spcAft>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(إنّ بحوث التسويق جزء من نظام المعلومات التسويقي وتختلف نسبة أهمية كل منهما وفقاً لعدة عوامل مثل حجم المنظمة وفلسفتها ...، حيث تغيب عن معظم المنظمات نظم المعلومات التسويقية ويكتفى ببحوث التسويق وخصوصاً في المنظمات صغيرة ومتوسطة الحجم.)</a:t>
            </a:r>
          </a:p>
        </p:txBody>
      </p:sp>
      <p:pic>
        <p:nvPicPr>
          <p:cNvPr id="7" name="Picture 6">
            <a:extLst>
              <a:ext uri="{FF2B5EF4-FFF2-40B4-BE49-F238E27FC236}">
                <a16:creationId xmlns:a16="http://schemas.microsoft.com/office/drawing/2014/main" id="{95852F75-535C-F0D9-CAE0-C5FCD74718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47658" y="3451748"/>
            <a:ext cx="4484914" cy="3218532"/>
          </a:xfrm>
          <a:prstGeom prst="rect">
            <a:avLst/>
          </a:prstGeom>
        </p:spPr>
      </p:pic>
    </p:spTree>
    <p:extLst>
      <p:ext uri="{BB962C8B-B14F-4D97-AF65-F5344CB8AC3E}">
        <p14:creationId xmlns:p14="http://schemas.microsoft.com/office/powerpoint/2010/main" val="273702651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15C78-72CD-3322-AF33-29427C0E41F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F286F5A-DB5B-C46D-0873-96330E6B6465}"/>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48214028-93C7-C3B6-E181-BA3D4B3C263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283CB7-C0AE-7DED-EAED-CBCFD5E63E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9747435-78E5-4ACD-EF34-733D5F917E6A}"/>
              </a:ext>
            </a:extLst>
          </p:cNvPr>
          <p:cNvSpPr txBox="1"/>
          <p:nvPr/>
        </p:nvSpPr>
        <p:spPr>
          <a:xfrm>
            <a:off x="174172" y="1012371"/>
            <a:ext cx="3388176" cy="4308872"/>
          </a:xfrm>
          <a:prstGeom prst="rect">
            <a:avLst/>
          </a:prstGeom>
          <a:noFill/>
        </p:spPr>
        <p:txBody>
          <a:bodyPr wrap="square" rtlCol="0">
            <a:spAutoFit/>
          </a:bodyPr>
          <a:lstStyle/>
          <a:p>
            <a:pPr algn="just"/>
            <a:r>
              <a:rPr lang="en-US" sz="2000" b="1" dirty="0">
                <a:solidFill>
                  <a:srgbClr val="FF0000"/>
                </a:solidFill>
                <a:latin typeface="Alexandria"/>
              </a:rPr>
              <a:t>Sub-systems of the Marketing Information System</a:t>
            </a:r>
          </a:p>
          <a:p>
            <a:pPr algn="just"/>
            <a:r>
              <a:rPr lang="en-US" b="1" dirty="0">
                <a:solidFill>
                  <a:srgbClr val="FF0000"/>
                </a:solidFill>
                <a:latin typeface="Alexandria"/>
              </a:rPr>
              <a:t>Second: Marketing Intelligence</a:t>
            </a:r>
          </a:p>
          <a:p>
            <a:pPr algn="just"/>
            <a:r>
              <a:rPr lang="en-US" dirty="0">
                <a:latin typeface="Alexandria"/>
              </a:rPr>
              <a:t>Marketing intelligence refers to the methods and techniques used to collect data and transmit it to the relevant units within the organization, such as the marketing department.</a:t>
            </a:r>
            <a:endParaRPr lang="en-US" b="1" dirty="0">
              <a:latin typeface="Alexandria"/>
            </a:endParaRPr>
          </a:p>
          <a:p>
            <a:pPr algn="just"/>
            <a:r>
              <a:rPr lang="en-US" dirty="0">
                <a:latin typeface="Alexandria"/>
              </a:rPr>
              <a:t>Sales personnel are considered a key source of marketing intelligence, as they gather valuable information from both the internal and external marketing environments.</a:t>
            </a:r>
          </a:p>
        </p:txBody>
      </p:sp>
      <p:sp>
        <p:nvSpPr>
          <p:cNvPr id="4" name="TextBox 3">
            <a:extLst>
              <a:ext uri="{FF2B5EF4-FFF2-40B4-BE49-F238E27FC236}">
                <a16:creationId xmlns:a16="http://schemas.microsoft.com/office/drawing/2014/main" id="{59A43C83-1210-69F1-72F2-5C9B1BEA96F4}"/>
              </a:ext>
            </a:extLst>
          </p:cNvPr>
          <p:cNvSpPr txBox="1"/>
          <p:nvPr/>
        </p:nvSpPr>
        <p:spPr>
          <a:xfrm>
            <a:off x="5540829" y="805542"/>
            <a:ext cx="6410776" cy="1928733"/>
          </a:xfrm>
          <a:prstGeom prst="rect">
            <a:avLst/>
          </a:prstGeom>
          <a:noFill/>
        </p:spPr>
        <p:txBody>
          <a:bodyPr wrap="square" rtlCol="0">
            <a:spAutoFit/>
          </a:bodyPr>
          <a:lstStyle/>
          <a:p>
            <a:pPr algn="just" rtl="1">
              <a:spcBef>
                <a:spcPts val="720"/>
              </a:spcBef>
              <a:spcAft>
                <a:spcPts val="720"/>
              </a:spcAft>
              <a:buNone/>
              <a:tabLst>
                <a:tab pos="269240" algn="l"/>
                <a:tab pos="359410" algn="l"/>
                <a:tab pos="629285" algn="l"/>
                <a:tab pos="1693545" algn="r"/>
              </a:tabLst>
            </a:pP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الأنظمة الفرعية أو الجزئية التابعة لنظام المعلومات التسويقية:</a:t>
            </a:r>
          </a:p>
          <a:p>
            <a:pPr algn="just" rtl="1">
              <a:spcBef>
                <a:spcPts val="720"/>
              </a:spcBef>
              <a:spcAft>
                <a:spcPts val="720"/>
              </a:spcAft>
              <a:buNone/>
              <a:tabLst>
                <a:tab pos="269240" algn="l"/>
                <a:tab pos="359410" algn="l"/>
                <a:tab pos="629285" algn="l"/>
                <a:tab pos="1693545" algn="r"/>
              </a:tabLst>
            </a:pP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ثانياً) الاستخبارات التسويقية: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وهي طرق وأساليب الحصول على البيانات وإيصالها إلى المراكز المختصة في المنظمة كإدارة التسويق. </a:t>
            </a:r>
          </a:p>
          <a:p>
            <a:pPr algn="just" rtl="1">
              <a:spcBef>
                <a:spcPts val="720"/>
              </a:spcBef>
              <a:spcAft>
                <a:spcPts val="720"/>
              </a:spcAft>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يعدّ رجال البيع مصدراً هاماً في الاستخبارات التسويقية التي يتم جمعها من بيئة التسويق الداخلية أو الخارجية.</a:t>
            </a:r>
          </a:p>
        </p:txBody>
      </p:sp>
      <p:pic>
        <p:nvPicPr>
          <p:cNvPr id="5" name="Picture 4">
            <a:extLst>
              <a:ext uri="{FF2B5EF4-FFF2-40B4-BE49-F238E27FC236}">
                <a16:creationId xmlns:a16="http://schemas.microsoft.com/office/drawing/2014/main" id="{B053D286-B8A9-954B-F547-0971FF79D8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9297" y="2672720"/>
            <a:ext cx="5603423" cy="4143953"/>
          </a:xfrm>
          <a:prstGeom prst="rect">
            <a:avLst/>
          </a:prstGeom>
        </p:spPr>
      </p:pic>
    </p:spTree>
    <p:extLst>
      <p:ext uri="{BB962C8B-B14F-4D97-AF65-F5344CB8AC3E}">
        <p14:creationId xmlns:p14="http://schemas.microsoft.com/office/powerpoint/2010/main" val="261869780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00DA6-E1E7-18D6-3E24-64D24C1A875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D76BF4B-9F4F-D4B5-EF17-2F6887B3DCBF}"/>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45892E2-E4CE-8978-707D-33E771678C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71ED2D-02DD-B0BC-CDA1-6633671DEC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387518B-053C-F05F-01B2-50E1CF89ECED}"/>
              </a:ext>
            </a:extLst>
          </p:cNvPr>
          <p:cNvSpPr txBox="1"/>
          <p:nvPr/>
        </p:nvSpPr>
        <p:spPr>
          <a:xfrm>
            <a:off x="174171" y="1012371"/>
            <a:ext cx="4724399" cy="3439660"/>
          </a:xfrm>
          <a:prstGeom prst="rect">
            <a:avLst/>
          </a:prstGeom>
          <a:noFill/>
        </p:spPr>
        <p:txBody>
          <a:bodyPr wrap="square" rtlCol="0">
            <a:spAutoFit/>
          </a:bodyPr>
          <a:lstStyle/>
          <a:p>
            <a:pPr algn="just"/>
            <a:r>
              <a:rPr lang="en-US" b="1" dirty="0">
                <a:latin typeface="Alexandria"/>
              </a:rPr>
              <a:t>Sub-systems of the Marketing Information System</a:t>
            </a:r>
          </a:p>
          <a:p>
            <a:pPr algn="just"/>
            <a:r>
              <a:rPr lang="en-US" sz="1600" b="1" dirty="0">
                <a:solidFill>
                  <a:srgbClr val="FF0000"/>
                </a:solidFill>
                <a:latin typeface="Alexandria"/>
              </a:rPr>
              <a:t>Third: Internal Reports</a:t>
            </a:r>
          </a:p>
          <a:p>
            <a:pPr algn="just">
              <a:lnSpc>
                <a:spcPct val="150000"/>
              </a:lnSpc>
            </a:pPr>
            <a:r>
              <a:rPr lang="en-US" sz="1600" dirty="0">
                <a:latin typeface="Alexandria"/>
              </a:rPr>
              <a:t>Internal reports constitute an important source of information for the organization, typically derived from its maintained records and documented data. These reports include information related to sales, revenues, costs, inventories, and customer transactions, and they play a crucial role in supporting marketing analysis and decision-making.</a:t>
            </a:r>
          </a:p>
        </p:txBody>
      </p:sp>
      <p:sp>
        <p:nvSpPr>
          <p:cNvPr id="4" name="TextBox 3">
            <a:extLst>
              <a:ext uri="{FF2B5EF4-FFF2-40B4-BE49-F238E27FC236}">
                <a16:creationId xmlns:a16="http://schemas.microsoft.com/office/drawing/2014/main" id="{AA28C3E4-D759-4B18-62FE-55018B37AED3}"/>
              </a:ext>
            </a:extLst>
          </p:cNvPr>
          <p:cNvSpPr txBox="1"/>
          <p:nvPr/>
        </p:nvSpPr>
        <p:spPr>
          <a:xfrm>
            <a:off x="4463143" y="805542"/>
            <a:ext cx="7488462" cy="856645"/>
          </a:xfrm>
          <a:prstGeom prst="rect">
            <a:avLst/>
          </a:prstGeom>
          <a:noFill/>
        </p:spPr>
        <p:txBody>
          <a:bodyPr wrap="square" rtlCol="0">
            <a:spAutoFit/>
          </a:bodyPr>
          <a:lstStyle/>
          <a:p>
            <a:pPr algn="just" rtl="1">
              <a:spcBef>
                <a:spcPts val="720"/>
              </a:spcBef>
              <a:spcAft>
                <a:spcPts val="720"/>
              </a:spcAft>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الأنظمة الفرعية أو الجزئية التابعة لنظام المعلومات التسويقية:</a:t>
            </a:r>
          </a:p>
          <a:p>
            <a:pPr algn="just" rtl="1">
              <a:spcBef>
                <a:spcPts val="720"/>
              </a:spcBef>
              <a:spcAft>
                <a:spcPts val="720"/>
              </a:spcAft>
              <a:buNone/>
              <a:tabLst>
                <a:tab pos="269240" algn="l"/>
                <a:tab pos="359410" algn="l"/>
                <a:tab pos="629285" algn="l"/>
                <a:tab pos="1693545" algn="r"/>
              </a:tabLst>
            </a:pP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ثالثاً) التقارير الداخلية: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وهي مصدر هام للمنظمة تؤخذ عادة من سجلات المنظمة المحفوظة..</a:t>
            </a:r>
          </a:p>
        </p:txBody>
      </p:sp>
      <p:pic>
        <p:nvPicPr>
          <p:cNvPr id="7" name="Picture 6">
            <a:extLst>
              <a:ext uri="{FF2B5EF4-FFF2-40B4-BE49-F238E27FC236}">
                <a16:creationId xmlns:a16="http://schemas.microsoft.com/office/drawing/2014/main" id="{CCEBF5A5-6F36-438E-2A2A-788F6E6E5B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2000053"/>
            <a:ext cx="5573486" cy="4509605"/>
          </a:xfrm>
          <a:prstGeom prst="rect">
            <a:avLst/>
          </a:prstGeom>
        </p:spPr>
      </p:pic>
    </p:spTree>
    <p:extLst>
      <p:ext uri="{BB962C8B-B14F-4D97-AF65-F5344CB8AC3E}">
        <p14:creationId xmlns:p14="http://schemas.microsoft.com/office/powerpoint/2010/main" val="336943242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A6E96-9175-C606-2A97-6A23E28841B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D0FEC8A-5D29-ECAF-C206-7DDE9F45D58A}"/>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5C801F1-86EF-452E-8662-E712067F66D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4FAA4A-1F66-3FCA-91AC-FF5CD0BBFC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AEDD57F-71F2-F586-CD04-213C7980B528}"/>
              </a:ext>
            </a:extLst>
          </p:cNvPr>
          <p:cNvSpPr txBox="1"/>
          <p:nvPr/>
        </p:nvSpPr>
        <p:spPr>
          <a:xfrm>
            <a:off x="180431" y="1091314"/>
            <a:ext cx="5915569" cy="1354217"/>
          </a:xfrm>
          <a:prstGeom prst="rect">
            <a:avLst/>
          </a:prstGeom>
          <a:noFill/>
        </p:spPr>
        <p:txBody>
          <a:bodyPr wrap="square" rtlCol="0">
            <a:spAutoFit/>
          </a:bodyPr>
          <a:lstStyle/>
          <a:p>
            <a:pPr algn="just"/>
            <a:r>
              <a:rPr lang="en-US" b="1" dirty="0">
                <a:solidFill>
                  <a:srgbClr val="FF0000"/>
                </a:solidFill>
                <a:latin typeface="Alexandria"/>
              </a:rPr>
              <a:t>Sub-systems of the Marketing Information System</a:t>
            </a:r>
          </a:p>
          <a:p>
            <a:pPr algn="just"/>
            <a:r>
              <a:rPr lang="en-US" sz="1600" b="1" dirty="0">
                <a:solidFill>
                  <a:srgbClr val="FF0000"/>
                </a:solidFill>
                <a:latin typeface="Alexandria"/>
              </a:rPr>
              <a:t>Fourth: Marketing Analysis</a:t>
            </a:r>
          </a:p>
          <a:p>
            <a:pPr algn="just"/>
            <a:r>
              <a:rPr lang="en-US" sz="1600" dirty="0">
                <a:latin typeface="Alexandria"/>
              </a:rPr>
              <a:t>Marketing analysis involves the use of statistical methods and mathematical modeling techniques to interpret data and support informed marketing decision-making.</a:t>
            </a:r>
          </a:p>
        </p:txBody>
      </p:sp>
      <p:sp>
        <p:nvSpPr>
          <p:cNvPr id="4" name="TextBox 3">
            <a:extLst>
              <a:ext uri="{FF2B5EF4-FFF2-40B4-BE49-F238E27FC236}">
                <a16:creationId xmlns:a16="http://schemas.microsoft.com/office/drawing/2014/main" id="{4120CA43-2D2B-C497-8597-31FE0DF8F407}"/>
              </a:ext>
            </a:extLst>
          </p:cNvPr>
          <p:cNvSpPr txBox="1"/>
          <p:nvPr/>
        </p:nvSpPr>
        <p:spPr>
          <a:xfrm>
            <a:off x="6422571" y="908957"/>
            <a:ext cx="5523684" cy="856645"/>
          </a:xfrm>
          <a:prstGeom prst="rect">
            <a:avLst/>
          </a:prstGeom>
          <a:noFill/>
        </p:spPr>
        <p:txBody>
          <a:bodyPr wrap="square" rtlCol="0">
            <a:spAutoFit/>
          </a:bodyPr>
          <a:lstStyle/>
          <a:p>
            <a:pPr algn="just" rtl="1">
              <a:spcBef>
                <a:spcPts val="720"/>
              </a:spcBef>
              <a:spcAft>
                <a:spcPts val="720"/>
              </a:spcAft>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الأنظمة الفرعية أو الجزئية التابعة لنظام المعلومات التسويقية:</a:t>
            </a:r>
          </a:p>
          <a:p>
            <a:pPr algn="just" rtl="1">
              <a:spcBef>
                <a:spcPts val="720"/>
              </a:spcBef>
              <a:spcAft>
                <a:spcPts val="720"/>
              </a:spcAft>
              <a:buNone/>
              <a:tabLst>
                <a:tab pos="269240" algn="l"/>
                <a:tab pos="359410" algn="l"/>
                <a:tab pos="629285" algn="l"/>
                <a:tab pos="1693545" algn="r"/>
              </a:tabLst>
            </a:pPr>
            <a:r>
              <a:rPr lang="ar-SY" b="1" dirty="0">
                <a:solidFill>
                  <a:srgbClr val="FF0000"/>
                </a:solidFill>
                <a:latin typeface="Simplified Arabic" panose="02020603050405020304" pitchFamily="18" charset="-78"/>
                <a:ea typeface="Times New Roman" panose="02020603050405020304" pitchFamily="18" charset="0"/>
                <a:cs typeface="Simplified Arabic" panose="02020603050405020304" pitchFamily="18" charset="-78"/>
              </a:rPr>
              <a:t>رابعاً) </a:t>
            </a: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التحليل التسويقي: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باستخدام الأساليب الإحصائية والنمذجة الرياضية.</a:t>
            </a:r>
          </a:p>
        </p:txBody>
      </p:sp>
      <p:pic>
        <p:nvPicPr>
          <p:cNvPr id="5" name="Picture 4">
            <a:extLst>
              <a:ext uri="{FF2B5EF4-FFF2-40B4-BE49-F238E27FC236}">
                <a16:creationId xmlns:a16="http://schemas.microsoft.com/office/drawing/2014/main" id="{82D9DAF8-5285-21AF-0AC3-32524E466A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178" y="2545436"/>
            <a:ext cx="7845879" cy="3746225"/>
          </a:xfrm>
          <a:prstGeom prst="rect">
            <a:avLst/>
          </a:prstGeom>
        </p:spPr>
      </p:pic>
    </p:spTree>
    <p:extLst>
      <p:ext uri="{BB962C8B-B14F-4D97-AF65-F5344CB8AC3E}">
        <p14:creationId xmlns:p14="http://schemas.microsoft.com/office/powerpoint/2010/main" val="407729897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73D72-0FC2-CDAA-5A3B-9E318FDB246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DA0FB85-5459-F74E-EE12-2459148A04BF}"/>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658DFDA-73F6-299E-3DCB-B228C4EC3CE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4D2BAA-3527-BFF3-3453-187D40BB11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20D8F13-777B-F702-AB28-7C34481E1750}"/>
              </a:ext>
            </a:extLst>
          </p:cNvPr>
          <p:cNvSpPr txBox="1"/>
          <p:nvPr/>
        </p:nvSpPr>
        <p:spPr>
          <a:xfrm>
            <a:off x="180431" y="934769"/>
            <a:ext cx="3836398" cy="5786199"/>
          </a:xfrm>
          <a:prstGeom prst="rect">
            <a:avLst/>
          </a:prstGeom>
          <a:noFill/>
        </p:spPr>
        <p:txBody>
          <a:bodyPr wrap="square" rtlCol="0">
            <a:spAutoFit/>
          </a:bodyPr>
          <a:lstStyle/>
          <a:p>
            <a:pPr algn="just"/>
            <a:r>
              <a:rPr lang="en-US" b="1" dirty="0">
                <a:solidFill>
                  <a:srgbClr val="FF0000"/>
                </a:solidFill>
                <a:latin typeface="Alexandria"/>
              </a:rPr>
              <a:t>Types of Data</a:t>
            </a:r>
          </a:p>
          <a:p>
            <a:pPr algn="just"/>
            <a:r>
              <a:rPr lang="en-US" sz="1600" dirty="0">
                <a:latin typeface="Alexandria"/>
              </a:rPr>
              <a:t>In marketing, data are broadly classified into two main types: primary data and secondary data, which differ in terms of their source, methods of collection, and intended purpose.</a:t>
            </a:r>
            <a:endParaRPr lang="en-US" b="1" dirty="0">
              <a:latin typeface="Alexandria"/>
            </a:endParaRPr>
          </a:p>
          <a:p>
            <a:pPr algn="just"/>
            <a:r>
              <a:rPr lang="en-US" sz="1600" b="1" dirty="0">
                <a:solidFill>
                  <a:srgbClr val="FF0000"/>
                </a:solidFill>
                <a:latin typeface="Alexandria"/>
              </a:rPr>
              <a:t>First: Primary Data</a:t>
            </a:r>
            <a:endParaRPr lang="en-US" b="1" dirty="0">
              <a:solidFill>
                <a:srgbClr val="FF0000"/>
              </a:solidFill>
              <a:latin typeface="Alexandria"/>
            </a:endParaRPr>
          </a:p>
          <a:p>
            <a:pPr algn="just"/>
            <a:r>
              <a:rPr lang="en-US" sz="1600" dirty="0">
                <a:latin typeface="Alexandria"/>
              </a:rPr>
              <a:t>Primary data are defined as data that are collected for the first time specifically for a particular purpose, and are often associated with a clearly defined marketing problem. These data are characterized by being:</a:t>
            </a:r>
            <a:endParaRPr lang="en-US" b="1" dirty="0">
              <a:latin typeface="Alexandria"/>
            </a:endParaRPr>
          </a:p>
          <a:p>
            <a:pPr marL="285750" indent="-285750" algn="just">
              <a:buFont typeface="Arial" panose="020B0604020202020204" pitchFamily="34" charset="0"/>
              <a:buChar char="•"/>
            </a:pPr>
            <a:r>
              <a:rPr lang="en-US" sz="1600" dirty="0">
                <a:latin typeface="Alexandria"/>
              </a:rPr>
              <a:t>Current and direct</a:t>
            </a:r>
            <a:endParaRPr lang="en-US" b="1" dirty="0">
              <a:latin typeface="Alexandria"/>
            </a:endParaRPr>
          </a:p>
          <a:p>
            <a:pPr marL="285750" indent="-285750" algn="just">
              <a:buFont typeface="Arial" panose="020B0604020202020204" pitchFamily="34" charset="0"/>
              <a:buChar char="•"/>
            </a:pPr>
            <a:r>
              <a:rPr lang="en-US" sz="1600" dirty="0">
                <a:latin typeface="Alexandria"/>
              </a:rPr>
              <a:t>Specifically designed to meet the objectives of the study</a:t>
            </a:r>
            <a:endParaRPr lang="en-US" b="1" dirty="0">
              <a:latin typeface="Alexandria"/>
            </a:endParaRPr>
          </a:p>
          <a:p>
            <a:pPr marL="285750" indent="-285750" algn="just">
              <a:buFont typeface="Arial" panose="020B0604020202020204" pitchFamily="34" charset="0"/>
              <a:buChar char="•"/>
            </a:pPr>
            <a:r>
              <a:rPr lang="en-US" sz="1600" dirty="0">
                <a:latin typeface="Alexandria"/>
              </a:rPr>
              <a:t>More accurate and relevant for decision-making</a:t>
            </a:r>
            <a:endParaRPr lang="en-US" b="1" dirty="0">
              <a:latin typeface="Alexandria"/>
            </a:endParaRPr>
          </a:p>
          <a:p>
            <a:pPr algn="just"/>
            <a:r>
              <a:rPr lang="en-US" sz="1600" dirty="0">
                <a:latin typeface="Alexandria"/>
              </a:rPr>
              <a:t>Primary data are typically collected through various methods, including:</a:t>
            </a:r>
            <a:endParaRPr lang="en-US" b="1" dirty="0">
              <a:latin typeface="Alexandria"/>
            </a:endParaRPr>
          </a:p>
          <a:p>
            <a:pPr marL="285750" indent="-285750" algn="just">
              <a:buFont typeface="Arial" panose="020B0604020202020204" pitchFamily="34" charset="0"/>
              <a:buChar char="•"/>
            </a:pPr>
            <a:r>
              <a:rPr lang="en-US" sz="1600" dirty="0">
                <a:latin typeface="Alexandria"/>
              </a:rPr>
              <a:t>Questionnaires (Surveys)</a:t>
            </a:r>
            <a:endParaRPr lang="en-US" b="1" dirty="0">
              <a:latin typeface="Alexandria"/>
            </a:endParaRPr>
          </a:p>
          <a:p>
            <a:pPr marL="285750" indent="-285750" algn="just">
              <a:buFont typeface="Arial" panose="020B0604020202020204" pitchFamily="34" charset="0"/>
              <a:buChar char="•"/>
            </a:pPr>
            <a:r>
              <a:rPr lang="en-US" sz="1600" dirty="0">
                <a:latin typeface="Alexandria"/>
              </a:rPr>
              <a:t>Interviews</a:t>
            </a:r>
            <a:endParaRPr lang="en-US" b="1" dirty="0">
              <a:latin typeface="Alexandria"/>
            </a:endParaRPr>
          </a:p>
          <a:p>
            <a:pPr marL="285750" indent="-285750" algn="just">
              <a:buFont typeface="Arial" panose="020B0604020202020204" pitchFamily="34" charset="0"/>
              <a:buChar char="•"/>
            </a:pPr>
            <a:r>
              <a:rPr lang="en-US" sz="1600" dirty="0">
                <a:latin typeface="Alexandria"/>
              </a:rPr>
              <a:t>Observation</a:t>
            </a:r>
            <a:endParaRPr lang="en-US" b="1" dirty="0">
              <a:latin typeface="Alexandria"/>
            </a:endParaRPr>
          </a:p>
          <a:p>
            <a:pPr marL="285750" indent="-285750" algn="just">
              <a:buFont typeface="Arial" panose="020B0604020202020204" pitchFamily="34" charset="0"/>
              <a:buChar char="•"/>
            </a:pPr>
            <a:r>
              <a:rPr lang="en-US" sz="1600" dirty="0">
                <a:latin typeface="Alexandria"/>
              </a:rPr>
              <a:t>Marketing experiments</a:t>
            </a:r>
          </a:p>
        </p:txBody>
      </p:sp>
      <p:sp>
        <p:nvSpPr>
          <p:cNvPr id="4" name="TextBox 3">
            <a:extLst>
              <a:ext uri="{FF2B5EF4-FFF2-40B4-BE49-F238E27FC236}">
                <a16:creationId xmlns:a16="http://schemas.microsoft.com/office/drawing/2014/main" id="{50F48ACC-86C5-0E51-FE99-F2FF8C099F3B}"/>
              </a:ext>
            </a:extLst>
          </p:cNvPr>
          <p:cNvSpPr txBox="1"/>
          <p:nvPr/>
        </p:nvSpPr>
        <p:spPr>
          <a:xfrm>
            <a:off x="9252857" y="908957"/>
            <a:ext cx="2693398" cy="5386090"/>
          </a:xfrm>
          <a:prstGeom prst="rect">
            <a:avLst/>
          </a:prstGeom>
          <a:noFill/>
        </p:spPr>
        <p:txBody>
          <a:bodyPr wrap="square" rtlCol="0">
            <a:spAutoFit/>
          </a:bodyPr>
          <a:lstStyle/>
          <a:p>
            <a:pPr algn="just" rtl="1">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أنواع البيانات:</a:t>
            </a:r>
          </a:p>
          <a:p>
            <a:pPr algn="just" rtl="1">
              <a:buNone/>
              <a:tabLst>
                <a:tab pos="269240" algn="l"/>
                <a:tab pos="359410" algn="l"/>
                <a:tab pos="629285" algn="l"/>
                <a:tab pos="1693545" algn="r"/>
              </a:tabLst>
            </a:pPr>
            <a:r>
              <a:rPr lang="ar-SY" dirty="0">
                <a:latin typeface="Simplified Arabic" panose="02020603050405020304" pitchFamily="18" charset="-78"/>
                <a:ea typeface="Times New Roman" panose="02020603050405020304" pitchFamily="18" charset="0"/>
                <a:cs typeface="Simplified Arabic" panose="02020603050405020304" pitchFamily="18" charset="-78"/>
              </a:rPr>
              <a:t>تنقسم البيانات في التسويق إلى نوعين رئيسين هما: البيانات الأولية والبيانات الثانوية، ويختلف كل منهما من حيث المصدر وطريقة الجمع والهدف.</a:t>
            </a:r>
          </a:p>
          <a:p>
            <a:pPr algn="just" rtl="1">
              <a:buNone/>
              <a:tabLst>
                <a:tab pos="269240" algn="l"/>
                <a:tab pos="359410" algn="l"/>
                <a:tab pos="629285" algn="l"/>
                <a:tab pos="1693545" algn="r"/>
              </a:tabLst>
            </a:pP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أولاً) البيانات الأولية: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هي البيانات التي يتم جمعها لأول مرة خصيصًا لغرض معين، وغالبًا ما تكون مرتبطة بمشكلة تسويقية محددة. وتتميّز هذه البيانات بأنها:</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حديثة ومباشرة</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مصممة وفق هدف الدراسة</a:t>
            </a:r>
            <a:endParaRPr lang="ar-SY" dirty="0">
              <a:latin typeface="Simplified Arabic" panose="02020603050405020304" pitchFamily="18" charset="-78"/>
              <a:ea typeface="Times New Roman" panose="02020603050405020304" pitchFamily="18" charset="0"/>
              <a:cs typeface="Simplified Arabic" panose="02020603050405020304" pitchFamily="18" charset="-78"/>
            </a:endParaRP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أكثر دقة وملاءمة للقرار</a:t>
            </a:r>
          </a:p>
          <a:p>
            <a:pPr algn="just" rtl="1">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ويتم جمعها من خلال وسائل مثل:</a:t>
            </a:r>
            <a:endParaRPr lang="ar-SY" dirty="0">
              <a:latin typeface="Simplified Arabic" panose="02020603050405020304" pitchFamily="18" charset="-78"/>
              <a:ea typeface="Times New Roman" panose="02020603050405020304" pitchFamily="18" charset="0"/>
              <a:cs typeface="Simplified Arabic" panose="02020603050405020304" pitchFamily="18" charset="-78"/>
            </a:endParaRP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الاستبيانات</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المقابلات</a:t>
            </a:r>
            <a:endParaRPr lang="ar-SY" dirty="0">
              <a:latin typeface="Simplified Arabic" panose="02020603050405020304" pitchFamily="18" charset="-78"/>
              <a:ea typeface="Times New Roman" panose="02020603050405020304" pitchFamily="18" charset="0"/>
              <a:cs typeface="Simplified Arabic" panose="02020603050405020304" pitchFamily="18" charset="-78"/>
            </a:endParaRP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الملاحظة</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التجارب التسويقية</a:t>
            </a:r>
          </a:p>
        </p:txBody>
      </p:sp>
      <p:pic>
        <p:nvPicPr>
          <p:cNvPr id="10" name="Picture 9">
            <a:extLst>
              <a:ext uri="{FF2B5EF4-FFF2-40B4-BE49-F238E27FC236}">
                <a16:creationId xmlns:a16="http://schemas.microsoft.com/office/drawing/2014/main" id="{95784742-43C2-3197-77A7-3CD40B4366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9428" y="1091314"/>
            <a:ext cx="4147458" cy="3581900"/>
          </a:xfrm>
          <a:prstGeom prst="rect">
            <a:avLst/>
          </a:prstGeom>
        </p:spPr>
      </p:pic>
      <p:pic>
        <p:nvPicPr>
          <p:cNvPr id="12" name="Picture 11">
            <a:extLst>
              <a:ext uri="{FF2B5EF4-FFF2-40B4-BE49-F238E27FC236}">
                <a16:creationId xmlns:a16="http://schemas.microsoft.com/office/drawing/2014/main" id="{5C314349-EA9D-ECEE-6F89-AB5C7F8F84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1559" y="4793588"/>
            <a:ext cx="3423196" cy="1946195"/>
          </a:xfrm>
          <a:prstGeom prst="rect">
            <a:avLst/>
          </a:prstGeom>
        </p:spPr>
      </p:pic>
    </p:spTree>
    <p:extLst>
      <p:ext uri="{BB962C8B-B14F-4D97-AF65-F5344CB8AC3E}">
        <p14:creationId xmlns:p14="http://schemas.microsoft.com/office/powerpoint/2010/main" val="306720830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17A29-6C1A-BC97-3A33-2085B25DB6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39C1353-F5AF-3FC8-AFC9-28419BA8A8A4}"/>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E5C6CBA-E45C-A522-CE47-1A7A29B72A3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1910CEE-70E7-592E-915A-D122ADB441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62F27A2-8537-3B39-53FA-C61D20E6113B}"/>
              </a:ext>
            </a:extLst>
          </p:cNvPr>
          <p:cNvSpPr txBox="1"/>
          <p:nvPr/>
        </p:nvSpPr>
        <p:spPr>
          <a:xfrm>
            <a:off x="180432" y="1091314"/>
            <a:ext cx="3836398" cy="4832092"/>
          </a:xfrm>
          <a:prstGeom prst="rect">
            <a:avLst/>
          </a:prstGeom>
          <a:noFill/>
        </p:spPr>
        <p:txBody>
          <a:bodyPr wrap="square" rtlCol="0">
            <a:spAutoFit/>
          </a:bodyPr>
          <a:lstStyle/>
          <a:p>
            <a:pPr algn="just"/>
            <a:r>
              <a:rPr lang="en-US" sz="2000" b="1" dirty="0">
                <a:solidFill>
                  <a:srgbClr val="FF0000"/>
                </a:solidFill>
                <a:latin typeface="Alexandria"/>
              </a:rPr>
              <a:t>Types of Data</a:t>
            </a:r>
          </a:p>
          <a:p>
            <a:pPr algn="just"/>
            <a:r>
              <a:rPr lang="en-US" b="1" dirty="0">
                <a:solidFill>
                  <a:srgbClr val="FF0000"/>
                </a:solidFill>
                <a:latin typeface="Alexandria"/>
              </a:rPr>
              <a:t>Second: Secondary Data</a:t>
            </a:r>
          </a:p>
          <a:p>
            <a:pPr algn="just"/>
            <a:r>
              <a:rPr lang="en-US" dirty="0">
                <a:latin typeface="Alexandria"/>
              </a:rPr>
              <a:t>Secondary data are defined as data that have been previously collected for purposes other than the current study, and are subsequently utilized in new marketing research. These data are characterized by being:</a:t>
            </a:r>
          </a:p>
          <a:p>
            <a:pPr marL="285750" indent="-285750" algn="just">
              <a:buFont typeface="Arial" panose="020B0604020202020204" pitchFamily="34" charset="0"/>
              <a:buChar char="•"/>
            </a:pPr>
            <a:r>
              <a:rPr lang="en-US" dirty="0">
                <a:latin typeface="Alexandria"/>
              </a:rPr>
              <a:t>Readily available</a:t>
            </a:r>
          </a:p>
          <a:p>
            <a:pPr marL="285750" indent="-285750" algn="just">
              <a:buFont typeface="Arial" panose="020B0604020202020204" pitchFamily="34" charset="0"/>
              <a:buChar char="•"/>
            </a:pPr>
            <a:r>
              <a:rPr lang="en-US" dirty="0">
                <a:latin typeface="Alexandria"/>
              </a:rPr>
              <a:t>Less costly</a:t>
            </a:r>
          </a:p>
          <a:p>
            <a:pPr marL="285750" indent="-285750" algn="just">
              <a:buFont typeface="Arial" panose="020B0604020202020204" pitchFamily="34" charset="0"/>
              <a:buChar char="•"/>
            </a:pPr>
            <a:r>
              <a:rPr lang="en-US" dirty="0">
                <a:latin typeface="Alexandria"/>
              </a:rPr>
              <a:t>Quick to obtain</a:t>
            </a:r>
          </a:p>
          <a:p>
            <a:pPr algn="just"/>
            <a:r>
              <a:rPr lang="en-US" dirty="0">
                <a:latin typeface="Alexandria"/>
              </a:rPr>
              <a:t>They are typically accessible through various sources, including:</a:t>
            </a:r>
          </a:p>
          <a:p>
            <a:pPr marL="285750" indent="-285750" algn="just">
              <a:buFont typeface="Arial" panose="020B0604020202020204" pitchFamily="34" charset="0"/>
              <a:buChar char="•"/>
            </a:pPr>
            <a:r>
              <a:rPr lang="en-US" dirty="0">
                <a:latin typeface="Alexandria"/>
              </a:rPr>
              <a:t>Government reports</a:t>
            </a:r>
          </a:p>
          <a:p>
            <a:pPr marL="285750" indent="-285750" algn="just">
              <a:buFont typeface="Arial" panose="020B0604020202020204" pitchFamily="34" charset="0"/>
              <a:buChar char="•"/>
            </a:pPr>
            <a:r>
              <a:rPr lang="en-US" dirty="0">
                <a:latin typeface="Alexandria"/>
              </a:rPr>
              <a:t>Official statistics</a:t>
            </a:r>
          </a:p>
          <a:p>
            <a:pPr marL="285750" indent="-285750" algn="just">
              <a:buFont typeface="Arial" panose="020B0604020202020204" pitchFamily="34" charset="0"/>
              <a:buChar char="•"/>
            </a:pPr>
            <a:r>
              <a:rPr lang="en-US" dirty="0">
                <a:latin typeface="Alexandria"/>
              </a:rPr>
              <a:t>Previous studies</a:t>
            </a:r>
          </a:p>
          <a:p>
            <a:pPr marL="285750" indent="-285750" algn="just">
              <a:buFont typeface="Arial" panose="020B0604020202020204" pitchFamily="34" charset="0"/>
              <a:buChar char="•"/>
            </a:pPr>
            <a:r>
              <a:rPr lang="en-US" dirty="0">
                <a:latin typeface="Alexandria"/>
              </a:rPr>
              <a:t>Internal organizational records</a:t>
            </a:r>
          </a:p>
        </p:txBody>
      </p:sp>
      <p:sp>
        <p:nvSpPr>
          <p:cNvPr id="4" name="TextBox 3">
            <a:extLst>
              <a:ext uri="{FF2B5EF4-FFF2-40B4-BE49-F238E27FC236}">
                <a16:creationId xmlns:a16="http://schemas.microsoft.com/office/drawing/2014/main" id="{7D1AA055-9FDC-D156-C76C-08D7FB29516A}"/>
              </a:ext>
            </a:extLst>
          </p:cNvPr>
          <p:cNvSpPr txBox="1"/>
          <p:nvPr/>
        </p:nvSpPr>
        <p:spPr>
          <a:xfrm>
            <a:off x="9486993" y="908957"/>
            <a:ext cx="2459262" cy="4431983"/>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أنواع البيانات:</a:t>
            </a:r>
          </a:p>
          <a:p>
            <a:pPr algn="just" rtl="1">
              <a:buNone/>
              <a:tabLst>
                <a:tab pos="269240" algn="l"/>
                <a:tab pos="359410" algn="l"/>
                <a:tab pos="629285" algn="l"/>
                <a:tab pos="1693545" algn="r"/>
              </a:tabLst>
            </a:pPr>
            <a:r>
              <a:rPr lang="ar-SY" b="1" dirty="0">
                <a:solidFill>
                  <a:srgbClr val="FF0000"/>
                </a:solidFill>
                <a:latin typeface="Simplified Arabic" panose="02020603050405020304" pitchFamily="18" charset="-78"/>
                <a:ea typeface="Times New Roman" panose="02020603050405020304" pitchFamily="18" charset="0"/>
                <a:cs typeface="Simplified Arabic" panose="02020603050405020304" pitchFamily="18" charset="-78"/>
              </a:rPr>
              <a:t>ثانياً)</a:t>
            </a: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 البيانات الثانوية: </a:t>
            </a: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هي البيانات التي تم جمعها مسبقًا لأغراض أخرى ثم يتم استخدامها لاحقًا في دراسات تسويقية جديدة. وتتميّز هذه البيانات بأنها:</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متوفرة بسهولة</a:t>
            </a:r>
            <a:endParaRPr lang="ar-SY" dirty="0">
              <a:latin typeface="Simplified Arabic" panose="02020603050405020304" pitchFamily="18" charset="-78"/>
              <a:ea typeface="Times New Roman" panose="02020603050405020304" pitchFamily="18" charset="0"/>
              <a:cs typeface="Simplified Arabic" panose="02020603050405020304" pitchFamily="18" charset="-78"/>
            </a:endParaRP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أقل تكلفة</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سريعة الحصول</a:t>
            </a:r>
          </a:p>
          <a:p>
            <a:pPr algn="just" rtl="1">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وتتوافر في مصادر مثل:</a:t>
            </a:r>
            <a:endParaRPr lang="ar-SY" dirty="0">
              <a:latin typeface="Simplified Arabic" panose="02020603050405020304" pitchFamily="18" charset="-78"/>
              <a:ea typeface="Times New Roman" panose="02020603050405020304" pitchFamily="18" charset="0"/>
              <a:cs typeface="Simplified Arabic" panose="02020603050405020304" pitchFamily="18" charset="-78"/>
            </a:endParaRP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تقارير حكومية</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إحصاءات رسمية</a:t>
            </a:r>
            <a:endParaRPr lang="ar-SY" dirty="0">
              <a:latin typeface="Simplified Arabic" panose="02020603050405020304" pitchFamily="18" charset="-78"/>
              <a:ea typeface="Times New Roman" panose="02020603050405020304" pitchFamily="18" charset="0"/>
              <a:cs typeface="Simplified Arabic" panose="02020603050405020304" pitchFamily="18" charset="-78"/>
            </a:endParaRP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دراسات سابقة</a:t>
            </a:r>
          </a:p>
          <a:p>
            <a:pPr marL="285750" indent="-285750" algn="just" rtl="1">
              <a:buFont typeface="Arial" panose="020B0604020202020204" pitchFamily="34" charset="0"/>
              <a:buChar char="•"/>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سجلات المنظمة الداخلية</a:t>
            </a:r>
          </a:p>
        </p:txBody>
      </p:sp>
      <p:pic>
        <p:nvPicPr>
          <p:cNvPr id="5" name="Picture 4">
            <a:extLst>
              <a:ext uri="{FF2B5EF4-FFF2-40B4-BE49-F238E27FC236}">
                <a16:creationId xmlns:a16="http://schemas.microsoft.com/office/drawing/2014/main" id="{874B6C23-3C1A-130E-9EDA-E5F25E4AD6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7487" y="4673214"/>
            <a:ext cx="3907971" cy="1967981"/>
          </a:xfrm>
          <a:prstGeom prst="rect">
            <a:avLst/>
          </a:prstGeom>
        </p:spPr>
      </p:pic>
      <p:pic>
        <p:nvPicPr>
          <p:cNvPr id="9" name="Picture 8">
            <a:extLst>
              <a:ext uri="{FF2B5EF4-FFF2-40B4-BE49-F238E27FC236}">
                <a16:creationId xmlns:a16="http://schemas.microsoft.com/office/drawing/2014/main" id="{6049D3CF-DCCB-B82A-5A6D-070DA902E7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9428" y="1091314"/>
            <a:ext cx="4147458" cy="3581900"/>
          </a:xfrm>
          <a:prstGeom prst="rect">
            <a:avLst/>
          </a:prstGeom>
        </p:spPr>
      </p:pic>
    </p:spTree>
    <p:extLst>
      <p:ext uri="{BB962C8B-B14F-4D97-AF65-F5344CB8AC3E}">
        <p14:creationId xmlns:p14="http://schemas.microsoft.com/office/powerpoint/2010/main" val="160630042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4AC7C-8B39-75E0-5F6F-5DC2AF115C8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90A7FC4-55ED-4B5F-3AEC-56E87B64B054}"/>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22216C0-8325-E485-B8CD-7D5DA16EA10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461E5B3-0537-DBFB-E3EE-BAD81862FD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0DCBB6F-5DDD-89E5-552F-EE91CEAB1128}"/>
              </a:ext>
            </a:extLst>
          </p:cNvPr>
          <p:cNvSpPr txBox="1"/>
          <p:nvPr/>
        </p:nvSpPr>
        <p:spPr>
          <a:xfrm>
            <a:off x="180431" y="1091314"/>
            <a:ext cx="5096089" cy="2339102"/>
          </a:xfrm>
          <a:prstGeom prst="rect">
            <a:avLst/>
          </a:prstGeom>
          <a:noFill/>
        </p:spPr>
        <p:txBody>
          <a:bodyPr wrap="square" rtlCol="0">
            <a:spAutoFit/>
          </a:bodyPr>
          <a:lstStyle/>
          <a:p>
            <a:pPr algn="just"/>
            <a:r>
              <a:rPr lang="en-US" b="1" dirty="0">
                <a:solidFill>
                  <a:srgbClr val="FF0000"/>
                </a:solidFill>
                <a:latin typeface="Alexandria"/>
              </a:rPr>
              <a:t>What is Information?</a:t>
            </a:r>
          </a:p>
          <a:p>
            <a:pPr algn="just"/>
            <a:r>
              <a:rPr lang="en-US" sz="1600" dirty="0">
                <a:latin typeface="Alexandria"/>
              </a:rPr>
              <a:t>The distinction between data and information is considered a fundamental issue in marketing information systems. Data, in its raw form, consists merely of unorganized numbers or facts. In contrast, information is defined as:</a:t>
            </a:r>
          </a:p>
          <a:p>
            <a:pPr algn="just"/>
            <a:r>
              <a:rPr lang="en-US" sz="1600" dirty="0">
                <a:latin typeface="Alexandria"/>
              </a:rPr>
              <a:t>The outcome of the processes of collecting, organizing, analyzing, and interpreting data in such a way that it becomes meaningful and valuable for use in decision-making.</a:t>
            </a:r>
          </a:p>
        </p:txBody>
      </p:sp>
      <p:sp>
        <p:nvSpPr>
          <p:cNvPr id="4" name="TextBox 3">
            <a:extLst>
              <a:ext uri="{FF2B5EF4-FFF2-40B4-BE49-F238E27FC236}">
                <a16:creationId xmlns:a16="http://schemas.microsoft.com/office/drawing/2014/main" id="{CF6356DD-D8DF-0D40-2667-810DD5FCC087}"/>
              </a:ext>
            </a:extLst>
          </p:cNvPr>
          <p:cNvSpPr txBox="1"/>
          <p:nvPr/>
        </p:nvSpPr>
        <p:spPr>
          <a:xfrm>
            <a:off x="6172200" y="908957"/>
            <a:ext cx="5774055" cy="2550698"/>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ما هية المعلومات؟</a:t>
            </a:r>
          </a:p>
          <a:p>
            <a:pPr algn="just" rtl="1">
              <a:lnSpc>
                <a:spcPct val="150000"/>
              </a:lnSpc>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يُعدّ التمييز بين البيانات والمعلومات من القضايا الأساسية في نظم المعلومات التسويقية. فالبيانات في صورتها الأولية تكون مجرد أرقام أو حقائق غير منظمة، أما المعلومات فهي:</a:t>
            </a:r>
          </a:p>
          <a:p>
            <a:pPr algn="just" rtl="1">
              <a:lnSpc>
                <a:spcPct val="150000"/>
              </a:lnSpc>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النتيجة الناتجة عن عملية جمع وتنظيم وتحليل وتفسير البيانات بحيث تصبح ذات معنى وقيمة يمكن استخدامها في اتخاذ القرار.</a:t>
            </a:r>
          </a:p>
        </p:txBody>
      </p:sp>
      <p:pic>
        <p:nvPicPr>
          <p:cNvPr id="7" name="Picture 6">
            <a:extLst>
              <a:ext uri="{FF2B5EF4-FFF2-40B4-BE49-F238E27FC236}">
                <a16:creationId xmlns:a16="http://schemas.microsoft.com/office/drawing/2014/main" id="{FC1C1FC1-48A3-5D64-67B5-8256B1C010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116" y="4567706"/>
            <a:ext cx="11025084" cy="1822618"/>
          </a:xfrm>
          <a:prstGeom prst="rect">
            <a:avLst/>
          </a:prstGeom>
        </p:spPr>
      </p:pic>
      <p:sp>
        <p:nvSpPr>
          <p:cNvPr id="10" name="TextBox 9">
            <a:extLst>
              <a:ext uri="{FF2B5EF4-FFF2-40B4-BE49-F238E27FC236}">
                <a16:creationId xmlns:a16="http://schemas.microsoft.com/office/drawing/2014/main" id="{C43215B3-1810-0E68-F8B4-D1636B3DD830}"/>
              </a:ext>
            </a:extLst>
          </p:cNvPr>
          <p:cNvSpPr txBox="1"/>
          <p:nvPr/>
        </p:nvSpPr>
        <p:spPr>
          <a:xfrm>
            <a:off x="685800" y="4352262"/>
            <a:ext cx="1099457" cy="430887"/>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جمع البيانات</a:t>
            </a:r>
            <a:endPar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2" name="TextBox 11">
            <a:extLst>
              <a:ext uri="{FF2B5EF4-FFF2-40B4-BE49-F238E27FC236}">
                <a16:creationId xmlns:a16="http://schemas.microsoft.com/office/drawing/2014/main" id="{874F68A5-2402-73DD-1192-4789B1E378B0}"/>
              </a:ext>
            </a:extLst>
          </p:cNvPr>
          <p:cNvSpPr txBox="1"/>
          <p:nvPr/>
        </p:nvSpPr>
        <p:spPr>
          <a:xfrm>
            <a:off x="3048000" y="4244541"/>
            <a:ext cx="1099457" cy="430887"/>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تنظيم البيانات</a:t>
            </a:r>
            <a:endPar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3" name="TextBox 12">
            <a:extLst>
              <a:ext uri="{FF2B5EF4-FFF2-40B4-BE49-F238E27FC236}">
                <a16:creationId xmlns:a16="http://schemas.microsoft.com/office/drawing/2014/main" id="{09911A87-6BC5-99BC-0220-BF82AEC59C58}"/>
              </a:ext>
            </a:extLst>
          </p:cNvPr>
          <p:cNvSpPr txBox="1"/>
          <p:nvPr/>
        </p:nvSpPr>
        <p:spPr>
          <a:xfrm>
            <a:off x="5334907" y="4244540"/>
            <a:ext cx="1099457" cy="430887"/>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تحليل البيانات</a:t>
            </a:r>
            <a:endPar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4" name="TextBox 13">
            <a:extLst>
              <a:ext uri="{FF2B5EF4-FFF2-40B4-BE49-F238E27FC236}">
                <a16:creationId xmlns:a16="http://schemas.microsoft.com/office/drawing/2014/main" id="{924D42E7-1899-46C5-ACBD-CDACBDB14E09}"/>
              </a:ext>
            </a:extLst>
          </p:cNvPr>
          <p:cNvSpPr txBox="1"/>
          <p:nvPr/>
        </p:nvSpPr>
        <p:spPr>
          <a:xfrm>
            <a:off x="6915480" y="3875208"/>
            <a:ext cx="2397700" cy="800219"/>
          </a:xfrm>
          <a:prstGeom prst="rect">
            <a:avLst/>
          </a:prstGeom>
          <a:noFill/>
        </p:spPr>
        <p:txBody>
          <a:bodyPr wrap="square" rtlCol="0">
            <a:spAutoFit/>
          </a:bodyPr>
          <a:lstStyle/>
          <a:p>
            <a:pPr algn="ctr" rtl="1">
              <a:lnSpc>
                <a:spcPct val="150000"/>
              </a:lnSpc>
              <a:buNone/>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تفسير البيانات والحصول على المعلومات</a:t>
            </a:r>
            <a:endPar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15" name="TextBox 14">
            <a:extLst>
              <a:ext uri="{FF2B5EF4-FFF2-40B4-BE49-F238E27FC236}">
                <a16:creationId xmlns:a16="http://schemas.microsoft.com/office/drawing/2014/main" id="{6556E9D2-6D16-D79D-1A0C-1100F7463B68}"/>
              </a:ext>
            </a:extLst>
          </p:cNvPr>
          <p:cNvSpPr txBox="1"/>
          <p:nvPr/>
        </p:nvSpPr>
        <p:spPr>
          <a:xfrm>
            <a:off x="9202387" y="4136818"/>
            <a:ext cx="2784929" cy="430887"/>
          </a:xfrm>
          <a:prstGeom prst="rect">
            <a:avLst/>
          </a:prstGeom>
          <a:noFill/>
        </p:spPr>
        <p:txBody>
          <a:bodyPr wrap="square" rtlCol="0">
            <a:spAutoFit/>
          </a:bodyPr>
          <a:lstStyle/>
          <a:p>
            <a:pPr algn="ctr" rtl="1">
              <a:lnSpc>
                <a:spcPct val="150000"/>
              </a:lnSpc>
              <a:buNone/>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استخدام المعلومات في اتخاذ القرار</a:t>
            </a:r>
            <a:endPar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0782197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947A8-A027-9B6E-5726-419928BF98F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FDE349B-3145-0AE9-9807-7B8C069FD24F}"/>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2A85207-63B5-1ED2-7F70-77DD66C030A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ADF75F1-7905-9831-6825-3CC3344C81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390C605-6D4C-15D7-34A3-4AC68DF88F2C}"/>
              </a:ext>
            </a:extLst>
          </p:cNvPr>
          <p:cNvSpPr txBox="1"/>
          <p:nvPr/>
        </p:nvSpPr>
        <p:spPr>
          <a:xfrm>
            <a:off x="180431" y="1091314"/>
            <a:ext cx="5375913" cy="3816429"/>
          </a:xfrm>
          <a:prstGeom prst="rect">
            <a:avLst/>
          </a:prstGeom>
          <a:noFill/>
        </p:spPr>
        <p:txBody>
          <a:bodyPr wrap="square" rtlCol="0">
            <a:spAutoFit/>
          </a:bodyPr>
          <a:lstStyle/>
          <a:p>
            <a:pPr algn="just"/>
            <a:r>
              <a:rPr lang="en-US" b="1" dirty="0">
                <a:solidFill>
                  <a:srgbClr val="FF0000"/>
                </a:solidFill>
                <a:latin typeface="Alexandria"/>
              </a:rPr>
              <a:t>Fields of Marketing Research</a:t>
            </a:r>
          </a:p>
          <a:p>
            <a:pPr algn="just"/>
            <a:r>
              <a:rPr lang="en-US" sz="1600" dirty="0">
                <a:latin typeface="Alexandria"/>
              </a:rPr>
              <a:t>The fields of marketing research vary in accordance with the diversity and complexity of marketing activities. Among the most prominent of these fields is the following:</a:t>
            </a:r>
          </a:p>
          <a:p>
            <a:pPr algn="just"/>
            <a:r>
              <a:rPr lang="en-US" sz="1600" b="1" dirty="0">
                <a:solidFill>
                  <a:srgbClr val="FF0000"/>
                </a:solidFill>
                <a:latin typeface="Alexandria"/>
              </a:rPr>
              <a:t>First: Market Research</a:t>
            </a:r>
          </a:p>
          <a:p>
            <a:pPr algn="just"/>
            <a:r>
              <a:rPr lang="en-US" sz="1600" dirty="0">
                <a:latin typeface="Alexandria"/>
              </a:rPr>
              <a:t>Market research is concerned with studying the market and addressing several fundamental questions, including:</a:t>
            </a:r>
          </a:p>
          <a:p>
            <a:pPr marL="285750" indent="-285750" algn="just">
              <a:buFont typeface="Arial" panose="020B0604020202020204" pitchFamily="34" charset="0"/>
              <a:buChar char="•"/>
            </a:pPr>
            <a:r>
              <a:rPr lang="en-US" sz="1600" dirty="0">
                <a:latin typeface="Alexandria"/>
              </a:rPr>
              <a:t>What is the current level of demand?</a:t>
            </a:r>
          </a:p>
          <a:p>
            <a:pPr marL="285750" indent="-285750" algn="just">
              <a:buFont typeface="Arial" panose="020B0604020202020204" pitchFamily="34" charset="0"/>
              <a:buChar char="•"/>
            </a:pPr>
            <a:r>
              <a:rPr lang="en-US" sz="1600" dirty="0">
                <a:latin typeface="Alexandria"/>
              </a:rPr>
              <a:t>What is the expected (forecasted) level of demand?</a:t>
            </a:r>
          </a:p>
          <a:p>
            <a:pPr marL="285750" indent="-285750" algn="just">
              <a:buFont typeface="Arial" panose="020B0604020202020204" pitchFamily="34" charset="0"/>
              <a:buChar char="•"/>
            </a:pPr>
            <a:r>
              <a:rPr lang="en-US" sz="1600" dirty="0">
                <a:latin typeface="Alexandria"/>
              </a:rPr>
              <a:t>What are the factors influencing the market?</a:t>
            </a:r>
          </a:p>
          <a:p>
            <a:pPr marL="285750" indent="-285750" algn="just">
              <a:buFont typeface="Arial" panose="020B0604020202020204" pitchFamily="34" charset="0"/>
              <a:buChar char="•"/>
            </a:pPr>
            <a:r>
              <a:rPr lang="en-US" sz="1600" dirty="0">
                <a:latin typeface="Alexandria"/>
              </a:rPr>
              <a:t>What is the total volume of sales?</a:t>
            </a:r>
          </a:p>
          <a:p>
            <a:pPr marL="285750" indent="-285750" algn="just">
              <a:buFont typeface="Arial" panose="020B0604020202020204" pitchFamily="34" charset="0"/>
              <a:buChar char="•"/>
            </a:pPr>
            <a:r>
              <a:rPr lang="en-US" sz="1600" dirty="0">
                <a:latin typeface="Alexandria"/>
              </a:rPr>
              <a:t>What is the organization’s share of total market sales (market share)?</a:t>
            </a:r>
          </a:p>
          <a:p>
            <a:pPr marL="285750" indent="-285750" algn="just">
              <a:buFont typeface="Arial" panose="020B0604020202020204" pitchFamily="34" charset="0"/>
              <a:buChar char="•"/>
            </a:pPr>
            <a:r>
              <a:rPr lang="en-US" sz="1600" dirty="0">
                <a:latin typeface="Alexandria"/>
              </a:rPr>
              <a:t>What changes have occurred or are likely to occur in the market?</a:t>
            </a:r>
          </a:p>
        </p:txBody>
      </p:sp>
      <p:sp>
        <p:nvSpPr>
          <p:cNvPr id="4" name="TextBox 3">
            <a:extLst>
              <a:ext uri="{FF2B5EF4-FFF2-40B4-BE49-F238E27FC236}">
                <a16:creationId xmlns:a16="http://schemas.microsoft.com/office/drawing/2014/main" id="{145617DE-1AB8-887C-2337-375DFF88DD77}"/>
              </a:ext>
            </a:extLst>
          </p:cNvPr>
          <p:cNvSpPr txBox="1"/>
          <p:nvPr/>
        </p:nvSpPr>
        <p:spPr>
          <a:xfrm>
            <a:off x="5802087" y="908957"/>
            <a:ext cx="6144170" cy="3679212"/>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lnSpc>
                <a:spcPct val="150000"/>
              </a:lnSpc>
              <a:buNone/>
              <a:tabLst>
                <a:tab pos="269240" algn="l"/>
                <a:tab pos="359410" algn="l"/>
                <a:tab pos="629285" algn="l"/>
                <a:tab pos="1693545" algn="r"/>
              </a:tabLst>
            </a:pPr>
            <a:r>
              <a:rPr lang="ar-SY" dirty="0">
                <a:effectLst/>
                <a:latin typeface="Simplified Arabic" panose="02020603050405020304" pitchFamily="18" charset="-78"/>
                <a:ea typeface="Times New Roman" panose="02020603050405020304" pitchFamily="18" charset="0"/>
                <a:cs typeface="Simplified Arabic" panose="02020603050405020304" pitchFamily="18" charset="-78"/>
              </a:rPr>
              <a:t>تتعدد مجالات بحوث التسويق بتعدد جوانب النشاط التسويقي وتعقيداته، ومن أبرز هذه المجالات الآتي:</a:t>
            </a:r>
          </a:p>
          <a:p>
            <a:pPr algn="just" rtl="1">
              <a:spcBef>
                <a:spcPts val="720"/>
              </a:spcBef>
              <a:spcAft>
                <a:spcPts val="720"/>
              </a:spcAft>
              <a:buNone/>
              <a:tabLst>
                <a:tab pos="269240" algn="l"/>
                <a:tab pos="359410" algn="l"/>
                <a:tab pos="629285" algn="l"/>
                <a:tab pos="1693545" algn="r"/>
              </a:tabLst>
            </a:pPr>
            <a:r>
              <a:rPr lang="ar-SY" dirty="0">
                <a:latin typeface="Simplified Arabic" panose="02020603050405020304" pitchFamily="18" charset="-78"/>
                <a:ea typeface="Times New Roman" panose="02020603050405020304" pitchFamily="18" charset="0"/>
                <a:cs typeface="Simplified Arabic" panose="02020603050405020304" pitchFamily="18" charset="-78"/>
              </a:rPr>
              <a:t>أولاً) </a:t>
            </a:r>
            <a:r>
              <a:rPr lang="ar-SY"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السوق: </a:t>
            </a:r>
            <a:r>
              <a:rPr lang="ar-SY" dirty="0">
                <a:effectLst/>
                <a:latin typeface="Times New Roman" panose="02020603050405020304" pitchFamily="18" charset="0"/>
                <a:ea typeface="Times New Roman" panose="02020603050405020304" pitchFamily="18" charset="0"/>
                <a:cs typeface="Calibri" panose="020F0502020204030204" pitchFamily="34" charset="0"/>
              </a:rPr>
              <a:t>وهي تُعنى بدراسة السوق والإجابة على الأسئلة الآتية:</a:t>
            </a:r>
            <a:endParaRPr lang="en-US" sz="1600" dirty="0">
              <a:effectLst/>
              <a:latin typeface="Times New Roman" panose="02020603050405020304" pitchFamily="18" charset="0"/>
              <a:ea typeface="Times New Roman" panose="02020603050405020304" pitchFamily="18" charset="0"/>
            </a:endParaRPr>
          </a:p>
          <a:p>
            <a:pPr marL="342900" lvl="0" indent="-342900" algn="just" rtl="1">
              <a:lnSpc>
                <a:spcPct val="115000"/>
              </a:lnSpc>
              <a:spcBef>
                <a:spcPts val="720"/>
              </a:spcBef>
              <a:spcAft>
                <a:spcPts val="720"/>
              </a:spcAft>
              <a:buFont typeface="Calibri" panose="020F0502020204030204" pitchFamily="34" charset="0"/>
              <a:buChar char="-"/>
              <a:tabLst>
                <a:tab pos="269240" algn="l"/>
                <a:tab pos="359410" algn="l"/>
                <a:tab pos="629285" algn="l"/>
                <a:tab pos="1693545" algn="r"/>
              </a:tabLst>
            </a:pPr>
            <a:r>
              <a:rPr lang="ar-SY" dirty="0">
                <a:effectLst/>
                <a:latin typeface="Calibri" panose="020F0502020204030204" pitchFamily="34" charset="0"/>
                <a:ea typeface="Times New Roman" panose="02020603050405020304" pitchFamily="18" charset="0"/>
                <a:cs typeface="Calibri" panose="020F0502020204030204" pitchFamily="34" charset="0"/>
              </a:rPr>
              <a:t> ما هو حجم الطلب الحالي؟               -  ما هو حجم الطلب المتوقع؟</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Bef>
                <a:spcPts val="720"/>
              </a:spcBef>
              <a:spcAft>
                <a:spcPts val="720"/>
              </a:spcAft>
              <a:buFont typeface="Calibri" panose="020F0502020204030204" pitchFamily="34" charset="0"/>
              <a:buChar char="-"/>
              <a:tabLst>
                <a:tab pos="269240" algn="l"/>
                <a:tab pos="359410" algn="l"/>
                <a:tab pos="629285" algn="l"/>
                <a:tab pos="1693545" algn="r"/>
              </a:tabLst>
            </a:pPr>
            <a:r>
              <a:rPr lang="ar-SY" dirty="0">
                <a:effectLst/>
                <a:latin typeface="Calibri" panose="020F0502020204030204" pitchFamily="34" charset="0"/>
                <a:ea typeface="Times New Roman" panose="02020603050405020304" pitchFamily="18" charset="0"/>
                <a:cs typeface="Calibri" panose="020F0502020204030204" pitchFamily="34" charset="0"/>
              </a:rPr>
              <a:t> ماهي العوامل المؤثرة في السوق؟        - ما هو حجم المبيعات الإجمالي؟</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Bef>
                <a:spcPts val="720"/>
              </a:spcBef>
              <a:spcAft>
                <a:spcPts val="720"/>
              </a:spcAft>
              <a:buFont typeface="Calibri" panose="020F0502020204030204" pitchFamily="34" charset="0"/>
              <a:buChar char="-"/>
              <a:tabLst>
                <a:tab pos="269240" algn="l"/>
                <a:tab pos="359410" algn="l"/>
                <a:tab pos="629285" algn="l"/>
                <a:tab pos="1693545" algn="r"/>
              </a:tabLst>
            </a:pPr>
            <a:r>
              <a:rPr lang="ar-SY" dirty="0">
                <a:effectLst/>
                <a:latin typeface="Calibri" panose="020F0502020204030204" pitchFamily="34" charset="0"/>
                <a:ea typeface="Times New Roman" panose="02020603050405020304" pitchFamily="18" charset="0"/>
                <a:cs typeface="Calibri" panose="020F0502020204030204" pitchFamily="34" charset="0"/>
              </a:rPr>
              <a:t>ما هو نصيب المنظمة من المبيعات في السوق (الحصة السوقية)؟ </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rtl="1">
              <a:lnSpc>
                <a:spcPct val="115000"/>
              </a:lnSpc>
              <a:spcBef>
                <a:spcPts val="720"/>
              </a:spcBef>
              <a:spcAft>
                <a:spcPts val="720"/>
              </a:spcAft>
              <a:buFont typeface="Calibri" panose="020F0502020204030204" pitchFamily="34" charset="0"/>
              <a:buChar char="-"/>
              <a:tabLst>
                <a:tab pos="269240" algn="l"/>
                <a:tab pos="359410" algn="l"/>
                <a:tab pos="629285" algn="l"/>
                <a:tab pos="1693545" algn="r"/>
              </a:tabLst>
            </a:pPr>
            <a:r>
              <a:rPr lang="ar-SY" dirty="0">
                <a:effectLst/>
                <a:latin typeface="Calibri" panose="020F0502020204030204" pitchFamily="34" charset="0"/>
                <a:ea typeface="Times New Roman" panose="02020603050405020304" pitchFamily="18" charset="0"/>
                <a:cs typeface="Calibri" panose="020F0502020204030204" pitchFamily="34" charset="0"/>
              </a:rPr>
              <a:t> ماهي التغيرات التي طرأت أو تطرأ على السوق؟</a:t>
            </a:r>
            <a:endParaRPr lang="en-US"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423D6C1-F21C-7FCF-3846-BE948696DB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1429" y="4778828"/>
            <a:ext cx="7532914" cy="1799095"/>
          </a:xfrm>
          <a:prstGeom prst="rect">
            <a:avLst/>
          </a:prstGeom>
        </p:spPr>
      </p:pic>
    </p:spTree>
    <p:extLst>
      <p:ext uri="{BB962C8B-B14F-4D97-AF65-F5344CB8AC3E}">
        <p14:creationId xmlns:p14="http://schemas.microsoft.com/office/powerpoint/2010/main" val="366340578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0A144-7364-1A72-5695-51269FC5CC5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3106322-5713-920A-A377-EB95A7BC419A}"/>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6B98918-B81F-A688-BDC4-B4460B9C4B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8F16D8-99D3-ED17-4475-1DF9E24E3F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4463100-AA3C-49EF-C511-91D9E58F1F73}"/>
              </a:ext>
            </a:extLst>
          </p:cNvPr>
          <p:cNvSpPr txBox="1"/>
          <p:nvPr/>
        </p:nvSpPr>
        <p:spPr>
          <a:xfrm>
            <a:off x="180431" y="1091314"/>
            <a:ext cx="3655968" cy="3816429"/>
          </a:xfrm>
          <a:prstGeom prst="rect">
            <a:avLst/>
          </a:prstGeom>
          <a:noFill/>
        </p:spPr>
        <p:txBody>
          <a:bodyPr wrap="square" rtlCol="0">
            <a:spAutoFit/>
          </a:bodyPr>
          <a:lstStyle/>
          <a:p>
            <a:pPr algn="just"/>
            <a:r>
              <a:rPr lang="en-US" b="1" dirty="0">
                <a:solidFill>
                  <a:srgbClr val="FF0000"/>
                </a:solidFill>
                <a:latin typeface="Alexandria"/>
              </a:rPr>
              <a:t>Fields of Marketing Research</a:t>
            </a:r>
          </a:p>
          <a:p>
            <a:pPr algn="just"/>
            <a:r>
              <a:rPr lang="en-US" sz="1600" b="1" dirty="0">
                <a:solidFill>
                  <a:srgbClr val="FF0000"/>
                </a:solidFill>
                <a:latin typeface="Alexandria"/>
              </a:rPr>
              <a:t>Second: Consumer Research</a:t>
            </a:r>
          </a:p>
          <a:p>
            <a:pPr algn="just"/>
            <a:r>
              <a:rPr lang="en-US" sz="1600" dirty="0">
                <a:latin typeface="Alexandria"/>
              </a:rPr>
              <a:t>Consumer research focuses on studying the consumer, including:</a:t>
            </a:r>
          </a:p>
          <a:p>
            <a:pPr marL="285750" indent="-285750" algn="just">
              <a:buFont typeface="Arial" panose="020B0604020202020204" pitchFamily="34" charset="0"/>
              <a:buChar char="•"/>
            </a:pPr>
            <a:r>
              <a:rPr lang="en-US" sz="1600" dirty="0">
                <a:latin typeface="Alexandria"/>
              </a:rPr>
              <a:t>Consumer behavior</a:t>
            </a:r>
          </a:p>
          <a:p>
            <a:pPr marL="285750" indent="-285750" algn="just">
              <a:buFont typeface="Arial" panose="020B0604020202020204" pitchFamily="34" charset="0"/>
              <a:buChar char="•"/>
            </a:pPr>
            <a:r>
              <a:rPr lang="en-US" sz="1600" dirty="0">
                <a:latin typeface="Alexandria"/>
              </a:rPr>
              <a:t>Consumer characteristics</a:t>
            </a:r>
          </a:p>
          <a:p>
            <a:pPr marL="285750" indent="-285750" algn="just">
              <a:buFont typeface="Arial" panose="020B0604020202020204" pitchFamily="34" charset="0"/>
              <a:buChar char="•"/>
            </a:pPr>
            <a:r>
              <a:rPr lang="en-US" sz="1600" dirty="0">
                <a:latin typeface="Alexandria"/>
              </a:rPr>
              <a:t>Purchasing motives</a:t>
            </a:r>
          </a:p>
          <a:p>
            <a:pPr marL="285750" indent="-285750" algn="just">
              <a:buFont typeface="Arial" panose="020B0604020202020204" pitchFamily="34" charset="0"/>
              <a:buChar char="•"/>
            </a:pPr>
            <a:r>
              <a:rPr lang="en-US" sz="1600" dirty="0">
                <a:latin typeface="Alexandria"/>
              </a:rPr>
              <a:t>Age groups and demographic attributes</a:t>
            </a:r>
          </a:p>
          <a:p>
            <a:pPr algn="just"/>
            <a:r>
              <a:rPr lang="en-US" sz="1600" dirty="0">
                <a:latin typeface="Alexandria"/>
              </a:rPr>
              <a:t>This type of research aims to gain a deeper understanding of how consumers think, behave, and make purchasing decisions, thereby enabling organizations to design more effective marketing strategies.</a:t>
            </a:r>
          </a:p>
        </p:txBody>
      </p:sp>
      <p:sp>
        <p:nvSpPr>
          <p:cNvPr id="4" name="TextBox 3">
            <a:extLst>
              <a:ext uri="{FF2B5EF4-FFF2-40B4-BE49-F238E27FC236}">
                <a16:creationId xmlns:a16="http://schemas.microsoft.com/office/drawing/2014/main" id="{4C719EA8-D4BD-745F-14B4-73D7F9E07EDD}"/>
              </a:ext>
            </a:extLst>
          </p:cNvPr>
          <p:cNvSpPr txBox="1"/>
          <p:nvPr/>
        </p:nvSpPr>
        <p:spPr>
          <a:xfrm>
            <a:off x="5312229" y="908957"/>
            <a:ext cx="6634027" cy="951543"/>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ثانياً)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المستهلك: </a:t>
            </a:r>
            <a:r>
              <a:rPr lang="ar-SY" sz="2000" dirty="0">
                <a:effectLst/>
                <a:latin typeface="Times New Roman" panose="02020603050405020304" pitchFamily="18" charset="0"/>
                <a:ea typeface="Times New Roman" panose="02020603050405020304" pitchFamily="18" charset="0"/>
                <a:cs typeface="Calibri" panose="020F0502020204030204" pitchFamily="34" charset="0"/>
              </a:rPr>
              <a:t>سلوكه، خصائصه، دوافع الشراء لديه، الفئة العمرية ...</a:t>
            </a:r>
            <a:endParaRPr lang="en-US"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A17CC7BF-FFDE-3A58-C293-094561092F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8057" y="2492828"/>
            <a:ext cx="4931229" cy="3897495"/>
          </a:xfrm>
          <a:prstGeom prst="rect">
            <a:avLst/>
          </a:prstGeom>
        </p:spPr>
      </p:pic>
    </p:spTree>
    <p:extLst>
      <p:ext uri="{BB962C8B-B14F-4D97-AF65-F5344CB8AC3E}">
        <p14:creationId xmlns:p14="http://schemas.microsoft.com/office/powerpoint/2010/main" val="70452832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A9A3A-027B-6628-3E79-35DF4F3B5D4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EE8DCF-255F-F123-5742-4DEADC39E644}"/>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F14A485-99A0-66E9-B257-2B0A2C409E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4F362C-49C9-90D4-9F6A-7866F52408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0F02C64-B851-6254-37DB-B1DFAC6310FA}"/>
              </a:ext>
            </a:extLst>
          </p:cNvPr>
          <p:cNvSpPr txBox="1"/>
          <p:nvPr/>
        </p:nvSpPr>
        <p:spPr>
          <a:xfrm>
            <a:off x="180431" y="1091314"/>
            <a:ext cx="4075883" cy="5109091"/>
          </a:xfrm>
          <a:prstGeom prst="rect">
            <a:avLst/>
          </a:prstGeom>
          <a:noFill/>
        </p:spPr>
        <p:txBody>
          <a:bodyPr wrap="square" rtlCol="0">
            <a:spAutoFit/>
          </a:bodyPr>
          <a:lstStyle/>
          <a:p>
            <a:pPr algn="just"/>
            <a:r>
              <a:rPr lang="en-US" sz="2000" b="1" dirty="0">
                <a:solidFill>
                  <a:srgbClr val="FF0000"/>
                </a:solidFill>
                <a:latin typeface="Alexandria"/>
              </a:rPr>
              <a:t>Fields of Marketing Research</a:t>
            </a:r>
          </a:p>
          <a:p>
            <a:pPr algn="just"/>
            <a:r>
              <a:rPr lang="en-US" b="1" dirty="0">
                <a:solidFill>
                  <a:srgbClr val="FF0000"/>
                </a:solidFill>
                <a:latin typeface="Alexandria"/>
              </a:rPr>
              <a:t>Third: Product Research</a:t>
            </a:r>
          </a:p>
          <a:p>
            <a:pPr algn="just"/>
            <a:r>
              <a:rPr lang="en-US" dirty="0">
                <a:latin typeface="Alexandria"/>
              </a:rPr>
              <a:t>Product research focuses on studying the characteristics of the product and its suitability for consumers, including aspects such as:</a:t>
            </a:r>
            <a:endParaRPr lang="en-US" b="1" dirty="0">
              <a:latin typeface="Alexandria"/>
            </a:endParaRPr>
          </a:p>
          <a:p>
            <a:pPr marL="285750" indent="-285750" algn="just">
              <a:buFont typeface="Arial" panose="020B0604020202020204" pitchFamily="34" charset="0"/>
              <a:buChar char="•"/>
            </a:pPr>
            <a:r>
              <a:rPr lang="en-US" dirty="0">
                <a:latin typeface="Alexandria"/>
              </a:rPr>
              <a:t>Product features and attributes</a:t>
            </a:r>
            <a:endParaRPr lang="en-US" b="1" dirty="0">
              <a:latin typeface="Alexandria"/>
            </a:endParaRPr>
          </a:p>
          <a:p>
            <a:pPr marL="285750" indent="-285750" algn="just">
              <a:buFont typeface="Arial" panose="020B0604020202020204" pitchFamily="34" charset="0"/>
              <a:buChar char="•"/>
            </a:pPr>
            <a:r>
              <a:rPr lang="en-US" dirty="0">
                <a:latin typeface="Alexandria"/>
              </a:rPr>
              <a:t>Compatibility with consumer needs and preferences</a:t>
            </a:r>
            <a:endParaRPr lang="en-US" b="1" dirty="0">
              <a:latin typeface="Alexandria"/>
            </a:endParaRPr>
          </a:p>
          <a:p>
            <a:pPr marL="285750" indent="-285750" algn="just">
              <a:buFont typeface="Arial" panose="020B0604020202020204" pitchFamily="34" charset="0"/>
              <a:buChar char="•"/>
            </a:pPr>
            <a:r>
              <a:rPr lang="en-US" dirty="0">
                <a:latin typeface="Alexandria"/>
              </a:rPr>
              <a:t>Product improvement and development</a:t>
            </a:r>
            <a:endParaRPr lang="en-US" b="1" dirty="0">
              <a:latin typeface="Alexandria"/>
            </a:endParaRPr>
          </a:p>
          <a:p>
            <a:pPr marL="285750" indent="-285750" algn="just">
              <a:buFont typeface="Arial" panose="020B0604020202020204" pitchFamily="34" charset="0"/>
              <a:buChar char="•"/>
            </a:pPr>
            <a:r>
              <a:rPr lang="en-US" dirty="0">
                <a:latin typeface="Alexandria"/>
              </a:rPr>
              <a:t>Quality levels</a:t>
            </a:r>
            <a:endParaRPr lang="en-US" b="1" dirty="0">
              <a:latin typeface="Alexandria"/>
            </a:endParaRPr>
          </a:p>
          <a:p>
            <a:pPr marL="285750" indent="-285750" algn="just">
              <a:buFont typeface="Arial" panose="020B0604020202020204" pitchFamily="34" charset="0"/>
              <a:buChar char="•"/>
            </a:pPr>
            <a:r>
              <a:rPr lang="en-US" dirty="0">
                <a:latin typeface="Alexandria"/>
              </a:rPr>
              <a:t>Product benefits and value</a:t>
            </a:r>
            <a:endParaRPr lang="en-US" b="1" dirty="0">
              <a:latin typeface="Alexandria"/>
            </a:endParaRPr>
          </a:p>
          <a:p>
            <a:pPr marL="285750" indent="-285750" algn="just">
              <a:buFont typeface="Arial" panose="020B0604020202020204" pitchFamily="34" charset="0"/>
              <a:buChar char="•"/>
            </a:pPr>
            <a:r>
              <a:rPr lang="en-US" dirty="0">
                <a:latin typeface="Alexandria"/>
              </a:rPr>
              <a:t>Packaging and design</a:t>
            </a:r>
            <a:endParaRPr lang="en-US" b="1" dirty="0">
              <a:latin typeface="Alexandria"/>
            </a:endParaRPr>
          </a:p>
          <a:p>
            <a:pPr algn="just"/>
            <a:r>
              <a:rPr lang="en-US" dirty="0">
                <a:latin typeface="Alexandria"/>
              </a:rPr>
              <a:t>This type of research aims to enhance the product’s ability to meet customer expectations and achieve competitive differentiation in the market.</a:t>
            </a:r>
          </a:p>
        </p:txBody>
      </p:sp>
      <p:sp>
        <p:nvSpPr>
          <p:cNvPr id="4" name="TextBox 3">
            <a:extLst>
              <a:ext uri="{FF2B5EF4-FFF2-40B4-BE49-F238E27FC236}">
                <a16:creationId xmlns:a16="http://schemas.microsoft.com/office/drawing/2014/main" id="{CE6DF0D7-5C22-1BCA-F3B4-759B180C5B9C}"/>
              </a:ext>
            </a:extLst>
          </p:cNvPr>
          <p:cNvSpPr txBox="1"/>
          <p:nvPr/>
        </p:nvSpPr>
        <p:spPr>
          <a:xfrm>
            <a:off x="4811487" y="908957"/>
            <a:ext cx="7134770" cy="1259319"/>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ثالثاً)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المنتَج: </a:t>
            </a:r>
            <a:r>
              <a:rPr lang="ar-SY" sz="2000" dirty="0">
                <a:effectLst/>
                <a:latin typeface="Times New Roman" panose="02020603050405020304" pitchFamily="18" charset="0"/>
                <a:ea typeface="Times New Roman" panose="02020603050405020304" pitchFamily="18" charset="0"/>
                <a:cs typeface="Calibri" panose="020F0502020204030204" pitchFamily="34" charset="0"/>
              </a:rPr>
              <a:t>خصائصه وملاءمته للمستهلك، تحسينه، جودته، منافعه، تغليفه...</a:t>
            </a:r>
            <a:endParaRPr lang="en-US"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A3136BD0-8783-4AC8-BE8B-719E4DBA88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1543" y="2939143"/>
            <a:ext cx="4223018" cy="3638971"/>
          </a:xfrm>
          <a:prstGeom prst="rect">
            <a:avLst/>
          </a:prstGeom>
        </p:spPr>
      </p:pic>
    </p:spTree>
    <p:extLst>
      <p:ext uri="{BB962C8B-B14F-4D97-AF65-F5344CB8AC3E}">
        <p14:creationId xmlns:p14="http://schemas.microsoft.com/office/powerpoint/2010/main" val="33745573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4533D-E3E9-2B9A-6E53-22395FC5717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B548E77-6AF7-7767-86F5-EC738EFE12D5}"/>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0AB81FDF-E3E6-27F5-045A-E6D6C873C3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1FA8F4-821B-8820-6A32-5EE1EE8F9B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71E514C-FF70-736F-216B-221529647066}"/>
              </a:ext>
            </a:extLst>
          </p:cNvPr>
          <p:cNvSpPr txBox="1"/>
          <p:nvPr/>
        </p:nvSpPr>
        <p:spPr>
          <a:xfrm>
            <a:off x="180431" y="1091314"/>
            <a:ext cx="3683998" cy="5109091"/>
          </a:xfrm>
          <a:prstGeom prst="rect">
            <a:avLst/>
          </a:prstGeom>
          <a:noFill/>
        </p:spPr>
        <p:txBody>
          <a:bodyPr wrap="square" rtlCol="0">
            <a:spAutoFit/>
          </a:bodyPr>
          <a:lstStyle/>
          <a:p>
            <a:pPr algn="just"/>
            <a:r>
              <a:rPr lang="en-US" sz="2000" b="1" dirty="0">
                <a:solidFill>
                  <a:srgbClr val="FF0000"/>
                </a:solidFill>
                <a:latin typeface="Alexandria"/>
              </a:rPr>
              <a:t>Fields of Marketing Research</a:t>
            </a:r>
          </a:p>
          <a:p>
            <a:pPr algn="just"/>
            <a:r>
              <a:rPr lang="en-US" b="1" dirty="0">
                <a:solidFill>
                  <a:srgbClr val="FF0000"/>
                </a:solidFill>
                <a:latin typeface="Alexandria"/>
              </a:rPr>
              <a:t>Fourth: Competitor Research</a:t>
            </a:r>
          </a:p>
          <a:p>
            <a:pPr algn="just"/>
            <a:r>
              <a:rPr lang="en-US" dirty="0">
                <a:latin typeface="Alexandria"/>
              </a:rPr>
              <a:t>Competitor research focuses on analyzing both current and potential competitors, including:</a:t>
            </a:r>
            <a:endParaRPr lang="en-US" b="1" dirty="0">
              <a:latin typeface="Alexandria"/>
            </a:endParaRPr>
          </a:p>
          <a:p>
            <a:pPr marL="285750" indent="-285750" algn="just">
              <a:buFont typeface="Arial" panose="020B0604020202020204" pitchFamily="34" charset="0"/>
              <a:buChar char="•"/>
            </a:pPr>
            <a:r>
              <a:rPr lang="en-US" dirty="0">
                <a:latin typeface="Alexandria"/>
              </a:rPr>
              <a:t>Their capabilities and resources</a:t>
            </a:r>
            <a:endParaRPr lang="en-US" b="1" dirty="0">
              <a:latin typeface="Alexandria"/>
            </a:endParaRPr>
          </a:p>
          <a:p>
            <a:pPr marL="285750" indent="-285750" algn="just">
              <a:buFont typeface="Arial" panose="020B0604020202020204" pitchFamily="34" charset="0"/>
              <a:buChar char="•"/>
            </a:pPr>
            <a:r>
              <a:rPr lang="en-US" dirty="0">
                <a:latin typeface="Alexandria"/>
              </a:rPr>
              <a:t>Points of similarity and differentiation</a:t>
            </a:r>
            <a:endParaRPr lang="en-US" b="1" dirty="0">
              <a:latin typeface="Alexandria"/>
            </a:endParaRPr>
          </a:p>
          <a:p>
            <a:pPr marL="285750" indent="-285750" algn="just">
              <a:buFont typeface="Arial" panose="020B0604020202020204" pitchFamily="34" charset="0"/>
              <a:buChar char="•"/>
            </a:pPr>
            <a:r>
              <a:rPr lang="en-US" dirty="0">
                <a:latin typeface="Alexandria"/>
              </a:rPr>
              <a:t>Pricing strategies</a:t>
            </a:r>
            <a:endParaRPr lang="en-US" b="1" dirty="0">
              <a:latin typeface="Alexandria"/>
            </a:endParaRPr>
          </a:p>
          <a:p>
            <a:pPr marL="285750" indent="-285750" algn="just">
              <a:buFont typeface="Arial" panose="020B0604020202020204" pitchFamily="34" charset="0"/>
              <a:buChar char="•"/>
            </a:pPr>
            <a:r>
              <a:rPr lang="en-US" dirty="0">
                <a:latin typeface="Alexandria"/>
              </a:rPr>
              <a:t>Competitive strategies</a:t>
            </a:r>
            <a:endParaRPr lang="en-US" b="1" dirty="0">
              <a:latin typeface="Alexandria"/>
            </a:endParaRPr>
          </a:p>
          <a:p>
            <a:pPr marL="285750" indent="-285750" algn="just">
              <a:buFont typeface="Arial" panose="020B0604020202020204" pitchFamily="34" charset="0"/>
              <a:buChar char="•"/>
            </a:pPr>
            <a:r>
              <a:rPr lang="en-US" dirty="0">
                <a:latin typeface="Alexandria"/>
              </a:rPr>
              <a:t>Financial position and performance</a:t>
            </a:r>
            <a:endParaRPr lang="en-US" b="1" dirty="0">
              <a:latin typeface="Alexandria"/>
            </a:endParaRPr>
          </a:p>
          <a:p>
            <a:pPr algn="just"/>
            <a:r>
              <a:rPr lang="en-US" dirty="0">
                <a:latin typeface="Alexandria"/>
              </a:rPr>
              <a:t>This type of research aims to provide a comprehensive understanding of the competitive landscape, enabling organizations to develop effective strategies for achieving and sustaining competitive advantage.</a:t>
            </a:r>
          </a:p>
        </p:txBody>
      </p:sp>
      <p:sp>
        <p:nvSpPr>
          <p:cNvPr id="4" name="TextBox 3">
            <a:extLst>
              <a:ext uri="{FF2B5EF4-FFF2-40B4-BE49-F238E27FC236}">
                <a16:creationId xmlns:a16="http://schemas.microsoft.com/office/drawing/2014/main" id="{2F7DE66B-F97B-A8D9-899C-1021990EB8CF}"/>
              </a:ext>
            </a:extLst>
          </p:cNvPr>
          <p:cNvSpPr txBox="1"/>
          <p:nvPr/>
        </p:nvSpPr>
        <p:spPr>
          <a:xfrm>
            <a:off x="4767943" y="908957"/>
            <a:ext cx="7178313" cy="1259319"/>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رابعاً)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المنافسين: </a:t>
            </a:r>
            <a:r>
              <a:rPr lang="ar-SY" sz="2000" dirty="0">
                <a:effectLst/>
                <a:latin typeface="Times New Roman" panose="02020603050405020304" pitchFamily="18" charset="0"/>
                <a:ea typeface="Times New Roman" panose="02020603050405020304" pitchFamily="18" charset="0"/>
                <a:cs typeface="Calibri" panose="020F0502020204030204" pitchFamily="34" charset="0"/>
              </a:rPr>
              <a:t>المنافسون الحاليون، المرتقبون، قدراتهم، الاختلاف والتشابه معهم، أسعارهم، استراتيجياتهم، ماليتهم....</a:t>
            </a:r>
            <a:endParaRPr lang="en-US"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BC7DB011-FCB5-9DAC-80A1-5C4744A216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9087" y="3352800"/>
            <a:ext cx="7287170" cy="3004300"/>
          </a:xfrm>
          <a:prstGeom prst="rect">
            <a:avLst/>
          </a:prstGeom>
        </p:spPr>
      </p:pic>
    </p:spTree>
    <p:extLst>
      <p:ext uri="{BB962C8B-B14F-4D97-AF65-F5344CB8AC3E}">
        <p14:creationId xmlns:p14="http://schemas.microsoft.com/office/powerpoint/2010/main" val="413227535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EB34E-D303-5802-9EA4-BF382830F65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553EEE2-2337-1254-E260-63CD9EDD98C0}"/>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D29A5DD-EC68-AC2F-9FCF-2F55F59AF3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DB3AC8-DFF3-314E-79EC-7B2E066229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E1FAB10-34E8-4585-DF01-1F499113E68C}"/>
              </a:ext>
            </a:extLst>
          </p:cNvPr>
          <p:cNvSpPr txBox="1"/>
          <p:nvPr/>
        </p:nvSpPr>
        <p:spPr>
          <a:xfrm>
            <a:off x="180431" y="1091314"/>
            <a:ext cx="4021455" cy="4001095"/>
          </a:xfrm>
          <a:prstGeom prst="rect">
            <a:avLst/>
          </a:prstGeom>
          <a:noFill/>
        </p:spPr>
        <p:txBody>
          <a:bodyPr wrap="square" rtlCol="0">
            <a:spAutoFit/>
          </a:bodyPr>
          <a:lstStyle/>
          <a:p>
            <a:pPr algn="just"/>
            <a:r>
              <a:rPr lang="en-US" sz="2000" b="1" dirty="0">
                <a:solidFill>
                  <a:srgbClr val="FF0000"/>
                </a:solidFill>
                <a:latin typeface="Alexandria"/>
              </a:rPr>
              <a:t>Fields of Marketing Research</a:t>
            </a:r>
          </a:p>
          <a:p>
            <a:pPr algn="just"/>
            <a:r>
              <a:rPr lang="en-US" b="1" dirty="0">
                <a:solidFill>
                  <a:srgbClr val="FF0000"/>
                </a:solidFill>
                <a:latin typeface="Alexandria"/>
              </a:rPr>
              <a:t>Fifth: Distribution Research</a:t>
            </a:r>
          </a:p>
          <a:p>
            <a:pPr algn="just"/>
            <a:r>
              <a:rPr lang="en-US" dirty="0">
                <a:latin typeface="Alexandria"/>
              </a:rPr>
              <a:t>Distribution research focuses on studying all marketing channels and points of sale, including:</a:t>
            </a:r>
            <a:endParaRPr lang="en-US" b="1" dirty="0">
              <a:latin typeface="Alexandria"/>
            </a:endParaRPr>
          </a:p>
          <a:p>
            <a:pPr marL="285750" indent="-285750" algn="just">
              <a:buFont typeface="Arial" panose="020B0604020202020204" pitchFamily="34" charset="0"/>
              <a:buChar char="•"/>
            </a:pPr>
            <a:r>
              <a:rPr lang="en-US" dirty="0">
                <a:latin typeface="Alexandria"/>
              </a:rPr>
              <a:t>Agents</a:t>
            </a:r>
            <a:endParaRPr lang="en-US" b="1" dirty="0">
              <a:latin typeface="Alexandria"/>
            </a:endParaRPr>
          </a:p>
          <a:p>
            <a:pPr marL="285750" indent="-285750" algn="just">
              <a:buFont typeface="Arial" panose="020B0604020202020204" pitchFamily="34" charset="0"/>
              <a:buChar char="•"/>
            </a:pPr>
            <a:r>
              <a:rPr lang="en-US" dirty="0">
                <a:latin typeface="Alexandria"/>
              </a:rPr>
              <a:t>Wholesalers</a:t>
            </a:r>
            <a:endParaRPr lang="en-US" b="1" dirty="0">
              <a:latin typeface="Alexandria"/>
            </a:endParaRPr>
          </a:p>
          <a:p>
            <a:pPr marL="285750" indent="-285750" algn="just">
              <a:buFont typeface="Arial" panose="020B0604020202020204" pitchFamily="34" charset="0"/>
              <a:buChar char="•"/>
            </a:pPr>
            <a:r>
              <a:rPr lang="en-US" dirty="0">
                <a:latin typeface="Alexandria"/>
              </a:rPr>
              <a:t>Retailers</a:t>
            </a:r>
            <a:endParaRPr lang="en-US" b="1" dirty="0">
              <a:latin typeface="Alexandria"/>
            </a:endParaRPr>
          </a:p>
          <a:p>
            <a:pPr algn="just"/>
            <a:r>
              <a:rPr lang="en-US" dirty="0">
                <a:latin typeface="Alexandria"/>
              </a:rPr>
              <a:t>This type of research aims to evaluate the efficiency and effectiveness of distribution channels in delivering products to customers, ensuring availability, accessibility, and optimal market coverage.</a:t>
            </a:r>
          </a:p>
        </p:txBody>
      </p:sp>
      <p:sp>
        <p:nvSpPr>
          <p:cNvPr id="4" name="TextBox 3">
            <a:extLst>
              <a:ext uri="{FF2B5EF4-FFF2-40B4-BE49-F238E27FC236}">
                <a16:creationId xmlns:a16="http://schemas.microsoft.com/office/drawing/2014/main" id="{FA3EAAC7-48EF-3559-B853-8C3E9362EFB7}"/>
              </a:ext>
            </a:extLst>
          </p:cNvPr>
          <p:cNvSpPr txBox="1"/>
          <p:nvPr/>
        </p:nvSpPr>
        <p:spPr>
          <a:xfrm>
            <a:off x="4898571" y="908957"/>
            <a:ext cx="7047685" cy="1259319"/>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خامساً)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التوزيع: </a:t>
            </a:r>
            <a:r>
              <a:rPr lang="ar-SY" sz="2000" dirty="0">
                <a:effectLst/>
                <a:latin typeface="Times New Roman" panose="02020603050405020304" pitchFamily="18" charset="0"/>
                <a:ea typeface="Times New Roman" panose="02020603050405020304" pitchFamily="18" charset="0"/>
                <a:cs typeface="Calibri" panose="020F0502020204030204" pitchFamily="34" charset="0"/>
              </a:rPr>
              <a:t>تدرس جميع منافذ البيع: الوكلاء، تجار الجملة، تجار التجزئة...</a:t>
            </a:r>
            <a:endParaRPr lang="en-US"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EE022865-8B7F-F499-43FF-8140EBC654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6170" y="3681548"/>
            <a:ext cx="7200085" cy="2414516"/>
          </a:xfrm>
          <a:prstGeom prst="rect">
            <a:avLst/>
          </a:prstGeom>
        </p:spPr>
      </p:pic>
    </p:spTree>
    <p:extLst>
      <p:ext uri="{BB962C8B-B14F-4D97-AF65-F5344CB8AC3E}">
        <p14:creationId xmlns:p14="http://schemas.microsoft.com/office/powerpoint/2010/main" val="60607903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068A0-6B12-55FB-1EF6-ED20BFA12B8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0A01FE9-C832-0013-D147-1B44E46CB369}"/>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308881C8-9995-FB6F-3382-F057FD317A0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13476EA-ECED-6A09-A428-7E2D1D24F7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D976E89-0A44-FB7F-3474-A52116EF00F3}"/>
              </a:ext>
            </a:extLst>
          </p:cNvPr>
          <p:cNvSpPr txBox="1"/>
          <p:nvPr/>
        </p:nvSpPr>
        <p:spPr>
          <a:xfrm>
            <a:off x="180431" y="1091314"/>
            <a:ext cx="3705769" cy="4001095"/>
          </a:xfrm>
          <a:prstGeom prst="rect">
            <a:avLst/>
          </a:prstGeom>
          <a:noFill/>
        </p:spPr>
        <p:txBody>
          <a:bodyPr wrap="square" rtlCol="0">
            <a:spAutoFit/>
          </a:bodyPr>
          <a:lstStyle/>
          <a:p>
            <a:pPr algn="just"/>
            <a:r>
              <a:rPr lang="en-US" sz="2000" b="1" dirty="0">
                <a:solidFill>
                  <a:srgbClr val="FF0000"/>
                </a:solidFill>
                <a:latin typeface="Alexandria"/>
              </a:rPr>
              <a:t>Fields of Marketing Research</a:t>
            </a:r>
          </a:p>
          <a:p>
            <a:pPr algn="just"/>
            <a:r>
              <a:rPr lang="en-US" b="1" dirty="0">
                <a:solidFill>
                  <a:srgbClr val="FF0000"/>
                </a:solidFill>
                <a:latin typeface="Alexandria"/>
              </a:rPr>
              <a:t>Sixth: Promotion Research</a:t>
            </a:r>
          </a:p>
          <a:p>
            <a:pPr algn="just"/>
            <a:r>
              <a:rPr lang="en-US" dirty="0">
                <a:latin typeface="Alexandria"/>
              </a:rPr>
              <a:t>Promotion research focuses on designing and developing the appropriate promotional program, including the selection and evaluation of suitable promotional tools and strategies.</a:t>
            </a:r>
            <a:endParaRPr lang="en-US" b="1" dirty="0">
              <a:latin typeface="Alexandria"/>
            </a:endParaRPr>
          </a:p>
          <a:p>
            <a:pPr algn="just"/>
            <a:r>
              <a:rPr lang="en-US" dirty="0">
                <a:latin typeface="Alexandria"/>
              </a:rPr>
              <a:t>This type of research aims to determine the most effective ways to communicate with target audiences, enhance brand awareness, and influence consumer attitudes and purchasing behavior.</a:t>
            </a:r>
          </a:p>
        </p:txBody>
      </p:sp>
      <p:sp>
        <p:nvSpPr>
          <p:cNvPr id="4" name="TextBox 3">
            <a:extLst>
              <a:ext uri="{FF2B5EF4-FFF2-40B4-BE49-F238E27FC236}">
                <a16:creationId xmlns:a16="http://schemas.microsoft.com/office/drawing/2014/main" id="{A3AED067-E0E0-D184-CCE2-0C2036E69F43}"/>
              </a:ext>
            </a:extLst>
          </p:cNvPr>
          <p:cNvSpPr txBox="1"/>
          <p:nvPr/>
        </p:nvSpPr>
        <p:spPr>
          <a:xfrm>
            <a:off x="5050971" y="908957"/>
            <a:ext cx="6895285" cy="951543"/>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سادساً)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الترويج: </a:t>
            </a:r>
            <a:r>
              <a:rPr lang="ar-SY" sz="2000" b="1" dirty="0">
                <a:effectLst/>
                <a:latin typeface="Times New Roman" panose="02020603050405020304" pitchFamily="18" charset="0"/>
                <a:ea typeface="Times New Roman" panose="02020603050405020304" pitchFamily="18" charset="0"/>
                <a:cs typeface="Calibri" panose="020F0502020204030204" pitchFamily="34" charset="0"/>
              </a:rPr>
              <a:t>وضع البرنامج الترويجي المناسب..</a:t>
            </a:r>
            <a:endParaRPr lang="en-US" b="1"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26141CFF-5E8E-9B55-0DCD-BE803BD845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1648" y="2551213"/>
            <a:ext cx="5934903" cy="3839111"/>
          </a:xfrm>
          <a:prstGeom prst="rect">
            <a:avLst/>
          </a:prstGeom>
        </p:spPr>
      </p:pic>
    </p:spTree>
    <p:extLst>
      <p:ext uri="{BB962C8B-B14F-4D97-AF65-F5344CB8AC3E}">
        <p14:creationId xmlns:p14="http://schemas.microsoft.com/office/powerpoint/2010/main" val="305317743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1BD8F-D9DD-21DD-0474-73809195B9C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FA81E7-D3E2-146C-35B9-408D2EA74E87}"/>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E652727-2F8B-E7E2-0A20-BDF7C2FB406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E8899B-891C-5123-CDE9-B6CA8AA6E4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180FEB7-D06A-98AC-12A1-8BA9321500BE}"/>
              </a:ext>
            </a:extLst>
          </p:cNvPr>
          <p:cNvSpPr txBox="1"/>
          <p:nvPr/>
        </p:nvSpPr>
        <p:spPr>
          <a:xfrm>
            <a:off x="180431" y="1091314"/>
            <a:ext cx="3705769" cy="3447098"/>
          </a:xfrm>
          <a:prstGeom prst="rect">
            <a:avLst/>
          </a:prstGeom>
          <a:noFill/>
        </p:spPr>
        <p:txBody>
          <a:bodyPr wrap="square" rtlCol="0">
            <a:spAutoFit/>
          </a:bodyPr>
          <a:lstStyle/>
          <a:p>
            <a:pPr algn="just"/>
            <a:r>
              <a:rPr lang="en-US" sz="2000" b="1" dirty="0">
                <a:solidFill>
                  <a:srgbClr val="FF0000"/>
                </a:solidFill>
                <a:latin typeface="Alexandria"/>
              </a:rPr>
              <a:t>Fields of Marketing Research</a:t>
            </a:r>
          </a:p>
          <a:p>
            <a:pPr algn="just"/>
            <a:r>
              <a:rPr lang="en-US" b="1" dirty="0">
                <a:solidFill>
                  <a:srgbClr val="FF0000"/>
                </a:solidFill>
                <a:latin typeface="Alexandria"/>
              </a:rPr>
              <a:t>Seventh: Motivation Research</a:t>
            </a:r>
          </a:p>
          <a:p>
            <a:pPr algn="just"/>
            <a:r>
              <a:rPr lang="en-US" dirty="0">
                <a:latin typeface="Alexandria"/>
              </a:rPr>
              <a:t>Motivation research relies on behavioral sciences, including psychology and sociology, to examine the underlying motives of consumers.</a:t>
            </a:r>
            <a:endParaRPr lang="en-US" b="1" dirty="0">
              <a:latin typeface="Alexandria"/>
            </a:endParaRPr>
          </a:p>
          <a:p>
            <a:pPr algn="just"/>
            <a:r>
              <a:rPr lang="en-US" dirty="0">
                <a:latin typeface="Alexandria"/>
              </a:rPr>
              <a:t>This type of research aims to uncover the internal drivers and psychological factors that influence consumer behavior, thereby providing deeper insights for developing more effective and targeted marketing strategies.</a:t>
            </a:r>
          </a:p>
        </p:txBody>
      </p:sp>
      <p:sp>
        <p:nvSpPr>
          <p:cNvPr id="4" name="TextBox 3">
            <a:extLst>
              <a:ext uri="{FF2B5EF4-FFF2-40B4-BE49-F238E27FC236}">
                <a16:creationId xmlns:a16="http://schemas.microsoft.com/office/drawing/2014/main" id="{37AD7FF5-2EA6-98F1-18C9-1DCC65C32DCB}"/>
              </a:ext>
            </a:extLst>
          </p:cNvPr>
          <p:cNvSpPr txBox="1"/>
          <p:nvPr/>
        </p:nvSpPr>
        <p:spPr>
          <a:xfrm>
            <a:off x="4844143" y="908957"/>
            <a:ext cx="7102113" cy="1259319"/>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سابعاً)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الدافعية: </a:t>
            </a:r>
            <a:r>
              <a:rPr lang="ar-SY" sz="2000" dirty="0">
                <a:effectLst/>
                <a:latin typeface="Times New Roman" panose="02020603050405020304" pitchFamily="18" charset="0"/>
                <a:ea typeface="Times New Roman" panose="02020603050405020304" pitchFamily="18" charset="0"/>
                <a:cs typeface="Calibri" panose="020F0502020204030204" pitchFamily="34" charset="0"/>
              </a:rPr>
              <a:t>تعتمد على البحوث السلوكية وعلم النفس والاجتماع لدراسة دوافع المستهلكين.</a:t>
            </a:r>
            <a:endParaRPr lang="en-US" b="1"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7C0580A9-7139-A4A4-1E56-B855B9D338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0715" y="3429000"/>
            <a:ext cx="5965372" cy="2688771"/>
          </a:xfrm>
          <a:prstGeom prst="rect">
            <a:avLst/>
          </a:prstGeom>
        </p:spPr>
      </p:pic>
    </p:spTree>
    <p:extLst>
      <p:ext uri="{BB962C8B-B14F-4D97-AF65-F5344CB8AC3E}">
        <p14:creationId xmlns:p14="http://schemas.microsoft.com/office/powerpoint/2010/main" val="107619457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232E3-1C98-7DF6-3DF4-D00C95C4BB1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74951CC-DC4C-7506-07D9-7489180058A4}"/>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963920EF-C5F1-3F9F-65DF-3BA1992CA4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5EC142-3044-E1AB-5CC5-B58981BE32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667E362-493A-FC84-9DBA-18A926F977F0}"/>
              </a:ext>
            </a:extLst>
          </p:cNvPr>
          <p:cNvSpPr txBox="1"/>
          <p:nvPr/>
        </p:nvSpPr>
        <p:spPr>
          <a:xfrm>
            <a:off x="180431" y="1091314"/>
            <a:ext cx="3705769" cy="3170099"/>
          </a:xfrm>
          <a:prstGeom prst="rect">
            <a:avLst/>
          </a:prstGeom>
          <a:noFill/>
        </p:spPr>
        <p:txBody>
          <a:bodyPr wrap="square" rtlCol="0">
            <a:spAutoFit/>
          </a:bodyPr>
          <a:lstStyle/>
          <a:p>
            <a:pPr algn="just"/>
            <a:r>
              <a:rPr lang="en-US" sz="2000" b="1" dirty="0">
                <a:solidFill>
                  <a:srgbClr val="FF0000"/>
                </a:solidFill>
                <a:latin typeface="Alexandria"/>
              </a:rPr>
              <a:t>Fields of Marketing Research</a:t>
            </a:r>
          </a:p>
          <a:p>
            <a:pPr algn="just"/>
            <a:r>
              <a:rPr lang="en-US" b="1" dirty="0">
                <a:solidFill>
                  <a:srgbClr val="FF0000"/>
                </a:solidFill>
                <a:latin typeface="Alexandria"/>
              </a:rPr>
              <a:t>Eighth: Sales Research</a:t>
            </a:r>
          </a:p>
          <a:p>
            <a:pPr algn="just"/>
            <a:r>
              <a:rPr lang="en-US" dirty="0">
                <a:latin typeface="Alexandria"/>
              </a:rPr>
              <a:t>Sales research focuses on analyzing sales volumes, forecasting future sales, and selecting the most appropriate selling methods.</a:t>
            </a:r>
            <a:endParaRPr lang="en-US" b="1" dirty="0">
              <a:latin typeface="Alexandria"/>
            </a:endParaRPr>
          </a:p>
          <a:p>
            <a:pPr algn="just"/>
            <a:r>
              <a:rPr lang="en-US" dirty="0">
                <a:latin typeface="Alexandria"/>
              </a:rPr>
              <a:t>This type of research aims to enhance the effectiveness of sales performance, improve forecasting accuracy, and support strategic sales planning.</a:t>
            </a:r>
          </a:p>
        </p:txBody>
      </p:sp>
      <p:sp>
        <p:nvSpPr>
          <p:cNvPr id="4" name="TextBox 3">
            <a:extLst>
              <a:ext uri="{FF2B5EF4-FFF2-40B4-BE49-F238E27FC236}">
                <a16:creationId xmlns:a16="http://schemas.microsoft.com/office/drawing/2014/main" id="{22B25CA3-5369-9CAE-87AD-3DB5A697A6AF}"/>
              </a:ext>
            </a:extLst>
          </p:cNvPr>
          <p:cNvSpPr txBox="1"/>
          <p:nvPr/>
        </p:nvSpPr>
        <p:spPr>
          <a:xfrm>
            <a:off x="4691743" y="908957"/>
            <a:ext cx="7254513" cy="951543"/>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ثامناً)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المبيعات: </a:t>
            </a:r>
            <a:r>
              <a:rPr lang="ar-SY" sz="2000" dirty="0">
                <a:effectLst/>
                <a:latin typeface="Times New Roman" panose="02020603050405020304" pitchFamily="18" charset="0"/>
                <a:ea typeface="Times New Roman" panose="02020603050405020304" pitchFamily="18" charset="0"/>
                <a:cs typeface="Calibri" panose="020F0502020204030204" pitchFamily="34" charset="0"/>
              </a:rPr>
              <a:t>حجوم المبيعات والتنبؤ بها واختيار الأسلوب البيعي الأفضل.</a:t>
            </a:r>
            <a:endParaRPr lang="en-US" b="1"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8814BC15-905B-9A58-E3AB-6D829EB10D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88429" y="3238925"/>
            <a:ext cx="6091747" cy="3151399"/>
          </a:xfrm>
          <a:prstGeom prst="rect">
            <a:avLst/>
          </a:prstGeom>
        </p:spPr>
      </p:pic>
    </p:spTree>
    <p:extLst>
      <p:ext uri="{BB962C8B-B14F-4D97-AF65-F5344CB8AC3E}">
        <p14:creationId xmlns:p14="http://schemas.microsoft.com/office/powerpoint/2010/main" val="54898902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FB7FB-F6DB-E533-0306-C00F5B8480A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CC8A8C4-3684-4A5D-140B-9E1CEB1F71CB}"/>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7A995FE-1B8B-4D15-A542-9BF129CC295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427443-B1B6-1EA4-B63D-95102AA304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40EB6674-3FEB-00F5-60AF-BC0AB6FD9F67}"/>
              </a:ext>
            </a:extLst>
          </p:cNvPr>
          <p:cNvSpPr txBox="1"/>
          <p:nvPr/>
        </p:nvSpPr>
        <p:spPr>
          <a:xfrm>
            <a:off x="180431" y="1091314"/>
            <a:ext cx="4145070" cy="3323987"/>
          </a:xfrm>
          <a:prstGeom prst="rect">
            <a:avLst/>
          </a:prstGeom>
          <a:noFill/>
        </p:spPr>
        <p:txBody>
          <a:bodyPr wrap="square" rtlCol="0">
            <a:spAutoFit/>
          </a:bodyPr>
          <a:lstStyle/>
          <a:p>
            <a:pPr algn="just"/>
            <a:r>
              <a:rPr lang="en-US" b="1" dirty="0">
                <a:solidFill>
                  <a:srgbClr val="FF0000"/>
                </a:solidFill>
                <a:latin typeface="Alexandria"/>
              </a:rPr>
              <a:t>Fields of Marketing Research</a:t>
            </a:r>
          </a:p>
          <a:p>
            <a:pPr algn="just"/>
            <a:r>
              <a:rPr lang="en-US" sz="1600" b="1" dirty="0">
                <a:solidFill>
                  <a:srgbClr val="FF0000"/>
                </a:solidFill>
                <a:latin typeface="Alexandria"/>
              </a:rPr>
              <a:t>Ninth: Transportation and Storage Research</a:t>
            </a:r>
          </a:p>
          <a:p>
            <a:pPr algn="just"/>
            <a:r>
              <a:rPr lang="en-US" sz="1600" dirty="0">
                <a:latin typeface="Alexandria"/>
              </a:rPr>
              <a:t>Transportation and storage research addresses the logistical aspects of marketing activities, including:</a:t>
            </a:r>
          </a:p>
          <a:p>
            <a:pPr marL="285750" indent="-285750" algn="just">
              <a:buFont typeface="Arial" panose="020B0604020202020204" pitchFamily="34" charset="0"/>
              <a:buChar char="•"/>
            </a:pPr>
            <a:r>
              <a:rPr lang="en-US" sz="1600" dirty="0">
                <a:latin typeface="Alexandria"/>
              </a:rPr>
              <a:t>Modes of transportation</a:t>
            </a:r>
          </a:p>
          <a:p>
            <a:pPr marL="285750" indent="-285750" algn="just">
              <a:buFont typeface="Arial" panose="020B0604020202020204" pitchFamily="34" charset="0"/>
              <a:buChar char="•"/>
            </a:pPr>
            <a:r>
              <a:rPr lang="en-US" sz="1600" dirty="0">
                <a:latin typeface="Alexandria"/>
              </a:rPr>
              <a:t>Transportation costs</a:t>
            </a:r>
          </a:p>
          <a:p>
            <a:pPr marL="285750" indent="-285750" algn="just">
              <a:buFont typeface="Arial" panose="020B0604020202020204" pitchFamily="34" charset="0"/>
              <a:buChar char="•"/>
            </a:pPr>
            <a:r>
              <a:rPr lang="en-US" sz="1600" dirty="0">
                <a:latin typeface="Alexandria"/>
              </a:rPr>
              <a:t>Storage methods</a:t>
            </a:r>
          </a:p>
          <a:p>
            <a:pPr marL="285750" indent="-285750" algn="just">
              <a:buFont typeface="Arial" panose="020B0604020202020204" pitchFamily="34" charset="0"/>
              <a:buChar char="•"/>
            </a:pPr>
            <a:r>
              <a:rPr lang="en-US" sz="1600" dirty="0">
                <a:latin typeface="Alexandria"/>
              </a:rPr>
              <a:t>Inventory management</a:t>
            </a:r>
          </a:p>
          <a:p>
            <a:pPr algn="just"/>
            <a:r>
              <a:rPr lang="en-US" sz="1600" dirty="0">
                <a:latin typeface="Alexandria"/>
              </a:rPr>
              <a:t>This type of research aims to enhance the efficiency of logistics operations, reduce costs, and ensure the proper availability and timely delivery of products to the market.</a:t>
            </a:r>
          </a:p>
        </p:txBody>
      </p:sp>
      <p:sp>
        <p:nvSpPr>
          <p:cNvPr id="4" name="TextBox 3">
            <a:extLst>
              <a:ext uri="{FF2B5EF4-FFF2-40B4-BE49-F238E27FC236}">
                <a16:creationId xmlns:a16="http://schemas.microsoft.com/office/drawing/2014/main" id="{A1F0D2BB-7403-D594-A4AE-59C3295F1B7A}"/>
              </a:ext>
            </a:extLst>
          </p:cNvPr>
          <p:cNvSpPr txBox="1"/>
          <p:nvPr/>
        </p:nvSpPr>
        <p:spPr>
          <a:xfrm>
            <a:off x="5029201" y="908957"/>
            <a:ext cx="6917056" cy="1259319"/>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مجالات بحوث التسويق:</a:t>
            </a:r>
          </a:p>
          <a:p>
            <a:pPr algn="just" rtl="1">
              <a:spcBef>
                <a:spcPts val="720"/>
              </a:spcBef>
              <a:spcAft>
                <a:spcPts val="720"/>
              </a:spcAft>
              <a:buNone/>
              <a:tabLst>
                <a:tab pos="269240" algn="l"/>
                <a:tab pos="359410" algn="l"/>
                <a:tab pos="629285" algn="l"/>
                <a:tab pos="1693545" algn="r"/>
              </a:tabLst>
            </a:pPr>
            <a:r>
              <a:rPr lang="ar-SY" sz="2000" dirty="0">
                <a:latin typeface="Simplified Arabic" panose="02020603050405020304" pitchFamily="18" charset="-78"/>
                <a:ea typeface="Times New Roman" panose="02020603050405020304" pitchFamily="18" charset="0"/>
                <a:cs typeface="Simplified Arabic" panose="02020603050405020304" pitchFamily="18" charset="-78"/>
              </a:rPr>
              <a:t>تاسعاً) </a:t>
            </a:r>
            <a:r>
              <a:rPr lang="ar-SY" sz="2000" dirty="0">
                <a:solidFill>
                  <a:srgbClr val="0070C0"/>
                </a:solidFill>
                <a:effectLst/>
                <a:latin typeface="Times New Roman" panose="02020603050405020304" pitchFamily="18" charset="0"/>
                <a:ea typeface="Times New Roman" panose="02020603050405020304" pitchFamily="18" charset="0"/>
                <a:cs typeface="Calibri" panose="020F0502020204030204" pitchFamily="34" charset="0"/>
              </a:rPr>
              <a:t>بحوث النقل والتخزين</a:t>
            </a:r>
            <a:r>
              <a:rPr lang="ar-SY" sz="2000" dirty="0">
                <a:solidFill>
                  <a:srgbClr val="0070C0"/>
                </a:solidFill>
                <a:latin typeface="Times New Roman" panose="02020603050405020304" pitchFamily="18" charset="0"/>
                <a:ea typeface="Times New Roman" panose="02020603050405020304" pitchFamily="18" charset="0"/>
                <a:cs typeface="Calibri" panose="020F0502020204030204" pitchFamily="34" charset="0"/>
              </a:rPr>
              <a:t>: </a:t>
            </a:r>
            <a:r>
              <a:rPr lang="ar-SY" sz="2000" dirty="0">
                <a:latin typeface="Times New Roman" panose="02020603050405020304" pitchFamily="18" charset="0"/>
                <a:ea typeface="Times New Roman" panose="02020603050405020304" pitchFamily="18" charset="0"/>
                <a:cs typeface="Calibri" panose="020F0502020204030204" pitchFamily="34" charset="0"/>
              </a:rPr>
              <a:t>تتناول هذه البحوث الجوانب اللوجستية، مثل: وسائل النقل، تكاليف النقل، طرق التخزين، إدارة المخزون.</a:t>
            </a:r>
            <a:endParaRPr lang="en-US" b="1"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022AE090-A194-DB28-C6A2-780DE5BAE6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7056" y="2593234"/>
            <a:ext cx="7003389" cy="3797090"/>
          </a:xfrm>
          <a:prstGeom prst="rect">
            <a:avLst/>
          </a:prstGeom>
        </p:spPr>
      </p:pic>
    </p:spTree>
    <p:extLst>
      <p:ext uri="{BB962C8B-B14F-4D97-AF65-F5344CB8AC3E}">
        <p14:creationId xmlns:p14="http://schemas.microsoft.com/office/powerpoint/2010/main" val="372250753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62FD7-8950-9EF7-DF2C-B562AF22E09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5E8714-96A8-031D-D977-E6BC92E09D2D}"/>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00000"/>
              </a:lnSpc>
              <a:spcBef>
                <a:spcPts val="0"/>
              </a:spcBef>
              <a:spcAft>
                <a:spcPts val="0"/>
              </a:spcAft>
              <a:buClrTx/>
              <a:buSzTx/>
              <a:tabLst/>
              <a:defRPr/>
            </a:pPr>
            <a:endParaRPr kumimoji="0" lang="en-US" sz="14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9" name="Rectangle 28">
            <a:extLst>
              <a:ext uri="{FF2B5EF4-FFF2-40B4-BE49-F238E27FC236}">
                <a16:creationId xmlns:a16="http://schemas.microsoft.com/office/drawing/2014/main" id="{F7A59353-29BF-A721-BE3F-5F722E82A3E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4CCA8B-8C95-65BA-435A-17F999C001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A4C1430-C632-A1B7-F4E6-5354B9B740D9}"/>
              </a:ext>
            </a:extLst>
          </p:cNvPr>
          <p:cNvSpPr txBox="1"/>
          <p:nvPr/>
        </p:nvSpPr>
        <p:spPr>
          <a:xfrm>
            <a:off x="180431" y="1091314"/>
            <a:ext cx="4348026" cy="1508105"/>
          </a:xfrm>
          <a:prstGeom prst="rect">
            <a:avLst/>
          </a:prstGeom>
          <a:noFill/>
        </p:spPr>
        <p:txBody>
          <a:bodyPr wrap="square" rtlCol="0">
            <a:spAutoFit/>
          </a:bodyPr>
          <a:lstStyle/>
          <a:p>
            <a:pPr algn="just"/>
            <a:r>
              <a:rPr lang="en-US" sz="2000" b="1" dirty="0">
                <a:solidFill>
                  <a:srgbClr val="FF0000"/>
                </a:solidFill>
                <a:latin typeface="Alexandria"/>
              </a:rPr>
              <a:t>Steps of Marketing Research</a:t>
            </a:r>
          </a:p>
          <a:p>
            <a:pPr marL="342900" indent="-342900" algn="just">
              <a:buFont typeface="+mj-lt"/>
              <a:buAutoNum type="arabicPeriod"/>
            </a:pPr>
            <a:r>
              <a:rPr lang="en-US" dirty="0">
                <a:latin typeface="Alexandria"/>
              </a:rPr>
              <a:t>Problem Definition.</a:t>
            </a:r>
          </a:p>
          <a:p>
            <a:pPr marL="342900" indent="-342900" algn="just">
              <a:buFont typeface="+mj-lt"/>
              <a:buAutoNum type="arabicPeriod"/>
            </a:pPr>
            <a:r>
              <a:rPr lang="en-US" dirty="0">
                <a:latin typeface="Alexandria"/>
              </a:rPr>
              <a:t>Data Collection.</a:t>
            </a:r>
          </a:p>
          <a:p>
            <a:pPr marL="342900" indent="-342900" algn="just">
              <a:buFont typeface="+mj-lt"/>
              <a:buAutoNum type="arabicPeriod"/>
            </a:pPr>
            <a:r>
              <a:rPr lang="en-US" dirty="0">
                <a:latin typeface="Alexandria"/>
              </a:rPr>
              <a:t>Data Analysis.</a:t>
            </a:r>
          </a:p>
          <a:p>
            <a:pPr marL="342900" indent="-342900" algn="just">
              <a:buFont typeface="+mj-lt"/>
              <a:buAutoNum type="arabicPeriod"/>
            </a:pPr>
            <a:r>
              <a:rPr lang="en-US" dirty="0">
                <a:latin typeface="Alexandria"/>
              </a:rPr>
              <a:t>Presentation of Findings.</a:t>
            </a:r>
          </a:p>
        </p:txBody>
      </p:sp>
      <p:sp>
        <p:nvSpPr>
          <p:cNvPr id="4" name="TextBox 3">
            <a:extLst>
              <a:ext uri="{FF2B5EF4-FFF2-40B4-BE49-F238E27FC236}">
                <a16:creationId xmlns:a16="http://schemas.microsoft.com/office/drawing/2014/main" id="{5712EAA3-B447-2B5D-8B37-15B84B07D951}"/>
              </a:ext>
            </a:extLst>
          </p:cNvPr>
          <p:cNvSpPr txBox="1"/>
          <p:nvPr/>
        </p:nvSpPr>
        <p:spPr>
          <a:xfrm>
            <a:off x="6281057" y="908957"/>
            <a:ext cx="5665199" cy="2362185"/>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2000" b="1"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خطوات البحث التسويقي:</a:t>
            </a:r>
          </a:p>
          <a:p>
            <a:pPr algn="just" rtl="1">
              <a:lnSpc>
                <a:spcPct val="150000"/>
              </a:lnSpc>
              <a:buNone/>
              <a:tabLst>
                <a:tab pos="269240" algn="l"/>
                <a:tab pos="359410" algn="l"/>
                <a:tab pos="629285" algn="l"/>
                <a:tab pos="1693545" algn="r"/>
              </a:tabLst>
            </a:pPr>
            <a:r>
              <a:rPr lang="ar-SY" sz="2000" dirty="0">
                <a:effectLst/>
                <a:latin typeface="Simplified Arabic" panose="02020603050405020304" pitchFamily="18" charset="-78"/>
                <a:ea typeface="Times New Roman" panose="02020603050405020304" pitchFamily="18" charset="0"/>
                <a:cs typeface="Simplified Arabic" panose="02020603050405020304" pitchFamily="18" charset="-78"/>
              </a:rPr>
              <a:t>1) تحديد المشكلة.</a:t>
            </a:r>
          </a:p>
          <a:p>
            <a:pPr algn="just" rtl="1">
              <a:lnSpc>
                <a:spcPct val="150000"/>
              </a:lnSpc>
              <a:buNone/>
              <a:tabLst>
                <a:tab pos="269240" algn="l"/>
                <a:tab pos="359410" algn="l"/>
                <a:tab pos="629285" algn="l"/>
                <a:tab pos="1693545" algn="r"/>
              </a:tabLst>
            </a:pPr>
            <a:r>
              <a:rPr lang="ar-SY" sz="2000" dirty="0">
                <a:effectLst/>
                <a:latin typeface="Simplified Arabic" panose="02020603050405020304" pitchFamily="18" charset="-78"/>
                <a:ea typeface="Times New Roman" panose="02020603050405020304" pitchFamily="18" charset="0"/>
                <a:cs typeface="Simplified Arabic" panose="02020603050405020304" pitchFamily="18" charset="-78"/>
              </a:rPr>
              <a:t>2) جمع البيانات.</a:t>
            </a:r>
          </a:p>
          <a:p>
            <a:pPr algn="just" rtl="1">
              <a:lnSpc>
                <a:spcPct val="150000"/>
              </a:lnSpc>
              <a:buNone/>
              <a:tabLst>
                <a:tab pos="269240" algn="l"/>
                <a:tab pos="359410" algn="l"/>
                <a:tab pos="629285" algn="l"/>
                <a:tab pos="1693545" algn="r"/>
              </a:tabLst>
            </a:pPr>
            <a:r>
              <a:rPr lang="ar-SY" sz="2000" dirty="0">
                <a:effectLst/>
                <a:latin typeface="Simplified Arabic" panose="02020603050405020304" pitchFamily="18" charset="-78"/>
                <a:ea typeface="Times New Roman" panose="02020603050405020304" pitchFamily="18" charset="0"/>
                <a:cs typeface="Simplified Arabic" panose="02020603050405020304" pitchFamily="18" charset="-78"/>
              </a:rPr>
              <a:t>3) تحليل البيانات.</a:t>
            </a:r>
          </a:p>
          <a:p>
            <a:pPr algn="just" rtl="1">
              <a:lnSpc>
                <a:spcPct val="150000"/>
              </a:lnSpc>
              <a:buNone/>
              <a:tabLst>
                <a:tab pos="269240" algn="l"/>
                <a:tab pos="359410" algn="l"/>
                <a:tab pos="629285" algn="l"/>
                <a:tab pos="1693545" algn="r"/>
              </a:tabLst>
            </a:pPr>
            <a:r>
              <a:rPr lang="ar-SY" sz="2000" dirty="0">
                <a:effectLst/>
                <a:latin typeface="Simplified Arabic" panose="02020603050405020304" pitchFamily="18" charset="-78"/>
                <a:ea typeface="Times New Roman" panose="02020603050405020304" pitchFamily="18" charset="0"/>
                <a:cs typeface="Simplified Arabic" panose="02020603050405020304" pitchFamily="18" charset="-78"/>
              </a:rPr>
              <a:t>4) تقديم نتائج الدراسة.</a:t>
            </a:r>
          </a:p>
        </p:txBody>
      </p:sp>
      <p:graphicFrame>
        <p:nvGraphicFramePr>
          <p:cNvPr id="3" name="رسم تخطيطي 3">
            <a:extLst>
              <a:ext uri="{FF2B5EF4-FFF2-40B4-BE49-F238E27FC236}">
                <a16:creationId xmlns:a16="http://schemas.microsoft.com/office/drawing/2014/main" id="{411C79C2-BD59-479A-BB21-7B7CF795FF27}"/>
              </a:ext>
            </a:extLst>
          </p:cNvPr>
          <p:cNvGraphicFramePr/>
          <p:nvPr>
            <p:extLst>
              <p:ext uri="{D42A27DB-BD31-4B8C-83A1-F6EECF244321}">
                <p14:modId xmlns:p14="http://schemas.microsoft.com/office/powerpoint/2010/main" val="101759250"/>
              </p:ext>
            </p:extLst>
          </p:nvPr>
        </p:nvGraphicFramePr>
        <p:xfrm>
          <a:off x="1625100" y="2558694"/>
          <a:ext cx="8128000" cy="38316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a:extLst>
              <a:ext uri="{FF2B5EF4-FFF2-40B4-BE49-F238E27FC236}">
                <a16:creationId xmlns:a16="http://schemas.microsoft.com/office/drawing/2014/main" id="{AE80BEA6-78D0-605D-4093-C51C89853C24}"/>
              </a:ext>
            </a:extLst>
          </p:cNvPr>
          <p:cNvSpPr txBox="1"/>
          <p:nvPr/>
        </p:nvSpPr>
        <p:spPr>
          <a:xfrm>
            <a:off x="180431" y="3293506"/>
            <a:ext cx="2018485"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just"/>
            <a:r>
              <a:rPr lang="en-US" dirty="0">
                <a:latin typeface="Alexandria"/>
              </a:rPr>
              <a:t>Problem Definition</a:t>
            </a:r>
          </a:p>
        </p:txBody>
      </p:sp>
      <p:sp>
        <p:nvSpPr>
          <p:cNvPr id="13" name="TextBox 12">
            <a:extLst>
              <a:ext uri="{FF2B5EF4-FFF2-40B4-BE49-F238E27FC236}">
                <a16:creationId xmlns:a16="http://schemas.microsoft.com/office/drawing/2014/main" id="{5B10B3A0-769B-61D4-A345-1694192515C7}"/>
              </a:ext>
            </a:extLst>
          </p:cNvPr>
          <p:cNvSpPr txBox="1"/>
          <p:nvPr/>
        </p:nvSpPr>
        <p:spPr>
          <a:xfrm>
            <a:off x="3643585" y="2924174"/>
            <a:ext cx="1687287"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just"/>
            <a:r>
              <a:rPr lang="en-US" dirty="0">
                <a:latin typeface="Alexandria"/>
              </a:rPr>
              <a:t>Data Collection</a:t>
            </a:r>
          </a:p>
        </p:txBody>
      </p:sp>
      <p:sp>
        <p:nvSpPr>
          <p:cNvPr id="14" name="TextBox 13">
            <a:extLst>
              <a:ext uri="{FF2B5EF4-FFF2-40B4-BE49-F238E27FC236}">
                <a16:creationId xmlns:a16="http://schemas.microsoft.com/office/drawing/2014/main" id="{D137848A-9108-4AF6-29B6-3552320CB0E4}"/>
              </a:ext>
            </a:extLst>
          </p:cNvPr>
          <p:cNvSpPr txBox="1"/>
          <p:nvPr/>
        </p:nvSpPr>
        <p:spPr>
          <a:xfrm>
            <a:off x="5706679" y="2889121"/>
            <a:ext cx="1532322" cy="369332"/>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just"/>
            <a:r>
              <a:rPr lang="en-US" dirty="0">
                <a:latin typeface="Alexandria"/>
              </a:rPr>
              <a:t>Data Analysis</a:t>
            </a:r>
          </a:p>
        </p:txBody>
      </p:sp>
      <p:sp>
        <p:nvSpPr>
          <p:cNvPr id="15" name="TextBox 14">
            <a:extLst>
              <a:ext uri="{FF2B5EF4-FFF2-40B4-BE49-F238E27FC236}">
                <a16:creationId xmlns:a16="http://schemas.microsoft.com/office/drawing/2014/main" id="{6558EF17-9840-5BA0-8B7A-0FADA0C002A1}"/>
              </a:ext>
            </a:extLst>
          </p:cNvPr>
          <p:cNvSpPr txBox="1"/>
          <p:nvPr/>
        </p:nvSpPr>
        <p:spPr>
          <a:xfrm>
            <a:off x="9753100" y="4283588"/>
            <a:ext cx="2193155" cy="338554"/>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just"/>
            <a:r>
              <a:rPr lang="en-US" sz="1600" dirty="0">
                <a:latin typeface="Alexandria"/>
              </a:rPr>
              <a:t>Presentation of Findings</a:t>
            </a:r>
          </a:p>
        </p:txBody>
      </p:sp>
    </p:spTree>
    <p:extLst>
      <p:ext uri="{BB962C8B-B14F-4D97-AF65-F5344CB8AC3E}">
        <p14:creationId xmlns:p14="http://schemas.microsoft.com/office/powerpoint/2010/main" val="354497194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B143-9F8B-C110-9BC4-B90DB0E7D3A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90E540E-F0DE-5F82-279B-B9779683741F}"/>
              </a:ext>
            </a:extLst>
          </p:cNvPr>
          <p:cNvSpPr/>
          <p:nvPr/>
        </p:nvSpPr>
        <p:spPr>
          <a:xfrm>
            <a:off x="0" y="467676"/>
            <a:ext cx="12192000" cy="6390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AB506AB-1A5E-42CE-F7FF-1E2B8B8525F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2626D7-D3E1-C7AF-D784-2C3396B5ED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9D89055-C569-DBD4-5C83-05813E7D4AD6}"/>
              </a:ext>
            </a:extLst>
          </p:cNvPr>
          <p:cNvSpPr txBox="1"/>
          <p:nvPr/>
        </p:nvSpPr>
        <p:spPr>
          <a:xfrm>
            <a:off x="180431" y="1091314"/>
            <a:ext cx="3281226" cy="1415772"/>
          </a:xfrm>
          <a:prstGeom prst="rect">
            <a:avLst/>
          </a:prstGeom>
          <a:noFill/>
        </p:spPr>
        <p:txBody>
          <a:bodyPr wrap="square" rtlCol="0">
            <a:spAutoFit/>
          </a:bodyPr>
          <a:lstStyle/>
          <a:p>
            <a:pPr algn="just"/>
            <a:r>
              <a:rPr lang="en-US" sz="1600" b="1" dirty="0">
                <a:latin typeface="Alexandria"/>
              </a:rPr>
              <a:t>Types of Marketing Research</a:t>
            </a:r>
          </a:p>
          <a:p>
            <a:pPr marL="342900" indent="-342900" algn="just">
              <a:buFont typeface="+mj-lt"/>
              <a:buAutoNum type="arabicPeriod"/>
            </a:pPr>
            <a:r>
              <a:rPr lang="en-US" sz="1400" dirty="0">
                <a:latin typeface="Alexandria"/>
              </a:rPr>
              <a:t>Exploratory (Investigative) Research.</a:t>
            </a:r>
          </a:p>
          <a:p>
            <a:pPr marL="342900" indent="-342900" algn="just">
              <a:buFont typeface="+mj-lt"/>
              <a:buAutoNum type="arabicPeriod"/>
            </a:pPr>
            <a:r>
              <a:rPr lang="en-US" sz="1400" dirty="0">
                <a:latin typeface="Alexandria"/>
              </a:rPr>
              <a:t>Descriptive Research.</a:t>
            </a:r>
          </a:p>
          <a:p>
            <a:pPr marL="342900" indent="-342900" algn="just">
              <a:buFont typeface="+mj-lt"/>
              <a:buAutoNum type="arabicPeriod"/>
            </a:pPr>
            <a:r>
              <a:rPr lang="en-US" sz="1400" dirty="0">
                <a:latin typeface="Alexandria"/>
              </a:rPr>
              <a:t>Causal Research.</a:t>
            </a:r>
          </a:p>
          <a:p>
            <a:pPr marL="342900" indent="-342900" algn="just">
              <a:buFont typeface="+mj-lt"/>
              <a:buAutoNum type="arabicPeriod"/>
            </a:pPr>
            <a:r>
              <a:rPr lang="en-US" sz="1400" dirty="0">
                <a:latin typeface="Alexandria"/>
              </a:rPr>
              <a:t>Predictive Research.</a:t>
            </a:r>
          </a:p>
          <a:p>
            <a:pPr marL="342900" indent="-342900" algn="just">
              <a:buFont typeface="+mj-lt"/>
              <a:buAutoNum type="arabicPeriod"/>
            </a:pPr>
            <a:r>
              <a:rPr lang="en-US" sz="1400" dirty="0">
                <a:latin typeface="Alexandria"/>
              </a:rPr>
              <a:t>Historical Research.</a:t>
            </a:r>
          </a:p>
        </p:txBody>
      </p:sp>
      <p:sp>
        <p:nvSpPr>
          <p:cNvPr id="4" name="TextBox 3">
            <a:extLst>
              <a:ext uri="{FF2B5EF4-FFF2-40B4-BE49-F238E27FC236}">
                <a16:creationId xmlns:a16="http://schemas.microsoft.com/office/drawing/2014/main" id="{D62D78D1-1229-4497-2929-16009C62771E}"/>
              </a:ext>
            </a:extLst>
          </p:cNvPr>
          <p:cNvSpPr txBox="1"/>
          <p:nvPr/>
        </p:nvSpPr>
        <p:spPr>
          <a:xfrm>
            <a:off x="10156371" y="908957"/>
            <a:ext cx="1789885" cy="2646878"/>
          </a:xfrm>
          <a:prstGeom prst="rect">
            <a:avLst/>
          </a:prstGeom>
          <a:noFill/>
        </p:spPr>
        <p:txBody>
          <a:bodyPr wrap="square" rtlCol="0">
            <a:spAutoFit/>
          </a:bodyPr>
          <a:lstStyle/>
          <a:p>
            <a:pPr algn="just" rtl="1">
              <a:lnSpc>
                <a:spcPct val="150000"/>
              </a:lnSpc>
              <a:buNone/>
              <a:tabLst>
                <a:tab pos="269240" algn="l"/>
                <a:tab pos="359410" algn="l"/>
                <a:tab pos="629285" algn="l"/>
                <a:tab pos="1693545" algn="r"/>
              </a:tabLst>
            </a:pPr>
            <a:r>
              <a:rPr lang="ar-SY" sz="1600" dirty="0">
                <a:solidFill>
                  <a:srgbClr val="FF0000"/>
                </a:solidFill>
                <a:effectLst/>
                <a:latin typeface="Simplified Arabic" panose="02020603050405020304" pitchFamily="18" charset="-78"/>
                <a:ea typeface="Times New Roman" panose="02020603050405020304" pitchFamily="18" charset="0"/>
                <a:cs typeface="Simplified Arabic" panose="02020603050405020304" pitchFamily="18" charset="-78"/>
              </a:rPr>
              <a:t>أنواع بحوث التسويق:</a:t>
            </a:r>
          </a:p>
          <a:p>
            <a:pPr algn="just" rtl="1">
              <a:lnSpc>
                <a:spcPct val="150000"/>
              </a:lnSpc>
              <a:buNone/>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1- البحوث الاستطلاعية (الاستكشافية).</a:t>
            </a:r>
          </a:p>
          <a:p>
            <a:pPr algn="just" rtl="1">
              <a:lnSpc>
                <a:spcPct val="150000"/>
              </a:lnSpc>
              <a:buNone/>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2- البحوث الوصفية.</a:t>
            </a:r>
          </a:p>
          <a:p>
            <a:pPr algn="just" rtl="1">
              <a:lnSpc>
                <a:spcPct val="150000"/>
              </a:lnSpc>
              <a:buNone/>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3- البحوث السببية.</a:t>
            </a:r>
          </a:p>
          <a:p>
            <a:pPr algn="just" rtl="1">
              <a:lnSpc>
                <a:spcPct val="150000"/>
              </a:lnSpc>
              <a:buNone/>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4- البحوث التنبؤية.</a:t>
            </a:r>
          </a:p>
          <a:p>
            <a:pPr algn="just" rtl="1">
              <a:lnSpc>
                <a:spcPct val="150000"/>
              </a:lnSpc>
              <a:buNone/>
              <a:tabLst>
                <a:tab pos="269240" algn="l"/>
                <a:tab pos="359410" algn="l"/>
                <a:tab pos="629285" algn="l"/>
                <a:tab pos="1693545" algn="r"/>
              </a:tabLst>
            </a:pPr>
            <a:r>
              <a:rPr lang="ar-SY" sz="1600" dirty="0">
                <a:effectLst/>
                <a:latin typeface="Simplified Arabic" panose="02020603050405020304" pitchFamily="18" charset="-78"/>
                <a:ea typeface="Times New Roman" panose="02020603050405020304" pitchFamily="18" charset="0"/>
                <a:cs typeface="Simplified Arabic" panose="02020603050405020304" pitchFamily="18" charset="-78"/>
              </a:rPr>
              <a:t>5- البحوث التاريخية.</a:t>
            </a:r>
          </a:p>
        </p:txBody>
      </p:sp>
      <p:graphicFrame>
        <p:nvGraphicFramePr>
          <p:cNvPr id="3" name="رسم تخطيطي 3">
            <a:extLst>
              <a:ext uri="{FF2B5EF4-FFF2-40B4-BE49-F238E27FC236}">
                <a16:creationId xmlns:a16="http://schemas.microsoft.com/office/drawing/2014/main" id="{138D3F70-9FE1-8CB3-6410-5723D7E9E0C8}"/>
              </a:ext>
            </a:extLst>
          </p:cNvPr>
          <p:cNvGraphicFramePr/>
          <p:nvPr>
            <p:extLst>
              <p:ext uri="{D42A27DB-BD31-4B8C-83A1-F6EECF244321}">
                <p14:modId xmlns:p14="http://schemas.microsoft.com/office/powerpoint/2010/main" val="3797288246"/>
              </p:ext>
            </p:extLst>
          </p:nvPr>
        </p:nvGraphicFramePr>
        <p:xfrm>
          <a:off x="2855466" y="1170257"/>
          <a:ext cx="6306271"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532481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3274833-FC85-4322-91C5-CCC65A6A01F1}"/>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4027</TotalTime>
  <Words>4295</Words>
  <Application>Microsoft Office PowerPoint</Application>
  <PresentationFormat>Widescreen</PresentationFormat>
  <Paragraphs>414</Paragraphs>
  <Slides>42</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35</cp:revision>
  <dcterms:created xsi:type="dcterms:W3CDTF">2023-04-29T09:08:00Z</dcterms:created>
  <dcterms:modified xsi:type="dcterms:W3CDTF">2026-06-04T10:35:22Z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