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4" r:id="rId5"/>
    <p:sldMasterId id="2147483679" r:id="rId6"/>
  </p:sldMasterIdLst>
  <p:notesMasterIdLst>
    <p:notesMasterId r:id="rId46"/>
  </p:notesMasterIdLst>
  <p:sldIdLst>
    <p:sldId id="303" r:id="rId7"/>
    <p:sldId id="990" r:id="rId8"/>
    <p:sldId id="1038" r:id="rId9"/>
    <p:sldId id="671" r:id="rId10"/>
    <p:sldId id="999" r:id="rId11"/>
    <p:sldId id="850" r:id="rId12"/>
    <p:sldId id="1000" r:id="rId13"/>
    <p:sldId id="948" r:id="rId14"/>
    <p:sldId id="1001" r:id="rId15"/>
    <p:sldId id="1010" r:id="rId16"/>
    <p:sldId id="1002" r:id="rId17"/>
    <p:sldId id="1008" r:id="rId18"/>
    <p:sldId id="1009" r:id="rId19"/>
    <p:sldId id="1007" r:id="rId20"/>
    <p:sldId id="1004" r:id="rId21"/>
    <p:sldId id="1005" r:id="rId22"/>
    <p:sldId id="1006" r:id="rId23"/>
    <p:sldId id="992" r:id="rId24"/>
    <p:sldId id="1012" r:id="rId25"/>
    <p:sldId id="1016" r:id="rId26"/>
    <p:sldId id="993" r:id="rId27"/>
    <p:sldId id="1018" r:id="rId28"/>
    <p:sldId id="1022" r:id="rId29"/>
    <p:sldId id="1019" r:id="rId30"/>
    <p:sldId id="1025" r:id="rId31"/>
    <p:sldId id="1026" r:id="rId32"/>
    <p:sldId id="1027" r:id="rId33"/>
    <p:sldId id="994" r:id="rId34"/>
    <p:sldId id="1028" r:id="rId35"/>
    <p:sldId id="1029" r:id="rId36"/>
    <p:sldId id="995" r:id="rId37"/>
    <p:sldId id="1031" r:id="rId38"/>
    <p:sldId id="1032" r:id="rId39"/>
    <p:sldId id="996" r:id="rId40"/>
    <p:sldId id="1034" r:id="rId41"/>
    <p:sldId id="949" r:id="rId42"/>
    <p:sldId id="1037" r:id="rId43"/>
    <p:sldId id="947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990"/>
            <p14:sldId id="1038"/>
            <p14:sldId id="671"/>
            <p14:sldId id="999"/>
            <p14:sldId id="850"/>
            <p14:sldId id="1000"/>
            <p14:sldId id="948"/>
            <p14:sldId id="1001"/>
            <p14:sldId id="1010"/>
            <p14:sldId id="1002"/>
            <p14:sldId id="1008"/>
            <p14:sldId id="1009"/>
            <p14:sldId id="1007"/>
            <p14:sldId id="1004"/>
            <p14:sldId id="1005"/>
            <p14:sldId id="1006"/>
            <p14:sldId id="992"/>
            <p14:sldId id="1012"/>
            <p14:sldId id="1016"/>
            <p14:sldId id="993"/>
            <p14:sldId id="1018"/>
            <p14:sldId id="1022"/>
            <p14:sldId id="1019"/>
            <p14:sldId id="1025"/>
            <p14:sldId id="1026"/>
            <p14:sldId id="1027"/>
            <p14:sldId id="994"/>
            <p14:sldId id="1028"/>
            <p14:sldId id="1029"/>
            <p14:sldId id="995"/>
            <p14:sldId id="1031"/>
            <p14:sldId id="1032"/>
            <p14:sldId id="996"/>
            <p14:sldId id="1034"/>
            <p14:sldId id="949"/>
            <p14:sldId id="1037"/>
            <p14:sldId id="94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980" autoAdjust="0"/>
  </p:normalViewPr>
  <p:slideViewPr>
    <p:cSldViewPr snapToGrid="0">
      <p:cViewPr varScale="1">
        <p:scale>
          <a:sx n="56" d="100"/>
          <a:sy n="56" d="100"/>
        </p:scale>
        <p:origin x="12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viewProps" Target="viewProp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A839A8-E914-9C18-AFE2-9D1AF2122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F2E853-AD8C-3148-BD05-82217418CD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03BE6F-EB25-8C56-D0F2-E7E784BB93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EA0E6-D018-86E3-0E7C-7078ED0EB1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73507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A25F1-9C3A-0A04-5A88-2C35ED9FE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02B732-1276-7C76-211A-436AEF40DF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24409C-7FF6-5CE1-FC0A-C860FD2D1E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C20B17-E359-5D1C-60B5-CA1713F65D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39410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B9214-83D1-F732-601D-3ECD82EDB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7A21B1-4CDF-9B4E-9AC0-6A1730825A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FAC583-5F5F-BF59-A5E8-C1181270EB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92B183-F09D-1D82-1BBA-43F1CEB0F2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7678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D23A2-08C1-AC31-BF54-581134183F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739235-E2EC-0148-1AD7-33A4DD987F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BEBAAA-545A-01E1-3618-2E0B649E91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E344A4-AA84-760D-3047-70C477BF3C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66459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6DFCCE-CD8D-226D-1B42-60A1CAFCBE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13F530-C5B3-7105-9785-FB884CFCFB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D11F88-A9B7-9595-D1F3-220ADC0650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8BCC2B-C376-DF18-4091-AED373B2F0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037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2A598-5B73-73BB-9CF3-B69C5BCC4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79E71C-6E38-8D58-8FD5-B83575732F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4530A1-16E0-64D2-D8FE-A207DD77C6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F93BAF-9A70-FFC9-46C9-5BA0F3A412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58848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89D63-D88F-78C8-054A-5CDB2D7BE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6FCF14-58A0-B0BF-E672-C78116070B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B49980-8583-5158-684F-3A85188DA0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F2721B-5B41-1B96-DB32-77FD247B73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65406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BD869-B934-F7CC-625B-49B37FA8B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3F4445-5B8E-5CB6-D06A-3B3A7E10BD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E08BAC-A7B7-F59D-3E01-BBABB62DDC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9D3053-3029-E0F5-2D57-91F8C0034C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8139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D335BC-B86C-B734-7EC0-ABD1F27C9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2B64D4-9146-14B0-8017-191B750874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5980D7-0964-E02F-0DAF-7EBCFA8E70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E14E60-C643-26E4-B154-3A0F785F90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08580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0A7B49-84E8-C9A7-9AC0-1C5D92E7A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28E06B-2062-4225-CA86-4FD5FD144C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EE75AF-873D-162C-5028-90C8FE2459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906C26-C31D-F488-9C92-CC876BC6FD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89629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52C2F4-2CB0-A09F-4CF4-5856F3432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64F4D3-FC16-2A4F-0E54-4DA03BB595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05FA02-9F1F-9735-4F5A-F94AFE7299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676909-C81F-2994-67CF-E067989A47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16904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691438-95BE-9C76-224D-C5B4D6AA0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67E39F-5468-ED8E-5B66-A6B67BFD47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4617CA-101C-FB21-8D46-E5E405ADE7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8647B2-F30B-3AEE-9020-30826D26B6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90917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660A9A-94FA-32A2-641E-DD31E2B0F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681030-E51C-C910-4C5D-E2428C2E5A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865FB8-284E-11B8-4AA2-1566F42D95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3C5B8B-5C8F-B4E1-A87E-7B7862B797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99773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68911B-6FF7-5B0C-377D-66E3DDA48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714E56-73C2-0FC3-0ABE-682E326A94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1B37C1-0ADD-9D07-C39A-88385AE8DC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3F9AE8-0177-2331-93EE-9F1D12E720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32209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3D80D-CEB1-8A33-E85A-93792E48E5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C7AD00-49B3-3595-C7DE-C6302C0075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F86AB8-677E-F4DF-365E-A8DCE4D6AA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A02F5B-9685-EF9B-93AF-ECB5EBF807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86891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BC5336-FE4F-AD04-FA43-F8B9A1550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9105EE-3FC3-EDB1-DE2E-CED63834C9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D1D4A7-03B8-C657-3EE7-81782830FF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E9E21F-1468-B04F-E1CF-043F661573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13671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703A9A-09C4-3A42-7B58-4ECFDD1BF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4CCF14-9586-B5D7-9D64-50795C69E9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C054F3-E8B2-8DE0-E4FE-68A905C916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B5210C-B752-263A-48DA-BE22999D0E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55019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7E4BB5-F126-2F57-A9E1-B6F27D4D3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58C1F6-B504-B19C-68FF-A1EB90EEB8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623673-6286-2913-A00C-ED169CAFF5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6DDE4E-B5D8-8FDE-8041-FCDCD498C8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27786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E9CD1-C466-5F35-B0DA-B97864F4C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3E8219-2602-D017-62B8-7730754F8B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5C5302-18E6-BBF0-91AC-63260306CB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AE62BF-00A8-3243-AF79-CCCED7FC85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96498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7A05F-EFB8-3E3E-5548-E71258C6B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92C6B0-CD96-499C-AC70-AD23FB0FE2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9B5822-1D80-5B2D-0844-1E24F56CD7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8582A9-0BCF-233D-8940-75E5CB7FA8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694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D19320-DF97-5AA5-A101-E19EEC29B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37344-A19F-A874-3D65-FA071C6EAE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45629A-E6AF-0149-80BE-6E6A0786C8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3C3C2B-0ACA-A0AF-0A29-7DA9CE8710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55597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A4A94-0681-E792-C6B7-75BA46359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52BB10-3821-55E6-95F3-360AADF39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BB1BBE-613E-6507-1263-9158F301FA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A5ECA4-DBBC-FFD2-DB43-D95A8D16A8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71966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2CF31D-60FB-138F-C5E1-65B26D9B2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9BF1D9-608B-F7F0-7B07-52057B68FD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72B6A5-E906-4985-C576-B0F53C0D13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B77C20-5CAA-EBD9-D4BC-2E68FABE5D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53265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457E3-C15F-ECEE-8F0B-184BD0095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F7BC7C-C7FE-9D69-F7E4-460A5E0363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6540C5-6BB0-78A6-F08D-CC43F0EFC4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7885BE-19F6-D61A-FA78-E5831B8D34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58460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6124C-FEEE-A905-E413-A3AC4864E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CE9912-CEB5-7164-1C42-B8CBD397B7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9E8254-34BF-2C25-4574-952240903F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50A8BA-4742-30C9-A93C-92812DC3F6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19415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03BFE-9C36-32B9-2214-B12E66AA9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CA4FBF-7DEE-5AAB-F8B9-81D8734D4C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8C1F69-6F00-8E42-0D36-05DE4732CF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C63777-F133-C773-FB5C-C2974CD24E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81283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ED65AE-4967-9AFF-EFF5-440A39B71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9AC4AF-0675-A152-6B80-C4FF92B6EE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625217-BEBD-F931-FD8C-F4B4FBD9F0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DC8817-FE0B-46CB-4C06-2356E51CAC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711246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C425C-9957-C2F7-8C05-17DA205EBF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2A5FEC-2E17-AE69-F571-D293826FB0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BC95E1-02A8-D01E-9A30-28740FE2D5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FE4EE5-CB5F-3666-2809-6721CA4C61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544981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AEE378-EF8C-BDEC-6C0B-6B3CAA891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57370A-9D2F-E66E-A395-C25F9002DA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0C47D7-2C3D-83A1-3CFA-23D630ABBB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C8CBCC-9F2E-2614-490F-5917283A0D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815126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8D4C0A-807B-D9F6-FA60-3BE7C13D7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6C72FC-D755-D290-2BA1-478093635D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256E00-BC83-BDB9-15E7-1450A7B040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4AB742-3527-265F-B964-030736C4D9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256244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C566F-7B8A-AFF6-ABF7-0AE331CB7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7B6497-AB08-F932-2E4A-A469EDA395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4EB4C1-9B14-6781-E60E-FB86370BFF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28C2F7-C1F4-1189-242A-3854730F95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828707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3693C-9E79-96E1-AB86-7EEBAD68B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F14773-BEAB-4F02-C457-BEB6F3E347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76F626-AA43-FACB-6D5C-F7036F4C41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979AFE-A5A4-B9B6-E1DF-69713DD424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886758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E01026-435F-5860-D77C-E6BBCAC878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26B7DB-764E-2BC6-62ED-88EC8083AB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16424B-EF92-DAE3-FEF6-FFD24F2DC1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459F20-5A73-9EE6-C9CC-B3F02C5B18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604682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E71530-21A1-385C-CD3E-90C548D5D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2985A3-0AF7-2512-A2FD-729F21730F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6BA3D9-759A-198C-CB10-D4D5F740DC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D27847-1BF0-04E1-4C8E-234AC19598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908712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EDF19-4F1F-A336-5C6D-A3A095C548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B575F8-C473-FDDB-6239-F84CA290AA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EB2F7C-D4F7-2D6C-66E0-90EEB88915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C2DF93-5FF8-DE52-2DFD-C2D4730865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6375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029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1374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1042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9676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7229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9921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527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2609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4809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4813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6966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149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55087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952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05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8240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522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9720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9397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54364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5094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0254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9605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2919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3601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913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611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33648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440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5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109919"/>
            <a:ext cx="67424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+mj-cs"/>
              </a:rPr>
              <a:t>(ماجستير القانون الرقمي) </a:t>
            </a:r>
          </a:p>
          <a:p>
            <a:r>
              <a:rPr lang="ar-EG" sz="4000" b="1" dirty="0">
                <a:solidFill>
                  <a:srgbClr val="00B0F0"/>
                </a:solidFill>
                <a:latin typeface="Alexandria" charset="0"/>
                <a:cs typeface="+mj-cs"/>
              </a:rPr>
              <a:t>مقرر : قانون تنظيم التكنولوجيا المالية</a:t>
            </a:r>
            <a:endParaRPr lang="en-US" sz="4000" b="1" dirty="0">
              <a:solidFill>
                <a:srgbClr val="00B0F0"/>
              </a:solidFill>
              <a:latin typeface="Alexandria" charset="0"/>
              <a:cs typeface="+mj-cs"/>
            </a:endParaRPr>
          </a:p>
          <a:p>
            <a:pPr algn="ctr"/>
            <a:r>
              <a:rPr lang="en-US" sz="2600" b="1" dirty="0">
                <a:solidFill>
                  <a:srgbClr val="00B0F0"/>
                </a:solidFill>
                <a:latin typeface="Alexandria" charset="0"/>
                <a:cs typeface="+mj-cs"/>
              </a:rPr>
              <a:t>Financial technology regulation law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+mj-cs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7328849" y="517086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 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Alaeldin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Elgizuli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422C08E-EEEB-F4B4-1635-2567C7C613F3}"/>
              </a:ext>
            </a:extLst>
          </p:cNvPr>
          <p:cNvSpPr txBox="1"/>
          <p:nvPr/>
        </p:nvSpPr>
        <p:spPr>
          <a:xfrm>
            <a:off x="2522046" y="5269142"/>
            <a:ext cx="35000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LAW631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47"/>
    </mc:Choice>
    <mc:Fallback xmlns="">
      <p:transition spd="slow" advTm="2514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76F454-2837-0434-577F-5BA613D284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7E4789-A5BC-304C-BDF4-9CC4A03B00A4}"/>
              </a:ext>
            </a:extLst>
          </p:cNvPr>
          <p:cNvSpPr/>
          <p:nvPr/>
        </p:nvSpPr>
        <p:spPr>
          <a:xfrm>
            <a:off x="617280" y="1799855"/>
            <a:ext cx="10812720" cy="42560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433DC3-60C5-2A6E-1080-AE8CA34BED76}"/>
              </a:ext>
            </a:extLst>
          </p:cNvPr>
          <p:cNvSpPr txBox="1"/>
          <p:nvPr/>
        </p:nvSpPr>
        <p:spPr>
          <a:xfrm>
            <a:off x="2527073" y="975974"/>
            <a:ext cx="7597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Black" pitchFamily="2" charset="-78"/>
                <a:ea typeface="+mn-ea"/>
                <a:cs typeface="Alexandria Black" pitchFamily="2" charset="-78"/>
              </a:rPr>
              <a:t>النقد ، صور اختزان القيمة ضمن مستحدثات التكنولوجيا المالية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1DA3CD-C56C-3EDC-C9AA-EDA8DF2BD99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9A7399-70B8-2C72-FE3B-8F309B6ABA7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29680B-15FA-828B-AE1A-D63C4ADEE055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04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6649A8B-C4FE-7681-2B68-D1FE2EFE7197}"/>
              </a:ext>
            </a:extLst>
          </p:cNvPr>
          <p:cNvSpPr txBox="1"/>
          <p:nvPr/>
        </p:nvSpPr>
        <p:spPr>
          <a:xfrm>
            <a:off x="762000" y="1863090"/>
            <a:ext cx="10668000" cy="3851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ar-EG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أهداف المحاضرة :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ar-AE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بنهاية هذه المحاضرة، سيكون الطالب قادراً على:</a:t>
            </a:r>
            <a:endParaRPr kumimoji="0" lang="ar-AE" alt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يعرّف مفهوم "النقد" من منظور قانوني واقتصادي.</a:t>
            </a:r>
            <a:endParaRPr kumimoji="0" lang="ar-EG" alt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يفرّق بين وظيفة النقد كوسيلة </a:t>
            </a:r>
            <a:r>
              <a:rPr kumimoji="0" lang="ar-AE" altLang="en-US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للتبادل وكوسيلة </a:t>
            </a: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لاختزان القيمة.</a:t>
            </a:r>
            <a:endParaRPr kumimoji="0" lang="ar-EG" alt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يحدد الصور المختلفة لاختزان القيمة عبر العصور (من الذهب إلى العملات الرقمية).</a:t>
            </a:r>
            <a:endParaRPr kumimoji="0" lang="ar-EG" alt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يفهم الأطر القانونية والتنظيمية التي تحكم وسائل اختزان القيمة.</a:t>
            </a:r>
            <a:endParaRPr kumimoji="0" lang="ar-EG" alt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يناقش التحديات القانونية التي تثيرها وسائل اختزان القيمة الحديثة (مثل العملات المشفرة).</a:t>
            </a:r>
            <a:endParaRPr kumimoji="0" lang="ar-EG" alt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  <a:p>
            <a:pPr marL="285750" marR="0" lvl="0" indent="-28575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استيعاب المخاطر القانونية المرتبطة باستخدام العملات المشفرة.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C12C15-E41D-3729-4343-C670E581DE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51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E6D7EB-9F5F-6E85-AF04-FF2792FF2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1237D6C-2F8E-AF0C-2AF4-7A2163F860B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05E5A4B-1D24-A009-7F7B-59CDC1E5FCF8}"/>
              </a:ext>
            </a:extLst>
          </p:cNvPr>
          <p:cNvSpPr txBox="1"/>
          <p:nvPr/>
        </p:nvSpPr>
        <p:spPr>
          <a:xfrm>
            <a:off x="5864771" y="1412953"/>
            <a:ext cx="3918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نظرة عن المحاضرة السابقة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2BBBB5D-C7B6-814D-8661-3ED59D6496A9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C33D21F-5ECD-4476-9A2C-D82B9EF3E8B9}"/>
              </a:ext>
            </a:extLst>
          </p:cNvPr>
          <p:cNvSpPr txBox="1"/>
          <p:nvPr/>
        </p:nvSpPr>
        <p:spPr>
          <a:xfrm>
            <a:off x="3520439" y="2212994"/>
            <a:ext cx="8022183" cy="2806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الموضوعات التى تم مناقشتها : 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تم التطرق لموضوع  التقنيات المالية الحديثة في الدول العربية ، ومناقشة  عدد من الموضوعات ذات العلاقة  بما في ذلك البنية التحتية الداعمة لحلول التكنولوجيا المالية ، والأطر المحفزة للتكنولوجيا المالية ، كما تم توضيح مفهوم حوكمة الشركات والعلاقة بينها وبين التكنولوجيا المالية ، والوقوف على التجارب العربية في مجال التكنولوجيا المالية.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7CC2601-EBD5-35D1-7BED-13A5E78030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37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30105" y="1412953"/>
            <a:ext cx="8022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latin typeface="Alexandria" pitchFamily="2" charset="-78"/>
              </a:rPr>
              <a:t>النقد ، صور اختزان القيمة ضمن مستحدثات التكنولوجيا المالية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213781" y="2014212"/>
            <a:ext cx="6959225" cy="414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الموضوعات :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العملات الرقمية المشفرة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محافظ العملات المشفرة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المنصات الرقمية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البيانات الضخمة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تعلم الآلة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الذكاء الاصطناعي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sz="2000" dirty="0">
                <a:solidFill>
                  <a:prstClr val="black"/>
                </a:solidFill>
                <a:latin typeface="Alexandria regular" pitchFamily="2" charset="-78"/>
                <a:cs typeface="+mj-cs"/>
              </a:rPr>
              <a:t>العقود الذكية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prstClr val="black"/>
              </a:solidFill>
              <a:latin typeface="Alexandria regular" pitchFamily="2" charset="-78"/>
              <a:cs typeface="Alexandria regular" pitchFamily="2" charset="-78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0833242-EE9D-9F2A-4211-83D758E0EF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961" y="3591612"/>
            <a:ext cx="3334468" cy="25724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F09E8-2C7B-DBBD-AA6E-BD6D81C36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AB7F46EF-9D5E-823E-2B4F-C418F43ED1B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0AD9959-FE3D-B932-9688-01A2B51477CF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النقد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9DD1D4D-6757-F6E7-74E4-5FA1BF2E3CB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294B51C-6D06-6827-2B8A-2CF2A0A238CB}"/>
              </a:ext>
            </a:extLst>
          </p:cNvPr>
          <p:cNvSpPr txBox="1"/>
          <p:nvPr/>
        </p:nvSpPr>
        <p:spPr>
          <a:xfrm>
            <a:off x="1640264" y="1659353"/>
            <a:ext cx="9902360" cy="4613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تعريف النقد في الاقتصاد : 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النقد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Money)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 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وسيلة مقبولة بشكل عام بين افراد المجتمع  لتبادل السلع والخدمات، وتُستخدم كوحدة للحساب، كما تستخدم وسيلة لاختزان القيمة، وأيضا وسيلة للمدفوعات المؤجلة.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ويُعد النقد عنصرًا أساسيًا في النشاط الاقتصادي، إذ يسهل العمليات التجارية، ويعزز الثقة، ويُسهم في النمو الاقتصادي.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تعريف النقد في القانون 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النقد قانوناً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أداة قانونية تُمنح صفة الإبراء القانوني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Legal Tender)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 لتسوية الديون والوفاء بالالتزامات المالية، وتُحددها الدولة بموجب قوانين صادرة من السلطات المختصة، سواء كانت عملة ورقية أو معدنية.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أهم خصائصه القانونية: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إلزامية القبول: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يجب قانونًا قبول النقد المحلي في تسوية الديون.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صلاحيته كوسيلة إبراء: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يُعترف به كوسيلة قانونية لإنهاء الالتزامات.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تنظيمه من قبل الدولة: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البنك المركزي يُصدره ويحدد كميته وشروط تداوله.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51B2141-C2E6-39CB-5E6C-A63C41CB49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46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5A00A1-A510-6ACF-C62C-0C90299F4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E89CDF1-5053-346C-305A-4F23817318C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1FA2C2C-2156-38D3-68B0-C9DA48A26C6A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الوظائف الاقتصادية الأساسية للنقد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DFB21CB-0618-C85B-2D87-C187636C77C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DE6F4AA-55DB-AA00-751D-B6333A0F1BFB}"/>
              </a:ext>
            </a:extLst>
          </p:cNvPr>
          <p:cNvSpPr txBox="1"/>
          <p:nvPr/>
        </p:nvSpPr>
        <p:spPr>
          <a:xfrm>
            <a:off x="3327662" y="1959362"/>
            <a:ext cx="8214962" cy="3782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الوظائف الاقتصادية الأساسية للنقد: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1- وسيلة للتبادل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Medium of Exchange)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):  يُستخدم النقد لتسهيل عمليات البيع والشراء بدلاً من المقايضة، مما يقلل من تكاليف المعاملات.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2- وحدة حساب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Unit of Account)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): يوفّر النقد مقياسًا مشتركًا لتسعير وتقييم السلع والخدمات، مما يسهل عملية اتخاذ القرار الاقتصادي.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3- مخزن للقيمة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Store of Value)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 : يمكن حفظ النقد لاستخدامه في المستقبل، بشرط أن يحتفظ بقوته الشرائية (ما لم يتأثر بالتضخم أو التذبذب الاقتصادي).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4- وسيلة للمدفوعات المؤجلة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Standard of Deferred Payment)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  <a:sym typeface="Wingdings" panose="05000000000000000000" pitchFamily="2" charset="2"/>
              </a:rPr>
              <a:t> 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يُُستخدم في تسوية الديون والعقود التي تُدفع مستقبلاً، وهو ما يتطلب استقرارًا نسبيًا في قيمته بمرور الزمن.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9FE1A99-318C-0466-A923-82D0C00CA2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79A7D1-8B56-96EE-DF98-8A9E3C831A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986" y="4491666"/>
            <a:ext cx="2815591" cy="187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23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4AC77-C188-5853-3398-64AB06108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A9B7E8E3-662F-C0E9-E45B-A3A7B6E18D7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A653642-C697-6206-E032-7925B27D43D4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صور اختزان القيمة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6609C0F-3625-83D3-691B-DA876122518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1833211-A213-BDCF-D6D2-ECF81B84F839}"/>
              </a:ext>
            </a:extLst>
          </p:cNvPr>
          <p:cNvSpPr txBox="1"/>
          <p:nvPr/>
        </p:nvSpPr>
        <p:spPr>
          <a:xfrm>
            <a:off x="3385474" y="1933848"/>
            <a:ext cx="8157149" cy="4197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صور اختزان القيمة، هي الوسائل التي يستخدمها الأفراد أو المؤسسات للحفاظ على قيمة ثرواتهم عبر الزمن. و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من أمثلتها  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النقد (العملات الورقية والمعدنية)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يُستخدم كوسيلة فورية للتبادل ويمكن تخزينه لاستخدامه لاحقًا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الذهب والمعادن الثمينة 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أداة تقليدية لحفظ الثروة منذ آلاف السنين.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الحسابات البنكية وشهادات الإيداع 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تعتبر وسائل آمنة إلى حد ما ، توفر بعض العائدات (فائدة) وتعكس الثقة في النظام المصرفي.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العقارات (الأراضي والمباني)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وتعتبر شكل مادي ملموس لتخزين القيمة.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الأوراق المالية (الأسهم والسندات)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تمثل ملكية أو دين وتُعد أداة استثمارية تخزن القيمة وتنميها.تتطلب معرفة بالسوق المالي وتحمل مخاطر.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العملات المشفرة (مثل البيتكوين)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وسيلة حديثة  لاختزان القيمة وتتميز باللامركزية.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0C52CB4-D663-E76F-7948-C1B3CC6928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5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5F6415-1001-BE80-45D4-450C5346E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986C70DF-6413-7913-5E55-23340DBAE2E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BD903F1-61FA-5DB3-2AD9-FBE9BDB6A7D6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الاعتبارات القانونية بشأن صور اختزان القيمة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DB5B131-E18D-D0F6-4958-F6A293641F8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7A3931A-CB0B-4344-78E7-B01A029C3043}"/>
              </a:ext>
            </a:extLst>
          </p:cNvPr>
          <p:cNvSpPr txBox="1"/>
          <p:nvPr/>
        </p:nvSpPr>
        <p:spPr>
          <a:xfrm>
            <a:off x="3385474" y="1933848"/>
            <a:ext cx="8157149" cy="1289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تختلف الأطر القانونية التي تحكم كل صورة.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ليست كل صور اختزان القيمة معترف بها قانونيًا بنفس الدرجة.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بعض الصور (كالعملات المشفرة) تخضع لرقابة أو حظر في بعض الدول.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23C43A-B3C2-4892-C10D-C7C88E7599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98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6E4D4-E82E-8E98-AFCD-EB200865E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D62A9A1-BF54-B123-047E-F053342C61A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2341D8F-5D80-855F-5D44-2238508FF65A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0D73EB2-23BA-799B-32F6-2189D67940F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D5D3FFF-E7D6-3B84-BF2A-2FA6158D697E}"/>
              </a:ext>
            </a:extLst>
          </p:cNvPr>
          <p:cNvSpPr txBox="1"/>
          <p:nvPr/>
        </p:nvSpPr>
        <p:spPr>
          <a:xfrm>
            <a:off x="3385474" y="1933848"/>
            <a:ext cx="8157149" cy="4613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العملة الرقمية المشفرة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Cryptocurrency)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 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العملة الرقمية المشفرة هي نوع من العملات الرقمية التي تعتمد على تقنيات التشفير لتأمين العمليات المالية والتحقق منها، وكذلك للتحكم في إنشاء وحدات جديدة من العملة. 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وتُعد هذه العملات شكلًا غير مركزي من النقود، حيث لا تخضع لإشراف أي جهة حكومية أو مصرف مركزي، بل تعتمد في إدارتها على تقنية سلسلة الكتل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Blockchain)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 أو تقنيات مشابهة.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( ويمكن تعريفها بأنها :أصل رقمي يُستخدم كوسيلة للتبادل، قائم على تكنولوجيا البلوك تشين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Blockchain)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،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ويتم تأمينه بالتشفير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Cryptography).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يشير د. فريد ليان، العملات المشفرة تمثل نموذجًا جديدًا للنقود قائمًا على التكنولوجيا اللامركزية، وتستمد قيمتها من العرض والطلب في السوق.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CC64CC8-A390-9DFC-9FC8-E4E6F26C52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32720FF-9198-5E08-41CD-22F2C4F792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64" y="3671731"/>
            <a:ext cx="2729206" cy="287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98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8A528-B3CC-0FA0-663D-8B2F7987A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8A03902D-B986-388B-9053-487FE673A4E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78A98A8-FD67-AC9A-B751-3DF8CB59974F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EG" sz="2800" b="1" dirty="0">
                <a:solidFill>
                  <a:prstClr val="black"/>
                </a:solidFill>
                <a:latin typeface="Alexandria" pitchFamily="2" charset="-78"/>
                <a:cs typeface="Arial" panose="020B0604020202020204" pitchFamily="34" charset="0"/>
              </a:rPr>
              <a:t>أمثلة</a:t>
            </a:r>
            <a:r>
              <a:rPr lang="ar-EG" sz="2800" b="1" dirty="0">
                <a:solidFill>
                  <a:prstClr val="black"/>
                </a:solidFill>
                <a:latin typeface="Alexandria" pitchFamily="2" charset="-78"/>
              </a:rPr>
              <a:t> </a:t>
            </a:r>
            <a:r>
              <a:rPr lang="ar-EG" sz="2800" b="1" dirty="0">
                <a:solidFill>
                  <a:prstClr val="black"/>
                </a:solidFill>
                <a:latin typeface="Alexandria" pitchFamily="2" charset="-78"/>
                <a:cs typeface="Arial" panose="020B0604020202020204" pitchFamily="34" charset="0"/>
              </a:rPr>
              <a:t>ا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لعملات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69E93BF-691F-31BF-3740-8F916D0368A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6B5B803-C4C3-F112-71A5-ED67D9B62186}"/>
              </a:ext>
            </a:extLst>
          </p:cNvPr>
          <p:cNvSpPr txBox="1"/>
          <p:nvPr/>
        </p:nvSpPr>
        <p:spPr>
          <a:xfrm>
            <a:off x="3150822" y="1933848"/>
            <a:ext cx="8391801" cy="3782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من أنواع العملات الرقمية 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العملة المشفرة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Cryptocurrency) :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النقود الإلكترونية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E-Money)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العملة الرقمية للبنك المركزي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CBDC)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أمثلة للعملات الرقمية المشفرة : 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البيتكوين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Bitcoin):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) : عملة مشفرة وأكثرها شهرة، أُطلقت في 2009.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الإيثريوم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Ethereum):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 : منصة وعملة مشفرة تُستخدم لتشغيل العقود الذكية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Smart Contracts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)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4DE0610-926E-B95C-BD4B-CCCB8FEA56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8F24C5B-3F7E-6E3E-21AB-DC29291B37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304" y="4188462"/>
            <a:ext cx="2794519" cy="229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18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9C9804-48BD-6915-F4CE-93EEF38F6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FDE84A0-6C3C-2533-7E46-05995D515B80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C4FF33B1-B0C4-64BB-2B07-921928A47194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C988B0F-414B-74F8-BF69-562E9D6BCC1E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الخصائص الرئيسية للعملات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8BC6228-DB3D-D908-2D78-9C224B38EBE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66086F8-D650-2244-677C-6FD8FD619468}"/>
              </a:ext>
            </a:extLst>
          </p:cNvPr>
          <p:cNvSpPr txBox="1"/>
          <p:nvPr/>
        </p:nvSpPr>
        <p:spPr>
          <a:xfrm>
            <a:off x="3385475" y="2031947"/>
            <a:ext cx="8248330" cy="3782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1- اللامركزية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Decentralization)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 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معظم العملات المشفرة تُدار من خلال شبكات لا مركزية من المستخدمين تُعرف باسم "العُقد"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Nodes)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، 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ولا تخضع لأي سلطة مركزية.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/>
              <a:t>2- </a:t>
            </a:r>
            <a:r>
              <a:rPr lang="ar-AE" b="1" dirty="0"/>
              <a:t>التشفير والأمان </a:t>
            </a:r>
            <a:r>
              <a:rPr lang="en-US" b="1" dirty="0"/>
              <a:t>Cryptography &amp; Security</a:t>
            </a:r>
            <a:r>
              <a:rPr lang="ar-EG" b="1" dirty="0"/>
              <a:t> :</a:t>
            </a:r>
            <a:br>
              <a:rPr lang="en-US" dirty="0"/>
            </a:br>
            <a:r>
              <a:rPr lang="ar-AE" dirty="0"/>
              <a:t>تستخدم هذه العملات تقنيات تشفير متقدمة لضمان سرية وأمان المعاملات، ومنع التزوير أو التلاعب.</a:t>
            </a:r>
            <a:endParaRPr lang="ar-EG" dirty="0"/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3- </a:t>
            </a:r>
            <a:r>
              <a:rPr lang="ar-EG" b="1" dirty="0"/>
              <a:t>تق</a:t>
            </a:r>
            <a:r>
              <a:rPr lang="ar-AE" b="1" dirty="0"/>
              <a:t>نية البلوكشين </a:t>
            </a:r>
            <a:r>
              <a:rPr lang="en-US" b="1" dirty="0"/>
              <a:t>Blockchain Technology):</a:t>
            </a:r>
            <a:r>
              <a:rPr lang="ar-EG" b="1" dirty="0"/>
              <a:t>) :</a:t>
            </a:r>
            <a:br>
              <a:rPr lang="en-US" dirty="0"/>
            </a:br>
            <a:r>
              <a:rPr lang="ar-AE" dirty="0"/>
              <a:t>هي دفتر أستاذ رقمي موزّع يُسجل جميع المعاملات بشكل دائم وشفاف، ويُحدَّث بشكل مستمر من قبل المشاركين في الشبكة.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0F23E60-7342-CE9B-F60D-BD0D6B95EA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8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99268-4525-DFE3-6342-548FC8617C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B17ED7D-CFB9-579A-871C-969F43E9D561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73665FC-FC17-9497-C4DE-7A9984A77335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8386688-20C2-8EAA-4407-DDDA02005CD4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الخصائص الرئيسية للعملات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E15013F-9BFF-FC93-79C3-423912F9DE1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2868EE0-2815-24F4-021A-41DBE1BB452A}"/>
              </a:ext>
            </a:extLst>
          </p:cNvPr>
          <p:cNvSpPr txBox="1"/>
          <p:nvPr/>
        </p:nvSpPr>
        <p:spPr>
          <a:xfrm>
            <a:off x="3385475" y="2031947"/>
            <a:ext cx="8248330" cy="2950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4-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الندّية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Peer-to-Peer)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  <a:sym typeface="Wingdings" panose="05000000000000000000" pitchFamily="2" charset="2"/>
              </a:rPr>
              <a:t> ) 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تتم المعاملات مباشرة بين الأطراف دون وسيط، مثل البنوك أو المؤسسات المالية.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5- الشفافية وإمكانية التتبع: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رغم أن هوية المستخدمين قد تكون مجهولة أو مستعارة، فإن جميع المعاملات تُسجّل في شبكة عامة يمكن تتبعها.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6- العرض المحدود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Limited Supply)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) 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غالبًا ما يكون هناك حد أقصى لعدد وحدات العملة التي يمكن إنشاؤها، كما هو الحال مع عملة البيتكوين التي يقتصر عددها على 21 مليون وحدة.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E1897D0-BA36-65D3-1F2B-8B5A910456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0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7FC50A-5BCF-DBA9-718E-BED43DEFE0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8304C971-F680-4F48-FE60-37BF5B42A95D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7699AA1-21D4-1210-BDC9-91E8A13DB96F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prstClr val="black"/>
                </a:solidFill>
                <a:latin typeface="Alexandria" pitchFamily="2" charset="-78"/>
                <a:cs typeface="Arial" panose="020B0604020202020204" pitchFamily="34" charset="0"/>
              </a:rPr>
              <a:t>ال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استخدامات الشائعة للعملات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00FD892-E71B-EA4F-0B3C-C5E98245E1F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E3BADCB-7D72-6F61-6156-EFCB3997D9FD}"/>
              </a:ext>
            </a:extLst>
          </p:cNvPr>
          <p:cNvSpPr txBox="1"/>
          <p:nvPr/>
        </p:nvSpPr>
        <p:spPr>
          <a:xfrm>
            <a:off x="5024487" y="2031947"/>
            <a:ext cx="6609318" cy="1704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وسيلة دفع إلكترونية مقابل السلع والخدمات.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أداة استثمارية وتداول.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تمويل المشاريع الناشئة (عبر عروض الطرح الأولي للعملات –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ICO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)</a:t>
            </a: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تحويل الأموال عبر الحدود بسرعة وبتكلفة منخفضة.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C376B5D-471F-1E07-D4A7-06F68E04AA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F2FFF7-A947-536C-2F38-F9C957B392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590" y="3429000"/>
            <a:ext cx="4109060" cy="299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58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DE576-D40F-3489-7CEA-988FDC0A9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122750-D39A-2887-B512-95BBB7DB5370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433AD05-BDA0-EAF8-D801-4BBA6EA55D4D}"/>
              </a:ext>
            </a:extLst>
          </p:cNvPr>
          <p:cNvSpPr txBox="1"/>
          <p:nvPr/>
        </p:nvSpPr>
        <p:spPr>
          <a:xfrm>
            <a:off x="3385474" y="775869"/>
            <a:ext cx="6516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الفرق بين العملة المشفرة والنقود الإلكترونية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CA86CFB-B226-3B75-831B-1A5C136ADE2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C89BED8-19A2-3345-70AA-C4D89427D2CD}"/>
              </a:ext>
            </a:extLst>
          </p:cNvPr>
          <p:cNvSpPr txBox="1"/>
          <p:nvPr/>
        </p:nvSpPr>
        <p:spPr>
          <a:xfrm>
            <a:off x="2573519" y="1282835"/>
            <a:ext cx="9173408" cy="5444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النقود الإلكترونية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(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Electronic Money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،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e-Money)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 هي شكل رقمي من العملة التقليدية، صادرة عن جهة مرخصة (مثل البنوك أوشركات الدفع)، وتُستخدم للمعاملات عبر الإنترنت أو الأجهزة الإلكترونية ، بينما </a:t>
            </a: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العملة المشفرة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Cryptocurrency)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 هي نوع من العملات الرقمية، لا مركزية بالكامل، تعتمد على تقنية البلوكشين والتشفير، ولا تصدر عن أي جهة رسمية أو بنك مركزي.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ABA6D7B-2857-06A9-8203-1978CF33AF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C3A45F6-BFEB-94C2-BD75-96EC19E21D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405192"/>
              </p:ext>
            </p:extLst>
          </p:nvPr>
        </p:nvGraphicFramePr>
        <p:xfrm>
          <a:off x="2573519" y="3160684"/>
          <a:ext cx="9399773" cy="35395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3258">
                  <a:extLst>
                    <a:ext uri="{9D8B030D-6E8A-4147-A177-3AD203B41FA5}">
                      <a16:colId xmlns:a16="http://schemas.microsoft.com/office/drawing/2014/main" val="453777527"/>
                    </a:ext>
                  </a:extLst>
                </a:gridCol>
                <a:gridCol w="3630703">
                  <a:extLst>
                    <a:ext uri="{9D8B030D-6E8A-4147-A177-3AD203B41FA5}">
                      <a16:colId xmlns:a16="http://schemas.microsoft.com/office/drawing/2014/main" val="1888775768"/>
                    </a:ext>
                  </a:extLst>
                </a:gridCol>
                <a:gridCol w="2635812">
                  <a:extLst>
                    <a:ext uri="{9D8B030D-6E8A-4147-A177-3AD203B41FA5}">
                      <a16:colId xmlns:a16="http://schemas.microsoft.com/office/drawing/2014/main" val="3704908428"/>
                    </a:ext>
                  </a:extLst>
                </a:gridCol>
              </a:tblGrid>
              <a:tr h="350568"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النقود الإلكترونية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العملة المشفرة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العنصر</a:t>
                      </a:r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1871613"/>
                  </a:ext>
                </a:extLst>
              </a:tr>
              <a:tr h="613494"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تصدرها جهة مرخصة (مثل البنوك أو شركات المحافظ الإلكترونية)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لا تصدرها جهة رسمية (مثل البيتكوين)	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الجهة المصدرة</a:t>
                      </a:r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436263"/>
                  </a:ext>
                </a:extLst>
              </a:tr>
              <a:tr h="613494"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تخضع لرقابة المصارف المركزية أو الجهات التنظيمية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لا تخضع لتنظيم مركزي (لامركزية)	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الرقابة والتنظيم</a:t>
                      </a:r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868640"/>
                  </a:ext>
                </a:extLst>
              </a:tr>
              <a:tr h="613494"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تعتمد على قواعد بيانات مركزية </a:t>
                      </a:r>
                      <a:r>
                        <a:rPr lang="en-US" dirty="0"/>
                        <a:t>Centralized Ledger)</a:t>
                      </a:r>
                      <a:r>
                        <a:rPr lang="ar-EG" dirty="0"/>
                        <a:t>)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تعتمد على تقنية البلوكشين </a:t>
                      </a:r>
                      <a:r>
                        <a:rPr lang="en-US" dirty="0"/>
                        <a:t>Blockchain)</a:t>
                      </a:r>
                      <a:r>
                        <a:rPr lang="ar-EG" dirty="0"/>
                        <a:t>)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التكنولوجيا المستخدمة</a:t>
                      </a:r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8706795"/>
                  </a:ext>
                </a:extLst>
              </a:tr>
              <a:tr h="613494"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المعاملات يمكن تتبعها بواسطة الجهة المُصدِرة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المعاملات شفافة ولكن قد تكون هوية المستخدمين مجهولة	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القابيلية للتتبع</a:t>
                      </a:r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8904638"/>
                  </a:ext>
                </a:extLst>
              </a:tr>
              <a:tr h="613494"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معترف بها في معظم الأنظمة القانونية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dirty="0"/>
                        <a:t>ختلف حسب الدولة، بعضها يحظرها</a:t>
                      </a:r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/>
                        <a:t>الاستخدام القانوني </a:t>
                      </a:r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5867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067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6681D-F660-71D2-2A34-7E18AA957A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3BE2D61B-3F5B-BA76-32CC-6B84ADE71A9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3A94EFB3-D40C-4F87-7579-F26E80D24A12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CFC1386-8621-E5F1-31FB-C751B3AD5043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الطبيعة القانونية للعملات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C847B1B-A110-4CB3-A238-4B3EA8AE7B8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630DA83-B011-3A4C-88F3-50904ACA3852}"/>
              </a:ext>
            </a:extLst>
          </p:cNvPr>
          <p:cNvSpPr txBox="1"/>
          <p:nvPr/>
        </p:nvSpPr>
        <p:spPr>
          <a:xfrm>
            <a:off x="3385474" y="1933848"/>
            <a:ext cx="8157149" cy="333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هل تعتبر "عملة" أم "أصلًا ماليًا" أم "سلعة"؟</a:t>
            </a:r>
          </a:p>
          <a:p>
            <a:pPr marL="0" marR="0" lvl="0" indent="0" algn="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تصنيفات قانونية مختلفة:</a:t>
            </a:r>
          </a:p>
          <a:p>
            <a:pPr marL="0" marR="0" lvl="0" indent="0" algn="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في الاتحاد الأوروبي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: تُعد أصلًا ماليًا، وليست عملة قانونية.</a:t>
            </a:r>
          </a:p>
          <a:p>
            <a:pPr marL="0" marR="0" lvl="0" indent="0" algn="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في الولايات المتحدة: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تختلف بين الولايات، وقد تُعامل كأوراق مالية أو كسلع.</a:t>
            </a:r>
          </a:p>
          <a:p>
            <a:pPr marL="0" marR="0" lvl="0" indent="0" algn="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في الدول العربية: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بعض الدول العربية تحظر البنوك المركزية لديها  استخدام العملة الرقمية المشفرة وتحذر من التعامل بها.</a:t>
            </a:r>
            <a:endParaRPr kumimoji="0" lang="ar-EG" sz="1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35CA45B-BF1F-80BB-D2F8-ABA86527A0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20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C164A0-B37F-B3C4-7A70-CB6C45267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A6E8E16-F616-6782-86FB-66F22E2918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6B7D5DE-894D-966F-DA8F-80C7EA2CBDB7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9E614A9-D38C-F8E8-5971-D4F3B95FC589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المخاطر القانونية والتنظيمية للعملات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5FF239D-6FA6-CDDE-8120-76F70395A83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0F9BD54-0B47-37CC-5C82-928BACE413EA}"/>
              </a:ext>
            </a:extLst>
          </p:cNvPr>
          <p:cNvSpPr txBox="1"/>
          <p:nvPr/>
        </p:nvSpPr>
        <p:spPr>
          <a:xfrm>
            <a:off x="3385475" y="2031947"/>
            <a:ext cx="8248330" cy="2951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عدم وجود هوية واضحة في التحويلات.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التهرب الضريبي: صعوبة تتبع الأرباح والمعاملات.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التقلب العالي في القيمة.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غياب التنظيم أو اختلاف الأطر القانونية من دولة لأخرى.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إمكانية استخدامها في أنشطة غير قانونية (مثل غسل الأموال وتمويل الإرهاب).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الهجمات السيبرانية والاختراقات.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E4CAAAD-D32B-B439-3EBE-F5B6E488FB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68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1CF47A-D511-1C25-0E7A-AD7DFBDFA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F6FE316F-7584-D9A2-0DF1-B324BDE94D2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89E9774-5275-9856-383F-B01D956DF35A}"/>
              </a:ext>
            </a:extLst>
          </p:cNvPr>
          <p:cNvSpPr txBox="1"/>
          <p:nvPr/>
        </p:nvSpPr>
        <p:spPr>
          <a:xfrm>
            <a:off x="3150823" y="1136133"/>
            <a:ext cx="8004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الاتجاهات القانونية والتنظيمية الحديث للعملات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02B0B8F-9705-CAD2-FDDF-CB0F47F9E9D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2C2C637-04CB-DDCA-3BB8-7BE152A760D4}"/>
              </a:ext>
            </a:extLst>
          </p:cNvPr>
          <p:cNvSpPr txBox="1"/>
          <p:nvPr/>
        </p:nvSpPr>
        <p:spPr>
          <a:xfrm>
            <a:off x="3431065" y="2041374"/>
            <a:ext cx="8248330" cy="2535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الاتجاهات القانونية والتنظيمية الحديثة 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الجهود الدولية لتنظيم السوق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FATF، IMF،(G20 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مقترحات للتنظيم: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التسجيل الإلزامي للمنصات.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فرض متطلبات "اعرف عميلك"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KYC)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.</a:t>
            </a: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الترخيص المسبق لمقدمي خدمات الأصول الافتراضية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(VASPs)</a:t>
            </a: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76A9AE6-5B52-8AC1-5FD4-D341D60CB9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37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1C2B4A-614E-7850-1779-500631293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AF9E55A9-6199-A756-9574-7EDEACABD14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4F4B4A9-93D7-2263-A8EC-1F9302841C83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محافظ العملات الرقمية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6112FF1-F936-BB4D-C12E-FFB090467D0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B52512E-3BB6-4C63-E39F-E547697DEB8B}"/>
              </a:ext>
            </a:extLst>
          </p:cNvPr>
          <p:cNvSpPr txBox="1"/>
          <p:nvPr/>
        </p:nvSpPr>
        <p:spPr>
          <a:xfrm>
            <a:off x="1857080" y="1933848"/>
            <a:ext cx="9685544" cy="4197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محفظة العملات الرقمية المشفرة هي أداة رقمية تُستخدم لتخزين المفاتيح الخاصة والعامة، وتُمكّن المستخدمين من إرسال واستقبال وتتبع أرصدتهم  من العملات الرقمية مثل البيتكوين والإيثيريوم.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ليست المحفظة هي المكان الذي "تُخزن" فيه العملات فعليًا، بل هي الأداة التي تُخوّل المستخدم بالوصول إلى أمواله على البلوكشين من خلال المفاتيح.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مكونات المحفظة 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المفتاح العام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Public Key)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)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يُُستخدم لتلقي العملات – يشبه رقم الحساب البنكي.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المفتاح الخاص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Private Key)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)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يُستخدم للتوقيع الرقمي على المعاملات – يشبه الرقم السري – يجب ألا يُكشف لأي طرف ، وفقدانه يعنى فقدان الوصول نهائياً.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06F4DD0-C98E-911B-6037-FC4D22AE56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88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1069B7-44E8-FC76-FA25-575ECEF6C8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B5AE7325-D0CD-8910-BD93-1BC4E591E3C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772301A-151F-6D10-5040-20B8E2BD9311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البنية التقنية لمحافظ العملات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4EC311A-416E-4E1C-1D76-C428971040F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9FC720E-E4FB-7790-4992-84FF742B6689}"/>
              </a:ext>
            </a:extLst>
          </p:cNvPr>
          <p:cNvSpPr txBox="1"/>
          <p:nvPr/>
        </p:nvSpPr>
        <p:spPr>
          <a:xfrm>
            <a:off x="3385474" y="1933848"/>
            <a:ext cx="8157149" cy="36435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/>
              <a:t>كيف تعمل المحفظة:</a:t>
            </a:r>
            <a:endParaRPr lang="ar-EG" b="1" dirty="0"/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تولد المفتاحين العام والخاص.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تستخدم المفتاح الخاص لتوقيع المعاملات.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تُرسل المعاملة إلى شبكة البلوك تشين للتحقق.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بعد التحقق تُضاف المعاملة إلى السجل العام.</a:t>
            </a:r>
            <a:endParaRPr lang="ar-EG" dirty="0"/>
          </a:p>
          <a:p>
            <a:pPr lvl="1" algn="r" rtl="1"/>
            <a:endParaRPr lang="ar-AE" dirty="0"/>
          </a:p>
          <a:p>
            <a:pPr algn="r" rtl="1"/>
            <a:r>
              <a:rPr lang="ar-AE" b="1" dirty="0"/>
              <a:t>المحفظة لا "تخزن" العملات</a:t>
            </a:r>
            <a:r>
              <a:rPr lang="ar-AE" dirty="0"/>
              <a:t> فعليًا، بل تُخزن المفاتيح التي تتيح الوصول إليها على شبكة البلوك تشين.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C8C0903-701D-318A-DB58-99B423A176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2F08F9-1FCD-9060-68F0-D1E20B615D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78" y="4202940"/>
            <a:ext cx="4356256" cy="252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27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519A05-05F2-7321-8C30-1B24E6A56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88AC9B3D-EE68-335B-7692-8F4164F50841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5D5655-ADDA-73AF-7189-471C15BFE817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الجوانب القانونية والتنظيمية لمحافظ العملات المشفرة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BBB6903-0370-F561-6DF1-B60078814A0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E834886-2BFD-7052-8D8D-10EC14874D1C}"/>
              </a:ext>
            </a:extLst>
          </p:cNvPr>
          <p:cNvSpPr txBox="1"/>
          <p:nvPr/>
        </p:nvSpPr>
        <p:spPr>
          <a:xfrm>
            <a:off x="2347274" y="2162443"/>
            <a:ext cx="9195349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الملكية والمسؤولية: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من يملك المفتاح الخاص يملك العملات ، بغض النظر عن القانون المدني أو التجاري.</a:t>
            </a:r>
          </a:p>
          <a:p>
            <a:pPr algn="r" rtl="1">
              <a:lnSpc>
                <a:spcPct val="150000"/>
              </a:lnSpc>
              <a:buNone/>
            </a:pPr>
            <a:r>
              <a:rPr lang="ar-EG" b="1" dirty="0"/>
              <a:t>ا</a:t>
            </a:r>
            <a:r>
              <a:rPr lang="ar-AE" b="1" dirty="0"/>
              <a:t>لتحديات القانونية:</a:t>
            </a:r>
            <a:endParaRPr lang="ar-AE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حالات فقدان أوسرقة المحفظة.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إثبات الملكية القانونية في حال النزاع.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التعامل مع الأموال المشبوهة أوالمغسولة.</a:t>
            </a:r>
            <a:endParaRPr lang="ar-EG" dirty="0"/>
          </a:p>
          <a:p>
            <a:pPr algn="r" rtl="1">
              <a:lnSpc>
                <a:spcPct val="150000"/>
              </a:lnSpc>
            </a:pPr>
            <a:r>
              <a:rPr lang="ar-AE" b="1" dirty="0"/>
              <a:t>التشريعات الدولية:</a:t>
            </a:r>
            <a:r>
              <a:rPr lang="ar-EG" b="1" dirty="0"/>
              <a:t> </a:t>
            </a:r>
            <a:r>
              <a:rPr lang="ar-AE" dirty="0"/>
              <a:t>توصيات مجموعة العمل المالي </a:t>
            </a:r>
            <a:r>
              <a:rPr lang="ar-EG" dirty="0"/>
              <a:t> </a:t>
            </a:r>
            <a:r>
              <a:rPr lang="en-US" dirty="0"/>
              <a:t>FATF)</a:t>
            </a:r>
            <a:r>
              <a:rPr lang="ar-EG" dirty="0"/>
              <a:t>) ب</a:t>
            </a:r>
            <a:r>
              <a:rPr lang="ar-AE" dirty="0"/>
              <a:t>خصوص "مزودي خدمات الأصول الافتراضية".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0964C89-61BC-B10B-BD33-817C73657D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11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97CC5-1EF0-6465-B117-E6FF814089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2822B0F-D053-67D7-158C-A904961AF31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149529-3568-7BCD-1213-37E493F43389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المنصات الرقمية وخصائصها القانونية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B296395-BC92-FDA0-F365-69B5B0B747B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7316F0E-60BF-ACA8-6C65-3FD629DB4EBB}"/>
              </a:ext>
            </a:extLst>
          </p:cNvPr>
          <p:cNvSpPr txBox="1"/>
          <p:nvPr/>
        </p:nvSpPr>
        <p:spPr>
          <a:xfrm>
            <a:off x="2564092" y="1933848"/>
            <a:ext cx="8978532" cy="4197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AE" b="1" dirty="0"/>
              <a:t>تعريف المنصات الرقمية:</a:t>
            </a:r>
            <a:endParaRPr lang="ar-EG" b="1" dirty="0"/>
          </a:p>
          <a:p>
            <a:pPr algn="r" rtl="1">
              <a:lnSpc>
                <a:spcPct val="150000"/>
              </a:lnSpc>
              <a:buNone/>
            </a:pPr>
            <a:r>
              <a:rPr lang="ar-AE" dirty="0"/>
              <a:t>هي أنظمة إلكترونية وسيطة تتيح التفاعل بين المستخدمين أو تقديم خدمات رقمية متنوعة، ومنها:</a:t>
            </a:r>
            <a:endParaRPr lang="ar-EG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منصات التواصل الاجتماعي (مثل </a:t>
            </a:r>
            <a:r>
              <a:rPr lang="en-US" dirty="0"/>
              <a:t>X </a:t>
            </a:r>
            <a:r>
              <a:rPr lang="ar-EG" dirty="0"/>
              <a:t> </a:t>
            </a:r>
            <a:r>
              <a:rPr lang="ar-AE" dirty="0"/>
              <a:t>و</a:t>
            </a:r>
            <a:r>
              <a:rPr lang="en-US" dirty="0"/>
              <a:t>Instagram)</a:t>
            </a:r>
            <a:r>
              <a:rPr lang="ar-EG" dirty="0"/>
              <a:t> )</a:t>
            </a:r>
            <a:endParaRPr lang="en-US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منصات التجارة الإلكترونية (مثل </a:t>
            </a:r>
            <a:r>
              <a:rPr lang="en-US" dirty="0"/>
              <a:t>Amazon، Noon)</a:t>
            </a:r>
            <a:r>
              <a:rPr lang="ar-EG" dirty="0"/>
              <a:t> )</a:t>
            </a:r>
            <a:endParaRPr lang="en-US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منصات الخدمات (مثل </a:t>
            </a:r>
            <a:r>
              <a:rPr lang="en-US" dirty="0"/>
              <a:t>Uber، </a:t>
            </a:r>
            <a:r>
              <a:rPr lang="en-US" dirty="0" err="1"/>
              <a:t>Talabat</a:t>
            </a:r>
            <a:r>
              <a:rPr lang="en-US" dirty="0"/>
              <a:t>).</a:t>
            </a:r>
            <a:r>
              <a:rPr lang="ar-EG" dirty="0"/>
              <a:t>)</a:t>
            </a:r>
            <a:endParaRPr lang="en-US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المنصات التعليمية أوالإعلامية.</a:t>
            </a:r>
            <a:endParaRPr lang="ar-EG" dirty="0"/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EG" b="1" dirty="0"/>
              <a:t>الخصائص القانونية: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تعمل كوسيط وليس مزودًا مباشرًا.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تعتمد على جمع البيانات وتحليلها.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تخضع المستخدم لشروط وأحكام خاصة (العقود الإلكترونية).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21DD110-4326-DB36-1E93-CE1DEB84E0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D0D897-7671-2A8F-6723-72AD8D57F2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711" y="3308546"/>
            <a:ext cx="3822523" cy="309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47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1F4507-74D3-F0DA-1996-25F16EA0B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DCAE458-5C1F-EADC-5AC7-F6327B8B25DE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F40A5CF-7B04-1361-4E59-16E6E8D659BE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التصنيف القانوني للمنصات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0508A2C-5033-4478-7E73-8AC5CF4823F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D0C11F5-D921-F601-B7C7-71AE78E3DF4E}"/>
              </a:ext>
            </a:extLst>
          </p:cNvPr>
          <p:cNvSpPr txBox="1"/>
          <p:nvPr/>
        </p:nvSpPr>
        <p:spPr>
          <a:xfrm>
            <a:off x="3385474" y="1933848"/>
            <a:ext cx="8157149" cy="4197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ar-EG" b="1" dirty="0"/>
              <a:t>أولاً : </a:t>
            </a:r>
            <a:r>
              <a:rPr lang="ar-AE" b="1" dirty="0"/>
              <a:t>حسب الوظيفة: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b="1" dirty="0"/>
              <a:t> </a:t>
            </a:r>
            <a:r>
              <a:rPr lang="ar-AE" b="1" dirty="0"/>
              <a:t>منصات تجارية:</a:t>
            </a:r>
            <a:r>
              <a:rPr lang="ar-AE" dirty="0"/>
              <a:t> تبيع أو تتيح البيع </a:t>
            </a:r>
            <a:r>
              <a:rPr lang="en-US" dirty="0"/>
              <a:t>eBay, Shopify).</a:t>
            </a:r>
            <a:r>
              <a:rPr lang="ar-EG" dirty="0"/>
              <a:t>)</a:t>
            </a:r>
            <a:endParaRPr lang="en-US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b="1" dirty="0"/>
              <a:t> </a:t>
            </a:r>
            <a:r>
              <a:rPr lang="ar-AE" b="1" dirty="0"/>
              <a:t>منصات تواصل:</a:t>
            </a:r>
            <a:r>
              <a:rPr lang="ar-AE" dirty="0"/>
              <a:t> تتيح النشر والتفاعل </a:t>
            </a:r>
            <a:r>
              <a:rPr lang="en-US" dirty="0"/>
              <a:t>Facebook).</a:t>
            </a:r>
            <a:r>
              <a:rPr lang="ar-EG" dirty="0"/>
              <a:t>)</a:t>
            </a:r>
            <a:endParaRPr lang="en-US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b="1" dirty="0"/>
              <a:t> </a:t>
            </a:r>
            <a:r>
              <a:rPr lang="ar-AE" b="1" dirty="0"/>
              <a:t>منصات خدماتية:</a:t>
            </a:r>
            <a:r>
              <a:rPr lang="ar-AE" dirty="0"/>
              <a:t> توصل بين مقدم خدمة والمستهلك (</a:t>
            </a:r>
            <a:r>
              <a:rPr lang="en-US" dirty="0"/>
              <a:t>Careem </a:t>
            </a:r>
            <a:r>
              <a:rPr lang="ar-EG" dirty="0"/>
              <a:t>)</a:t>
            </a:r>
          </a:p>
          <a:p>
            <a:pPr algn="r" rtl="1">
              <a:lnSpc>
                <a:spcPct val="150000"/>
              </a:lnSpc>
            </a:pPr>
            <a:r>
              <a:rPr lang="ar-EG" b="1" dirty="0"/>
              <a:t>ثانياً : حسب الدور القانوني: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b="1" dirty="0"/>
              <a:t>كمزود خدمة معلومات </a:t>
            </a:r>
            <a:r>
              <a:rPr lang="en-US" b="1" dirty="0"/>
              <a:t>ISP) </a:t>
            </a:r>
            <a:r>
              <a:rPr lang="ar-EG" b="1" dirty="0"/>
              <a:t>)  </a:t>
            </a:r>
            <a:r>
              <a:rPr lang="ar-EG" dirty="0"/>
              <a:t>: مسؤولية محدودة.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EG" b="1" dirty="0"/>
              <a:t>كمقدم محتوى: </a:t>
            </a:r>
            <a:r>
              <a:rPr lang="ar-EG" dirty="0"/>
              <a:t>يخضع لقوانين النشر وحقوق الملكية.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C9BC113-490F-0D5C-51AC-7BE3EA2319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05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FB153E-C83F-9D9B-0F29-63E3EB737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27A8B20-8954-7178-4EF0-1BB0A0C4A9F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85CB156-9C5A-6329-2CC3-C4F80D14E14D}"/>
              </a:ext>
            </a:extLst>
          </p:cNvPr>
          <p:cNvSpPr txBox="1"/>
          <p:nvPr/>
        </p:nvSpPr>
        <p:spPr>
          <a:xfrm>
            <a:off x="3930977" y="952107"/>
            <a:ext cx="7224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التنظيم القانوني للمنصات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4869B2D-6573-79CE-DF01-413ACB6B485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671ABC7-BA75-5DAD-4C66-2ED0904DDE97}"/>
              </a:ext>
            </a:extLst>
          </p:cNvPr>
          <p:cNvSpPr txBox="1"/>
          <p:nvPr/>
        </p:nvSpPr>
        <p:spPr>
          <a:xfrm>
            <a:off x="2677212" y="1521484"/>
            <a:ext cx="8865411" cy="5028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150000"/>
              </a:lnSpc>
              <a:buAutoNum type="arabicPeriod"/>
            </a:pPr>
            <a:r>
              <a:rPr lang="ar-AE" b="1" dirty="0"/>
              <a:t>العقود الإلكترونية:</a:t>
            </a:r>
            <a:endParaRPr lang="ar-EG" b="1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طبيعة الاتفاق بين المستخدم والمنصة.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قبول الشروط ضمنيًا أو صراحة.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التزامات الطرفين – خصوصًا ما يتعلق بالبيانات والخدمات.</a:t>
            </a:r>
            <a:endParaRPr lang="ar-EG" dirty="0"/>
          </a:p>
          <a:p>
            <a:pPr algn="r" rtl="1">
              <a:lnSpc>
                <a:spcPct val="150000"/>
              </a:lnSpc>
            </a:pPr>
            <a:r>
              <a:rPr lang="ar-EG" dirty="0"/>
              <a:t>2</a:t>
            </a:r>
            <a:r>
              <a:rPr lang="ar-EG" b="1" dirty="0"/>
              <a:t>. </a:t>
            </a:r>
            <a:r>
              <a:rPr lang="ar-AE" b="1" dirty="0"/>
              <a:t> حماية البيانات الشخصية:</a:t>
            </a:r>
            <a:r>
              <a:rPr lang="ar-EG" b="1" dirty="0"/>
              <a:t> </a:t>
            </a:r>
            <a:r>
              <a:rPr lang="ar-AE" dirty="0"/>
              <a:t>قواعد حماية البيانات في أنظمة </a:t>
            </a:r>
            <a:r>
              <a:rPr lang="ar-AE" b="1" dirty="0"/>
              <a:t>مثل:</a:t>
            </a:r>
          </a:p>
          <a:p>
            <a:pPr algn="r" rtl="1">
              <a:lnSpc>
                <a:spcPct val="150000"/>
              </a:lnSpc>
            </a:pPr>
            <a:r>
              <a:rPr lang="ar-EG" dirty="0"/>
              <a:t>- </a:t>
            </a:r>
            <a:r>
              <a:rPr lang="ar-AE" dirty="0"/>
              <a:t>اللائحة العامة لحماية البيانات </a:t>
            </a:r>
            <a:r>
              <a:rPr lang="en-US" dirty="0"/>
              <a:t>GDPR) </a:t>
            </a:r>
            <a:r>
              <a:rPr lang="ar-EG" dirty="0"/>
              <a:t>) ا</a:t>
            </a:r>
            <a:r>
              <a:rPr lang="ar-AE" dirty="0"/>
              <a:t>لأوروبية.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AE" dirty="0"/>
              <a:t>نظام حماية البيانات الشخصية السعودي (2021).</a:t>
            </a:r>
            <a:endParaRPr lang="ar-EG" dirty="0"/>
          </a:p>
          <a:p>
            <a:pPr algn="r" rtl="1">
              <a:lnSpc>
                <a:spcPct val="150000"/>
              </a:lnSpc>
            </a:pPr>
            <a:r>
              <a:rPr lang="ar-EG" dirty="0"/>
              <a:t>3</a:t>
            </a:r>
            <a:r>
              <a:rPr lang="ar-EG" b="1" dirty="0"/>
              <a:t>. الالتزام بالإفصاح والشفافية:</a:t>
            </a:r>
          </a:p>
          <a:p>
            <a:pPr algn="r" rtl="1">
              <a:lnSpc>
                <a:spcPct val="150000"/>
              </a:lnSpc>
            </a:pPr>
            <a:r>
              <a:rPr lang="ar-EG" dirty="0"/>
              <a:t> بعض القوانين تلزم المنصات بالإفصاح عن المحتوى المروج أو الممول.</a:t>
            </a:r>
          </a:p>
          <a:p>
            <a:pPr algn="r" rtl="1">
              <a:lnSpc>
                <a:spcPct val="150000"/>
              </a:lnSpc>
            </a:pPr>
            <a:r>
              <a:rPr lang="ar-EG" b="1" dirty="0"/>
              <a:t>4. التزامات مكافحة الجرائم الإلكترونية: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دور المنصات في الإبلاغ عن المحتوى غير القانوني.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مسؤوليتها في حال إساءة الاستخدام.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67ECF43-8AB2-D3F2-4ABA-4F72941D49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9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A8406-0AF6-0D63-C1F8-D75C4F500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2ADB12FF-0EC5-9978-6323-F295227BCEE2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5EBC63D-11A2-4289-033B-EA3180CE95CD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المسؤولية القانونية للمنصات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37C3ED8-15C6-43CA-644C-89219AF9C5D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EE38B23-3B00-951A-D90E-DBBC32D009E4}"/>
              </a:ext>
            </a:extLst>
          </p:cNvPr>
          <p:cNvSpPr txBox="1"/>
          <p:nvPr/>
        </p:nvSpPr>
        <p:spPr>
          <a:xfrm>
            <a:off x="3385474" y="1933848"/>
            <a:ext cx="8157149" cy="2951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ar-AE" b="1" dirty="0"/>
              <a:t>1. المسؤولية عن المحتوى: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AE" dirty="0"/>
              <a:t>هل تُحاسب المنصة على ما ينشره المستخدمون؟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AE" dirty="0"/>
              <a:t>مبدأ "الوسيط المحايد" في القانون الأمريكي (المادة 230 من قانون الاتصالات).</a:t>
            </a:r>
          </a:p>
          <a:p>
            <a:pPr algn="r" rtl="1">
              <a:lnSpc>
                <a:spcPct val="150000"/>
              </a:lnSpc>
              <a:buNone/>
            </a:pPr>
            <a:r>
              <a:rPr lang="ar-AE" b="1" dirty="0"/>
              <a:t>2. المسؤولية عن الأضرار: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AE" dirty="0"/>
              <a:t>إذا تم بيع منتج معيب أو جرى احتيال عبر المنصة، فمن يتحمل المسؤولية؟</a:t>
            </a:r>
          </a:p>
          <a:p>
            <a:pPr algn="r" rtl="1">
              <a:lnSpc>
                <a:spcPct val="150000"/>
              </a:lnSpc>
            </a:pPr>
            <a:endParaRPr lang="ar-AE" dirty="0"/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EBE49EB-3799-3B9A-C43F-6FF484097F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8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C668FD-6569-2096-E70E-6EFBD08936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72770016-63D7-A321-93BC-69168B2299A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F5DC175-EBEB-51CC-4F14-48DE83E2177D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الحديثة للمنصات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AB2BEC-81F8-5C50-E8CC-0B46A1606C0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ACCF8B5-E8D9-51AE-2555-7EC93C51D4C2}"/>
              </a:ext>
            </a:extLst>
          </p:cNvPr>
          <p:cNvSpPr txBox="1"/>
          <p:nvPr/>
        </p:nvSpPr>
        <p:spPr>
          <a:xfrm>
            <a:off x="3385474" y="1933848"/>
            <a:ext cx="8157149" cy="4474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b="1" dirty="0"/>
              <a:t>أولاً :  </a:t>
            </a:r>
            <a:r>
              <a:rPr lang="ar-AE" b="1" dirty="0"/>
              <a:t>تحديد الاختصاص القضائي عند النزاع.</a:t>
            </a:r>
            <a:endParaRPr lang="ar-EG" b="1" dirty="0"/>
          </a:p>
          <a:p>
            <a:pPr algn="r" rtl="1">
              <a:lnSpc>
                <a:spcPct val="150000"/>
              </a:lnSpc>
              <a:buNone/>
            </a:pPr>
            <a:r>
              <a:rPr lang="ar-AE" b="1" dirty="0"/>
              <a:t>التحدي: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المنصات الرقمية تعمل عبر الحدود ولا تتقيد بموقع جغرافي محدد.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المستخدم قد يكون في دولة، والخادم (</a:t>
            </a:r>
            <a:r>
              <a:rPr lang="en-US" dirty="0"/>
              <a:t>server) </a:t>
            </a:r>
            <a:r>
              <a:rPr lang="ar-EG" dirty="0"/>
              <a:t>) ف</a:t>
            </a:r>
            <a:r>
              <a:rPr lang="ar-AE" dirty="0"/>
              <a:t>ي دولة ثانية، والمنصة مسجلة في دولة ثالثة.</a:t>
            </a:r>
          </a:p>
          <a:p>
            <a:pPr algn="r" rtl="1">
              <a:lnSpc>
                <a:spcPct val="150000"/>
              </a:lnSpc>
              <a:buNone/>
            </a:pPr>
            <a:r>
              <a:rPr lang="ar-EG" b="1" dirty="0"/>
              <a:t>ا</a:t>
            </a:r>
            <a:r>
              <a:rPr lang="ar-AE" b="1" dirty="0"/>
              <a:t>لمشكلة القانونية: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عند نشوء نزاع (مثل انتهاك بيانات، إساءة محتوى، أو غش تجاري)، </a:t>
            </a:r>
            <a:r>
              <a:rPr lang="ar-AE" b="1" dirty="0"/>
              <a:t>أي محكمة مختصة؟</a:t>
            </a:r>
            <a:endParaRPr lang="ar-AE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تتضارب القوانين الوطنية فيما يخص الاختصاص المكاني والموضوعي.</a:t>
            </a:r>
            <a:endParaRPr lang="ar-EG" dirty="0"/>
          </a:p>
          <a:p>
            <a:pPr algn="r" rtl="1">
              <a:buNone/>
            </a:pPr>
            <a:r>
              <a:rPr lang="ar-AE" b="1" dirty="0"/>
              <a:t>الحلول والنماذج:</a:t>
            </a:r>
          </a:p>
          <a:p>
            <a:pPr algn="r" rtl="1"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شروط الاستخدام</a:t>
            </a:r>
            <a:r>
              <a:rPr lang="ar-AE" dirty="0"/>
              <a:t> </a:t>
            </a:r>
            <a:r>
              <a:rPr lang="ar-EG" dirty="0"/>
              <a:t>: بعض </a:t>
            </a:r>
            <a:r>
              <a:rPr lang="ar-AE" dirty="0"/>
              <a:t>المنصات تحدد جهة الاختصاص، مثل:</a:t>
            </a:r>
            <a:r>
              <a:rPr lang="ar-EG" dirty="0"/>
              <a:t> </a:t>
            </a:r>
            <a:r>
              <a:rPr lang="ar-AE" dirty="0"/>
              <a:t>"تخضع هذه الاتفاقية لقوانين</a:t>
            </a:r>
            <a:r>
              <a:rPr lang="ar-EG" dirty="0"/>
              <a:t> ومحاكم ولاية محددة.</a:t>
            </a:r>
            <a:endParaRPr lang="ar-AE" dirty="0"/>
          </a:p>
          <a:p>
            <a:pPr algn="r" rtl="1"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الاختصاص القضائي الدولي</a:t>
            </a:r>
            <a:r>
              <a:rPr lang="ar-AE" dirty="0"/>
              <a:t>: تتدخل فيه قواعد القانون الدولي الخاص.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1A62E26-0DB2-26D5-BD52-A23DBEBD0E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994D2F-4E68-CBA6-E899-A3C80E7DE6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A6F1CF3-BA64-2C59-B8C1-C26DB87E029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E42D717-5635-1D07-EFE5-558C43307A65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الحديثة للمنصات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CA2F984-FF8C-5E4C-FA51-41F7E46FC2A9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D7A516E-3E55-34D8-04B2-E2E7676DB80C}"/>
              </a:ext>
            </a:extLst>
          </p:cNvPr>
          <p:cNvSpPr txBox="1"/>
          <p:nvPr/>
        </p:nvSpPr>
        <p:spPr>
          <a:xfrm>
            <a:off x="3385474" y="1933848"/>
            <a:ext cx="8157149" cy="3920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ثانياً :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التنظيم الضريبي للمنصات عبر الحدود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:</a:t>
            </a:r>
          </a:p>
          <a:p>
            <a:pPr algn="r" rtl="1">
              <a:buNone/>
            </a:pPr>
            <a:r>
              <a:rPr lang="ar-AE" b="1" dirty="0"/>
              <a:t>التحدي: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المنصات مثل </a:t>
            </a:r>
            <a:r>
              <a:rPr lang="en-US" dirty="0"/>
              <a:t>Google </a:t>
            </a:r>
            <a:r>
              <a:rPr lang="ar-EG" dirty="0"/>
              <a:t> أ</a:t>
            </a:r>
            <a:r>
              <a:rPr lang="ar-AE" dirty="0"/>
              <a:t>و </a:t>
            </a:r>
            <a:r>
              <a:rPr lang="en-US" dirty="0"/>
              <a:t>Amazon </a:t>
            </a:r>
            <a:r>
              <a:rPr lang="ar-EG" dirty="0"/>
              <a:t>  ق</a:t>
            </a:r>
            <a:r>
              <a:rPr lang="ar-AE" dirty="0"/>
              <a:t>د تبيع خدمات أو منتجات في دول لا تملك فيها كيانًا قانونيًا.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لا</a:t>
            </a:r>
            <a:r>
              <a:rPr lang="ar-AE" dirty="0"/>
              <a:t>تخضع للضرائب المحلية رغم تحقيق أرباح من تلك الأسواق.</a:t>
            </a:r>
          </a:p>
          <a:p>
            <a:pPr algn="r" rtl="1">
              <a:buNone/>
            </a:pPr>
            <a:r>
              <a:rPr lang="ar-EG" b="1" dirty="0"/>
              <a:t>ال</a:t>
            </a:r>
            <a:r>
              <a:rPr lang="ar-AE" b="1" dirty="0"/>
              <a:t>مشكلة القانونية: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تهرب ضريبي رقمي، وغياب العدالة في المنافسة أمام الشركات المحلية.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صعوبة في تحديد مكان توليد القيمة الاقتصادية.</a:t>
            </a:r>
          </a:p>
          <a:p>
            <a:pPr algn="r" rtl="1">
              <a:buNone/>
            </a:pPr>
            <a:r>
              <a:rPr lang="ar-AE" b="1" dirty="0"/>
              <a:t>الحلول الدولية:</a:t>
            </a:r>
          </a:p>
          <a:p>
            <a:pPr algn="r" rtl="1"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مشروع </a:t>
            </a:r>
            <a:r>
              <a:rPr lang="en-US" b="1" dirty="0"/>
              <a:t>OECD </a:t>
            </a:r>
            <a:r>
              <a:rPr lang="ar-EG" b="1" dirty="0"/>
              <a:t> ب</a:t>
            </a:r>
            <a:r>
              <a:rPr lang="ar-AE" b="1" dirty="0"/>
              <a:t>شأن الضرائب الرقمية</a:t>
            </a:r>
            <a:r>
              <a:rPr lang="ar-AE" dirty="0"/>
              <a:t> (الركيزة الأولى والثانية):</a:t>
            </a:r>
            <a:r>
              <a:rPr lang="ar-EG" dirty="0"/>
              <a:t> </a:t>
            </a:r>
            <a:r>
              <a:rPr lang="ar-AE" dirty="0"/>
              <a:t>توزيع الأرباح على الدول بناءً على مكان المستخدم النهائي.</a:t>
            </a:r>
          </a:p>
          <a:p>
            <a:pPr algn="r" rtl="1"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ضريبة الخدمات الرقمية </a:t>
            </a:r>
            <a:r>
              <a:rPr lang="en-US" b="1" dirty="0"/>
              <a:t>DST):</a:t>
            </a:r>
            <a:r>
              <a:rPr lang="ar-EG" b="1" dirty="0"/>
              <a:t>)</a:t>
            </a:r>
          </a:p>
          <a:p>
            <a:pPr algn="r" rtl="1"/>
            <a:r>
              <a:rPr lang="ar-EG" dirty="0"/>
              <a:t>على سبيل المثال </a:t>
            </a:r>
            <a:r>
              <a:rPr lang="ar-AE" dirty="0"/>
              <a:t>فرنسا فرضت 3% على إيرادات المنصات الرقمية التي تحقق مبيعات كبيرة داخل أراضيها.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4E89F93-A896-67D9-881A-2543730D52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64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33885D-7FA9-CC0C-8B1F-27ACA45BD1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4788641-59C1-03EB-4C83-15B568CEA7D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28F77EA-D43E-AC0A-E2B8-8D532B5A5D52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الحديثة للمنصات الرقمية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F542E8B-0373-4DE3-9255-C417E9BDA25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99FDC12-7113-A3B0-5FE5-BF7052462B6D}"/>
              </a:ext>
            </a:extLst>
          </p:cNvPr>
          <p:cNvSpPr txBox="1"/>
          <p:nvPr/>
        </p:nvSpPr>
        <p:spPr>
          <a:xfrm>
            <a:off x="3385474" y="1933848"/>
            <a:ext cx="8157149" cy="4751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ثالثاً :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التعامل مع الذكاء الاصطناعي ضمن المنصات (مثل توصيات المحتوى).</a:t>
            </a:r>
            <a:endParaRPr kumimoji="0" lang="ar-EG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التحدي: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المنصات تستخدم خوارزميات تعلم آلي لعرض محتوى مخصص بناء على تحليل بيانات المستخدم.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قد تُوجه المستخدمين لمحتوى ضار أو متطرف أو مضلل دون قصد.</a:t>
            </a:r>
          </a:p>
          <a:p>
            <a:pPr algn="r" rtl="1">
              <a:lnSpc>
                <a:spcPct val="150000"/>
              </a:lnSpc>
              <a:buNone/>
            </a:pPr>
            <a:r>
              <a:rPr lang="ar-AE" b="1" dirty="0"/>
              <a:t>الإشكالات القانونية: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من المسؤول عند وقوع ضرر نتيجة توصيات المحتوى؟ (المنصة؟ المبرمج؟ الخوارزمية؟)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مدى التزام المنصة بالشفافية و"شرح منطق القرار الآلي" (</a:t>
            </a:r>
            <a:r>
              <a:rPr lang="en-US" dirty="0"/>
              <a:t>Right to Explanation).</a:t>
            </a:r>
            <a:r>
              <a:rPr lang="ar-EG" dirty="0"/>
              <a:t>)</a:t>
            </a:r>
            <a:endParaRPr lang="en-US" dirty="0"/>
          </a:p>
          <a:p>
            <a:pPr algn="r" rtl="1">
              <a:buNone/>
            </a:pPr>
            <a:r>
              <a:rPr lang="ar-EG" b="1" dirty="0"/>
              <a:t>أمثلة لبعض الحلول </a:t>
            </a:r>
            <a:r>
              <a:rPr lang="ar-AE" b="1" dirty="0"/>
              <a:t>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b="1" dirty="0"/>
              <a:t> </a:t>
            </a:r>
            <a:r>
              <a:rPr lang="ar-AE" b="1" dirty="0"/>
              <a:t>قانون الخدمات الرقمية الأوروبي </a:t>
            </a:r>
            <a:r>
              <a:rPr lang="en-US" b="1" dirty="0"/>
              <a:t>DSA (2022):</a:t>
            </a:r>
            <a:endParaRPr lang="en-US" dirty="0"/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يفرض شفافية الخوارزميات.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يلزم بتقديم شرح للمستخدم حول سبب عرض محتوى معين.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b="1" dirty="0"/>
              <a:t> </a:t>
            </a:r>
            <a:r>
              <a:rPr lang="ar-AE" b="1" dirty="0"/>
              <a:t>مبادئ أخلاقية للذكاء الاصطناعي</a:t>
            </a:r>
            <a:r>
              <a:rPr lang="ar-AE" dirty="0"/>
              <a:t> وضعتها دول مثل كندا واليابان.</a:t>
            </a:r>
            <a:endParaRPr kumimoji="0" lang="ar-A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769247D-67CA-7DBD-6121-338C888361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69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0CDB7B-819A-AAAB-980D-8A6ACC81A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C887BBE2-AC74-8507-7A23-50E440D0514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5C87006-99A9-2194-71CC-6635AE1DA8FC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البيانات الضخمة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620CB45-0D60-241C-BCC7-BCD7AB3E746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B8B503D-57AC-9781-4833-D03B9262B1BD}"/>
              </a:ext>
            </a:extLst>
          </p:cNvPr>
          <p:cNvSpPr txBox="1"/>
          <p:nvPr/>
        </p:nvSpPr>
        <p:spPr>
          <a:xfrm>
            <a:off x="3385474" y="1933848"/>
            <a:ext cx="8157149" cy="3920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None/>
            </a:pPr>
            <a:r>
              <a:rPr lang="ar-AE" b="1" dirty="0"/>
              <a:t>مفهوم البيانات الضخمة </a:t>
            </a:r>
            <a:r>
              <a:rPr lang="ar-EG" b="1" dirty="0"/>
              <a:t> </a:t>
            </a:r>
            <a:r>
              <a:rPr lang="en-US" b="1" dirty="0"/>
              <a:t>Big Data)</a:t>
            </a:r>
            <a:r>
              <a:rPr lang="ar-EG" b="1" dirty="0"/>
              <a:t>) :</a:t>
            </a:r>
            <a:endParaRPr lang="en-US" b="1" dirty="0"/>
          </a:p>
          <a:p>
            <a:pPr algn="r" rtl="1"/>
            <a:r>
              <a:rPr lang="ar-AE" b="1" dirty="0"/>
              <a:t>البيانات الضخمة</a:t>
            </a:r>
            <a:r>
              <a:rPr lang="ar-AE" dirty="0"/>
              <a:t> هي مجموعات هائلة من البيانات يتم جمعها من مصادر متعددة، وتتميز بـ: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b="1" dirty="0"/>
              <a:t>الحجم الكبير </a:t>
            </a:r>
            <a:r>
              <a:rPr lang="en-US" b="1" dirty="0"/>
              <a:t>Volume)</a:t>
            </a:r>
            <a:r>
              <a:rPr lang="ar-EG" dirty="0"/>
              <a:t>) : م</a:t>
            </a:r>
            <a:r>
              <a:rPr lang="ar-AE" dirty="0"/>
              <a:t>لايين التفاعلات والبيانات.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b="1" dirty="0"/>
              <a:t>السرعة </a:t>
            </a:r>
            <a:r>
              <a:rPr lang="en-US" b="1" dirty="0"/>
              <a:t>Velocity)</a:t>
            </a:r>
            <a:r>
              <a:rPr lang="en-US" dirty="0"/>
              <a:t> </a:t>
            </a:r>
            <a:r>
              <a:rPr lang="ar-EG" dirty="0"/>
              <a:t> ) : ت</a:t>
            </a:r>
            <a:r>
              <a:rPr lang="ar-AE" dirty="0"/>
              <a:t>وليد البيانات بشكل متواصل.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b="1" dirty="0"/>
              <a:t>التنوع </a:t>
            </a:r>
            <a:r>
              <a:rPr lang="en-US" b="1" dirty="0"/>
              <a:t>Variety)</a:t>
            </a:r>
            <a:r>
              <a:rPr lang="en-US" dirty="0"/>
              <a:t> </a:t>
            </a:r>
            <a:r>
              <a:rPr lang="ar-EG" dirty="0"/>
              <a:t> ) : ب</a:t>
            </a:r>
            <a:r>
              <a:rPr lang="ar-AE" dirty="0"/>
              <a:t>يانات نصية، صور، مواقع، تفاعلات، إلخ.</a:t>
            </a:r>
            <a:endParaRPr lang="ar-EG" dirty="0"/>
          </a:p>
          <a:p>
            <a:pPr algn="r" rtl="1">
              <a:buNone/>
            </a:pPr>
            <a:endParaRPr lang="ar-EG" dirty="0"/>
          </a:p>
          <a:p>
            <a:pPr algn="r" rtl="1">
              <a:buNone/>
            </a:pPr>
            <a:r>
              <a:rPr lang="ar-EG" b="1" dirty="0"/>
              <a:t>بعض ا</a:t>
            </a:r>
            <a:r>
              <a:rPr lang="ar-AE" b="1" dirty="0"/>
              <a:t>لمنصات الرقمية</a:t>
            </a:r>
            <a:r>
              <a:rPr lang="ar-EG" b="1" dirty="0"/>
              <a:t>  </a:t>
            </a:r>
            <a:r>
              <a:rPr lang="ar-AE" b="1" dirty="0"/>
              <a:t>مثل فيسبوك، أمازون، نتفلكس، تويتر، تيك توك: تجمع بيانات عن</a:t>
            </a:r>
            <a:r>
              <a:rPr lang="ar-AE" dirty="0"/>
              <a:t>: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الموقع الجغرافي.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سجل التصفح والشراء.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تفضيلات المستخدم.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AE" dirty="0"/>
              <a:t>أنماط السلوك والتفاعل.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B9FC933-7B73-B077-37F7-B2E473B745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39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7F4BC-2AB6-617B-F34B-A45CA589A6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57A30FD-3920-C2F7-FCAD-EEE9FD40473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EECF8E0C-50A6-8A29-64DE-BFFE25659E34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974AAA1-110A-13C4-109F-67A24ED57DEA}"/>
              </a:ext>
            </a:extLst>
          </p:cNvPr>
          <p:cNvSpPr txBox="1"/>
          <p:nvPr/>
        </p:nvSpPr>
        <p:spPr>
          <a:xfrm>
            <a:off x="3150823" y="1136133"/>
            <a:ext cx="8004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الاستخدامات القانونية للبيانات الضخمة في المنصات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760F27C-ADAA-CA5C-083F-91B0E58CB4B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A78A850-B34B-07DB-0564-E9808E204287}"/>
              </a:ext>
            </a:extLst>
          </p:cNvPr>
          <p:cNvSpPr txBox="1"/>
          <p:nvPr/>
        </p:nvSpPr>
        <p:spPr>
          <a:xfrm>
            <a:off x="3385474" y="1933848"/>
            <a:ext cx="8157149" cy="2951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endParaRPr lang="ar-AE" b="1" dirty="0"/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تحليل السلوك لأغراض تجارية</a:t>
            </a:r>
            <a:r>
              <a:rPr lang="ar-AE" dirty="0"/>
              <a:t> (مثل تحسين الإعلانات المستهدفة).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أنظمة التوصية</a:t>
            </a:r>
            <a:r>
              <a:rPr lang="ar-AE" dirty="0"/>
              <a:t>: مثل اقتراح أفلام أو منتجات.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اتخاذ قرارات آلية</a:t>
            </a:r>
            <a:r>
              <a:rPr lang="ar-AE" dirty="0"/>
              <a:t>: مثل منع محتوى تلقائيًا أو تقييم الجدارة الائتمانية.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b="1" dirty="0"/>
              <a:t> </a:t>
            </a:r>
            <a:r>
              <a:rPr lang="ar-AE" b="1" dirty="0"/>
              <a:t>أغراض حكومية</a:t>
            </a:r>
            <a:r>
              <a:rPr lang="ar-AE" dirty="0"/>
              <a:t>: الأمن السيبراني، تتبع الوباء، مراقبة الجرائم الإلكترونية.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2C15FF1-FB57-6347-3BD2-F114744233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0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1EE3A0-88C3-23ED-CDB4-F6176CE09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C1A61D9A-995F-0410-6DA4-2D667E9A484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CFE9C0C-D862-28E9-3029-03AA5CC15626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المرتبطة باستخدام البيانات الضخمة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E1B911-8491-8E2A-2721-14948D7F951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3C83977-5E79-22FA-AAFF-541BAFF8DDF3}"/>
              </a:ext>
            </a:extLst>
          </p:cNvPr>
          <p:cNvSpPr txBox="1"/>
          <p:nvPr/>
        </p:nvSpPr>
        <p:spPr>
          <a:xfrm>
            <a:off x="3385474" y="1933848"/>
            <a:ext cx="815714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None/>
            </a:pPr>
            <a:r>
              <a:rPr lang="ar-EG" b="1" dirty="0"/>
              <a:t>أولاً : </a:t>
            </a:r>
            <a:r>
              <a:rPr lang="ar-AE" b="1" dirty="0"/>
              <a:t>انتهاك الخصوصية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AE" dirty="0"/>
              <a:t>البيانات تجمع دون موافقة صريحة أحيانًا.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AE" dirty="0"/>
              <a:t>خرق لمبدأ "الحد الأدنى اللازم" لجمع البيانات.</a:t>
            </a:r>
            <a:endParaRPr lang="ar-EG" dirty="0"/>
          </a:p>
          <a:p>
            <a:pPr algn="r" rtl="1"/>
            <a:r>
              <a:rPr lang="ar-AE" b="1" dirty="0"/>
              <a:t>مثال</a:t>
            </a:r>
            <a:r>
              <a:rPr lang="ar-AE" dirty="0"/>
              <a:t>: تطبيق يجمع بيانات عن الموقع والكاميرا دون ضرورة وظيفية واضحة.</a:t>
            </a:r>
            <a:endParaRPr lang="ar-EG" dirty="0"/>
          </a:p>
          <a:p>
            <a:pPr algn="r" rtl="1">
              <a:buNone/>
            </a:pPr>
            <a:r>
              <a:rPr lang="ar-EG" b="1" dirty="0"/>
              <a:t>ن</a:t>
            </a:r>
            <a:r>
              <a:rPr lang="ar-AE" b="1" dirty="0"/>
              <a:t>ظام حماية البيانات الأوروبي </a:t>
            </a:r>
            <a:r>
              <a:rPr lang="en-US" b="1" dirty="0"/>
              <a:t>GDPR)</a:t>
            </a:r>
            <a:r>
              <a:rPr lang="en-US" dirty="0"/>
              <a:t> </a:t>
            </a:r>
            <a:r>
              <a:rPr lang="ar-EG" dirty="0"/>
              <a:t> ) ، و</a:t>
            </a:r>
            <a:r>
              <a:rPr lang="ar-AE" dirty="0"/>
              <a:t> </a:t>
            </a:r>
            <a:r>
              <a:rPr lang="ar-AE" b="1" dirty="0"/>
              <a:t>مشروع نظام حماية البيانات الشخصية السعودي</a:t>
            </a:r>
            <a:r>
              <a:rPr lang="ar-AE" dirty="0"/>
              <a:t> يشترطان:</a:t>
            </a:r>
          </a:p>
          <a:p>
            <a:pPr algn="r" rtl="1"/>
            <a:r>
              <a:rPr lang="ar-EG" dirty="0"/>
              <a:t>- </a:t>
            </a:r>
            <a:r>
              <a:rPr lang="ar-AE" dirty="0"/>
              <a:t>الشفافية.</a:t>
            </a:r>
          </a:p>
          <a:p>
            <a:pPr algn="r" rtl="1"/>
            <a:r>
              <a:rPr lang="ar-EG" dirty="0"/>
              <a:t>- </a:t>
            </a:r>
            <a:r>
              <a:rPr lang="ar-AE" dirty="0"/>
              <a:t>تحديد الغرض.</a:t>
            </a:r>
          </a:p>
          <a:p>
            <a:pPr marL="285750" indent="-285750" algn="r" rtl="1">
              <a:buFontTx/>
              <a:buChar char="-"/>
            </a:pPr>
            <a:r>
              <a:rPr lang="ar-AE" dirty="0"/>
              <a:t>الحصول على موافقة صريحة.</a:t>
            </a:r>
            <a:endParaRPr lang="ar-EG" dirty="0"/>
          </a:p>
          <a:p>
            <a:pPr algn="r" rtl="1"/>
            <a:r>
              <a:rPr lang="ar-AE" b="1" dirty="0"/>
              <a:t>ثانياً : المساءلة عن القرارات الآلية :</a:t>
            </a:r>
          </a:p>
          <a:p>
            <a:pPr algn="r" rtl="1"/>
            <a:r>
              <a:rPr lang="ar-AE" dirty="0"/>
              <a:t> عندما يُرفض طلب قرض بناء على تحليل بيانات ضخمة، قد لا يفهم المستخدم السبب.</a:t>
            </a:r>
          </a:p>
          <a:p>
            <a:pPr algn="r" rtl="1"/>
            <a:r>
              <a:rPr lang="ar-AE" b="1" dirty="0"/>
              <a:t>الإشكال القانوني:</a:t>
            </a:r>
          </a:p>
          <a:p>
            <a:pPr algn="r" rtl="1"/>
            <a:r>
              <a:rPr lang="ar-AE" dirty="0"/>
              <a:t> من المسؤول؟ المبرمج؟ المنصة؟ الخوارزمية؟</a:t>
            </a:r>
          </a:p>
          <a:p>
            <a:pPr algn="r" rtl="1"/>
            <a:r>
              <a:rPr lang="en-US" dirty="0"/>
              <a:t> 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66048AE-62AC-5121-990F-5E465C92D5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81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887DD-C774-2DC7-C9E7-ADCD07EBD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7312FEBE-5364-8FD9-26A1-03C53F3E4D2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9573A3A-1005-76AE-7C30-E6317A71C321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تعلم الآلة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1D8993D-38F2-95E6-5414-1F01EC73963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7732EAA-6734-831F-404A-68938E1C4C91}"/>
              </a:ext>
            </a:extLst>
          </p:cNvPr>
          <p:cNvSpPr txBox="1"/>
          <p:nvPr/>
        </p:nvSpPr>
        <p:spPr>
          <a:xfrm>
            <a:off x="2894030" y="1933848"/>
            <a:ext cx="8648594" cy="4613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تعلم الآلة هو فرع من فروع الذكاء الاصطناعي يتيح للأنظمة الحاسوبية أن تتعلم من البيانات وتُحسن أداءها تلقائيًا دون أن تتم برمجتها بشكل مباشر.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مثال  </a:t>
            </a:r>
            <a:r>
              <a:rPr kumimoji="0" lang="ar-EG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إذا قُدمت لنظام خوارزمي آلاف الصور لحيوانات مرفقة بتسميات (قط، كلب)، فإن النظام يتعلم التمييز بينها عند عرض صور جديدة.</a:t>
            </a:r>
          </a:p>
          <a:p>
            <a:pPr algn="r" rtl="1">
              <a:lnSpc>
                <a:spcPct val="150000"/>
              </a:lnSpc>
              <a:buNone/>
            </a:pPr>
            <a:r>
              <a:rPr lang="ar-AE" b="1" dirty="0"/>
              <a:t>أبرز استخدامات تعلم الآلة في المنصات الرقمية</a:t>
            </a:r>
            <a:r>
              <a:rPr lang="ar-EG" b="1" dirty="0"/>
              <a:t> :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/>
              <a:t> </a:t>
            </a:r>
            <a:r>
              <a:rPr lang="ar-AE" dirty="0"/>
              <a:t>أنظمة التوصية </a:t>
            </a:r>
            <a:r>
              <a:rPr lang="ar-EG" dirty="0"/>
              <a:t>: </a:t>
            </a:r>
            <a:r>
              <a:rPr lang="ar-AE" dirty="0"/>
              <a:t>مثل: </a:t>
            </a:r>
            <a:r>
              <a:rPr lang="en-US" dirty="0"/>
              <a:t>Netflix، YouTube، Amazon)</a:t>
            </a:r>
            <a:r>
              <a:rPr lang="ar-EG" dirty="0"/>
              <a:t>)</a:t>
            </a:r>
            <a:endParaRPr lang="en-US" dirty="0"/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/>
              <a:t> </a:t>
            </a:r>
            <a:r>
              <a:rPr lang="ar-AE" dirty="0"/>
              <a:t>أنظمة كشف الاحتيال في البنوك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/>
              <a:t> </a:t>
            </a:r>
            <a:r>
              <a:rPr lang="ar-AE" dirty="0"/>
              <a:t>فحص السير الذاتية في التوظيف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/>
              <a:t> </a:t>
            </a:r>
            <a:r>
              <a:rPr lang="ar-AE" dirty="0"/>
              <a:t>التسعير الديناميكي في التجارة الإلكترونية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/>
              <a:t> </a:t>
            </a:r>
            <a:r>
              <a:rPr lang="ar-AE" dirty="0"/>
              <a:t>المساعدات الذكية مثل </a:t>
            </a:r>
            <a:r>
              <a:rPr lang="en-US" dirty="0"/>
              <a:t>Siri </a:t>
            </a:r>
            <a:r>
              <a:rPr lang="ar-EG" dirty="0"/>
              <a:t> و </a:t>
            </a:r>
            <a:r>
              <a:rPr lang="en-US" dirty="0"/>
              <a:t>Alexa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B5EB93C-D5F9-EF77-FE1A-BBF4668C67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16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109596-9349-0EDE-EBC1-899A7FE4A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99E89F-8316-A529-D878-74F1C75EF60D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B18AF60-59BA-0A85-B5B4-60275A0F2B65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المرتبطة بتعلم الآلة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D6B7162-81F8-BAEB-1AA2-AD1429C7D82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C10B1EC-6F84-BDF4-734F-96039FD0E2AA}"/>
              </a:ext>
            </a:extLst>
          </p:cNvPr>
          <p:cNvSpPr txBox="1"/>
          <p:nvPr/>
        </p:nvSpPr>
        <p:spPr>
          <a:xfrm>
            <a:off x="3385474" y="1906764"/>
            <a:ext cx="8157149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أولاً : الغموض في اتخاذ القرار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Black Box Problem)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): 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الخوارزميات المعقدة تُنتج نتائج يصعب فهم كيف توصلت إليها.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الأثر القانوني: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صعوبة الطعن في القرارات الخوارزمية (مثل رفض طلب قرض أو قبول وظيفة).</a:t>
            </a:r>
          </a:p>
          <a:p>
            <a:pPr algn="r" rtl="1">
              <a:buNone/>
            </a:pPr>
            <a:r>
              <a:rPr lang="ar-EG" b="1" dirty="0"/>
              <a:t>ثانياً : </a:t>
            </a:r>
            <a:r>
              <a:rPr lang="ar-AE" b="1" dirty="0"/>
              <a:t>المسؤولية القانونية:</a:t>
            </a:r>
          </a:p>
          <a:p>
            <a:pPr algn="r" rtl="1">
              <a:buNone/>
            </a:pPr>
            <a:r>
              <a:rPr lang="ar-AE" dirty="0"/>
              <a:t>من المسؤول عن الضرر الذي ينتج عن قرار آلة؟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المطور؟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المستخدم؟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الشركة المالكة؟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dirty="0"/>
              <a:t> </a:t>
            </a:r>
            <a:r>
              <a:rPr lang="ar-AE" dirty="0"/>
              <a:t>أم النظام ذاته؟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7B410CC-8572-F9AC-ACCC-76F80DE7AE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4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778D7D-7FEB-0981-9A81-5FAE760E5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312478E3-9B3E-8C86-8B5E-B6CE4D0D659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1B9A06C-88D1-D635-DDF9-7F4530794EFF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المرتبطة بتعلم الآلة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B0E7419-9D43-8846-9742-924E6170F44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6F025DB-A221-4947-D50E-4CE995580CB6}"/>
              </a:ext>
            </a:extLst>
          </p:cNvPr>
          <p:cNvSpPr txBox="1"/>
          <p:nvPr/>
        </p:nvSpPr>
        <p:spPr>
          <a:xfrm>
            <a:off x="810705" y="1906764"/>
            <a:ext cx="10731919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لإطار القانوني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لدى بعض الدول 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GDPR </a:t>
            </a: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 الأوروبي : </a:t>
            </a: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المادة 22 تمنح الأفراد حق الاعتراض على القرارات الآلية، وتُلزم بالشفافية الخوارزمية.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اللائحة الأوروبية للذكاء الاصطناعي </a:t>
            </a:r>
            <a:r>
              <a:rPr lang="en-US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AI Act)</a:t>
            </a: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) : </a:t>
            </a: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تقترح تصنيف أنظمة تعلم الآلة حسب المخاطر وتضع التزامات عالية على الأنظمة "عالية الخطورة".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قانون خصوصية كاليفورنيا </a:t>
            </a:r>
            <a:r>
              <a:rPr lang="en-US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CCPA</a:t>
            </a: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 :</a:t>
            </a: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 يمنح المستخدم حق معرفة البيانات المستخدمة في الخوارزميات التجارية.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مشروع نظام البيانات والذكاء الاصطناعي السعودي (سدايا) : </a:t>
            </a:r>
            <a:r>
              <a:rPr lang="ar-EG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يضع قواعد صارمة على المعالجة التلقائية للبيانات وخاصة عبر الحدود.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FB84ABE-CC84-471A-FF63-2B6F016DD8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36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42BE44-412F-E453-4212-D9C70B32E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5E1EB22A-34C5-B278-4575-121340DBF7ED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A92992B-2D96-0C4A-ECE5-420901796A34}"/>
              </a:ext>
            </a:extLst>
          </p:cNvPr>
          <p:cNvSpPr txBox="1"/>
          <p:nvPr/>
        </p:nvSpPr>
        <p:spPr>
          <a:xfrm>
            <a:off x="3817856" y="865851"/>
            <a:ext cx="7337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الذكاء الاصطناعي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75902A4-917C-9317-7E2E-AA59B78A500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9C45441-270D-5214-F18C-91EB6B1A715F}"/>
              </a:ext>
            </a:extLst>
          </p:cNvPr>
          <p:cNvSpPr txBox="1"/>
          <p:nvPr/>
        </p:nvSpPr>
        <p:spPr>
          <a:xfrm>
            <a:off x="1790952" y="1435228"/>
            <a:ext cx="9751672" cy="5028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تعريف الذكاء الاصطناعي :-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هو قدرة الأنظمة الحاسوبية على أداء مهام تتطلب عادة ذكاء بشري، مثل: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الفهم ، التعلم ، الاستدلال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حل المشكلات ، ا تخاذ القرار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مثال: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روبوت قادر على إجراء محادثة طبيعية مع الإنسان (مثل روبوتات المحادثة الذكية –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(ChatGPT)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تطبيقات الذكاء الاصطناعي :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- المجال الطبي 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تشخيص السرطان من صور الأشعة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</a:t>
            </a: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- العدالة والقانون: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تحليل العقود، إصدار توصيات قضائية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- </a:t>
            </a: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القطاع المالي: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تقييم مخاطر القروض، كشف الاحتيال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- </a:t>
            </a: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المرور والمركبات: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القيادة الذاتية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</a:t>
            </a: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- التعليم 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أنظمة التعليم التكيفي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96C5F6F-DDD4-9D93-054F-9227BABB33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11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A1EC5A-508A-5B1D-A38C-41D0F3236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CC5A086-938A-51AF-CE29-28021C29598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EC5B6E6-815E-524A-42F3-60E6B7874399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المرتبطة بالذكاء الاصطناعي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C97E4E5-F153-02BF-5867-573FF8E4CDE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DF2E2F2-F0B0-BBB7-4FE1-76D89B15B105}"/>
              </a:ext>
            </a:extLst>
          </p:cNvPr>
          <p:cNvSpPr txBox="1"/>
          <p:nvPr/>
        </p:nvSpPr>
        <p:spPr>
          <a:xfrm>
            <a:off x="3385474" y="1933848"/>
            <a:ext cx="8157149" cy="4336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أولًا : المسؤولية القانونية: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من يتحمل الخطأ إذا اتخذت خوارزمية قراراً خاطئاً؟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:</a:t>
            </a:r>
          </a:p>
          <a:p>
            <a:pPr marL="285750" marR="0" lvl="0" indent="-28575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المستخدم؟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المطور؟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صاحب المنصة؟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أم الآلة نفسها؟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مثال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: حادث سيارة ذاتية القيادة – هل تُعامل الآلة كمصدر خطر أم كـ "شخص معنوي"؟</a:t>
            </a: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ثانياً : الخصوصية وحماية البيانات:</a:t>
            </a: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- تستخدم أنظمة الذكاء الاصطناعي كميات هائلة من البيانات الشخصية.</a:t>
            </a: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- الخطر: استخدام البيانات دون علم المستخدم أو دون موافقته الصريحة.</a:t>
            </a:r>
          </a:p>
          <a:p>
            <a:pPr marR="0" lvl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قانون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GDPR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ا</a:t>
            </a: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لأوروبي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ينص على:</a:t>
            </a:r>
          </a:p>
          <a:p>
            <a:pPr marL="285750" marR="0" lvl="0" indent="-28575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الحق في معرفة كيف تعالج البيانات</a:t>
            </a:r>
          </a:p>
          <a:p>
            <a:pPr marL="285750" marR="0" lvl="0" indent="-28575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الحق في الاعتراض على القرار الآلي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E1BD891-D9EA-BBE7-B1B9-29F10AD089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9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077BA1-EEA4-96C2-7865-565F8EBA37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795936B5-DDB5-0366-40B3-DBE6726CE52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17F0747-BCB4-56D2-9146-18DF7E2A39CD}"/>
              </a:ext>
            </a:extLst>
          </p:cNvPr>
          <p:cNvSpPr txBox="1"/>
          <p:nvPr/>
        </p:nvSpPr>
        <p:spPr>
          <a:xfrm>
            <a:off x="3374796" y="820134"/>
            <a:ext cx="7780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العقود الذكية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EF079BE-CB50-E944-9F78-8A663638520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044ACEC-37D9-4CC9-3495-63C5C534CAD3}"/>
              </a:ext>
            </a:extLst>
          </p:cNvPr>
          <p:cNvSpPr txBox="1"/>
          <p:nvPr/>
        </p:nvSpPr>
        <p:spPr>
          <a:xfrm>
            <a:off x="1536570" y="1327100"/>
            <a:ext cx="10006054" cy="5028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dirty="0"/>
              <a:t>العقود الذكية هي </a:t>
            </a:r>
            <a:r>
              <a:rPr lang="ar-AE" b="1" dirty="0"/>
              <a:t>برمجيات ذاتية التنفيذ</a:t>
            </a:r>
            <a:r>
              <a:rPr lang="ar-AE" dirty="0"/>
              <a:t> تُخزن على تقنية البلوك تشين، وتنفذ تلقائياً بنود الاتفاق بمجرد تحقق شروط معينة.</a:t>
            </a:r>
            <a:endParaRPr lang="ar-EG" dirty="0"/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ويمكن تعريفها ايضا (اتفاق رقمي بين أطراف، يُعبّر عنه بلغة برمجية، ويُنفذ تلقائياً عبر سلسلة كتل دون تدخل بشري مباشر).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آلية عمل العقود الذكية 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البرمجة: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يُكتب العقد باستخدام لغات مثل (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Solidity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 في 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Ethereum)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).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التخزين: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يُسجل على شبكة البلوك تشين، ليصبح غير قابل للتعديل.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التنفيذ الذاتي: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عند تحقق الشروط المبرمجة، ينفذ العقد دون وسيط.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مثال: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عند استلام شحنة، يُحوّل المبلغ تلقائيًا إلى البائع.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نماذج استخدام العقود الذكية :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العقود المالية: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القروض، التأمين، التمويل الجماعي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سلاسل التوريد: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دفع فوري عند تسليم البضاعة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العقارات: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نقل الملكية بشكل تلقائي عند دفع الثمن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الملكية الفكرية: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دفع آلي مقابل استخدام المحتوى الرقمي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DB0AA2D-CA54-ADC6-3017-5F51451243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90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EAF70-0BDC-0B81-569F-1F958250F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E9A80CA-109D-E48C-54CF-3ABB260F92DD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41EC4FE-783C-6581-39A8-63B2620F3210}"/>
              </a:ext>
            </a:extLst>
          </p:cNvPr>
          <p:cNvSpPr txBox="1"/>
          <p:nvPr/>
        </p:nvSpPr>
        <p:spPr>
          <a:xfrm>
            <a:off x="3954780" y="1136133"/>
            <a:ext cx="720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التحديات القانونية للعقود الذكية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3169B5C-2BDD-882C-F5BF-DF5F47F2768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2E74CC0-37FD-5966-EE9C-1F3825820EF4}"/>
              </a:ext>
            </a:extLst>
          </p:cNvPr>
          <p:cNvSpPr txBox="1"/>
          <p:nvPr/>
        </p:nvSpPr>
        <p:spPr>
          <a:xfrm>
            <a:off x="1451728" y="2090240"/>
            <a:ext cx="10090895" cy="2951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الاعتراف القانوني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: </a:t>
            </a: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هل يعتبر العقد الذكي ملزمًا قانونيًا؟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هل يستوفي شروط العقد التقليدي: (الإيجاب، القبول، المحل، السبب)؟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في بعض النظم القانونية (مثل ولاية أريزونا)، تم الاعتراف بالعقود الذكية قانونياً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2- المسؤولية عن الأخطاء :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إذا وقع خلل في الكود، من المسؤول؟ ( المبرمج؟ المنصة؟ أحد الأطراف؟ )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EG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3- الاختصاص القضائي : 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العقود الذكية تعمل عبر شبكات لامركزية بلا مكان جغرافي واضح. 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النزاع: أي قانون يُطبّق؟ وأي محكمة مختصة؟</a:t>
            </a: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323954C-A6A5-533F-F327-719B6808F8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87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2302E-2291-AF80-687D-1CC20AD3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08E14FB2-12A9-ACED-7033-0F66DEA47D4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0652C0E-2CA4-40AD-CE9B-D3CFC279B2BC}"/>
              </a:ext>
            </a:extLst>
          </p:cNvPr>
          <p:cNvSpPr txBox="1"/>
          <p:nvPr/>
        </p:nvSpPr>
        <p:spPr>
          <a:xfrm>
            <a:off x="5363852" y="1136134"/>
            <a:ext cx="579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المراجع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01A00DD-E164-DFA3-DC1A-D5027DA621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2AD9076-7F34-D345-8C62-0BEC6D080AF4}"/>
              </a:ext>
            </a:extLst>
          </p:cNvPr>
          <p:cNvSpPr txBox="1"/>
          <p:nvPr/>
        </p:nvSpPr>
        <p:spPr>
          <a:xfrm>
            <a:off x="2978870" y="2104524"/>
            <a:ext cx="8861195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د. فريد ليان، التكنولوجيا المالية: جسر القطاع المالي إلى المستقبل، خاصة الفصل الرابع والخامس.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نجيب، حسام، العملات الرقمية المشفرة بين الواقع القانوني والتنظيم الدولي، دار النهضة العربية،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 2022.</a:t>
            </a:r>
            <a:r>
              <a:rPr lang="en-US" dirty="0" err="1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Zetzsche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, Dirk A., et al., The ICO Gold Rush: It's a Scam, It's a Bubble, It's a Super Challenge for Regulators, Harvard International Law Journal, 2018.</a:t>
            </a:r>
            <a:endParaRPr lang="ar-EG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FATF 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Guidance on Virtual Assets and VASPs, 2021.</a:t>
            </a: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ar-EG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41C7D10-26A5-C084-36A8-16F0301BD9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8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880dc9877293ebf2faca7b9d343d34ce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5dfb1ab78987afd1256aa7b970095f3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purl.org/dc/dcmitype/"/>
    <ds:schemaRef ds:uri="d13aca44-ef33-4cf4-9980-7f0b00e6eeb9"/>
    <ds:schemaRef ds:uri="http://purl.org/dc/terms/"/>
    <ds:schemaRef ds:uri="http://www.w3.org/XML/1998/namespace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49100919-8a76-4266-be0c-7dc583902cb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876A96A9-7B87-4308-A128-59317F61FD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9792</TotalTime>
  <Words>3353</Words>
  <Application>Microsoft Office PowerPoint</Application>
  <PresentationFormat>شاشة عريضة</PresentationFormat>
  <Paragraphs>391</Paragraphs>
  <Slides>39</Slides>
  <Notes>37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3</vt:i4>
      </vt:variant>
      <vt:variant>
        <vt:lpstr>عناوين الشرائح</vt:lpstr>
      </vt:variant>
      <vt:variant>
        <vt:i4>39</vt:i4>
      </vt:variant>
    </vt:vector>
  </HeadingPairs>
  <TitlesOfParts>
    <vt:vector size="50" baseType="lpstr">
      <vt:lpstr>Alexandria</vt:lpstr>
      <vt:lpstr>Alexandria Black</vt:lpstr>
      <vt:lpstr>Alexandria regular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2_Office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Amal Alghanem</cp:lastModifiedBy>
  <cp:revision>90</cp:revision>
  <dcterms:created xsi:type="dcterms:W3CDTF">2023-04-29T09:08:00Z</dcterms:created>
  <dcterms:modified xsi:type="dcterms:W3CDTF">2026-02-02T07:13:57Z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