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4"/>
  </p:sldMasterIdLst>
  <p:notesMasterIdLst>
    <p:notesMasterId r:id="rId58"/>
  </p:notesMasterIdLst>
  <p:sldIdLst>
    <p:sldId id="480" r:id="rId5"/>
    <p:sldId id="555" r:id="rId6"/>
    <p:sldId id="256" r:id="rId7"/>
    <p:sldId id="558" r:id="rId8"/>
    <p:sldId id="629" r:id="rId9"/>
    <p:sldId id="630" r:id="rId10"/>
    <p:sldId id="631" r:id="rId11"/>
    <p:sldId id="632" r:id="rId12"/>
    <p:sldId id="633" r:id="rId13"/>
    <p:sldId id="634" r:id="rId14"/>
    <p:sldId id="635" r:id="rId15"/>
    <p:sldId id="636" r:id="rId16"/>
    <p:sldId id="637" r:id="rId17"/>
    <p:sldId id="638" r:id="rId18"/>
    <p:sldId id="639" r:id="rId19"/>
    <p:sldId id="640" r:id="rId20"/>
    <p:sldId id="641" r:id="rId21"/>
    <p:sldId id="642" r:id="rId22"/>
    <p:sldId id="643" r:id="rId23"/>
    <p:sldId id="644" r:id="rId24"/>
    <p:sldId id="645" r:id="rId25"/>
    <p:sldId id="646" r:id="rId26"/>
    <p:sldId id="647" r:id="rId27"/>
    <p:sldId id="648" r:id="rId28"/>
    <p:sldId id="649" r:id="rId29"/>
    <p:sldId id="650" r:id="rId30"/>
    <p:sldId id="651" r:id="rId31"/>
    <p:sldId id="652" r:id="rId32"/>
    <p:sldId id="653" r:id="rId33"/>
    <p:sldId id="654" r:id="rId34"/>
    <p:sldId id="655" r:id="rId35"/>
    <p:sldId id="656" r:id="rId36"/>
    <p:sldId id="657" r:id="rId37"/>
    <p:sldId id="658" r:id="rId38"/>
    <p:sldId id="659" r:id="rId39"/>
    <p:sldId id="660" r:id="rId40"/>
    <p:sldId id="661" r:id="rId41"/>
    <p:sldId id="662" r:id="rId42"/>
    <p:sldId id="663" r:id="rId43"/>
    <p:sldId id="664" r:id="rId44"/>
    <p:sldId id="665" r:id="rId45"/>
    <p:sldId id="666" r:id="rId46"/>
    <p:sldId id="667" r:id="rId47"/>
    <p:sldId id="668" r:id="rId48"/>
    <p:sldId id="669" r:id="rId49"/>
    <p:sldId id="670" r:id="rId50"/>
    <p:sldId id="671" r:id="rId51"/>
    <p:sldId id="672" r:id="rId52"/>
    <p:sldId id="673" r:id="rId53"/>
    <p:sldId id="675" r:id="rId54"/>
    <p:sldId id="674" r:id="rId55"/>
    <p:sldId id="676" r:id="rId56"/>
    <p:sldId id="349" r:id="rId57"/>
  </p:sldIdLst>
  <p:sldSz cx="12192000" cy="6858000"/>
  <p:notesSz cx="6858000" cy="9144000"/>
  <p:embeddedFontLst>
    <p:embeddedFont>
      <p:font typeface="Alexandria" pitchFamily="2" charset="-78"/>
      <p:regular r:id="rId59"/>
      <p:bold r:id="rId60"/>
    </p:embeddedFont>
    <p:embeddedFont>
      <p:font typeface="Alexandria Black" pitchFamily="2" charset="-78"/>
      <p:bold r:id="rId61"/>
    </p:embeddedFont>
    <p:embeddedFont>
      <p:font typeface="Alexandria Light" pitchFamily="2" charset="-78"/>
      <p:regular r:id="rId6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5"/>
            <p14:sldId id="256"/>
            <p14:sldId id="558"/>
            <p14:sldId id="629"/>
            <p14:sldId id="630"/>
            <p14:sldId id="631"/>
            <p14:sldId id="632"/>
            <p14:sldId id="633"/>
            <p14:sldId id="634"/>
            <p14:sldId id="635"/>
            <p14:sldId id="636"/>
            <p14:sldId id="637"/>
            <p14:sldId id="638"/>
            <p14:sldId id="639"/>
            <p14:sldId id="640"/>
            <p14:sldId id="641"/>
            <p14:sldId id="642"/>
            <p14:sldId id="643"/>
            <p14:sldId id="644"/>
            <p14:sldId id="645"/>
            <p14:sldId id="646"/>
            <p14:sldId id="647"/>
            <p14:sldId id="648"/>
            <p14:sldId id="649"/>
            <p14:sldId id="650"/>
            <p14:sldId id="651"/>
            <p14:sldId id="652"/>
            <p14:sldId id="653"/>
            <p14:sldId id="654"/>
            <p14:sldId id="655"/>
            <p14:sldId id="656"/>
            <p14:sldId id="657"/>
            <p14:sldId id="658"/>
            <p14:sldId id="659"/>
            <p14:sldId id="660"/>
            <p14:sldId id="661"/>
            <p14:sldId id="662"/>
            <p14:sldId id="663"/>
            <p14:sldId id="664"/>
            <p14:sldId id="665"/>
            <p14:sldId id="666"/>
            <p14:sldId id="667"/>
            <p14:sldId id="668"/>
            <p14:sldId id="669"/>
            <p14:sldId id="670"/>
            <p14:sldId id="671"/>
            <p14:sldId id="672"/>
            <p14:sldId id="673"/>
            <p14:sldId id="675"/>
            <p14:sldId id="674"/>
            <p14:sldId id="67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9F6C"/>
    <a:srgbClr val="00AEEF"/>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66" Type="http://schemas.openxmlformats.org/officeDocument/2006/relationships/tableStyles" Target="tableStyles.xml"/><Relationship Id="rId5" Type="http://schemas.openxmlformats.org/officeDocument/2006/relationships/slide" Target="slides/slide1.xml"/><Relationship Id="rId61" Type="http://schemas.openxmlformats.org/officeDocument/2006/relationships/font" Target="fonts/font3.fntdata"/><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1.fntdata"/><Relationship Id="rId67"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font" Target="fonts/font4.fntdata"/><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font" Target="fonts/font2.fntdata"/><Relationship Id="rId65"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30ED74A-02F9-4812-981B-7E94DA09C056}" type="datetime1">
              <a:rPr lang="en-US" smtClean="0"/>
              <a:t>5/30/2025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1653091-39BA-4F6F-9260-EA67511F4023}" type="datetime1">
              <a:rPr lang="en-US" smtClean="0"/>
              <a:t>5/30/2025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0E2CF6-150A-45B7-87DA-D7E1F8D38519}" type="datetime1">
              <a:rPr lang="en-US" smtClean="0"/>
              <a:t>5/30/2025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B5D42C5-0B19-4652-8AE0-D357E48741C0}" type="datetime1">
              <a:rPr lang="en-US" smtClean="0"/>
              <a:t>5/30/2025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8D45EB5-5D0D-42E6-9A5C-73EDE542F604}" type="datetime1">
              <a:rPr lang="en-US" smtClean="0"/>
              <a:t>5/30/2025</a:t>
            </a:fld>
            <a:endParaRPr lang="en-US"/>
          </a:p>
        </p:txBody>
      </p:sp>
      <p:sp>
        <p:nvSpPr>
          <p:cNvPr id="8" name="Footer Placeholder 7"/>
          <p:cNvSpPr>
            <a:spLocks noGrp="1"/>
          </p:cNvSpPr>
          <p:nvPr>
            <p:ph type="ftr" sz="quarter" idx="11"/>
          </p:nvPr>
        </p:nvSpPr>
        <p:spPr/>
        <p:txBody>
          <a:bodyPr/>
          <a:lstStyle/>
          <a:p>
            <a:r>
              <a:rPr lang="en-US"/>
              <a:t>Dr. Raef Baraka</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8EBD82C-2922-409E-A08B-5FDAA6FA1F19}" type="datetime1">
              <a:rPr lang="en-US" smtClean="0"/>
              <a:t>5/30/2025</a:t>
            </a:fld>
            <a:endParaRPr lang="en-US"/>
          </a:p>
        </p:txBody>
      </p:sp>
      <p:sp>
        <p:nvSpPr>
          <p:cNvPr id="4" name="Footer Placeholder 3"/>
          <p:cNvSpPr>
            <a:spLocks noGrp="1"/>
          </p:cNvSpPr>
          <p:nvPr>
            <p:ph type="ftr" sz="quarter" idx="11"/>
          </p:nvPr>
        </p:nvSpPr>
        <p:spPr/>
        <p:txBody>
          <a:bodyPr/>
          <a:lstStyle/>
          <a:p>
            <a:r>
              <a:rPr lang="en-US"/>
              <a:t>Dr. Raef Baraka</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B2CEDE-81A6-40F0-A901-5E12100B8FA4}" type="datetime1">
              <a:rPr lang="en-US" smtClean="0"/>
              <a:t>5/30/2025</a:t>
            </a:fld>
            <a:endParaRPr lang="en-US"/>
          </a:p>
        </p:txBody>
      </p:sp>
      <p:sp>
        <p:nvSpPr>
          <p:cNvPr id="3" name="Footer Placeholder 2"/>
          <p:cNvSpPr>
            <a:spLocks noGrp="1"/>
          </p:cNvSpPr>
          <p:nvPr>
            <p:ph type="ftr" sz="quarter" idx="11"/>
          </p:nvPr>
        </p:nvSpPr>
        <p:spPr/>
        <p:txBody>
          <a:bodyPr/>
          <a:lstStyle/>
          <a:p>
            <a:r>
              <a:rPr lang="en-US"/>
              <a:t>Dr. Raef Baraka</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2D4D39C-F991-405F-B361-545F5D400DA1}" type="datetime1">
              <a:rPr lang="en-US" smtClean="0"/>
              <a:t>5/30/2025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7996CFB-BCBE-48E6-8AAD-499571C3583B}" type="datetime1">
              <a:rPr lang="en-US" smtClean="0"/>
              <a:t>5/30/2025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7420592-0DBF-41DC-8BF2-641C72270DA6}" type="datetime1">
              <a:rPr lang="en-US" smtClean="0"/>
              <a:t>5/30/2025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FA938AF-C03B-4151-AA77-8C48B4F2EE09}" type="datetime1">
              <a:rPr lang="en-US" smtClean="0"/>
              <a:t>5/30/2025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7842B1-895C-4605-A96A-7E0CB315FE58}" type="datetime1">
              <a:rPr lang="en-US" smtClean="0"/>
              <a:t>5/30/2025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Dr. Raef Baraka</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3.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0861" y="3823153"/>
            <a:ext cx="5216525" cy="461665"/>
          </a:xfrm>
          <a:prstGeom prst="rect">
            <a:avLst/>
          </a:prstGeom>
          <a:noFill/>
        </p:spPr>
        <p:txBody>
          <a:bodyPr wrap="square" rtlCol="0">
            <a:spAutoFit/>
          </a:bodyPr>
          <a:lstStyle/>
          <a:p>
            <a:r>
              <a:rPr lang="en-US" sz="2400" b="1">
                <a:solidFill>
                  <a:srgbClr val="002060"/>
                </a:solidFill>
                <a:latin typeface="Alexandria" charset="0"/>
                <a:cs typeface="Alexandria" charset="0"/>
              </a:rPr>
              <a:t>Lecturer: </a:t>
            </a:r>
            <a:r>
              <a:rPr lang="en-US" sz="2400" b="1" dirty="0">
                <a:solidFill>
                  <a:srgbClr val="002060"/>
                </a:solidFill>
                <a:latin typeface="Alexandria" charset="0"/>
                <a:cs typeface="Alexandria" charset="0"/>
              </a:rPr>
              <a:t>Dr. Raef Baraka</a:t>
            </a:r>
          </a:p>
        </p:txBody>
      </p:sp>
      <p:sp>
        <p:nvSpPr>
          <p:cNvPr id="31" name="TextBox 30"/>
          <p:cNvSpPr txBox="1"/>
          <p:nvPr/>
        </p:nvSpPr>
        <p:spPr>
          <a:xfrm>
            <a:off x="99185" y="1804750"/>
            <a:ext cx="5875165" cy="1660647"/>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Communication Skills</a:t>
            </a: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a:t>
            </a:r>
            <a:r>
              <a:rPr lang="tr-TR" sz="2800" b="1" dirty="0">
                <a:solidFill>
                  <a:schemeClr val="bg1"/>
                </a:solidFill>
                <a:latin typeface="Alexandria" charset="0"/>
                <a:cs typeface="Alexandria" charset="0"/>
              </a:rPr>
              <a:t> </a:t>
            </a:r>
            <a:r>
              <a:rPr lang="en-US" sz="2800" b="1" dirty="0">
                <a:solidFill>
                  <a:schemeClr val="bg1"/>
                </a:solidFill>
                <a:latin typeface="Alexandria" charset="0"/>
                <a:cs typeface="Alexandria" charset="0"/>
              </a:rPr>
              <a:t>03</a:t>
            </a:r>
          </a:p>
        </p:txBody>
      </p:sp>
      <p:sp>
        <p:nvSpPr>
          <p:cNvPr id="46" name="TextBox 45"/>
          <p:cNvSpPr txBox="1"/>
          <p:nvPr/>
        </p:nvSpPr>
        <p:spPr>
          <a:xfrm>
            <a:off x="329269" y="5104240"/>
            <a:ext cx="1295547" cy="400110"/>
          </a:xfrm>
          <a:prstGeom prst="rect">
            <a:avLst/>
          </a:prstGeom>
          <a:noFill/>
        </p:spPr>
        <p:txBody>
          <a:bodyPr wrap="none" rtlCol="0">
            <a:spAutoFit/>
          </a:bodyPr>
          <a:lstStyle/>
          <a:p>
            <a:r>
              <a:rPr lang="en-US" sz="2000" dirty="0">
                <a:latin typeface="Alexandria" charset="0"/>
                <a:cs typeface="Alexandria" charset="0"/>
              </a:rPr>
              <a:t>CMM 201</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48DF6B-52BC-0EBC-3233-5E60B025125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F22687D-911E-A835-2C33-74856463D95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2A08B66-9A7C-BEE9-E3A4-4CF970F44FAD}"/>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5252DB7-6301-EE3C-B683-03275C8D15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635F19-CFC9-0687-BEA6-C6363DF8CB52}"/>
              </a:ext>
            </a:extLst>
          </p:cNvPr>
          <p:cNvSpPr/>
          <p:nvPr/>
        </p:nvSpPr>
        <p:spPr>
          <a:xfrm>
            <a:off x="496489" y="634335"/>
            <a:ext cx="4458969" cy="461665"/>
          </a:xfrm>
          <a:prstGeom prst="rect">
            <a:avLst/>
          </a:prstGeom>
        </p:spPr>
        <p:txBody>
          <a:bodyPr wrap="square">
            <a:spAutoFit/>
          </a:bodyPr>
          <a:lstStyle/>
          <a:p>
            <a:pPr algn="ctr"/>
            <a:r>
              <a:rPr lang="en-US" sz="2400" b="1" dirty="0">
                <a:solidFill>
                  <a:srgbClr val="00B0F0"/>
                </a:solidFill>
                <a:latin typeface="Alexandria" charset="0"/>
                <a:cs typeface="Alexandria" charset="0"/>
              </a:rPr>
              <a:t>Listening</a:t>
            </a:r>
          </a:p>
        </p:txBody>
      </p:sp>
      <p:sp>
        <p:nvSpPr>
          <p:cNvPr id="9" name="TextBox 8">
            <a:extLst>
              <a:ext uri="{FF2B5EF4-FFF2-40B4-BE49-F238E27FC236}">
                <a16:creationId xmlns:a16="http://schemas.microsoft.com/office/drawing/2014/main" id="{35326C03-CD8E-1764-E78E-7E673C02A497}"/>
              </a:ext>
            </a:extLst>
          </p:cNvPr>
          <p:cNvSpPr txBox="1"/>
          <p:nvPr/>
        </p:nvSpPr>
        <p:spPr>
          <a:xfrm>
            <a:off x="6725265" y="624892"/>
            <a:ext cx="4828492" cy="461665"/>
          </a:xfrm>
          <a:prstGeom prst="rect">
            <a:avLst/>
          </a:prstGeom>
          <a:noFill/>
        </p:spPr>
        <p:txBody>
          <a:bodyPr wrap="square" rtlCol="0">
            <a:spAutoFit/>
          </a:bodyPr>
          <a:lstStyle/>
          <a:p>
            <a:pPr algn="ctr"/>
            <a:r>
              <a:rPr lang="ar-SA" sz="2400" b="1" dirty="0">
                <a:solidFill>
                  <a:srgbClr val="00B0F0"/>
                </a:solidFill>
                <a:latin typeface="Alexandria" charset="0"/>
                <a:cs typeface="Alexandria" charset="0"/>
              </a:rPr>
              <a:t>الاستماع</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51850ACA-F705-2DA7-5958-BFD9357A9612}"/>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b="1" dirty="0">
                <a:solidFill>
                  <a:srgbClr val="002060"/>
                </a:solidFill>
                <a:latin typeface="Alexandria" pitchFamily="2" charset="-78"/>
                <a:ea typeface="Times New Roman" panose="02020603050405020304" pitchFamily="18" charset="0"/>
                <a:cs typeface="Alexandria" pitchFamily="2" charset="-78"/>
              </a:rPr>
              <a:t>Chapter </a:t>
            </a:r>
            <a:r>
              <a:rPr lang="ar-SA" sz="2800" b="1" dirty="0">
                <a:solidFill>
                  <a:srgbClr val="002060"/>
                </a:solidFill>
                <a:latin typeface="Alexandria" pitchFamily="2" charset="-78"/>
                <a:ea typeface="Times New Roman" panose="02020603050405020304" pitchFamily="18" charset="0"/>
                <a:cs typeface="Alexandria" pitchFamily="2" charset="-78"/>
              </a:rPr>
              <a:t>3</a:t>
            </a:r>
            <a:r>
              <a:rPr lang="en-US" sz="2800" b="1" dirty="0">
                <a:latin typeface="Alexandria" pitchFamily="2" charset="-78"/>
                <a:ea typeface="Times New Roman" panose="02020603050405020304" pitchFamily="18" charset="0"/>
                <a:cs typeface="Alexandria" pitchFamily="2" charset="-78"/>
              </a:rPr>
              <a:t>: Listening</a:t>
            </a:r>
          </a:p>
        </p:txBody>
      </p:sp>
      <p:sp>
        <p:nvSpPr>
          <p:cNvPr id="8" name="Rectangle: Rounded Corners 7">
            <a:extLst>
              <a:ext uri="{FF2B5EF4-FFF2-40B4-BE49-F238E27FC236}">
                <a16:creationId xmlns:a16="http://schemas.microsoft.com/office/drawing/2014/main" id="{AB80DDC0-6782-FED9-2079-22F2D2881428}"/>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5BF06A0A-983E-9880-D9C4-565467881F67}"/>
              </a:ext>
            </a:extLst>
          </p:cNvPr>
          <p:cNvSpPr/>
          <p:nvPr/>
        </p:nvSpPr>
        <p:spPr>
          <a:xfrm>
            <a:off x="318856" y="5842876"/>
            <a:ext cx="11238959" cy="461665"/>
          </a:xfrm>
          <a:prstGeom prst="rect">
            <a:avLst/>
          </a:prstGeom>
        </p:spPr>
        <p:txBody>
          <a:bodyPr wrap="square">
            <a:spAutoFit/>
          </a:bodyPr>
          <a:lstStyle/>
          <a:p>
            <a:pPr algn="r" rtl="1">
              <a:spcBef>
                <a:spcPts val="1800"/>
              </a:spcBef>
              <a:spcAft>
                <a:spcPts val="1500"/>
              </a:spcAft>
            </a:pPr>
            <a:r>
              <a:rPr lang="ar-SA" sz="2400" b="1" dirty="0">
                <a:solidFill>
                  <a:srgbClr val="002060"/>
                </a:solidFill>
                <a:latin typeface="Alexandria" pitchFamily="2" charset="-78"/>
                <a:ea typeface="Times New Roman" panose="02020603050405020304" pitchFamily="18" charset="0"/>
                <a:cs typeface="Alexandria" pitchFamily="2" charset="-78"/>
              </a:rPr>
              <a:t>الفصل الثالث: </a:t>
            </a:r>
            <a:r>
              <a:rPr lang="ar-SA" sz="2400" b="1" dirty="0">
                <a:latin typeface="Alexandria" pitchFamily="2" charset="-78"/>
                <a:ea typeface="Times New Roman" panose="02020603050405020304" pitchFamily="18" charset="0"/>
                <a:cs typeface="Alexandria" pitchFamily="2" charset="-78"/>
              </a:rPr>
              <a:t>الاستماع</a:t>
            </a:r>
            <a:endParaRPr lang="en-US" sz="2400" b="1" dirty="0">
              <a:latin typeface="Alexandria" pitchFamily="2" charset="-78"/>
              <a:ea typeface="Times New Roman" panose="02020603050405020304" pitchFamily="18" charset="0"/>
              <a:cs typeface="Alexandria" pitchFamily="2" charset="-78"/>
            </a:endParaRPr>
          </a:p>
        </p:txBody>
      </p:sp>
      <p:pic>
        <p:nvPicPr>
          <p:cNvPr id="2050" name="Picture 2" descr="Listening skills Cut Out Stock Images &amp; Pictures - Alamy">
            <a:extLst>
              <a:ext uri="{FF2B5EF4-FFF2-40B4-BE49-F238E27FC236}">
                <a16:creationId xmlns:a16="http://schemas.microsoft.com/office/drawing/2014/main" id="{7FD95C06-744B-B60C-F74C-EDC71FEBD1BE}"/>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811"/>
          <a:stretch/>
        </p:blipFill>
        <p:spPr bwMode="auto">
          <a:xfrm>
            <a:off x="3474927" y="1356673"/>
            <a:ext cx="4926815" cy="28305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05278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1435509" y="634335"/>
            <a:ext cx="5781367" cy="461665"/>
          </a:xfrm>
          <a:prstGeom prst="rect">
            <a:avLst/>
          </a:prstGeom>
        </p:spPr>
        <p:txBody>
          <a:bodyPr wrap="square">
            <a:spAutoFit/>
          </a:bodyPr>
          <a:lstStyle/>
          <a:p>
            <a:r>
              <a:rPr lang="en-US" sz="2400" b="1" dirty="0">
                <a:solidFill>
                  <a:srgbClr val="00B0F0"/>
                </a:solidFill>
                <a:latin typeface="Alexandria" charset="0"/>
                <a:cs typeface="Alexandria" charset="0"/>
              </a:rPr>
              <a:t>Listening</a:t>
            </a:r>
          </a:p>
        </p:txBody>
      </p:sp>
      <p:sp>
        <p:nvSpPr>
          <p:cNvPr id="9" name="TextBox 8"/>
          <p:cNvSpPr txBox="1"/>
          <p:nvPr/>
        </p:nvSpPr>
        <p:spPr>
          <a:xfrm>
            <a:off x="6725265" y="624892"/>
            <a:ext cx="4227870"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الاستماع</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89705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440129" y="189705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B66F66FA-49DE-AB81-8658-B3E15A627C92}"/>
              </a:ext>
            </a:extLst>
          </p:cNvPr>
          <p:cNvSpPr/>
          <p:nvPr/>
        </p:nvSpPr>
        <p:spPr>
          <a:xfrm>
            <a:off x="845574" y="1356215"/>
            <a:ext cx="490629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Intended Learning Outcomes</a:t>
            </a:r>
          </a:p>
        </p:txBody>
      </p:sp>
      <p:sp>
        <p:nvSpPr>
          <p:cNvPr id="7" name="Rectangle 6">
            <a:extLst>
              <a:ext uri="{FF2B5EF4-FFF2-40B4-BE49-F238E27FC236}">
                <a16:creationId xmlns:a16="http://schemas.microsoft.com/office/drawing/2014/main" id="{81F11100-025D-F5A1-5964-5F4D287037E5}"/>
              </a:ext>
            </a:extLst>
          </p:cNvPr>
          <p:cNvSpPr/>
          <p:nvPr/>
        </p:nvSpPr>
        <p:spPr>
          <a:xfrm>
            <a:off x="6614160" y="1390178"/>
            <a:ext cx="4582160" cy="400110"/>
          </a:xfrm>
          <a:prstGeom prst="rect">
            <a:avLst/>
          </a:prstGeom>
        </p:spPr>
        <p:txBody>
          <a:bodyPr wrap="square">
            <a:spAutoFit/>
          </a:bodyPr>
          <a:lstStyle/>
          <a:p>
            <a:pPr algn="ctr" rtl="1"/>
            <a:r>
              <a:rPr lang="ar-SA" sz="2000" b="1" dirty="0">
                <a:solidFill>
                  <a:srgbClr val="00B0F0"/>
                </a:solidFill>
                <a:latin typeface="Alexandria" charset="0"/>
                <a:cs typeface="Alexandria" charset="0"/>
              </a:rPr>
              <a:t>المخرجات التعليمية المقصودة</a:t>
            </a:r>
            <a:endParaRPr lang="en-US" sz="20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B647F0E2-601F-E548-FA90-ED8C15E00BA3}"/>
              </a:ext>
            </a:extLst>
          </p:cNvPr>
          <p:cNvSpPr/>
          <p:nvPr/>
        </p:nvSpPr>
        <p:spPr>
          <a:xfrm>
            <a:off x="845574" y="2010190"/>
            <a:ext cx="4955458" cy="3836371"/>
          </a:xfrm>
          <a:prstGeom prst="rect">
            <a:avLst/>
          </a:prstGeom>
        </p:spPr>
        <p:txBody>
          <a:bodyPr wrap="square">
            <a:spAutoFit/>
          </a:bodyPr>
          <a:lstStyle/>
          <a:p>
            <a:pPr algn="just">
              <a:lnSpc>
                <a:spcPct val="150000"/>
              </a:lnSpc>
            </a:pPr>
            <a:r>
              <a:rPr lang="en-US" dirty="0">
                <a:solidFill>
                  <a:srgbClr val="002060"/>
                </a:solidFill>
                <a:latin typeface="Alexandria Light" pitchFamily="2" charset="-78"/>
                <a:cs typeface="Alexandria Light" pitchFamily="2" charset="-78"/>
              </a:rPr>
              <a:t>After studying this chapter, you should be able to:</a:t>
            </a:r>
          </a:p>
          <a:p>
            <a:pPr marL="457200" indent="-457200" algn="just">
              <a:lnSpc>
                <a:spcPct val="150000"/>
              </a:lnSpc>
              <a:buFont typeface="+mj-lt"/>
              <a:buAutoNum type="arabicPeriod"/>
            </a:pPr>
            <a:r>
              <a:rPr lang="en-US" sz="1600" dirty="0">
                <a:latin typeface="Alexandria Light" pitchFamily="2" charset="-78"/>
                <a:cs typeface="Alexandria Light" pitchFamily="2" charset="-78"/>
              </a:rPr>
              <a:t>Explain the difference between hearing and listening.</a:t>
            </a:r>
          </a:p>
          <a:p>
            <a:pPr marL="457200" indent="-457200" algn="just">
              <a:lnSpc>
                <a:spcPct val="150000"/>
              </a:lnSpc>
              <a:buFont typeface="+mj-lt"/>
              <a:buAutoNum type="arabicPeriod"/>
            </a:pPr>
            <a:r>
              <a:rPr lang="en-US" sz="1600" dirty="0">
                <a:latin typeface="Alexandria Light" pitchFamily="2" charset="-78"/>
                <a:cs typeface="Alexandria Light" pitchFamily="2" charset="-78"/>
              </a:rPr>
              <a:t>Discuss the barriers to listening and how to avoid them.</a:t>
            </a:r>
          </a:p>
          <a:p>
            <a:pPr marL="457200" indent="-457200" algn="just">
              <a:lnSpc>
                <a:spcPct val="150000"/>
              </a:lnSpc>
              <a:buFont typeface="+mj-lt"/>
              <a:buAutoNum type="arabicPeriod"/>
            </a:pPr>
            <a:r>
              <a:rPr lang="en-US" sz="1600" dirty="0">
                <a:latin typeface="Alexandria Light" pitchFamily="2" charset="-78"/>
                <a:cs typeface="Alexandria Light" pitchFamily="2" charset="-78"/>
              </a:rPr>
              <a:t>Describe strategies for developing and sustaining professional excellence using active listening skills.</a:t>
            </a:r>
          </a:p>
          <a:p>
            <a:pPr marL="457200" indent="-457200" algn="just">
              <a:lnSpc>
                <a:spcPct val="150000"/>
              </a:lnSpc>
              <a:buFont typeface="+mj-lt"/>
              <a:buAutoNum type="arabicPeriod"/>
            </a:pPr>
            <a:r>
              <a:rPr lang="en-US" sz="1600" dirty="0">
                <a:latin typeface="Alexandria Light" pitchFamily="2" charset="-78"/>
                <a:cs typeface="Alexandria Light" pitchFamily="2" charset="-78"/>
              </a:rPr>
              <a:t>Define the six-step process of listening.</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6476541" y="2010190"/>
            <a:ext cx="4955458" cy="3738780"/>
          </a:xfrm>
          <a:prstGeom prst="rect">
            <a:avLst/>
          </a:prstGeom>
        </p:spPr>
        <p:txBody>
          <a:bodyPr wrap="square">
            <a:spAutoFit/>
          </a:bodyPr>
          <a:lstStyle/>
          <a:p>
            <a:pPr algn="just" rtl="1">
              <a:lnSpc>
                <a:spcPct val="150000"/>
              </a:lnSpc>
            </a:pPr>
            <a:r>
              <a:rPr lang="ar-SA" sz="1600" dirty="0">
                <a:solidFill>
                  <a:srgbClr val="002060"/>
                </a:solidFill>
                <a:latin typeface="Alexandria Light" pitchFamily="2" charset="-78"/>
                <a:cs typeface="Alexandria Light" pitchFamily="2" charset="-78"/>
              </a:rPr>
              <a:t>بعد دراسة هذا الفصل، يجب أن تكون قادرًا على</a:t>
            </a:r>
            <a:r>
              <a:rPr lang="en-US" sz="1600" dirty="0">
                <a:solidFill>
                  <a:srgbClr val="002060"/>
                </a:solidFill>
                <a:latin typeface="Alexandria Light" pitchFamily="2" charset="-78"/>
                <a:cs typeface="Alexandria Light" pitchFamily="2" charset="-78"/>
              </a:rPr>
              <a:t>:</a:t>
            </a:r>
          </a:p>
          <a:p>
            <a:pPr marL="457200" indent="-457200" algn="just" rtl="1">
              <a:lnSpc>
                <a:spcPct val="150000"/>
              </a:lnSpc>
              <a:buFont typeface="+mj-lt"/>
              <a:buAutoNum type="arabicPeriod"/>
            </a:pPr>
            <a:r>
              <a:rPr lang="ar-SA" dirty="0">
                <a:latin typeface="Alexandria Light" pitchFamily="2" charset="-78"/>
                <a:cs typeface="Alexandria Light" pitchFamily="2" charset="-78"/>
              </a:rPr>
              <a:t>شرح الفرق بين السمع والاستماع.</a:t>
            </a:r>
          </a:p>
          <a:p>
            <a:pPr marL="457200" indent="-457200" algn="just" rtl="1">
              <a:lnSpc>
                <a:spcPct val="150000"/>
              </a:lnSpc>
              <a:buFont typeface="+mj-lt"/>
              <a:buAutoNum type="arabicPeriod"/>
            </a:pPr>
            <a:r>
              <a:rPr lang="ar-SA" dirty="0">
                <a:latin typeface="Alexandria Light" pitchFamily="2" charset="-78"/>
                <a:cs typeface="Alexandria Light" pitchFamily="2" charset="-78"/>
              </a:rPr>
              <a:t>مناقشة العوائق التي تحول دون الاستماع وكيفية تجنبها.</a:t>
            </a:r>
          </a:p>
          <a:p>
            <a:pPr marL="457200" indent="-457200" algn="just" rtl="1">
              <a:lnSpc>
                <a:spcPct val="150000"/>
              </a:lnSpc>
              <a:buFont typeface="+mj-lt"/>
              <a:buAutoNum type="arabicPeriod"/>
            </a:pPr>
            <a:r>
              <a:rPr lang="ar-SA" dirty="0">
                <a:latin typeface="Alexandria Light" pitchFamily="2" charset="-78"/>
                <a:cs typeface="Alexandria Light" pitchFamily="2" charset="-78"/>
              </a:rPr>
              <a:t>وصف استراتيجيات تطوير التميز المهني والحفاظ عليه باستخدام مهارات الاستماع النشط.</a:t>
            </a:r>
          </a:p>
          <a:p>
            <a:pPr marL="457200" indent="-457200" algn="just" rtl="1">
              <a:lnSpc>
                <a:spcPct val="150000"/>
              </a:lnSpc>
              <a:buFont typeface="+mj-lt"/>
              <a:buAutoNum type="arabicPeriod"/>
            </a:pPr>
            <a:r>
              <a:rPr lang="ar-SA" dirty="0">
                <a:latin typeface="Alexandria Light" pitchFamily="2" charset="-78"/>
                <a:cs typeface="Alexandria Light" pitchFamily="2" charset="-78"/>
              </a:rPr>
              <a:t>تحديد عملية الاستماع المكونة من ست خطوات.</a:t>
            </a:r>
            <a:endParaRPr lang="en-US" dirty="0">
              <a:latin typeface="Alexandria Light" pitchFamily="2" charset="-78"/>
              <a:cs typeface="Alexandria Light"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1CF33E-5F0C-885F-2EB1-679ED6D9586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F6DFD6F-AA59-7A3C-196A-F0FF06F168A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E7B2A1E-77D6-071A-A5F9-78CC3A16CCAF}"/>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B8936F7-3262-99D0-FBF5-7AC35FD3AF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4AFFA66-0DBE-76FA-017C-1124A1BED316}"/>
              </a:ext>
            </a:extLst>
          </p:cNvPr>
          <p:cNvSpPr/>
          <p:nvPr/>
        </p:nvSpPr>
        <p:spPr>
          <a:xfrm>
            <a:off x="1747519" y="634335"/>
            <a:ext cx="5469357" cy="461665"/>
          </a:xfrm>
          <a:prstGeom prst="rect">
            <a:avLst/>
          </a:prstGeom>
        </p:spPr>
        <p:txBody>
          <a:bodyPr wrap="square">
            <a:spAutoFit/>
          </a:bodyPr>
          <a:lstStyle/>
          <a:p>
            <a:r>
              <a:rPr lang="en-US" sz="2400" b="1" dirty="0">
                <a:solidFill>
                  <a:srgbClr val="00B0F0"/>
                </a:solidFill>
                <a:latin typeface="Alexandria" charset="0"/>
                <a:cs typeface="Alexandria" charset="0"/>
              </a:rPr>
              <a:t>Listening</a:t>
            </a:r>
          </a:p>
        </p:txBody>
      </p:sp>
      <p:sp>
        <p:nvSpPr>
          <p:cNvPr id="9" name="TextBox 8">
            <a:extLst>
              <a:ext uri="{FF2B5EF4-FFF2-40B4-BE49-F238E27FC236}">
                <a16:creationId xmlns:a16="http://schemas.microsoft.com/office/drawing/2014/main" id="{CE25C49C-4016-EDD8-3DD6-0CA117EA0CE5}"/>
              </a:ext>
            </a:extLst>
          </p:cNvPr>
          <p:cNvSpPr txBox="1"/>
          <p:nvPr/>
        </p:nvSpPr>
        <p:spPr>
          <a:xfrm>
            <a:off x="6725265" y="624892"/>
            <a:ext cx="3814916"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الاستماع</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3E12BF8C-21A9-3430-A8E8-611C3BF05F89}"/>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Hearing and Listening</a:t>
            </a:r>
          </a:p>
        </p:txBody>
      </p:sp>
      <p:sp>
        <p:nvSpPr>
          <p:cNvPr id="8" name="Rectangle: Rounded Corners 7">
            <a:extLst>
              <a:ext uri="{FF2B5EF4-FFF2-40B4-BE49-F238E27FC236}">
                <a16:creationId xmlns:a16="http://schemas.microsoft.com/office/drawing/2014/main" id="{868DF7CF-42BE-52F7-B4EA-605C17939A1B}"/>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239E098-8F3E-1408-B021-3C965A50A35E}"/>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السمع والاستماع</a:t>
            </a:r>
          </a:p>
        </p:txBody>
      </p:sp>
      <p:pic>
        <p:nvPicPr>
          <p:cNvPr id="1026" name="Picture 2" descr="Difference Between Hearing and Listening [with Comparison Chart]">
            <a:extLst>
              <a:ext uri="{FF2B5EF4-FFF2-40B4-BE49-F238E27FC236}">
                <a16:creationId xmlns:a16="http://schemas.microsoft.com/office/drawing/2014/main" id="{6FA9AB7D-87D6-B695-1B5A-6D423C1569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7161" y="3599562"/>
            <a:ext cx="5584723" cy="314140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0826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50E2D-A2D1-B495-ABD4-5A5ECE51AF8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BD7FBF8-ADCE-7DDE-CA0A-4920F2367A9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E266BE6-6749-A3AD-9F6F-C40D183E86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F2B66A1-2154-FB6F-27C6-1C3193ADE1FC}"/>
              </a:ext>
            </a:extLst>
          </p:cNvPr>
          <p:cNvSpPr/>
          <p:nvPr/>
        </p:nvSpPr>
        <p:spPr>
          <a:xfrm>
            <a:off x="1435510" y="634335"/>
            <a:ext cx="6448650" cy="461665"/>
          </a:xfrm>
          <a:prstGeom prst="rect">
            <a:avLst/>
          </a:prstGeom>
        </p:spPr>
        <p:txBody>
          <a:bodyPr wrap="square">
            <a:spAutoFit/>
          </a:bodyPr>
          <a:lstStyle/>
          <a:p>
            <a:r>
              <a:rPr lang="en-US" sz="2400" b="1" dirty="0">
                <a:solidFill>
                  <a:srgbClr val="00B0F0"/>
                </a:solidFill>
                <a:latin typeface="Alexandria" charset="0"/>
                <a:cs typeface="Alexandria" charset="0"/>
              </a:rPr>
              <a:t>Hearing and Listening</a:t>
            </a:r>
          </a:p>
        </p:txBody>
      </p:sp>
      <p:sp>
        <p:nvSpPr>
          <p:cNvPr id="9" name="TextBox 8">
            <a:extLst>
              <a:ext uri="{FF2B5EF4-FFF2-40B4-BE49-F238E27FC236}">
                <a16:creationId xmlns:a16="http://schemas.microsoft.com/office/drawing/2014/main" id="{88F78FC8-A98D-FF02-D5F5-F6764E8AF000}"/>
              </a:ext>
            </a:extLst>
          </p:cNvPr>
          <p:cNvSpPr txBox="1"/>
          <p:nvPr/>
        </p:nvSpPr>
        <p:spPr>
          <a:xfrm>
            <a:off x="6729323" y="648421"/>
            <a:ext cx="3879683"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السمع والاستماع</a:t>
            </a:r>
          </a:p>
        </p:txBody>
      </p:sp>
      <p:sp>
        <p:nvSpPr>
          <p:cNvPr id="3" name="Rectangle: Rounded Corners 2">
            <a:extLst>
              <a:ext uri="{FF2B5EF4-FFF2-40B4-BE49-F238E27FC236}">
                <a16:creationId xmlns:a16="http://schemas.microsoft.com/office/drawing/2014/main" id="{22DE74BB-C3D5-500C-EB0F-43A3095651F5}"/>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39A126A1-C18D-D10E-22E5-AED3C11257B2}"/>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8ECB41CE-F67E-B3BF-C47D-35370FFDD14C}"/>
              </a:ext>
            </a:extLst>
          </p:cNvPr>
          <p:cNvSpPr/>
          <p:nvPr/>
        </p:nvSpPr>
        <p:spPr>
          <a:xfrm>
            <a:off x="845574" y="1817150"/>
            <a:ext cx="4955458" cy="4442819"/>
          </a:xfrm>
          <a:prstGeom prst="rect">
            <a:avLst/>
          </a:prstGeom>
        </p:spPr>
        <p:txBody>
          <a:bodyPr wrap="square">
            <a:spAutoFit/>
          </a:bodyPr>
          <a:lstStyle/>
          <a:p>
            <a:pPr marL="457200" indent="-457200" algn="just">
              <a:lnSpc>
                <a:spcPct val="200000"/>
              </a:lnSpc>
              <a:buFont typeface="Arial" panose="020B0604020202020204" pitchFamily="34" charset="0"/>
              <a:buChar char="•"/>
            </a:pPr>
            <a:r>
              <a:rPr lang="en-US" dirty="0">
                <a:latin typeface="Alexandria Light" pitchFamily="2" charset="-78"/>
                <a:cs typeface="Alexandria Light" pitchFamily="2" charset="-78"/>
              </a:rPr>
              <a:t>In casual conversation, most of us use the words </a:t>
            </a:r>
            <a:r>
              <a:rPr lang="en-US" dirty="0">
                <a:solidFill>
                  <a:srgbClr val="FF0000"/>
                </a:solidFill>
                <a:latin typeface="Alexandria Light" pitchFamily="2" charset="-78"/>
                <a:cs typeface="Alexandria Light" pitchFamily="2" charset="-78"/>
              </a:rPr>
              <a:t>hearing and listening </a:t>
            </a:r>
            <a:r>
              <a:rPr lang="en-US" dirty="0">
                <a:latin typeface="Alexandria Light" pitchFamily="2" charset="-78"/>
                <a:cs typeface="Alexandria Light" pitchFamily="2" charset="-78"/>
              </a:rPr>
              <a:t>as if they mean the same thing. However, as a professional striving for communication excellence, it’s important for you to have a clear understanding of the difference between these terms.</a:t>
            </a:r>
          </a:p>
        </p:txBody>
      </p:sp>
      <p:sp>
        <p:nvSpPr>
          <p:cNvPr id="10" name="Rectangle 9">
            <a:extLst>
              <a:ext uri="{FF2B5EF4-FFF2-40B4-BE49-F238E27FC236}">
                <a16:creationId xmlns:a16="http://schemas.microsoft.com/office/drawing/2014/main" id="{C86FE15A-AC76-7F8F-5BAF-B721F0D87564}"/>
              </a:ext>
            </a:extLst>
          </p:cNvPr>
          <p:cNvSpPr/>
          <p:nvPr/>
        </p:nvSpPr>
        <p:spPr>
          <a:xfrm>
            <a:off x="6476541" y="1817150"/>
            <a:ext cx="4955458" cy="3514937"/>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في المحادثات غير الرسمية، يستخدم معظمنا كلمتي </a:t>
            </a:r>
            <a:r>
              <a:rPr lang="ar-SA" sz="1900" dirty="0">
                <a:solidFill>
                  <a:srgbClr val="FF0000"/>
                </a:solidFill>
                <a:latin typeface="Alexandria Light" pitchFamily="2" charset="-78"/>
                <a:cs typeface="Alexandria Light" pitchFamily="2" charset="-78"/>
              </a:rPr>
              <a:t>السمع والاستماع </a:t>
            </a:r>
            <a:r>
              <a:rPr lang="ar-SA" sz="1900" dirty="0">
                <a:latin typeface="Alexandria Light" pitchFamily="2" charset="-78"/>
                <a:cs typeface="Alexandria Light" pitchFamily="2" charset="-78"/>
              </a:rPr>
              <a:t>كما لو كانتا تعنيان نفس الشيء. ومع ذلك، باعتبارك محترفًا يسعى إلى التميز في التواصل، فمن المهم أن يكون لديك فهم واضح للفرق بين هذه المصطلحات.</a:t>
            </a:r>
            <a:endParaRPr lang="en-US" sz="1900" dirty="0">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D7CDD52A-E49B-3F30-5FD7-11C6F088CEC1}"/>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217898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670411-9D08-E162-A0C8-95170F77BD8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2CF8EFD-7579-9D5B-1F20-D88E3F7B0B7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AF9B0FF-9526-7472-0981-E73EA8275F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31CA163-E87C-F345-4380-AF33F103E8C3}"/>
              </a:ext>
            </a:extLst>
          </p:cNvPr>
          <p:cNvSpPr/>
          <p:nvPr/>
        </p:nvSpPr>
        <p:spPr>
          <a:xfrm>
            <a:off x="1582994" y="634335"/>
            <a:ext cx="6301166" cy="461665"/>
          </a:xfrm>
          <a:prstGeom prst="rect">
            <a:avLst/>
          </a:prstGeom>
        </p:spPr>
        <p:txBody>
          <a:bodyPr wrap="square">
            <a:spAutoFit/>
          </a:bodyPr>
          <a:lstStyle/>
          <a:p>
            <a:r>
              <a:rPr lang="en-US" sz="2400" b="1" dirty="0">
                <a:solidFill>
                  <a:srgbClr val="00B0F0"/>
                </a:solidFill>
                <a:latin typeface="Alexandria" charset="0"/>
                <a:cs typeface="Alexandria" charset="0"/>
              </a:rPr>
              <a:t>Hearing and Listening</a:t>
            </a:r>
          </a:p>
        </p:txBody>
      </p:sp>
      <p:sp>
        <p:nvSpPr>
          <p:cNvPr id="9" name="TextBox 8">
            <a:extLst>
              <a:ext uri="{FF2B5EF4-FFF2-40B4-BE49-F238E27FC236}">
                <a16:creationId xmlns:a16="http://schemas.microsoft.com/office/drawing/2014/main" id="{DBE42736-335B-D895-4D08-17DB1885A063}"/>
              </a:ext>
            </a:extLst>
          </p:cNvPr>
          <p:cNvSpPr txBox="1"/>
          <p:nvPr/>
        </p:nvSpPr>
        <p:spPr>
          <a:xfrm>
            <a:off x="6729323" y="648421"/>
            <a:ext cx="3879683" cy="707886"/>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السمع والاستماع</a:t>
            </a:r>
          </a:p>
          <a:p>
            <a:pPr algn="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A5532C7D-6DF5-1F03-F30E-2899EE9276EC}"/>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78C1A382-D0E6-85A8-0916-B4F84935B607}"/>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8E710A72-267D-0C07-E80C-5D4AFCBE5CAC}"/>
              </a:ext>
            </a:extLst>
          </p:cNvPr>
          <p:cNvSpPr/>
          <p:nvPr/>
        </p:nvSpPr>
        <p:spPr>
          <a:xfrm>
            <a:off x="845574" y="1817150"/>
            <a:ext cx="4955458" cy="4451924"/>
          </a:xfrm>
          <a:prstGeom prst="rect">
            <a:avLst/>
          </a:prstGeom>
        </p:spPr>
        <p:txBody>
          <a:bodyPr wrap="square">
            <a:spAutoFit/>
          </a:bodyPr>
          <a:lstStyle/>
          <a:p>
            <a:pPr marL="457200" indent="-457200" algn="just">
              <a:lnSpc>
                <a:spcPct val="200000"/>
              </a:lnSpc>
              <a:buFont typeface="Arial" panose="020B0604020202020204" pitchFamily="34" charset="0"/>
              <a:buChar char="•"/>
            </a:pPr>
            <a:r>
              <a:rPr lang="en-US" sz="1600" dirty="0">
                <a:solidFill>
                  <a:srgbClr val="FF0000"/>
                </a:solidFill>
                <a:latin typeface="Alexandria Black" pitchFamily="2" charset="-78"/>
                <a:cs typeface="Alexandria Black" pitchFamily="2" charset="-78"/>
              </a:rPr>
              <a:t>Hearing</a:t>
            </a:r>
            <a:r>
              <a:rPr lang="en-US" sz="1600" dirty="0">
                <a:latin typeface="Alexandria Light" pitchFamily="2" charset="-78"/>
                <a:cs typeface="Alexandria Light" pitchFamily="2" charset="-78"/>
              </a:rPr>
              <a:t> is your physical ability to detect sounds. It is the physiological process or function of receiving sounds.  Your hearing is what they test at the doctor’s office.</a:t>
            </a:r>
          </a:p>
          <a:p>
            <a:pPr marL="457200" indent="-457200" algn="just">
              <a:lnSpc>
                <a:spcPct val="200000"/>
              </a:lnSpc>
              <a:buFont typeface="Arial" panose="020B0604020202020204" pitchFamily="34" charset="0"/>
              <a:buChar char="•"/>
            </a:pPr>
            <a:r>
              <a:rPr lang="en-US" sz="1600" dirty="0">
                <a:solidFill>
                  <a:srgbClr val="FF0000"/>
                </a:solidFill>
                <a:latin typeface="Alexandria Black" pitchFamily="2" charset="-78"/>
                <a:cs typeface="Alexandria Black" pitchFamily="2" charset="-78"/>
              </a:rPr>
              <a:t>Listening</a:t>
            </a:r>
            <a:r>
              <a:rPr lang="en-US" sz="1600" dirty="0">
                <a:latin typeface="Alexandria Light" pitchFamily="2" charset="-78"/>
                <a:cs typeface="Alexandria Light" pitchFamily="2" charset="-78"/>
              </a:rPr>
              <a:t>, however, is not one’s physical ability. Recall the importance of nonverbal communication skills, which help you differentiate between the content and layers of messages</a:t>
            </a:r>
            <a:r>
              <a:rPr lang="ar-SA" sz="1600" dirty="0">
                <a:latin typeface="Alexandria Light" pitchFamily="2" charset="-78"/>
                <a:cs typeface="Alexandria Light" pitchFamily="2" charset="-78"/>
              </a:rPr>
              <a:t>.</a:t>
            </a:r>
            <a:endParaRPr lang="en-US" sz="1600" dirty="0">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2E622F28-5484-2EBA-BEBF-76B9F2BB51F0}"/>
              </a:ext>
            </a:extLst>
          </p:cNvPr>
          <p:cNvSpPr/>
          <p:nvPr/>
        </p:nvSpPr>
        <p:spPr>
          <a:xfrm>
            <a:off x="6476541" y="1817150"/>
            <a:ext cx="4955458" cy="4684488"/>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600" dirty="0">
                <a:solidFill>
                  <a:srgbClr val="FF0000"/>
                </a:solidFill>
                <a:latin typeface="Alexandria Black" pitchFamily="2" charset="-78"/>
                <a:cs typeface="Alexandria Black" pitchFamily="2" charset="-78"/>
              </a:rPr>
              <a:t>السمع</a:t>
            </a:r>
            <a:r>
              <a:rPr lang="ar-SA" sz="1900" dirty="0">
                <a:latin typeface="Alexandria Light" pitchFamily="2" charset="-78"/>
                <a:cs typeface="Alexandria Light" pitchFamily="2" charset="-78"/>
              </a:rPr>
              <a:t> هو قدرتك الجسدية على اكتشاف الأصوات. إنه العملية الفسيولوجية أو وظيفة استقبال الأصوات. سمعك هو ما يختبرونه في عيادة الطبيب.</a:t>
            </a:r>
          </a:p>
          <a:p>
            <a:pPr marL="457200" indent="-457200" algn="just" rtl="1">
              <a:lnSpc>
                <a:spcPct val="200000"/>
              </a:lnSpc>
              <a:buFont typeface="Arial" panose="020B0604020202020204" pitchFamily="34" charset="0"/>
              <a:buChar char="•"/>
            </a:pPr>
            <a:r>
              <a:rPr lang="ar-SA" sz="1600" dirty="0">
                <a:solidFill>
                  <a:srgbClr val="FF0000"/>
                </a:solidFill>
                <a:latin typeface="Alexandria Black" pitchFamily="2" charset="-78"/>
                <a:cs typeface="Alexandria Black" pitchFamily="2" charset="-78"/>
              </a:rPr>
              <a:t>الاستماع</a:t>
            </a:r>
            <a:r>
              <a:rPr lang="ar-SA" sz="1900" dirty="0">
                <a:latin typeface="Alexandria Light" pitchFamily="2" charset="-78"/>
                <a:cs typeface="Alexandria Light" pitchFamily="2" charset="-78"/>
              </a:rPr>
              <a:t> في المقابل ليس قدرة جسدية. تذكر أهمية مهارات الاتصال غير اللفظي، والتي تساعدك على التمييز بين المحتوى وطبقات الرسائل.</a:t>
            </a:r>
          </a:p>
        </p:txBody>
      </p:sp>
      <p:sp>
        <p:nvSpPr>
          <p:cNvPr id="4" name="TextBox 3">
            <a:extLst>
              <a:ext uri="{FF2B5EF4-FFF2-40B4-BE49-F238E27FC236}">
                <a16:creationId xmlns:a16="http://schemas.microsoft.com/office/drawing/2014/main" id="{0D46A764-AE48-10CD-A108-34CDFD0B1DD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634808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680E5A-0837-E7B7-5C99-9D61616D521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3850A91-F796-A005-5673-2C52F4E226C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FD95F3D-3AD4-8E50-2809-FB889C6570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D5B0CF1-323A-13B4-E322-76A9F34FC83D}"/>
              </a:ext>
            </a:extLst>
          </p:cNvPr>
          <p:cNvSpPr/>
          <p:nvPr/>
        </p:nvSpPr>
        <p:spPr>
          <a:xfrm>
            <a:off x="1435510" y="634335"/>
            <a:ext cx="6448650" cy="461665"/>
          </a:xfrm>
          <a:prstGeom prst="rect">
            <a:avLst/>
          </a:prstGeom>
        </p:spPr>
        <p:txBody>
          <a:bodyPr wrap="square">
            <a:spAutoFit/>
          </a:bodyPr>
          <a:lstStyle/>
          <a:p>
            <a:r>
              <a:rPr lang="en-US" sz="2400" b="1" dirty="0">
                <a:solidFill>
                  <a:srgbClr val="00B0F0"/>
                </a:solidFill>
                <a:latin typeface="Alexandria" charset="0"/>
                <a:cs typeface="Alexandria" charset="0"/>
              </a:rPr>
              <a:t>Hearing and Listening</a:t>
            </a:r>
          </a:p>
        </p:txBody>
      </p:sp>
      <p:sp>
        <p:nvSpPr>
          <p:cNvPr id="9" name="TextBox 8">
            <a:extLst>
              <a:ext uri="{FF2B5EF4-FFF2-40B4-BE49-F238E27FC236}">
                <a16:creationId xmlns:a16="http://schemas.microsoft.com/office/drawing/2014/main" id="{A73013F7-32D8-4CFE-05D6-2B3E304B7C93}"/>
              </a:ext>
            </a:extLst>
          </p:cNvPr>
          <p:cNvSpPr txBox="1"/>
          <p:nvPr/>
        </p:nvSpPr>
        <p:spPr>
          <a:xfrm>
            <a:off x="6729323" y="648421"/>
            <a:ext cx="3879683" cy="707886"/>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السمع والاستماع</a:t>
            </a:r>
          </a:p>
          <a:p>
            <a:pPr algn="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7B2E4ED4-5079-4DAB-B250-6A7D4C940B8D}"/>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7B5CADEA-15A3-7E6C-7176-D719A8245437}"/>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9BBC5E16-C5A0-661F-3A34-291786A68E2C}"/>
              </a:ext>
            </a:extLst>
          </p:cNvPr>
          <p:cNvSpPr/>
          <p:nvPr/>
        </p:nvSpPr>
        <p:spPr>
          <a:xfrm>
            <a:off x="845574" y="1817150"/>
            <a:ext cx="4955458" cy="4364656"/>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1700" dirty="0">
                <a:solidFill>
                  <a:srgbClr val="FF0000"/>
                </a:solidFill>
                <a:latin typeface="Alexandria Light" pitchFamily="2" charset="-78"/>
                <a:cs typeface="Alexandria Light" pitchFamily="2" charset="-78"/>
              </a:rPr>
              <a:t>Listening requires </a:t>
            </a:r>
            <a:r>
              <a:rPr lang="en-US" sz="1700" dirty="0">
                <a:latin typeface="Alexandria Light" pitchFamily="2" charset="-78"/>
                <a:cs typeface="Alexandria Light" pitchFamily="2" charset="-78"/>
              </a:rPr>
              <a:t>you to concentrate on the verbal and nonverbal messages being sent and to determine the meaning of those messages.</a:t>
            </a:r>
          </a:p>
          <a:p>
            <a:pPr marL="457200" indent="-457200" algn="just">
              <a:lnSpc>
                <a:spcPct val="150000"/>
              </a:lnSpc>
              <a:buFont typeface="Arial" panose="020B0604020202020204" pitchFamily="34" charset="0"/>
              <a:buChar char="•"/>
            </a:pPr>
            <a:r>
              <a:rPr lang="en-US" sz="1700" dirty="0">
                <a:solidFill>
                  <a:srgbClr val="FF0000"/>
                </a:solidFill>
                <a:latin typeface="Alexandria Light" pitchFamily="2" charset="-78"/>
                <a:cs typeface="Alexandria Light" pitchFamily="2" charset="-78"/>
              </a:rPr>
              <a:t>Effective listening </a:t>
            </a:r>
            <a:r>
              <a:rPr lang="en-US" sz="1700" dirty="0">
                <a:latin typeface="Alexandria Light" pitchFamily="2" charset="-78"/>
                <a:cs typeface="Alexandria Light" pitchFamily="2" charset="-78"/>
              </a:rPr>
              <a:t>is central to fostering interpersonal relationships with coworkers, leaders, and clients. Effective listening can affect one’s relationship satisfaction and can be a determining factor in whether someone is an effective communicator.</a:t>
            </a:r>
          </a:p>
        </p:txBody>
      </p:sp>
      <p:sp>
        <p:nvSpPr>
          <p:cNvPr id="10" name="Rectangle 9">
            <a:extLst>
              <a:ext uri="{FF2B5EF4-FFF2-40B4-BE49-F238E27FC236}">
                <a16:creationId xmlns:a16="http://schemas.microsoft.com/office/drawing/2014/main" id="{FC4F3672-DC89-A50C-67C2-430CD83FB695}"/>
              </a:ext>
            </a:extLst>
          </p:cNvPr>
          <p:cNvSpPr/>
          <p:nvPr/>
        </p:nvSpPr>
        <p:spPr>
          <a:xfrm>
            <a:off x="6476541" y="1817150"/>
            <a:ext cx="4955458" cy="4442819"/>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dirty="0">
                <a:solidFill>
                  <a:srgbClr val="FF0000"/>
                </a:solidFill>
                <a:latin typeface="Alexandria Light" pitchFamily="2" charset="-78"/>
                <a:cs typeface="Alexandria Light" pitchFamily="2" charset="-78"/>
              </a:rPr>
              <a:t>يتطلب الاستماع </a:t>
            </a:r>
            <a:r>
              <a:rPr lang="ar-SA" dirty="0">
                <a:latin typeface="Alexandria Light" pitchFamily="2" charset="-78"/>
                <a:cs typeface="Alexandria Light" pitchFamily="2" charset="-78"/>
              </a:rPr>
              <a:t>منك التركيز على الرسائل اللفظية وغير اللفظية المرسلة وتحديد معنى تلك الرسائل.</a:t>
            </a:r>
          </a:p>
          <a:p>
            <a:pPr marL="457200" indent="-457200" algn="just" rtl="1">
              <a:lnSpc>
                <a:spcPct val="200000"/>
              </a:lnSpc>
              <a:buFont typeface="Arial" panose="020B0604020202020204" pitchFamily="34" charset="0"/>
              <a:buChar char="•"/>
            </a:pPr>
            <a:r>
              <a:rPr lang="ar-SA" dirty="0">
                <a:solidFill>
                  <a:srgbClr val="FF0000"/>
                </a:solidFill>
                <a:latin typeface="Alexandria Light" pitchFamily="2" charset="-78"/>
                <a:cs typeface="Alexandria Light" pitchFamily="2" charset="-78"/>
              </a:rPr>
              <a:t>الاستماع الفعال </a:t>
            </a:r>
            <a:r>
              <a:rPr lang="ar-SA" dirty="0">
                <a:latin typeface="Alexandria Light" pitchFamily="2" charset="-78"/>
                <a:cs typeface="Alexandria Light" pitchFamily="2" charset="-78"/>
              </a:rPr>
              <a:t>هو أمر أساسي لتعزيز العلاقات الشخصية مع زملاء العمل والقادة والعملاء. يمكن أن يؤثر الاستماع الفعال على رضا الفرد عن العلاقة ويمكن أن يكون عاملاً حاسماً فيما إذا كان شخص ما متواصلاً فعالاً.</a:t>
            </a:r>
          </a:p>
        </p:txBody>
      </p:sp>
      <p:sp>
        <p:nvSpPr>
          <p:cNvPr id="4" name="TextBox 3">
            <a:extLst>
              <a:ext uri="{FF2B5EF4-FFF2-40B4-BE49-F238E27FC236}">
                <a16:creationId xmlns:a16="http://schemas.microsoft.com/office/drawing/2014/main" id="{37391BDF-4AE6-CB83-D506-A030E491A3B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052463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89E8FD-F2FC-471B-1396-AD20992EEDD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9588647-1C05-417C-A041-E5652BA1F7D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537984C-945C-36B1-038D-60BC1921A8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F6A3DF9-48DD-C475-678A-235E03904A86}"/>
              </a:ext>
            </a:extLst>
          </p:cNvPr>
          <p:cNvSpPr/>
          <p:nvPr/>
        </p:nvSpPr>
        <p:spPr>
          <a:xfrm>
            <a:off x="1582994" y="634335"/>
            <a:ext cx="6301166" cy="461665"/>
          </a:xfrm>
          <a:prstGeom prst="rect">
            <a:avLst/>
          </a:prstGeom>
        </p:spPr>
        <p:txBody>
          <a:bodyPr wrap="square">
            <a:spAutoFit/>
          </a:bodyPr>
          <a:lstStyle/>
          <a:p>
            <a:r>
              <a:rPr lang="en-US" sz="2400" b="1" dirty="0">
                <a:solidFill>
                  <a:srgbClr val="00B0F0"/>
                </a:solidFill>
                <a:latin typeface="Alexandria" charset="0"/>
                <a:cs typeface="Alexandria" charset="0"/>
              </a:rPr>
              <a:t>Hearing and Listening</a:t>
            </a:r>
          </a:p>
        </p:txBody>
      </p:sp>
      <p:sp>
        <p:nvSpPr>
          <p:cNvPr id="9" name="TextBox 8">
            <a:extLst>
              <a:ext uri="{FF2B5EF4-FFF2-40B4-BE49-F238E27FC236}">
                <a16:creationId xmlns:a16="http://schemas.microsoft.com/office/drawing/2014/main" id="{910800A8-CA42-9783-519E-5F5D453B1864}"/>
              </a:ext>
            </a:extLst>
          </p:cNvPr>
          <p:cNvSpPr txBox="1"/>
          <p:nvPr/>
        </p:nvSpPr>
        <p:spPr>
          <a:xfrm>
            <a:off x="6729323" y="648421"/>
            <a:ext cx="3879683" cy="707886"/>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السمع والاستماع</a:t>
            </a:r>
          </a:p>
          <a:p>
            <a:pPr algn="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AC22DF0C-11CB-A750-9E09-BFF6441125E0}"/>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C779224B-1067-6B9F-CF00-5FC50C8543FD}"/>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8E1EBB3B-8EDB-EBC6-173F-7D566412A324}"/>
              </a:ext>
            </a:extLst>
          </p:cNvPr>
          <p:cNvSpPr/>
          <p:nvPr/>
        </p:nvSpPr>
        <p:spPr>
          <a:xfrm>
            <a:off x="845574" y="1817150"/>
            <a:ext cx="4955458" cy="4200445"/>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dirty="0">
                <a:solidFill>
                  <a:srgbClr val="FF0000"/>
                </a:solidFill>
                <a:latin typeface="Alexandria Light" pitchFamily="2" charset="-78"/>
                <a:cs typeface="Alexandria Light" pitchFamily="2" charset="-78"/>
              </a:rPr>
              <a:t>An individual’s listening ability</a:t>
            </a:r>
            <a:r>
              <a:rPr lang="en-US" dirty="0">
                <a:latin typeface="Alexandria Light" pitchFamily="2" charset="-78"/>
                <a:cs typeface="Alexandria Light" pitchFamily="2" charset="-78"/>
              </a:rPr>
              <a:t> has implications for the effectiveness of productivity, teamwork, the overall organization, and perhaps the individual’s own success.</a:t>
            </a:r>
          </a:p>
          <a:p>
            <a:pPr marL="457200" indent="-457200" algn="just">
              <a:lnSpc>
                <a:spcPct val="150000"/>
              </a:lnSpc>
              <a:buFont typeface="Arial" panose="020B0604020202020204" pitchFamily="34" charset="0"/>
              <a:buChar char="•"/>
            </a:pPr>
            <a:r>
              <a:rPr lang="en-US" dirty="0">
                <a:solidFill>
                  <a:srgbClr val="FF0000"/>
                </a:solidFill>
                <a:latin typeface="Alexandria Light" pitchFamily="2" charset="-78"/>
                <a:cs typeface="Alexandria Light" pitchFamily="2" charset="-78"/>
              </a:rPr>
              <a:t>Listening</a:t>
            </a:r>
            <a:r>
              <a:rPr lang="en-US" dirty="0">
                <a:latin typeface="Alexandria Light" pitchFamily="2" charset="-78"/>
                <a:cs typeface="Alexandria Light" pitchFamily="2" charset="-78"/>
              </a:rPr>
              <a:t>, in addition to other communication abilities, is a likely predictor of who gets promoted or receives other relevant rewards, such as status and power.</a:t>
            </a:r>
          </a:p>
        </p:txBody>
      </p:sp>
      <p:sp>
        <p:nvSpPr>
          <p:cNvPr id="10" name="Rectangle 9">
            <a:extLst>
              <a:ext uri="{FF2B5EF4-FFF2-40B4-BE49-F238E27FC236}">
                <a16:creationId xmlns:a16="http://schemas.microsoft.com/office/drawing/2014/main" id="{04FAEBCA-C00A-F322-C735-B1893E2C8144}"/>
              </a:ext>
            </a:extLst>
          </p:cNvPr>
          <p:cNvSpPr/>
          <p:nvPr/>
        </p:nvSpPr>
        <p:spPr>
          <a:xfrm>
            <a:off x="6476541" y="1817150"/>
            <a:ext cx="4955458" cy="4099712"/>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900" dirty="0">
                <a:solidFill>
                  <a:srgbClr val="FF0000"/>
                </a:solidFill>
                <a:latin typeface="Alexandria Light" pitchFamily="2" charset="-78"/>
                <a:cs typeface="Alexandria Light" pitchFamily="2" charset="-78"/>
              </a:rPr>
              <a:t>قدرة الاستماع </a:t>
            </a:r>
            <a:r>
              <a:rPr lang="ar-SA" sz="1900" dirty="0">
                <a:latin typeface="Alexandria Light" pitchFamily="2" charset="-78"/>
                <a:cs typeface="Alexandria Light" pitchFamily="2" charset="-78"/>
              </a:rPr>
              <a:t>لدى الفرد لها آثار على فعالية الإنتاجية والعمل الجماعي والتنظيم العام وربما نجاح الفرد.</a:t>
            </a:r>
          </a:p>
          <a:p>
            <a:pPr marL="457200" indent="-457200" algn="just" rtl="1">
              <a:lnSpc>
                <a:spcPct val="200000"/>
              </a:lnSpc>
              <a:buFont typeface="Arial" panose="020B0604020202020204" pitchFamily="34" charset="0"/>
              <a:buChar char="•"/>
            </a:pPr>
            <a:r>
              <a:rPr lang="ar-SA" sz="1900" dirty="0">
                <a:solidFill>
                  <a:srgbClr val="FF0000"/>
                </a:solidFill>
                <a:latin typeface="Alexandria Light" pitchFamily="2" charset="-78"/>
                <a:cs typeface="Alexandria Light" pitchFamily="2" charset="-78"/>
              </a:rPr>
              <a:t>الاستماع</a:t>
            </a:r>
            <a:r>
              <a:rPr lang="ar-SA" sz="1900" dirty="0">
                <a:latin typeface="Alexandria Light" pitchFamily="2" charset="-78"/>
                <a:cs typeface="Alexandria Light" pitchFamily="2" charset="-78"/>
              </a:rPr>
              <a:t>، بالإضافة إلى قدرات الاتصال الأخرى ، هو مؤشر محتمل لمن يتم ترقيته أو الحصول على مكافآت أخرى ذات صلة ، مثل المكانة والسلطة.</a:t>
            </a:r>
          </a:p>
        </p:txBody>
      </p:sp>
      <p:sp>
        <p:nvSpPr>
          <p:cNvPr id="4" name="TextBox 3">
            <a:extLst>
              <a:ext uri="{FF2B5EF4-FFF2-40B4-BE49-F238E27FC236}">
                <a16:creationId xmlns:a16="http://schemas.microsoft.com/office/drawing/2014/main" id="{89773755-C168-1447-78D5-CEBD368F29A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00909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71EDC5-BF33-9239-89A7-762728FDD65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34D5852-D468-31F3-A9D0-9F294C6AFB6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E387DE0-9744-0291-4D31-10377040F3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E8BA4D7-CA44-D500-4DE4-1D371E64ECE0}"/>
              </a:ext>
            </a:extLst>
          </p:cNvPr>
          <p:cNvSpPr/>
          <p:nvPr/>
        </p:nvSpPr>
        <p:spPr>
          <a:xfrm>
            <a:off x="1406013" y="634335"/>
            <a:ext cx="6478147" cy="461665"/>
          </a:xfrm>
          <a:prstGeom prst="rect">
            <a:avLst/>
          </a:prstGeom>
        </p:spPr>
        <p:txBody>
          <a:bodyPr wrap="square">
            <a:spAutoFit/>
          </a:bodyPr>
          <a:lstStyle/>
          <a:p>
            <a:r>
              <a:rPr lang="en-US" sz="2400" b="1" dirty="0">
                <a:solidFill>
                  <a:srgbClr val="00B0F0"/>
                </a:solidFill>
                <a:latin typeface="Alexandria" charset="0"/>
                <a:cs typeface="Alexandria" charset="0"/>
              </a:rPr>
              <a:t>Hearing and Listening</a:t>
            </a:r>
          </a:p>
        </p:txBody>
      </p:sp>
      <p:sp>
        <p:nvSpPr>
          <p:cNvPr id="9" name="TextBox 8">
            <a:extLst>
              <a:ext uri="{FF2B5EF4-FFF2-40B4-BE49-F238E27FC236}">
                <a16:creationId xmlns:a16="http://schemas.microsoft.com/office/drawing/2014/main" id="{CB2E48A0-103C-CE44-06EB-198B81AA9697}"/>
              </a:ext>
            </a:extLst>
          </p:cNvPr>
          <p:cNvSpPr txBox="1"/>
          <p:nvPr/>
        </p:nvSpPr>
        <p:spPr>
          <a:xfrm>
            <a:off x="6729323" y="648421"/>
            <a:ext cx="3879683" cy="707886"/>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السمع والاستماع</a:t>
            </a:r>
          </a:p>
          <a:p>
            <a:pPr algn="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490DAAE8-83E4-F2C4-5C2B-CD555AB52EBB}"/>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68152764-71BC-30F8-6DD7-11F9DAE3A132}"/>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A48CA1A8-9F44-67BD-3525-7597FA815C75}"/>
              </a:ext>
            </a:extLst>
          </p:cNvPr>
          <p:cNvSpPr/>
          <p:nvPr/>
        </p:nvSpPr>
        <p:spPr>
          <a:xfrm>
            <a:off x="845574" y="1817150"/>
            <a:ext cx="4955458" cy="4200445"/>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dirty="0">
                <a:solidFill>
                  <a:srgbClr val="FF0000"/>
                </a:solidFill>
                <a:latin typeface="Alexandria Light" pitchFamily="2" charset="-78"/>
                <a:cs typeface="Alexandria Light" pitchFamily="2" charset="-78"/>
              </a:rPr>
              <a:t>Developing excellence </a:t>
            </a:r>
            <a:r>
              <a:rPr lang="en-US" dirty="0">
                <a:latin typeface="Alexandria Light" pitchFamily="2" charset="-78"/>
                <a:cs typeface="Alexandria Light" pitchFamily="2" charset="-78"/>
              </a:rPr>
              <a:t>as a listener can be difficult, but to achieve professional excellence, you must hone your ability to listen effectively.</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listening ability, or the perception of effective listening, is inextricably linked to effective individual performance in organizations.</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good listeners regularly engage in mental activities while listening.</a:t>
            </a:r>
          </a:p>
        </p:txBody>
      </p:sp>
      <p:sp>
        <p:nvSpPr>
          <p:cNvPr id="10" name="Rectangle 9">
            <a:extLst>
              <a:ext uri="{FF2B5EF4-FFF2-40B4-BE49-F238E27FC236}">
                <a16:creationId xmlns:a16="http://schemas.microsoft.com/office/drawing/2014/main" id="{32C80E38-B839-2062-9662-46C1CDBF3C88}"/>
              </a:ext>
            </a:extLst>
          </p:cNvPr>
          <p:cNvSpPr/>
          <p:nvPr/>
        </p:nvSpPr>
        <p:spPr>
          <a:xfrm>
            <a:off x="6476541" y="1817150"/>
            <a:ext cx="4955458" cy="4684488"/>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قد يكون تطوير التميز كمستمع أمرا صعبا ، ولكن لتحقيق التميز المهني، يجب عليك صقل قدرتك على الاستماع بفعالية.</a:t>
            </a:r>
          </a:p>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ترتبط القدرة على الاستماع، أو تصور الاستماع الفعال، ارتباطا وثيقا بالأداء الفردي الفعال في المنظمات.</a:t>
            </a:r>
          </a:p>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يشارك المستمعون الجيدون بانتظام في الأنشطة العقلية أثناء الاستماع.</a:t>
            </a:r>
          </a:p>
        </p:txBody>
      </p:sp>
      <p:sp>
        <p:nvSpPr>
          <p:cNvPr id="4" name="TextBox 3">
            <a:extLst>
              <a:ext uri="{FF2B5EF4-FFF2-40B4-BE49-F238E27FC236}">
                <a16:creationId xmlns:a16="http://schemas.microsoft.com/office/drawing/2014/main" id="{5B79FDCB-1803-53D3-9C9C-8B9515C9572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188382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D83552-9369-49C2-32B5-84EAB20790C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2B01EAE-82BF-1488-387D-D009352626F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3C0CDB1-34D5-FFA2-D2AA-29B01F7952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876C3AA-F8E5-238F-AE82-F80B7CB769E0}"/>
              </a:ext>
            </a:extLst>
          </p:cNvPr>
          <p:cNvSpPr/>
          <p:nvPr/>
        </p:nvSpPr>
        <p:spPr>
          <a:xfrm>
            <a:off x="1337187" y="634335"/>
            <a:ext cx="6546973" cy="461665"/>
          </a:xfrm>
          <a:prstGeom prst="rect">
            <a:avLst/>
          </a:prstGeom>
        </p:spPr>
        <p:txBody>
          <a:bodyPr wrap="square">
            <a:spAutoFit/>
          </a:bodyPr>
          <a:lstStyle/>
          <a:p>
            <a:r>
              <a:rPr lang="en-US" sz="2400" b="1" dirty="0">
                <a:solidFill>
                  <a:srgbClr val="00B0F0"/>
                </a:solidFill>
                <a:latin typeface="Alexandria" charset="0"/>
                <a:cs typeface="Alexandria" charset="0"/>
              </a:rPr>
              <a:t>Hearing and Listening</a:t>
            </a:r>
          </a:p>
        </p:txBody>
      </p:sp>
      <p:sp>
        <p:nvSpPr>
          <p:cNvPr id="9" name="TextBox 8">
            <a:extLst>
              <a:ext uri="{FF2B5EF4-FFF2-40B4-BE49-F238E27FC236}">
                <a16:creationId xmlns:a16="http://schemas.microsoft.com/office/drawing/2014/main" id="{A0C08C4A-9938-6320-166F-BB027AD3E44B}"/>
              </a:ext>
            </a:extLst>
          </p:cNvPr>
          <p:cNvSpPr txBox="1"/>
          <p:nvPr/>
        </p:nvSpPr>
        <p:spPr>
          <a:xfrm>
            <a:off x="6729323" y="648421"/>
            <a:ext cx="3879683" cy="707886"/>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السمع والاستماع</a:t>
            </a:r>
          </a:p>
          <a:p>
            <a:pPr algn="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53100BED-73F5-0274-971A-B53410C8C7C3}"/>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F7466549-4936-5373-A4E6-69B749A8F584}"/>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7659481B-A4F7-C2C0-7738-ABCEF1A9969E}"/>
              </a:ext>
            </a:extLst>
          </p:cNvPr>
          <p:cNvSpPr/>
          <p:nvPr/>
        </p:nvSpPr>
        <p:spPr>
          <a:xfrm>
            <a:off x="845574" y="1817150"/>
            <a:ext cx="4955458" cy="4615944"/>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A good listener periodically reviews and mentally summarizes the talking points completed thus far.</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Light" pitchFamily="2" charset="-78"/>
                <a:cs typeface="Alexandria Light" pitchFamily="2" charset="-78"/>
              </a:rPr>
              <a:t>Throughout the talk, the listener “listens between the lines,” in search of meaning that is not necessarily put into spoken words.</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He or she pays attention to nonverbal communication (facial expressions, gestures, tone of voice) to see if it adds</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meaning to the spoken words. </a:t>
            </a:r>
          </a:p>
        </p:txBody>
      </p:sp>
      <p:sp>
        <p:nvSpPr>
          <p:cNvPr id="10" name="Rectangle 9">
            <a:extLst>
              <a:ext uri="{FF2B5EF4-FFF2-40B4-BE49-F238E27FC236}">
                <a16:creationId xmlns:a16="http://schemas.microsoft.com/office/drawing/2014/main" id="{A5E2FA62-369A-32E8-1E0D-0BCE27AB3FB0}"/>
              </a:ext>
            </a:extLst>
          </p:cNvPr>
          <p:cNvSpPr/>
          <p:nvPr/>
        </p:nvSpPr>
        <p:spPr>
          <a:xfrm>
            <a:off x="6476541" y="1817150"/>
            <a:ext cx="4955458" cy="4201150"/>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يقوم المستمع الجيد بمراجعة نقاط الحديث التي تم إكمالها حتى الآن بشكل دوري ويلخصها عقليا.</a:t>
            </a:r>
          </a:p>
          <a:p>
            <a:pPr marL="457200" indent="-457200" algn="just" rtl="1">
              <a:lnSpc>
                <a:spcPct val="200000"/>
              </a:lnSpc>
              <a:buFont typeface="Arial" panose="020B0604020202020204" pitchFamily="34" charset="0"/>
              <a:buChar char="•"/>
            </a:pPr>
            <a:r>
              <a:rPr lang="ar-SA" sz="1700" dirty="0">
                <a:solidFill>
                  <a:schemeClr val="accent6">
                    <a:lumMod val="50000"/>
                  </a:schemeClr>
                </a:solidFill>
                <a:latin typeface="Alexandria Light" pitchFamily="2" charset="-78"/>
                <a:cs typeface="Alexandria Light" pitchFamily="2" charset="-78"/>
              </a:rPr>
              <a:t>طوال الحديث، "يستمع المستمع بين السطور" ، بحثا عن معنى لا يتم وضعه بالضرورة في الكلمات المنطوقة.</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يهتم بالتواصل غير اللفظي (تعبيرات الوجه والإيماءات ونبرة الصوت) لمعرفة ما إذا كان يضيف تعني الكلمات المنطوقة.</a:t>
            </a:r>
          </a:p>
        </p:txBody>
      </p:sp>
      <p:sp>
        <p:nvSpPr>
          <p:cNvPr id="4" name="TextBox 3">
            <a:extLst>
              <a:ext uri="{FF2B5EF4-FFF2-40B4-BE49-F238E27FC236}">
                <a16:creationId xmlns:a16="http://schemas.microsoft.com/office/drawing/2014/main" id="{F02DABDB-5A58-DD20-EB3E-DA47AD3E4EE1}"/>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64052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ACADC5-900A-BE09-F6DC-179F881CE0D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7D632A9-E936-2503-3A95-0746C47A522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1B472F5-C2BA-1F61-8CC5-0408FA1AD8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E1DED66-A7D8-DEB5-1848-1B1F4259762D}"/>
              </a:ext>
            </a:extLst>
          </p:cNvPr>
          <p:cNvSpPr/>
          <p:nvPr/>
        </p:nvSpPr>
        <p:spPr>
          <a:xfrm>
            <a:off x="1406013" y="634335"/>
            <a:ext cx="6478147" cy="461665"/>
          </a:xfrm>
          <a:prstGeom prst="rect">
            <a:avLst/>
          </a:prstGeom>
        </p:spPr>
        <p:txBody>
          <a:bodyPr wrap="square">
            <a:spAutoFit/>
          </a:bodyPr>
          <a:lstStyle/>
          <a:p>
            <a:r>
              <a:rPr lang="en-US" sz="2400" b="1" dirty="0">
                <a:solidFill>
                  <a:srgbClr val="00B0F0"/>
                </a:solidFill>
                <a:latin typeface="Alexandria" charset="0"/>
                <a:cs typeface="Alexandria" charset="0"/>
              </a:rPr>
              <a:t>Hearing and Listening</a:t>
            </a:r>
          </a:p>
        </p:txBody>
      </p:sp>
      <p:sp>
        <p:nvSpPr>
          <p:cNvPr id="9" name="TextBox 8">
            <a:extLst>
              <a:ext uri="{FF2B5EF4-FFF2-40B4-BE49-F238E27FC236}">
                <a16:creationId xmlns:a16="http://schemas.microsoft.com/office/drawing/2014/main" id="{D88A1465-8244-B89E-C6B7-CB4B9F677420}"/>
              </a:ext>
            </a:extLst>
          </p:cNvPr>
          <p:cNvSpPr txBox="1"/>
          <p:nvPr/>
        </p:nvSpPr>
        <p:spPr>
          <a:xfrm>
            <a:off x="6729323" y="648421"/>
            <a:ext cx="3879683" cy="707886"/>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السمع والاستماع</a:t>
            </a:r>
          </a:p>
          <a:p>
            <a:pPr algn="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A1A42B95-1A2B-8477-C977-6EB0DAFE1969}"/>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A575F2B6-196E-E779-20B8-D2A355E58220}"/>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CAC6D34D-D5F3-EDE2-BB9D-A4267B442F11}"/>
              </a:ext>
            </a:extLst>
          </p:cNvPr>
          <p:cNvSpPr/>
          <p:nvPr/>
        </p:nvSpPr>
        <p:spPr>
          <a:xfrm>
            <a:off x="845574" y="1817150"/>
            <a:ext cx="4955458" cy="2538452"/>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The listener may also weigh the evidence used by the talker to support the points, he or she makes. </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It takes a lot of practice to become a good listener, and listening has become a lot more difficult. </a:t>
            </a:r>
          </a:p>
        </p:txBody>
      </p:sp>
      <p:sp>
        <p:nvSpPr>
          <p:cNvPr id="10" name="Rectangle 9">
            <a:extLst>
              <a:ext uri="{FF2B5EF4-FFF2-40B4-BE49-F238E27FC236}">
                <a16:creationId xmlns:a16="http://schemas.microsoft.com/office/drawing/2014/main" id="{BF4E36DD-734A-818D-9855-04377E57403C}"/>
              </a:ext>
            </a:extLst>
          </p:cNvPr>
          <p:cNvSpPr/>
          <p:nvPr/>
        </p:nvSpPr>
        <p:spPr>
          <a:xfrm>
            <a:off x="6476541" y="1817150"/>
            <a:ext cx="4955458" cy="3514937"/>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قد يزن المستمع أيضا الأدلة التي يستخدمها المتحدث لدعم النقاط التي يقدمها. </a:t>
            </a:r>
          </a:p>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يتطلب الأمر الكثير من الممارسة لتصبح مستمعا جيدا، وأصبح الاستماع أكثر صعوبة.</a:t>
            </a:r>
          </a:p>
        </p:txBody>
      </p:sp>
      <p:sp>
        <p:nvSpPr>
          <p:cNvPr id="4" name="TextBox 3">
            <a:extLst>
              <a:ext uri="{FF2B5EF4-FFF2-40B4-BE49-F238E27FC236}">
                <a16:creationId xmlns:a16="http://schemas.microsoft.com/office/drawing/2014/main" id="{B54B40BE-6870-8077-F08E-94A45E8E553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672986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37D4D6-3190-F029-A294-BEBC37E9696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CCD58EF-428B-2E00-19BD-FFEAE96166E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B3A55E5-A5AA-71C4-EA82-0E91C33241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069A594-80E1-5EBB-DCD5-9DC3DE00CD8B}"/>
              </a:ext>
            </a:extLst>
          </p:cNvPr>
          <p:cNvSpPr/>
          <p:nvPr/>
        </p:nvSpPr>
        <p:spPr>
          <a:xfrm>
            <a:off x="1425677" y="634335"/>
            <a:ext cx="6458483" cy="461665"/>
          </a:xfrm>
          <a:prstGeom prst="rect">
            <a:avLst/>
          </a:prstGeom>
        </p:spPr>
        <p:txBody>
          <a:bodyPr wrap="square">
            <a:spAutoFit/>
          </a:bodyPr>
          <a:lstStyle/>
          <a:p>
            <a:r>
              <a:rPr lang="en-US" sz="2400" b="1" dirty="0">
                <a:solidFill>
                  <a:srgbClr val="00B0F0"/>
                </a:solidFill>
                <a:latin typeface="Alexandria" charset="0"/>
                <a:cs typeface="Alexandria" charset="0"/>
              </a:rPr>
              <a:t>Hearing and Listening</a:t>
            </a:r>
          </a:p>
        </p:txBody>
      </p:sp>
      <p:sp>
        <p:nvSpPr>
          <p:cNvPr id="9" name="TextBox 8">
            <a:extLst>
              <a:ext uri="{FF2B5EF4-FFF2-40B4-BE49-F238E27FC236}">
                <a16:creationId xmlns:a16="http://schemas.microsoft.com/office/drawing/2014/main" id="{4BFB015D-D056-B99E-36C3-24F0A2954BE4}"/>
              </a:ext>
            </a:extLst>
          </p:cNvPr>
          <p:cNvSpPr txBox="1"/>
          <p:nvPr/>
        </p:nvSpPr>
        <p:spPr>
          <a:xfrm>
            <a:off x="6729323" y="648421"/>
            <a:ext cx="3879683" cy="707886"/>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السمع والاستماع</a:t>
            </a:r>
          </a:p>
          <a:p>
            <a:pPr algn="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E8F7FCF1-8C6B-3E9F-9CC2-282A53364DCB}"/>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B59E454B-D9D2-D8D4-77A4-4A0E14F7301F}"/>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35CEED44-6738-92CC-BE50-20C7141C95CF}"/>
              </a:ext>
            </a:extLst>
          </p:cNvPr>
          <p:cNvSpPr/>
          <p:nvPr/>
        </p:nvSpPr>
        <p:spPr>
          <a:xfrm>
            <a:off x="845574" y="1817150"/>
            <a:ext cx="4955458" cy="4615944"/>
          </a:xfrm>
          <a:prstGeom prst="rect">
            <a:avLst/>
          </a:prstGeom>
        </p:spPr>
        <p:txBody>
          <a:bodyPr wrap="square">
            <a:spAutoFit/>
          </a:bodyPr>
          <a:lstStyle/>
          <a:p>
            <a:pPr algn="just">
              <a:lnSpc>
                <a:spcPct val="150000"/>
              </a:lnSpc>
            </a:pPr>
            <a:r>
              <a:rPr lang="en-US" b="1" dirty="0">
                <a:solidFill>
                  <a:srgbClr val="FF0000"/>
                </a:solidFill>
                <a:latin typeface="Alexandria Light" pitchFamily="2" charset="-78"/>
                <a:cs typeface="Alexandria Light" pitchFamily="2" charset="-78"/>
              </a:rPr>
              <a:t>So how can you develop your skills as a listener?</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The first step is to admit that listening is difficult. Don’t fall into the trap of assuming that because you have good hearing, you have good listening skills, too.</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An important part of professional excellence is being able to develop your listening skills and overcome the barriers.</a:t>
            </a:r>
          </a:p>
        </p:txBody>
      </p:sp>
      <p:sp>
        <p:nvSpPr>
          <p:cNvPr id="10" name="Rectangle 9">
            <a:extLst>
              <a:ext uri="{FF2B5EF4-FFF2-40B4-BE49-F238E27FC236}">
                <a16:creationId xmlns:a16="http://schemas.microsoft.com/office/drawing/2014/main" id="{3717A5CE-AFB3-F5EB-01BE-33359C0E5D65}"/>
              </a:ext>
            </a:extLst>
          </p:cNvPr>
          <p:cNvSpPr/>
          <p:nvPr/>
        </p:nvSpPr>
        <p:spPr>
          <a:xfrm>
            <a:off x="6476541" y="1817150"/>
            <a:ext cx="4955458" cy="4684488"/>
          </a:xfrm>
          <a:prstGeom prst="rect">
            <a:avLst/>
          </a:prstGeom>
        </p:spPr>
        <p:txBody>
          <a:bodyPr wrap="square">
            <a:spAutoFit/>
          </a:bodyPr>
          <a:lstStyle/>
          <a:p>
            <a:pPr algn="just" rtl="1">
              <a:lnSpc>
                <a:spcPct val="200000"/>
              </a:lnSpc>
            </a:pPr>
            <a:r>
              <a:rPr lang="ar-SA" b="1" dirty="0">
                <a:solidFill>
                  <a:srgbClr val="FF0000"/>
                </a:solidFill>
                <a:latin typeface="Alexandria Light" pitchFamily="2" charset="-78"/>
                <a:cs typeface="Alexandria Light" pitchFamily="2" charset="-78"/>
              </a:rPr>
              <a:t>فكيف يمكنك تطوير مهاراتك كمستمع؟</a:t>
            </a:r>
          </a:p>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الخطوة الأولى هي الاعتراف بأن الاستماع صعب. لا تقع في فخ افتراض أنه نظرا لأن لديك سمعا جيدا، فلديك مهارات استماع جيدة أيضا.</a:t>
            </a:r>
          </a:p>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جزء مهم من التميز المهني هو القدرة على تطوير مهارات الاستماع لديك والتغلب على الحواجز.</a:t>
            </a:r>
          </a:p>
        </p:txBody>
      </p:sp>
      <p:sp>
        <p:nvSpPr>
          <p:cNvPr id="4" name="TextBox 3">
            <a:extLst>
              <a:ext uri="{FF2B5EF4-FFF2-40B4-BE49-F238E27FC236}">
                <a16:creationId xmlns:a16="http://schemas.microsoft.com/office/drawing/2014/main" id="{C772EACA-DF6B-5717-CD3D-EE5BC8C3773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290230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C34EB7-5662-442D-B4EF-85EA11BA9E5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A7593EB-D8AE-E2D5-5DD3-0ABEA5DCF27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412A281-2CE9-3D22-4AB9-766569C6D438}"/>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9AB068C-87EB-716B-41DD-EE5191C943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14F0A17-BC65-3539-FBE4-1C89DC1561E6}"/>
              </a:ext>
            </a:extLst>
          </p:cNvPr>
          <p:cNvSpPr/>
          <p:nvPr/>
        </p:nvSpPr>
        <p:spPr>
          <a:xfrm>
            <a:off x="1747519" y="634335"/>
            <a:ext cx="5469357" cy="461665"/>
          </a:xfrm>
          <a:prstGeom prst="rect">
            <a:avLst/>
          </a:prstGeom>
        </p:spPr>
        <p:txBody>
          <a:bodyPr wrap="square">
            <a:spAutoFit/>
          </a:bodyPr>
          <a:lstStyle/>
          <a:p>
            <a:r>
              <a:rPr lang="en-US" sz="2400" b="1" dirty="0">
                <a:solidFill>
                  <a:srgbClr val="00B0F0"/>
                </a:solidFill>
                <a:latin typeface="Alexandria" charset="0"/>
                <a:cs typeface="Alexandria" charset="0"/>
              </a:rPr>
              <a:t>Listening</a:t>
            </a:r>
          </a:p>
        </p:txBody>
      </p:sp>
      <p:sp>
        <p:nvSpPr>
          <p:cNvPr id="9" name="TextBox 8">
            <a:extLst>
              <a:ext uri="{FF2B5EF4-FFF2-40B4-BE49-F238E27FC236}">
                <a16:creationId xmlns:a16="http://schemas.microsoft.com/office/drawing/2014/main" id="{C82FD6C4-B709-1A12-146A-6D5C17523140}"/>
              </a:ext>
            </a:extLst>
          </p:cNvPr>
          <p:cNvSpPr txBox="1"/>
          <p:nvPr/>
        </p:nvSpPr>
        <p:spPr>
          <a:xfrm>
            <a:off x="6725265" y="624892"/>
            <a:ext cx="3814916"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الاستماع</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17A168C3-0570-909D-E272-5A2E8A26B253}"/>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Failing to Limit Distractions</a:t>
            </a:r>
          </a:p>
        </p:txBody>
      </p:sp>
      <p:sp>
        <p:nvSpPr>
          <p:cNvPr id="8" name="Rectangle: Rounded Corners 7">
            <a:extLst>
              <a:ext uri="{FF2B5EF4-FFF2-40B4-BE49-F238E27FC236}">
                <a16:creationId xmlns:a16="http://schemas.microsoft.com/office/drawing/2014/main" id="{DB17450C-266B-F263-F53E-A3EEFCA58C0B}"/>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7B21640-F428-1354-E1CD-9317B870AA58}"/>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الفشل في الحد من عوامل التشتيت</a:t>
            </a:r>
          </a:p>
        </p:txBody>
      </p:sp>
      <p:pic>
        <p:nvPicPr>
          <p:cNvPr id="1028" name="Picture 4" descr="Communication Model – 3">
            <a:extLst>
              <a:ext uri="{FF2B5EF4-FFF2-40B4-BE49-F238E27FC236}">
                <a16:creationId xmlns:a16="http://schemas.microsoft.com/office/drawing/2014/main" id="{7B642C9E-3684-21CC-85D2-965E6365A0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4543" y="3599562"/>
            <a:ext cx="6364476" cy="318223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4238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72E24B-B216-6492-6062-2F2C76965CA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2ADF0B4-BC3D-2ADB-CA67-93DEDD8F220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8D08273-8C49-37F0-11AD-56D6CE2070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0439124-9C2F-0835-D074-8A6C0234C108}"/>
              </a:ext>
            </a:extLst>
          </p:cNvPr>
          <p:cNvSpPr/>
          <p:nvPr/>
        </p:nvSpPr>
        <p:spPr>
          <a:xfrm>
            <a:off x="1150374" y="634335"/>
            <a:ext cx="6733786" cy="461665"/>
          </a:xfrm>
          <a:prstGeom prst="rect">
            <a:avLst/>
          </a:prstGeom>
        </p:spPr>
        <p:txBody>
          <a:bodyPr wrap="square">
            <a:spAutoFit/>
          </a:bodyPr>
          <a:lstStyle/>
          <a:p>
            <a:r>
              <a:rPr lang="en-US" sz="2400" b="1" dirty="0">
                <a:solidFill>
                  <a:srgbClr val="00B0F0"/>
                </a:solidFill>
                <a:latin typeface="Alexandria" charset="0"/>
                <a:cs typeface="Alexandria" charset="0"/>
              </a:rPr>
              <a:t>Failing to Limit Distractions</a:t>
            </a:r>
          </a:p>
        </p:txBody>
      </p:sp>
      <p:sp>
        <p:nvSpPr>
          <p:cNvPr id="9" name="TextBox 8">
            <a:extLst>
              <a:ext uri="{FF2B5EF4-FFF2-40B4-BE49-F238E27FC236}">
                <a16:creationId xmlns:a16="http://schemas.microsoft.com/office/drawing/2014/main" id="{908A7CE6-25AD-3310-F774-3462E1158F8B}"/>
              </a:ext>
            </a:extLst>
          </p:cNvPr>
          <p:cNvSpPr txBox="1"/>
          <p:nvPr/>
        </p:nvSpPr>
        <p:spPr>
          <a:xfrm>
            <a:off x="6440129" y="648421"/>
            <a:ext cx="4807974" cy="707886"/>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الفشل في الحد من عوامل التشتيت</a:t>
            </a:r>
          </a:p>
          <a:p>
            <a:pPr algn="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534A32DB-2A8B-192E-75BB-3A7576D821D2}"/>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077C20F8-E578-E82D-6B79-E9FD5C289E4B}"/>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C91E3D94-B627-5270-32C5-91F165469383}"/>
              </a:ext>
            </a:extLst>
          </p:cNvPr>
          <p:cNvSpPr/>
          <p:nvPr/>
        </p:nvSpPr>
        <p:spPr>
          <a:xfrm>
            <a:off x="845574" y="1817150"/>
            <a:ext cx="4955458" cy="4615944"/>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Noise</a:t>
            </a:r>
            <a:r>
              <a:rPr lang="en-US" dirty="0">
                <a:latin typeface="Alexandria Light" pitchFamily="2" charset="-78"/>
                <a:cs typeface="Alexandria Light" pitchFamily="2" charset="-78"/>
              </a:rPr>
              <a:t> is part of every communication interaction. </a:t>
            </a:r>
          </a:p>
          <a:p>
            <a:pPr marL="457200" indent="-457200" algn="just">
              <a:lnSpc>
                <a:spcPct val="15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External noise </a:t>
            </a:r>
            <a:r>
              <a:rPr lang="en-US" dirty="0">
                <a:latin typeface="Alexandria Light" pitchFamily="2" charset="-78"/>
                <a:cs typeface="Alexandria Light" pitchFamily="2" charset="-78"/>
              </a:rPr>
              <a:t>includes distractions such as audible talking during a meeting, ruffling of papers, or a cell phone going off in the next cubicle.</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Light" pitchFamily="2" charset="-78"/>
                <a:cs typeface="Alexandria Light" pitchFamily="2" charset="-78"/>
              </a:rPr>
              <a:t>Whenever possible, you should take steps to control the external noise that might interfere with your ability to listen to others, as well as their ability to listen to you.</a:t>
            </a:r>
          </a:p>
        </p:txBody>
      </p:sp>
      <p:sp>
        <p:nvSpPr>
          <p:cNvPr id="10" name="Rectangle 9">
            <a:extLst>
              <a:ext uri="{FF2B5EF4-FFF2-40B4-BE49-F238E27FC236}">
                <a16:creationId xmlns:a16="http://schemas.microsoft.com/office/drawing/2014/main" id="{554F0827-5FC2-CD55-7463-3B490E491669}"/>
              </a:ext>
            </a:extLst>
          </p:cNvPr>
          <p:cNvSpPr/>
          <p:nvPr/>
        </p:nvSpPr>
        <p:spPr>
          <a:xfrm>
            <a:off x="6476541" y="1817150"/>
            <a:ext cx="4955458" cy="4724370"/>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700" b="1" dirty="0">
                <a:solidFill>
                  <a:srgbClr val="FF0000"/>
                </a:solidFill>
                <a:latin typeface="Alexandria Light" pitchFamily="2" charset="-78"/>
                <a:cs typeface="Alexandria Light" pitchFamily="2" charset="-78"/>
              </a:rPr>
              <a:t>الضوضاء</a:t>
            </a:r>
            <a:r>
              <a:rPr lang="ar-SA" sz="1700" dirty="0">
                <a:latin typeface="Alexandria Light" pitchFamily="2" charset="-78"/>
                <a:cs typeface="Alexandria Light" pitchFamily="2" charset="-78"/>
              </a:rPr>
              <a:t> جزء من كل تفاعل اتصالي. </a:t>
            </a:r>
          </a:p>
          <a:p>
            <a:pPr marL="457200" indent="-457200" algn="just" rtl="1">
              <a:lnSpc>
                <a:spcPct val="200000"/>
              </a:lnSpc>
              <a:buFont typeface="Arial" panose="020B0604020202020204" pitchFamily="34" charset="0"/>
              <a:buChar char="•"/>
            </a:pPr>
            <a:r>
              <a:rPr lang="ar-SA" sz="1700" b="1" dirty="0">
                <a:solidFill>
                  <a:srgbClr val="FF0000"/>
                </a:solidFill>
                <a:latin typeface="Alexandria Light" pitchFamily="2" charset="-78"/>
                <a:cs typeface="Alexandria Light" pitchFamily="2" charset="-78"/>
              </a:rPr>
              <a:t>الضوضاء الخارجية </a:t>
            </a:r>
            <a:r>
              <a:rPr lang="ar-SA" sz="1700" dirty="0">
                <a:latin typeface="Alexandria Light" pitchFamily="2" charset="-78"/>
                <a:cs typeface="Alexandria Light" pitchFamily="2" charset="-78"/>
              </a:rPr>
              <a:t>تشمل عوامل تشتيت مثل التحدث المسموع أثناء الاجتماع ، أو كشكش الأوراق ، أو انطلاق الهاتف الخلوي في المقصورة التالية.</a:t>
            </a:r>
          </a:p>
          <a:p>
            <a:pPr marL="457200" indent="-457200" algn="just" rtl="1">
              <a:lnSpc>
                <a:spcPct val="200000"/>
              </a:lnSpc>
              <a:buFont typeface="Arial" panose="020B0604020202020204" pitchFamily="34" charset="0"/>
              <a:buChar char="•"/>
            </a:pPr>
            <a:r>
              <a:rPr lang="ar-SA" sz="1700" dirty="0">
                <a:solidFill>
                  <a:schemeClr val="accent6">
                    <a:lumMod val="50000"/>
                  </a:schemeClr>
                </a:solidFill>
                <a:latin typeface="Alexandria Light" pitchFamily="2" charset="-78"/>
                <a:cs typeface="Alexandria Light" pitchFamily="2" charset="-78"/>
              </a:rPr>
              <a:t>كلما كان ذلك ممكنا ، يجب عليك اتخاذ خطوات للتحكم في الضوضاء الخارجية التي قد تتداخل مع قدرتك على الاستماع إلى الآخرين ، بالإضافة إلى قدرتهم على الاستماع إليك.</a:t>
            </a:r>
          </a:p>
        </p:txBody>
      </p:sp>
      <p:sp>
        <p:nvSpPr>
          <p:cNvPr id="4" name="TextBox 3">
            <a:extLst>
              <a:ext uri="{FF2B5EF4-FFF2-40B4-BE49-F238E27FC236}">
                <a16:creationId xmlns:a16="http://schemas.microsoft.com/office/drawing/2014/main" id="{17A4CCBB-7A7D-0A8A-1C70-F7C81C71716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288453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92A2D4-FF97-FBA5-70CB-76B7845C880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5E07641-B47C-4FE3-9969-1843D16B74B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1C88395-2876-2A74-A7AD-30BA8C38EA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502D8B9-355F-1FB9-11FA-97AF31D3F838}"/>
              </a:ext>
            </a:extLst>
          </p:cNvPr>
          <p:cNvSpPr/>
          <p:nvPr/>
        </p:nvSpPr>
        <p:spPr>
          <a:xfrm>
            <a:off x="1150374" y="634335"/>
            <a:ext cx="6733786" cy="461665"/>
          </a:xfrm>
          <a:prstGeom prst="rect">
            <a:avLst/>
          </a:prstGeom>
        </p:spPr>
        <p:txBody>
          <a:bodyPr wrap="square">
            <a:spAutoFit/>
          </a:bodyPr>
          <a:lstStyle/>
          <a:p>
            <a:r>
              <a:rPr lang="en-US" sz="2400" b="1" dirty="0">
                <a:solidFill>
                  <a:srgbClr val="00B0F0"/>
                </a:solidFill>
                <a:latin typeface="Alexandria" charset="0"/>
                <a:cs typeface="Alexandria" charset="0"/>
              </a:rPr>
              <a:t>Failing to Limit Distractions</a:t>
            </a:r>
          </a:p>
        </p:txBody>
      </p:sp>
      <p:sp>
        <p:nvSpPr>
          <p:cNvPr id="9" name="TextBox 8">
            <a:extLst>
              <a:ext uri="{FF2B5EF4-FFF2-40B4-BE49-F238E27FC236}">
                <a16:creationId xmlns:a16="http://schemas.microsoft.com/office/drawing/2014/main" id="{F2ACA0E1-2394-2A0C-4086-856D989381B9}"/>
              </a:ext>
            </a:extLst>
          </p:cNvPr>
          <p:cNvSpPr txBox="1"/>
          <p:nvPr/>
        </p:nvSpPr>
        <p:spPr>
          <a:xfrm>
            <a:off x="6440129" y="648421"/>
            <a:ext cx="4807974" cy="707886"/>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الفشل في الحد من عوامل التشتيت</a:t>
            </a:r>
          </a:p>
          <a:p>
            <a:pPr algn="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CDE3EE24-5167-B4E6-582E-36D3937A11FB}"/>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0468E69E-3579-DD17-0FEC-3C3CED3A31A2}"/>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B22A940-91F6-6952-B5CA-3BF6A6A412BB}"/>
              </a:ext>
            </a:extLst>
          </p:cNvPr>
          <p:cNvSpPr/>
          <p:nvPr/>
        </p:nvSpPr>
        <p:spPr>
          <a:xfrm>
            <a:off x="845574" y="1817150"/>
            <a:ext cx="4955458" cy="4200445"/>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Internal noise </a:t>
            </a:r>
            <a:r>
              <a:rPr lang="en-US" dirty="0">
                <a:latin typeface="Alexandria Light" pitchFamily="2" charset="-78"/>
                <a:cs typeface="Alexandria Light" pitchFamily="2" charset="-78"/>
              </a:rPr>
              <a:t>encompasses any internal condition or state that interferes with the communicator’s ability to focus on the message.</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Light" pitchFamily="2" charset="-78"/>
                <a:cs typeface="Alexandria Light" pitchFamily="2" charset="-78"/>
              </a:rPr>
              <a:t>Whether we think about it consciously or not, during the conversation we assess what the speaker is saying as well as what she or he is not saying because of where she/he is or whom she/he is with.</a:t>
            </a:r>
          </a:p>
        </p:txBody>
      </p:sp>
      <p:sp>
        <p:nvSpPr>
          <p:cNvPr id="10" name="Rectangle 9">
            <a:extLst>
              <a:ext uri="{FF2B5EF4-FFF2-40B4-BE49-F238E27FC236}">
                <a16:creationId xmlns:a16="http://schemas.microsoft.com/office/drawing/2014/main" id="{7D660733-06A7-D131-77C7-721A00361FA2}"/>
              </a:ext>
            </a:extLst>
          </p:cNvPr>
          <p:cNvSpPr/>
          <p:nvPr/>
        </p:nvSpPr>
        <p:spPr>
          <a:xfrm>
            <a:off x="6476541" y="1817150"/>
            <a:ext cx="4955458" cy="4099712"/>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900" b="1" dirty="0">
                <a:solidFill>
                  <a:srgbClr val="FF0000"/>
                </a:solidFill>
                <a:latin typeface="Alexandria Light" pitchFamily="2" charset="-78"/>
                <a:cs typeface="Alexandria Light" pitchFamily="2" charset="-78"/>
              </a:rPr>
              <a:t>الضوضاء الداخلية </a:t>
            </a:r>
            <a:r>
              <a:rPr lang="ar-SA" sz="1900" dirty="0">
                <a:latin typeface="Alexandria Light" pitchFamily="2" charset="-78"/>
                <a:cs typeface="Alexandria Light" pitchFamily="2" charset="-78"/>
              </a:rPr>
              <a:t>تشمل أي حالة أو حالة داخلية تتداخل مع قدرة المتواصل على التركيز على الرسالة.</a:t>
            </a:r>
          </a:p>
          <a:p>
            <a:pPr marL="457200" indent="-457200" algn="just" rtl="1">
              <a:lnSpc>
                <a:spcPct val="200000"/>
              </a:lnSpc>
              <a:buFont typeface="Arial" panose="020B0604020202020204" pitchFamily="34" charset="0"/>
              <a:buChar char="•"/>
            </a:pPr>
            <a:r>
              <a:rPr lang="ar-SA" sz="1900" dirty="0">
                <a:solidFill>
                  <a:schemeClr val="accent6">
                    <a:lumMod val="75000"/>
                  </a:schemeClr>
                </a:solidFill>
                <a:latin typeface="Alexandria Light" pitchFamily="2" charset="-78"/>
                <a:cs typeface="Alexandria Light" pitchFamily="2" charset="-78"/>
              </a:rPr>
              <a:t>سواء فكرنا في الأمر بوعي أم لا ، أثناء المحادثة نقوم بتقييم ما يقوله المتحدث بالإضافة إلى ما لا يقوله بسبب مكانه أو مع من هو.</a:t>
            </a:r>
          </a:p>
        </p:txBody>
      </p:sp>
      <p:sp>
        <p:nvSpPr>
          <p:cNvPr id="4" name="TextBox 3">
            <a:extLst>
              <a:ext uri="{FF2B5EF4-FFF2-40B4-BE49-F238E27FC236}">
                <a16:creationId xmlns:a16="http://schemas.microsoft.com/office/drawing/2014/main" id="{808C1F5E-552A-2108-85A5-5E1F63D2EFE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286781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0486CF-B3D1-6D33-E477-C8079072114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6DA17E3-EE2D-60B6-6071-5AEADB272A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EDDBA8C-62A7-91E8-144D-6DFEBEBE52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0AAE258-DB3A-5F1B-3028-D31A4ED2A79E}"/>
              </a:ext>
            </a:extLst>
          </p:cNvPr>
          <p:cNvSpPr/>
          <p:nvPr/>
        </p:nvSpPr>
        <p:spPr>
          <a:xfrm>
            <a:off x="1150374" y="634335"/>
            <a:ext cx="6733786" cy="461665"/>
          </a:xfrm>
          <a:prstGeom prst="rect">
            <a:avLst/>
          </a:prstGeom>
        </p:spPr>
        <p:txBody>
          <a:bodyPr wrap="square">
            <a:spAutoFit/>
          </a:bodyPr>
          <a:lstStyle/>
          <a:p>
            <a:r>
              <a:rPr lang="en-US" sz="2400" b="1" dirty="0">
                <a:solidFill>
                  <a:srgbClr val="00B0F0"/>
                </a:solidFill>
                <a:latin typeface="Alexandria" charset="0"/>
                <a:cs typeface="Alexandria" charset="0"/>
              </a:rPr>
              <a:t>Failing to Limit Distractions</a:t>
            </a:r>
          </a:p>
        </p:txBody>
      </p:sp>
      <p:sp>
        <p:nvSpPr>
          <p:cNvPr id="9" name="TextBox 8">
            <a:extLst>
              <a:ext uri="{FF2B5EF4-FFF2-40B4-BE49-F238E27FC236}">
                <a16:creationId xmlns:a16="http://schemas.microsoft.com/office/drawing/2014/main" id="{BCB0FBC5-91E2-2B31-11A8-CE1364F89462}"/>
              </a:ext>
            </a:extLst>
          </p:cNvPr>
          <p:cNvSpPr txBox="1"/>
          <p:nvPr/>
        </p:nvSpPr>
        <p:spPr>
          <a:xfrm>
            <a:off x="6440129" y="648421"/>
            <a:ext cx="4807974" cy="707886"/>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الفشل في الحد من عوامل التشتيت</a:t>
            </a:r>
          </a:p>
          <a:p>
            <a:pPr algn="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1F3972B6-DBC1-126E-A048-D60C1F4B5858}"/>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C159135F-222D-62F1-B56D-4B9E71AF7627}"/>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CF7CBB1D-A726-4F08-D193-E1C14AC5D294}"/>
              </a:ext>
            </a:extLst>
          </p:cNvPr>
          <p:cNvSpPr/>
          <p:nvPr/>
        </p:nvSpPr>
        <p:spPr>
          <a:xfrm>
            <a:off x="845574" y="1817150"/>
            <a:ext cx="4955458" cy="4615944"/>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Controlling internal noise in others can be difficult, as it may be hard to predict. Still, you can minimize some internal noise in others. </a:t>
            </a:r>
          </a:p>
          <a:p>
            <a:pPr marL="457200" indent="-457200" algn="just">
              <a:lnSpc>
                <a:spcPct val="150000"/>
              </a:lnSpc>
              <a:buFont typeface="Arial" panose="020B0604020202020204" pitchFamily="34" charset="0"/>
              <a:buChar char="•"/>
            </a:pPr>
            <a:r>
              <a:rPr lang="en-US" dirty="0">
                <a:solidFill>
                  <a:srgbClr val="FF0000"/>
                </a:solidFill>
                <a:latin typeface="Alexandria Light" pitchFamily="2" charset="-78"/>
                <a:cs typeface="Alexandria Light" pitchFamily="2" charset="-78"/>
              </a:rPr>
              <a:t>For example</a:t>
            </a:r>
            <a:r>
              <a:rPr lang="en-US" dirty="0">
                <a:solidFill>
                  <a:schemeClr val="accent6">
                    <a:lumMod val="50000"/>
                  </a:schemeClr>
                </a:solidFill>
                <a:latin typeface="Alexandria Light" pitchFamily="2" charset="-78"/>
                <a:cs typeface="Alexandria Light" pitchFamily="2" charset="-78"/>
              </a:rPr>
              <a:t>, </a:t>
            </a:r>
            <a:r>
              <a:rPr lang="en-US" dirty="0">
                <a:latin typeface="Alexandria Light" pitchFamily="2" charset="-78"/>
                <a:cs typeface="Alexandria Light" pitchFamily="2" charset="-78"/>
              </a:rPr>
              <a:t>holding long meetings without food or bathroom breaks will guarantee internal noise in your team. Minimize the noise by providing food and giving breaks.</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Light" pitchFamily="2" charset="-78"/>
                <a:cs typeface="Alexandria Light" pitchFamily="2" charset="-78"/>
              </a:rPr>
              <a:t>Minimize the noise by providing food and giving breaks.</a:t>
            </a:r>
          </a:p>
        </p:txBody>
      </p:sp>
      <p:sp>
        <p:nvSpPr>
          <p:cNvPr id="10" name="Rectangle 9">
            <a:extLst>
              <a:ext uri="{FF2B5EF4-FFF2-40B4-BE49-F238E27FC236}">
                <a16:creationId xmlns:a16="http://schemas.microsoft.com/office/drawing/2014/main" id="{28F9CBC9-F064-0116-341A-2D19540E611C}"/>
              </a:ext>
            </a:extLst>
          </p:cNvPr>
          <p:cNvSpPr/>
          <p:nvPr/>
        </p:nvSpPr>
        <p:spPr>
          <a:xfrm>
            <a:off x="6476541" y="1817150"/>
            <a:ext cx="4955458" cy="4179414"/>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500" dirty="0">
                <a:latin typeface="Alexandria Light" pitchFamily="2" charset="-78"/>
                <a:cs typeface="Alexandria Light" pitchFamily="2" charset="-78"/>
              </a:rPr>
              <a:t>قد يكون التحكم في الضوضاء الداخلية في الآخرين أمرا صعبا ، حيث قد يكون من الصعب التنبؤ به. ومع ذلك ، يمكنك تقليل بعض الضوضاء الداخلية في حالات أخرى. </a:t>
            </a:r>
          </a:p>
          <a:p>
            <a:pPr marL="457200" indent="-457200" algn="just" rtl="1">
              <a:lnSpc>
                <a:spcPct val="200000"/>
              </a:lnSpc>
              <a:buFont typeface="Arial" panose="020B0604020202020204" pitchFamily="34" charset="0"/>
              <a:buChar char="•"/>
            </a:pPr>
            <a:r>
              <a:rPr lang="ar-SA" sz="1500" dirty="0">
                <a:solidFill>
                  <a:srgbClr val="FF0000"/>
                </a:solidFill>
                <a:latin typeface="Alexandria Light" pitchFamily="2" charset="-78"/>
                <a:cs typeface="Alexandria Light" pitchFamily="2" charset="-78"/>
              </a:rPr>
              <a:t>على سبيل المثال</a:t>
            </a:r>
            <a:r>
              <a:rPr lang="ar-SA" sz="1500" dirty="0">
                <a:latin typeface="Alexandria Light" pitchFamily="2" charset="-78"/>
                <a:cs typeface="Alexandria Light" pitchFamily="2" charset="-78"/>
              </a:rPr>
              <a:t>، سيضمن عقد اجتماعات طويلة بدون طعام أو استراحات في الحمام ضوضاء داخلية في فريقك. قلل من الضوضاء من خلال توفير الطعام وإعطاء فترات راحة.</a:t>
            </a:r>
          </a:p>
          <a:p>
            <a:pPr marL="457200" indent="-457200" algn="just" rtl="1">
              <a:lnSpc>
                <a:spcPct val="200000"/>
              </a:lnSpc>
              <a:buFont typeface="Arial" panose="020B0604020202020204" pitchFamily="34" charset="0"/>
              <a:buChar char="•"/>
            </a:pPr>
            <a:r>
              <a:rPr lang="ar-SA" sz="1500" dirty="0">
                <a:solidFill>
                  <a:schemeClr val="accent6">
                    <a:lumMod val="50000"/>
                  </a:schemeClr>
                </a:solidFill>
                <a:latin typeface="Alexandria Light" pitchFamily="2" charset="-78"/>
                <a:cs typeface="Alexandria Light" pitchFamily="2" charset="-78"/>
              </a:rPr>
              <a:t>قلل من الضوضاء من خلال توفير الطعام وإعطاء فترات راحة.</a:t>
            </a:r>
          </a:p>
        </p:txBody>
      </p:sp>
      <p:sp>
        <p:nvSpPr>
          <p:cNvPr id="4" name="TextBox 3">
            <a:extLst>
              <a:ext uri="{FF2B5EF4-FFF2-40B4-BE49-F238E27FC236}">
                <a16:creationId xmlns:a16="http://schemas.microsoft.com/office/drawing/2014/main" id="{F4DBC515-C2F7-D2BB-3605-E532B9CB2D9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08934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7403EA-9DEE-BD9F-42CB-25DBAA1BCE2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8A9BFD2-63F5-B0D7-9A65-10E2749BFFE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1D653EA-1B78-193A-488D-8CF6DAA95D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A402737-D001-B868-DA3E-786609A70399}"/>
              </a:ext>
            </a:extLst>
          </p:cNvPr>
          <p:cNvSpPr/>
          <p:nvPr/>
        </p:nvSpPr>
        <p:spPr>
          <a:xfrm>
            <a:off x="1150374" y="634335"/>
            <a:ext cx="6733786" cy="461665"/>
          </a:xfrm>
          <a:prstGeom prst="rect">
            <a:avLst/>
          </a:prstGeom>
        </p:spPr>
        <p:txBody>
          <a:bodyPr wrap="square">
            <a:spAutoFit/>
          </a:bodyPr>
          <a:lstStyle/>
          <a:p>
            <a:r>
              <a:rPr lang="en-US" sz="2400" b="1" dirty="0">
                <a:solidFill>
                  <a:srgbClr val="00B0F0"/>
                </a:solidFill>
                <a:latin typeface="Alexandria" charset="0"/>
                <a:cs typeface="Alexandria" charset="0"/>
              </a:rPr>
              <a:t>Failing to Limit Distractions</a:t>
            </a:r>
          </a:p>
        </p:txBody>
      </p:sp>
      <p:sp>
        <p:nvSpPr>
          <p:cNvPr id="9" name="TextBox 8">
            <a:extLst>
              <a:ext uri="{FF2B5EF4-FFF2-40B4-BE49-F238E27FC236}">
                <a16:creationId xmlns:a16="http://schemas.microsoft.com/office/drawing/2014/main" id="{F75ECA3A-A059-C4A3-9494-52889CA4470B}"/>
              </a:ext>
            </a:extLst>
          </p:cNvPr>
          <p:cNvSpPr txBox="1"/>
          <p:nvPr/>
        </p:nvSpPr>
        <p:spPr>
          <a:xfrm>
            <a:off x="6440129" y="648421"/>
            <a:ext cx="4807974" cy="707886"/>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الفشل في الحد من عوامل التشتيت</a:t>
            </a:r>
          </a:p>
          <a:p>
            <a:pPr algn="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AB939D7E-521D-19A0-078D-842D76D3FB24}"/>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46B6788E-542C-5CD1-4821-83BF75000B7C}"/>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6EF431AA-DCD0-9488-919F-8233B8F95D2C}"/>
              </a:ext>
            </a:extLst>
          </p:cNvPr>
          <p:cNvSpPr/>
          <p:nvPr/>
        </p:nvSpPr>
        <p:spPr>
          <a:xfrm>
            <a:off x="845574" y="1817150"/>
            <a:ext cx="4955458" cy="4200445"/>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dirty="0">
                <a:solidFill>
                  <a:srgbClr val="FF0000"/>
                </a:solidFill>
                <a:latin typeface="Alexandria Light" pitchFamily="2" charset="-78"/>
                <a:cs typeface="Alexandria Light" pitchFamily="2" charset="-78"/>
              </a:rPr>
              <a:t>Another example</a:t>
            </a:r>
            <a:r>
              <a:rPr lang="en-US" dirty="0">
                <a:solidFill>
                  <a:schemeClr val="accent6">
                    <a:lumMod val="50000"/>
                  </a:schemeClr>
                </a:solidFill>
                <a:latin typeface="Alexandria Light" pitchFamily="2" charset="-78"/>
                <a:cs typeface="Alexandria Light" pitchFamily="2" charset="-78"/>
              </a:rPr>
              <a:t>, </a:t>
            </a:r>
            <a:r>
              <a:rPr lang="en-US" dirty="0">
                <a:latin typeface="Alexandria Light" pitchFamily="2" charset="-78"/>
                <a:cs typeface="Alexandria Light" pitchFamily="2" charset="-78"/>
              </a:rPr>
              <a:t>Say you are a health care provider who has to deliver bad</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News such as “You have cancer” or “You will need surgery” will create tremendous internal noise. </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Light" pitchFamily="2" charset="-78"/>
                <a:cs typeface="Alexandria Light" pitchFamily="2" charset="-78"/>
              </a:rPr>
              <a:t>In situations such as these, allow the listener time to deal with the news before giving additional information or instructions he or she will need to listen to, comprehend, and remember.</a:t>
            </a:r>
          </a:p>
        </p:txBody>
      </p:sp>
      <p:sp>
        <p:nvSpPr>
          <p:cNvPr id="10" name="Rectangle 9">
            <a:extLst>
              <a:ext uri="{FF2B5EF4-FFF2-40B4-BE49-F238E27FC236}">
                <a16:creationId xmlns:a16="http://schemas.microsoft.com/office/drawing/2014/main" id="{120495E1-A9A0-4898-A7A3-9F897EEF6B4C}"/>
              </a:ext>
            </a:extLst>
          </p:cNvPr>
          <p:cNvSpPr/>
          <p:nvPr/>
        </p:nvSpPr>
        <p:spPr>
          <a:xfrm>
            <a:off x="6476541" y="1817150"/>
            <a:ext cx="4955458" cy="4201150"/>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dirty="0">
                <a:solidFill>
                  <a:srgbClr val="FF0000"/>
                </a:solidFill>
                <a:latin typeface="Alexandria Light" pitchFamily="2" charset="-78"/>
                <a:cs typeface="Alexandria Light" pitchFamily="2" charset="-78"/>
              </a:rPr>
              <a:t>مثال آخر </a:t>
            </a:r>
            <a:r>
              <a:rPr lang="ar-SA" sz="1700" dirty="0">
                <a:latin typeface="Alexandria Light" pitchFamily="2" charset="-78"/>
                <a:cs typeface="Alexandria Light" pitchFamily="2" charset="-78"/>
              </a:rPr>
              <a:t>، لنفترض أنك مقدم رعاية صحية يجب أن تلد بشكل سيء</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أخبار مثل "أنت مصاب بالسرطان" أو "ستحتاج إلى جراحة" ستخلق ضوضاء داخلية هائلة. </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في مثل هذه المواقف ، امنح المستمع وقتا للتعامل مع الأخبار قبل إعطاء معلومات أو تعليمات إضافية سيحتاج إلى الاستماع إليها وفهمها وتذكرها.</a:t>
            </a:r>
          </a:p>
        </p:txBody>
      </p:sp>
      <p:sp>
        <p:nvSpPr>
          <p:cNvPr id="4" name="TextBox 3">
            <a:extLst>
              <a:ext uri="{FF2B5EF4-FFF2-40B4-BE49-F238E27FC236}">
                <a16:creationId xmlns:a16="http://schemas.microsoft.com/office/drawing/2014/main" id="{00620C22-7629-92FE-70B1-A0571C8F431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841531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B819A3-FF7B-E750-F830-645F47B3DB7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9C54002-4167-B62E-231A-80BB89167A2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1A2167F-56A0-8B71-AB39-47B60CC36F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D4B0C7B-7EC5-3734-CF76-7EB9E97D4306}"/>
              </a:ext>
            </a:extLst>
          </p:cNvPr>
          <p:cNvSpPr/>
          <p:nvPr/>
        </p:nvSpPr>
        <p:spPr>
          <a:xfrm>
            <a:off x="1150374" y="634335"/>
            <a:ext cx="6733786" cy="461665"/>
          </a:xfrm>
          <a:prstGeom prst="rect">
            <a:avLst/>
          </a:prstGeom>
        </p:spPr>
        <p:txBody>
          <a:bodyPr wrap="square">
            <a:spAutoFit/>
          </a:bodyPr>
          <a:lstStyle/>
          <a:p>
            <a:r>
              <a:rPr lang="en-US" sz="2400" b="1" dirty="0">
                <a:solidFill>
                  <a:srgbClr val="00B0F0"/>
                </a:solidFill>
                <a:latin typeface="Alexandria" charset="0"/>
                <a:cs typeface="Alexandria" charset="0"/>
              </a:rPr>
              <a:t>Failing to Limit Distractions</a:t>
            </a:r>
          </a:p>
        </p:txBody>
      </p:sp>
      <p:sp>
        <p:nvSpPr>
          <p:cNvPr id="9" name="TextBox 8">
            <a:extLst>
              <a:ext uri="{FF2B5EF4-FFF2-40B4-BE49-F238E27FC236}">
                <a16:creationId xmlns:a16="http://schemas.microsoft.com/office/drawing/2014/main" id="{C00294F0-1ED7-477B-D207-FAD5194F68E8}"/>
              </a:ext>
            </a:extLst>
          </p:cNvPr>
          <p:cNvSpPr txBox="1"/>
          <p:nvPr/>
        </p:nvSpPr>
        <p:spPr>
          <a:xfrm>
            <a:off x="6440129" y="648421"/>
            <a:ext cx="4807974" cy="707886"/>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الفشل في الحد من عوامل التشتيت</a:t>
            </a:r>
          </a:p>
          <a:p>
            <a:pPr algn="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039EF3D0-E771-BEA2-790E-FAEF0669A88C}"/>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F95F9702-C774-8A5F-CC71-9716BD7C9FFC}"/>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6AC1445-C8C1-36BD-DE7B-78C99413CA19}"/>
              </a:ext>
            </a:extLst>
          </p:cNvPr>
          <p:cNvSpPr/>
          <p:nvPr/>
        </p:nvSpPr>
        <p:spPr>
          <a:xfrm>
            <a:off x="845574" y="1817150"/>
            <a:ext cx="4955458" cy="4364656"/>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As for the internal noise within you, you must reflect on what is causing your internal noise and address those factors. </a:t>
            </a:r>
          </a:p>
          <a:p>
            <a:pPr marL="457200" indent="-457200" algn="just">
              <a:lnSpc>
                <a:spcPct val="150000"/>
              </a:lnSpc>
              <a:buFont typeface="Arial" panose="020B0604020202020204" pitchFamily="34" charset="0"/>
              <a:buChar char="•"/>
            </a:pPr>
            <a:r>
              <a:rPr lang="en-US" sz="1700" dirty="0">
                <a:solidFill>
                  <a:schemeClr val="accent6">
                    <a:lumMod val="50000"/>
                  </a:schemeClr>
                </a:solidFill>
                <a:latin typeface="Alexandria Light" pitchFamily="2" charset="-78"/>
                <a:cs typeface="Alexandria Light" pitchFamily="2" charset="-78"/>
              </a:rPr>
              <a:t>If you have an urgent matter to deal with, don’t try to hold a conversation with someone. You simply won’t be able to listen.</a:t>
            </a:r>
          </a:p>
          <a:p>
            <a:pPr marL="457200" indent="-457200" algn="just">
              <a:lnSpc>
                <a:spcPct val="150000"/>
              </a:lnSpc>
              <a:buFont typeface="Arial" panose="020B0604020202020204" pitchFamily="34" charset="0"/>
              <a:buChar char="•"/>
            </a:pPr>
            <a:r>
              <a:rPr lang="en-US" sz="1700" dirty="0">
                <a:solidFill>
                  <a:schemeClr val="accent6">
                    <a:lumMod val="50000"/>
                  </a:schemeClr>
                </a:solidFill>
                <a:latin typeface="Alexandria Light" pitchFamily="2" charset="-78"/>
                <a:cs typeface="Alexandria Light" pitchFamily="2" charset="-78"/>
              </a:rPr>
              <a:t>Tell the other party you will need to reschedule your conversation for a time when you can give your undivided attention.</a:t>
            </a:r>
          </a:p>
        </p:txBody>
      </p:sp>
      <p:sp>
        <p:nvSpPr>
          <p:cNvPr id="10" name="Rectangle 9">
            <a:extLst>
              <a:ext uri="{FF2B5EF4-FFF2-40B4-BE49-F238E27FC236}">
                <a16:creationId xmlns:a16="http://schemas.microsoft.com/office/drawing/2014/main" id="{D1D390B4-AE62-863A-459E-26E63A2120AE}"/>
              </a:ext>
            </a:extLst>
          </p:cNvPr>
          <p:cNvSpPr/>
          <p:nvPr/>
        </p:nvSpPr>
        <p:spPr>
          <a:xfrm>
            <a:off x="6476541" y="1817150"/>
            <a:ext cx="4955458" cy="4724370"/>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بالنسبة للضوضاء الداخلية بداخلك ، يجب أن تفكر في سبب ضجيجك الداخلي ومعالجة هذه العوامل. </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إذا كان لديك مسألة عاجلة للتعامل معها ، فلا تحاول إجراء محادثة مع شخص ما. أنت ببساطة لن تكون قادرا على الاستماع.</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أخبر الطرف الآخر أنك ستحتاج إلى إعادة جدولة محادثتك لوقت يمكنك فيه إعطاء اهتمامك الكامل.</a:t>
            </a:r>
          </a:p>
        </p:txBody>
      </p:sp>
      <p:sp>
        <p:nvSpPr>
          <p:cNvPr id="4" name="TextBox 3">
            <a:extLst>
              <a:ext uri="{FF2B5EF4-FFF2-40B4-BE49-F238E27FC236}">
                <a16:creationId xmlns:a16="http://schemas.microsoft.com/office/drawing/2014/main" id="{5D11B5B5-0C16-92DC-C180-9FEF86E34D8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740781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3E5A81-E56C-B73F-38CA-2856519BC8B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22130E3-B37D-113E-ECE6-E8BA9E695A8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160B602-F63F-B377-69CD-B58F7139A016}"/>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7BD0469-3ACA-0710-F402-8014D8F2E2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5012B62-30CD-098A-E4D2-F30094A7227F}"/>
              </a:ext>
            </a:extLst>
          </p:cNvPr>
          <p:cNvSpPr/>
          <p:nvPr/>
        </p:nvSpPr>
        <p:spPr>
          <a:xfrm>
            <a:off x="1747519" y="634335"/>
            <a:ext cx="5469357" cy="461665"/>
          </a:xfrm>
          <a:prstGeom prst="rect">
            <a:avLst/>
          </a:prstGeom>
        </p:spPr>
        <p:txBody>
          <a:bodyPr wrap="square">
            <a:spAutoFit/>
          </a:bodyPr>
          <a:lstStyle/>
          <a:p>
            <a:r>
              <a:rPr lang="en-US" sz="2400" b="1" dirty="0">
                <a:solidFill>
                  <a:srgbClr val="00B0F0"/>
                </a:solidFill>
                <a:latin typeface="Alexandria" charset="0"/>
                <a:cs typeface="Alexandria" charset="0"/>
              </a:rPr>
              <a:t>Listening</a:t>
            </a:r>
          </a:p>
        </p:txBody>
      </p:sp>
      <p:sp>
        <p:nvSpPr>
          <p:cNvPr id="9" name="TextBox 8">
            <a:extLst>
              <a:ext uri="{FF2B5EF4-FFF2-40B4-BE49-F238E27FC236}">
                <a16:creationId xmlns:a16="http://schemas.microsoft.com/office/drawing/2014/main" id="{A5E25DC3-5200-929D-C334-4BBE4562B1AD}"/>
              </a:ext>
            </a:extLst>
          </p:cNvPr>
          <p:cNvSpPr txBox="1"/>
          <p:nvPr/>
        </p:nvSpPr>
        <p:spPr>
          <a:xfrm>
            <a:off x="6725265" y="624892"/>
            <a:ext cx="3814916"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الاستماع</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60084CFB-7C0D-728E-4310-0B9102163AC9}"/>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Failing to Focus on the Message</a:t>
            </a:r>
          </a:p>
        </p:txBody>
      </p:sp>
      <p:sp>
        <p:nvSpPr>
          <p:cNvPr id="8" name="Rectangle: Rounded Corners 7">
            <a:extLst>
              <a:ext uri="{FF2B5EF4-FFF2-40B4-BE49-F238E27FC236}">
                <a16:creationId xmlns:a16="http://schemas.microsoft.com/office/drawing/2014/main" id="{18364DDF-DFE9-B973-617B-DAACB2065AD5}"/>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8F82086-87CA-D801-44B2-23CCD7743A2F}"/>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عدم التركيز على الرسالة</a:t>
            </a:r>
          </a:p>
        </p:txBody>
      </p:sp>
      <p:pic>
        <p:nvPicPr>
          <p:cNvPr id="1026" name="Picture 2" descr="Message: “Where Is Your Focus” from Jackie Johnson | Jesus Victory Centre">
            <a:extLst>
              <a:ext uri="{FF2B5EF4-FFF2-40B4-BE49-F238E27FC236}">
                <a16:creationId xmlns:a16="http://schemas.microsoft.com/office/drawing/2014/main" id="{5040FECE-F0A8-00DA-2DE0-B2B317C6E6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1123" y="3599562"/>
            <a:ext cx="5565058" cy="313034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1715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57E31D-0B70-AAA7-89DE-E45FB2E104F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5E931FF-7C23-7800-4024-C83687E7DA8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A3088B1-4A97-408C-1375-9482807A77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908B8E6-5F1E-2B9E-4CF6-B8F3905773F2}"/>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Failing to Focus on the Message</a:t>
            </a:r>
          </a:p>
        </p:txBody>
      </p:sp>
      <p:sp>
        <p:nvSpPr>
          <p:cNvPr id="9" name="TextBox 8">
            <a:extLst>
              <a:ext uri="{FF2B5EF4-FFF2-40B4-BE49-F238E27FC236}">
                <a16:creationId xmlns:a16="http://schemas.microsoft.com/office/drawing/2014/main" id="{DA4D804F-A198-85C1-30C3-44C075DCCF61}"/>
              </a:ext>
            </a:extLst>
          </p:cNvPr>
          <p:cNvSpPr txBox="1"/>
          <p:nvPr/>
        </p:nvSpPr>
        <p:spPr>
          <a:xfrm>
            <a:off x="6440129" y="648421"/>
            <a:ext cx="4807974"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عدم التركيز على الرسالة</a:t>
            </a:r>
          </a:p>
        </p:txBody>
      </p:sp>
      <p:sp>
        <p:nvSpPr>
          <p:cNvPr id="3" name="Rectangle: Rounded Corners 2">
            <a:extLst>
              <a:ext uri="{FF2B5EF4-FFF2-40B4-BE49-F238E27FC236}">
                <a16:creationId xmlns:a16="http://schemas.microsoft.com/office/drawing/2014/main" id="{312649B1-D74E-444D-0E70-E2A23E1881C5}"/>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3B46A711-4E7C-DDB9-C4A1-E8ECD1B6AB03}"/>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AF3F1D9F-1B0D-079D-FCCE-2A603CEBEE30}"/>
              </a:ext>
            </a:extLst>
          </p:cNvPr>
          <p:cNvSpPr/>
          <p:nvPr/>
        </p:nvSpPr>
        <p:spPr>
          <a:xfrm>
            <a:off x="845574" y="1817150"/>
            <a:ext cx="4955458" cy="4364656"/>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In addition to distractions and noise, or maybe because of noise, you may fail to focus on the message being sent. As a result, you are not listening effectively.</a:t>
            </a:r>
          </a:p>
          <a:p>
            <a:pPr marL="457200" indent="-457200" algn="just">
              <a:lnSpc>
                <a:spcPct val="150000"/>
              </a:lnSpc>
              <a:buFont typeface="Arial" panose="020B0604020202020204" pitchFamily="34" charset="0"/>
              <a:buChar char="•"/>
            </a:pPr>
            <a:r>
              <a:rPr lang="en-US" sz="1700" dirty="0">
                <a:solidFill>
                  <a:schemeClr val="accent6">
                    <a:lumMod val="50000"/>
                  </a:schemeClr>
                </a:solidFill>
                <a:latin typeface="Alexandria Light" pitchFamily="2" charset="-78"/>
                <a:cs typeface="Alexandria Light" pitchFamily="2" charset="-78"/>
              </a:rPr>
              <a:t>Beyond noise, some additional factors that may distract your focus on the message include jargon, message overload, receiver apprehension, and bias. Or you may fail to focus on the message because it is difficult to comprehend.</a:t>
            </a:r>
          </a:p>
        </p:txBody>
      </p:sp>
      <p:sp>
        <p:nvSpPr>
          <p:cNvPr id="10" name="Rectangle 9">
            <a:extLst>
              <a:ext uri="{FF2B5EF4-FFF2-40B4-BE49-F238E27FC236}">
                <a16:creationId xmlns:a16="http://schemas.microsoft.com/office/drawing/2014/main" id="{5C6AF0EF-C4E7-276E-1050-C8DDD5245D4B}"/>
              </a:ext>
            </a:extLst>
          </p:cNvPr>
          <p:cNvSpPr/>
          <p:nvPr/>
        </p:nvSpPr>
        <p:spPr>
          <a:xfrm>
            <a:off x="6476541" y="1817150"/>
            <a:ext cx="4955458" cy="4724370"/>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بالإضافة إلى الانحرافات والضوضاء ، أو ربما بسبب الضوضاء ، قد تفشل في التركيز على الرسالة التي يتم إرسالها. نتيجة لذلك ، أنت لا تستمع بشكل فعال.</a:t>
            </a:r>
          </a:p>
          <a:p>
            <a:pPr marL="457200" indent="-457200" algn="just" rtl="1">
              <a:lnSpc>
                <a:spcPct val="200000"/>
              </a:lnSpc>
              <a:buFont typeface="Arial" panose="020B0604020202020204" pitchFamily="34" charset="0"/>
              <a:buChar char="•"/>
            </a:pPr>
            <a:r>
              <a:rPr lang="ar-SA" sz="1700" dirty="0">
                <a:solidFill>
                  <a:schemeClr val="accent6">
                    <a:lumMod val="50000"/>
                  </a:schemeClr>
                </a:solidFill>
                <a:latin typeface="Alexandria Light" pitchFamily="2" charset="-78"/>
                <a:cs typeface="Alexandria Light" pitchFamily="2" charset="-78"/>
              </a:rPr>
              <a:t>بالإضافة إلى الضوضاء ، تتضمن بعض العوامل الإضافية التي قد تشتت انتباهك على الرسالة المصطلحات ، والحمل الزائد للرسالة ، ومخاوف المتلقي ، والتحيز. أو قد تفشل في التركيز على الرسالة لأنه من الصعب فهمها.</a:t>
            </a:r>
          </a:p>
        </p:txBody>
      </p:sp>
      <p:sp>
        <p:nvSpPr>
          <p:cNvPr id="4" name="TextBox 3">
            <a:extLst>
              <a:ext uri="{FF2B5EF4-FFF2-40B4-BE49-F238E27FC236}">
                <a16:creationId xmlns:a16="http://schemas.microsoft.com/office/drawing/2014/main" id="{951DE8A0-668B-AF07-168E-39BCD368279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033041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69F8D4-A861-89DB-760A-FD736E593A4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99355AC-1D9C-6168-5DDC-CC7A2C93DDA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B1FF70A-84BD-0DEE-2F8A-F89117CFB3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2C5CB60-88B4-7DFD-8D75-D5319697B012}"/>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Failing to Focus on the Message</a:t>
            </a:r>
          </a:p>
        </p:txBody>
      </p:sp>
      <p:sp>
        <p:nvSpPr>
          <p:cNvPr id="9" name="TextBox 8">
            <a:extLst>
              <a:ext uri="{FF2B5EF4-FFF2-40B4-BE49-F238E27FC236}">
                <a16:creationId xmlns:a16="http://schemas.microsoft.com/office/drawing/2014/main" id="{91E405CE-4220-7BCF-BDED-F56AE230A6BA}"/>
              </a:ext>
            </a:extLst>
          </p:cNvPr>
          <p:cNvSpPr txBox="1"/>
          <p:nvPr/>
        </p:nvSpPr>
        <p:spPr>
          <a:xfrm>
            <a:off x="6440129" y="648421"/>
            <a:ext cx="4807974"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عدم التركيز على الرسالة</a:t>
            </a:r>
          </a:p>
        </p:txBody>
      </p:sp>
      <p:sp>
        <p:nvSpPr>
          <p:cNvPr id="3" name="Rectangle: Rounded Corners 2">
            <a:extLst>
              <a:ext uri="{FF2B5EF4-FFF2-40B4-BE49-F238E27FC236}">
                <a16:creationId xmlns:a16="http://schemas.microsoft.com/office/drawing/2014/main" id="{2B32BBEA-E602-540D-8A5D-E8F48ACA1F59}"/>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D8A94EDC-D0E5-D470-AD97-418B0683DF1A}"/>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2D192751-A072-2D4A-5B1A-9860388FEA1B}"/>
              </a:ext>
            </a:extLst>
          </p:cNvPr>
          <p:cNvSpPr/>
          <p:nvPr/>
        </p:nvSpPr>
        <p:spPr>
          <a:xfrm>
            <a:off x="845573" y="1817150"/>
            <a:ext cx="10333703" cy="2122953"/>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Jargon</a:t>
            </a:r>
            <a:r>
              <a:rPr lang="en-US" dirty="0">
                <a:latin typeface="Alexandria Light" pitchFamily="2" charset="-78"/>
                <a:cs typeface="Alexandria Light" pitchFamily="2" charset="-78"/>
              </a:rPr>
              <a:t> is a language of familiarity. It can be a useful tool when everyone has a common understanding of the terms at hand. If there is no common understanding, language can separate, insulate, and intimidate. </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Light" pitchFamily="2" charset="-78"/>
                <a:cs typeface="Alexandria Light" pitchFamily="2" charset="-78"/>
              </a:rPr>
              <a:t>Good communication is the result of the use of common terms that are clearly understood by both parties</a:t>
            </a:r>
          </a:p>
        </p:txBody>
      </p:sp>
      <p:sp>
        <p:nvSpPr>
          <p:cNvPr id="10" name="Rectangle 9">
            <a:extLst>
              <a:ext uri="{FF2B5EF4-FFF2-40B4-BE49-F238E27FC236}">
                <a16:creationId xmlns:a16="http://schemas.microsoft.com/office/drawing/2014/main" id="{7C25783D-951E-6DE7-87DC-78B21DD52B28}"/>
              </a:ext>
            </a:extLst>
          </p:cNvPr>
          <p:cNvSpPr/>
          <p:nvPr/>
        </p:nvSpPr>
        <p:spPr>
          <a:xfrm>
            <a:off x="845573" y="4299345"/>
            <a:ext cx="10550014" cy="1672830"/>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b="1" dirty="0">
                <a:solidFill>
                  <a:srgbClr val="FF0000"/>
                </a:solidFill>
                <a:latin typeface="Alexandria Light" pitchFamily="2" charset="-78"/>
                <a:cs typeface="Alexandria Light" pitchFamily="2" charset="-78"/>
              </a:rPr>
              <a:t>المصطلحات العامة </a:t>
            </a:r>
            <a:r>
              <a:rPr lang="ar-SA" dirty="0">
                <a:latin typeface="Alexandria Light" pitchFamily="2" charset="-78"/>
                <a:cs typeface="Alexandria Light" pitchFamily="2" charset="-78"/>
              </a:rPr>
              <a:t>هي لغة مألوفة. يمكن أن تكون أداة مفيدة عندما يكون لدى الجميع فهم مشترك للمصطلحات المطروحة. إذا لم يكن هناك فهم مشترك ، يمكن للغة أن تفصل وتعزل وترهيب. </a:t>
            </a:r>
          </a:p>
          <a:p>
            <a:pPr marL="457200" indent="-457200" algn="just" rtl="1">
              <a:lnSpc>
                <a:spcPct val="200000"/>
              </a:lnSpc>
              <a:buFont typeface="Arial" panose="020B0604020202020204" pitchFamily="34" charset="0"/>
              <a:buChar char="•"/>
            </a:pPr>
            <a:r>
              <a:rPr lang="ar-SA" dirty="0">
                <a:solidFill>
                  <a:schemeClr val="accent6">
                    <a:lumMod val="50000"/>
                  </a:schemeClr>
                </a:solidFill>
                <a:latin typeface="Alexandria Light" pitchFamily="2" charset="-78"/>
                <a:cs typeface="Alexandria Light" pitchFamily="2" charset="-78"/>
              </a:rPr>
              <a:t>التواصل الجيد هو نتيجة استخدام المصطلحات الشائعة التي يفهمها الطرفان بوضوح.</a:t>
            </a:r>
          </a:p>
        </p:txBody>
      </p:sp>
      <p:sp>
        <p:nvSpPr>
          <p:cNvPr id="4" name="TextBox 3">
            <a:extLst>
              <a:ext uri="{FF2B5EF4-FFF2-40B4-BE49-F238E27FC236}">
                <a16:creationId xmlns:a16="http://schemas.microsoft.com/office/drawing/2014/main" id="{FA236F54-187C-99C1-B67B-A6986B18B1E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407073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EBA699-EC6D-F1A3-E108-B096937980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5E4B56F-11C7-5BFF-DF84-8D125E537D5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4396210-F877-D0D3-02CD-11797E88A4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DD6817-E186-F762-C4F3-677EE9148448}"/>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Failing to Focus on the Message</a:t>
            </a:r>
          </a:p>
        </p:txBody>
      </p:sp>
      <p:sp>
        <p:nvSpPr>
          <p:cNvPr id="9" name="TextBox 8">
            <a:extLst>
              <a:ext uri="{FF2B5EF4-FFF2-40B4-BE49-F238E27FC236}">
                <a16:creationId xmlns:a16="http://schemas.microsoft.com/office/drawing/2014/main" id="{65A132DE-6247-091E-91FC-51A554AE6B30}"/>
              </a:ext>
            </a:extLst>
          </p:cNvPr>
          <p:cNvSpPr txBox="1"/>
          <p:nvPr/>
        </p:nvSpPr>
        <p:spPr>
          <a:xfrm>
            <a:off x="6440129" y="648421"/>
            <a:ext cx="4807974"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عدم التركيز على الرسالة</a:t>
            </a:r>
          </a:p>
        </p:txBody>
      </p:sp>
      <p:sp>
        <p:nvSpPr>
          <p:cNvPr id="3" name="Rectangle: Rounded Corners 2">
            <a:extLst>
              <a:ext uri="{FF2B5EF4-FFF2-40B4-BE49-F238E27FC236}">
                <a16:creationId xmlns:a16="http://schemas.microsoft.com/office/drawing/2014/main" id="{47632C40-ED36-2AA0-8BA1-F5EA56E5D871}"/>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9BD775D3-7D60-CA40-DFBF-CEC4677F7F86}"/>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C3CD2299-9BFA-99EF-0CDF-1F2E8C5962F1}"/>
              </a:ext>
            </a:extLst>
          </p:cNvPr>
          <p:cNvSpPr/>
          <p:nvPr/>
        </p:nvSpPr>
        <p:spPr>
          <a:xfrm>
            <a:off x="845573" y="1817150"/>
            <a:ext cx="10333703" cy="2122953"/>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Message overload </a:t>
            </a:r>
            <a:r>
              <a:rPr lang="en-US" dirty="0">
                <a:latin typeface="Alexandria Light" pitchFamily="2" charset="-78"/>
                <a:cs typeface="Alexandria Light" pitchFamily="2" charset="-78"/>
              </a:rPr>
              <a:t>can have the same impact as jargon. Message overload occurs when a speaker includes too many details in a message, making it difficult for the listener to comprehend. </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Light" pitchFamily="2" charset="-78"/>
                <a:cs typeface="Alexandria Light" pitchFamily="2" charset="-78"/>
              </a:rPr>
              <a:t>As the listener tries to make sense out of the specific details, he or she loses focus on the primary message. </a:t>
            </a:r>
          </a:p>
        </p:txBody>
      </p:sp>
      <p:sp>
        <p:nvSpPr>
          <p:cNvPr id="10" name="Rectangle 9">
            <a:extLst>
              <a:ext uri="{FF2B5EF4-FFF2-40B4-BE49-F238E27FC236}">
                <a16:creationId xmlns:a16="http://schemas.microsoft.com/office/drawing/2014/main" id="{A817EBE0-DC09-63D3-7FEC-29EFB963E8F1}"/>
              </a:ext>
            </a:extLst>
          </p:cNvPr>
          <p:cNvSpPr/>
          <p:nvPr/>
        </p:nvSpPr>
        <p:spPr>
          <a:xfrm>
            <a:off x="845573" y="4273681"/>
            <a:ext cx="10550014" cy="1760610"/>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يمكن أن يكون </a:t>
            </a:r>
            <a:r>
              <a:rPr lang="ar-SA" b="1" dirty="0">
                <a:solidFill>
                  <a:srgbClr val="FF0000"/>
                </a:solidFill>
                <a:latin typeface="Alexandria Light" pitchFamily="2" charset="-78"/>
                <a:cs typeface="Alexandria Light" pitchFamily="2" charset="-78"/>
              </a:rPr>
              <a:t>المحتوى الزائد </a:t>
            </a:r>
            <a:r>
              <a:rPr lang="ar-SA" sz="1900" dirty="0">
                <a:latin typeface="Alexandria Light" pitchFamily="2" charset="-78"/>
                <a:cs typeface="Alexandria Light" pitchFamily="2" charset="-78"/>
              </a:rPr>
              <a:t>للرسائل نفس تأثير المصطلحات. يحدث الحمل الزائد للرسالة عندما يتضمن المتحدث الكثير من التفاصيل في الرسالة ، مما يجعل من الصعب على المستمع فهمها. </a:t>
            </a:r>
          </a:p>
          <a:p>
            <a:pPr marL="457200" indent="-457200" algn="just" rtl="1">
              <a:lnSpc>
                <a:spcPct val="200000"/>
              </a:lnSpc>
              <a:buFont typeface="Arial" panose="020B0604020202020204" pitchFamily="34" charset="0"/>
              <a:buChar char="•"/>
            </a:pPr>
            <a:r>
              <a:rPr lang="ar-SA" sz="1900" dirty="0">
                <a:solidFill>
                  <a:schemeClr val="accent6">
                    <a:lumMod val="50000"/>
                  </a:schemeClr>
                </a:solidFill>
                <a:latin typeface="Alexandria Light" pitchFamily="2" charset="-78"/>
                <a:cs typeface="Alexandria Light" pitchFamily="2" charset="-78"/>
              </a:rPr>
              <a:t>عندما يحاول المستمع فهم التفاصيل المحددة ، فإنه يفقد التركيز على الرسالة الأساسية.</a:t>
            </a:r>
          </a:p>
        </p:txBody>
      </p:sp>
      <p:sp>
        <p:nvSpPr>
          <p:cNvPr id="4" name="TextBox 3">
            <a:extLst>
              <a:ext uri="{FF2B5EF4-FFF2-40B4-BE49-F238E27FC236}">
                <a16:creationId xmlns:a16="http://schemas.microsoft.com/office/drawing/2014/main" id="{A3D5BAAE-E2B9-25A9-9719-11DC9E43656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938510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79816C-5E5B-2F1A-E70E-E5EDCF00818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2ED4F04-9376-569B-D0CB-C0081CF67A8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DE8FBA2-FE00-0BAA-4427-BB491AEB5E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C75B483-9A22-34CA-3161-995D7E132A5B}"/>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Failing to Focus on the Message</a:t>
            </a:r>
          </a:p>
        </p:txBody>
      </p:sp>
      <p:sp>
        <p:nvSpPr>
          <p:cNvPr id="9" name="TextBox 8">
            <a:extLst>
              <a:ext uri="{FF2B5EF4-FFF2-40B4-BE49-F238E27FC236}">
                <a16:creationId xmlns:a16="http://schemas.microsoft.com/office/drawing/2014/main" id="{57EB9306-5CD6-4AF4-8381-3D10B66B3A4D}"/>
              </a:ext>
            </a:extLst>
          </p:cNvPr>
          <p:cNvSpPr txBox="1"/>
          <p:nvPr/>
        </p:nvSpPr>
        <p:spPr>
          <a:xfrm>
            <a:off x="6440129" y="648421"/>
            <a:ext cx="4807974"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عدم التركيز على الرسالة</a:t>
            </a:r>
          </a:p>
        </p:txBody>
      </p:sp>
      <p:sp>
        <p:nvSpPr>
          <p:cNvPr id="3" name="Rectangle: Rounded Corners 2">
            <a:extLst>
              <a:ext uri="{FF2B5EF4-FFF2-40B4-BE49-F238E27FC236}">
                <a16:creationId xmlns:a16="http://schemas.microsoft.com/office/drawing/2014/main" id="{9139A5E4-7329-2343-EEC4-561AA73F1812}"/>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6E7C7DF8-C865-5556-8609-E21F68259A24}"/>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A4B001A8-55AA-0662-EB3F-210459CDE56B}"/>
              </a:ext>
            </a:extLst>
          </p:cNvPr>
          <p:cNvSpPr/>
          <p:nvPr/>
        </p:nvSpPr>
        <p:spPr>
          <a:xfrm>
            <a:off x="845573" y="1817150"/>
            <a:ext cx="10333703" cy="2122953"/>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Presenters sometimes make the mistake of including too many graphs and charts during their talks, which leads the audience to message overload.</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Light" pitchFamily="2" charset="-78"/>
                <a:cs typeface="Alexandria Light" pitchFamily="2" charset="-78"/>
              </a:rPr>
              <a:t>As a listener with professional excellence, you must stay engaged even if the message is difficult to comprehend. Listen for the main points, and request a copy of the notes or PowerPoint slides after the presentation.. </a:t>
            </a:r>
          </a:p>
        </p:txBody>
      </p:sp>
      <p:sp>
        <p:nvSpPr>
          <p:cNvPr id="10" name="Rectangle 9">
            <a:extLst>
              <a:ext uri="{FF2B5EF4-FFF2-40B4-BE49-F238E27FC236}">
                <a16:creationId xmlns:a16="http://schemas.microsoft.com/office/drawing/2014/main" id="{CA770D5E-B152-AE1F-95CD-CC817BAC0FF0}"/>
              </a:ext>
            </a:extLst>
          </p:cNvPr>
          <p:cNvSpPr/>
          <p:nvPr/>
        </p:nvSpPr>
        <p:spPr>
          <a:xfrm>
            <a:off x="845573" y="4207905"/>
            <a:ext cx="10550014" cy="2108269"/>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يرتكب مقدمو العروض أحيانا خطأ تضمين الكثير من الرسوم البيانية والمخططات أثناء محادثاتهم ، مما يؤدي إلى الجمهور إلى زيادة الرسائل.</a:t>
            </a:r>
          </a:p>
          <a:p>
            <a:pPr marL="457200" indent="-457200" algn="just" rtl="1">
              <a:lnSpc>
                <a:spcPct val="200000"/>
              </a:lnSpc>
              <a:buFont typeface="Arial" panose="020B0604020202020204" pitchFamily="34" charset="0"/>
              <a:buChar char="•"/>
            </a:pPr>
            <a:r>
              <a:rPr lang="ar-SA" sz="1700" dirty="0">
                <a:solidFill>
                  <a:schemeClr val="accent6">
                    <a:lumMod val="50000"/>
                  </a:schemeClr>
                </a:solidFill>
                <a:latin typeface="Alexandria Light" pitchFamily="2" charset="-78"/>
                <a:cs typeface="Alexandria Light" pitchFamily="2" charset="-78"/>
              </a:rPr>
              <a:t>بصفتك مستمعا يتمتع بامتياز مهني ، يجب أن تظل منخرطا حتى لو كان من الصعب فهم الرسالة. استمع إلى النقاط الرئيسية ، واطلب نسخة من الملاحظات أو شرائح </a:t>
            </a:r>
            <a:r>
              <a:rPr lang="en-US" sz="1700" dirty="0">
                <a:solidFill>
                  <a:schemeClr val="accent6">
                    <a:lumMod val="50000"/>
                  </a:schemeClr>
                </a:solidFill>
                <a:latin typeface="Alexandria Light" pitchFamily="2" charset="-78"/>
                <a:cs typeface="Alexandria Light" pitchFamily="2" charset="-78"/>
              </a:rPr>
              <a:t>PowerPoint </a:t>
            </a:r>
            <a:r>
              <a:rPr lang="ar-SA" sz="1700" dirty="0">
                <a:solidFill>
                  <a:schemeClr val="accent6">
                    <a:lumMod val="50000"/>
                  </a:schemeClr>
                </a:solidFill>
                <a:latin typeface="Alexandria Light" pitchFamily="2" charset="-78"/>
                <a:cs typeface="Alexandria Light" pitchFamily="2" charset="-78"/>
              </a:rPr>
              <a:t>بعد العرض التقديمي.</a:t>
            </a:r>
          </a:p>
        </p:txBody>
      </p:sp>
      <p:sp>
        <p:nvSpPr>
          <p:cNvPr id="4" name="TextBox 3">
            <a:extLst>
              <a:ext uri="{FF2B5EF4-FFF2-40B4-BE49-F238E27FC236}">
                <a16:creationId xmlns:a16="http://schemas.microsoft.com/office/drawing/2014/main" id="{9FDB2AEC-CC31-A490-B253-C0619D49E5C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686529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D16CE8-5C3F-054C-A932-EE969AC7BA9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30135B4-6D62-DDAC-42A8-01ADF3EB53C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D29A85B-4464-DC47-9A32-2656E4D26C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6B002D2-1C65-6935-7B44-52B2C0449C4D}"/>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Failing to Focus on the Message</a:t>
            </a:r>
          </a:p>
        </p:txBody>
      </p:sp>
      <p:sp>
        <p:nvSpPr>
          <p:cNvPr id="9" name="TextBox 8">
            <a:extLst>
              <a:ext uri="{FF2B5EF4-FFF2-40B4-BE49-F238E27FC236}">
                <a16:creationId xmlns:a16="http://schemas.microsoft.com/office/drawing/2014/main" id="{0F4D47F7-1169-CF97-8D59-41DA6D3D778C}"/>
              </a:ext>
            </a:extLst>
          </p:cNvPr>
          <p:cNvSpPr txBox="1"/>
          <p:nvPr/>
        </p:nvSpPr>
        <p:spPr>
          <a:xfrm>
            <a:off x="6440129" y="648421"/>
            <a:ext cx="4807974"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عدم التركيز على الرسالة</a:t>
            </a:r>
          </a:p>
        </p:txBody>
      </p:sp>
      <p:sp>
        <p:nvSpPr>
          <p:cNvPr id="3" name="Rectangle: Rounded Corners 2">
            <a:extLst>
              <a:ext uri="{FF2B5EF4-FFF2-40B4-BE49-F238E27FC236}">
                <a16:creationId xmlns:a16="http://schemas.microsoft.com/office/drawing/2014/main" id="{C05825EC-1B99-A027-C39E-DF9B86F44C0F}"/>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DA29B64F-B3CB-4DD4-A300-AC5B955A2B50}"/>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E087E8B0-2734-8F67-4B42-B6C3884335FB}"/>
              </a:ext>
            </a:extLst>
          </p:cNvPr>
          <p:cNvSpPr/>
          <p:nvPr/>
        </p:nvSpPr>
        <p:spPr>
          <a:xfrm>
            <a:off x="845573" y="1817150"/>
            <a:ext cx="10333703" cy="2130776"/>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1500" b="1" dirty="0">
                <a:solidFill>
                  <a:srgbClr val="FF0000"/>
                </a:solidFill>
                <a:latin typeface="Alexandria Light" pitchFamily="2" charset="-78"/>
                <a:cs typeface="Alexandria Light" pitchFamily="2" charset="-78"/>
              </a:rPr>
              <a:t>Receiver apprehension </a:t>
            </a:r>
            <a:r>
              <a:rPr lang="en-US" sz="1500" dirty="0">
                <a:latin typeface="Alexandria Light" pitchFamily="2" charset="-78"/>
                <a:cs typeface="Alexandria Light" pitchFamily="2" charset="-78"/>
              </a:rPr>
              <a:t>refers to “the fear of misinterpreting, inadequately processing, and/or not being able to adjust psychologically to messages sent by others</a:t>
            </a:r>
            <a:r>
              <a:rPr lang="en-US" sz="1500" dirty="0">
                <a:solidFill>
                  <a:schemeClr val="accent6">
                    <a:lumMod val="50000"/>
                  </a:schemeClr>
                </a:solidFill>
                <a:latin typeface="Alexandria Light" pitchFamily="2" charset="-78"/>
                <a:cs typeface="Alexandria Light" pitchFamily="2" charset="-78"/>
              </a:rPr>
              <a:t>.</a:t>
            </a:r>
          </a:p>
          <a:p>
            <a:pPr marL="457200" indent="-457200" algn="just">
              <a:lnSpc>
                <a:spcPct val="150000"/>
              </a:lnSpc>
              <a:buFont typeface="Arial" panose="020B0604020202020204" pitchFamily="34" charset="0"/>
              <a:buChar char="•"/>
            </a:pPr>
            <a:r>
              <a:rPr lang="en-US" sz="1500" dirty="0">
                <a:solidFill>
                  <a:schemeClr val="accent6">
                    <a:lumMod val="50000"/>
                  </a:schemeClr>
                </a:solidFill>
                <a:latin typeface="Alexandria Light" pitchFamily="2" charset="-78"/>
                <a:cs typeface="Alexandria Light" pitchFamily="2" charset="-78"/>
              </a:rPr>
              <a:t>This could mean having a fear of coming across new information or of being judged on your ability to remember the information correctly.</a:t>
            </a:r>
          </a:p>
          <a:p>
            <a:pPr marL="457200" indent="-457200" algn="just">
              <a:lnSpc>
                <a:spcPct val="150000"/>
              </a:lnSpc>
              <a:buFont typeface="Arial" panose="020B0604020202020204" pitchFamily="34" charset="0"/>
              <a:buChar char="•"/>
            </a:pPr>
            <a:r>
              <a:rPr lang="en-US" sz="1500" dirty="0">
                <a:latin typeface="Alexandria Light" pitchFamily="2" charset="-78"/>
                <a:cs typeface="Alexandria Light" pitchFamily="2" charset="-78"/>
              </a:rPr>
              <a:t>Research has demonstrated that a person with high receiver apprehension tends to have more problems with information processing and general listening effectiveness</a:t>
            </a:r>
            <a:r>
              <a:rPr lang="en-US" sz="1500" dirty="0">
                <a:solidFill>
                  <a:schemeClr val="accent6">
                    <a:lumMod val="50000"/>
                  </a:schemeClr>
                </a:solidFill>
                <a:latin typeface="Alexandria Light" pitchFamily="2" charset="-78"/>
                <a:cs typeface="Alexandria Light" pitchFamily="2" charset="-78"/>
              </a:rPr>
              <a:t>.</a:t>
            </a:r>
          </a:p>
        </p:txBody>
      </p:sp>
      <p:sp>
        <p:nvSpPr>
          <p:cNvPr id="10" name="Rectangle 9">
            <a:extLst>
              <a:ext uri="{FF2B5EF4-FFF2-40B4-BE49-F238E27FC236}">
                <a16:creationId xmlns:a16="http://schemas.microsoft.com/office/drawing/2014/main" id="{A005DDBC-6EB3-E148-9C41-E189026AF674}"/>
              </a:ext>
            </a:extLst>
          </p:cNvPr>
          <p:cNvSpPr/>
          <p:nvPr/>
        </p:nvSpPr>
        <p:spPr>
          <a:xfrm>
            <a:off x="845573" y="4116465"/>
            <a:ext cx="10550014" cy="2266711"/>
          </a:xfrm>
          <a:prstGeom prst="rect">
            <a:avLst/>
          </a:prstGeom>
        </p:spPr>
        <p:txBody>
          <a:bodyPr wrap="square">
            <a:spAutoFit/>
          </a:bodyPr>
          <a:lstStyle/>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يشير </a:t>
            </a:r>
            <a:r>
              <a:rPr lang="ar-SA" sz="1500" b="1" dirty="0">
                <a:solidFill>
                  <a:srgbClr val="FF0000"/>
                </a:solidFill>
                <a:latin typeface="Alexandria Light" pitchFamily="2" charset="-78"/>
                <a:cs typeface="Alexandria Light" pitchFamily="2" charset="-78"/>
              </a:rPr>
              <a:t>تخوق المتلقي </a:t>
            </a:r>
            <a:r>
              <a:rPr lang="ar-SA" sz="1600" dirty="0">
                <a:latin typeface="Alexandria Light" pitchFamily="2" charset="-78"/>
                <a:cs typeface="Alexandria Light" pitchFamily="2" charset="-78"/>
              </a:rPr>
              <a:t>إلى "الخوف من سوء التفسير ، و / أو المعالجة غير الكافية ، و / أو عدم القدرة على التكيف نفسيا مع الرسائل التي يرسلها الآخرون.</a:t>
            </a:r>
          </a:p>
          <a:p>
            <a:pPr marL="457200" indent="-457200" algn="just" rtl="1">
              <a:lnSpc>
                <a:spcPct val="150000"/>
              </a:lnSpc>
              <a:buFont typeface="Arial" panose="020B0604020202020204" pitchFamily="34" charset="0"/>
              <a:buChar char="•"/>
            </a:pPr>
            <a:r>
              <a:rPr lang="ar-SA" sz="1600" dirty="0">
                <a:solidFill>
                  <a:schemeClr val="accent6">
                    <a:lumMod val="50000"/>
                  </a:schemeClr>
                </a:solidFill>
                <a:latin typeface="Alexandria Light" pitchFamily="2" charset="-78"/>
                <a:cs typeface="Alexandria Light" pitchFamily="2" charset="-78"/>
              </a:rPr>
              <a:t>قد يعني هذا الخوف من العثور على معلومات جديدة أو الحكم عليك بناء على قدرتك على تذكر المعلومات بشكل صحيح.</a:t>
            </a: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أظهرت الأبحاث أن الشخص الذي يعاني من مخاوف عالية من المتلقي يميل إلى مواجهة المزيد من المشاكل في معالجة المعلومات وفعالية الاستماع العامة.</a:t>
            </a:r>
          </a:p>
        </p:txBody>
      </p:sp>
      <p:sp>
        <p:nvSpPr>
          <p:cNvPr id="4" name="TextBox 3">
            <a:extLst>
              <a:ext uri="{FF2B5EF4-FFF2-40B4-BE49-F238E27FC236}">
                <a16:creationId xmlns:a16="http://schemas.microsoft.com/office/drawing/2014/main" id="{6C3DE62C-E7D0-7C91-F852-89D435D949C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656410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CEE0D8-5852-4411-0852-5B4A3D216FD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FCC098F-A215-26BD-5257-C435B4B00A7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E8FA82D-FF21-0B3B-2331-5E9BEC520E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6833B48-A8B3-9404-4B1E-DA98638449CD}"/>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Failing to Focus on the Message</a:t>
            </a:r>
          </a:p>
        </p:txBody>
      </p:sp>
      <p:sp>
        <p:nvSpPr>
          <p:cNvPr id="9" name="TextBox 8">
            <a:extLst>
              <a:ext uri="{FF2B5EF4-FFF2-40B4-BE49-F238E27FC236}">
                <a16:creationId xmlns:a16="http://schemas.microsoft.com/office/drawing/2014/main" id="{9DE5D169-07DF-3E5D-D945-09B32EE878A2}"/>
              </a:ext>
            </a:extLst>
          </p:cNvPr>
          <p:cNvSpPr txBox="1"/>
          <p:nvPr/>
        </p:nvSpPr>
        <p:spPr>
          <a:xfrm>
            <a:off x="6440129" y="648421"/>
            <a:ext cx="4807974"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عدم التركيز على الرسالة</a:t>
            </a:r>
          </a:p>
        </p:txBody>
      </p:sp>
      <p:sp>
        <p:nvSpPr>
          <p:cNvPr id="3" name="Rectangle: Rounded Corners 2">
            <a:extLst>
              <a:ext uri="{FF2B5EF4-FFF2-40B4-BE49-F238E27FC236}">
                <a16:creationId xmlns:a16="http://schemas.microsoft.com/office/drawing/2014/main" id="{1AF9B595-72FC-100D-A25C-A2033DDADCEF}"/>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893B7514-3127-3412-3C7E-7913E3D5546B}"/>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9174086A-75F5-D33A-9503-89DA449C0151}"/>
              </a:ext>
            </a:extLst>
          </p:cNvPr>
          <p:cNvSpPr/>
          <p:nvPr/>
        </p:nvSpPr>
        <p:spPr>
          <a:xfrm>
            <a:off x="845573" y="1817150"/>
            <a:ext cx="10333703" cy="2130776"/>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1500" b="1" dirty="0">
                <a:solidFill>
                  <a:srgbClr val="FF0000"/>
                </a:solidFill>
                <a:latin typeface="Alexandria Light" pitchFamily="2" charset="-78"/>
                <a:cs typeface="Alexandria Light" pitchFamily="2" charset="-78"/>
              </a:rPr>
              <a:t>Bias</a:t>
            </a:r>
            <a:r>
              <a:rPr lang="en-US" sz="1500" dirty="0">
                <a:latin typeface="Alexandria Light" pitchFamily="2" charset="-78"/>
                <a:cs typeface="Alexandria Light" pitchFamily="2" charset="-78"/>
              </a:rPr>
              <a:t> is any assumption we make or attitude we have about a person, an issue, or a topic before we have heard all the facts. If you equate a speaker with subject matter or experiences that have made you feel frustrated or angry in the past, chances are good that you will be biased about that person before he or she gives the speech</a:t>
            </a:r>
            <a:r>
              <a:rPr lang="en-US" sz="1500" dirty="0">
                <a:solidFill>
                  <a:schemeClr val="accent6">
                    <a:lumMod val="50000"/>
                  </a:schemeClr>
                </a:solidFill>
                <a:latin typeface="Alexandria Light" pitchFamily="2" charset="-78"/>
                <a:cs typeface="Alexandria Light" pitchFamily="2" charset="-78"/>
              </a:rPr>
              <a:t>.</a:t>
            </a:r>
          </a:p>
          <a:p>
            <a:pPr marL="457200" indent="-457200" algn="just">
              <a:lnSpc>
                <a:spcPct val="150000"/>
              </a:lnSpc>
              <a:buFont typeface="Arial" panose="020B0604020202020204" pitchFamily="34" charset="0"/>
              <a:buChar char="•"/>
            </a:pPr>
            <a:r>
              <a:rPr lang="en-US" sz="1500" dirty="0">
                <a:solidFill>
                  <a:schemeClr val="accent6">
                    <a:lumMod val="50000"/>
                  </a:schemeClr>
                </a:solidFill>
                <a:latin typeface="Alexandria Light" pitchFamily="2" charset="-78"/>
                <a:cs typeface="Alexandria Light" pitchFamily="2" charset="-78"/>
              </a:rPr>
              <a:t>That bias may prevent you from listening to what that person has to say, and you may miss some important information</a:t>
            </a:r>
          </a:p>
        </p:txBody>
      </p:sp>
      <p:sp>
        <p:nvSpPr>
          <p:cNvPr id="10" name="Rectangle 9">
            <a:extLst>
              <a:ext uri="{FF2B5EF4-FFF2-40B4-BE49-F238E27FC236}">
                <a16:creationId xmlns:a16="http://schemas.microsoft.com/office/drawing/2014/main" id="{997BE40B-16A0-2A89-4173-2AE3BBEE0700}"/>
              </a:ext>
            </a:extLst>
          </p:cNvPr>
          <p:cNvSpPr/>
          <p:nvPr/>
        </p:nvSpPr>
        <p:spPr>
          <a:xfrm>
            <a:off x="845573" y="4228225"/>
            <a:ext cx="10550014" cy="2042162"/>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500" b="1" dirty="0">
                <a:solidFill>
                  <a:srgbClr val="FF0000"/>
                </a:solidFill>
                <a:latin typeface="Alexandria Light" pitchFamily="2" charset="-78"/>
                <a:cs typeface="Alexandria Light" pitchFamily="2" charset="-78"/>
              </a:rPr>
              <a:t>التحيز</a:t>
            </a:r>
            <a:r>
              <a:rPr lang="ar-SA" sz="1600" dirty="0">
                <a:latin typeface="Alexandria Light" pitchFamily="2" charset="-78"/>
                <a:cs typeface="Alexandria Light" pitchFamily="2" charset="-78"/>
              </a:rPr>
              <a:t> هو أي افتراض نتخذه أو موقف لدينا تجاه شخص أو قضية أو موضوع قبل أن نسمع كل الحقائق. إذا كنت تساوي المتحدث بموضوع أو تجارب جعلتك تشعر بالإحباط أو الغضب في الماضي ، فمن المحتمل أن تكون متحيزا بشأن هذا الشخص قبل أن يلقي الخطاب.</a:t>
            </a:r>
          </a:p>
          <a:p>
            <a:pPr marL="457200" indent="-457200" algn="just" rtl="1">
              <a:lnSpc>
                <a:spcPct val="200000"/>
              </a:lnSpc>
              <a:buFont typeface="Arial" panose="020B0604020202020204" pitchFamily="34" charset="0"/>
              <a:buChar char="•"/>
            </a:pPr>
            <a:r>
              <a:rPr lang="ar-SA" sz="1600" dirty="0">
                <a:solidFill>
                  <a:schemeClr val="accent6">
                    <a:lumMod val="50000"/>
                  </a:schemeClr>
                </a:solidFill>
                <a:latin typeface="Alexandria Light" pitchFamily="2" charset="-78"/>
                <a:cs typeface="Alexandria Light" pitchFamily="2" charset="-78"/>
              </a:rPr>
              <a:t>قد يمنعك هذا التحيز من الاستماع إلى ما يقوله هذا الشخص ، وقد تفوتك بعض المعلومات المهمة</a:t>
            </a:r>
          </a:p>
        </p:txBody>
      </p:sp>
      <p:sp>
        <p:nvSpPr>
          <p:cNvPr id="4" name="TextBox 3">
            <a:extLst>
              <a:ext uri="{FF2B5EF4-FFF2-40B4-BE49-F238E27FC236}">
                <a16:creationId xmlns:a16="http://schemas.microsoft.com/office/drawing/2014/main" id="{36BA9344-455D-04C8-3F68-0726A18B013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180098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C162E7-52A5-8792-BB1B-8789DC42102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B8E3AED-DCBE-B407-E358-2C83CAE5063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1206CEA-45E6-82C5-F700-AB17D9D8C6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64A45AD-FCBC-957D-C85C-AB441815F3D5}"/>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Failing to Focus on the Message</a:t>
            </a:r>
          </a:p>
        </p:txBody>
      </p:sp>
      <p:sp>
        <p:nvSpPr>
          <p:cNvPr id="9" name="TextBox 8">
            <a:extLst>
              <a:ext uri="{FF2B5EF4-FFF2-40B4-BE49-F238E27FC236}">
                <a16:creationId xmlns:a16="http://schemas.microsoft.com/office/drawing/2014/main" id="{4EF31D8C-2926-A24E-443E-9B1D1AF9DCA5}"/>
              </a:ext>
            </a:extLst>
          </p:cNvPr>
          <p:cNvSpPr txBox="1"/>
          <p:nvPr/>
        </p:nvSpPr>
        <p:spPr>
          <a:xfrm>
            <a:off x="6440129" y="648421"/>
            <a:ext cx="4807974"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عدم التركيز على الرسالة</a:t>
            </a:r>
          </a:p>
        </p:txBody>
      </p:sp>
      <p:sp>
        <p:nvSpPr>
          <p:cNvPr id="3" name="Rectangle: Rounded Corners 2">
            <a:extLst>
              <a:ext uri="{FF2B5EF4-FFF2-40B4-BE49-F238E27FC236}">
                <a16:creationId xmlns:a16="http://schemas.microsoft.com/office/drawing/2014/main" id="{05E5E7D3-A8D8-7C52-A00E-216A8683F87B}"/>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78ECE728-B67A-DE89-F6AB-B3256F5D5F2B}"/>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0088C7BD-A08C-4804-CF1D-4008917BD9DC}"/>
              </a:ext>
            </a:extLst>
          </p:cNvPr>
          <p:cNvSpPr/>
          <p:nvPr/>
        </p:nvSpPr>
        <p:spPr>
          <a:xfrm>
            <a:off x="845573" y="1669664"/>
            <a:ext cx="10333703" cy="2226828"/>
          </a:xfrm>
          <a:prstGeom prst="rect">
            <a:avLst/>
          </a:prstGeom>
        </p:spPr>
        <p:txBody>
          <a:bodyPr wrap="square">
            <a:spAutoFit/>
          </a:bodyPr>
          <a:lstStyle/>
          <a:p>
            <a:pPr marL="457200" indent="-457200" algn="just">
              <a:lnSpc>
                <a:spcPct val="200000"/>
              </a:lnSpc>
              <a:buFont typeface="Arial" panose="020B0604020202020204" pitchFamily="34" charset="0"/>
              <a:buChar char="•"/>
            </a:pPr>
            <a:r>
              <a:rPr lang="en-US" dirty="0">
                <a:latin typeface="Alexandria Light" pitchFamily="2" charset="-78"/>
                <a:cs typeface="Alexandria Light" pitchFamily="2" charset="-78"/>
              </a:rPr>
              <a:t>Effective listening requires you to put your biases aside and regard the other as having a valid point of view worthy of your time and careful attention. </a:t>
            </a:r>
          </a:p>
          <a:p>
            <a:pPr marL="457200" indent="-457200" algn="just">
              <a:lnSpc>
                <a:spcPct val="200000"/>
              </a:lnSpc>
              <a:buFont typeface="Arial" panose="020B0604020202020204" pitchFamily="34" charset="0"/>
              <a:buChar char="•"/>
            </a:pPr>
            <a:r>
              <a:rPr lang="en-US" dirty="0">
                <a:solidFill>
                  <a:schemeClr val="accent6">
                    <a:lumMod val="50000"/>
                  </a:schemeClr>
                </a:solidFill>
                <a:latin typeface="Alexandria Light" pitchFamily="2" charset="-78"/>
                <a:cs typeface="Alexandria Light" pitchFamily="2" charset="-78"/>
              </a:rPr>
              <a:t>To reduce bias, you need to acknowledge that bias might exist and try to remove it from your evaluation of the message.</a:t>
            </a:r>
          </a:p>
        </p:txBody>
      </p:sp>
      <p:sp>
        <p:nvSpPr>
          <p:cNvPr id="10" name="Rectangle 9">
            <a:extLst>
              <a:ext uri="{FF2B5EF4-FFF2-40B4-BE49-F238E27FC236}">
                <a16:creationId xmlns:a16="http://schemas.microsoft.com/office/drawing/2014/main" id="{D6B2D9D5-0C4E-B857-3F93-A56C9BB28F3B}"/>
              </a:ext>
            </a:extLst>
          </p:cNvPr>
          <p:cNvSpPr/>
          <p:nvPr/>
        </p:nvSpPr>
        <p:spPr>
          <a:xfrm>
            <a:off x="881985" y="4323464"/>
            <a:ext cx="10550014" cy="1760610"/>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يتطلب منك الاستماع الفعال أن تضع تحيزاتك جانبا وأن تعتبر الآخر يمتلك وجهة نظر صحيحة تستحق وقتك واهتمامك الدقيق. </a:t>
            </a:r>
          </a:p>
          <a:p>
            <a:pPr marL="457200" indent="-457200" algn="just" rtl="1">
              <a:lnSpc>
                <a:spcPct val="200000"/>
              </a:lnSpc>
              <a:buFont typeface="Arial" panose="020B0604020202020204" pitchFamily="34" charset="0"/>
              <a:buChar char="•"/>
            </a:pPr>
            <a:r>
              <a:rPr lang="ar-SA" sz="1900" dirty="0">
                <a:solidFill>
                  <a:schemeClr val="accent6">
                    <a:lumMod val="50000"/>
                  </a:schemeClr>
                </a:solidFill>
                <a:latin typeface="Alexandria Light" pitchFamily="2" charset="-78"/>
                <a:cs typeface="Alexandria Light" pitchFamily="2" charset="-78"/>
              </a:rPr>
              <a:t>لتقليل التحيز ، عليك أن تقر بأن التحيز قد يكون موجودا ومحاولة إزالته من تقييمك للرسالة.</a:t>
            </a:r>
          </a:p>
        </p:txBody>
      </p:sp>
      <p:sp>
        <p:nvSpPr>
          <p:cNvPr id="4" name="TextBox 3">
            <a:extLst>
              <a:ext uri="{FF2B5EF4-FFF2-40B4-BE49-F238E27FC236}">
                <a16:creationId xmlns:a16="http://schemas.microsoft.com/office/drawing/2014/main" id="{84B55357-B263-126F-1A4B-470A00600B7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925839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CD66F9-1FE6-786D-0456-7659BA8A53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8DE9BEF-2423-864A-BDDA-F9D72502EFE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24A1F36-19B9-E1DB-2D3E-94A21A7EB34E}"/>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270E121-C0CB-9827-C7A5-A4371F7B46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A49F43D-8D82-3257-F76E-0F6DA0FE3D33}"/>
              </a:ext>
            </a:extLst>
          </p:cNvPr>
          <p:cNvSpPr/>
          <p:nvPr/>
        </p:nvSpPr>
        <p:spPr>
          <a:xfrm>
            <a:off x="1747519" y="634335"/>
            <a:ext cx="5469357" cy="461665"/>
          </a:xfrm>
          <a:prstGeom prst="rect">
            <a:avLst/>
          </a:prstGeom>
        </p:spPr>
        <p:txBody>
          <a:bodyPr wrap="square">
            <a:spAutoFit/>
          </a:bodyPr>
          <a:lstStyle/>
          <a:p>
            <a:r>
              <a:rPr lang="en-US" sz="2400" b="1" dirty="0">
                <a:solidFill>
                  <a:srgbClr val="00B0F0"/>
                </a:solidFill>
                <a:latin typeface="Alexandria" charset="0"/>
                <a:cs typeface="Alexandria" charset="0"/>
              </a:rPr>
              <a:t>Listening</a:t>
            </a:r>
          </a:p>
        </p:txBody>
      </p:sp>
      <p:sp>
        <p:nvSpPr>
          <p:cNvPr id="9" name="TextBox 8">
            <a:extLst>
              <a:ext uri="{FF2B5EF4-FFF2-40B4-BE49-F238E27FC236}">
                <a16:creationId xmlns:a16="http://schemas.microsoft.com/office/drawing/2014/main" id="{A479BC5E-9D81-BDEF-DF2F-E09B3AED13E1}"/>
              </a:ext>
            </a:extLst>
          </p:cNvPr>
          <p:cNvSpPr txBox="1"/>
          <p:nvPr/>
        </p:nvSpPr>
        <p:spPr>
          <a:xfrm>
            <a:off x="6725265" y="624892"/>
            <a:ext cx="3814916"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الاستماع</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CA1F3001-513B-0385-34F3-B60062A5729F}"/>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Failing to Be an Active Listener</a:t>
            </a:r>
          </a:p>
        </p:txBody>
      </p:sp>
      <p:sp>
        <p:nvSpPr>
          <p:cNvPr id="8" name="Rectangle: Rounded Corners 7">
            <a:extLst>
              <a:ext uri="{FF2B5EF4-FFF2-40B4-BE49-F238E27FC236}">
                <a16:creationId xmlns:a16="http://schemas.microsoft.com/office/drawing/2014/main" id="{1EA9E8C7-4C33-E536-70B8-E94A04F4A648}"/>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52518F38-36AC-AB97-44BC-ED3D74F27183}"/>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الفشل في أن تكون مستمعًا فعالًا</a:t>
            </a:r>
          </a:p>
        </p:txBody>
      </p:sp>
      <p:pic>
        <p:nvPicPr>
          <p:cNvPr id="2050" name="Picture 2" descr="Active Listening: The Key to Better Communication | by Amanvyawahare |  Medium">
            <a:extLst>
              <a:ext uri="{FF2B5EF4-FFF2-40B4-BE49-F238E27FC236}">
                <a16:creationId xmlns:a16="http://schemas.microsoft.com/office/drawing/2014/main" id="{3CD616E5-6604-9F9B-4D5A-E3AB2953D3E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912" t="23407" r="4720" b="9113"/>
          <a:stretch/>
        </p:blipFill>
        <p:spPr bwMode="auto">
          <a:xfrm>
            <a:off x="2560956" y="3599562"/>
            <a:ext cx="6764593" cy="312763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8484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5BCAE7-6DB5-DB0C-A9F4-1FC2D34A28F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DDD5F1A-95C1-BFE3-9927-8FEFC1A83E6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6555559-13FE-3DE8-31E8-2F0E1C3AE3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AD6BB80-72CB-3BD9-7A08-4FAB4A56E3A3}"/>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Failing to Be an Active Listener</a:t>
            </a:r>
          </a:p>
        </p:txBody>
      </p:sp>
      <p:sp>
        <p:nvSpPr>
          <p:cNvPr id="9" name="TextBox 8">
            <a:extLst>
              <a:ext uri="{FF2B5EF4-FFF2-40B4-BE49-F238E27FC236}">
                <a16:creationId xmlns:a16="http://schemas.microsoft.com/office/drawing/2014/main" id="{D53123A4-DF3A-EDE5-9069-AFD4BB192B2E}"/>
              </a:ext>
            </a:extLst>
          </p:cNvPr>
          <p:cNvSpPr txBox="1"/>
          <p:nvPr/>
        </p:nvSpPr>
        <p:spPr>
          <a:xfrm>
            <a:off x="6440129" y="648421"/>
            <a:ext cx="4807974"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الفشل في أن تكون مستمعًا فعالًا</a:t>
            </a:r>
          </a:p>
        </p:txBody>
      </p:sp>
      <p:sp>
        <p:nvSpPr>
          <p:cNvPr id="3" name="Rectangle: Rounded Corners 2">
            <a:extLst>
              <a:ext uri="{FF2B5EF4-FFF2-40B4-BE49-F238E27FC236}">
                <a16:creationId xmlns:a16="http://schemas.microsoft.com/office/drawing/2014/main" id="{116C0CE1-CDB3-E5CD-DA82-98A50624044B}"/>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A24E0FDD-ACA3-083E-D611-EF2EA8A66431}"/>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AF6F95B1-EB04-418B-F572-05176484681A}"/>
              </a:ext>
            </a:extLst>
          </p:cNvPr>
          <p:cNvSpPr/>
          <p:nvPr/>
        </p:nvSpPr>
        <p:spPr>
          <a:xfrm>
            <a:off x="845574" y="1817150"/>
            <a:ext cx="4955458" cy="3784947"/>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Just as there is a difference between hearing and listening, there are also differences between various types of listening. In your professional career, you will engage in three types of listening:</a:t>
            </a:r>
          </a:p>
          <a:p>
            <a:pPr marL="914400" lvl="1" indent="-457200" algn="just">
              <a:lnSpc>
                <a:spcPct val="150000"/>
              </a:lnSpc>
              <a:buFont typeface="+mj-lt"/>
              <a:buAutoNum type="arabicPeriod"/>
            </a:pPr>
            <a:r>
              <a:rPr lang="en-US" b="1" dirty="0">
                <a:solidFill>
                  <a:srgbClr val="FF0000"/>
                </a:solidFill>
                <a:latin typeface="Alexandria Light" pitchFamily="2" charset="-78"/>
                <a:cs typeface="Alexandria Light" pitchFamily="2" charset="-78"/>
              </a:rPr>
              <a:t>informational, </a:t>
            </a:r>
          </a:p>
          <a:p>
            <a:pPr marL="914400" lvl="1" indent="-457200" algn="just">
              <a:lnSpc>
                <a:spcPct val="150000"/>
              </a:lnSpc>
              <a:buFont typeface="+mj-lt"/>
              <a:buAutoNum type="arabicPeriod"/>
            </a:pPr>
            <a:r>
              <a:rPr lang="en-US" b="1" dirty="0">
                <a:solidFill>
                  <a:srgbClr val="FF0000"/>
                </a:solidFill>
                <a:latin typeface="Alexandria Light" pitchFamily="2" charset="-78"/>
                <a:cs typeface="Alexandria Light" pitchFamily="2" charset="-78"/>
              </a:rPr>
              <a:t>critical, and </a:t>
            </a:r>
          </a:p>
          <a:p>
            <a:pPr marL="914400" lvl="1" indent="-457200" algn="just">
              <a:lnSpc>
                <a:spcPct val="150000"/>
              </a:lnSpc>
              <a:buFont typeface="+mj-lt"/>
              <a:buAutoNum type="arabicPeriod"/>
            </a:pPr>
            <a:r>
              <a:rPr lang="en-US" b="1" dirty="0">
                <a:solidFill>
                  <a:srgbClr val="FF0000"/>
                </a:solidFill>
                <a:latin typeface="Alexandria Light" pitchFamily="2" charset="-78"/>
                <a:cs typeface="Alexandria Light" pitchFamily="2" charset="-78"/>
              </a:rPr>
              <a:t>Empathetic.</a:t>
            </a:r>
          </a:p>
        </p:txBody>
      </p:sp>
      <p:sp>
        <p:nvSpPr>
          <p:cNvPr id="10" name="Rectangle 9">
            <a:extLst>
              <a:ext uri="{FF2B5EF4-FFF2-40B4-BE49-F238E27FC236}">
                <a16:creationId xmlns:a16="http://schemas.microsoft.com/office/drawing/2014/main" id="{717D90BF-8F8D-AD86-4843-F3C5B1889887}"/>
              </a:ext>
            </a:extLst>
          </p:cNvPr>
          <p:cNvSpPr/>
          <p:nvPr/>
        </p:nvSpPr>
        <p:spPr>
          <a:xfrm>
            <a:off x="6476541" y="1817150"/>
            <a:ext cx="4955458" cy="4099712"/>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مثلما يوجد فرق بين السمع والاستماع ، هناك أيضا اختلافات بين أنواع مختلفة من الاستماع. في حياتك المهنية ، ستشارك في ثلاثة أنواع من الاستماع:</a:t>
            </a:r>
          </a:p>
          <a:p>
            <a:pPr marL="457200" indent="-457200" algn="just" rtl="1">
              <a:lnSpc>
                <a:spcPct val="200000"/>
              </a:lnSpc>
              <a:buFont typeface="+mj-lt"/>
              <a:buAutoNum type="arabicPeriod"/>
            </a:pPr>
            <a:r>
              <a:rPr lang="ar-SA" sz="1900" b="1" dirty="0">
                <a:solidFill>
                  <a:srgbClr val="FF0000"/>
                </a:solidFill>
                <a:latin typeface="Alexandria Light" pitchFamily="2" charset="-78"/>
                <a:cs typeface="Alexandria Light" pitchFamily="2" charset="-78"/>
              </a:rPr>
              <a:t>اعلاميه.</a:t>
            </a:r>
          </a:p>
          <a:p>
            <a:pPr marL="457200" indent="-457200" algn="just" rtl="1">
              <a:lnSpc>
                <a:spcPct val="200000"/>
              </a:lnSpc>
              <a:buFont typeface="+mj-lt"/>
              <a:buAutoNum type="arabicPeriod"/>
            </a:pPr>
            <a:r>
              <a:rPr lang="ar-SA" sz="1900" b="1" dirty="0">
                <a:solidFill>
                  <a:srgbClr val="FF0000"/>
                </a:solidFill>
                <a:latin typeface="Alexandria Light" pitchFamily="2" charset="-78"/>
                <a:cs typeface="Alexandria Light" pitchFamily="2" charset="-78"/>
              </a:rPr>
              <a:t>حرج.</a:t>
            </a:r>
          </a:p>
          <a:p>
            <a:pPr marL="457200" indent="-457200" algn="just" rtl="1">
              <a:lnSpc>
                <a:spcPct val="200000"/>
              </a:lnSpc>
              <a:buFont typeface="+mj-lt"/>
              <a:buAutoNum type="arabicPeriod"/>
            </a:pPr>
            <a:r>
              <a:rPr lang="ar-SA" sz="1900" b="1" dirty="0">
                <a:solidFill>
                  <a:srgbClr val="FF0000"/>
                </a:solidFill>
                <a:latin typeface="Alexandria Light" pitchFamily="2" charset="-78"/>
                <a:cs typeface="Alexandria Light" pitchFamily="2" charset="-78"/>
              </a:rPr>
              <a:t>متعاطفة.</a:t>
            </a:r>
          </a:p>
        </p:txBody>
      </p:sp>
      <p:sp>
        <p:nvSpPr>
          <p:cNvPr id="4" name="TextBox 3">
            <a:extLst>
              <a:ext uri="{FF2B5EF4-FFF2-40B4-BE49-F238E27FC236}">
                <a16:creationId xmlns:a16="http://schemas.microsoft.com/office/drawing/2014/main" id="{7164C066-B47A-923D-387D-618852839C3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870814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6F6342-0806-C50C-EF53-9915A4CF834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E1A73A6-D336-05AB-A5F2-40E6F4403D4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96B71E1-7172-E79A-07E4-7F56FAD7FC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F368A87-8F1A-3BA2-D5B0-131779BADBCF}"/>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Failing to Be an Active Listener</a:t>
            </a:r>
          </a:p>
        </p:txBody>
      </p:sp>
      <p:sp>
        <p:nvSpPr>
          <p:cNvPr id="9" name="TextBox 8">
            <a:extLst>
              <a:ext uri="{FF2B5EF4-FFF2-40B4-BE49-F238E27FC236}">
                <a16:creationId xmlns:a16="http://schemas.microsoft.com/office/drawing/2014/main" id="{D1816998-000D-7729-8FC1-904A533A87C7}"/>
              </a:ext>
            </a:extLst>
          </p:cNvPr>
          <p:cNvSpPr txBox="1"/>
          <p:nvPr/>
        </p:nvSpPr>
        <p:spPr>
          <a:xfrm>
            <a:off x="6440129" y="648421"/>
            <a:ext cx="4807974"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الفشل في أن تكون مستمعًا فعالًا</a:t>
            </a:r>
          </a:p>
        </p:txBody>
      </p:sp>
      <p:sp>
        <p:nvSpPr>
          <p:cNvPr id="3" name="Rectangle: Rounded Corners 2">
            <a:extLst>
              <a:ext uri="{FF2B5EF4-FFF2-40B4-BE49-F238E27FC236}">
                <a16:creationId xmlns:a16="http://schemas.microsoft.com/office/drawing/2014/main" id="{0C09F315-0D66-21E7-F249-77F2FD5DD278}"/>
              </a:ext>
            </a:extLst>
          </p:cNvPr>
          <p:cNvSpPr/>
          <p:nvPr/>
        </p:nvSpPr>
        <p:spPr>
          <a:xfrm>
            <a:off x="621650"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C5903AAD-95EF-3987-C8A8-54C05ACE1044}"/>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7D50781B-FBD6-EF5F-5EE3-E610F488D2BA}"/>
              </a:ext>
            </a:extLst>
          </p:cNvPr>
          <p:cNvSpPr/>
          <p:nvPr/>
        </p:nvSpPr>
        <p:spPr>
          <a:xfrm>
            <a:off x="845574" y="1817150"/>
            <a:ext cx="4955458" cy="4442819"/>
          </a:xfrm>
          <a:prstGeom prst="rect">
            <a:avLst/>
          </a:prstGeom>
        </p:spPr>
        <p:txBody>
          <a:bodyPr wrap="square">
            <a:spAutoFit/>
          </a:bodyPr>
          <a:lstStyle/>
          <a:p>
            <a:pPr marL="457200" indent="-457200" algn="just">
              <a:lnSpc>
                <a:spcPct val="200000"/>
              </a:lnSpc>
              <a:buFont typeface="+mj-lt"/>
              <a:buAutoNum type="arabicPeriod"/>
            </a:pPr>
            <a:r>
              <a:rPr lang="en-US" b="1" dirty="0">
                <a:solidFill>
                  <a:srgbClr val="FF0000"/>
                </a:solidFill>
                <a:latin typeface="Alexandria Light" pitchFamily="2" charset="-78"/>
                <a:cs typeface="Alexandria Light" pitchFamily="2" charset="-78"/>
              </a:rPr>
              <a:t>Informational listening: </a:t>
            </a:r>
          </a:p>
          <a:p>
            <a:pPr marL="457200" indent="-457200" algn="just">
              <a:lnSpc>
                <a:spcPct val="200000"/>
              </a:lnSpc>
              <a:buFont typeface="Arial" panose="020B0604020202020204" pitchFamily="34" charset="0"/>
              <a:buChar char="•"/>
            </a:pPr>
            <a:r>
              <a:rPr lang="en-US" dirty="0">
                <a:latin typeface="Alexandria Light" pitchFamily="2" charset="-78"/>
                <a:cs typeface="Alexandria Light" pitchFamily="2" charset="-78"/>
              </a:rPr>
              <a:t>Informational listening occurs when you focus on the content of the message to acquire knowledge.</a:t>
            </a:r>
          </a:p>
          <a:p>
            <a:pPr marL="457200" indent="-457200" algn="just">
              <a:lnSpc>
                <a:spcPct val="200000"/>
              </a:lnSpc>
              <a:buFont typeface="Arial" panose="020B0604020202020204" pitchFamily="34" charset="0"/>
              <a:buChar char="•"/>
            </a:pPr>
            <a:r>
              <a:rPr lang="en-US" dirty="0">
                <a:latin typeface="Alexandria Light" pitchFamily="2" charset="-78"/>
                <a:cs typeface="Alexandria Light" pitchFamily="2" charset="-78"/>
              </a:rPr>
              <a:t>Part of learning a new position involves listening to information during new-employee orientation and one-on-one training.</a:t>
            </a:r>
          </a:p>
        </p:txBody>
      </p:sp>
      <p:sp>
        <p:nvSpPr>
          <p:cNvPr id="10" name="Rectangle 9">
            <a:extLst>
              <a:ext uri="{FF2B5EF4-FFF2-40B4-BE49-F238E27FC236}">
                <a16:creationId xmlns:a16="http://schemas.microsoft.com/office/drawing/2014/main" id="{6499B93D-FA3E-6D85-62EB-F3193A8EA2BA}"/>
              </a:ext>
            </a:extLst>
          </p:cNvPr>
          <p:cNvSpPr/>
          <p:nvPr/>
        </p:nvSpPr>
        <p:spPr>
          <a:xfrm>
            <a:off x="6476541" y="1817150"/>
            <a:ext cx="4955458" cy="3514937"/>
          </a:xfrm>
          <a:prstGeom prst="rect">
            <a:avLst/>
          </a:prstGeom>
        </p:spPr>
        <p:txBody>
          <a:bodyPr wrap="square">
            <a:spAutoFit/>
          </a:bodyPr>
          <a:lstStyle/>
          <a:p>
            <a:pPr marL="457200" indent="-457200" algn="just" rtl="1">
              <a:lnSpc>
                <a:spcPct val="200000"/>
              </a:lnSpc>
              <a:buFont typeface="+mj-lt"/>
              <a:buAutoNum type="arabicPeriod"/>
            </a:pPr>
            <a:r>
              <a:rPr lang="ar-SA" b="1" dirty="0">
                <a:solidFill>
                  <a:srgbClr val="FF0000"/>
                </a:solidFill>
                <a:latin typeface="Alexandria Light" pitchFamily="2" charset="-78"/>
                <a:cs typeface="Alexandria Light" pitchFamily="2" charset="-78"/>
              </a:rPr>
              <a:t>الاستماع الإعلامي: </a:t>
            </a:r>
          </a:p>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يحدث الاستماع الإعلامي عندما تركز على محتوى الرسالة لاكتساب المعرفة.</a:t>
            </a:r>
          </a:p>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يتضمن جزء من تعلم منصب جديد الاستماع إلى المعلومات أثناء توجيه الموظف الجديد والتدريب الفردي.</a:t>
            </a:r>
          </a:p>
        </p:txBody>
      </p:sp>
      <p:sp>
        <p:nvSpPr>
          <p:cNvPr id="4" name="TextBox 3">
            <a:extLst>
              <a:ext uri="{FF2B5EF4-FFF2-40B4-BE49-F238E27FC236}">
                <a16:creationId xmlns:a16="http://schemas.microsoft.com/office/drawing/2014/main" id="{1727F173-9270-BBB7-C86A-CE78554D074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968692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DF03D5-B68F-0836-AA89-AFE79A7A769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6FD596E-2436-6797-DD03-976581AE560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46C64D0-66EF-2CA6-DDF7-5696635C17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36CAA40-E62C-D4B6-EC99-B826028D8EDB}"/>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Failing to Be an Active Listener</a:t>
            </a:r>
          </a:p>
        </p:txBody>
      </p:sp>
      <p:sp>
        <p:nvSpPr>
          <p:cNvPr id="9" name="TextBox 8">
            <a:extLst>
              <a:ext uri="{FF2B5EF4-FFF2-40B4-BE49-F238E27FC236}">
                <a16:creationId xmlns:a16="http://schemas.microsoft.com/office/drawing/2014/main" id="{F145C9A1-DB32-BC33-CA8A-FDE1F60BD492}"/>
              </a:ext>
            </a:extLst>
          </p:cNvPr>
          <p:cNvSpPr txBox="1"/>
          <p:nvPr/>
        </p:nvSpPr>
        <p:spPr>
          <a:xfrm>
            <a:off x="6440129" y="648421"/>
            <a:ext cx="4807974"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الفشل في أن تكون مستمعًا فعالًا</a:t>
            </a:r>
          </a:p>
        </p:txBody>
      </p:sp>
      <p:sp>
        <p:nvSpPr>
          <p:cNvPr id="3" name="Rectangle: Rounded Corners 2">
            <a:extLst>
              <a:ext uri="{FF2B5EF4-FFF2-40B4-BE49-F238E27FC236}">
                <a16:creationId xmlns:a16="http://schemas.microsoft.com/office/drawing/2014/main" id="{5D5B039B-DAF1-36CA-CD74-B13B76FAB538}"/>
              </a:ext>
            </a:extLst>
          </p:cNvPr>
          <p:cNvSpPr/>
          <p:nvPr/>
        </p:nvSpPr>
        <p:spPr>
          <a:xfrm>
            <a:off x="621650"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BF74C289-D891-F3D5-2CC6-E831ED7594FE}"/>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FAAD04A-5DB1-C42E-4261-AA03960EEEF2}"/>
              </a:ext>
            </a:extLst>
          </p:cNvPr>
          <p:cNvSpPr/>
          <p:nvPr/>
        </p:nvSpPr>
        <p:spPr>
          <a:xfrm>
            <a:off x="845574" y="1817150"/>
            <a:ext cx="4955458" cy="3784947"/>
          </a:xfrm>
          <a:prstGeom prst="rect">
            <a:avLst/>
          </a:prstGeom>
        </p:spPr>
        <p:txBody>
          <a:bodyPr wrap="square">
            <a:spAutoFit/>
          </a:bodyPr>
          <a:lstStyle/>
          <a:p>
            <a:pPr marL="457200" indent="-457200" algn="just">
              <a:lnSpc>
                <a:spcPct val="150000"/>
              </a:lnSpc>
              <a:buFont typeface="+mj-lt"/>
              <a:buAutoNum type="arabicPeriod" startAt="2"/>
            </a:pPr>
            <a:r>
              <a:rPr lang="en-US" b="1" dirty="0">
                <a:solidFill>
                  <a:srgbClr val="FF0000"/>
                </a:solidFill>
                <a:latin typeface="Alexandria Light" pitchFamily="2" charset="-78"/>
                <a:cs typeface="Alexandria Light" pitchFamily="2" charset="-78"/>
              </a:rPr>
              <a:t>Critical listening: </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Critical listening asks you to evaluate the information being sent. </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For example, Trey has been asked to seek three separate bids from business-development consulting firms. Trey must critically listen and then evaluate the advantages and disadvantages of each proposal.</a:t>
            </a:r>
          </a:p>
        </p:txBody>
      </p:sp>
      <p:sp>
        <p:nvSpPr>
          <p:cNvPr id="10" name="Rectangle 9">
            <a:extLst>
              <a:ext uri="{FF2B5EF4-FFF2-40B4-BE49-F238E27FC236}">
                <a16:creationId xmlns:a16="http://schemas.microsoft.com/office/drawing/2014/main" id="{C510F084-CB1B-90F0-3A35-CA415635246B}"/>
              </a:ext>
            </a:extLst>
          </p:cNvPr>
          <p:cNvSpPr/>
          <p:nvPr/>
        </p:nvSpPr>
        <p:spPr>
          <a:xfrm>
            <a:off x="6476541" y="1817150"/>
            <a:ext cx="4955458" cy="4684488"/>
          </a:xfrm>
          <a:prstGeom prst="rect">
            <a:avLst/>
          </a:prstGeom>
        </p:spPr>
        <p:txBody>
          <a:bodyPr wrap="square">
            <a:spAutoFit/>
          </a:bodyPr>
          <a:lstStyle/>
          <a:p>
            <a:pPr marL="457200" indent="-457200" algn="just" rtl="1">
              <a:lnSpc>
                <a:spcPct val="200000"/>
              </a:lnSpc>
              <a:buFont typeface="+mj-lt"/>
              <a:buAutoNum type="arabicPeriod" startAt="2"/>
            </a:pPr>
            <a:r>
              <a:rPr lang="ar-SA" b="1" dirty="0">
                <a:solidFill>
                  <a:srgbClr val="FF0000"/>
                </a:solidFill>
                <a:latin typeface="Alexandria Light" pitchFamily="2" charset="-78"/>
                <a:cs typeface="Alexandria Light" pitchFamily="2" charset="-78"/>
              </a:rPr>
              <a:t>الاستماع النقدي: </a:t>
            </a:r>
          </a:p>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يطلب منك الاستماع النقدي تقييم المعلومات التي يتم إرسالها. </a:t>
            </a:r>
          </a:p>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على سبيل المثال ، طلب من </a:t>
            </a:r>
            <a:r>
              <a:rPr lang="en-US" sz="1900" dirty="0">
                <a:latin typeface="Alexandria Light" pitchFamily="2" charset="-78"/>
                <a:cs typeface="Alexandria Light" pitchFamily="2" charset="-78"/>
              </a:rPr>
              <a:t>Trey </a:t>
            </a:r>
            <a:r>
              <a:rPr lang="ar-SA" sz="1900" dirty="0">
                <a:latin typeface="Alexandria Light" pitchFamily="2" charset="-78"/>
                <a:cs typeface="Alexandria Light" pitchFamily="2" charset="-78"/>
              </a:rPr>
              <a:t> السعي للحصول على ثلاثة عطاءات منفصلة من شركات استشارات تطوير الأعمال. يجب على </a:t>
            </a:r>
            <a:r>
              <a:rPr lang="en-US" sz="1900" dirty="0">
                <a:latin typeface="Alexandria Light" pitchFamily="2" charset="-78"/>
                <a:cs typeface="Alexandria Light" pitchFamily="2" charset="-78"/>
              </a:rPr>
              <a:t>Trey </a:t>
            </a:r>
            <a:r>
              <a:rPr lang="ar-SA" sz="1900" dirty="0">
                <a:latin typeface="Alexandria Light" pitchFamily="2" charset="-78"/>
                <a:cs typeface="Alexandria Light" pitchFamily="2" charset="-78"/>
              </a:rPr>
              <a:t>الاستماع بشكل نقدي ثم تقييم مزايا وعيوب كل اقتراح.</a:t>
            </a:r>
          </a:p>
        </p:txBody>
      </p:sp>
      <p:sp>
        <p:nvSpPr>
          <p:cNvPr id="4" name="TextBox 3">
            <a:extLst>
              <a:ext uri="{FF2B5EF4-FFF2-40B4-BE49-F238E27FC236}">
                <a16:creationId xmlns:a16="http://schemas.microsoft.com/office/drawing/2014/main" id="{41E7E64C-AA03-2C5E-30B0-58C121C7BB8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699888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0F3FFF-B730-119F-48B1-68197F4FA24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3803EBE-8407-F046-7E4D-8F7776EE1EC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E9AD6BA-CA05-5B9D-C49E-62EB6CEF85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EF742E8-0C34-BFDD-7E1B-048B824A3478}"/>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Failing to Be an Active Listener</a:t>
            </a:r>
          </a:p>
        </p:txBody>
      </p:sp>
      <p:sp>
        <p:nvSpPr>
          <p:cNvPr id="9" name="TextBox 8">
            <a:extLst>
              <a:ext uri="{FF2B5EF4-FFF2-40B4-BE49-F238E27FC236}">
                <a16:creationId xmlns:a16="http://schemas.microsoft.com/office/drawing/2014/main" id="{E5F12FDE-D896-F1DD-0E8C-19A8DA6D6827}"/>
              </a:ext>
            </a:extLst>
          </p:cNvPr>
          <p:cNvSpPr txBox="1"/>
          <p:nvPr/>
        </p:nvSpPr>
        <p:spPr>
          <a:xfrm>
            <a:off x="6440129" y="648421"/>
            <a:ext cx="4807974"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الفشل في أن تكون مستمعًا فعالًا</a:t>
            </a:r>
          </a:p>
        </p:txBody>
      </p:sp>
      <p:sp>
        <p:nvSpPr>
          <p:cNvPr id="3" name="Rectangle: Rounded Corners 2">
            <a:extLst>
              <a:ext uri="{FF2B5EF4-FFF2-40B4-BE49-F238E27FC236}">
                <a16:creationId xmlns:a16="http://schemas.microsoft.com/office/drawing/2014/main" id="{EFFB352F-D498-3A0C-C19E-65FF7C997AE4}"/>
              </a:ext>
            </a:extLst>
          </p:cNvPr>
          <p:cNvSpPr/>
          <p:nvPr/>
        </p:nvSpPr>
        <p:spPr>
          <a:xfrm>
            <a:off x="621650"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631BCE94-4F67-0E5F-C5F0-C35BCB977B1B}"/>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7E6212B-20C5-B911-2D6F-D626B8BB99BF}"/>
              </a:ext>
            </a:extLst>
          </p:cNvPr>
          <p:cNvSpPr/>
          <p:nvPr/>
        </p:nvSpPr>
        <p:spPr>
          <a:xfrm>
            <a:off x="845574" y="1817150"/>
            <a:ext cx="4955458" cy="4200445"/>
          </a:xfrm>
          <a:prstGeom prst="rect">
            <a:avLst/>
          </a:prstGeom>
        </p:spPr>
        <p:txBody>
          <a:bodyPr wrap="square">
            <a:spAutoFit/>
          </a:bodyPr>
          <a:lstStyle/>
          <a:p>
            <a:pPr marL="457200" indent="-457200" algn="just">
              <a:lnSpc>
                <a:spcPct val="150000"/>
              </a:lnSpc>
              <a:buFont typeface="+mj-lt"/>
              <a:buAutoNum type="arabicPeriod" startAt="3"/>
            </a:pPr>
            <a:r>
              <a:rPr lang="en-US" b="1" dirty="0">
                <a:solidFill>
                  <a:srgbClr val="FF0000"/>
                </a:solidFill>
                <a:latin typeface="Alexandria Light" pitchFamily="2" charset="-78"/>
                <a:cs typeface="Alexandria Light" pitchFamily="2" charset="-78"/>
              </a:rPr>
              <a:t>Empathetic listening: </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Empathetic listening is listening to understand the speaker’s point of view without judgment. </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If a customer comes to you with a complaint and you listen to him to try to understand the problem from his perspective, without countering, criticizing, or judging, you have engaged in empathetic listening.</a:t>
            </a:r>
          </a:p>
        </p:txBody>
      </p:sp>
      <p:sp>
        <p:nvSpPr>
          <p:cNvPr id="10" name="Rectangle 9">
            <a:extLst>
              <a:ext uri="{FF2B5EF4-FFF2-40B4-BE49-F238E27FC236}">
                <a16:creationId xmlns:a16="http://schemas.microsoft.com/office/drawing/2014/main" id="{356CBFF0-B66D-C047-0604-FF6D4FDD0761}"/>
              </a:ext>
            </a:extLst>
          </p:cNvPr>
          <p:cNvSpPr/>
          <p:nvPr/>
        </p:nvSpPr>
        <p:spPr>
          <a:xfrm>
            <a:off x="6476541" y="1817150"/>
            <a:ext cx="4955458" cy="4099712"/>
          </a:xfrm>
          <a:prstGeom prst="rect">
            <a:avLst/>
          </a:prstGeom>
        </p:spPr>
        <p:txBody>
          <a:bodyPr wrap="square">
            <a:spAutoFit/>
          </a:bodyPr>
          <a:lstStyle/>
          <a:p>
            <a:pPr marL="457200" indent="-457200" algn="just" rtl="1">
              <a:lnSpc>
                <a:spcPct val="200000"/>
              </a:lnSpc>
              <a:buFont typeface="+mj-lt"/>
              <a:buAutoNum type="arabicPeriod" startAt="3"/>
            </a:pPr>
            <a:r>
              <a:rPr lang="ar-SA" b="1" dirty="0">
                <a:solidFill>
                  <a:srgbClr val="FF0000"/>
                </a:solidFill>
                <a:latin typeface="Alexandria Light" pitchFamily="2" charset="-78"/>
                <a:cs typeface="Alexandria Light" pitchFamily="2" charset="-78"/>
              </a:rPr>
              <a:t>الاستماع المتعاطف: </a:t>
            </a:r>
          </a:p>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الاستماع العاطفي هو الاستماع لفهم وجهة نظر المتحدث دون إصدار أحكام. </a:t>
            </a:r>
          </a:p>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إذا جاء إليك عميل بشكوى واستمعت إليه لمحاولة فهم المشكلة من وجهة نظره ، دون المواجهة أو النقد أو الحكم ، فقد انخرطت في الاستماع المتعاطف.</a:t>
            </a:r>
          </a:p>
        </p:txBody>
      </p:sp>
      <p:sp>
        <p:nvSpPr>
          <p:cNvPr id="4" name="TextBox 3">
            <a:extLst>
              <a:ext uri="{FF2B5EF4-FFF2-40B4-BE49-F238E27FC236}">
                <a16:creationId xmlns:a16="http://schemas.microsoft.com/office/drawing/2014/main" id="{CDC54CBD-C8E6-BAD2-6063-1E9651F56F8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774383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B25BF5-6A9B-DBF1-E465-E526CF2056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0F3289E-8863-0129-C8D7-E0F38291250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68E0DE9-3CD4-B868-6246-B72FF961DE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3E5C492-4B75-DB8A-22B8-0813A14D5FD6}"/>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Failing to Be an Active Listener</a:t>
            </a:r>
          </a:p>
        </p:txBody>
      </p:sp>
      <p:sp>
        <p:nvSpPr>
          <p:cNvPr id="9" name="TextBox 8">
            <a:extLst>
              <a:ext uri="{FF2B5EF4-FFF2-40B4-BE49-F238E27FC236}">
                <a16:creationId xmlns:a16="http://schemas.microsoft.com/office/drawing/2014/main" id="{0091440C-7526-A963-961A-90FA1B626DE0}"/>
              </a:ext>
            </a:extLst>
          </p:cNvPr>
          <p:cNvSpPr txBox="1"/>
          <p:nvPr/>
        </p:nvSpPr>
        <p:spPr>
          <a:xfrm>
            <a:off x="6440129" y="648421"/>
            <a:ext cx="4807974"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الفشل في أن تكون مستمعًا فعالًا</a:t>
            </a:r>
          </a:p>
        </p:txBody>
      </p:sp>
      <p:sp>
        <p:nvSpPr>
          <p:cNvPr id="3" name="Rectangle: Rounded Corners 2">
            <a:extLst>
              <a:ext uri="{FF2B5EF4-FFF2-40B4-BE49-F238E27FC236}">
                <a16:creationId xmlns:a16="http://schemas.microsoft.com/office/drawing/2014/main" id="{577CFB38-8FE1-956E-5399-6F1E09EA4E69}"/>
              </a:ext>
            </a:extLst>
          </p:cNvPr>
          <p:cNvSpPr/>
          <p:nvPr/>
        </p:nvSpPr>
        <p:spPr>
          <a:xfrm>
            <a:off x="621650"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F9F22706-D861-D63A-5C80-2813CB593E13}"/>
              </a:ext>
            </a:extLst>
          </p:cNvPr>
          <p:cNvSpPr/>
          <p:nvPr/>
        </p:nvSpPr>
        <p:spPr>
          <a:xfrm>
            <a:off x="6476541" y="169789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E55FA6FA-C3B0-9269-B8E1-D812233918B7}"/>
              </a:ext>
            </a:extLst>
          </p:cNvPr>
          <p:cNvSpPr/>
          <p:nvPr/>
        </p:nvSpPr>
        <p:spPr>
          <a:xfrm>
            <a:off x="845574" y="1817150"/>
            <a:ext cx="4955458" cy="4482702"/>
          </a:xfrm>
          <a:prstGeom prst="rect">
            <a:avLst/>
          </a:prstGeom>
        </p:spPr>
        <p:txBody>
          <a:bodyPr wrap="square">
            <a:spAutoFit/>
          </a:bodyPr>
          <a:lstStyle/>
          <a:p>
            <a:pPr marL="457200" indent="-457200" algn="just">
              <a:lnSpc>
                <a:spcPct val="150000"/>
              </a:lnSpc>
              <a:buFont typeface="+mj-lt"/>
              <a:buAutoNum type="arabicPeriod" startAt="3"/>
            </a:pPr>
            <a:r>
              <a:rPr lang="en-US" sz="1600" b="1" dirty="0">
                <a:solidFill>
                  <a:srgbClr val="FF0000"/>
                </a:solidFill>
                <a:latin typeface="Alexandria Light" pitchFamily="2" charset="-78"/>
                <a:cs typeface="Alexandria Light" pitchFamily="2" charset="-78"/>
              </a:rPr>
              <a:t>Empathetic listening: </a:t>
            </a:r>
          </a:p>
          <a:p>
            <a:pPr marL="457200" indent="-457200" algn="just">
              <a:lnSpc>
                <a:spcPct val="150000"/>
              </a:lnSpc>
              <a:buFont typeface="Arial" panose="020B0604020202020204" pitchFamily="34" charset="0"/>
              <a:buChar char="•"/>
            </a:pPr>
            <a:r>
              <a:rPr lang="en-US" sz="1600" dirty="0">
                <a:latin typeface="Alexandria Light" pitchFamily="2" charset="-78"/>
                <a:cs typeface="Alexandria Light" pitchFamily="2" charset="-78"/>
              </a:rPr>
              <a:t>Research tells us that listening with empathy is the basis for a host of important workplace skills and strategies: </a:t>
            </a:r>
            <a:r>
              <a:rPr lang="en-US" sz="1600" dirty="0">
                <a:solidFill>
                  <a:schemeClr val="accent6">
                    <a:lumMod val="50000"/>
                  </a:schemeClr>
                </a:solidFill>
                <a:latin typeface="Alexandria Light" pitchFamily="2" charset="-78"/>
                <a:cs typeface="Alexandria Light" pitchFamily="2" charset="-78"/>
              </a:rPr>
              <a:t>assessing situations, making rational decisions, generating connections between theory and practice, arriving at deeper understandings of beliefs, adapting to new perspectives, informing instructional decisions, challenging traditions, improving teaching and learning, and validating ideals.</a:t>
            </a:r>
          </a:p>
        </p:txBody>
      </p:sp>
      <p:sp>
        <p:nvSpPr>
          <p:cNvPr id="10" name="Rectangle 9">
            <a:extLst>
              <a:ext uri="{FF2B5EF4-FFF2-40B4-BE49-F238E27FC236}">
                <a16:creationId xmlns:a16="http://schemas.microsoft.com/office/drawing/2014/main" id="{58CDDBFE-A41F-3809-CA80-03FD53AF3793}"/>
              </a:ext>
            </a:extLst>
          </p:cNvPr>
          <p:cNvSpPr/>
          <p:nvPr/>
        </p:nvSpPr>
        <p:spPr>
          <a:xfrm>
            <a:off x="6476541" y="1817150"/>
            <a:ext cx="4955458" cy="4451924"/>
          </a:xfrm>
          <a:prstGeom prst="rect">
            <a:avLst/>
          </a:prstGeom>
        </p:spPr>
        <p:txBody>
          <a:bodyPr wrap="square">
            <a:spAutoFit/>
          </a:bodyPr>
          <a:lstStyle/>
          <a:p>
            <a:pPr marL="457200" indent="-457200" algn="just" rtl="1">
              <a:lnSpc>
                <a:spcPct val="200000"/>
              </a:lnSpc>
              <a:buFont typeface="+mj-lt"/>
              <a:buAutoNum type="arabicPeriod" startAt="3"/>
            </a:pPr>
            <a:r>
              <a:rPr lang="ar-SA" sz="1600" b="1" dirty="0">
                <a:solidFill>
                  <a:srgbClr val="FF0000"/>
                </a:solidFill>
                <a:latin typeface="Alexandria Light" pitchFamily="2" charset="-78"/>
                <a:cs typeface="Alexandria Light" pitchFamily="2" charset="-78"/>
              </a:rPr>
              <a:t>الاستماع المتعاطف: </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تخبرنا الأبحاث أن الاستماع بالتعاطف هو الأساس لمجموعة من المهارات والاستراتيجيات المهمة في مكان العمل: </a:t>
            </a:r>
            <a:r>
              <a:rPr lang="ar-SA" sz="1600" dirty="0">
                <a:solidFill>
                  <a:schemeClr val="accent6">
                    <a:lumMod val="50000"/>
                  </a:schemeClr>
                </a:solidFill>
                <a:latin typeface="Alexandria Light" pitchFamily="2" charset="-78"/>
                <a:cs typeface="Alexandria Light" pitchFamily="2" charset="-78"/>
              </a:rPr>
              <a:t>تقييم المواقف ، واتخاذ القرارات العقلانية ، وإنشاء روابط بين النظرية والتطبيق ، والوصول إلى فهم أعمق للمعتقدات ، والتكيف مع وجهات نظر جديدة ، وإبلاغ القرارات التعليمية ، وتحدي التقاليد ، وتحسين التدريس والتعلم ، والتحقق من صحة المثل العليا</a:t>
            </a:r>
            <a:r>
              <a:rPr lang="ar-SA" sz="1600" dirty="0">
                <a:latin typeface="Alexandria Light" pitchFamily="2" charset="-78"/>
                <a:cs typeface="Alexandria Light" pitchFamily="2" charset="-78"/>
              </a:rPr>
              <a:t>.</a:t>
            </a:r>
          </a:p>
        </p:txBody>
      </p:sp>
      <p:sp>
        <p:nvSpPr>
          <p:cNvPr id="4" name="TextBox 3">
            <a:extLst>
              <a:ext uri="{FF2B5EF4-FFF2-40B4-BE49-F238E27FC236}">
                <a16:creationId xmlns:a16="http://schemas.microsoft.com/office/drawing/2014/main" id="{81FEC8BC-7388-E516-BF35-B251FF37877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343471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D3DEF4-56CE-F0D2-7502-610214FE377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4E83049-3A42-C023-A877-7F49A357E73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429D4A8-E4C5-E2C2-F1CC-A955281E2849}"/>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D35F990-DE95-9716-DE66-233963EB3C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71EFFBB-D04E-2E63-2AA9-461587AC4F7B}"/>
              </a:ext>
            </a:extLst>
          </p:cNvPr>
          <p:cNvSpPr/>
          <p:nvPr/>
        </p:nvSpPr>
        <p:spPr>
          <a:xfrm>
            <a:off x="1747519" y="634335"/>
            <a:ext cx="5469357" cy="461665"/>
          </a:xfrm>
          <a:prstGeom prst="rect">
            <a:avLst/>
          </a:prstGeom>
        </p:spPr>
        <p:txBody>
          <a:bodyPr wrap="square">
            <a:spAutoFit/>
          </a:bodyPr>
          <a:lstStyle/>
          <a:p>
            <a:r>
              <a:rPr lang="en-US" sz="2400" b="1" dirty="0">
                <a:solidFill>
                  <a:srgbClr val="00B0F0"/>
                </a:solidFill>
                <a:latin typeface="Alexandria" charset="0"/>
                <a:cs typeface="Alexandria" charset="0"/>
              </a:rPr>
              <a:t>Listening</a:t>
            </a:r>
          </a:p>
        </p:txBody>
      </p:sp>
      <p:sp>
        <p:nvSpPr>
          <p:cNvPr id="9" name="TextBox 8">
            <a:extLst>
              <a:ext uri="{FF2B5EF4-FFF2-40B4-BE49-F238E27FC236}">
                <a16:creationId xmlns:a16="http://schemas.microsoft.com/office/drawing/2014/main" id="{3C7E8F14-425A-D3CF-9B62-E51BCEB3BA42}"/>
              </a:ext>
            </a:extLst>
          </p:cNvPr>
          <p:cNvSpPr txBox="1"/>
          <p:nvPr/>
        </p:nvSpPr>
        <p:spPr>
          <a:xfrm>
            <a:off x="6725265" y="624892"/>
            <a:ext cx="3814916"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الاستماع</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B65ACC57-D5DE-24A8-B2CE-22A3E6974335}"/>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Active listener VS. Passive listener</a:t>
            </a:r>
          </a:p>
        </p:txBody>
      </p:sp>
      <p:sp>
        <p:nvSpPr>
          <p:cNvPr id="8" name="Rectangle: Rounded Corners 7">
            <a:extLst>
              <a:ext uri="{FF2B5EF4-FFF2-40B4-BE49-F238E27FC236}">
                <a16:creationId xmlns:a16="http://schemas.microsoft.com/office/drawing/2014/main" id="{A1E9B71D-A521-5FF8-B81B-2EC292232995}"/>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FA94082-1D52-82DF-7638-3F06A71D803C}"/>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المستمع النشط مقابل المستمع السلبي</a:t>
            </a:r>
          </a:p>
        </p:txBody>
      </p:sp>
      <p:pic>
        <p:nvPicPr>
          <p:cNvPr id="7" name="Picture 6">
            <a:extLst>
              <a:ext uri="{FF2B5EF4-FFF2-40B4-BE49-F238E27FC236}">
                <a16:creationId xmlns:a16="http://schemas.microsoft.com/office/drawing/2014/main" id="{76CC91E9-F59E-814C-49BB-B987FCEAC524}"/>
              </a:ext>
            </a:extLst>
          </p:cNvPr>
          <p:cNvPicPr>
            <a:picLocks noChangeAspect="1"/>
          </p:cNvPicPr>
          <p:nvPr/>
        </p:nvPicPr>
        <p:blipFill>
          <a:blip r:embed="rId3"/>
          <a:stretch>
            <a:fillRect/>
          </a:stretch>
        </p:blipFill>
        <p:spPr>
          <a:xfrm>
            <a:off x="3434472" y="3515847"/>
            <a:ext cx="5463721" cy="3215275"/>
          </a:xfrm>
          <a:prstGeom prst="rect">
            <a:avLst/>
          </a:prstGeom>
          <a:ln>
            <a:noFill/>
          </a:ln>
          <a:effectLst>
            <a:softEdge rad="112500"/>
          </a:effectLst>
        </p:spPr>
      </p:pic>
    </p:spTree>
    <p:extLst>
      <p:ext uri="{BB962C8B-B14F-4D97-AF65-F5344CB8AC3E}">
        <p14:creationId xmlns:p14="http://schemas.microsoft.com/office/powerpoint/2010/main" val="3602076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54CA09-2438-295B-F705-7808897771A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8D0DB45-A09D-5DD7-0B5E-9EABBC0BCE1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8183DD5-D2CA-84C0-EE39-6873F66B43B4}"/>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D9C6D76-3ECE-AA02-A48A-CE5CD31922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839D087-9424-D706-9C4F-EE2AC50BF4A9}"/>
              </a:ext>
            </a:extLst>
          </p:cNvPr>
          <p:cNvSpPr/>
          <p:nvPr/>
        </p:nvSpPr>
        <p:spPr>
          <a:xfrm>
            <a:off x="1747519" y="634335"/>
            <a:ext cx="5469357" cy="461665"/>
          </a:xfrm>
          <a:prstGeom prst="rect">
            <a:avLst/>
          </a:prstGeom>
        </p:spPr>
        <p:txBody>
          <a:bodyPr wrap="square">
            <a:spAutoFit/>
          </a:bodyPr>
          <a:lstStyle/>
          <a:p>
            <a:r>
              <a:rPr lang="en-US" sz="2400" b="1" dirty="0">
                <a:solidFill>
                  <a:srgbClr val="00B0F0"/>
                </a:solidFill>
                <a:latin typeface="Alexandria" charset="0"/>
                <a:cs typeface="Alexandria" charset="0"/>
              </a:rPr>
              <a:t>Listening</a:t>
            </a:r>
          </a:p>
        </p:txBody>
      </p:sp>
      <p:sp>
        <p:nvSpPr>
          <p:cNvPr id="9" name="TextBox 8">
            <a:extLst>
              <a:ext uri="{FF2B5EF4-FFF2-40B4-BE49-F238E27FC236}">
                <a16:creationId xmlns:a16="http://schemas.microsoft.com/office/drawing/2014/main" id="{E89984D3-2C0E-506D-7C0B-25F64CEE2E01}"/>
              </a:ext>
            </a:extLst>
          </p:cNvPr>
          <p:cNvSpPr txBox="1"/>
          <p:nvPr/>
        </p:nvSpPr>
        <p:spPr>
          <a:xfrm>
            <a:off x="6725265" y="624892"/>
            <a:ext cx="3814916"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الاستماع</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1FCE7F88-C535-8D8A-2177-8DBFE5962EB5}"/>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Active listener VS. Passive listener</a:t>
            </a:r>
          </a:p>
        </p:txBody>
      </p:sp>
      <p:sp>
        <p:nvSpPr>
          <p:cNvPr id="8" name="Rectangle: Rounded Corners 7">
            <a:extLst>
              <a:ext uri="{FF2B5EF4-FFF2-40B4-BE49-F238E27FC236}">
                <a16:creationId xmlns:a16="http://schemas.microsoft.com/office/drawing/2014/main" id="{1EFE665E-287F-579D-426D-6BFFC0BEF84D}"/>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5DF61F3-5A76-31FF-BD1F-FB6F9CE651D7}"/>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المستمع النشط مقابل المستمع السلبي</a:t>
            </a:r>
          </a:p>
        </p:txBody>
      </p:sp>
      <p:pic>
        <p:nvPicPr>
          <p:cNvPr id="1026" name="Picture 2" descr="How to Be a Good Listener: Active vs. Passive Listening">
            <a:extLst>
              <a:ext uri="{FF2B5EF4-FFF2-40B4-BE49-F238E27FC236}">
                <a16:creationId xmlns:a16="http://schemas.microsoft.com/office/drawing/2014/main" id="{60C839B8-AC4D-A7D6-5210-455A33C324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4426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4952BE-95D9-4F4E-0F40-94CEB0BD8AC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0566795-9BCA-63BD-6B51-04F21C5084E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3A9F067-F48B-DA99-7C14-0C8CB30FE0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4AE6DF9-8D00-E27A-ACA6-C3B49FFD3935}"/>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Active listener VS. Passive listener</a:t>
            </a:r>
          </a:p>
        </p:txBody>
      </p:sp>
      <p:sp>
        <p:nvSpPr>
          <p:cNvPr id="9" name="TextBox 8">
            <a:extLst>
              <a:ext uri="{FF2B5EF4-FFF2-40B4-BE49-F238E27FC236}">
                <a16:creationId xmlns:a16="http://schemas.microsoft.com/office/drawing/2014/main" id="{A5810FA0-5483-16CF-750B-BA04A09006F8}"/>
              </a:ext>
            </a:extLst>
          </p:cNvPr>
          <p:cNvSpPr txBox="1"/>
          <p:nvPr/>
        </p:nvSpPr>
        <p:spPr>
          <a:xfrm>
            <a:off x="6096000" y="648421"/>
            <a:ext cx="5457757"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المستمع النشط مقابل المستمع السلبي</a:t>
            </a:r>
          </a:p>
        </p:txBody>
      </p:sp>
      <p:sp>
        <p:nvSpPr>
          <p:cNvPr id="3" name="Rectangle: Rounded Corners 2">
            <a:extLst>
              <a:ext uri="{FF2B5EF4-FFF2-40B4-BE49-F238E27FC236}">
                <a16:creationId xmlns:a16="http://schemas.microsoft.com/office/drawing/2014/main" id="{F4356059-5F59-E0DF-7566-B559B23D7A7C}"/>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DB06686D-6AA3-D18B-D3F3-5164917C4648}"/>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C995FF77-0313-0FEE-9E7F-DF4E37EAFC9B}"/>
              </a:ext>
            </a:extLst>
          </p:cNvPr>
          <p:cNvSpPr/>
          <p:nvPr/>
        </p:nvSpPr>
        <p:spPr>
          <a:xfrm>
            <a:off x="845573" y="1817150"/>
            <a:ext cx="10333703" cy="2122953"/>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As a passive listener</a:t>
            </a:r>
            <a:r>
              <a:rPr lang="en-US" dirty="0">
                <a:latin typeface="Alexandria Light" pitchFamily="2" charset="-78"/>
                <a:cs typeface="Alexandria Light" pitchFamily="2" charset="-78"/>
              </a:rPr>
              <a:t>, you will simply receive a message and make sense out of that message without feedback or verification. </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For example, watching the news on television is passive listening, because there is no need to provide feedback since a response is not expected. Poorly run meetings often have everyone but the leader acting as passive listeners.</a:t>
            </a:r>
            <a:endParaRPr lang="en-US" dirty="0">
              <a:solidFill>
                <a:schemeClr val="accent6">
                  <a:lumMod val="50000"/>
                </a:schemeClr>
              </a:solidFill>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09573B3B-C0E3-39F7-03F3-BDA1577CC123}"/>
              </a:ext>
            </a:extLst>
          </p:cNvPr>
          <p:cNvSpPr/>
          <p:nvPr/>
        </p:nvSpPr>
        <p:spPr>
          <a:xfrm>
            <a:off x="873760" y="4128155"/>
            <a:ext cx="10550014" cy="2345386"/>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b="1" dirty="0">
                <a:solidFill>
                  <a:srgbClr val="FF0000"/>
                </a:solidFill>
                <a:latin typeface="Alexandria Light" pitchFamily="2" charset="-78"/>
                <a:cs typeface="Alexandria Light" pitchFamily="2" charset="-78"/>
              </a:rPr>
              <a:t>بصفتك مستمعا سلبيا </a:t>
            </a:r>
            <a:r>
              <a:rPr lang="ar-SA" sz="1900" dirty="0">
                <a:latin typeface="Alexandria Light" pitchFamily="2" charset="-78"/>
                <a:cs typeface="Alexandria Light" pitchFamily="2" charset="-78"/>
              </a:rPr>
              <a:t>، ستتلقى ببساطة رسالة وتفهم تلك الرسالة دون ملاحظات أو تحقق. </a:t>
            </a:r>
          </a:p>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على سبيل المثال ، تعد مشاهدة الأخبار على التلفزيون استماعا سلبيا ، لأنه لا توجد حاجة لتقديم ملاحظات نظرا لعدم توقع الرد. غالبا ما يكون الجميع في الاجتماعات التي تدار بشكل سيئ بمثابة مستمعين سلبيين باستثناء القائد.</a:t>
            </a:r>
          </a:p>
        </p:txBody>
      </p:sp>
      <p:sp>
        <p:nvSpPr>
          <p:cNvPr id="4" name="TextBox 3">
            <a:extLst>
              <a:ext uri="{FF2B5EF4-FFF2-40B4-BE49-F238E27FC236}">
                <a16:creationId xmlns:a16="http://schemas.microsoft.com/office/drawing/2014/main" id="{D98FA1CE-388A-99B0-D633-C2FA01D9303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337052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149066-5135-8F6F-1319-CF694CA8D80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46E0B96-672F-8B45-5B39-F0FC8A99A5B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1725AC7-FE72-40AD-A6AE-82F8A67E50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93563CB-E00B-3037-0386-58A1A58856EA}"/>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Active listener VS. Passive listener</a:t>
            </a:r>
          </a:p>
        </p:txBody>
      </p:sp>
      <p:sp>
        <p:nvSpPr>
          <p:cNvPr id="9" name="TextBox 8">
            <a:extLst>
              <a:ext uri="{FF2B5EF4-FFF2-40B4-BE49-F238E27FC236}">
                <a16:creationId xmlns:a16="http://schemas.microsoft.com/office/drawing/2014/main" id="{7B95795B-71CF-0E5B-4930-FA855E8D0832}"/>
              </a:ext>
            </a:extLst>
          </p:cNvPr>
          <p:cNvSpPr txBox="1"/>
          <p:nvPr/>
        </p:nvSpPr>
        <p:spPr>
          <a:xfrm>
            <a:off x="6096000" y="648421"/>
            <a:ext cx="5457757"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المستمع النشط مقابل المستمع السلبي</a:t>
            </a:r>
          </a:p>
        </p:txBody>
      </p:sp>
      <p:sp>
        <p:nvSpPr>
          <p:cNvPr id="3" name="Rectangle: Rounded Corners 2">
            <a:extLst>
              <a:ext uri="{FF2B5EF4-FFF2-40B4-BE49-F238E27FC236}">
                <a16:creationId xmlns:a16="http://schemas.microsoft.com/office/drawing/2014/main" id="{7BF4FD15-5FD9-7AFE-9684-B2BDF7CAEF76}"/>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12CFF23E-71CF-A352-DD3D-12707A310C3E}"/>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A45F407-AFF0-1004-F3BF-FFA701093190}"/>
              </a:ext>
            </a:extLst>
          </p:cNvPr>
          <p:cNvSpPr/>
          <p:nvPr/>
        </p:nvSpPr>
        <p:spPr>
          <a:xfrm>
            <a:off x="845573" y="1817150"/>
            <a:ext cx="10333703" cy="2122953"/>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As an active listener</a:t>
            </a:r>
            <a:r>
              <a:rPr lang="en-US" dirty="0">
                <a:latin typeface="Alexandria Light" pitchFamily="2" charset="-78"/>
                <a:cs typeface="Alexandria Light" pitchFamily="2" charset="-78"/>
              </a:rPr>
              <a:t>, you are required to make sense out of the message and then verify that your sense making is accurate. </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In other words, you must verify that you understand the message as the speaker intended. To achieve professional excellence in interpersonal relationships, you must always be an active listener.</a:t>
            </a:r>
            <a:endParaRPr lang="en-US" dirty="0">
              <a:solidFill>
                <a:schemeClr val="accent6">
                  <a:lumMod val="50000"/>
                </a:schemeClr>
              </a:solidFill>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3DC09A4B-88E2-2A66-3829-61BE2CE47E40}"/>
              </a:ext>
            </a:extLst>
          </p:cNvPr>
          <p:cNvSpPr/>
          <p:nvPr/>
        </p:nvSpPr>
        <p:spPr>
          <a:xfrm>
            <a:off x="820992" y="4273681"/>
            <a:ext cx="10550014" cy="1760610"/>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900" b="1" dirty="0">
                <a:solidFill>
                  <a:srgbClr val="FF0000"/>
                </a:solidFill>
                <a:latin typeface="Alexandria Light" pitchFamily="2" charset="-78"/>
                <a:cs typeface="Alexandria Light" pitchFamily="2" charset="-78"/>
              </a:rPr>
              <a:t>بصفتك مستمعا نشطا </a:t>
            </a:r>
            <a:r>
              <a:rPr lang="ar-SA" sz="1900" dirty="0">
                <a:latin typeface="Alexandria Light" pitchFamily="2" charset="-78"/>
                <a:cs typeface="Alexandria Light" pitchFamily="2" charset="-78"/>
              </a:rPr>
              <a:t>، فأنت مطالب بفهم الرسالة ثم التحقق من دقة صنع الإحساس. </a:t>
            </a:r>
          </a:p>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بمعنى آخر ، يجب عليك التحقق من فهمك للرسالة كما أراد المتحدث. لتحقيق التميز المهني في العلاقات الشخصية ، يجب أن تكون دائما مستمعا نشطا.</a:t>
            </a:r>
          </a:p>
        </p:txBody>
      </p:sp>
      <p:sp>
        <p:nvSpPr>
          <p:cNvPr id="4" name="TextBox 3">
            <a:extLst>
              <a:ext uri="{FF2B5EF4-FFF2-40B4-BE49-F238E27FC236}">
                <a16:creationId xmlns:a16="http://schemas.microsoft.com/office/drawing/2014/main" id="{4863C51B-09B1-9D55-5EE7-17FC50DFDB8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530135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651389-AFC9-8D86-CF89-26502CCF95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1932AF7-4683-5A4E-13D6-80A3F1DFF7F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F20DDAD-CAC5-A4B8-9C82-C2B7F695D1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B85A671-87BE-C434-E599-743F16E19A16}"/>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Active listener VS. Passive listener</a:t>
            </a:r>
          </a:p>
        </p:txBody>
      </p:sp>
      <p:sp>
        <p:nvSpPr>
          <p:cNvPr id="9" name="TextBox 8">
            <a:extLst>
              <a:ext uri="{FF2B5EF4-FFF2-40B4-BE49-F238E27FC236}">
                <a16:creationId xmlns:a16="http://schemas.microsoft.com/office/drawing/2014/main" id="{000BA4E1-F78F-2C3A-1A09-A619CBEE5D39}"/>
              </a:ext>
            </a:extLst>
          </p:cNvPr>
          <p:cNvSpPr txBox="1"/>
          <p:nvPr/>
        </p:nvSpPr>
        <p:spPr>
          <a:xfrm>
            <a:off x="6096000" y="648421"/>
            <a:ext cx="5457757"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المستمع النشط مقابل المستمع السلبي</a:t>
            </a:r>
          </a:p>
        </p:txBody>
      </p:sp>
      <p:sp>
        <p:nvSpPr>
          <p:cNvPr id="3" name="Rectangle: Rounded Corners 2">
            <a:extLst>
              <a:ext uri="{FF2B5EF4-FFF2-40B4-BE49-F238E27FC236}">
                <a16:creationId xmlns:a16="http://schemas.microsoft.com/office/drawing/2014/main" id="{016CEC08-74F0-433F-B451-F07A788AD2BC}"/>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59ACA7E5-5434-4580-37B2-7243293ECB06}"/>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28FF6146-B7A3-C158-3C11-683F0CA65BA3}"/>
              </a:ext>
            </a:extLst>
          </p:cNvPr>
          <p:cNvSpPr/>
          <p:nvPr/>
        </p:nvSpPr>
        <p:spPr>
          <a:xfrm>
            <a:off x="638242" y="1817150"/>
            <a:ext cx="10757345" cy="1897379"/>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An active listener focuses on asking questions and will often listen to the message and then </a:t>
            </a:r>
            <a:r>
              <a:rPr lang="en-US" sz="1600" b="1" dirty="0">
                <a:solidFill>
                  <a:srgbClr val="FF0000"/>
                </a:solidFill>
                <a:latin typeface="Alexandria Light" pitchFamily="2" charset="-78"/>
                <a:cs typeface="Alexandria Light" pitchFamily="2" charset="-78"/>
              </a:rPr>
              <a:t>paraphrase</a:t>
            </a:r>
            <a:r>
              <a:rPr lang="en-US" sz="1600" dirty="0">
                <a:latin typeface="Alexandria Light" pitchFamily="2" charset="-78"/>
                <a:cs typeface="Alexandria Light" pitchFamily="2" charset="-78"/>
              </a:rPr>
              <a:t> it for the sender.</a:t>
            </a:r>
          </a:p>
          <a:p>
            <a:pPr marL="457200" indent="-457200" algn="just">
              <a:lnSpc>
                <a:spcPct val="150000"/>
              </a:lnSpc>
              <a:buFont typeface="Arial" panose="020B0604020202020204" pitchFamily="34" charset="0"/>
              <a:buChar char="•"/>
            </a:pPr>
            <a:r>
              <a:rPr lang="en-US" sz="1600" dirty="0">
                <a:solidFill>
                  <a:schemeClr val="accent6">
                    <a:lumMod val="50000"/>
                  </a:schemeClr>
                </a:solidFill>
                <a:latin typeface="Alexandria Light" pitchFamily="2" charset="-78"/>
                <a:cs typeface="Alexandria Light" pitchFamily="2" charset="-78"/>
              </a:rPr>
              <a:t>In some situations, paraphrasing is critically important. At the same time, many professionals view continual paraphrasing as unnatural or mechanical in style. Still, when there’s a high likelihood of misunderstanding, a little paraphrasing can make a big difference in the communication interaction.</a:t>
            </a:r>
          </a:p>
        </p:txBody>
      </p:sp>
      <p:sp>
        <p:nvSpPr>
          <p:cNvPr id="10" name="Rectangle 9">
            <a:extLst>
              <a:ext uri="{FF2B5EF4-FFF2-40B4-BE49-F238E27FC236}">
                <a16:creationId xmlns:a16="http://schemas.microsoft.com/office/drawing/2014/main" id="{F10D8EEF-9F7A-1BED-EA21-D223D89606BE}"/>
              </a:ext>
            </a:extLst>
          </p:cNvPr>
          <p:cNvSpPr/>
          <p:nvPr/>
        </p:nvSpPr>
        <p:spPr>
          <a:xfrm>
            <a:off x="845573" y="4055505"/>
            <a:ext cx="10550014" cy="2226828"/>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يركز المستمع النشط على طرح الأسئلة وغالبا ما يستمع إلى الرسالة ثم يعيد </a:t>
            </a:r>
            <a:r>
              <a:rPr lang="ar-SA" b="1" dirty="0">
                <a:solidFill>
                  <a:srgbClr val="FF0000"/>
                </a:solidFill>
                <a:latin typeface="Alexandria Light" pitchFamily="2" charset="-78"/>
                <a:cs typeface="Alexandria Light" pitchFamily="2" charset="-78"/>
              </a:rPr>
              <a:t>صياغتها</a:t>
            </a:r>
            <a:r>
              <a:rPr lang="ar-SA" dirty="0">
                <a:latin typeface="Alexandria Light" pitchFamily="2" charset="-78"/>
                <a:cs typeface="Alexandria Light" pitchFamily="2" charset="-78"/>
              </a:rPr>
              <a:t> للمرسل.</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في بعض الحالات ، تكون إعادة الصياغة مهمة للغاية. في الوقت نفسه ، ينظر العديد من المهنيين إلى إعادة الصياغة المستمرة على أنها غير طبيعية أو ميكانيكية في الأسلوب. ومع ذلك ، عندما يكون هناك احتمال كبير لسوء الفهم ، يمكن أن تحدث إعادة الصياغة قليلا فرقا كبيرا في تفاعل الاتصال.</a:t>
            </a:r>
          </a:p>
        </p:txBody>
      </p:sp>
      <p:sp>
        <p:nvSpPr>
          <p:cNvPr id="4" name="TextBox 3">
            <a:extLst>
              <a:ext uri="{FF2B5EF4-FFF2-40B4-BE49-F238E27FC236}">
                <a16:creationId xmlns:a16="http://schemas.microsoft.com/office/drawing/2014/main" id="{E7EA5EF4-807B-5AD2-85F9-55EAED23964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530398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F08DEE-6034-A49F-08BB-1D8A29EEF11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4E807E4-9B52-8BAF-5BA2-FCD0DCFCD97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DA232E0-45F0-9674-460E-FE8B5BB30A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D8E7347-4473-6EC2-5A4B-396A79A34B16}"/>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Active listener VS. Passive listener</a:t>
            </a:r>
          </a:p>
        </p:txBody>
      </p:sp>
      <p:sp>
        <p:nvSpPr>
          <p:cNvPr id="9" name="TextBox 8">
            <a:extLst>
              <a:ext uri="{FF2B5EF4-FFF2-40B4-BE49-F238E27FC236}">
                <a16:creationId xmlns:a16="http://schemas.microsoft.com/office/drawing/2014/main" id="{6BE66A2B-87E4-E5C7-AAE6-99C2D34D1EF8}"/>
              </a:ext>
            </a:extLst>
          </p:cNvPr>
          <p:cNvSpPr txBox="1"/>
          <p:nvPr/>
        </p:nvSpPr>
        <p:spPr>
          <a:xfrm>
            <a:off x="6096000" y="648421"/>
            <a:ext cx="5457757"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المستمع النشط مقابل المستمع السلبي</a:t>
            </a:r>
          </a:p>
        </p:txBody>
      </p:sp>
      <p:sp>
        <p:nvSpPr>
          <p:cNvPr id="3" name="Rectangle: Rounded Corners 2">
            <a:extLst>
              <a:ext uri="{FF2B5EF4-FFF2-40B4-BE49-F238E27FC236}">
                <a16:creationId xmlns:a16="http://schemas.microsoft.com/office/drawing/2014/main" id="{738118B3-24EF-F1A2-9719-B045C58F9460}"/>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26FE5341-E605-D8B0-D129-E7CEE34E593C}"/>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BABF838D-E25E-2D04-3F94-DD158A140BE4}"/>
              </a:ext>
            </a:extLst>
          </p:cNvPr>
          <p:cNvSpPr/>
          <p:nvPr/>
        </p:nvSpPr>
        <p:spPr>
          <a:xfrm>
            <a:off x="638242" y="1817150"/>
            <a:ext cx="10757345" cy="2122953"/>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Another technique is </a:t>
            </a:r>
            <a:r>
              <a:rPr lang="en-US" b="1" dirty="0">
                <a:solidFill>
                  <a:srgbClr val="FF0000"/>
                </a:solidFill>
                <a:latin typeface="Alexandria Light" pitchFamily="2" charset="-78"/>
                <a:cs typeface="Alexandria Light" pitchFamily="2" charset="-78"/>
              </a:rPr>
              <a:t>reflection</a:t>
            </a:r>
            <a:r>
              <a:rPr lang="en-US" dirty="0">
                <a:latin typeface="Alexandria Light" pitchFamily="2" charset="-78"/>
                <a:cs typeface="Alexandria Light" pitchFamily="2" charset="-78"/>
              </a:rPr>
              <a:t>. Reflective listening means the listener </a:t>
            </a:r>
            <a:r>
              <a:rPr lang="en-US" b="1" dirty="0">
                <a:solidFill>
                  <a:srgbClr val="FF0000"/>
                </a:solidFill>
                <a:latin typeface="Alexandria Light" pitchFamily="2" charset="-78"/>
                <a:cs typeface="Alexandria Light" pitchFamily="2" charset="-78"/>
              </a:rPr>
              <a:t>(1) </a:t>
            </a:r>
            <a:r>
              <a:rPr lang="en-US" dirty="0">
                <a:latin typeface="Alexandria Light" pitchFamily="2" charset="-78"/>
                <a:cs typeface="Alexandria Light" pitchFamily="2" charset="-78"/>
              </a:rPr>
              <a:t>listens thoughtfully to the meaning of the speaker’s words; </a:t>
            </a:r>
            <a:r>
              <a:rPr lang="en-US" b="1" dirty="0">
                <a:solidFill>
                  <a:srgbClr val="FF0000"/>
                </a:solidFill>
                <a:latin typeface="Alexandria Light" pitchFamily="2" charset="-78"/>
                <a:cs typeface="Alexandria Light" pitchFamily="2" charset="-78"/>
              </a:rPr>
              <a:t>(2)</a:t>
            </a:r>
            <a:r>
              <a:rPr lang="en-US" dirty="0">
                <a:latin typeface="Alexandria Light" pitchFamily="2" charset="-78"/>
                <a:cs typeface="Alexandria Light" pitchFamily="2" charset="-78"/>
              </a:rPr>
              <a:t> considers the content of the message, both stated and implied; </a:t>
            </a:r>
            <a:r>
              <a:rPr lang="en-US" b="1" dirty="0">
                <a:solidFill>
                  <a:srgbClr val="FF0000"/>
                </a:solidFill>
                <a:latin typeface="Alexandria Light" pitchFamily="2" charset="-78"/>
                <a:cs typeface="Alexandria Light" pitchFamily="2" charset="-78"/>
              </a:rPr>
              <a:t>(3)</a:t>
            </a:r>
            <a:r>
              <a:rPr lang="en-US" dirty="0">
                <a:latin typeface="Alexandria Light" pitchFamily="2" charset="-78"/>
                <a:cs typeface="Alexandria Light" pitchFamily="2" charset="-78"/>
              </a:rPr>
              <a:t> thinks about the feelings associated with the message, attending to the speaker’s verbal and nonverbal cues; and </a:t>
            </a:r>
            <a:r>
              <a:rPr lang="en-US" b="1" dirty="0">
                <a:solidFill>
                  <a:srgbClr val="FF0000"/>
                </a:solidFill>
                <a:latin typeface="Alexandria Light" pitchFamily="2" charset="-78"/>
                <a:cs typeface="Alexandria Light" pitchFamily="2" charset="-78"/>
              </a:rPr>
              <a:t>(4) </a:t>
            </a:r>
            <a:r>
              <a:rPr lang="en-US" dirty="0">
                <a:latin typeface="Alexandria Light" pitchFamily="2" charset="-78"/>
                <a:cs typeface="Alexandria Light" pitchFamily="2" charset="-78"/>
              </a:rPr>
              <a:t>makes every effort to reflect that message accurately.</a:t>
            </a:r>
          </a:p>
        </p:txBody>
      </p:sp>
      <p:sp>
        <p:nvSpPr>
          <p:cNvPr id="10" name="Rectangle 9">
            <a:extLst>
              <a:ext uri="{FF2B5EF4-FFF2-40B4-BE49-F238E27FC236}">
                <a16:creationId xmlns:a16="http://schemas.microsoft.com/office/drawing/2014/main" id="{621C2DB9-EA9D-67ED-EA50-AC5E08467CB0}"/>
              </a:ext>
            </a:extLst>
          </p:cNvPr>
          <p:cNvSpPr/>
          <p:nvPr/>
        </p:nvSpPr>
        <p:spPr>
          <a:xfrm>
            <a:off x="845573" y="4025025"/>
            <a:ext cx="10550014" cy="2345386"/>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تقنية أخرى هي </a:t>
            </a:r>
            <a:r>
              <a:rPr lang="ar-SA" b="1" dirty="0">
                <a:solidFill>
                  <a:srgbClr val="FF0000"/>
                </a:solidFill>
                <a:latin typeface="Alexandria Light" pitchFamily="2" charset="-78"/>
                <a:cs typeface="Alexandria Light" pitchFamily="2" charset="-78"/>
              </a:rPr>
              <a:t>الانعكاس</a:t>
            </a:r>
            <a:r>
              <a:rPr lang="ar-SA" sz="1900" dirty="0">
                <a:latin typeface="Alexandria Light" pitchFamily="2" charset="-78"/>
                <a:cs typeface="Alexandria Light" pitchFamily="2" charset="-78"/>
              </a:rPr>
              <a:t>. الاستماع التأملي يعني أن المستمع</a:t>
            </a:r>
            <a:r>
              <a:rPr lang="ar-SA" b="1" dirty="0">
                <a:solidFill>
                  <a:srgbClr val="FF0000"/>
                </a:solidFill>
                <a:latin typeface="Alexandria Light" pitchFamily="2" charset="-78"/>
                <a:cs typeface="Alexandria Light" pitchFamily="2" charset="-78"/>
              </a:rPr>
              <a:t> (1)</a:t>
            </a:r>
            <a:r>
              <a:rPr lang="ar-SA" sz="1900" dirty="0">
                <a:latin typeface="Alexandria Light" pitchFamily="2" charset="-78"/>
                <a:cs typeface="Alexandria Light" pitchFamily="2" charset="-78"/>
              </a:rPr>
              <a:t> يستمع بعناية إلى معنى كلمات المتحدث. </a:t>
            </a:r>
            <a:r>
              <a:rPr lang="ar-SA" b="1" dirty="0">
                <a:solidFill>
                  <a:srgbClr val="FF0000"/>
                </a:solidFill>
                <a:latin typeface="Alexandria Light" pitchFamily="2" charset="-78"/>
                <a:cs typeface="Alexandria Light" pitchFamily="2" charset="-78"/>
              </a:rPr>
              <a:t>(2) </a:t>
            </a:r>
            <a:r>
              <a:rPr lang="ar-SA" sz="1900" dirty="0">
                <a:latin typeface="Alexandria Light" pitchFamily="2" charset="-78"/>
                <a:cs typeface="Alexandria Light" pitchFamily="2" charset="-78"/>
              </a:rPr>
              <a:t>ينظر في محتوى الرسالة، سواء المعلن أو الضمني؛ </a:t>
            </a:r>
            <a:r>
              <a:rPr lang="ar-SA" b="1" dirty="0">
                <a:solidFill>
                  <a:srgbClr val="FF0000"/>
                </a:solidFill>
                <a:latin typeface="Alexandria Light" pitchFamily="2" charset="-78"/>
                <a:cs typeface="Alexandria Light" pitchFamily="2" charset="-78"/>
              </a:rPr>
              <a:t>(3) </a:t>
            </a:r>
            <a:r>
              <a:rPr lang="ar-SA" sz="1900" dirty="0">
                <a:latin typeface="Alexandria Light" pitchFamily="2" charset="-78"/>
                <a:cs typeface="Alexandria Light" pitchFamily="2" charset="-78"/>
              </a:rPr>
              <a:t>يفكر في المشاعر المرتبطة بالرسالة ، ويحضر إشارات المتحدث اللفظية وغير اللفظية ؛ و </a:t>
            </a:r>
            <a:r>
              <a:rPr lang="ar-SA" b="1" dirty="0">
                <a:solidFill>
                  <a:srgbClr val="FF0000"/>
                </a:solidFill>
                <a:latin typeface="Alexandria Light" pitchFamily="2" charset="-78"/>
                <a:cs typeface="Alexandria Light" pitchFamily="2" charset="-78"/>
              </a:rPr>
              <a:t>(4) </a:t>
            </a:r>
            <a:r>
              <a:rPr lang="ar-SA" sz="1900" dirty="0">
                <a:latin typeface="Alexandria Light" pitchFamily="2" charset="-78"/>
                <a:cs typeface="Alexandria Light" pitchFamily="2" charset="-78"/>
              </a:rPr>
              <a:t>يبذل قصارى جهده لعكس تلك الرسالة بدقة.</a:t>
            </a:r>
          </a:p>
        </p:txBody>
      </p:sp>
      <p:sp>
        <p:nvSpPr>
          <p:cNvPr id="4" name="TextBox 3">
            <a:extLst>
              <a:ext uri="{FF2B5EF4-FFF2-40B4-BE49-F238E27FC236}">
                <a16:creationId xmlns:a16="http://schemas.microsoft.com/office/drawing/2014/main" id="{A45846C8-D5A9-CE24-8000-9C10D9C223F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569445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6813D2-493C-1F31-47F1-1B9A6D9DC29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ACE90A4-3E99-9A13-FE0E-20E77B45FE6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2E39388-AB26-F659-5C20-73167EC690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025B66E-E54A-2A80-B0D7-1CE5238E9915}"/>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Active listener VS. Passive listener</a:t>
            </a:r>
          </a:p>
        </p:txBody>
      </p:sp>
      <p:sp>
        <p:nvSpPr>
          <p:cNvPr id="9" name="TextBox 8">
            <a:extLst>
              <a:ext uri="{FF2B5EF4-FFF2-40B4-BE49-F238E27FC236}">
                <a16:creationId xmlns:a16="http://schemas.microsoft.com/office/drawing/2014/main" id="{BE48337A-D175-2EDC-CB6E-8D1FECA7AEF8}"/>
              </a:ext>
            </a:extLst>
          </p:cNvPr>
          <p:cNvSpPr txBox="1"/>
          <p:nvPr/>
        </p:nvSpPr>
        <p:spPr>
          <a:xfrm>
            <a:off x="6096000" y="648421"/>
            <a:ext cx="5457757"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المستمع النشط مقابل المستمع السلبي</a:t>
            </a:r>
          </a:p>
        </p:txBody>
      </p:sp>
      <p:sp>
        <p:nvSpPr>
          <p:cNvPr id="3" name="Rectangle: Rounded Corners 2">
            <a:extLst>
              <a:ext uri="{FF2B5EF4-FFF2-40B4-BE49-F238E27FC236}">
                <a16:creationId xmlns:a16="http://schemas.microsoft.com/office/drawing/2014/main" id="{3DE6E81F-6978-D832-8BD7-3696E861D7E8}"/>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2F6DD8B2-3FB7-D1BB-5DAA-63B3555713BE}"/>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A2E09E34-C52E-AA29-FC25-A13001A918DD}"/>
              </a:ext>
            </a:extLst>
          </p:cNvPr>
          <p:cNvSpPr/>
          <p:nvPr/>
        </p:nvSpPr>
        <p:spPr>
          <a:xfrm>
            <a:off x="638242" y="1817150"/>
            <a:ext cx="10757345" cy="1672830"/>
          </a:xfrm>
          <a:prstGeom prst="rect">
            <a:avLst/>
          </a:prstGeom>
        </p:spPr>
        <p:txBody>
          <a:bodyPr wrap="square">
            <a:spAutoFit/>
          </a:bodyPr>
          <a:lstStyle/>
          <a:p>
            <a:pPr marL="457200" indent="-457200" algn="just">
              <a:lnSpc>
                <a:spcPct val="20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Questions</a:t>
            </a:r>
            <a:r>
              <a:rPr lang="en-US" dirty="0">
                <a:latin typeface="Alexandria Light" pitchFamily="2" charset="-78"/>
                <a:cs typeface="Alexandria Light" pitchFamily="2" charset="-78"/>
              </a:rPr>
              <a:t> are another tool used by the active listener. By asking questions, you can develop a better understanding of the speaker’s message and provide support to the speaker.</a:t>
            </a:r>
          </a:p>
        </p:txBody>
      </p:sp>
      <p:sp>
        <p:nvSpPr>
          <p:cNvPr id="10" name="Rectangle 9">
            <a:extLst>
              <a:ext uri="{FF2B5EF4-FFF2-40B4-BE49-F238E27FC236}">
                <a16:creationId xmlns:a16="http://schemas.microsoft.com/office/drawing/2014/main" id="{46401940-7EBF-7443-5EBC-9FF76F4BC6A5}"/>
              </a:ext>
            </a:extLst>
          </p:cNvPr>
          <p:cNvSpPr/>
          <p:nvPr/>
        </p:nvSpPr>
        <p:spPr>
          <a:xfrm>
            <a:off x="845574" y="4433667"/>
            <a:ext cx="10550014" cy="1206612"/>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2000" b="1" dirty="0">
                <a:solidFill>
                  <a:srgbClr val="FF0000"/>
                </a:solidFill>
                <a:latin typeface="Alexandria Light" pitchFamily="2" charset="-78"/>
                <a:cs typeface="Alexandria Light" pitchFamily="2" charset="-78"/>
              </a:rPr>
              <a:t>الأسئلة</a:t>
            </a:r>
            <a:r>
              <a:rPr lang="ar-SA" sz="1900" dirty="0">
                <a:latin typeface="Alexandria Light" pitchFamily="2" charset="-78"/>
                <a:cs typeface="Alexandria Light" pitchFamily="2" charset="-78"/>
              </a:rPr>
              <a:t> هي أداة أخرى يستخدمها المستمع النشط. من خلال طرح الأسئلة ، يمكنك تطوير فهم أفضل لرسالة المتحدث وتقديم الدعم للمتحدث.</a:t>
            </a:r>
          </a:p>
        </p:txBody>
      </p:sp>
      <p:sp>
        <p:nvSpPr>
          <p:cNvPr id="4" name="TextBox 3">
            <a:extLst>
              <a:ext uri="{FF2B5EF4-FFF2-40B4-BE49-F238E27FC236}">
                <a16:creationId xmlns:a16="http://schemas.microsoft.com/office/drawing/2014/main" id="{E3C6B9EA-9168-ECFE-E4C5-CE4A3CF0813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241903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F81F6C-866A-C1BE-8194-D2A2358A3C5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34318F3-F786-419C-DDB6-ECF58D62006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1F90C79-64C9-CF22-C242-C94E8D56B647}"/>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8A7E5A6-FBC8-073A-3478-0D78B31147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EB24D8D-95D4-6BF1-B3C5-EE96414B6901}"/>
              </a:ext>
            </a:extLst>
          </p:cNvPr>
          <p:cNvSpPr/>
          <p:nvPr/>
        </p:nvSpPr>
        <p:spPr>
          <a:xfrm>
            <a:off x="1747519" y="634335"/>
            <a:ext cx="5469357" cy="461665"/>
          </a:xfrm>
          <a:prstGeom prst="rect">
            <a:avLst/>
          </a:prstGeom>
        </p:spPr>
        <p:txBody>
          <a:bodyPr wrap="square">
            <a:spAutoFit/>
          </a:bodyPr>
          <a:lstStyle/>
          <a:p>
            <a:r>
              <a:rPr lang="en-US" sz="2400" b="1" dirty="0">
                <a:solidFill>
                  <a:srgbClr val="00B0F0"/>
                </a:solidFill>
                <a:latin typeface="Alexandria" charset="0"/>
                <a:cs typeface="Alexandria" charset="0"/>
              </a:rPr>
              <a:t>Listening</a:t>
            </a:r>
          </a:p>
        </p:txBody>
      </p:sp>
      <p:sp>
        <p:nvSpPr>
          <p:cNvPr id="9" name="TextBox 8">
            <a:extLst>
              <a:ext uri="{FF2B5EF4-FFF2-40B4-BE49-F238E27FC236}">
                <a16:creationId xmlns:a16="http://schemas.microsoft.com/office/drawing/2014/main" id="{CC6EC1E4-E6FA-F6F2-B14D-BD1807B22010}"/>
              </a:ext>
            </a:extLst>
          </p:cNvPr>
          <p:cNvSpPr txBox="1"/>
          <p:nvPr/>
        </p:nvSpPr>
        <p:spPr>
          <a:xfrm>
            <a:off x="6725265" y="624892"/>
            <a:ext cx="3814916"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الاستماع</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3DDD264D-4BED-5E48-FDF2-CBF385986746}"/>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Listening Styles and Categories</a:t>
            </a:r>
          </a:p>
        </p:txBody>
      </p:sp>
      <p:sp>
        <p:nvSpPr>
          <p:cNvPr id="8" name="Rectangle: Rounded Corners 7">
            <a:extLst>
              <a:ext uri="{FF2B5EF4-FFF2-40B4-BE49-F238E27FC236}">
                <a16:creationId xmlns:a16="http://schemas.microsoft.com/office/drawing/2014/main" id="{D166D337-13F4-7C15-CEF7-8852154C29EB}"/>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E5CE945-04DB-E4AE-682E-5FDCD9553C76}"/>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أنماط وفئات الاستماع</a:t>
            </a:r>
          </a:p>
        </p:txBody>
      </p:sp>
      <p:pic>
        <p:nvPicPr>
          <p:cNvPr id="7" name="Picture 6">
            <a:extLst>
              <a:ext uri="{FF2B5EF4-FFF2-40B4-BE49-F238E27FC236}">
                <a16:creationId xmlns:a16="http://schemas.microsoft.com/office/drawing/2014/main" id="{38B529CD-3CCA-1450-D2DE-F96A68579ADF}"/>
              </a:ext>
            </a:extLst>
          </p:cNvPr>
          <p:cNvPicPr>
            <a:picLocks noChangeAspect="1"/>
          </p:cNvPicPr>
          <p:nvPr/>
        </p:nvPicPr>
        <p:blipFill>
          <a:blip r:embed="rId3"/>
          <a:stretch>
            <a:fillRect/>
          </a:stretch>
        </p:blipFill>
        <p:spPr>
          <a:xfrm>
            <a:off x="3434472" y="3515847"/>
            <a:ext cx="5463721" cy="3215275"/>
          </a:xfrm>
          <a:prstGeom prst="rect">
            <a:avLst/>
          </a:prstGeom>
          <a:ln>
            <a:noFill/>
          </a:ln>
          <a:effectLst>
            <a:softEdge rad="112500"/>
          </a:effectLst>
        </p:spPr>
      </p:pic>
    </p:spTree>
    <p:extLst>
      <p:ext uri="{BB962C8B-B14F-4D97-AF65-F5344CB8AC3E}">
        <p14:creationId xmlns:p14="http://schemas.microsoft.com/office/powerpoint/2010/main" val="2174269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AB408C-07FE-C3D2-A1EA-AFA5CD16FED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24E8D7D-6ADA-4D9B-0018-44D7FACE0F4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53D62A2-8852-07D3-4E0E-12BAE9A23B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D3F8AD1-24D6-CD2C-D8A1-DFF392AB673F}"/>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Listening Styles and Categories</a:t>
            </a:r>
          </a:p>
        </p:txBody>
      </p:sp>
      <p:sp>
        <p:nvSpPr>
          <p:cNvPr id="9" name="TextBox 8">
            <a:extLst>
              <a:ext uri="{FF2B5EF4-FFF2-40B4-BE49-F238E27FC236}">
                <a16:creationId xmlns:a16="http://schemas.microsoft.com/office/drawing/2014/main" id="{30586882-E7D5-D963-D3B8-E26189FAC01B}"/>
              </a:ext>
            </a:extLst>
          </p:cNvPr>
          <p:cNvSpPr txBox="1"/>
          <p:nvPr/>
        </p:nvSpPr>
        <p:spPr>
          <a:xfrm>
            <a:off x="6096000" y="648421"/>
            <a:ext cx="5457757"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أنماط وفئات الاستماع</a:t>
            </a:r>
          </a:p>
        </p:txBody>
      </p:sp>
      <p:sp>
        <p:nvSpPr>
          <p:cNvPr id="3" name="Rectangle: Rounded Corners 2">
            <a:extLst>
              <a:ext uri="{FF2B5EF4-FFF2-40B4-BE49-F238E27FC236}">
                <a16:creationId xmlns:a16="http://schemas.microsoft.com/office/drawing/2014/main" id="{76254DE7-BAAF-B102-C576-6F2D3743FD02}"/>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EFC7F023-9C0E-7645-4D7A-72E7C5B69211}"/>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A27625A7-FA10-2195-28B7-8EFF85652E0E}"/>
              </a:ext>
            </a:extLst>
          </p:cNvPr>
          <p:cNvSpPr/>
          <p:nvPr/>
        </p:nvSpPr>
        <p:spPr>
          <a:xfrm>
            <a:off x="638242" y="1817150"/>
            <a:ext cx="10757345" cy="1897379"/>
          </a:xfrm>
          <a:prstGeom prst="rect">
            <a:avLst/>
          </a:prstGeom>
        </p:spPr>
        <p:txBody>
          <a:bodyPr wrap="square">
            <a:spAutoFit/>
          </a:bodyPr>
          <a:lstStyle/>
          <a:p>
            <a:pPr algn="just">
              <a:lnSpc>
                <a:spcPct val="150000"/>
              </a:lnSpc>
            </a:pPr>
            <a:r>
              <a:rPr lang="en-US" sz="1600" b="1" dirty="0">
                <a:solidFill>
                  <a:srgbClr val="FF0000"/>
                </a:solidFill>
                <a:latin typeface="Alexandria Light" pitchFamily="2" charset="-78"/>
                <a:cs typeface="Alexandria Light" pitchFamily="2" charset="-78"/>
              </a:rPr>
              <a:t>There are four listening preferences or styles:</a:t>
            </a:r>
          </a:p>
          <a:p>
            <a:pPr marL="457200" indent="-457200" algn="just">
              <a:lnSpc>
                <a:spcPct val="150000"/>
              </a:lnSpc>
              <a:buFont typeface="+mj-lt"/>
              <a:buAutoNum type="arabicPeriod"/>
            </a:pPr>
            <a:r>
              <a:rPr lang="en-US" sz="1600" b="1" dirty="0">
                <a:solidFill>
                  <a:schemeClr val="accent6">
                    <a:lumMod val="50000"/>
                  </a:schemeClr>
                </a:solidFill>
                <a:latin typeface="Alexandria Light" pitchFamily="2" charset="-78"/>
                <a:cs typeface="Alexandria Light" pitchFamily="2" charset="-78"/>
              </a:rPr>
              <a:t>People-oriented listeners, </a:t>
            </a:r>
            <a:r>
              <a:rPr lang="en-US" sz="1600" dirty="0">
                <a:latin typeface="Alexandria Light" pitchFamily="2" charset="-78"/>
                <a:cs typeface="Alexandria Light" pitchFamily="2" charset="-78"/>
              </a:rPr>
              <a:t>are interested in demonstrating concern for others’ emotions and interests, finding common ground, and responding. These listeners demonstrate a genuine concern for others’ feelings and identify with emotional states of human behavior. This type of listener can become “over-involved with the feelings of others”.</a:t>
            </a:r>
          </a:p>
        </p:txBody>
      </p:sp>
      <p:sp>
        <p:nvSpPr>
          <p:cNvPr id="10" name="Rectangle 9">
            <a:extLst>
              <a:ext uri="{FF2B5EF4-FFF2-40B4-BE49-F238E27FC236}">
                <a16:creationId xmlns:a16="http://schemas.microsoft.com/office/drawing/2014/main" id="{7F39730B-4E61-86B3-6B08-66097DB6AFBB}"/>
              </a:ext>
            </a:extLst>
          </p:cNvPr>
          <p:cNvSpPr/>
          <p:nvPr/>
        </p:nvSpPr>
        <p:spPr>
          <a:xfrm>
            <a:off x="845573" y="4187585"/>
            <a:ext cx="10550014" cy="1989712"/>
          </a:xfrm>
          <a:prstGeom prst="rect">
            <a:avLst/>
          </a:prstGeom>
        </p:spPr>
        <p:txBody>
          <a:bodyPr wrap="square">
            <a:spAutoFit/>
          </a:bodyPr>
          <a:lstStyle/>
          <a:p>
            <a:pPr algn="just" rtl="1">
              <a:lnSpc>
                <a:spcPct val="200000"/>
              </a:lnSpc>
            </a:pPr>
            <a:r>
              <a:rPr lang="ar-SA" sz="1600" b="1" dirty="0">
                <a:solidFill>
                  <a:srgbClr val="FF0000"/>
                </a:solidFill>
                <a:latin typeface="Alexandria Light" pitchFamily="2" charset="-78"/>
                <a:cs typeface="Alexandria Light" pitchFamily="2" charset="-78"/>
              </a:rPr>
              <a:t>هناك أربعة أنماط للاستماع:</a:t>
            </a:r>
          </a:p>
          <a:p>
            <a:pPr marL="457200" indent="-457200" algn="just" rtl="1">
              <a:lnSpc>
                <a:spcPct val="200000"/>
              </a:lnSpc>
              <a:buFont typeface="+mj-lt"/>
              <a:buAutoNum type="arabicPeriod"/>
            </a:pPr>
            <a:r>
              <a:rPr lang="ar-SA" sz="1600" dirty="0">
                <a:latin typeface="Alexandria Light" pitchFamily="2" charset="-78"/>
                <a:cs typeface="Alexandria Light" pitchFamily="2" charset="-78"/>
              </a:rPr>
              <a:t>يهتم </a:t>
            </a:r>
            <a:r>
              <a:rPr lang="ar-SA" sz="1600" b="1" dirty="0">
                <a:solidFill>
                  <a:schemeClr val="accent6">
                    <a:lumMod val="50000"/>
                  </a:schemeClr>
                </a:solidFill>
                <a:latin typeface="Alexandria Light" pitchFamily="2" charset="-78"/>
                <a:cs typeface="Alexandria Light" pitchFamily="2" charset="-78"/>
              </a:rPr>
              <a:t>المستمعون الموجهون نحو الناس </a:t>
            </a:r>
            <a:r>
              <a:rPr lang="ar-SA" sz="1600" dirty="0">
                <a:latin typeface="Alexandria Light" pitchFamily="2" charset="-78"/>
                <a:cs typeface="Alexandria Light" pitchFamily="2" charset="-78"/>
              </a:rPr>
              <a:t>بإظهار الاهتمام بمشاعر الآخرين واهتماماتهم ، وإيجاد أرضية مشتركة ، والاستجابة. يظهر هؤلاء المستمعون اهتماما حقيقيا بمشاعر الآخرين ويتعاطفون مع الحالات العاطفية للسلوك البشري. يمكن أن يصبح هذا النوع من المستمعين "منخرطا بشكل مفرط في مشاعر الآخرين".</a:t>
            </a:r>
          </a:p>
        </p:txBody>
      </p:sp>
      <p:sp>
        <p:nvSpPr>
          <p:cNvPr id="4" name="TextBox 3">
            <a:extLst>
              <a:ext uri="{FF2B5EF4-FFF2-40B4-BE49-F238E27FC236}">
                <a16:creationId xmlns:a16="http://schemas.microsoft.com/office/drawing/2014/main" id="{C5EE7C56-72A1-B46A-F7F0-85DDB892FAA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907615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899C8D-66BF-353B-EC5B-77F6446B59D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C4857A2-14C6-DB72-C949-69CDFDB1E4B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0CC9F4F-8190-810A-F94A-42787D1EF2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E09CB63-A151-05D3-63F3-01178CF8ADFE}"/>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Listening Styles and Categories</a:t>
            </a:r>
          </a:p>
        </p:txBody>
      </p:sp>
      <p:sp>
        <p:nvSpPr>
          <p:cNvPr id="9" name="TextBox 8">
            <a:extLst>
              <a:ext uri="{FF2B5EF4-FFF2-40B4-BE49-F238E27FC236}">
                <a16:creationId xmlns:a16="http://schemas.microsoft.com/office/drawing/2014/main" id="{37F739A9-6429-8AA8-4546-9721C9906159}"/>
              </a:ext>
            </a:extLst>
          </p:cNvPr>
          <p:cNvSpPr txBox="1"/>
          <p:nvPr/>
        </p:nvSpPr>
        <p:spPr>
          <a:xfrm>
            <a:off x="6096000" y="648421"/>
            <a:ext cx="5457757"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أنماط وفئات الاستماع</a:t>
            </a:r>
          </a:p>
        </p:txBody>
      </p:sp>
      <p:sp>
        <p:nvSpPr>
          <p:cNvPr id="3" name="Rectangle: Rounded Corners 2">
            <a:extLst>
              <a:ext uri="{FF2B5EF4-FFF2-40B4-BE49-F238E27FC236}">
                <a16:creationId xmlns:a16="http://schemas.microsoft.com/office/drawing/2014/main" id="{A8AF4D8F-651A-C57D-589B-F31C97603679}"/>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D48321E3-EFCC-D6E2-976E-6CE97CA77F4A}"/>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89D4E5DF-72CD-A255-6B4A-CB1F72EC108C}"/>
              </a:ext>
            </a:extLst>
          </p:cNvPr>
          <p:cNvSpPr/>
          <p:nvPr/>
        </p:nvSpPr>
        <p:spPr>
          <a:xfrm>
            <a:off x="638242" y="1817150"/>
            <a:ext cx="10757345" cy="1707455"/>
          </a:xfrm>
          <a:prstGeom prst="rect">
            <a:avLst/>
          </a:prstGeom>
        </p:spPr>
        <p:txBody>
          <a:bodyPr wrap="square">
            <a:spAutoFit/>
          </a:bodyPr>
          <a:lstStyle/>
          <a:p>
            <a:pPr algn="just">
              <a:lnSpc>
                <a:spcPct val="150000"/>
              </a:lnSpc>
            </a:pPr>
            <a:r>
              <a:rPr lang="en-US" b="1" dirty="0">
                <a:solidFill>
                  <a:srgbClr val="FF0000"/>
                </a:solidFill>
                <a:latin typeface="Alexandria Light" pitchFamily="2" charset="-78"/>
                <a:cs typeface="Alexandria Light" pitchFamily="2" charset="-78"/>
              </a:rPr>
              <a:t>There are four listening preferences or styles:</a:t>
            </a:r>
          </a:p>
          <a:p>
            <a:pPr marL="457200" indent="-457200" algn="just">
              <a:lnSpc>
                <a:spcPct val="150000"/>
              </a:lnSpc>
              <a:buFont typeface="+mj-lt"/>
              <a:buAutoNum type="arabicPeriod" startAt="2"/>
            </a:pPr>
            <a:r>
              <a:rPr lang="en-US" b="1" dirty="0">
                <a:solidFill>
                  <a:schemeClr val="accent6">
                    <a:lumMod val="50000"/>
                  </a:schemeClr>
                </a:solidFill>
                <a:latin typeface="Alexandria Light" pitchFamily="2" charset="-78"/>
                <a:cs typeface="Alexandria Light" pitchFamily="2" charset="-78"/>
              </a:rPr>
              <a:t>Action-oriented listeners, </a:t>
            </a:r>
            <a:r>
              <a:rPr lang="en-US" dirty="0">
                <a:latin typeface="Alexandria Light" pitchFamily="2" charset="-78"/>
                <a:cs typeface="Alexandria Light" pitchFamily="2" charset="-78"/>
              </a:rPr>
              <a:t>are interested in direct, concise, error-free communication that is used to negotiate and accomplish a goal; these listeners are easily frustrated by disorganized Presentations.</a:t>
            </a:r>
          </a:p>
        </p:txBody>
      </p:sp>
      <p:sp>
        <p:nvSpPr>
          <p:cNvPr id="10" name="Rectangle 9">
            <a:extLst>
              <a:ext uri="{FF2B5EF4-FFF2-40B4-BE49-F238E27FC236}">
                <a16:creationId xmlns:a16="http://schemas.microsoft.com/office/drawing/2014/main" id="{554237EC-EBDA-2C2B-097B-67AC06EF0156}"/>
              </a:ext>
            </a:extLst>
          </p:cNvPr>
          <p:cNvSpPr/>
          <p:nvPr/>
        </p:nvSpPr>
        <p:spPr>
          <a:xfrm>
            <a:off x="845573" y="4065665"/>
            <a:ext cx="10550014" cy="2376163"/>
          </a:xfrm>
          <a:prstGeom prst="rect">
            <a:avLst/>
          </a:prstGeom>
        </p:spPr>
        <p:txBody>
          <a:bodyPr wrap="square">
            <a:spAutoFit/>
          </a:bodyPr>
          <a:lstStyle/>
          <a:p>
            <a:pPr algn="just" rtl="1">
              <a:lnSpc>
                <a:spcPct val="200000"/>
              </a:lnSpc>
            </a:pPr>
            <a:r>
              <a:rPr lang="ar-SA" sz="2000" b="1" dirty="0">
                <a:solidFill>
                  <a:srgbClr val="FF0000"/>
                </a:solidFill>
                <a:latin typeface="Alexandria Light" pitchFamily="2" charset="-78"/>
                <a:cs typeface="Alexandria Light" pitchFamily="2" charset="-78"/>
              </a:rPr>
              <a:t>هناك أربعة أنماط للاستماع:</a:t>
            </a:r>
          </a:p>
          <a:p>
            <a:pPr marL="457200" indent="-457200" algn="just" rtl="1">
              <a:lnSpc>
                <a:spcPct val="200000"/>
              </a:lnSpc>
              <a:buFont typeface="+mj-lt"/>
              <a:buAutoNum type="arabicPeriod" startAt="2"/>
            </a:pPr>
            <a:r>
              <a:rPr lang="ar-SA" b="1" dirty="0">
                <a:solidFill>
                  <a:schemeClr val="accent6">
                    <a:lumMod val="50000"/>
                  </a:schemeClr>
                </a:solidFill>
                <a:latin typeface="Alexandria Light" pitchFamily="2" charset="-78"/>
                <a:cs typeface="Alexandria Light" pitchFamily="2" charset="-78"/>
              </a:rPr>
              <a:t>المستمعون ذوو التوجه العملي </a:t>
            </a:r>
            <a:r>
              <a:rPr lang="ar-SA" sz="1900" dirty="0">
                <a:latin typeface="Alexandria Light" pitchFamily="2" charset="-78"/>
                <a:cs typeface="Alexandria Light" pitchFamily="2" charset="-78"/>
              </a:rPr>
              <a:t>، مهتمون بالتواصل المباشر والموجز والخالي من الأخطاء الذي يستخدم للتفاوض وتحقيق هدف ؛ هؤلاء المستمعين محبطون بسهولة من العروض التقديمية غير المنظمة.</a:t>
            </a:r>
          </a:p>
        </p:txBody>
      </p:sp>
      <p:sp>
        <p:nvSpPr>
          <p:cNvPr id="4" name="TextBox 3">
            <a:extLst>
              <a:ext uri="{FF2B5EF4-FFF2-40B4-BE49-F238E27FC236}">
                <a16:creationId xmlns:a16="http://schemas.microsoft.com/office/drawing/2014/main" id="{4E9CBB94-F4CD-B502-1EE6-28332247605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429907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21BAAD-4C13-D5A1-F412-89807E7264C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6B3DC71-7C80-EA17-F8AD-8E5DA20A4F7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988D980-97FE-05D4-0E27-C5390B6295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FE53056-22B6-296C-BCD0-914CE08CA2D4}"/>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Listening Styles and Categories</a:t>
            </a:r>
          </a:p>
        </p:txBody>
      </p:sp>
      <p:sp>
        <p:nvSpPr>
          <p:cNvPr id="9" name="TextBox 8">
            <a:extLst>
              <a:ext uri="{FF2B5EF4-FFF2-40B4-BE49-F238E27FC236}">
                <a16:creationId xmlns:a16="http://schemas.microsoft.com/office/drawing/2014/main" id="{AA77A28C-CA33-47EF-111B-98D25698D4CF}"/>
              </a:ext>
            </a:extLst>
          </p:cNvPr>
          <p:cNvSpPr txBox="1"/>
          <p:nvPr/>
        </p:nvSpPr>
        <p:spPr>
          <a:xfrm>
            <a:off x="6096000" y="648421"/>
            <a:ext cx="5457757"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أنماط وفئات الاستماع</a:t>
            </a:r>
          </a:p>
        </p:txBody>
      </p:sp>
      <p:sp>
        <p:nvSpPr>
          <p:cNvPr id="3" name="Rectangle: Rounded Corners 2">
            <a:extLst>
              <a:ext uri="{FF2B5EF4-FFF2-40B4-BE49-F238E27FC236}">
                <a16:creationId xmlns:a16="http://schemas.microsoft.com/office/drawing/2014/main" id="{B64A6E99-00E1-6BA5-55C3-011A00949D1B}"/>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693C3622-2006-A2F9-8B08-B94AC10F71A8}"/>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FFEECBB8-A73B-B11A-AC8C-8CFC0546AB18}"/>
              </a:ext>
            </a:extLst>
          </p:cNvPr>
          <p:cNvSpPr/>
          <p:nvPr/>
        </p:nvSpPr>
        <p:spPr>
          <a:xfrm>
            <a:off x="638242" y="1817150"/>
            <a:ext cx="10757345" cy="2122953"/>
          </a:xfrm>
          <a:prstGeom prst="rect">
            <a:avLst/>
          </a:prstGeom>
        </p:spPr>
        <p:txBody>
          <a:bodyPr wrap="square">
            <a:spAutoFit/>
          </a:bodyPr>
          <a:lstStyle/>
          <a:p>
            <a:pPr algn="just">
              <a:lnSpc>
                <a:spcPct val="150000"/>
              </a:lnSpc>
            </a:pPr>
            <a:r>
              <a:rPr lang="en-US" b="1" dirty="0">
                <a:solidFill>
                  <a:srgbClr val="FF0000"/>
                </a:solidFill>
                <a:latin typeface="Alexandria Light" pitchFamily="2" charset="-78"/>
                <a:cs typeface="Alexandria Light" pitchFamily="2" charset="-78"/>
              </a:rPr>
              <a:t>There are four listening preferences or styles:</a:t>
            </a:r>
          </a:p>
          <a:p>
            <a:pPr marL="457200" indent="-457200" algn="just">
              <a:lnSpc>
                <a:spcPct val="150000"/>
              </a:lnSpc>
              <a:buFont typeface="+mj-lt"/>
              <a:buAutoNum type="arabicPeriod" startAt="3"/>
            </a:pPr>
            <a:r>
              <a:rPr lang="en-US" b="1" dirty="0">
                <a:solidFill>
                  <a:schemeClr val="accent6">
                    <a:lumMod val="50000"/>
                  </a:schemeClr>
                </a:solidFill>
                <a:latin typeface="Alexandria Light" pitchFamily="2" charset="-78"/>
                <a:cs typeface="Alexandria Light" pitchFamily="2" charset="-78"/>
              </a:rPr>
              <a:t>Content-oriented listeners, </a:t>
            </a:r>
            <a:r>
              <a:rPr lang="en-US" dirty="0">
                <a:latin typeface="Alexandria Light" pitchFamily="2" charset="-78"/>
                <a:cs typeface="Alexandria Light" pitchFamily="2" charset="-78"/>
              </a:rPr>
              <a:t>are interested in intellectual challenge and complex information; they want to evaluate information carefully before forming judgments and opinions. At times, it appears as though “they are looking under a microscope and dissecting information.</a:t>
            </a:r>
          </a:p>
        </p:txBody>
      </p:sp>
      <p:sp>
        <p:nvSpPr>
          <p:cNvPr id="10" name="Rectangle 9">
            <a:extLst>
              <a:ext uri="{FF2B5EF4-FFF2-40B4-BE49-F238E27FC236}">
                <a16:creationId xmlns:a16="http://schemas.microsoft.com/office/drawing/2014/main" id="{6DFB1BAF-1061-24E3-C76B-F7FD8A51EEB9}"/>
              </a:ext>
            </a:extLst>
          </p:cNvPr>
          <p:cNvSpPr/>
          <p:nvPr/>
        </p:nvSpPr>
        <p:spPr>
          <a:xfrm>
            <a:off x="873760" y="4130686"/>
            <a:ext cx="10550014" cy="2314608"/>
          </a:xfrm>
          <a:prstGeom prst="rect">
            <a:avLst/>
          </a:prstGeom>
        </p:spPr>
        <p:txBody>
          <a:bodyPr wrap="square">
            <a:spAutoFit/>
          </a:bodyPr>
          <a:lstStyle/>
          <a:p>
            <a:pPr algn="just" rtl="1">
              <a:lnSpc>
                <a:spcPct val="200000"/>
              </a:lnSpc>
            </a:pPr>
            <a:r>
              <a:rPr lang="ar-SA" b="1" dirty="0">
                <a:solidFill>
                  <a:srgbClr val="FF0000"/>
                </a:solidFill>
                <a:latin typeface="Alexandria Light" pitchFamily="2" charset="-78"/>
                <a:cs typeface="Alexandria Light" pitchFamily="2" charset="-78"/>
              </a:rPr>
              <a:t>هناك أربعة أنماط للاستماع:</a:t>
            </a:r>
          </a:p>
          <a:p>
            <a:pPr marL="457200" indent="-457200" algn="just" rtl="1">
              <a:lnSpc>
                <a:spcPct val="200000"/>
              </a:lnSpc>
              <a:buFont typeface="+mj-lt"/>
              <a:buAutoNum type="arabicPeriod" startAt="3"/>
            </a:pPr>
            <a:r>
              <a:rPr lang="ar-SA" b="1" dirty="0">
                <a:solidFill>
                  <a:schemeClr val="accent6">
                    <a:lumMod val="50000"/>
                  </a:schemeClr>
                </a:solidFill>
                <a:latin typeface="Alexandria Light" pitchFamily="2" charset="-78"/>
                <a:cs typeface="Alexandria Light" pitchFamily="2" charset="-78"/>
              </a:rPr>
              <a:t>المستمعون الموجهون نحو المحتوى </a:t>
            </a:r>
            <a:r>
              <a:rPr lang="ar-SA" sz="1900" dirty="0">
                <a:latin typeface="Alexandria Light" pitchFamily="2" charset="-78"/>
                <a:cs typeface="Alexandria Light" pitchFamily="2" charset="-78"/>
              </a:rPr>
              <a:t>، مهتمون بالتحدي الفكري والمعلومات المعقدة ؛ يريدون تقييم المعلومات بعناية قبل تكوين الأحكام والآراء. في بعض الأحيان ، يبدو الأمر كما لو أنهم "يبحثون تحت المجهر ويشرحون المعلومات.</a:t>
            </a:r>
          </a:p>
        </p:txBody>
      </p:sp>
      <p:sp>
        <p:nvSpPr>
          <p:cNvPr id="4" name="TextBox 3">
            <a:extLst>
              <a:ext uri="{FF2B5EF4-FFF2-40B4-BE49-F238E27FC236}">
                <a16:creationId xmlns:a16="http://schemas.microsoft.com/office/drawing/2014/main" id="{25E6BC03-90D1-F3E9-B843-F6AF8C2D516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684846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4C73B3-D59A-F698-71F3-47D5B4B57B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457DB5D-1F58-9EFA-D3FC-B9191FDA151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C5A1378-F3EC-A0E3-37F8-B19FBDD8E8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92D65A2-001B-EB08-E6CC-574B760C5738}"/>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Listening Styles and Categories</a:t>
            </a:r>
          </a:p>
        </p:txBody>
      </p:sp>
      <p:sp>
        <p:nvSpPr>
          <p:cNvPr id="9" name="TextBox 8">
            <a:extLst>
              <a:ext uri="{FF2B5EF4-FFF2-40B4-BE49-F238E27FC236}">
                <a16:creationId xmlns:a16="http://schemas.microsoft.com/office/drawing/2014/main" id="{C508BD5D-F9E1-B719-FAC2-1FFB6BEB903F}"/>
              </a:ext>
            </a:extLst>
          </p:cNvPr>
          <p:cNvSpPr txBox="1"/>
          <p:nvPr/>
        </p:nvSpPr>
        <p:spPr>
          <a:xfrm>
            <a:off x="6096000" y="648421"/>
            <a:ext cx="5457757"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أنماط وفئات الاستماع</a:t>
            </a:r>
          </a:p>
        </p:txBody>
      </p:sp>
      <p:sp>
        <p:nvSpPr>
          <p:cNvPr id="3" name="Rectangle: Rounded Corners 2">
            <a:extLst>
              <a:ext uri="{FF2B5EF4-FFF2-40B4-BE49-F238E27FC236}">
                <a16:creationId xmlns:a16="http://schemas.microsoft.com/office/drawing/2014/main" id="{97E6DA5E-6B3A-B4CE-96A2-265D398750F3}"/>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EBDEBA06-F4B4-96D4-1E37-03BF3BB0DDCB}"/>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227B5F33-1475-E9AE-E552-1A6351FA06CF}"/>
              </a:ext>
            </a:extLst>
          </p:cNvPr>
          <p:cNvSpPr/>
          <p:nvPr/>
        </p:nvSpPr>
        <p:spPr>
          <a:xfrm>
            <a:off x="638242" y="1817150"/>
            <a:ext cx="10757345" cy="1707455"/>
          </a:xfrm>
          <a:prstGeom prst="rect">
            <a:avLst/>
          </a:prstGeom>
        </p:spPr>
        <p:txBody>
          <a:bodyPr wrap="square">
            <a:spAutoFit/>
          </a:bodyPr>
          <a:lstStyle/>
          <a:p>
            <a:pPr algn="just">
              <a:lnSpc>
                <a:spcPct val="150000"/>
              </a:lnSpc>
            </a:pPr>
            <a:r>
              <a:rPr lang="en-US" b="1" dirty="0">
                <a:solidFill>
                  <a:srgbClr val="FF0000"/>
                </a:solidFill>
                <a:latin typeface="Alexandria Light" pitchFamily="2" charset="-78"/>
                <a:cs typeface="Alexandria Light" pitchFamily="2" charset="-78"/>
              </a:rPr>
              <a:t>There are four listening preferences or styles:</a:t>
            </a:r>
          </a:p>
          <a:p>
            <a:pPr marL="457200" indent="-457200" algn="just">
              <a:lnSpc>
                <a:spcPct val="150000"/>
              </a:lnSpc>
              <a:buFont typeface="+mj-lt"/>
              <a:buAutoNum type="arabicPeriod" startAt="4"/>
            </a:pPr>
            <a:r>
              <a:rPr lang="en-US" b="1" dirty="0">
                <a:solidFill>
                  <a:schemeClr val="accent6">
                    <a:lumMod val="50000"/>
                  </a:schemeClr>
                </a:solidFill>
                <a:latin typeface="Alexandria Light" pitchFamily="2" charset="-78"/>
                <a:cs typeface="Alexandria Light" pitchFamily="2" charset="-78"/>
              </a:rPr>
              <a:t>Time-oriented listeners, </a:t>
            </a:r>
            <a:r>
              <a:rPr lang="en-US" dirty="0">
                <a:latin typeface="Alexandria Light" pitchFamily="2" charset="-78"/>
                <a:cs typeface="Alexandria Light" pitchFamily="2" charset="-78"/>
              </a:rPr>
              <a:t>prefer brief communication; such listeners seek interaction that is concise and to the point, and they want to know the length of time available before the communication begins.</a:t>
            </a:r>
          </a:p>
        </p:txBody>
      </p:sp>
      <p:sp>
        <p:nvSpPr>
          <p:cNvPr id="10" name="Rectangle 9">
            <a:extLst>
              <a:ext uri="{FF2B5EF4-FFF2-40B4-BE49-F238E27FC236}">
                <a16:creationId xmlns:a16="http://schemas.microsoft.com/office/drawing/2014/main" id="{D3831EDD-90F0-2C2D-3DFD-6AE176E69B02}"/>
              </a:ext>
            </a:extLst>
          </p:cNvPr>
          <p:cNvSpPr/>
          <p:nvPr/>
        </p:nvSpPr>
        <p:spPr>
          <a:xfrm>
            <a:off x="845573" y="4116465"/>
            <a:ext cx="10550014" cy="1672830"/>
          </a:xfrm>
          <a:prstGeom prst="rect">
            <a:avLst/>
          </a:prstGeom>
        </p:spPr>
        <p:txBody>
          <a:bodyPr wrap="square">
            <a:spAutoFit/>
          </a:bodyPr>
          <a:lstStyle/>
          <a:p>
            <a:pPr algn="just" rtl="1">
              <a:lnSpc>
                <a:spcPct val="200000"/>
              </a:lnSpc>
            </a:pPr>
            <a:r>
              <a:rPr lang="ar-SA" b="1" dirty="0">
                <a:solidFill>
                  <a:srgbClr val="FF0000"/>
                </a:solidFill>
                <a:latin typeface="Alexandria Light" pitchFamily="2" charset="-78"/>
                <a:cs typeface="Alexandria Light" pitchFamily="2" charset="-78"/>
              </a:rPr>
              <a:t>هناك أربعة أنماط للاستماع:</a:t>
            </a:r>
          </a:p>
          <a:p>
            <a:pPr marL="457200" indent="-457200" algn="just" rtl="1">
              <a:lnSpc>
                <a:spcPct val="200000"/>
              </a:lnSpc>
              <a:buFont typeface="+mj-lt"/>
              <a:buAutoNum type="arabicPeriod" startAt="4"/>
            </a:pPr>
            <a:r>
              <a:rPr lang="ar-SA" b="1" dirty="0">
                <a:solidFill>
                  <a:schemeClr val="accent6">
                    <a:lumMod val="50000"/>
                  </a:schemeClr>
                </a:solidFill>
                <a:latin typeface="Alexandria Light" pitchFamily="2" charset="-78"/>
                <a:cs typeface="Alexandria Light" pitchFamily="2" charset="-78"/>
              </a:rPr>
              <a:t>المستمعين الموجهة نحو الوقت </a:t>
            </a:r>
            <a:r>
              <a:rPr lang="ar-SA" dirty="0">
                <a:latin typeface="Alexandria Light" pitchFamily="2" charset="-78"/>
                <a:cs typeface="Alexandria Light" pitchFamily="2" charset="-78"/>
              </a:rPr>
              <a:t>، يفضلون التواصل القصير. يسعى هؤلاء المستمعون إلى تفاعل موجز ومباشر ، ويريدون معرفة طول الوقت المتاح قبل بدء الاتصال.</a:t>
            </a:r>
          </a:p>
        </p:txBody>
      </p:sp>
      <p:sp>
        <p:nvSpPr>
          <p:cNvPr id="4" name="TextBox 3">
            <a:extLst>
              <a:ext uri="{FF2B5EF4-FFF2-40B4-BE49-F238E27FC236}">
                <a16:creationId xmlns:a16="http://schemas.microsoft.com/office/drawing/2014/main" id="{587220D1-861C-C6E7-EAAB-87E1613C995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749232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8DC084-F501-4016-BE00-6FFCD76293D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A255CBE-6555-C990-79C2-03ECB3AD6FA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3FA78DC-E1AA-FC49-E1F1-E9B653C987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E359D4C-0897-FB7C-6D5B-2D05BB505943}"/>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Listening Styles and Categories</a:t>
            </a:r>
          </a:p>
        </p:txBody>
      </p:sp>
      <p:sp>
        <p:nvSpPr>
          <p:cNvPr id="9" name="TextBox 8">
            <a:extLst>
              <a:ext uri="{FF2B5EF4-FFF2-40B4-BE49-F238E27FC236}">
                <a16:creationId xmlns:a16="http://schemas.microsoft.com/office/drawing/2014/main" id="{7E19C40A-9A2A-DCA8-BE94-D7C76C0D8031}"/>
              </a:ext>
            </a:extLst>
          </p:cNvPr>
          <p:cNvSpPr txBox="1"/>
          <p:nvPr/>
        </p:nvSpPr>
        <p:spPr>
          <a:xfrm>
            <a:off x="6096000" y="648421"/>
            <a:ext cx="5457757"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أنماط وفئات الاستماع</a:t>
            </a:r>
          </a:p>
        </p:txBody>
      </p:sp>
      <p:sp>
        <p:nvSpPr>
          <p:cNvPr id="3" name="Rectangle: Rounded Corners 2">
            <a:extLst>
              <a:ext uri="{FF2B5EF4-FFF2-40B4-BE49-F238E27FC236}">
                <a16:creationId xmlns:a16="http://schemas.microsoft.com/office/drawing/2014/main" id="{EE034E9F-4298-5130-1B9E-55AFFE99D192}"/>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C0FB4671-B373-716A-DA00-00ED15992A79}"/>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CDA07D71-500F-D4E9-F7F3-04C8BC365E80}"/>
              </a:ext>
            </a:extLst>
          </p:cNvPr>
          <p:cNvSpPr/>
          <p:nvPr/>
        </p:nvSpPr>
        <p:spPr>
          <a:xfrm>
            <a:off x="638242" y="1817150"/>
            <a:ext cx="10757345" cy="2130776"/>
          </a:xfrm>
          <a:prstGeom prst="rect">
            <a:avLst/>
          </a:prstGeom>
        </p:spPr>
        <p:txBody>
          <a:bodyPr wrap="square">
            <a:spAutoFit/>
          </a:bodyPr>
          <a:lstStyle/>
          <a:p>
            <a:pPr algn="just">
              <a:lnSpc>
                <a:spcPct val="150000"/>
              </a:lnSpc>
            </a:pPr>
            <a:r>
              <a:rPr lang="en-US" sz="1500" b="1" dirty="0">
                <a:solidFill>
                  <a:srgbClr val="FF0000"/>
                </a:solidFill>
                <a:latin typeface="Alexandria Light" pitchFamily="2" charset="-78"/>
                <a:cs typeface="Alexandria Light" pitchFamily="2" charset="-78"/>
              </a:rPr>
              <a:t>There are two listening categories:</a:t>
            </a:r>
          </a:p>
          <a:p>
            <a:pPr marL="457200" indent="-457200" algn="just">
              <a:lnSpc>
                <a:spcPct val="150000"/>
              </a:lnSpc>
              <a:buFont typeface="+mj-lt"/>
              <a:buAutoNum type="arabicPeriod"/>
            </a:pPr>
            <a:r>
              <a:rPr lang="en-US" sz="1500" b="1" dirty="0">
                <a:solidFill>
                  <a:schemeClr val="accent6">
                    <a:lumMod val="50000"/>
                  </a:schemeClr>
                </a:solidFill>
                <a:latin typeface="Alexandria Light" pitchFamily="2" charset="-78"/>
                <a:cs typeface="Alexandria Light" pitchFamily="2" charset="-78"/>
              </a:rPr>
              <a:t>Conversational  Listening:</a:t>
            </a:r>
          </a:p>
          <a:p>
            <a:pPr marL="457200" indent="-457200" algn="just">
              <a:lnSpc>
                <a:spcPct val="150000"/>
              </a:lnSpc>
              <a:buFont typeface="Arial" panose="020B0604020202020204" pitchFamily="34" charset="0"/>
              <a:buChar char="•"/>
            </a:pPr>
            <a:r>
              <a:rPr lang="en-US" sz="1500" dirty="0">
                <a:latin typeface="Alexandria Light" pitchFamily="2" charset="-78"/>
                <a:cs typeface="Alexandria Light" pitchFamily="2" charset="-78"/>
              </a:rPr>
              <a:t>When the speaking role shifts from one person to another with some degree of frequency, we call it conversational listening.</a:t>
            </a:r>
          </a:p>
          <a:p>
            <a:pPr marL="457200" indent="-457200" algn="just">
              <a:lnSpc>
                <a:spcPct val="150000"/>
              </a:lnSpc>
              <a:buFont typeface="Arial" panose="020B0604020202020204" pitchFamily="34" charset="0"/>
              <a:buChar char="•"/>
            </a:pPr>
            <a:r>
              <a:rPr lang="en-US" sz="1500" dirty="0">
                <a:latin typeface="Alexandria Light" pitchFamily="2" charset="-78"/>
                <a:cs typeface="Alexandria Light" pitchFamily="2" charset="-78"/>
              </a:rPr>
              <a:t>In a conversational situation, the person who was actively listening one minute can assume the major speaking role the next, while the previous speaker becomes a listener. </a:t>
            </a:r>
          </a:p>
        </p:txBody>
      </p:sp>
      <p:sp>
        <p:nvSpPr>
          <p:cNvPr id="10" name="Rectangle 9">
            <a:extLst>
              <a:ext uri="{FF2B5EF4-FFF2-40B4-BE49-F238E27FC236}">
                <a16:creationId xmlns:a16="http://schemas.microsoft.com/office/drawing/2014/main" id="{2E9CA7B0-F802-B111-C30E-E071607E00DA}"/>
              </a:ext>
            </a:extLst>
          </p:cNvPr>
          <p:cNvSpPr/>
          <p:nvPr/>
        </p:nvSpPr>
        <p:spPr>
          <a:xfrm>
            <a:off x="845573" y="4187585"/>
            <a:ext cx="10550014" cy="2122953"/>
          </a:xfrm>
          <a:prstGeom prst="rect">
            <a:avLst/>
          </a:prstGeom>
        </p:spPr>
        <p:txBody>
          <a:bodyPr wrap="square">
            <a:spAutoFit/>
          </a:bodyPr>
          <a:lstStyle/>
          <a:p>
            <a:pPr algn="just" rtl="1">
              <a:lnSpc>
                <a:spcPct val="150000"/>
              </a:lnSpc>
            </a:pPr>
            <a:r>
              <a:rPr lang="ar-SA" b="1" dirty="0">
                <a:solidFill>
                  <a:srgbClr val="FF0000"/>
                </a:solidFill>
                <a:latin typeface="Alexandria Light" pitchFamily="2" charset="-78"/>
                <a:cs typeface="Alexandria Light" pitchFamily="2" charset="-78"/>
              </a:rPr>
              <a:t>هناك فئتان من الاستماع:</a:t>
            </a:r>
          </a:p>
          <a:p>
            <a:pPr marL="457200" indent="-457200" algn="just" rtl="1">
              <a:lnSpc>
                <a:spcPct val="150000"/>
              </a:lnSpc>
              <a:buFont typeface="+mj-lt"/>
              <a:buAutoNum type="arabicPeriod"/>
            </a:pPr>
            <a:r>
              <a:rPr lang="ar-SA" b="1" dirty="0">
                <a:solidFill>
                  <a:schemeClr val="accent6">
                    <a:lumMod val="50000"/>
                  </a:schemeClr>
                </a:solidFill>
                <a:latin typeface="Alexandria Light" pitchFamily="2" charset="-78"/>
                <a:cs typeface="Alexandria Light" pitchFamily="2" charset="-78"/>
              </a:rPr>
              <a:t>الاستماع للمحادثة:</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عندما ينتقل دور التحدث من شخص إلى آخر بدرجة معينة من التردد ، نسميه الاستماع </a:t>
            </a:r>
            <a:r>
              <a:rPr lang="ar-SA" dirty="0" err="1">
                <a:latin typeface="Alexandria Light" pitchFamily="2" charset="-78"/>
                <a:cs typeface="Alexandria Light" pitchFamily="2" charset="-78"/>
              </a:rPr>
              <a:t>المحادثي</a:t>
            </a:r>
            <a:r>
              <a:rPr lang="ar-SA" dirty="0">
                <a:latin typeface="Alexandria Light" pitchFamily="2" charset="-78"/>
                <a:cs typeface="Alexandria Light" pitchFamily="2" charset="-78"/>
              </a:rPr>
              <a:t>.</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في حالة المحادثة ، يمكن للشخص الذي كان يستمع بنشاط في دقيقة واحدة أن يتولى دور التحدث الرئيسي في الدقيقة التالية ، بينما يصبح المتحدث السابق مستمعا.</a:t>
            </a:r>
          </a:p>
        </p:txBody>
      </p:sp>
      <p:sp>
        <p:nvSpPr>
          <p:cNvPr id="4" name="TextBox 3">
            <a:extLst>
              <a:ext uri="{FF2B5EF4-FFF2-40B4-BE49-F238E27FC236}">
                <a16:creationId xmlns:a16="http://schemas.microsoft.com/office/drawing/2014/main" id="{E1C70B91-1E38-1D10-0640-F837B12A650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924905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321EA9-32D5-8B78-17FF-5B42352365E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5A1EA73-B52D-5753-41D2-076D447D7D4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3549C46-622F-F52D-09CE-F8E35E5274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F421832-C528-F558-6442-BA35CB0166EC}"/>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Listening Styles and Categories</a:t>
            </a:r>
          </a:p>
        </p:txBody>
      </p:sp>
      <p:sp>
        <p:nvSpPr>
          <p:cNvPr id="9" name="TextBox 8">
            <a:extLst>
              <a:ext uri="{FF2B5EF4-FFF2-40B4-BE49-F238E27FC236}">
                <a16:creationId xmlns:a16="http://schemas.microsoft.com/office/drawing/2014/main" id="{1C216BCF-3EA4-E6A8-7497-700934391FB9}"/>
              </a:ext>
            </a:extLst>
          </p:cNvPr>
          <p:cNvSpPr txBox="1"/>
          <p:nvPr/>
        </p:nvSpPr>
        <p:spPr>
          <a:xfrm>
            <a:off x="6096000" y="648421"/>
            <a:ext cx="5457757"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أنماط وفئات الاستماع</a:t>
            </a:r>
          </a:p>
        </p:txBody>
      </p:sp>
      <p:sp>
        <p:nvSpPr>
          <p:cNvPr id="3" name="Rectangle: Rounded Corners 2">
            <a:extLst>
              <a:ext uri="{FF2B5EF4-FFF2-40B4-BE49-F238E27FC236}">
                <a16:creationId xmlns:a16="http://schemas.microsoft.com/office/drawing/2014/main" id="{C8671040-0E98-C3D4-8C75-B7D4FAC6EB94}"/>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EE8FE285-578C-7DE8-29B2-E1B2AAD3CCA9}"/>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355EC64C-D0B8-FA89-EFA8-220671D60B3A}"/>
              </a:ext>
            </a:extLst>
          </p:cNvPr>
          <p:cNvSpPr/>
          <p:nvPr/>
        </p:nvSpPr>
        <p:spPr>
          <a:xfrm>
            <a:off x="638242" y="1817150"/>
            <a:ext cx="10757345" cy="2130776"/>
          </a:xfrm>
          <a:prstGeom prst="rect">
            <a:avLst/>
          </a:prstGeom>
        </p:spPr>
        <p:txBody>
          <a:bodyPr wrap="square">
            <a:spAutoFit/>
          </a:bodyPr>
          <a:lstStyle/>
          <a:p>
            <a:pPr algn="just">
              <a:lnSpc>
                <a:spcPct val="150000"/>
              </a:lnSpc>
            </a:pPr>
            <a:r>
              <a:rPr lang="en-US" sz="1500" b="1" dirty="0">
                <a:solidFill>
                  <a:srgbClr val="FF0000"/>
                </a:solidFill>
                <a:latin typeface="Alexandria Light" pitchFamily="2" charset="-78"/>
                <a:cs typeface="Alexandria Light" pitchFamily="2" charset="-78"/>
              </a:rPr>
              <a:t>There are two listening categories:</a:t>
            </a:r>
          </a:p>
          <a:p>
            <a:pPr marL="457200" indent="-457200" algn="just">
              <a:lnSpc>
                <a:spcPct val="150000"/>
              </a:lnSpc>
              <a:buFont typeface="+mj-lt"/>
              <a:buAutoNum type="arabicPeriod"/>
            </a:pPr>
            <a:r>
              <a:rPr lang="en-US" sz="1500" b="1" dirty="0">
                <a:solidFill>
                  <a:schemeClr val="accent6">
                    <a:lumMod val="50000"/>
                  </a:schemeClr>
                </a:solidFill>
                <a:latin typeface="Alexandria Light" pitchFamily="2" charset="-78"/>
                <a:cs typeface="Alexandria Light" pitchFamily="2" charset="-78"/>
              </a:rPr>
              <a:t>Conversational  Listening, </a:t>
            </a:r>
          </a:p>
          <a:p>
            <a:pPr marL="457200" indent="-457200" algn="just">
              <a:lnSpc>
                <a:spcPct val="150000"/>
              </a:lnSpc>
              <a:buFont typeface="Arial" panose="020B0604020202020204" pitchFamily="34" charset="0"/>
              <a:buChar char="•"/>
            </a:pPr>
            <a:r>
              <a:rPr lang="en-US" sz="1500" dirty="0">
                <a:latin typeface="Alexandria Light" pitchFamily="2" charset="-78"/>
                <a:cs typeface="Alexandria Light" pitchFamily="2" charset="-78"/>
              </a:rPr>
              <a:t>Conversational listening is an integral part of meaningful one-on-one social relationships and professional interpersonal exchanges.</a:t>
            </a:r>
          </a:p>
          <a:p>
            <a:pPr marL="457200" indent="-457200" algn="just">
              <a:lnSpc>
                <a:spcPct val="150000"/>
              </a:lnSpc>
              <a:buFont typeface="Arial" panose="020B0604020202020204" pitchFamily="34" charset="0"/>
              <a:buChar char="•"/>
            </a:pPr>
            <a:r>
              <a:rPr lang="en-US" sz="1500" dirty="0">
                <a:latin typeface="Alexandria Light" pitchFamily="2" charset="-78"/>
                <a:cs typeface="Alexandria Light" pitchFamily="2" charset="-78"/>
              </a:rPr>
              <a:t>Conversational listening most often emerges in face-to-face situations but may also take place over the telephone.</a:t>
            </a:r>
          </a:p>
        </p:txBody>
      </p:sp>
      <p:sp>
        <p:nvSpPr>
          <p:cNvPr id="10" name="Rectangle 9">
            <a:extLst>
              <a:ext uri="{FF2B5EF4-FFF2-40B4-BE49-F238E27FC236}">
                <a16:creationId xmlns:a16="http://schemas.microsoft.com/office/drawing/2014/main" id="{007D11BB-CFA1-91D2-E6C9-60207F412178}"/>
              </a:ext>
            </a:extLst>
          </p:cNvPr>
          <p:cNvSpPr/>
          <p:nvPr/>
        </p:nvSpPr>
        <p:spPr>
          <a:xfrm>
            <a:off x="845573" y="4157105"/>
            <a:ext cx="10550014" cy="2122953"/>
          </a:xfrm>
          <a:prstGeom prst="rect">
            <a:avLst/>
          </a:prstGeom>
        </p:spPr>
        <p:txBody>
          <a:bodyPr wrap="square">
            <a:spAutoFit/>
          </a:bodyPr>
          <a:lstStyle/>
          <a:p>
            <a:pPr algn="just" rtl="1">
              <a:lnSpc>
                <a:spcPct val="150000"/>
              </a:lnSpc>
            </a:pPr>
            <a:r>
              <a:rPr lang="ar-SA" b="1" dirty="0">
                <a:solidFill>
                  <a:srgbClr val="FF0000"/>
                </a:solidFill>
                <a:latin typeface="Alexandria Light" pitchFamily="2" charset="-78"/>
                <a:cs typeface="Alexandria Light" pitchFamily="2" charset="-78"/>
              </a:rPr>
              <a:t>هناك فئتان من الاستماع:</a:t>
            </a:r>
          </a:p>
          <a:p>
            <a:pPr marL="457200" indent="-457200" algn="just" rtl="1">
              <a:lnSpc>
                <a:spcPct val="150000"/>
              </a:lnSpc>
              <a:buFont typeface="+mj-lt"/>
              <a:buAutoNum type="arabicPeriod"/>
            </a:pPr>
            <a:r>
              <a:rPr lang="ar-SA" b="1" dirty="0">
                <a:solidFill>
                  <a:schemeClr val="accent6">
                    <a:lumMod val="50000"/>
                  </a:schemeClr>
                </a:solidFill>
                <a:latin typeface="Alexandria Light" pitchFamily="2" charset="-78"/>
                <a:cs typeface="Alexandria Light" pitchFamily="2" charset="-78"/>
              </a:rPr>
              <a:t>الاستماع للمحادثة:</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يعد الاستماع المحادثة جزءا لا يتجزأ من العلاقات الاجتماعية الفردية الهادفة والتبادلات المهنية بين الأشخاص.</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غالبا ما يظهر الاستماع </a:t>
            </a:r>
            <a:r>
              <a:rPr lang="ar-SA" dirty="0" err="1">
                <a:latin typeface="Alexandria Light" pitchFamily="2" charset="-78"/>
                <a:cs typeface="Alexandria Light" pitchFamily="2" charset="-78"/>
              </a:rPr>
              <a:t>المحادثي</a:t>
            </a:r>
            <a:r>
              <a:rPr lang="ar-SA" dirty="0">
                <a:latin typeface="Alexandria Light" pitchFamily="2" charset="-78"/>
                <a:cs typeface="Alexandria Light" pitchFamily="2" charset="-78"/>
              </a:rPr>
              <a:t> في المواقف وجها لوجه ولكنه قد يحدث أيضا عبر الهاتف.</a:t>
            </a:r>
          </a:p>
        </p:txBody>
      </p:sp>
      <p:sp>
        <p:nvSpPr>
          <p:cNvPr id="4" name="TextBox 3">
            <a:extLst>
              <a:ext uri="{FF2B5EF4-FFF2-40B4-BE49-F238E27FC236}">
                <a16:creationId xmlns:a16="http://schemas.microsoft.com/office/drawing/2014/main" id="{B7BCC731-A334-FB27-2B5B-F4AD0B6998F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256906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E0AB5A-23B2-6414-6B4B-42D09561A9B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0F15B11-806F-DC7D-727C-A4C8470E397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97828A8-5A12-D49B-E4C4-C3B237D0DC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284C7B6-A225-0EE2-0FCE-B8227BBD6338}"/>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Listening Styles and Categories</a:t>
            </a:r>
          </a:p>
        </p:txBody>
      </p:sp>
      <p:sp>
        <p:nvSpPr>
          <p:cNvPr id="9" name="TextBox 8">
            <a:extLst>
              <a:ext uri="{FF2B5EF4-FFF2-40B4-BE49-F238E27FC236}">
                <a16:creationId xmlns:a16="http://schemas.microsoft.com/office/drawing/2014/main" id="{CF12B0BF-39FC-FCEF-FCE4-961ABBADA7B6}"/>
              </a:ext>
            </a:extLst>
          </p:cNvPr>
          <p:cNvSpPr txBox="1"/>
          <p:nvPr/>
        </p:nvSpPr>
        <p:spPr>
          <a:xfrm>
            <a:off x="6096000" y="648421"/>
            <a:ext cx="5457757"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أنماط وفئات الاستماع</a:t>
            </a:r>
          </a:p>
        </p:txBody>
      </p:sp>
      <p:sp>
        <p:nvSpPr>
          <p:cNvPr id="3" name="Rectangle: Rounded Corners 2">
            <a:extLst>
              <a:ext uri="{FF2B5EF4-FFF2-40B4-BE49-F238E27FC236}">
                <a16:creationId xmlns:a16="http://schemas.microsoft.com/office/drawing/2014/main" id="{60806561-6788-AAB1-9EFC-75F3EB020BF7}"/>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7CAE6B1C-15FB-FD68-E729-EB084371BE7B}"/>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3A8A368F-76DF-149B-84EB-FC6538A8C298}"/>
              </a:ext>
            </a:extLst>
          </p:cNvPr>
          <p:cNvSpPr/>
          <p:nvPr/>
        </p:nvSpPr>
        <p:spPr>
          <a:xfrm>
            <a:off x="638242" y="1817150"/>
            <a:ext cx="10757345" cy="1784527"/>
          </a:xfrm>
          <a:prstGeom prst="rect">
            <a:avLst/>
          </a:prstGeom>
        </p:spPr>
        <p:txBody>
          <a:bodyPr wrap="square">
            <a:spAutoFit/>
          </a:bodyPr>
          <a:lstStyle/>
          <a:p>
            <a:pPr algn="just">
              <a:lnSpc>
                <a:spcPct val="150000"/>
              </a:lnSpc>
            </a:pPr>
            <a:r>
              <a:rPr lang="en-US" sz="1500" b="1" dirty="0">
                <a:solidFill>
                  <a:srgbClr val="FF0000"/>
                </a:solidFill>
                <a:latin typeface="Alexandria Light" pitchFamily="2" charset="-78"/>
                <a:cs typeface="Alexandria Light" pitchFamily="2" charset="-78"/>
              </a:rPr>
              <a:t>There are two listening categories:</a:t>
            </a:r>
          </a:p>
          <a:p>
            <a:pPr marL="457200" indent="-457200" algn="just">
              <a:lnSpc>
                <a:spcPct val="150000"/>
              </a:lnSpc>
              <a:buFont typeface="+mj-lt"/>
              <a:buAutoNum type="arabicPeriod" startAt="2"/>
            </a:pPr>
            <a:r>
              <a:rPr lang="en-US" sz="1500" b="1" dirty="0">
                <a:solidFill>
                  <a:schemeClr val="accent6">
                    <a:lumMod val="50000"/>
                  </a:schemeClr>
                </a:solidFill>
                <a:latin typeface="Alexandria Light" pitchFamily="2" charset="-78"/>
                <a:cs typeface="Alexandria Light" pitchFamily="2" charset="-78"/>
              </a:rPr>
              <a:t>Presentational  Listening, </a:t>
            </a:r>
          </a:p>
          <a:p>
            <a:pPr marL="457200" indent="-457200" algn="just">
              <a:lnSpc>
                <a:spcPct val="150000"/>
              </a:lnSpc>
              <a:buFont typeface="Arial" panose="020B0604020202020204" pitchFamily="34" charset="0"/>
              <a:buChar char="•"/>
            </a:pPr>
            <a:r>
              <a:rPr lang="en-US" sz="1500" dirty="0">
                <a:latin typeface="Alexandria Light" pitchFamily="2" charset="-78"/>
                <a:cs typeface="Alexandria Light" pitchFamily="2" charset="-78"/>
              </a:rPr>
              <a:t>Presentational listening is a type of listening that takes place in situations where, a clear role of speaking and listening functions is prescribed. In presentational listening, roles are usually formal and defined as active speaker and responsive listener.</a:t>
            </a:r>
          </a:p>
        </p:txBody>
      </p:sp>
      <p:sp>
        <p:nvSpPr>
          <p:cNvPr id="10" name="Rectangle 9">
            <a:extLst>
              <a:ext uri="{FF2B5EF4-FFF2-40B4-BE49-F238E27FC236}">
                <a16:creationId xmlns:a16="http://schemas.microsoft.com/office/drawing/2014/main" id="{8CEEACB7-230F-EC89-9B5C-84F772C7B078}"/>
              </a:ext>
            </a:extLst>
          </p:cNvPr>
          <p:cNvSpPr/>
          <p:nvPr/>
        </p:nvSpPr>
        <p:spPr>
          <a:xfrm>
            <a:off x="845573" y="4167265"/>
            <a:ext cx="10550014" cy="2122953"/>
          </a:xfrm>
          <a:prstGeom prst="rect">
            <a:avLst/>
          </a:prstGeom>
        </p:spPr>
        <p:txBody>
          <a:bodyPr wrap="square">
            <a:spAutoFit/>
          </a:bodyPr>
          <a:lstStyle/>
          <a:p>
            <a:pPr algn="just" rtl="1">
              <a:lnSpc>
                <a:spcPct val="150000"/>
              </a:lnSpc>
            </a:pPr>
            <a:r>
              <a:rPr lang="ar-SA" b="1" dirty="0">
                <a:solidFill>
                  <a:srgbClr val="FF0000"/>
                </a:solidFill>
                <a:latin typeface="Alexandria Light" pitchFamily="2" charset="-78"/>
                <a:cs typeface="Alexandria Light" pitchFamily="2" charset="-78"/>
              </a:rPr>
              <a:t>هناك فئتان من الاستماع:</a:t>
            </a:r>
          </a:p>
          <a:p>
            <a:pPr marL="457200" indent="-457200" algn="just" rtl="1">
              <a:lnSpc>
                <a:spcPct val="150000"/>
              </a:lnSpc>
              <a:buFont typeface="+mj-lt"/>
              <a:buAutoNum type="arabicPeriod" startAt="2"/>
            </a:pPr>
            <a:r>
              <a:rPr lang="ar-SA" b="1" dirty="0">
                <a:solidFill>
                  <a:schemeClr val="accent6">
                    <a:lumMod val="50000"/>
                  </a:schemeClr>
                </a:solidFill>
                <a:latin typeface="Alexandria Light" pitchFamily="2" charset="-78"/>
                <a:cs typeface="Alexandria Light" pitchFamily="2" charset="-78"/>
              </a:rPr>
              <a:t>الاستماع التقديمي:</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الاستماع التقديمي هو نوع من الاستماع يحدث في المواقف التي يتم فيها وصف دور واضح لوظائف التحدث والاستماع. في الاستماع التقديمي ، عادة ما تكون الأدوار رسمية ويتم تعريفها على أنها متحدث نشط ومستمع سريع الاستجابة.</a:t>
            </a:r>
          </a:p>
        </p:txBody>
      </p:sp>
      <p:sp>
        <p:nvSpPr>
          <p:cNvPr id="4" name="TextBox 3">
            <a:extLst>
              <a:ext uri="{FF2B5EF4-FFF2-40B4-BE49-F238E27FC236}">
                <a16:creationId xmlns:a16="http://schemas.microsoft.com/office/drawing/2014/main" id="{4EC7FAB0-CD2C-BFCA-A702-33A692FE40E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642253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62FCA0-9FA7-1399-C86D-B8162EE86B8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D2EAF46-831D-EBFA-4F8D-3D7AD4E3295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60BD9F6-187D-F509-4774-60A3F00FFE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66C05BE-1011-3683-727E-1A5AE4E61D63}"/>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Listening Styles and Categories</a:t>
            </a:r>
          </a:p>
        </p:txBody>
      </p:sp>
      <p:sp>
        <p:nvSpPr>
          <p:cNvPr id="9" name="TextBox 8">
            <a:extLst>
              <a:ext uri="{FF2B5EF4-FFF2-40B4-BE49-F238E27FC236}">
                <a16:creationId xmlns:a16="http://schemas.microsoft.com/office/drawing/2014/main" id="{DA80F748-B3AE-FD6B-B8A4-E1398221AAAC}"/>
              </a:ext>
            </a:extLst>
          </p:cNvPr>
          <p:cNvSpPr txBox="1"/>
          <p:nvPr/>
        </p:nvSpPr>
        <p:spPr>
          <a:xfrm>
            <a:off x="6096000" y="648421"/>
            <a:ext cx="5457757"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أنماط وفئات الاستماع</a:t>
            </a:r>
          </a:p>
        </p:txBody>
      </p:sp>
      <p:sp>
        <p:nvSpPr>
          <p:cNvPr id="3" name="Rectangle: Rounded Corners 2">
            <a:extLst>
              <a:ext uri="{FF2B5EF4-FFF2-40B4-BE49-F238E27FC236}">
                <a16:creationId xmlns:a16="http://schemas.microsoft.com/office/drawing/2014/main" id="{D3623CE0-E8F6-7F04-26E9-C3E88310E4CF}"/>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059105F5-94E0-DDDE-3832-86B117CD5784}"/>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C1BE30D0-BDA6-A9BD-487B-55F91EE6F63E}"/>
              </a:ext>
            </a:extLst>
          </p:cNvPr>
          <p:cNvSpPr/>
          <p:nvPr/>
        </p:nvSpPr>
        <p:spPr>
          <a:xfrm>
            <a:off x="638242" y="1817150"/>
            <a:ext cx="10757345" cy="1361206"/>
          </a:xfrm>
          <a:prstGeom prst="rect">
            <a:avLst/>
          </a:prstGeom>
        </p:spPr>
        <p:txBody>
          <a:bodyPr wrap="square">
            <a:spAutoFit/>
          </a:bodyPr>
          <a:lstStyle/>
          <a:p>
            <a:pPr algn="ctr">
              <a:lnSpc>
                <a:spcPct val="250000"/>
              </a:lnSpc>
            </a:pPr>
            <a:r>
              <a:rPr lang="en-US" b="1" dirty="0">
                <a:solidFill>
                  <a:schemeClr val="accent6">
                    <a:lumMod val="50000"/>
                  </a:schemeClr>
                </a:solidFill>
                <a:latin typeface="Alexandria Light" pitchFamily="2" charset="-78"/>
                <a:cs typeface="Alexandria Light" pitchFamily="2" charset="-78"/>
              </a:rPr>
              <a:t>The listening environment is based on the following conditions</a:t>
            </a:r>
            <a:r>
              <a:rPr lang="en-US" dirty="0">
                <a:latin typeface="Alexandria Light" pitchFamily="2" charset="-78"/>
                <a:cs typeface="Alexandria Light" pitchFamily="2" charset="-78"/>
              </a:rPr>
              <a:t>: </a:t>
            </a:r>
            <a:r>
              <a:rPr lang="en-US" b="1" dirty="0">
                <a:solidFill>
                  <a:srgbClr val="FF0000"/>
                </a:solidFill>
                <a:latin typeface="Alexandria Light" pitchFamily="2" charset="-78"/>
                <a:cs typeface="Alexandria Light" pitchFamily="2" charset="-78"/>
              </a:rPr>
              <a:t>mode</a:t>
            </a:r>
            <a:r>
              <a:rPr lang="en-US" dirty="0">
                <a:latin typeface="Alexandria Light" pitchFamily="2" charset="-78"/>
                <a:cs typeface="Alexandria Light" pitchFamily="2" charset="-78"/>
              </a:rPr>
              <a:t> (conversational or presentational), </a:t>
            </a:r>
            <a:r>
              <a:rPr lang="en-US" b="1" dirty="0">
                <a:solidFill>
                  <a:srgbClr val="FF0000"/>
                </a:solidFill>
                <a:latin typeface="Alexandria Light" pitchFamily="2" charset="-78"/>
                <a:cs typeface="Alexandria Light" pitchFamily="2" charset="-78"/>
              </a:rPr>
              <a:t>environment</a:t>
            </a:r>
            <a:r>
              <a:rPr lang="en-US" dirty="0">
                <a:latin typeface="Alexandria Light" pitchFamily="2" charset="-78"/>
                <a:cs typeface="Alexandria Light" pitchFamily="2" charset="-78"/>
              </a:rPr>
              <a:t> (formal or informal), and </a:t>
            </a:r>
            <a:r>
              <a:rPr lang="en-US" b="1" dirty="0">
                <a:solidFill>
                  <a:srgbClr val="FF0000"/>
                </a:solidFill>
                <a:latin typeface="Alexandria Light" pitchFamily="2" charset="-78"/>
                <a:cs typeface="Alexandria Light" pitchFamily="2" charset="-78"/>
              </a:rPr>
              <a:t>relationship</a:t>
            </a:r>
            <a:r>
              <a:rPr lang="en-US" dirty="0">
                <a:latin typeface="Alexandria Light" pitchFamily="2" charset="-78"/>
                <a:cs typeface="Alexandria Light" pitchFamily="2" charset="-78"/>
              </a:rPr>
              <a:t> (social or business)</a:t>
            </a:r>
          </a:p>
        </p:txBody>
      </p:sp>
      <p:sp>
        <p:nvSpPr>
          <p:cNvPr id="10" name="Rectangle 9">
            <a:extLst>
              <a:ext uri="{FF2B5EF4-FFF2-40B4-BE49-F238E27FC236}">
                <a16:creationId xmlns:a16="http://schemas.microsoft.com/office/drawing/2014/main" id="{0273E558-5D18-3AA7-AD9D-1B13FD0AE3DA}"/>
              </a:ext>
            </a:extLst>
          </p:cNvPr>
          <p:cNvSpPr/>
          <p:nvPr/>
        </p:nvSpPr>
        <p:spPr>
          <a:xfrm>
            <a:off x="845573" y="4543185"/>
            <a:ext cx="10550014" cy="1232902"/>
          </a:xfrm>
          <a:prstGeom prst="rect">
            <a:avLst/>
          </a:prstGeom>
        </p:spPr>
        <p:txBody>
          <a:bodyPr wrap="square">
            <a:spAutoFit/>
          </a:bodyPr>
          <a:lstStyle/>
          <a:p>
            <a:pPr algn="ctr" rtl="1">
              <a:lnSpc>
                <a:spcPct val="200000"/>
              </a:lnSpc>
            </a:pPr>
            <a:r>
              <a:rPr lang="ar-SA" sz="2000" b="1" dirty="0">
                <a:solidFill>
                  <a:schemeClr val="accent6">
                    <a:lumMod val="50000"/>
                  </a:schemeClr>
                </a:solidFill>
                <a:latin typeface="Alexandria Light" pitchFamily="2" charset="-78"/>
                <a:cs typeface="Alexandria Light" pitchFamily="2" charset="-78"/>
              </a:rPr>
              <a:t>تعتمد بيئة الاستماع على الشروط التالية</a:t>
            </a:r>
            <a:r>
              <a:rPr lang="ar-SA" sz="2000" dirty="0">
                <a:latin typeface="Alexandria Light" pitchFamily="2" charset="-78"/>
                <a:cs typeface="Alexandria Light" pitchFamily="2" charset="-78"/>
              </a:rPr>
              <a:t>: </a:t>
            </a:r>
            <a:r>
              <a:rPr lang="ar-SA" sz="2000" b="1" dirty="0">
                <a:solidFill>
                  <a:srgbClr val="FF0000"/>
                </a:solidFill>
                <a:latin typeface="Alexandria Light" pitchFamily="2" charset="-78"/>
                <a:cs typeface="Alexandria Light" pitchFamily="2" charset="-78"/>
              </a:rPr>
              <a:t>الوضع</a:t>
            </a:r>
            <a:r>
              <a:rPr lang="ar-SA" sz="2000" dirty="0">
                <a:latin typeface="Alexandria Light" pitchFamily="2" charset="-78"/>
                <a:cs typeface="Alexandria Light" pitchFamily="2" charset="-78"/>
              </a:rPr>
              <a:t> (المحادثة أو العرضية) ، </a:t>
            </a:r>
            <a:r>
              <a:rPr lang="ar-SA" sz="2000" b="1" dirty="0">
                <a:solidFill>
                  <a:srgbClr val="FF0000"/>
                </a:solidFill>
                <a:latin typeface="Alexandria Light" pitchFamily="2" charset="-78"/>
                <a:cs typeface="Alexandria Light" pitchFamily="2" charset="-78"/>
              </a:rPr>
              <a:t>والبيئة</a:t>
            </a:r>
            <a:r>
              <a:rPr lang="ar-SA" sz="2000" dirty="0">
                <a:latin typeface="Alexandria Light" pitchFamily="2" charset="-78"/>
                <a:cs typeface="Alexandria Light" pitchFamily="2" charset="-78"/>
              </a:rPr>
              <a:t> (الرسمية أو غير الرسمية) ، </a:t>
            </a:r>
            <a:r>
              <a:rPr lang="ar-SA" sz="2000" b="1" dirty="0">
                <a:solidFill>
                  <a:srgbClr val="FF0000"/>
                </a:solidFill>
                <a:latin typeface="Alexandria Light" pitchFamily="2" charset="-78"/>
                <a:cs typeface="Alexandria Light" pitchFamily="2" charset="-78"/>
              </a:rPr>
              <a:t>والعلاقة</a:t>
            </a:r>
            <a:r>
              <a:rPr lang="ar-SA" sz="2000" dirty="0">
                <a:latin typeface="Alexandria Light" pitchFamily="2" charset="-78"/>
                <a:cs typeface="Alexandria Light" pitchFamily="2" charset="-78"/>
              </a:rPr>
              <a:t> (الاجتماعية أو التجارية)</a:t>
            </a:r>
          </a:p>
        </p:txBody>
      </p:sp>
      <p:sp>
        <p:nvSpPr>
          <p:cNvPr id="4" name="TextBox 3">
            <a:extLst>
              <a:ext uri="{FF2B5EF4-FFF2-40B4-BE49-F238E27FC236}">
                <a16:creationId xmlns:a16="http://schemas.microsoft.com/office/drawing/2014/main" id="{8EE50D54-12C6-B713-D6D7-77EAA8C067B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364235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D33CA8-AC8D-0EF8-9C03-2AF1F4C081B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7EEB0CC-1C46-5A4B-622B-D02DB865430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C966439-8EF6-752B-9A0B-F4A0547DE279}"/>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A506290-2A6B-303C-4596-24172119E6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6E9632F-6805-74AE-C78D-9AE4983FABCF}"/>
              </a:ext>
            </a:extLst>
          </p:cNvPr>
          <p:cNvSpPr/>
          <p:nvPr/>
        </p:nvSpPr>
        <p:spPr>
          <a:xfrm>
            <a:off x="1747519" y="634335"/>
            <a:ext cx="5469357" cy="461665"/>
          </a:xfrm>
          <a:prstGeom prst="rect">
            <a:avLst/>
          </a:prstGeom>
        </p:spPr>
        <p:txBody>
          <a:bodyPr wrap="square">
            <a:spAutoFit/>
          </a:bodyPr>
          <a:lstStyle/>
          <a:p>
            <a:r>
              <a:rPr lang="en-US" sz="2400" b="1" dirty="0">
                <a:solidFill>
                  <a:srgbClr val="00B0F0"/>
                </a:solidFill>
                <a:latin typeface="Alexandria" charset="0"/>
                <a:cs typeface="Alexandria" charset="0"/>
              </a:rPr>
              <a:t>Listening</a:t>
            </a:r>
          </a:p>
        </p:txBody>
      </p:sp>
      <p:sp>
        <p:nvSpPr>
          <p:cNvPr id="9" name="TextBox 8">
            <a:extLst>
              <a:ext uri="{FF2B5EF4-FFF2-40B4-BE49-F238E27FC236}">
                <a16:creationId xmlns:a16="http://schemas.microsoft.com/office/drawing/2014/main" id="{2A66FF3C-354B-88D4-BA04-4A54C705C697}"/>
              </a:ext>
            </a:extLst>
          </p:cNvPr>
          <p:cNvSpPr txBox="1"/>
          <p:nvPr/>
        </p:nvSpPr>
        <p:spPr>
          <a:xfrm>
            <a:off x="6725265" y="624892"/>
            <a:ext cx="3814916"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الاستماع</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85AAA7FC-6A41-2057-647E-C01974178C30}"/>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Improving Your Listening</a:t>
            </a:r>
          </a:p>
        </p:txBody>
      </p:sp>
      <p:sp>
        <p:nvSpPr>
          <p:cNvPr id="8" name="Rectangle: Rounded Corners 7">
            <a:extLst>
              <a:ext uri="{FF2B5EF4-FFF2-40B4-BE49-F238E27FC236}">
                <a16:creationId xmlns:a16="http://schemas.microsoft.com/office/drawing/2014/main" id="{508DAEEB-87B2-95E2-E708-B5FDFA981786}"/>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4F8B2D1-CCED-FDDF-AC80-14BD5FCCDF23}"/>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تحسين مهارات الاستماع لديك</a:t>
            </a:r>
          </a:p>
        </p:txBody>
      </p:sp>
      <p:pic>
        <p:nvPicPr>
          <p:cNvPr id="1026" name="Picture 2" descr="How To Improve Your Listening Skills - Study Tips">
            <a:extLst>
              <a:ext uri="{FF2B5EF4-FFF2-40B4-BE49-F238E27FC236}">
                <a16:creationId xmlns:a16="http://schemas.microsoft.com/office/drawing/2014/main" id="{32370FC8-5971-88B3-425E-C9B5C8A0A0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86251" y="3599562"/>
            <a:ext cx="7410033" cy="31436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6075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E7E16A-8583-B754-31F7-6535FA75FD7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7443A45-C0FA-452B-4624-6EA92B526E9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3F358DD-9BC7-55B4-8B20-C6185A234A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64D831A-F361-FA21-935A-F4F2E2A0B821}"/>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Improving Your Listening</a:t>
            </a:r>
          </a:p>
        </p:txBody>
      </p:sp>
      <p:sp>
        <p:nvSpPr>
          <p:cNvPr id="9" name="TextBox 8">
            <a:extLst>
              <a:ext uri="{FF2B5EF4-FFF2-40B4-BE49-F238E27FC236}">
                <a16:creationId xmlns:a16="http://schemas.microsoft.com/office/drawing/2014/main" id="{221DD666-DB3A-CEC2-CEE1-91229ECE9D59}"/>
              </a:ext>
            </a:extLst>
          </p:cNvPr>
          <p:cNvSpPr txBox="1"/>
          <p:nvPr/>
        </p:nvSpPr>
        <p:spPr>
          <a:xfrm>
            <a:off x="6096000" y="648421"/>
            <a:ext cx="5457757"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تحسين مهارات الاستماع لديك</a:t>
            </a:r>
          </a:p>
        </p:txBody>
      </p:sp>
      <p:sp>
        <p:nvSpPr>
          <p:cNvPr id="4" name="TextBox 3">
            <a:extLst>
              <a:ext uri="{FF2B5EF4-FFF2-40B4-BE49-F238E27FC236}">
                <a16:creationId xmlns:a16="http://schemas.microsoft.com/office/drawing/2014/main" id="{5F0B94CE-BD06-EBFA-A618-F1F204B2125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2050" name="Picture 2" descr="Listening Behavior Exam 1 (Ch 1-3) Flashcards | Quizlet">
            <a:extLst>
              <a:ext uri="{FF2B5EF4-FFF2-40B4-BE49-F238E27FC236}">
                <a16:creationId xmlns:a16="http://schemas.microsoft.com/office/drawing/2014/main" id="{A56F5C87-3C81-4183-29A9-8FC109F4AC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2571" y="2270296"/>
            <a:ext cx="8568952" cy="4455855"/>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8CFFE848-EAC0-B445-8324-C57E5933C040}"/>
              </a:ext>
            </a:extLst>
          </p:cNvPr>
          <p:cNvSpPr txBox="1"/>
          <p:nvPr/>
        </p:nvSpPr>
        <p:spPr>
          <a:xfrm>
            <a:off x="2826092" y="1480846"/>
            <a:ext cx="6096000" cy="646331"/>
          </a:xfrm>
          <a:prstGeom prst="rect">
            <a:avLst/>
          </a:prstGeom>
          <a:noFill/>
        </p:spPr>
        <p:txBody>
          <a:bodyPr wrap="square">
            <a:spAutoFit/>
          </a:bodyPr>
          <a:lstStyle/>
          <a:p>
            <a:pPr algn="ctr"/>
            <a:r>
              <a:rPr lang="en-US" sz="3600" b="0" i="0" u="none" strike="noStrike" baseline="0" dirty="0">
                <a:solidFill>
                  <a:srgbClr val="FF0000"/>
                </a:solidFill>
                <a:latin typeface="Alexandria Black" pitchFamily="2" charset="-78"/>
                <a:cs typeface="Alexandria Black" pitchFamily="2" charset="-78"/>
              </a:rPr>
              <a:t>The HURIER model</a:t>
            </a:r>
            <a:endParaRPr lang="en-US" sz="3600" dirty="0">
              <a:solidFill>
                <a:srgbClr val="FF0000"/>
              </a:solidFill>
              <a:latin typeface="Alexandria Black" pitchFamily="2" charset="-78"/>
              <a:cs typeface="Alexandria Black" pitchFamily="2" charset="-78"/>
            </a:endParaRPr>
          </a:p>
        </p:txBody>
      </p:sp>
    </p:spTree>
    <p:extLst>
      <p:ext uri="{BB962C8B-B14F-4D97-AF65-F5344CB8AC3E}">
        <p14:creationId xmlns:p14="http://schemas.microsoft.com/office/powerpoint/2010/main" val="370258309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30DBBF-C0F2-A4F9-8164-07DC511400D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9C1D194-85F5-0B9D-35F0-2200579120B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B5C2BA7-08C1-B751-5B15-A3F4E89EBB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1A89A88-AC69-A4A5-4FB3-B65B783740E2}"/>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Improving Your Listening</a:t>
            </a:r>
          </a:p>
        </p:txBody>
      </p:sp>
      <p:sp>
        <p:nvSpPr>
          <p:cNvPr id="9" name="TextBox 8">
            <a:extLst>
              <a:ext uri="{FF2B5EF4-FFF2-40B4-BE49-F238E27FC236}">
                <a16:creationId xmlns:a16="http://schemas.microsoft.com/office/drawing/2014/main" id="{ECFC46CF-00EF-AC12-4CB3-46A8C092A711}"/>
              </a:ext>
            </a:extLst>
          </p:cNvPr>
          <p:cNvSpPr txBox="1"/>
          <p:nvPr/>
        </p:nvSpPr>
        <p:spPr>
          <a:xfrm>
            <a:off x="6096000" y="648421"/>
            <a:ext cx="5457757"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تحسين مهارات الاستماع لديك</a:t>
            </a:r>
          </a:p>
        </p:txBody>
      </p:sp>
      <p:sp>
        <p:nvSpPr>
          <p:cNvPr id="3" name="Rectangle: Rounded Corners 2">
            <a:extLst>
              <a:ext uri="{FF2B5EF4-FFF2-40B4-BE49-F238E27FC236}">
                <a16:creationId xmlns:a16="http://schemas.microsoft.com/office/drawing/2014/main" id="{FBB03108-E8B7-E076-A4D7-EF86F7402E46}"/>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3CF007E7-060C-2F0E-D61B-441179640C41}"/>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F47BE2CB-6A54-DD33-A2F3-167A61419793}"/>
              </a:ext>
            </a:extLst>
          </p:cNvPr>
          <p:cNvSpPr/>
          <p:nvPr/>
        </p:nvSpPr>
        <p:spPr>
          <a:xfrm>
            <a:off x="845573" y="1650000"/>
            <a:ext cx="10333703" cy="2226892"/>
          </a:xfrm>
          <a:prstGeom prst="rect">
            <a:avLst/>
          </a:prstGeom>
        </p:spPr>
        <p:txBody>
          <a:bodyPr wrap="square">
            <a:spAutoFit/>
          </a:bodyPr>
          <a:lstStyle/>
          <a:p>
            <a:pPr marL="457200" indent="-457200" algn="just">
              <a:lnSpc>
                <a:spcPct val="200000"/>
              </a:lnSpc>
              <a:buFont typeface="+mj-lt"/>
              <a:buAutoNum type="arabicPeriod"/>
            </a:pPr>
            <a:r>
              <a:rPr lang="en-US" b="1" dirty="0">
                <a:solidFill>
                  <a:srgbClr val="FF0000"/>
                </a:solidFill>
                <a:latin typeface="Alexandria Light" pitchFamily="2" charset="-78"/>
                <a:cs typeface="Alexandria Light" pitchFamily="2" charset="-78"/>
              </a:rPr>
              <a:t>Hearing</a:t>
            </a:r>
            <a:r>
              <a:rPr lang="en-US" dirty="0">
                <a:latin typeface="Alexandria Light" pitchFamily="2" charset="-78"/>
                <a:cs typeface="Alexandria Light" pitchFamily="2" charset="-78"/>
              </a:rPr>
              <a:t> refers to concentrating on and attending to the message. </a:t>
            </a:r>
          </a:p>
          <a:p>
            <a:pPr marL="457200" indent="-457200" algn="just">
              <a:lnSpc>
                <a:spcPct val="200000"/>
              </a:lnSpc>
              <a:buFont typeface="+mj-lt"/>
              <a:buAutoNum type="arabicPeriod"/>
            </a:pPr>
            <a:r>
              <a:rPr lang="en-US" b="1" dirty="0">
                <a:solidFill>
                  <a:srgbClr val="FF0000"/>
                </a:solidFill>
                <a:latin typeface="Alexandria Light" pitchFamily="2" charset="-78"/>
                <a:cs typeface="Alexandria Light" pitchFamily="2" charset="-78"/>
              </a:rPr>
              <a:t>Understanding</a:t>
            </a:r>
            <a:r>
              <a:rPr lang="en-US" dirty="0">
                <a:latin typeface="Alexandria Light" pitchFamily="2" charset="-78"/>
                <a:cs typeface="Alexandria Light" pitchFamily="2" charset="-78"/>
              </a:rPr>
              <a:t> is the process of attaching meaning to the verbal communication, or comprehending the literal meaning of the message.</a:t>
            </a:r>
          </a:p>
          <a:p>
            <a:pPr marL="457200" indent="-457200" algn="just">
              <a:lnSpc>
                <a:spcPct val="200000"/>
              </a:lnSpc>
              <a:buFont typeface="+mj-lt"/>
              <a:buAutoNum type="arabicPeriod"/>
            </a:pPr>
            <a:r>
              <a:rPr lang="en-US" b="1" dirty="0">
                <a:solidFill>
                  <a:srgbClr val="FF0000"/>
                </a:solidFill>
                <a:latin typeface="Alexandria Light" pitchFamily="2" charset="-78"/>
                <a:cs typeface="Alexandria Light" pitchFamily="2" charset="-78"/>
              </a:rPr>
              <a:t>Remembering</a:t>
            </a:r>
            <a:r>
              <a:rPr lang="en-US" dirty="0">
                <a:latin typeface="Alexandria Light" pitchFamily="2" charset="-78"/>
                <a:cs typeface="Alexandria Light" pitchFamily="2" charset="-78"/>
              </a:rPr>
              <a:t> includes recalling the message so that it can be acted on.</a:t>
            </a:r>
          </a:p>
        </p:txBody>
      </p:sp>
      <p:sp>
        <p:nvSpPr>
          <p:cNvPr id="10" name="Rectangle 9">
            <a:extLst>
              <a:ext uri="{FF2B5EF4-FFF2-40B4-BE49-F238E27FC236}">
                <a16:creationId xmlns:a16="http://schemas.microsoft.com/office/drawing/2014/main" id="{F91963AD-95F5-1311-D968-7037099064F0}"/>
              </a:ext>
            </a:extLst>
          </p:cNvPr>
          <p:cNvSpPr/>
          <p:nvPr/>
        </p:nvSpPr>
        <p:spPr>
          <a:xfrm>
            <a:off x="820992" y="4327695"/>
            <a:ext cx="10550014" cy="1760610"/>
          </a:xfrm>
          <a:prstGeom prst="rect">
            <a:avLst/>
          </a:prstGeom>
        </p:spPr>
        <p:txBody>
          <a:bodyPr wrap="square">
            <a:spAutoFit/>
          </a:bodyPr>
          <a:lstStyle/>
          <a:p>
            <a:pPr marL="457200" indent="-457200" algn="just" rtl="1">
              <a:lnSpc>
                <a:spcPct val="200000"/>
              </a:lnSpc>
              <a:buFont typeface="+mj-lt"/>
              <a:buAutoNum type="arabicPeriod"/>
            </a:pPr>
            <a:r>
              <a:rPr lang="ar-SA" sz="1900" b="1" dirty="0">
                <a:solidFill>
                  <a:srgbClr val="FF0000"/>
                </a:solidFill>
                <a:latin typeface="Alexandria Light" pitchFamily="2" charset="-78"/>
                <a:cs typeface="Alexandria Light" pitchFamily="2" charset="-78"/>
              </a:rPr>
              <a:t>الاستماع</a:t>
            </a:r>
            <a:r>
              <a:rPr lang="ar-SA" sz="1900" dirty="0">
                <a:latin typeface="Alexandria Light" pitchFamily="2" charset="-78"/>
                <a:cs typeface="Alexandria Light" pitchFamily="2" charset="-78"/>
              </a:rPr>
              <a:t> يشير إلى التركيز على الرسالة والاهتمام بها. </a:t>
            </a:r>
          </a:p>
          <a:p>
            <a:pPr marL="457200" indent="-457200" algn="just" rtl="1">
              <a:lnSpc>
                <a:spcPct val="200000"/>
              </a:lnSpc>
              <a:buFont typeface="+mj-lt"/>
              <a:buAutoNum type="arabicPeriod"/>
            </a:pPr>
            <a:r>
              <a:rPr lang="ar-SA" sz="1900" b="1" dirty="0">
                <a:solidFill>
                  <a:srgbClr val="FF0000"/>
                </a:solidFill>
                <a:latin typeface="Alexandria Light" pitchFamily="2" charset="-78"/>
                <a:cs typeface="Alexandria Light" pitchFamily="2" charset="-78"/>
              </a:rPr>
              <a:t>الفهم</a:t>
            </a:r>
            <a:r>
              <a:rPr lang="ar-SA" sz="1900" dirty="0">
                <a:latin typeface="Alexandria Light" pitchFamily="2" charset="-78"/>
                <a:cs typeface="Alexandria Light" pitchFamily="2" charset="-78"/>
              </a:rPr>
              <a:t> هو عملية ربط المعنى بالتواصل اللفظي ، أو فهم المعنى الحرفي للرسالة.</a:t>
            </a:r>
          </a:p>
          <a:p>
            <a:pPr marL="457200" indent="-457200" algn="just" rtl="1">
              <a:lnSpc>
                <a:spcPct val="200000"/>
              </a:lnSpc>
              <a:buFont typeface="+mj-lt"/>
              <a:buAutoNum type="arabicPeriod"/>
            </a:pPr>
            <a:r>
              <a:rPr lang="ar-SA" sz="1900" b="1" dirty="0">
                <a:solidFill>
                  <a:srgbClr val="FF0000"/>
                </a:solidFill>
                <a:latin typeface="Alexandria Light" pitchFamily="2" charset="-78"/>
                <a:cs typeface="Alexandria Light" pitchFamily="2" charset="-78"/>
              </a:rPr>
              <a:t>التذكر</a:t>
            </a:r>
            <a:r>
              <a:rPr lang="ar-SA" sz="1900" dirty="0">
                <a:latin typeface="Alexandria Light" pitchFamily="2" charset="-78"/>
                <a:cs typeface="Alexandria Light" pitchFamily="2" charset="-78"/>
              </a:rPr>
              <a:t> يتضمن استدعاء الرسالة حتى يمكن التصرف بناء عليها.</a:t>
            </a:r>
          </a:p>
        </p:txBody>
      </p:sp>
      <p:sp>
        <p:nvSpPr>
          <p:cNvPr id="4" name="TextBox 3">
            <a:extLst>
              <a:ext uri="{FF2B5EF4-FFF2-40B4-BE49-F238E27FC236}">
                <a16:creationId xmlns:a16="http://schemas.microsoft.com/office/drawing/2014/main" id="{98FE6FB7-DE83-FCC6-C3B6-B9629DBAC17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714044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3F7229-091F-13F9-A89E-7E632E19E4C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E321AB2-68D7-C59E-D5AC-C862E30843C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C258D0F-227B-7062-8A6E-EEB6C8C36E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EC2B890-408C-38B4-6EF4-BBFB51AA4341}"/>
              </a:ext>
            </a:extLst>
          </p:cNvPr>
          <p:cNvSpPr/>
          <p:nvPr/>
        </p:nvSpPr>
        <p:spPr>
          <a:xfrm>
            <a:off x="845574" y="634335"/>
            <a:ext cx="6066503" cy="461665"/>
          </a:xfrm>
          <a:prstGeom prst="rect">
            <a:avLst/>
          </a:prstGeom>
        </p:spPr>
        <p:txBody>
          <a:bodyPr wrap="square">
            <a:spAutoFit/>
          </a:bodyPr>
          <a:lstStyle/>
          <a:p>
            <a:r>
              <a:rPr lang="en-US" sz="2400" b="1" dirty="0">
                <a:solidFill>
                  <a:srgbClr val="00B0F0"/>
                </a:solidFill>
                <a:latin typeface="Alexandria" charset="0"/>
                <a:cs typeface="Alexandria" charset="0"/>
              </a:rPr>
              <a:t>Improving Your Listening</a:t>
            </a:r>
          </a:p>
        </p:txBody>
      </p:sp>
      <p:sp>
        <p:nvSpPr>
          <p:cNvPr id="9" name="TextBox 8">
            <a:extLst>
              <a:ext uri="{FF2B5EF4-FFF2-40B4-BE49-F238E27FC236}">
                <a16:creationId xmlns:a16="http://schemas.microsoft.com/office/drawing/2014/main" id="{F506CE83-3566-4399-6FE8-4B9FCB6D7F40}"/>
              </a:ext>
            </a:extLst>
          </p:cNvPr>
          <p:cNvSpPr txBox="1"/>
          <p:nvPr/>
        </p:nvSpPr>
        <p:spPr>
          <a:xfrm>
            <a:off x="6096000" y="648421"/>
            <a:ext cx="5457757"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تحسين مهارات الاستماع لديك</a:t>
            </a:r>
          </a:p>
        </p:txBody>
      </p:sp>
      <p:sp>
        <p:nvSpPr>
          <p:cNvPr id="3" name="Rectangle: Rounded Corners 2">
            <a:extLst>
              <a:ext uri="{FF2B5EF4-FFF2-40B4-BE49-F238E27FC236}">
                <a16:creationId xmlns:a16="http://schemas.microsoft.com/office/drawing/2014/main" id="{75F7F6E1-DB89-BB7E-834F-49BF44E34B59}"/>
              </a:ext>
            </a:extLst>
          </p:cNvPr>
          <p:cNvSpPr/>
          <p:nvPr/>
        </p:nvSpPr>
        <p:spPr>
          <a:xfrm>
            <a:off x="638242" y="1704014"/>
            <a:ext cx="10915515"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3E531F96-1907-D847-2F0B-D838EE80B26E}"/>
              </a:ext>
            </a:extLst>
          </p:cNvPr>
          <p:cNvSpPr/>
          <p:nvPr/>
        </p:nvSpPr>
        <p:spPr>
          <a:xfrm>
            <a:off x="638242" y="4042511"/>
            <a:ext cx="10915515"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476D90FD-51B7-FBCE-792E-7B0D615A5E24}"/>
              </a:ext>
            </a:extLst>
          </p:cNvPr>
          <p:cNvSpPr/>
          <p:nvPr/>
        </p:nvSpPr>
        <p:spPr>
          <a:xfrm>
            <a:off x="845573" y="1650000"/>
            <a:ext cx="10333703" cy="2266711"/>
          </a:xfrm>
          <a:prstGeom prst="rect">
            <a:avLst/>
          </a:prstGeom>
        </p:spPr>
        <p:txBody>
          <a:bodyPr wrap="square">
            <a:spAutoFit/>
          </a:bodyPr>
          <a:lstStyle/>
          <a:p>
            <a:pPr marL="457200" indent="-457200" algn="just">
              <a:lnSpc>
                <a:spcPct val="150000"/>
              </a:lnSpc>
              <a:buFont typeface="+mj-lt"/>
              <a:buAutoNum type="arabicPeriod" startAt="4"/>
            </a:pPr>
            <a:r>
              <a:rPr lang="en-US" sz="1600" b="1" dirty="0">
                <a:solidFill>
                  <a:srgbClr val="FF0000"/>
                </a:solidFill>
                <a:latin typeface="Alexandria Light" pitchFamily="2" charset="-78"/>
                <a:cs typeface="Alexandria Light" pitchFamily="2" charset="-78"/>
              </a:rPr>
              <a:t>Interpreting</a:t>
            </a:r>
            <a:r>
              <a:rPr lang="en-US" sz="1600" dirty="0">
                <a:latin typeface="Alexandria Light" pitchFamily="2" charset="-78"/>
                <a:cs typeface="Alexandria Light" pitchFamily="2" charset="-78"/>
              </a:rPr>
              <a:t> is the step where we make sense of the verbal and nonverbal codes to assign meaning to the information received or the sensitivity to nonverbal and contextual aspects of the message. </a:t>
            </a:r>
          </a:p>
          <a:p>
            <a:pPr marL="457200" indent="-457200" algn="just">
              <a:lnSpc>
                <a:spcPct val="150000"/>
              </a:lnSpc>
              <a:buFont typeface="+mj-lt"/>
              <a:buAutoNum type="arabicPeriod" startAt="4"/>
            </a:pPr>
            <a:r>
              <a:rPr lang="en-US" sz="1600" b="1" dirty="0">
                <a:solidFill>
                  <a:srgbClr val="FF0000"/>
                </a:solidFill>
                <a:latin typeface="Alexandria Light" pitchFamily="2" charset="-78"/>
                <a:cs typeface="Alexandria Light" pitchFamily="2" charset="-78"/>
              </a:rPr>
              <a:t>Evaluating</a:t>
            </a:r>
            <a:r>
              <a:rPr lang="en-US" sz="1600" dirty="0">
                <a:latin typeface="Alexandria Light" pitchFamily="2" charset="-78"/>
                <a:cs typeface="Alexandria Light" pitchFamily="2" charset="-78"/>
              </a:rPr>
              <a:t> is the logical assessment of the value of the message.</a:t>
            </a:r>
          </a:p>
          <a:p>
            <a:pPr marL="457200" indent="-457200" algn="just">
              <a:lnSpc>
                <a:spcPct val="150000"/>
              </a:lnSpc>
              <a:buFont typeface="+mj-lt"/>
              <a:buAutoNum type="arabicPeriod" startAt="4"/>
            </a:pPr>
            <a:r>
              <a:rPr lang="en-US" sz="1600" b="1" dirty="0">
                <a:solidFill>
                  <a:srgbClr val="FF0000"/>
                </a:solidFill>
                <a:latin typeface="Alexandria Light" pitchFamily="2" charset="-78"/>
                <a:cs typeface="Alexandria Light" pitchFamily="2" charset="-78"/>
              </a:rPr>
              <a:t>Responding</a:t>
            </a:r>
            <a:r>
              <a:rPr lang="en-US" sz="1600" dirty="0">
                <a:latin typeface="Alexandria Light" pitchFamily="2" charset="-78"/>
                <a:cs typeface="Alexandria Light" pitchFamily="2" charset="-78"/>
              </a:rPr>
              <a:t> is the last step and involves giving some form of response to the message, either verbally or nonverbally.</a:t>
            </a:r>
          </a:p>
        </p:txBody>
      </p:sp>
      <p:sp>
        <p:nvSpPr>
          <p:cNvPr id="10" name="Rectangle 9">
            <a:extLst>
              <a:ext uri="{FF2B5EF4-FFF2-40B4-BE49-F238E27FC236}">
                <a16:creationId xmlns:a16="http://schemas.microsoft.com/office/drawing/2014/main" id="{361919CC-6B16-5C99-0C34-F42078CBADDE}"/>
              </a:ext>
            </a:extLst>
          </p:cNvPr>
          <p:cNvSpPr/>
          <p:nvPr/>
        </p:nvSpPr>
        <p:spPr>
          <a:xfrm>
            <a:off x="845573" y="4075825"/>
            <a:ext cx="10550014" cy="2226828"/>
          </a:xfrm>
          <a:prstGeom prst="rect">
            <a:avLst/>
          </a:prstGeom>
        </p:spPr>
        <p:txBody>
          <a:bodyPr wrap="square">
            <a:spAutoFit/>
          </a:bodyPr>
          <a:lstStyle/>
          <a:p>
            <a:pPr marL="457200" indent="-457200" algn="just" rtl="1">
              <a:lnSpc>
                <a:spcPct val="200000"/>
              </a:lnSpc>
              <a:buFont typeface="+mj-lt"/>
              <a:buAutoNum type="arabicPeriod" startAt="4"/>
            </a:pPr>
            <a:r>
              <a:rPr lang="ar-SA" b="1" dirty="0">
                <a:solidFill>
                  <a:srgbClr val="FF0000"/>
                </a:solidFill>
                <a:latin typeface="Alexandria Light" pitchFamily="2" charset="-78"/>
                <a:cs typeface="Alexandria Light" pitchFamily="2" charset="-78"/>
              </a:rPr>
              <a:t>التفسير</a:t>
            </a:r>
            <a:r>
              <a:rPr lang="ar-SA" dirty="0">
                <a:latin typeface="Alexandria Light" pitchFamily="2" charset="-78"/>
                <a:cs typeface="Alexandria Light" pitchFamily="2" charset="-78"/>
              </a:rPr>
              <a:t> هو الخطوة التي نفهم فيها الرموز اللفظية وغير اللفظية لتعيين معنى للمعلومات الواردة أو الحساسية للجوانب غير اللفظية والسياقية للرسالة. </a:t>
            </a:r>
          </a:p>
          <a:p>
            <a:pPr marL="457200" indent="-457200" algn="just" rtl="1">
              <a:lnSpc>
                <a:spcPct val="200000"/>
              </a:lnSpc>
              <a:buFont typeface="+mj-lt"/>
              <a:buAutoNum type="arabicPeriod" startAt="4"/>
            </a:pPr>
            <a:r>
              <a:rPr lang="ar-SA" b="1" dirty="0">
                <a:solidFill>
                  <a:srgbClr val="FF0000"/>
                </a:solidFill>
                <a:latin typeface="Alexandria Light" pitchFamily="2" charset="-78"/>
                <a:cs typeface="Alexandria Light" pitchFamily="2" charset="-78"/>
              </a:rPr>
              <a:t>التقييم</a:t>
            </a:r>
            <a:r>
              <a:rPr lang="ar-SA" dirty="0">
                <a:latin typeface="Alexandria Light" pitchFamily="2" charset="-78"/>
                <a:cs typeface="Alexandria Light" pitchFamily="2" charset="-78"/>
              </a:rPr>
              <a:t> هو التقييم المنطقي لقيمة الرسالة.</a:t>
            </a:r>
          </a:p>
          <a:p>
            <a:pPr marL="457200" indent="-457200" algn="just" rtl="1">
              <a:lnSpc>
                <a:spcPct val="200000"/>
              </a:lnSpc>
              <a:buFont typeface="+mj-lt"/>
              <a:buAutoNum type="arabicPeriod" startAt="4"/>
            </a:pPr>
            <a:r>
              <a:rPr lang="ar-SA" b="1" dirty="0">
                <a:solidFill>
                  <a:srgbClr val="FF0000"/>
                </a:solidFill>
                <a:latin typeface="Alexandria Light" pitchFamily="2" charset="-78"/>
                <a:cs typeface="Alexandria Light" pitchFamily="2" charset="-78"/>
              </a:rPr>
              <a:t>الاستجابة</a:t>
            </a:r>
            <a:r>
              <a:rPr lang="ar-SA" dirty="0">
                <a:latin typeface="Alexandria Light" pitchFamily="2" charset="-78"/>
                <a:cs typeface="Alexandria Light" pitchFamily="2" charset="-78"/>
              </a:rPr>
              <a:t> هي الخطوة الأخيرة وتتضمن إعطاء شكل من أشكال الاستجابة للرسالة ، إما شفهيا أو غير لفظي.</a:t>
            </a:r>
          </a:p>
        </p:txBody>
      </p:sp>
      <p:sp>
        <p:nvSpPr>
          <p:cNvPr id="4" name="TextBox 3">
            <a:extLst>
              <a:ext uri="{FF2B5EF4-FFF2-40B4-BE49-F238E27FC236}">
                <a16:creationId xmlns:a16="http://schemas.microsoft.com/office/drawing/2014/main" id="{563D380B-0F74-B535-56AD-28D654BEC6D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10036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9CEF9F7E-A686-4E4B-A3D6-EC99FC7FE41C}"/>
</file>

<file path=customXml/itemProps3.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6218</TotalTime>
  <Words>6172</Words>
  <Application>Microsoft Office PowerPoint</Application>
  <PresentationFormat>Widescreen</PresentationFormat>
  <Paragraphs>416</Paragraphs>
  <Slides>53</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53</vt:i4>
      </vt:variant>
    </vt:vector>
  </HeadingPairs>
  <TitlesOfParts>
    <vt:vector size="60" baseType="lpstr">
      <vt:lpstr>Alexandria</vt:lpstr>
      <vt:lpstr>Calibri Light</vt:lpstr>
      <vt:lpstr>Arial</vt:lpstr>
      <vt:lpstr>Alexandria Black</vt:lpstr>
      <vt:lpstr>Calibri</vt:lpstr>
      <vt:lpstr>Alexandria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390</cp:revision>
  <dcterms:created xsi:type="dcterms:W3CDTF">2023-04-29T09:08:00Z</dcterms:created>
  <dcterms:modified xsi:type="dcterms:W3CDTF">2025-05-30T19:32:23Z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