
<file path=[Content_Types].xml><?xml version="1.0" encoding="utf-8"?>
<Types xmlns="http://schemas.openxmlformats.org/package/2006/content-types">
  <Default Extension="glb" ContentType="model/gltf.binary"/>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8"/>
  </p:notesMasterIdLst>
  <p:sldIdLst>
    <p:sldId id="480" r:id="rId6"/>
    <p:sldId id="498" r:id="rId7"/>
    <p:sldId id="769" r:id="rId8"/>
    <p:sldId id="624" r:id="rId9"/>
    <p:sldId id="761" r:id="rId10"/>
    <p:sldId id="810" r:id="rId11"/>
    <p:sldId id="788" r:id="rId12"/>
    <p:sldId id="825" r:id="rId13"/>
    <p:sldId id="827" r:id="rId14"/>
    <p:sldId id="824" r:id="rId15"/>
    <p:sldId id="828" r:id="rId16"/>
    <p:sldId id="839" r:id="rId17"/>
    <p:sldId id="840" r:id="rId18"/>
    <p:sldId id="853" r:id="rId19"/>
    <p:sldId id="822" r:id="rId20"/>
    <p:sldId id="843" r:id="rId21"/>
    <p:sldId id="823" r:id="rId22"/>
    <p:sldId id="832" r:id="rId23"/>
    <p:sldId id="833" r:id="rId24"/>
    <p:sldId id="838" r:id="rId25"/>
    <p:sldId id="844" r:id="rId26"/>
    <p:sldId id="835" r:id="rId27"/>
    <p:sldId id="846" r:id="rId28"/>
    <p:sldId id="845" r:id="rId29"/>
    <p:sldId id="847" r:id="rId30"/>
    <p:sldId id="836" r:id="rId31"/>
    <p:sldId id="837" r:id="rId32"/>
    <p:sldId id="848" r:id="rId33"/>
    <p:sldId id="849" r:id="rId34"/>
    <p:sldId id="850" r:id="rId35"/>
    <p:sldId id="855" r:id="rId36"/>
    <p:sldId id="857" r:id="rId37"/>
    <p:sldId id="856" r:id="rId38"/>
    <p:sldId id="851" r:id="rId39"/>
    <p:sldId id="858" r:id="rId40"/>
    <p:sldId id="666" r:id="rId41"/>
    <p:sldId id="778" r:id="rId42"/>
    <p:sldId id="513" r:id="rId43"/>
    <p:sldId id="598" r:id="rId44"/>
    <p:sldId id="860" r:id="rId45"/>
    <p:sldId id="85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769"/>
            <p14:sldId id="624"/>
            <p14:sldId id="761"/>
            <p14:sldId id="810"/>
            <p14:sldId id="788"/>
            <p14:sldId id="825"/>
            <p14:sldId id="827"/>
            <p14:sldId id="824"/>
            <p14:sldId id="828"/>
            <p14:sldId id="839"/>
            <p14:sldId id="840"/>
            <p14:sldId id="853"/>
            <p14:sldId id="822"/>
            <p14:sldId id="843"/>
            <p14:sldId id="823"/>
            <p14:sldId id="832"/>
            <p14:sldId id="833"/>
            <p14:sldId id="838"/>
            <p14:sldId id="844"/>
            <p14:sldId id="835"/>
            <p14:sldId id="846"/>
            <p14:sldId id="845"/>
            <p14:sldId id="847"/>
            <p14:sldId id="836"/>
            <p14:sldId id="837"/>
            <p14:sldId id="848"/>
            <p14:sldId id="849"/>
            <p14:sldId id="850"/>
            <p14:sldId id="855"/>
            <p14:sldId id="857"/>
            <p14:sldId id="856"/>
            <p14:sldId id="851"/>
            <p14:sldId id="858"/>
            <p14:sldId id="666"/>
            <p14:sldId id="778"/>
            <p14:sldId id="513"/>
            <p14:sldId id="598"/>
            <p14:sldId id="860"/>
            <p14:sldId id="85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3" autoAdjust="0"/>
    <p:restoredTop sz="94660"/>
  </p:normalViewPr>
  <p:slideViewPr>
    <p:cSldViewPr snapToGrid="0">
      <p:cViewPr>
        <p:scale>
          <a:sx n="75" d="100"/>
          <a:sy n="75" d="100"/>
        </p:scale>
        <p:origin x="1308" y="824"/>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47665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77835-383F-F11C-D434-6FDA819C20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C3BDDE-D967-82B7-EDFA-2D77D3E8E4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4B755C-E6B5-5195-36AA-2F1B66463E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97DA90-3743-D65C-C75F-13BF29312B5D}"/>
              </a:ext>
            </a:extLst>
          </p:cNvPr>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187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60479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167966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2.JP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6.png"/><Relationship Id="rId5" Type="http://schemas.openxmlformats.org/officeDocument/2006/relationships/image" Target="../media/image8.png"/><Relationship Id="rId4" Type="http://schemas.openxmlformats.org/officeDocument/2006/relationships/image" Target="../media/image7.jpeg"/></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xml"/></Relationships>
</file>

<file path=ppt/slides/_rels/slide40.xml.rels><?xml version="1.0" encoding="UTF-8" standalone="yes"?>
<Relationships xmlns="http://schemas.openxmlformats.org/package/2006/relationships"><Relationship Id="rId3" Type="http://schemas.openxmlformats.org/officeDocument/2006/relationships/hyperlink" Target="https://jsb.journals.ekb.eg/article_274314.html" TargetMode="External"/><Relationship Id="rId2" Type="http://schemas.openxmlformats.org/officeDocument/2006/relationships/hyperlink" Target="https://www.acjrs.com/Studies/139/&#1571;&#1591;&#1585;-&#1608;&#1587;&#1605;&#1575;&#1578;-&#1575;&#1604;&#1605;&#1581;&#1578;&#1608;&#1609;-&#1575;&#1604;&#1585;&#1602;&#1605;&#1610;-&#1604;&#1608;&#1586;&#1575;&#1585;&#1577;-&#1575;&#1604;&#1582;&#1575;&#1585;&#1580;&#1610;&#1577;-&#1575;&#1604;&#1587;&#1593;&#1608;&#1583;&#1610;&#1577;-&#1583;&#1585;&#1575;&#1587;&#1577;-&#1578;&#1581;&#1604;&#1610;&#1604;&#1610;&#1577;-&#1604;&#1604;&#1578;&#1594;&#1585;&#1610;&#1583;&#1575;&#1578;-&#1593;&#1604;&#1609;-&#1605;&#1608;&#1602;&#1593;-&#1578;&#1608;&#1610;&#1578;&#1585;" TargetMode="Externa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microsoft.com/office/2007/relationships/media" Target="../media/media2.m4a"/><Relationship Id="rId1" Type="http://schemas.openxmlformats.org/officeDocument/2006/relationships/audio" Target="NULL" TargetMode="External"/><Relationship Id="rId5" Type="http://schemas.openxmlformats.org/officeDocument/2006/relationships/image" Target="../media/image36.png"/><Relationship Id="rId4" Type="http://schemas.openxmlformats.org/officeDocument/2006/relationships/hyperlink" Target="https://www.noor-book.com/book/review/492425"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2.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727282"/>
            <a:ext cx="3149272" cy="6485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t>تحليل المُحتوى</a:t>
            </a:r>
            <a:endParaRPr lang="en-US" sz="2200" b="1" dirty="0">
              <a:solidFill>
                <a:schemeClr val="bg1"/>
              </a:solidFill>
              <a:latin typeface="Alexandria" charset="0"/>
              <a:cs typeface="Alexandria" charset="0"/>
            </a:endParaRPr>
          </a:p>
        </p:txBody>
      </p:sp>
      <p:sp>
        <p:nvSpPr>
          <p:cNvPr id="46" name="TextBox 45"/>
          <p:cNvSpPr txBox="1"/>
          <p:nvPr/>
        </p:nvSpPr>
        <p:spPr>
          <a:xfrm>
            <a:off x="999170" y="4989627"/>
            <a:ext cx="1170513" cy="400110"/>
          </a:xfrm>
          <a:prstGeom prst="rect">
            <a:avLst/>
          </a:prstGeom>
          <a:noFill/>
        </p:spPr>
        <p:txBody>
          <a:bodyPr wrap="none" rtlCol="0">
            <a:spAutoFit/>
          </a:bodyPr>
          <a:lstStyle/>
          <a:p>
            <a:r>
              <a:rPr lang="en-US" sz="2000" b="1" dirty="0">
                <a:latin typeface="Alexandria" charset="0"/>
                <a:cs typeface="Alexandria" charset="0"/>
              </a:rPr>
              <a:t>DGM 336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287774" y="2869303"/>
            <a:ext cx="4523739" cy="584775"/>
          </a:xfrm>
          <a:prstGeom prst="rect">
            <a:avLst/>
          </a:prstGeom>
          <a:noFill/>
        </p:spPr>
        <p:txBody>
          <a:bodyPr wrap="none" rtlCol="0">
            <a:spAutoFit/>
          </a:bodyPr>
          <a:lstStyle/>
          <a:p>
            <a:r>
              <a:rPr lang="en-US" sz="3200" b="1" dirty="0"/>
              <a:t>Media Research Methods</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278232" y="2184296"/>
            <a:ext cx="441178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1" name="TextBox 10"/>
          <p:cNvSpPr txBox="1"/>
          <p:nvPr/>
        </p:nvSpPr>
        <p:spPr>
          <a:xfrm>
            <a:off x="963239" y="5367347"/>
            <a:ext cx="1282723"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Alexandria" charset="0"/>
              </a:rPr>
              <a:t>المُحاضرة الثامنة</a:t>
            </a:r>
            <a:endParaRPr lang="en-US" sz="1600" dirty="0">
              <a:effectLst>
                <a:outerShdw blurRad="38100" dist="38100" dir="2700000" algn="tl">
                  <a:srgbClr val="000000">
                    <a:alpha val="43137"/>
                  </a:srgbClr>
                </a:outerShdw>
              </a:effectLst>
              <a:latin typeface="Alexandria" charset="0"/>
              <a:cs typeface="Alexandria" charset="0"/>
            </a:endParaRPr>
          </a:p>
        </p:txBody>
      </p:sp>
      <p:sp>
        <p:nvSpPr>
          <p:cNvPr id="12" name="TextBox 11">
            <a:extLst>
              <a:ext uri="{FF2B5EF4-FFF2-40B4-BE49-F238E27FC236}">
                <a16:creationId xmlns:a16="http://schemas.microsoft.com/office/drawing/2014/main" id="{9634894A-0D87-0DA5-5CE1-AF0ACCEF65D8}"/>
              </a:ext>
            </a:extLst>
          </p:cNvPr>
          <p:cNvSpPr txBox="1"/>
          <p:nvPr/>
        </p:nvSpPr>
        <p:spPr>
          <a:xfrm>
            <a:off x="-295069" y="6375865"/>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a:t>
            </a:r>
            <a:r>
              <a:rPr lang="ar-SA" dirty="0">
                <a:solidFill>
                  <a:srgbClr val="2E3957"/>
                </a:solidFill>
                <a:latin typeface="Alexandria"/>
                <a:cs typeface="+mj-cs"/>
              </a:rPr>
              <a:t>لاب الإعلام</a:t>
            </a:r>
            <a:r>
              <a:rPr lang="ar-EG" dirty="0">
                <a:solidFill>
                  <a:srgbClr val="2E3957"/>
                </a:solidFill>
                <a:latin typeface="Alexandria"/>
                <a:cs typeface="+mj-cs"/>
              </a:rPr>
              <a:t> والتسويق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3668917" y="2134581"/>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75F74A20-C1FB-09F8-A8C8-EAC4B06FE62D}"/>
                  </a:ext>
                </a:extLst>
              </p:cNvPr>
              <p:cNvGraphicFramePr>
                <a:graphicFrameLocks noChangeAspect="1"/>
              </p:cNvGraphicFramePr>
              <p:nvPr>
                <p:extLst>
                  <p:ext uri="{D42A27DB-BD31-4B8C-83A1-F6EECF244321}">
                    <p14:modId xmlns:p14="http://schemas.microsoft.com/office/powerpoint/2010/main" val="2889092822"/>
                  </p:ext>
                </p:extLst>
              </p:nvPr>
            </p:nvGraphicFramePr>
            <p:xfrm>
              <a:off x="1077384" y="764011"/>
              <a:ext cx="3673433" cy="4510900"/>
            </p:xfrm>
            <a:graphic>
              <a:graphicData uri="http://schemas.microsoft.com/office/drawing/2017/model3d">
                <am3d:model3d r:embed="rId4">
                  <am3d:spPr>
                    <a:xfrm>
                      <a:off x="0" y="0"/>
                      <a:ext cx="3673433" cy="45109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5"/>
                  </am3d:raster>
                  <am3d:objViewport viewportSz="500576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75F74A20-C1FB-09F8-A8C8-EAC4B06FE62D}"/>
                  </a:ext>
                </a:extLst>
              </p:cNvPr>
              <p:cNvPicPr>
                <a:picLocks noGrp="1" noRot="1" noChangeAspect="1" noMove="1" noResize="1" noEditPoints="1" noAdjustHandles="1" noChangeArrowheads="1" noChangeShapeType="1" noCrop="1"/>
              </p:cNvPicPr>
              <p:nvPr/>
            </p:nvPicPr>
            <p:blipFill>
              <a:blip r:embed="rId5"/>
              <a:stretch>
                <a:fillRect/>
              </a:stretch>
            </p:blipFill>
            <p:spPr>
              <a:xfrm>
                <a:off x="1077384" y="764011"/>
                <a:ext cx="3673433" cy="45109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3" name="TextBox 2">
            <a:extLst>
              <a:ext uri="{FF2B5EF4-FFF2-40B4-BE49-F238E27FC236}">
                <a16:creationId xmlns:a16="http://schemas.microsoft.com/office/drawing/2014/main" id="{D7428A85-18C9-EB2C-5223-FA87072FEF58}"/>
              </a:ext>
            </a:extLst>
          </p:cNvPr>
          <p:cNvSpPr txBox="1"/>
          <p:nvPr/>
        </p:nvSpPr>
        <p:spPr>
          <a:xfrm>
            <a:off x="7372350" y="2849486"/>
            <a:ext cx="385444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الثانية: تصميم البحث:</a:t>
            </a:r>
          </a:p>
        </p:txBody>
      </p:sp>
      <p:sp>
        <p:nvSpPr>
          <p:cNvPr id="6" name="TextBox 5">
            <a:extLst>
              <a:ext uri="{FF2B5EF4-FFF2-40B4-BE49-F238E27FC236}">
                <a16:creationId xmlns:a16="http://schemas.microsoft.com/office/drawing/2014/main" id="{F1076087-6854-2226-771F-6F0C7E70FCBC}"/>
              </a:ext>
            </a:extLst>
          </p:cNvPr>
          <p:cNvSpPr txBox="1"/>
          <p:nvPr/>
        </p:nvSpPr>
        <p:spPr>
          <a:xfrm>
            <a:off x="7288107" y="3508444"/>
            <a:ext cx="3532292"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اختيار </a:t>
            </a:r>
            <a:r>
              <a:rPr lang="ar-SA" sz="2000" b="1" dirty="0">
                <a:solidFill>
                  <a:schemeClr val="accent5">
                    <a:lumMod val="50000"/>
                  </a:schemeClr>
                </a:solidFill>
                <a:latin typeface="Alexandria"/>
              </a:rPr>
              <a:t>أدوات البحث</a:t>
            </a:r>
            <a:r>
              <a:rPr lang="en-US" sz="2000" b="1" dirty="0">
                <a:solidFill>
                  <a:schemeClr val="accent5">
                    <a:lumMod val="50000"/>
                  </a:schemeClr>
                </a:solidFill>
                <a:latin typeface="Alexandria"/>
              </a:rPr>
              <a:t>:</a:t>
            </a:r>
            <a:endParaRPr lang="ar-EG" sz="2000" b="1" dirty="0">
              <a:solidFill>
                <a:schemeClr val="accent5">
                  <a:lumMod val="50000"/>
                </a:schemeClr>
              </a:solidFill>
              <a:latin typeface="Alexandria"/>
            </a:endParaRPr>
          </a:p>
        </p:txBody>
      </p:sp>
      <p:sp>
        <p:nvSpPr>
          <p:cNvPr id="7" name="TextBox 6">
            <a:extLst>
              <a:ext uri="{FF2B5EF4-FFF2-40B4-BE49-F238E27FC236}">
                <a16:creationId xmlns:a16="http://schemas.microsoft.com/office/drawing/2014/main" id="{EB2CBBBC-4C93-9846-A503-7957D76414FB}"/>
              </a:ext>
            </a:extLst>
          </p:cNvPr>
          <p:cNvSpPr txBox="1"/>
          <p:nvPr/>
        </p:nvSpPr>
        <p:spPr>
          <a:xfrm>
            <a:off x="7064587" y="3916588"/>
            <a:ext cx="3451012" cy="40011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000" b="1" dirty="0">
                <a:solidFill>
                  <a:schemeClr val="accent5">
                    <a:lumMod val="50000"/>
                  </a:schemeClr>
                </a:solidFill>
                <a:latin typeface="Alexandria"/>
              </a:rPr>
              <a:t>الاستبيان</a:t>
            </a:r>
            <a:r>
              <a:rPr lang="en-US" sz="2000" b="1" dirty="0">
                <a:solidFill>
                  <a:schemeClr val="accent5">
                    <a:lumMod val="50000"/>
                  </a:schemeClr>
                </a:solidFill>
                <a:latin typeface="Alexandria"/>
              </a:rPr>
              <a:t>:</a:t>
            </a:r>
            <a:endParaRPr lang="ar-EG" sz="2000" b="1" dirty="0">
              <a:solidFill>
                <a:schemeClr val="accent5">
                  <a:lumMod val="50000"/>
                </a:schemeClr>
              </a:solidFill>
              <a:latin typeface="Alexandria"/>
            </a:endParaRPr>
          </a:p>
        </p:txBody>
      </p:sp>
      <p:sp>
        <p:nvSpPr>
          <p:cNvPr id="11" name="TextBox 10">
            <a:extLst>
              <a:ext uri="{FF2B5EF4-FFF2-40B4-BE49-F238E27FC236}">
                <a16:creationId xmlns:a16="http://schemas.microsoft.com/office/drawing/2014/main" id="{75D6494E-802F-705B-41B9-CBAB1F092940}"/>
              </a:ext>
            </a:extLst>
          </p:cNvPr>
          <p:cNvSpPr txBox="1"/>
          <p:nvPr/>
        </p:nvSpPr>
        <p:spPr>
          <a:xfrm>
            <a:off x="6156960" y="4258160"/>
            <a:ext cx="4152052" cy="1323439"/>
          </a:xfrm>
          <a:prstGeom prst="rect">
            <a:avLst/>
          </a:prstGeom>
          <a:noFill/>
        </p:spPr>
        <p:txBody>
          <a:bodyPr wrap="square" rtlCol="0">
            <a:spAutoFit/>
          </a:bodyPr>
          <a:lstStyle/>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أساليب جمع بيانات الاستبيان.</a:t>
            </a:r>
          </a:p>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قواعد إجراء الاستبيان بالمُقابلة.</a:t>
            </a:r>
          </a:p>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اختبار صحيفة الاستبيان.</a:t>
            </a:r>
          </a:p>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مقاييس الاستبيان.</a:t>
            </a:r>
          </a:p>
        </p:txBody>
      </p:sp>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6" grpId="0"/>
      <p:bldP spid="7"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3486200" y="1853879"/>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تحليل المُحتوى:</a:t>
            </a:r>
            <a:endParaRPr lang="ar-EG" sz="2000" b="1" dirty="0">
              <a:solidFill>
                <a:srgbClr val="2E3957"/>
              </a:solidFill>
              <a:latin typeface="Alexandria"/>
              <a:cs typeface="+mj-cs"/>
            </a:endParaRP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EAF023DE-B720-43CE-0FF8-D0717111CC63}"/>
              </a:ext>
            </a:extLst>
          </p:cNvPr>
          <p:cNvSpPr txBox="1"/>
          <p:nvPr/>
        </p:nvSpPr>
        <p:spPr>
          <a:xfrm>
            <a:off x="4699000" y="2531412"/>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الثانية: تصميم البحث:</a:t>
            </a:r>
          </a:p>
        </p:txBody>
      </p:sp>
      <p:sp>
        <p:nvSpPr>
          <p:cNvPr id="8" name="TextBox 7">
            <a:extLst>
              <a:ext uri="{FF2B5EF4-FFF2-40B4-BE49-F238E27FC236}">
                <a16:creationId xmlns:a16="http://schemas.microsoft.com/office/drawing/2014/main" id="{F9BB41D8-138B-D020-7B9D-B538409063BB}"/>
              </a:ext>
            </a:extLst>
          </p:cNvPr>
          <p:cNvSpPr txBox="1"/>
          <p:nvPr/>
        </p:nvSpPr>
        <p:spPr>
          <a:xfrm>
            <a:off x="4292600" y="3212383"/>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اختيار </a:t>
            </a:r>
            <a:r>
              <a:rPr lang="ar-SA" sz="2000" b="1" dirty="0">
                <a:solidFill>
                  <a:schemeClr val="accent5">
                    <a:lumMod val="50000"/>
                  </a:schemeClr>
                </a:solidFill>
                <a:latin typeface="Alexandria"/>
              </a:rPr>
              <a:t>أدوات البحث</a:t>
            </a:r>
            <a:r>
              <a:rPr lang="ar-EG" sz="2000" b="1" dirty="0">
                <a:solidFill>
                  <a:schemeClr val="accent5">
                    <a:lumMod val="50000"/>
                  </a:schemeClr>
                </a:solidFill>
                <a:latin typeface="Alexandria"/>
              </a:rPr>
              <a:t>:</a:t>
            </a:r>
          </a:p>
        </p:txBody>
      </p:sp>
      <p:sp>
        <p:nvSpPr>
          <p:cNvPr id="9" name="TextBox 8">
            <a:extLst>
              <a:ext uri="{FF2B5EF4-FFF2-40B4-BE49-F238E27FC236}">
                <a16:creationId xmlns:a16="http://schemas.microsoft.com/office/drawing/2014/main" id="{0CFDE8BA-7F88-F042-A9D9-2D102EB2D343}"/>
              </a:ext>
            </a:extLst>
          </p:cNvPr>
          <p:cNvSpPr txBox="1"/>
          <p:nvPr/>
        </p:nvSpPr>
        <p:spPr>
          <a:xfrm>
            <a:off x="8286750" y="5435022"/>
            <a:ext cx="2921851" cy="400110"/>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المَراجِع.</a:t>
            </a:r>
          </a:p>
        </p:txBody>
      </p:sp>
      <p:sp>
        <p:nvSpPr>
          <p:cNvPr id="7" name="TextBox 6">
            <a:extLst>
              <a:ext uri="{FF2B5EF4-FFF2-40B4-BE49-F238E27FC236}">
                <a16:creationId xmlns:a16="http://schemas.microsoft.com/office/drawing/2014/main" id="{355C9997-9557-D7F9-E2D9-2502DED55054}"/>
              </a:ext>
            </a:extLst>
          </p:cNvPr>
          <p:cNvSpPr txBox="1"/>
          <p:nvPr/>
        </p:nvSpPr>
        <p:spPr>
          <a:xfrm>
            <a:off x="7938655" y="3544327"/>
            <a:ext cx="2576944" cy="40011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000" b="1" dirty="0">
                <a:solidFill>
                  <a:schemeClr val="accent5">
                    <a:lumMod val="50000"/>
                  </a:schemeClr>
                </a:solidFill>
                <a:latin typeface="Alexandria"/>
              </a:rPr>
              <a:t>تحليل المُحتوى:</a:t>
            </a:r>
          </a:p>
        </p:txBody>
      </p:sp>
      <p:pic>
        <p:nvPicPr>
          <p:cNvPr id="10" name="Picture 9" descr="A blue icon with a magnifying glass and a piece of paper&#10;&#10;AI-generated content may be incorrect.">
            <a:extLst>
              <a:ext uri="{FF2B5EF4-FFF2-40B4-BE49-F238E27FC236}">
                <a16:creationId xmlns:a16="http://schemas.microsoft.com/office/drawing/2014/main" id="{795844F3-EB9A-3238-0D4F-6B8850E958CF}"/>
              </a:ext>
            </a:extLst>
          </p:cNvPr>
          <p:cNvPicPr>
            <a:picLocks noChangeAspect="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Cement/>
                    </a14:imgEffect>
                  </a14:imgLayer>
                </a14:imgProps>
              </a:ext>
            </a:extLst>
          </a:blip>
          <a:stretch>
            <a:fillRect/>
          </a:stretch>
        </p:blipFill>
        <p:spPr>
          <a:xfrm>
            <a:off x="1467592" y="2366737"/>
            <a:ext cx="2953407" cy="295340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4" name="TextBox 13">
            <a:extLst>
              <a:ext uri="{FF2B5EF4-FFF2-40B4-BE49-F238E27FC236}">
                <a16:creationId xmlns:a16="http://schemas.microsoft.com/office/drawing/2014/main" id="{F194374F-14DD-1556-AF47-49621651736F}"/>
              </a:ext>
            </a:extLst>
          </p:cNvPr>
          <p:cNvSpPr txBox="1"/>
          <p:nvPr/>
        </p:nvSpPr>
        <p:spPr>
          <a:xfrm>
            <a:off x="5862629" y="3894965"/>
            <a:ext cx="4152052" cy="1631216"/>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b="1" dirty="0">
                <a:solidFill>
                  <a:schemeClr val="accent5">
                    <a:lumMod val="50000"/>
                  </a:schemeClr>
                </a:solidFill>
                <a:latin typeface="Alexandria"/>
              </a:rPr>
              <a:t>خصائص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استخدامات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خطوات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وحدات وفئات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اختبارات الصحة والثبات لتحليل المُحتوى.</a:t>
            </a:r>
            <a:endParaRPr lang="en-US" sz="2000" b="1" dirty="0">
              <a:solidFill>
                <a:schemeClr val="accent5">
                  <a:lumMod val="50000"/>
                </a:schemeClr>
              </a:solidFill>
              <a:latin typeface="Alexandria"/>
            </a:endParaRPr>
          </a:p>
        </p:txBody>
      </p:sp>
    </p:spTree>
    <p:extLst>
      <p:ext uri="{BB962C8B-B14F-4D97-AF65-F5344CB8AC3E}">
        <p14:creationId xmlns:p14="http://schemas.microsoft.com/office/powerpoint/2010/main" val="171336698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50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8" grpId="0"/>
      <p:bldP spid="9" grpId="0"/>
      <p:bldP spid="7"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67BB606-D0BA-1708-5125-FCAAD84AF3E9}"/>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3" name="TextBox 2">
            <a:extLst>
              <a:ext uri="{FF2B5EF4-FFF2-40B4-BE49-F238E27FC236}">
                <a16:creationId xmlns:a16="http://schemas.microsoft.com/office/drawing/2014/main" id="{BE8EECEA-4E21-88D7-042A-92102D6ECE2C}"/>
              </a:ext>
            </a:extLst>
          </p:cNvPr>
          <p:cNvSpPr txBox="1"/>
          <p:nvPr/>
        </p:nvSpPr>
        <p:spPr>
          <a:xfrm>
            <a:off x="2104097" y="4893566"/>
            <a:ext cx="2606034" cy="1077218"/>
          </a:xfrm>
          <a:prstGeom prst="rect">
            <a:avLst/>
          </a:prstGeom>
          <a:noFill/>
        </p:spPr>
        <p:txBody>
          <a:bodyPr wrap="none" rtlCol="0">
            <a:spAutoFit/>
          </a:bodyPr>
          <a:lstStyle/>
          <a:p>
            <a:pPr algn="ct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مُقدمة</a:t>
            </a:r>
          </a:p>
          <a:p>
            <a:pPr algn="ct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Introduction</a:t>
            </a: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 </a:t>
            </a:r>
          </a:p>
        </p:txBody>
      </p:sp>
    </p:spTree>
    <p:extLst>
      <p:ext uri="{BB962C8B-B14F-4D97-AF65-F5344CB8AC3E}">
        <p14:creationId xmlns:p14="http://schemas.microsoft.com/office/powerpoint/2010/main" val="386891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7"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447B0-1EB6-53D2-1885-B6E37E0342B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DE879D9-CB44-655A-EE8F-5123B3470429}"/>
              </a:ext>
            </a:extLst>
          </p:cNvPr>
          <p:cNvSpPr txBox="1"/>
          <p:nvPr/>
        </p:nvSpPr>
        <p:spPr>
          <a:xfrm>
            <a:off x="4081048" y="2600845"/>
            <a:ext cx="7188726" cy="3139321"/>
          </a:xfrm>
          <a:prstGeom prst="rect">
            <a:avLst/>
          </a:prstGeom>
          <a:noFill/>
        </p:spPr>
        <p:txBody>
          <a:bodyPr wrap="square" rtlCol="0">
            <a:spAutoFit/>
          </a:bodyPr>
          <a:lstStyle/>
          <a:p>
            <a:pPr algn="just" rtl="1"/>
            <a:r>
              <a:rPr lang="ar-EG" dirty="0"/>
              <a:t>نُواصل في هذه المحاضرة ما بدأناه في المحاضرات السابقة حول </a:t>
            </a:r>
            <a:r>
              <a:rPr lang="ar-EG" b="1" dirty="0"/>
              <a:t>أدوات جمع البيانات</a:t>
            </a:r>
            <a:r>
              <a:rPr lang="ar-EG" dirty="0"/>
              <a:t>.</a:t>
            </a:r>
          </a:p>
          <a:p>
            <a:pPr algn="just" rtl="1"/>
            <a:endParaRPr lang="ar-EG" dirty="0"/>
          </a:p>
          <a:p>
            <a:pPr algn="just" rtl="1"/>
            <a:r>
              <a:rPr lang="ar-EG" dirty="0"/>
              <a:t>وقد بدأنا سابقًا الحديث عن أولى هذه الأدوات، وهي </a:t>
            </a:r>
            <a:r>
              <a:rPr lang="ar-EG" b="1" dirty="0"/>
              <a:t>أداة الاستبيان </a:t>
            </a:r>
            <a:r>
              <a:rPr lang="en-US" b="1" dirty="0"/>
              <a:t>Questionnaire)</a:t>
            </a:r>
            <a:r>
              <a:rPr lang="ar-EG" b="1" dirty="0"/>
              <a:t>)</a:t>
            </a:r>
            <a:r>
              <a:rPr lang="ar-EG" dirty="0"/>
              <a:t>.</a:t>
            </a:r>
          </a:p>
          <a:p>
            <a:pPr algn="just" rtl="1"/>
            <a:endParaRPr lang="ar-EG" dirty="0"/>
          </a:p>
          <a:p>
            <a:pPr algn="just" rtl="1"/>
            <a:r>
              <a:rPr lang="ar-EG" dirty="0"/>
              <a:t>اليوم ننتقل إلى </a:t>
            </a:r>
            <a:r>
              <a:rPr lang="ar-EG" b="1" dirty="0"/>
              <a:t>الأداة الأخرى من أدوات جمع البيانات</a:t>
            </a:r>
            <a:r>
              <a:rPr lang="ar-EG" dirty="0"/>
              <a:t> التي نُركّز عليها في هذا المقرر، وهي </a:t>
            </a:r>
            <a:r>
              <a:rPr lang="ar-EG" b="1" dirty="0"/>
              <a:t>تحليل المُحتوى </a:t>
            </a:r>
            <a:r>
              <a:rPr lang="en-US" b="1" dirty="0"/>
              <a:t>Content Analysis)</a:t>
            </a:r>
            <a:r>
              <a:rPr lang="ar-EG" b="1" dirty="0"/>
              <a:t>)</a:t>
            </a:r>
            <a:r>
              <a:rPr lang="en-US" dirty="0"/>
              <a:t>، </a:t>
            </a:r>
            <a:r>
              <a:rPr lang="ar-EG" dirty="0"/>
              <a:t>وهي أداة بحثية تُستخدم على نطاق واسع في الدراسات الإعلامية لتحليل المُحتوى المقدم عبر الوسائط المختلفة، سواء كانت تقليدية أو رقمية، بهدف الكشف عن أنماط الاتصال أو الرسائل الظاهرة والمضمَنة.</a:t>
            </a:r>
          </a:p>
          <a:p>
            <a:pPr algn="just" rtl="1"/>
            <a:endParaRPr lang="ar-EG" dirty="0"/>
          </a:p>
          <a:p>
            <a:pPr algn="just" rtl="1"/>
            <a:r>
              <a:rPr lang="ar-EG" dirty="0"/>
              <a:t>من خلال هذه المحاضرة، سنتعرف على مفهوم تحليل المُحتوى، ووحداته، وخطواته، ومتطلبات استخدامه في البحوث الأكاديمية، مع أمثلة تطبيقية من مجاليّ الإعلام والتسويق.</a:t>
            </a:r>
          </a:p>
        </p:txBody>
      </p:sp>
      <p:sp>
        <p:nvSpPr>
          <p:cNvPr id="2" name="TextBox 1">
            <a:extLst>
              <a:ext uri="{FF2B5EF4-FFF2-40B4-BE49-F238E27FC236}">
                <a16:creationId xmlns:a16="http://schemas.microsoft.com/office/drawing/2014/main" id="{4BC95675-9640-7869-97D0-C3F9EC4B770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1. </a:t>
            </a:r>
            <a:r>
              <a:rPr lang="ar-EG" sz="2800" b="1" dirty="0">
                <a:solidFill>
                  <a:srgbClr val="2E3957"/>
                </a:solidFill>
                <a:effectLst>
                  <a:outerShdw blurRad="38100" dist="38100" dir="2700000" algn="tl">
                    <a:srgbClr val="000000">
                      <a:alpha val="43137"/>
                    </a:srgbClr>
                  </a:outerShdw>
                </a:effectLst>
                <a:latin typeface="Alexandria"/>
              </a:rPr>
              <a:t>مُقدمة: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2" name="TextBox 11">
            <a:extLst>
              <a:ext uri="{FF2B5EF4-FFF2-40B4-BE49-F238E27FC236}">
                <a16:creationId xmlns:a16="http://schemas.microsoft.com/office/drawing/2014/main" id="{B6E4AE7D-9CA8-15F6-895D-4E5C930F1521}"/>
              </a:ext>
            </a:extLst>
          </p:cNvPr>
          <p:cNvSpPr txBox="1"/>
          <p:nvPr/>
        </p:nvSpPr>
        <p:spPr>
          <a:xfrm>
            <a:off x="6658550" y="1866343"/>
            <a:ext cx="4550138"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مُقدمة:</a:t>
            </a:r>
            <a:endParaRPr lang="en-US" sz="2800" b="1" dirty="0">
              <a:solidFill>
                <a:srgbClr val="0070C0"/>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8585E0F4-02F7-7136-0DE2-17BF81AEA64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pic>
        <p:nvPicPr>
          <p:cNvPr id="5" name="Picture 4" descr="A blue and yellow cover with a magnifying glass and a piece of paper&#10;&#10;AI-generated content may be incorrect.">
            <a:extLst>
              <a:ext uri="{FF2B5EF4-FFF2-40B4-BE49-F238E27FC236}">
                <a16:creationId xmlns:a16="http://schemas.microsoft.com/office/drawing/2014/main" id="{45685FAC-0EA1-9CCB-BCB0-B432A1DA30AF}"/>
              </a:ext>
            </a:extLst>
          </p:cNvPr>
          <p:cNvPicPr>
            <a:picLocks noChangeAspect="1"/>
          </p:cNvPicPr>
          <p:nvPr/>
        </p:nvPicPr>
        <p:blipFill>
          <a:blip r:embed="rId2"/>
          <a:stretch>
            <a:fillRect/>
          </a:stretch>
        </p:blipFill>
        <p:spPr>
          <a:xfrm>
            <a:off x="922226" y="2517569"/>
            <a:ext cx="2927267" cy="292726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62173796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2465B-F184-FC08-62D2-A60D3FD3CA80}"/>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642BA34-911A-ECBF-FF76-4AD79BEE1B07}"/>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E237625E-EDA9-AF6B-5C2F-48F61F74C07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1489C75F-8A51-8FEC-9383-1BA773F55DB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A4C95600-D6E8-FE0F-DF1D-5F41E4AC160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A5C5512B-9A24-C968-FAFE-C146D100B82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D6413BD5-7084-6282-4762-79EABD463DB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B52AF6FA-0031-E941-35E7-DFFF8BFB11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B0CF9A3-FAE9-D490-01F5-43B3096A61EF}"/>
              </a:ext>
            </a:extLst>
          </p:cNvPr>
          <p:cNvSpPr txBox="1"/>
          <p:nvPr/>
        </p:nvSpPr>
        <p:spPr>
          <a:xfrm>
            <a:off x="6567539" y="1061807"/>
            <a:ext cx="4382931" cy="584775"/>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2" name="TextBox 1">
            <a:extLst>
              <a:ext uri="{FF2B5EF4-FFF2-40B4-BE49-F238E27FC236}">
                <a16:creationId xmlns:a16="http://schemas.microsoft.com/office/drawing/2014/main" id="{33B893B3-8EB1-55BA-6F8C-6E44B5B77832}"/>
              </a:ext>
            </a:extLst>
          </p:cNvPr>
          <p:cNvSpPr txBox="1"/>
          <p:nvPr/>
        </p:nvSpPr>
        <p:spPr>
          <a:xfrm>
            <a:off x="1760900" y="4906161"/>
            <a:ext cx="3259482" cy="1077218"/>
          </a:xfrm>
          <a:prstGeom prst="rect">
            <a:avLst/>
          </a:prstGeom>
          <a:noFill/>
        </p:spPr>
        <p:txBody>
          <a:bodyPr wrap="none" rtlCol="0">
            <a:spAutoFit/>
          </a:bodyPr>
          <a:lstStyle/>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تحليل المُحتوى</a:t>
            </a:r>
          </a:p>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Content Analysis</a:t>
            </a: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p>
        </p:txBody>
      </p:sp>
    </p:spTree>
    <p:extLst>
      <p:ext uri="{BB962C8B-B14F-4D97-AF65-F5344CB8AC3E}">
        <p14:creationId xmlns:p14="http://schemas.microsoft.com/office/powerpoint/2010/main" val="2401439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22" presetClass="entr" presetSubtype="4" fill="hold" grpId="0" nodeType="withEffect">
                                  <p:stCondLst>
                                    <p:cond delay="250"/>
                                  </p:stCondLst>
                                  <p:childTnLst>
                                    <p:set>
                                      <p:cBhvr>
                                        <p:cTn id="17" dur="1" fill="hold">
                                          <p:stCondLst>
                                            <p:cond delay="0"/>
                                          </p:stCondLst>
                                        </p:cTn>
                                        <p:tgtEl>
                                          <p:spTgt spid="43"/>
                                        </p:tgtEl>
                                        <p:attrNameLst>
                                          <p:attrName>style.visibility</p:attrName>
                                        </p:attrNameLst>
                                      </p:cBhvr>
                                      <p:to>
                                        <p:strVal val="visible"/>
                                      </p:to>
                                    </p:set>
                                    <p:animEffect transition="in" filter="wipe(down)">
                                      <p:cBhvr>
                                        <p:cTn id="18" dur="500"/>
                                        <p:tgtEl>
                                          <p:spTgt spid="43"/>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FE22B-B3DF-FD34-153D-60EB303B26C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639FFD4-1943-1FB0-247D-32C7905EC05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7AC2D5E4-4FE7-7ACD-F1CF-ED9CDFE725F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361960B7-5251-F540-E145-F1A53BA65C27}"/>
              </a:ext>
            </a:extLst>
          </p:cNvPr>
          <p:cNvSpPr txBox="1"/>
          <p:nvPr/>
        </p:nvSpPr>
        <p:spPr>
          <a:xfrm>
            <a:off x="3565482" y="2502758"/>
            <a:ext cx="7761128" cy="3139321"/>
          </a:xfrm>
          <a:prstGeom prst="rect">
            <a:avLst/>
          </a:prstGeom>
          <a:noFill/>
        </p:spPr>
        <p:txBody>
          <a:bodyPr wrap="square" rtlCol="0">
            <a:spAutoFit/>
          </a:bodyPr>
          <a:lstStyle/>
          <a:p>
            <a:pPr algn="just" rtl="1"/>
            <a:endParaRPr lang="ar-EG" b="1" dirty="0"/>
          </a:p>
          <a:p>
            <a:pPr marL="285750" indent="-285750" algn="just" rtl="1">
              <a:buFont typeface="Arial" panose="020B0604020202020204" pitchFamily="34" charset="0"/>
              <a:buChar char="•"/>
            </a:pPr>
            <a:r>
              <a:rPr lang="ar-EG" dirty="0"/>
              <a:t>يُعرف </a:t>
            </a:r>
            <a:r>
              <a:rPr lang="ar-EG" b="1" dirty="0"/>
              <a:t>تحليل المُحتوى </a:t>
            </a:r>
            <a:r>
              <a:rPr lang="en-US" b="1" dirty="0"/>
              <a:t>Content Analysis)</a:t>
            </a:r>
            <a:r>
              <a:rPr lang="ar-EG" b="1" dirty="0"/>
              <a:t>) </a:t>
            </a:r>
            <a:r>
              <a:rPr lang="ar-EG" dirty="0"/>
              <a:t>بأنه أسلوب بحث علمي يهدف إلى </a:t>
            </a:r>
            <a:r>
              <a:rPr lang="ar-EG" b="1" dirty="0"/>
              <a:t>الوصف الكمي والموضوعي والمنهجي للمُحتوى الظاهر للاتصال، بهدف الكشف عن الأنماط والاتجاهات في الرسائل الاتصالية.</a:t>
            </a:r>
          </a:p>
          <a:p>
            <a:pPr marL="285750" indent="-285750" algn="just" rtl="1">
              <a:buFont typeface="Arial" panose="020B0604020202020204" pitchFamily="34" charset="0"/>
              <a:buChar char="•"/>
            </a:pPr>
            <a:r>
              <a:rPr lang="ar-EG" dirty="0"/>
              <a:t>ويُستخدم هذا الأسلوب لتحليل البيانات الرمزية مثل النصوص، والصور، والفيديوهات، والتفاعلات الرقمية عبر منصات الإعلام والتسويق.</a:t>
            </a:r>
          </a:p>
          <a:p>
            <a:pPr marL="285750" indent="-285750" algn="just" rtl="1">
              <a:buFont typeface="Arial" panose="020B0604020202020204" pitchFamily="34" charset="0"/>
              <a:buChar char="•"/>
            </a:pPr>
            <a:r>
              <a:rPr lang="ar-EG" dirty="0"/>
              <a:t>وقد برز تحليل المُحتوى كأسلوب بحثي أساسي في دراسات الإعلام والاتصال، وزادت أهميته مع صعود وسائل الإعلام الرقمي ووسائل التواصل الاجتماعي، نظرًا لقدرته على التعامل مع الكميات الضخمة من البيانات الرقمية، واكتشاف الاتجاهات الزمنية والمجتمعية في الرسائل الإعلامية.</a:t>
            </a:r>
          </a:p>
          <a:p>
            <a:pPr marL="285750" indent="-285750" algn="just" rtl="1">
              <a:buFont typeface="Arial" panose="020B0604020202020204" pitchFamily="34" charset="0"/>
              <a:buChar char="•"/>
            </a:pPr>
            <a:r>
              <a:rPr lang="ar-EG" dirty="0"/>
              <a:t>كما ساعد التطور في أدوات التحليل الكمي بمساعدة بعض البرامج الإحصائية</a:t>
            </a:r>
            <a:br>
              <a:rPr lang="ar-EG" dirty="0"/>
            </a:br>
            <a:r>
              <a:rPr lang="ar-EG" dirty="0"/>
              <a:t>(مثل </a:t>
            </a:r>
            <a:r>
              <a:rPr lang="en-US" dirty="0"/>
              <a:t>Excel، SPSS، </a:t>
            </a:r>
            <a:r>
              <a:rPr lang="ar-EG" dirty="0"/>
              <a:t>و</a:t>
            </a:r>
            <a:r>
              <a:rPr lang="en-US" dirty="0"/>
              <a:t>Power BI</a:t>
            </a:r>
            <a:r>
              <a:rPr lang="ar-EG" dirty="0"/>
              <a:t>) في </a:t>
            </a:r>
            <a:r>
              <a:rPr lang="ar-EG" b="1" dirty="0"/>
              <a:t>تحسين دقة التحليل وزيادة قدرته التفسيرية</a:t>
            </a:r>
            <a:r>
              <a:rPr lang="ar-EG" dirty="0"/>
              <a:t>.</a:t>
            </a:r>
          </a:p>
        </p:txBody>
      </p:sp>
      <p:sp>
        <p:nvSpPr>
          <p:cNvPr id="2" name="TextBox 1">
            <a:extLst>
              <a:ext uri="{FF2B5EF4-FFF2-40B4-BE49-F238E27FC236}">
                <a16:creationId xmlns:a16="http://schemas.microsoft.com/office/drawing/2014/main" id="{49E2AE69-BA72-F622-103F-66730E4FB116}"/>
              </a:ext>
            </a:extLst>
          </p:cNvPr>
          <p:cNvSpPr txBox="1"/>
          <p:nvPr/>
        </p:nvSpPr>
        <p:spPr>
          <a:xfrm>
            <a:off x="4314889" y="1968995"/>
            <a:ext cx="6954884"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تحليل المُحتوى (</a:t>
            </a:r>
            <a:r>
              <a:rPr lang="en-US" sz="2800" b="1" dirty="0">
                <a:solidFill>
                  <a:srgbClr val="0070C0"/>
                </a:solidFill>
                <a:effectLst>
                  <a:outerShdw blurRad="38100" dist="38100" dir="2700000" algn="tl">
                    <a:srgbClr val="000000">
                      <a:alpha val="43137"/>
                    </a:srgbClr>
                  </a:outerShdw>
                </a:effectLst>
              </a:rPr>
              <a:t>Content Analysis</a:t>
            </a:r>
            <a:r>
              <a:rPr lang="ar-EG" sz="2800" b="1" dirty="0">
                <a:solidFill>
                  <a:srgbClr val="0070C0"/>
                </a:solidFill>
                <a:effectLst>
                  <a:outerShdw blurRad="38100" dist="38100" dir="2700000" algn="tl">
                    <a:srgbClr val="000000">
                      <a:alpha val="43137"/>
                    </a:srgbClr>
                  </a:outerShdw>
                </a:effectLst>
              </a:rPr>
              <a:t>):</a:t>
            </a:r>
            <a:endParaRPr lang="en-US" sz="2800" b="1" dirty="0">
              <a:solidFill>
                <a:srgbClr val="0070C0"/>
              </a:solidFill>
              <a:effectLst>
                <a:outerShdw blurRad="38100" dist="38100" dir="2700000" algn="tl">
                  <a:srgbClr val="000000">
                    <a:alpha val="43137"/>
                  </a:srgbClr>
                </a:outerShdw>
              </a:effectLst>
            </a:endParaRPr>
          </a:p>
        </p:txBody>
      </p:sp>
      <p:pic>
        <p:nvPicPr>
          <p:cNvPr id="4" name="Picture 3" descr="A person holding a pen and paper with graphs and charts&#10;&#10;AI-generated content may be incorrect.">
            <a:extLst>
              <a:ext uri="{FF2B5EF4-FFF2-40B4-BE49-F238E27FC236}">
                <a16:creationId xmlns:a16="http://schemas.microsoft.com/office/drawing/2014/main" id="{39D75D3E-4CC6-5A3E-05FC-D782DB0ED6EB}"/>
              </a:ext>
            </a:extLst>
          </p:cNvPr>
          <p:cNvPicPr>
            <a:picLocks noChangeAspect="1"/>
          </p:cNvPicPr>
          <p:nvPr/>
        </p:nvPicPr>
        <p:blipFill>
          <a:blip r:embed="rId2"/>
          <a:stretch>
            <a:fillRect/>
          </a:stretch>
        </p:blipFill>
        <p:spPr>
          <a:xfrm>
            <a:off x="776831" y="2492215"/>
            <a:ext cx="2641365" cy="26413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24354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C42C0-E724-C7A1-9906-553A21147EE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DC9C095-450D-93CC-FF07-4C6EB002777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D0D60882-C13E-7C8B-C281-B7044D23D7DD}"/>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29517DD3-EE33-66BB-3AFE-BB94A390DBC4}"/>
              </a:ext>
            </a:extLst>
          </p:cNvPr>
          <p:cNvSpPr txBox="1"/>
          <p:nvPr/>
        </p:nvSpPr>
        <p:spPr>
          <a:xfrm>
            <a:off x="3565482" y="2796125"/>
            <a:ext cx="7761128" cy="2954655"/>
          </a:xfrm>
          <a:prstGeom prst="rect">
            <a:avLst/>
          </a:prstGeom>
          <a:noFill/>
        </p:spPr>
        <p:txBody>
          <a:bodyPr wrap="square" rtlCol="0">
            <a:spAutoFit/>
          </a:bodyPr>
          <a:lstStyle/>
          <a:p>
            <a:pPr marL="342900" indent="-342900" algn="just" rtl="1">
              <a:buAutoNum type="arabicParenR"/>
            </a:pPr>
            <a:r>
              <a:rPr lang="ar-SA" b="1" dirty="0"/>
              <a:t>الموضوعية</a:t>
            </a:r>
            <a:r>
              <a:rPr lang="ar-EG" b="1" dirty="0"/>
              <a:t> </a:t>
            </a:r>
            <a:r>
              <a:rPr lang="en-US" b="1" dirty="0"/>
              <a:t>(Objective)</a:t>
            </a:r>
            <a:r>
              <a:rPr lang="ar-EG" b="1" dirty="0"/>
              <a:t>: </a:t>
            </a:r>
            <a:r>
              <a:rPr lang="ar-SA" dirty="0"/>
              <a:t>يجب أن تكون الفئات التحليلية محددة بدقة، حتى لا يتأثر التحليل بآراء الباحث الشخصية أو مشاعره</a:t>
            </a:r>
            <a:r>
              <a:rPr lang="ar-EG" dirty="0"/>
              <a:t>.</a:t>
            </a:r>
          </a:p>
          <a:p>
            <a:pPr marL="342900" indent="-342900" algn="just" rtl="1">
              <a:buAutoNum type="arabicParenR"/>
            </a:pPr>
            <a:endParaRPr lang="ar-EG" sz="1200" dirty="0"/>
          </a:p>
          <a:p>
            <a:pPr marL="285750" indent="-285750" algn="just" rtl="1">
              <a:buFont typeface="Wingdings" panose="05000000000000000000" pitchFamily="2" charset="2"/>
              <a:buChar char="ü"/>
            </a:pPr>
            <a:r>
              <a:rPr lang="ar-SA" u="sng" dirty="0">
                <a:solidFill>
                  <a:schemeClr val="accent1"/>
                </a:solidFill>
              </a:rPr>
              <a:t>مثال</a:t>
            </a:r>
            <a:r>
              <a:rPr lang="ar-EG" u="sng" dirty="0">
                <a:solidFill>
                  <a:schemeClr val="accent1"/>
                </a:solidFill>
              </a:rPr>
              <a:t>:</a:t>
            </a:r>
            <a:r>
              <a:rPr lang="ar-EG" dirty="0">
                <a:solidFill>
                  <a:schemeClr val="accent1"/>
                </a:solidFill>
              </a:rPr>
              <a:t> </a:t>
            </a:r>
            <a:r>
              <a:rPr lang="ar-SA" dirty="0"/>
              <a:t>عند تحليل منشورات تسويقية على مواقع التواصل</a:t>
            </a:r>
            <a:r>
              <a:rPr lang="ar-EG" dirty="0"/>
              <a:t> الاجتماعي</a:t>
            </a:r>
            <a:r>
              <a:rPr lang="ar-SA" dirty="0"/>
              <a:t>، يتم تصنيفها بأنها </a:t>
            </a:r>
            <a:r>
              <a:rPr lang="ar-SA" dirty="0">
                <a:effectLst>
                  <a:outerShdw blurRad="38100" dist="38100" dir="2700000" algn="tl">
                    <a:srgbClr val="000000">
                      <a:alpha val="43137"/>
                    </a:srgbClr>
                  </a:outerShdw>
                </a:effectLst>
              </a:rPr>
              <a:t>"دعائية" </a:t>
            </a:r>
            <a:r>
              <a:rPr lang="ar-SA" dirty="0"/>
              <a:t>أو </a:t>
            </a:r>
            <a:r>
              <a:rPr lang="ar-SA" dirty="0">
                <a:effectLst>
                  <a:outerShdw blurRad="38100" dist="38100" dir="2700000" algn="tl">
                    <a:srgbClr val="000000">
                      <a:alpha val="43137"/>
                    </a:srgbClr>
                  </a:outerShdw>
                </a:effectLst>
              </a:rPr>
              <a:t>"توعوية" </a:t>
            </a:r>
            <a:r>
              <a:rPr lang="ar-SA" dirty="0"/>
              <a:t>بناءً على معايير لغوية أو بصرية واضحة، وليس على انطباعات ذاتية</a:t>
            </a:r>
            <a:r>
              <a:rPr lang="en-US" dirty="0"/>
              <a:t>.</a:t>
            </a:r>
            <a:endParaRPr lang="ar-EG" dirty="0"/>
          </a:p>
          <a:p>
            <a:pPr marL="285750" indent="-285750" algn="just" rtl="1">
              <a:buFont typeface="Wingdings" panose="05000000000000000000" pitchFamily="2" charset="2"/>
              <a:buChar char="ü"/>
            </a:pPr>
            <a:endParaRPr lang="ar-EG" dirty="0"/>
          </a:p>
          <a:p>
            <a:pPr algn="just" rtl="1"/>
            <a:r>
              <a:rPr lang="ar-EG" b="1" dirty="0"/>
              <a:t>2)</a:t>
            </a:r>
            <a:r>
              <a:rPr lang="en-US" b="1" dirty="0"/>
              <a:t> </a:t>
            </a:r>
            <a:r>
              <a:rPr lang="ar-SA" b="1" dirty="0"/>
              <a:t>المنهجية</a:t>
            </a:r>
            <a:r>
              <a:rPr lang="ar-EG" b="1" dirty="0"/>
              <a:t> (</a:t>
            </a:r>
            <a:r>
              <a:rPr lang="en-US" b="1" dirty="0"/>
              <a:t>Systematic</a:t>
            </a:r>
            <a:r>
              <a:rPr lang="ar-EG" b="1" dirty="0"/>
              <a:t>): </a:t>
            </a:r>
            <a:r>
              <a:rPr lang="ar-EG" dirty="0"/>
              <a:t>لابد وأن </a:t>
            </a:r>
            <a:r>
              <a:rPr lang="ar-SA" dirty="0"/>
              <a:t>يتم التحليل وفق خطة مُسبقة تحدد نوع الم</a:t>
            </a:r>
            <a:r>
              <a:rPr lang="ar-EG" dirty="0"/>
              <a:t>ُ</a:t>
            </a:r>
            <a:r>
              <a:rPr lang="ar-SA" dirty="0" err="1"/>
              <a:t>حتوى</a:t>
            </a:r>
            <a:r>
              <a:rPr lang="ar-SA" dirty="0"/>
              <a:t>، والفترة الزمنية، والمنصات المستهدفة</a:t>
            </a:r>
            <a:r>
              <a:rPr lang="ar-EG" dirty="0"/>
              <a:t>.</a:t>
            </a:r>
          </a:p>
          <a:p>
            <a:pPr algn="just" rtl="1"/>
            <a:endParaRPr lang="ar-EG" sz="1200" dirty="0"/>
          </a:p>
          <a:p>
            <a:pPr marL="285750" indent="-285750" algn="just" rtl="1">
              <a:buFont typeface="Wingdings" panose="05000000000000000000" pitchFamily="2" charset="2"/>
              <a:buChar char="ü"/>
            </a:pPr>
            <a:r>
              <a:rPr lang="ar-SA" u="sng" dirty="0" err="1">
                <a:solidFill>
                  <a:schemeClr val="accent1"/>
                </a:solidFill>
              </a:rPr>
              <a:t>مثا</a:t>
            </a:r>
            <a:r>
              <a:rPr lang="ar-EG" u="sng" dirty="0">
                <a:solidFill>
                  <a:schemeClr val="accent1"/>
                </a:solidFill>
              </a:rPr>
              <a:t>ل:</a:t>
            </a:r>
            <a:r>
              <a:rPr lang="en-US" dirty="0">
                <a:solidFill>
                  <a:schemeClr val="accent1"/>
                </a:solidFill>
              </a:rPr>
              <a:t> </a:t>
            </a:r>
            <a:r>
              <a:rPr lang="ar-SA" dirty="0"/>
              <a:t>تحليل م</a:t>
            </a:r>
            <a:r>
              <a:rPr lang="ar-EG" dirty="0"/>
              <a:t>ُ</a:t>
            </a:r>
            <a:r>
              <a:rPr lang="ar-SA" dirty="0" err="1"/>
              <a:t>حتوى</a:t>
            </a:r>
            <a:r>
              <a:rPr lang="ar-SA" dirty="0"/>
              <a:t> حملة توعية بيئية على </a:t>
            </a:r>
            <a:r>
              <a:rPr lang="ar-EG" dirty="0"/>
              <a:t>منصة </a:t>
            </a:r>
            <a:r>
              <a:rPr lang="en-US" dirty="0"/>
              <a:t>X</a:t>
            </a:r>
            <a:r>
              <a:rPr lang="ar-SA" dirty="0"/>
              <a:t> خلال أسبوع الأرض العالمي، مع تحديد معايير </a:t>
            </a:r>
            <a:r>
              <a:rPr lang="ar-EG" dirty="0"/>
              <a:t>التحليل </a:t>
            </a:r>
            <a:r>
              <a:rPr lang="ar-SA" dirty="0"/>
              <a:t>مسبقًا</a:t>
            </a:r>
            <a:r>
              <a:rPr lang="ar-EG" dirty="0"/>
              <a:t> (مثل الإطار الزمني، نوع المُحتوى، مصدره، اللغة المُستخدمة، وحدة التحليل، .....).</a:t>
            </a:r>
            <a:r>
              <a:rPr lang="en-US" dirty="0"/>
              <a:t> </a:t>
            </a:r>
            <a:endParaRPr lang="ar-EG" dirty="0"/>
          </a:p>
        </p:txBody>
      </p:sp>
      <p:sp>
        <p:nvSpPr>
          <p:cNvPr id="2" name="TextBox 1">
            <a:extLst>
              <a:ext uri="{FF2B5EF4-FFF2-40B4-BE49-F238E27FC236}">
                <a16:creationId xmlns:a16="http://schemas.microsoft.com/office/drawing/2014/main" id="{D3E3184B-0041-801D-FFD2-4DE09E5A1A61}"/>
              </a:ext>
            </a:extLst>
          </p:cNvPr>
          <p:cNvSpPr txBox="1"/>
          <p:nvPr/>
        </p:nvSpPr>
        <p:spPr>
          <a:xfrm>
            <a:off x="4314889" y="1827844"/>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خصائص 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9" name="Picture 8" descr="A screen shot of a chart&#10;&#10;AI-generated content may be incorrect.">
            <a:extLst>
              <a:ext uri="{FF2B5EF4-FFF2-40B4-BE49-F238E27FC236}">
                <a16:creationId xmlns:a16="http://schemas.microsoft.com/office/drawing/2014/main" id="{A740B38D-6472-E54F-ACD4-8366F2011C94}"/>
              </a:ext>
            </a:extLst>
          </p:cNvPr>
          <p:cNvPicPr>
            <a:picLocks noChangeAspect="1"/>
          </p:cNvPicPr>
          <p:nvPr/>
        </p:nvPicPr>
        <p:blipFill>
          <a:blip r:embed="rId2"/>
          <a:stretch>
            <a:fillRect/>
          </a:stretch>
        </p:blipFill>
        <p:spPr>
          <a:xfrm>
            <a:off x="922227" y="2289067"/>
            <a:ext cx="2219517" cy="332927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a:extLst>
              <a:ext uri="{FF2B5EF4-FFF2-40B4-BE49-F238E27FC236}">
                <a16:creationId xmlns:a16="http://schemas.microsoft.com/office/drawing/2014/main" id="{CBF55EA3-6D09-48E2-0DF9-DF9F1015207E}"/>
              </a:ext>
            </a:extLst>
          </p:cNvPr>
          <p:cNvSpPr txBox="1"/>
          <p:nvPr/>
        </p:nvSpPr>
        <p:spPr>
          <a:xfrm>
            <a:off x="4314889" y="2289067"/>
            <a:ext cx="6954884" cy="369332"/>
          </a:xfrm>
          <a:prstGeom prst="rect">
            <a:avLst/>
          </a:prstGeom>
          <a:noFill/>
        </p:spPr>
        <p:txBody>
          <a:bodyPr wrap="square" rtlCol="0">
            <a:spAutoFit/>
          </a:bodyPr>
          <a:lstStyle/>
          <a:p>
            <a:pPr algn="just" rtl="1"/>
            <a:r>
              <a:rPr lang="ar-EG" u="sng" dirty="0"/>
              <a:t>تتعدد خصائص تحليل المُحتوى، ولعل من أبرزها:</a:t>
            </a:r>
            <a:endParaRPr lang="en-US" u="sng" dirty="0"/>
          </a:p>
        </p:txBody>
      </p:sp>
    </p:spTree>
    <p:extLst>
      <p:ext uri="{BB962C8B-B14F-4D97-AF65-F5344CB8AC3E}">
        <p14:creationId xmlns:p14="http://schemas.microsoft.com/office/powerpoint/2010/main" val="170683936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30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5053E-D8FA-2092-1C87-3FC4A38B075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A590AC7-2247-B622-FDB7-276B6CAFE53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0DEB602F-FDA6-889A-B6D5-6B66605E02F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B37653B4-AD47-BA66-6DCF-12B1FA79CE86}"/>
              </a:ext>
            </a:extLst>
          </p:cNvPr>
          <p:cNvSpPr txBox="1"/>
          <p:nvPr/>
        </p:nvSpPr>
        <p:spPr>
          <a:xfrm>
            <a:off x="3829432" y="2748238"/>
            <a:ext cx="7448081" cy="2954655"/>
          </a:xfrm>
          <a:prstGeom prst="rect">
            <a:avLst/>
          </a:prstGeom>
          <a:noFill/>
        </p:spPr>
        <p:txBody>
          <a:bodyPr wrap="square" rtlCol="0">
            <a:spAutoFit/>
          </a:bodyPr>
          <a:lstStyle/>
          <a:p>
            <a:pPr algn="just" rtl="1"/>
            <a:r>
              <a:rPr lang="ar-EG" b="1" dirty="0"/>
              <a:t>3)</a:t>
            </a:r>
            <a:r>
              <a:rPr lang="en-US" b="1" dirty="0"/>
              <a:t> </a:t>
            </a:r>
            <a:r>
              <a:rPr lang="ar-SA" b="1" dirty="0"/>
              <a:t>الكمي</a:t>
            </a:r>
            <a:r>
              <a:rPr lang="en-US" b="1" dirty="0"/>
              <a:t> </a:t>
            </a:r>
            <a:r>
              <a:rPr lang="ar-EG" b="1" dirty="0"/>
              <a:t>(</a:t>
            </a:r>
            <a:r>
              <a:rPr lang="en-US" b="1" dirty="0"/>
              <a:t>Quantitative</a:t>
            </a:r>
            <a:r>
              <a:rPr lang="ar-EG" b="1" dirty="0"/>
              <a:t>): </a:t>
            </a:r>
            <a:r>
              <a:rPr lang="ar-SA" dirty="0"/>
              <a:t>تعتمد نتائج تحليل المحتوى على الأرقام والإحصاءات</a:t>
            </a:r>
            <a:r>
              <a:rPr lang="ar-EG" dirty="0"/>
              <a:t>.</a:t>
            </a:r>
          </a:p>
          <a:p>
            <a:pPr algn="just" rtl="1"/>
            <a:endParaRPr lang="ar-EG" sz="1200" dirty="0"/>
          </a:p>
          <a:p>
            <a:pPr marL="285750" indent="-285750" algn="just" rtl="1">
              <a:buFont typeface="Wingdings" panose="05000000000000000000" pitchFamily="2" charset="2"/>
              <a:buChar char="ü"/>
            </a:pPr>
            <a:r>
              <a:rPr lang="ar-SA" u="sng" dirty="0" err="1">
                <a:solidFill>
                  <a:schemeClr val="accent1"/>
                </a:solidFill>
              </a:rPr>
              <a:t>مثا</a:t>
            </a:r>
            <a:r>
              <a:rPr lang="ar-EG" u="sng" dirty="0">
                <a:solidFill>
                  <a:schemeClr val="accent1"/>
                </a:solidFill>
              </a:rPr>
              <a:t>ل:</a:t>
            </a:r>
            <a:r>
              <a:rPr lang="ar-EG" dirty="0">
                <a:solidFill>
                  <a:schemeClr val="accent1"/>
                </a:solidFill>
              </a:rPr>
              <a:t> </a:t>
            </a:r>
            <a:r>
              <a:rPr lang="ar-SA" dirty="0"/>
              <a:t>عدد تكرارات كلمة معينة، أو نسبة المنشورات التي استخدمت لغة إيجابية مقارنة بالسلبية، أو معدل التفاعل مع المنشورات</a:t>
            </a:r>
            <a:r>
              <a:rPr lang="en-US" dirty="0"/>
              <a:t>.</a:t>
            </a:r>
            <a:endParaRPr lang="ar-EG" dirty="0"/>
          </a:p>
          <a:p>
            <a:pPr marL="285750" indent="-285750" algn="just" rtl="1">
              <a:buFont typeface="Wingdings" panose="05000000000000000000" pitchFamily="2" charset="2"/>
              <a:buChar char="ü"/>
            </a:pPr>
            <a:endParaRPr lang="ar-EG" dirty="0"/>
          </a:p>
          <a:p>
            <a:pPr algn="just" rtl="1"/>
            <a:endParaRPr lang="ar-EG" dirty="0"/>
          </a:p>
          <a:p>
            <a:pPr algn="just" rtl="1"/>
            <a:r>
              <a:rPr lang="ar-EG" b="1" dirty="0"/>
              <a:t>4)</a:t>
            </a:r>
            <a:r>
              <a:rPr lang="en-US" b="1" dirty="0"/>
              <a:t> </a:t>
            </a:r>
            <a:r>
              <a:rPr lang="ar-SA" b="1" dirty="0"/>
              <a:t>الظهور</a:t>
            </a:r>
            <a:r>
              <a:rPr lang="ar-EG" b="1" dirty="0"/>
              <a:t> (</a:t>
            </a:r>
            <a:r>
              <a:rPr lang="en-US" b="1" dirty="0"/>
              <a:t>Manifest</a:t>
            </a:r>
            <a:r>
              <a:rPr lang="ar-EG" b="1" dirty="0"/>
              <a:t>)</a:t>
            </a:r>
            <a:r>
              <a:rPr lang="en-US" b="1" dirty="0"/>
              <a:t>:</a:t>
            </a:r>
            <a:r>
              <a:rPr lang="ar-EG" b="1" dirty="0"/>
              <a:t> </a:t>
            </a:r>
            <a:r>
              <a:rPr lang="ar-SA" dirty="0"/>
              <a:t>يركز تحليل الم</a:t>
            </a:r>
            <a:r>
              <a:rPr lang="ar-EG" dirty="0"/>
              <a:t>ُ</a:t>
            </a:r>
            <a:r>
              <a:rPr lang="ar-SA" dirty="0" err="1"/>
              <a:t>حتوى</a:t>
            </a:r>
            <a:r>
              <a:rPr lang="ar-SA" dirty="0"/>
              <a:t> على الجوانب الظاهرة والواضحة مثل النصوص أو الصور، دون محاولة تفسير النوايا أو المعاني الخفية</a:t>
            </a:r>
            <a:r>
              <a:rPr lang="en-US" dirty="0"/>
              <a:t>.</a:t>
            </a:r>
            <a:endParaRPr lang="ar-EG" dirty="0"/>
          </a:p>
          <a:p>
            <a:pPr marL="342900" indent="-342900" algn="just" rtl="1">
              <a:buFont typeface="+mj-lt"/>
              <a:buAutoNum type="arabicPeriod"/>
            </a:pPr>
            <a:endParaRPr lang="ar-EG" sz="1200" dirty="0"/>
          </a:p>
          <a:p>
            <a:pPr marL="285750" indent="-285750" algn="just" rtl="1">
              <a:buFont typeface="Wingdings" panose="05000000000000000000" pitchFamily="2" charset="2"/>
              <a:buChar char="ü"/>
            </a:pPr>
            <a:r>
              <a:rPr lang="ar-SA" u="sng" dirty="0" err="1">
                <a:solidFill>
                  <a:schemeClr val="accent1"/>
                </a:solidFill>
              </a:rPr>
              <a:t>مثا</a:t>
            </a:r>
            <a:r>
              <a:rPr lang="ar-EG" u="sng" dirty="0">
                <a:solidFill>
                  <a:schemeClr val="accent1"/>
                </a:solidFill>
              </a:rPr>
              <a:t>ل:</a:t>
            </a:r>
            <a:r>
              <a:rPr lang="ar-EG" b="1" dirty="0"/>
              <a:t> </a:t>
            </a:r>
            <a:r>
              <a:rPr lang="ar-SA" dirty="0"/>
              <a:t>يتم تحليل الكلمات المستخدمة أو الصور الظاهرة، دون الدخول في نوايا صانع المحتوى</a:t>
            </a:r>
            <a:r>
              <a:rPr lang="en-US" dirty="0"/>
              <a:t>.</a:t>
            </a:r>
          </a:p>
          <a:p>
            <a:pPr algn="just" rtl="1"/>
            <a:r>
              <a:rPr lang="en-US" dirty="0"/>
              <a:t> </a:t>
            </a:r>
            <a:endParaRPr lang="ar-EG" dirty="0"/>
          </a:p>
        </p:txBody>
      </p:sp>
      <p:sp>
        <p:nvSpPr>
          <p:cNvPr id="2" name="TextBox 1">
            <a:extLst>
              <a:ext uri="{FF2B5EF4-FFF2-40B4-BE49-F238E27FC236}">
                <a16:creationId xmlns:a16="http://schemas.microsoft.com/office/drawing/2014/main" id="{7467A315-A248-7AF3-03D7-A6C3E029EE0E}"/>
              </a:ext>
            </a:extLst>
          </p:cNvPr>
          <p:cNvSpPr txBox="1"/>
          <p:nvPr/>
        </p:nvSpPr>
        <p:spPr>
          <a:xfrm>
            <a:off x="4314889" y="1968995"/>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خصائص 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3" name="Picture 2" descr="A screen shot of a chart&#10;&#10;AI-generated content may be incorrect.">
            <a:extLst>
              <a:ext uri="{FF2B5EF4-FFF2-40B4-BE49-F238E27FC236}">
                <a16:creationId xmlns:a16="http://schemas.microsoft.com/office/drawing/2014/main" id="{6C0A8398-35AE-A2F3-8683-54FEA7361C15}"/>
              </a:ext>
            </a:extLst>
          </p:cNvPr>
          <p:cNvPicPr>
            <a:picLocks noChangeAspect="1"/>
          </p:cNvPicPr>
          <p:nvPr/>
        </p:nvPicPr>
        <p:blipFill>
          <a:blip r:embed="rId2"/>
          <a:stretch>
            <a:fillRect/>
          </a:stretch>
        </p:blipFill>
        <p:spPr>
          <a:xfrm>
            <a:off x="1118608" y="2400622"/>
            <a:ext cx="2219517" cy="332927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3308639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0EB62-5CA2-5855-4EA2-698A16365FC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6A6EE70-B574-CC84-FCC5-AA181C02D93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C8A82941-89C3-3BE3-1CF4-4C4AE251EBA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A90EB309-5360-0862-B9E8-83D33FC142A6}"/>
              </a:ext>
            </a:extLst>
          </p:cNvPr>
          <p:cNvSpPr txBox="1"/>
          <p:nvPr/>
        </p:nvSpPr>
        <p:spPr>
          <a:xfrm>
            <a:off x="4608822" y="2502758"/>
            <a:ext cx="6717788"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يُعد من </a:t>
            </a:r>
            <a:r>
              <a:rPr lang="ar-EG" b="1" dirty="0"/>
              <a:t>أكثر المنهجيات استخدامًا</a:t>
            </a:r>
            <a:r>
              <a:rPr lang="ar-EG" dirty="0"/>
              <a:t> في بحوث الإعلام الرقمي، لتحليل المُحتوى المنشور على مواقع مثل </a:t>
            </a:r>
            <a:r>
              <a:rPr lang="ar-EG" dirty="0" err="1"/>
              <a:t>إنستجرام</a:t>
            </a:r>
            <a:r>
              <a:rPr lang="ar-EG" dirty="0"/>
              <a:t>، </a:t>
            </a:r>
            <a:r>
              <a:rPr lang="en-US" dirty="0"/>
              <a:t>X</a:t>
            </a:r>
            <a:r>
              <a:rPr lang="ar-EG" dirty="0"/>
              <a:t>، يوتيوب، أو حملات التسويق الإلكتروني.</a:t>
            </a:r>
          </a:p>
          <a:p>
            <a:pPr marL="285750" indent="-285750" algn="just" rtl="1">
              <a:buFont typeface="Arial" panose="020B0604020202020204" pitchFamily="34" charset="0"/>
              <a:buChar char="•"/>
            </a:pPr>
            <a:r>
              <a:rPr lang="ar-EG" dirty="0"/>
              <a:t>يمكّن الباحث من </a:t>
            </a:r>
            <a:r>
              <a:rPr lang="ar-EG" b="1" dirty="0"/>
              <a:t>اكتشاف الرسائل الضمنية وأنماط التأثير</a:t>
            </a:r>
            <a:r>
              <a:rPr lang="ar-EG" dirty="0"/>
              <a:t> من خلال تحليل صيغ التفاعل، </a:t>
            </a:r>
            <a:r>
              <a:rPr lang="ar-EG" dirty="0" err="1"/>
              <a:t>والهاشتاج</a:t>
            </a:r>
            <a:r>
              <a:rPr lang="ar-EG" dirty="0"/>
              <a:t>، والألفاظ المستخدمة، ومصادر الرسائل.</a:t>
            </a:r>
          </a:p>
        </p:txBody>
      </p:sp>
      <p:sp>
        <p:nvSpPr>
          <p:cNvPr id="2" name="TextBox 1">
            <a:extLst>
              <a:ext uri="{FF2B5EF4-FFF2-40B4-BE49-F238E27FC236}">
                <a16:creationId xmlns:a16="http://schemas.microsoft.com/office/drawing/2014/main" id="{6C4736F5-CC7F-B10D-0423-2C70E5F1A49B}"/>
              </a:ext>
            </a:extLst>
          </p:cNvPr>
          <p:cNvSpPr txBox="1"/>
          <p:nvPr/>
        </p:nvSpPr>
        <p:spPr>
          <a:xfrm>
            <a:off x="6523537" y="1968995"/>
            <a:ext cx="4746235"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أهمية تحليل المُحتوى في الإعلام الرقمي:</a:t>
            </a:r>
            <a:endParaRPr lang="en-US" sz="2400" b="1" dirty="0">
              <a:solidFill>
                <a:srgbClr val="0070C0"/>
              </a:solidFill>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165EBD5C-0E8D-765F-B4E0-1F228F4CCF0C}"/>
              </a:ext>
            </a:extLst>
          </p:cNvPr>
          <p:cNvSpPr txBox="1"/>
          <p:nvPr/>
        </p:nvSpPr>
        <p:spPr>
          <a:xfrm>
            <a:off x="4314889" y="4022751"/>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استخدامات تحليل المُحتوى:</a:t>
            </a:r>
            <a:endParaRPr lang="en-US" sz="2400" b="1" dirty="0">
              <a:solidFill>
                <a:srgbClr val="0070C0"/>
              </a:solidFill>
              <a:effectLst>
                <a:outerShdw blurRad="38100" dist="38100" dir="2700000" algn="tl">
                  <a:srgbClr val="000000">
                    <a:alpha val="43137"/>
                  </a:srgbClr>
                </a:outerShdw>
              </a:effectLst>
            </a:endParaRPr>
          </a:p>
        </p:txBody>
      </p:sp>
      <p:sp>
        <p:nvSpPr>
          <p:cNvPr id="11" name="TextBox 10">
            <a:extLst>
              <a:ext uri="{FF2B5EF4-FFF2-40B4-BE49-F238E27FC236}">
                <a16:creationId xmlns:a16="http://schemas.microsoft.com/office/drawing/2014/main" id="{6A6F0A2F-349B-1967-5482-3DF4C5DDF25B}"/>
              </a:ext>
            </a:extLst>
          </p:cNvPr>
          <p:cNvSpPr txBox="1"/>
          <p:nvPr/>
        </p:nvSpPr>
        <p:spPr>
          <a:xfrm>
            <a:off x="4608822" y="4635586"/>
            <a:ext cx="6602332" cy="923330"/>
          </a:xfrm>
          <a:prstGeom prst="rect">
            <a:avLst/>
          </a:prstGeom>
          <a:noFill/>
        </p:spPr>
        <p:txBody>
          <a:bodyPr wrap="square">
            <a:spAutoFit/>
          </a:bodyPr>
          <a:lstStyle/>
          <a:p>
            <a:pPr algn="just" rtl="1"/>
            <a:r>
              <a:rPr lang="ar-SA" dirty="0"/>
              <a:t>يُعد تحليل الم</a:t>
            </a:r>
            <a:r>
              <a:rPr lang="ar-EG" dirty="0"/>
              <a:t>ُ</a:t>
            </a:r>
            <a:r>
              <a:rPr lang="ar-SA" dirty="0" err="1"/>
              <a:t>حتوى</a:t>
            </a:r>
            <a:r>
              <a:rPr lang="ar-SA" dirty="0"/>
              <a:t> من الأدوات المنهجية الأساسية في بحوث الإعلام والاتصال، ويُستخدم لفهم طبيعة الرسائل الإعلامية وتأثيرها، سواء على م</a:t>
            </a:r>
            <a:r>
              <a:rPr lang="ar-EG" dirty="0"/>
              <a:t>ُ</a:t>
            </a:r>
            <a:r>
              <a:rPr lang="ar-SA" dirty="0" err="1"/>
              <a:t>ستوى</a:t>
            </a:r>
            <a:r>
              <a:rPr lang="ar-SA" dirty="0"/>
              <a:t> الشكل أو المضمون أو </a:t>
            </a:r>
            <a:r>
              <a:rPr lang="ar-EG" dirty="0"/>
              <a:t>حتى طبيعة التأثير على </a:t>
            </a:r>
            <a:r>
              <a:rPr lang="ar-SA" dirty="0"/>
              <a:t>الجمهور. </a:t>
            </a:r>
            <a:endParaRPr lang="en-US" dirty="0"/>
          </a:p>
        </p:txBody>
      </p:sp>
      <p:pic>
        <p:nvPicPr>
          <p:cNvPr id="4" name="Picture 3" descr="A cartoon character sitting at a desk with a computer and various objects&#10;&#10;AI-generated content may be incorrect.">
            <a:extLst>
              <a:ext uri="{FF2B5EF4-FFF2-40B4-BE49-F238E27FC236}">
                <a16:creationId xmlns:a16="http://schemas.microsoft.com/office/drawing/2014/main" id="{EAA0C428-FFEC-22B5-6EF6-B1240383CD91}"/>
              </a:ext>
            </a:extLst>
          </p:cNvPr>
          <p:cNvPicPr>
            <a:picLocks noChangeAspect="1"/>
          </p:cNvPicPr>
          <p:nvPr/>
        </p:nvPicPr>
        <p:blipFill>
          <a:blip r:embed="rId2"/>
          <a:stretch>
            <a:fillRect/>
          </a:stretch>
        </p:blipFill>
        <p:spPr>
          <a:xfrm>
            <a:off x="1077540" y="2199827"/>
            <a:ext cx="3322627" cy="33226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3466187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30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ECC7C-41AE-0B24-E133-F2D1CFE6026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EC7FE0B-FF98-B694-4C34-D771B6590F4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09ACED75-176B-AEF0-0CEF-348C9FE05A7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77F25357-2999-4EA7-F759-C3FA39D10B29}"/>
              </a:ext>
            </a:extLst>
          </p:cNvPr>
          <p:cNvSpPr txBox="1"/>
          <p:nvPr/>
        </p:nvSpPr>
        <p:spPr>
          <a:xfrm>
            <a:off x="3590094" y="2361612"/>
            <a:ext cx="7679679" cy="3693319"/>
          </a:xfrm>
          <a:prstGeom prst="rect">
            <a:avLst/>
          </a:prstGeom>
          <a:noFill/>
        </p:spPr>
        <p:txBody>
          <a:bodyPr wrap="square" rtlCol="0">
            <a:spAutoFit/>
          </a:bodyPr>
          <a:lstStyle/>
          <a:p>
            <a:pPr algn="just" rtl="1"/>
            <a:r>
              <a:rPr lang="ar-SA" u="sng" dirty="0"/>
              <a:t>وتتعدد استخداماته وفقًا للأهداف البحثية، ويمكن تصنيفها إلى ثلاثة استخدامات رئيسة</a:t>
            </a:r>
            <a:r>
              <a:rPr lang="ar-EG" u="sng" dirty="0"/>
              <a:t>، هي</a:t>
            </a:r>
            <a:r>
              <a:rPr lang="en-US" u="sng" dirty="0"/>
              <a:t>:</a:t>
            </a:r>
            <a:endParaRPr lang="ar-EG" u="sng" dirty="0"/>
          </a:p>
          <a:p>
            <a:pPr algn="just" rtl="1"/>
            <a:endParaRPr lang="ar-EG" u="sng" dirty="0"/>
          </a:p>
          <a:p>
            <a:pPr algn="just" rtl="1"/>
            <a:r>
              <a:rPr lang="ar-EG" b="1" dirty="0"/>
              <a:t> أولًا: وصف خصائص المُحتوى: </a:t>
            </a:r>
            <a:r>
              <a:rPr lang="ar-EG" dirty="0"/>
              <a:t>يُستخدم لتحليل المُحتوى الإعلامي وصفًا كميًّا وكيفيًّا، </a:t>
            </a:r>
            <a:r>
              <a:rPr lang="ar-EG" u="sng" dirty="0"/>
              <a:t>ويشمل:</a:t>
            </a:r>
          </a:p>
          <a:p>
            <a:pPr algn="just" rtl="1"/>
            <a:endParaRPr lang="ar-EG" sz="1400" u="sng" dirty="0"/>
          </a:p>
          <a:p>
            <a:pPr algn="just" rtl="1"/>
            <a:r>
              <a:rPr lang="ar-EG" b="1" dirty="0"/>
              <a:t>1) تحليل رسائل المصدر:</a:t>
            </a:r>
            <a:r>
              <a:rPr lang="ar-EG" dirty="0"/>
              <a:t> من خلال الإجابة عن أسئلة </a:t>
            </a:r>
            <a:r>
              <a:rPr lang="ar-EG" u="sng" dirty="0"/>
              <a:t>مثل:</a:t>
            </a:r>
          </a:p>
          <a:p>
            <a:pPr marL="285750" indent="-285750" algn="just" rtl="1">
              <a:buFont typeface="Wingdings" panose="05000000000000000000" pitchFamily="2" charset="2"/>
              <a:buChar char="§"/>
            </a:pPr>
            <a:r>
              <a:rPr lang="ar-EG" dirty="0"/>
              <a:t>ماذا تحتوي الرسالة؟</a:t>
            </a:r>
          </a:p>
          <a:p>
            <a:pPr marL="285750" indent="-285750" algn="just" rtl="1">
              <a:buFont typeface="Wingdings" panose="05000000000000000000" pitchFamily="2" charset="2"/>
              <a:buChar char="§"/>
            </a:pPr>
            <a:r>
              <a:rPr lang="ar-EG" dirty="0"/>
              <a:t>كيف يتم تقديمها؟</a:t>
            </a:r>
          </a:p>
          <a:p>
            <a:pPr marL="285750" indent="-285750" algn="just" rtl="1">
              <a:buFont typeface="Wingdings" panose="05000000000000000000" pitchFamily="2" charset="2"/>
              <a:buChar char="§"/>
            </a:pPr>
            <a:r>
              <a:rPr lang="ar-EG" dirty="0"/>
              <a:t>ولمن تُوجَّه؟</a:t>
            </a:r>
          </a:p>
          <a:p>
            <a:pPr algn="just" rtl="1"/>
            <a:br>
              <a:rPr lang="ar-EG" dirty="0"/>
            </a:br>
            <a:r>
              <a:rPr lang="en-US" dirty="0"/>
              <a:t>✅ </a:t>
            </a:r>
            <a:r>
              <a:rPr lang="ar-SA" u="sng" dirty="0"/>
              <a:t>مثال</a:t>
            </a:r>
            <a:r>
              <a:rPr lang="ar-EG" u="sng" dirty="0"/>
              <a:t>:</a:t>
            </a:r>
            <a:r>
              <a:rPr lang="en-US" dirty="0"/>
              <a:t> </a:t>
            </a:r>
            <a:r>
              <a:rPr lang="ar-SA" dirty="0"/>
              <a:t>تحليل تغطية وسائل إعلام رقمية عربية لقضايا البيئة، من خلال</a:t>
            </a:r>
            <a:r>
              <a:rPr lang="en-US" dirty="0"/>
              <a:t>:</a:t>
            </a:r>
          </a:p>
          <a:p>
            <a:pPr marL="285750" lvl="0" indent="-285750" algn="just" rtl="1">
              <a:buFont typeface="Arial" panose="020B0604020202020204" pitchFamily="34" charset="0"/>
              <a:buChar char="•"/>
            </a:pPr>
            <a:r>
              <a:rPr lang="ar-SA" dirty="0"/>
              <a:t>تحديد الكلمات المفتاحية الأكثر تكرارًا (مثل: الاحتباس الحراري، التلوث، الطاقة النظيفة)</a:t>
            </a:r>
            <a:r>
              <a:rPr lang="en-US" dirty="0"/>
              <a:t>.</a:t>
            </a:r>
          </a:p>
          <a:p>
            <a:pPr marL="285750" lvl="0" indent="-285750" algn="just" rtl="1">
              <a:buFont typeface="Arial" panose="020B0604020202020204" pitchFamily="34" charset="0"/>
              <a:buChar char="•"/>
            </a:pPr>
            <a:r>
              <a:rPr lang="ar-SA" dirty="0"/>
              <a:t>تحليل نبرة التناول (إيجابية / سلبية / حيادية)</a:t>
            </a:r>
            <a:r>
              <a:rPr lang="en-US" dirty="0"/>
              <a:t>.</a:t>
            </a:r>
          </a:p>
          <a:p>
            <a:pPr marL="285750" lvl="0" indent="-285750" algn="just" rtl="1">
              <a:buFont typeface="Arial" panose="020B0604020202020204" pitchFamily="34" charset="0"/>
              <a:buChar char="•"/>
            </a:pPr>
            <a:r>
              <a:rPr lang="ar-SA" dirty="0"/>
              <a:t>تحديد صيغة الخطاب (رسمي، توعوي، تحذيري...)</a:t>
            </a:r>
            <a:r>
              <a:rPr lang="en-US" dirty="0"/>
              <a:t>.</a:t>
            </a:r>
          </a:p>
        </p:txBody>
      </p:sp>
      <p:sp>
        <p:nvSpPr>
          <p:cNvPr id="2" name="TextBox 1">
            <a:extLst>
              <a:ext uri="{FF2B5EF4-FFF2-40B4-BE49-F238E27FC236}">
                <a16:creationId xmlns:a16="http://schemas.microsoft.com/office/drawing/2014/main" id="{D899E9A5-2C90-0B73-0CF7-C92387F7AB3F}"/>
              </a:ext>
            </a:extLst>
          </p:cNvPr>
          <p:cNvSpPr txBox="1"/>
          <p:nvPr/>
        </p:nvSpPr>
        <p:spPr>
          <a:xfrm>
            <a:off x="4314889" y="1968995"/>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استخدامات 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4" name="Picture 3" descr="A white tablet with colorful objects on a white surface&#10;&#10;AI-generated content may be incorrect.">
            <a:extLst>
              <a:ext uri="{FF2B5EF4-FFF2-40B4-BE49-F238E27FC236}">
                <a16:creationId xmlns:a16="http://schemas.microsoft.com/office/drawing/2014/main" id="{DB53D585-0027-FF5B-BCF9-29DE49B30371}"/>
              </a:ext>
            </a:extLst>
          </p:cNvPr>
          <p:cNvPicPr>
            <a:picLocks noChangeAspect="1"/>
          </p:cNvPicPr>
          <p:nvPr/>
        </p:nvPicPr>
        <p:blipFill>
          <a:blip r:embed="rId2"/>
          <a:stretch>
            <a:fillRect/>
          </a:stretch>
        </p:blipFill>
        <p:spPr>
          <a:xfrm>
            <a:off x="983312" y="2561437"/>
            <a:ext cx="2999260" cy="29992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3067897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34C4C-0072-378C-2DF7-D92BF716D14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B0D8DAB-3232-7D4C-799D-C65BDF87008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9C7D279B-14D6-4BD6-84C3-1B1D720C026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430F8211-5D2A-FA99-A6B3-D4A391CE5111}"/>
              </a:ext>
            </a:extLst>
          </p:cNvPr>
          <p:cNvSpPr txBox="1"/>
          <p:nvPr/>
        </p:nvSpPr>
        <p:spPr>
          <a:xfrm>
            <a:off x="1687652" y="2306194"/>
            <a:ext cx="9698726" cy="861774"/>
          </a:xfrm>
          <a:prstGeom prst="rect">
            <a:avLst/>
          </a:prstGeom>
          <a:noFill/>
        </p:spPr>
        <p:txBody>
          <a:bodyPr wrap="square" rtlCol="0">
            <a:spAutoFit/>
          </a:bodyPr>
          <a:lstStyle/>
          <a:p>
            <a:pPr algn="just" rtl="1"/>
            <a:r>
              <a:rPr lang="ar-SA" u="sng" dirty="0"/>
              <a:t>وتتعدد استخداماته وفقًا للأهداف البحثية، ويمكن تصنيفها إلى ثلاثة استخدامات رئيسة</a:t>
            </a:r>
            <a:r>
              <a:rPr lang="ar-EG" u="sng" dirty="0"/>
              <a:t>، هي</a:t>
            </a:r>
            <a:r>
              <a:rPr lang="en-US" u="sng" dirty="0"/>
              <a:t>:</a:t>
            </a:r>
            <a:endParaRPr lang="ar-EG" u="sng" dirty="0"/>
          </a:p>
          <a:p>
            <a:pPr algn="just" rtl="1"/>
            <a:endParaRPr lang="ar-EG" sz="1400" u="sng" dirty="0"/>
          </a:p>
          <a:p>
            <a:pPr algn="just" rtl="1"/>
            <a:r>
              <a:rPr lang="ar-EG" b="1" dirty="0"/>
              <a:t>2) مقارنة رسائل المصادر المختلفة: </a:t>
            </a:r>
            <a:r>
              <a:rPr lang="ar-EG" dirty="0"/>
              <a:t>مثل مقارنة تغطية قناة إخبارية تقليدية مع قناة رقمية على منصة يوتيوب لتغطية نفس الحدث.</a:t>
            </a:r>
          </a:p>
        </p:txBody>
      </p:sp>
      <p:sp>
        <p:nvSpPr>
          <p:cNvPr id="2" name="TextBox 1">
            <a:extLst>
              <a:ext uri="{FF2B5EF4-FFF2-40B4-BE49-F238E27FC236}">
                <a16:creationId xmlns:a16="http://schemas.microsoft.com/office/drawing/2014/main" id="{CDEDFE37-6605-CCA2-FE53-08BAA317AA72}"/>
              </a:ext>
            </a:extLst>
          </p:cNvPr>
          <p:cNvSpPr txBox="1"/>
          <p:nvPr/>
        </p:nvSpPr>
        <p:spPr>
          <a:xfrm>
            <a:off x="4314889" y="1837376"/>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استخدامات تحليل المُحتوى:</a:t>
            </a:r>
            <a:endParaRPr lang="en-US" sz="2400" b="1" dirty="0">
              <a:solidFill>
                <a:srgbClr val="0070C0"/>
              </a:solidFill>
              <a:effectLst>
                <a:outerShdw blurRad="38100" dist="38100" dir="2700000" algn="tl">
                  <a:srgbClr val="000000">
                    <a:alpha val="43137"/>
                  </a:srgbClr>
                </a:outerShdw>
              </a:effectLst>
            </a:endParaRPr>
          </a:p>
        </p:txBody>
      </p:sp>
      <p:sp>
        <p:nvSpPr>
          <p:cNvPr id="11" name="TextBox 10">
            <a:extLst>
              <a:ext uri="{FF2B5EF4-FFF2-40B4-BE49-F238E27FC236}">
                <a16:creationId xmlns:a16="http://schemas.microsoft.com/office/drawing/2014/main" id="{5251E5CF-A297-63A9-518A-7CF9368A5BED}"/>
              </a:ext>
            </a:extLst>
          </p:cNvPr>
          <p:cNvSpPr txBox="1"/>
          <p:nvPr/>
        </p:nvSpPr>
        <p:spPr>
          <a:xfrm>
            <a:off x="3726873" y="3424967"/>
            <a:ext cx="7586704" cy="2523768"/>
          </a:xfrm>
          <a:prstGeom prst="rect">
            <a:avLst/>
          </a:prstGeom>
          <a:noFill/>
        </p:spPr>
        <p:txBody>
          <a:bodyPr wrap="square">
            <a:spAutoFit/>
          </a:bodyPr>
          <a:lstStyle/>
          <a:p>
            <a:pPr algn="just" rtl="1"/>
            <a:r>
              <a:rPr lang="ar-EG" b="1" dirty="0"/>
              <a:t>ثانيًا: استنتاج دوافع الرسالة: </a:t>
            </a:r>
            <a:r>
              <a:rPr lang="ar-EG" dirty="0"/>
              <a:t>يُستخدم لاستكشاف نوايا المُرسِل أو الجهات المُنتجة للمُحتوى، </a:t>
            </a:r>
            <a:r>
              <a:rPr lang="ar-EG" u="sng" dirty="0"/>
              <a:t>من خلال:</a:t>
            </a:r>
          </a:p>
          <a:p>
            <a:pPr marL="285750" indent="-285750" algn="just" rtl="1">
              <a:buFont typeface="Wingdings" panose="05000000000000000000" pitchFamily="2" charset="2"/>
              <a:buChar char="§"/>
            </a:pPr>
            <a:r>
              <a:rPr lang="ar-EG" dirty="0"/>
              <a:t>تحليل النصوص، الصور، والأنماط اللغوية أو الرمزية.</a:t>
            </a:r>
          </a:p>
          <a:p>
            <a:pPr marL="285750" indent="-285750" algn="just" rtl="1">
              <a:buFont typeface="Wingdings" panose="05000000000000000000" pitchFamily="2" charset="2"/>
              <a:buChar char="§"/>
            </a:pPr>
            <a:r>
              <a:rPr lang="ar-EG" dirty="0"/>
              <a:t>مقارنة الرسالة ببيانات سلوكية للجمهور المستهدف.</a:t>
            </a:r>
          </a:p>
          <a:p>
            <a:pPr marL="285750" indent="-285750" algn="just" rtl="1">
              <a:buFont typeface="Wingdings" panose="05000000000000000000" pitchFamily="2" charset="2"/>
              <a:buChar char="§"/>
            </a:pPr>
            <a:r>
              <a:rPr lang="ar-EG" dirty="0"/>
              <a:t>الكشف عن الدوافع الظاهرة أو الخفية، والأجندات السياسية أو التسويقية.</a:t>
            </a:r>
          </a:p>
          <a:p>
            <a:pPr marL="285750" indent="-285750" algn="just" rtl="1">
              <a:buFont typeface="Wingdings" panose="05000000000000000000" pitchFamily="2" charset="2"/>
              <a:buChar char="§"/>
            </a:pPr>
            <a:endParaRPr lang="ar-EG" sz="1400" dirty="0"/>
          </a:p>
          <a:p>
            <a:pPr algn="just" rtl="1"/>
            <a:r>
              <a:rPr lang="en-US" dirty="0"/>
              <a:t>✅ </a:t>
            </a:r>
            <a:r>
              <a:rPr lang="ar-SA" u="sng" dirty="0"/>
              <a:t>مثال</a:t>
            </a:r>
            <a:r>
              <a:rPr lang="ar-EG" u="sng" dirty="0"/>
              <a:t>:</a:t>
            </a:r>
            <a:r>
              <a:rPr lang="en-US" dirty="0"/>
              <a:t> </a:t>
            </a:r>
            <a:r>
              <a:rPr lang="ar-EG" dirty="0"/>
              <a:t>- تحليل منشورات شركة تسويق على </a:t>
            </a:r>
            <a:r>
              <a:rPr lang="ar-EG" dirty="0" err="1"/>
              <a:t>إنستجرام</a:t>
            </a:r>
            <a:r>
              <a:rPr lang="ar-EG" dirty="0"/>
              <a:t> لفهم استخدام الرسائل الرمزية أو العاطفية للتأثير على قرارات الشراء.</a:t>
            </a:r>
          </a:p>
          <a:p>
            <a:pPr algn="just" rtl="1"/>
            <a:r>
              <a:rPr lang="ar-EG" dirty="0"/>
              <a:t>      </a:t>
            </a:r>
            <a:r>
              <a:rPr lang="en-US" dirty="0"/>
              <a:t>       </a:t>
            </a:r>
            <a:r>
              <a:rPr lang="ar-EG" dirty="0"/>
              <a:t> - تحليل حملة سياسية رقمية </a:t>
            </a:r>
            <a:r>
              <a:rPr lang="ar-SA" dirty="0"/>
              <a:t>لرصد التركيز المتعمد على قضايا معينة وتجاهل أخرى، كدليل على أجندة تحريرية موجهة</a:t>
            </a:r>
            <a:r>
              <a:rPr lang="ar-EG" dirty="0"/>
              <a:t>.</a:t>
            </a:r>
          </a:p>
        </p:txBody>
      </p:sp>
      <p:pic>
        <p:nvPicPr>
          <p:cNvPr id="13" name="Picture 12" descr="A graphic of a website&#10;&#10;AI-generated content may be incorrect.">
            <a:extLst>
              <a:ext uri="{FF2B5EF4-FFF2-40B4-BE49-F238E27FC236}">
                <a16:creationId xmlns:a16="http://schemas.microsoft.com/office/drawing/2014/main" id="{DC10AB57-8FC8-9024-8F8A-610E7176FF10}"/>
              </a:ext>
            </a:extLst>
          </p:cNvPr>
          <p:cNvPicPr>
            <a:picLocks noChangeAspect="1"/>
          </p:cNvPicPr>
          <p:nvPr/>
        </p:nvPicPr>
        <p:blipFill>
          <a:blip r:embed="rId2"/>
          <a:stretch>
            <a:fillRect/>
          </a:stretch>
        </p:blipFill>
        <p:spPr>
          <a:xfrm>
            <a:off x="878423" y="3282187"/>
            <a:ext cx="2536722" cy="25367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7531903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84993D-CEA3-AB89-FD4F-66CB695EB11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A25648F-15D9-B8AE-611F-C9434023123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60B23AFB-D3ED-9DB2-930D-54088B8CD73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67D7D2EF-18E9-BFE5-7D4E-1711C7502612}"/>
              </a:ext>
            </a:extLst>
          </p:cNvPr>
          <p:cNvSpPr txBox="1"/>
          <p:nvPr/>
        </p:nvSpPr>
        <p:spPr>
          <a:xfrm>
            <a:off x="3747654" y="2514012"/>
            <a:ext cx="7638724" cy="2862322"/>
          </a:xfrm>
          <a:prstGeom prst="rect">
            <a:avLst/>
          </a:prstGeom>
          <a:noFill/>
        </p:spPr>
        <p:txBody>
          <a:bodyPr wrap="square" rtlCol="0">
            <a:spAutoFit/>
          </a:bodyPr>
          <a:lstStyle/>
          <a:p>
            <a:pPr algn="just" rtl="1"/>
            <a:r>
              <a:rPr lang="ar-SA" u="sng" dirty="0">
                <a:cs typeface="+mj-cs"/>
              </a:rPr>
              <a:t>وتتعدد استخداماته وفقًا للأهداف البحثية، ويمكن تصنيفها إلى ثلاثة استخدامات رئيسة</a:t>
            </a:r>
            <a:r>
              <a:rPr lang="ar-EG" u="sng" dirty="0">
                <a:cs typeface="+mj-cs"/>
              </a:rPr>
              <a:t>، هي</a:t>
            </a:r>
            <a:r>
              <a:rPr lang="en-US" u="sng" dirty="0">
                <a:cs typeface="+mj-cs"/>
              </a:rPr>
              <a:t>:</a:t>
            </a:r>
            <a:endParaRPr lang="ar-EG" u="sng" dirty="0">
              <a:cs typeface="+mj-cs"/>
            </a:endParaRPr>
          </a:p>
          <a:p>
            <a:pPr algn="just" rtl="1"/>
            <a:endParaRPr lang="ar-EG" b="1" dirty="0">
              <a:cs typeface="+mj-cs"/>
            </a:endParaRPr>
          </a:p>
          <a:p>
            <a:pPr algn="just" rtl="1"/>
            <a:r>
              <a:rPr lang="ar-EG" b="1" dirty="0">
                <a:cs typeface="+mj-cs"/>
              </a:rPr>
              <a:t>ثالثًا: استنتاج تأثير الاتصال: </a:t>
            </a:r>
            <a:r>
              <a:rPr lang="ar-EG" dirty="0">
                <a:cs typeface="+mj-cs"/>
              </a:rPr>
              <a:t>يُساعد تحليل المُحتوى على التنبؤ بتأثير الرسائل الإعلامية، </a:t>
            </a:r>
            <a:r>
              <a:rPr lang="ar-EG" u="sng" dirty="0">
                <a:cs typeface="+mj-cs"/>
              </a:rPr>
              <a:t>من خلال:</a:t>
            </a:r>
          </a:p>
          <a:p>
            <a:pPr marL="342900" indent="-342900" algn="just" rtl="1">
              <a:buFont typeface="+mj-lt"/>
              <a:buAutoNum type="arabicParenR"/>
            </a:pPr>
            <a:r>
              <a:rPr lang="ar-EG" dirty="0">
                <a:cs typeface="+mj-cs"/>
              </a:rPr>
              <a:t>مُقارنة المُحتوى مع ردود أفعال الجمهور (مثل التعليقات، المشاركات، أو نتائج الاستبيانات).</a:t>
            </a:r>
          </a:p>
          <a:p>
            <a:pPr marL="342900" indent="-342900" algn="just" rtl="1">
              <a:buFont typeface="+mj-lt"/>
              <a:buAutoNum type="arabicParenR"/>
            </a:pPr>
            <a:r>
              <a:rPr lang="ar-EG" dirty="0">
                <a:cs typeface="+mj-cs"/>
              </a:rPr>
              <a:t>الربط بين المُحتوى وبيانات سلوكية مثل تغيّر المواقف أو السلوك بعد التعرض للمادة الإعلامية.</a:t>
            </a:r>
          </a:p>
          <a:p>
            <a:pPr algn="just" rtl="1"/>
            <a:endParaRPr lang="ar-EG" dirty="0">
              <a:cs typeface="+mj-cs"/>
            </a:endParaRPr>
          </a:p>
          <a:p>
            <a:pPr algn="just" rtl="1"/>
            <a:r>
              <a:rPr lang="en-US" dirty="0">
                <a:cs typeface="+mj-cs"/>
              </a:rPr>
              <a:t>✅ </a:t>
            </a:r>
            <a:r>
              <a:rPr lang="ar-SA" u="sng" dirty="0">
                <a:cs typeface="+mj-cs"/>
              </a:rPr>
              <a:t>مثال</a:t>
            </a:r>
            <a:r>
              <a:rPr lang="ar-EG" u="sng" dirty="0">
                <a:cs typeface="+mj-cs"/>
              </a:rPr>
              <a:t>:</a:t>
            </a:r>
            <a:r>
              <a:rPr lang="en-US" dirty="0">
                <a:cs typeface="+mj-cs"/>
              </a:rPr>
              <a:t> </a:t>
            </a:r>
            <a:r>
              <a:rPr lang="ar-EG" dirty="0">
                <a:cs typeface="+mj-cs"/>
              </a:rPr>
              <a:t>- دراسة أثر الإعلانات الرقمية لمنتجات العناية بالبشرة على سلوك المراهقات، من خلال تحليل المُحتوى الإعلاني ثم مقارنة نتائجه باستبيان حول قرارات الشراء.</a:t>
            </a:r>
          </a:p>
          <a:p>
            <a:pPr algn="just" rtl="1"/>
            <a:r>
              <a:rPr lang="ar-EG" dirty="0">
                <a:cs typeface="+mj-cs"/>
              </a:rPr>
              <a:t>             - تحليل مُحتوى حملة توعية بيئية رقمية، ثم قياس التغير في السلوك البيئي للمواطنين بعد الحملة من خلال تطبيق استمارة استبيان.</a:t>
            </a:r>
          </a:p>
        </p:txBody>
      </p:sp>
      <p:sp>
        <p:nvSpPr>
          <p:cNvPr id="2" name="TextBox 1">
            <a:extLst>
              <a:ext uri="{FF2B5EF4-FFF2-40B4-BE49-F238E27FC236}">
                <a16:creationId xmlns:a16="http://schemas.microsoft.com/office/drawing/2014/main" id="{17E791CF-8E6B-D029-A836-8F6CE045FF0A}"/>
              </a:ext>
            </a:extLst>
          </p:cNvPr>
          <p:cNvSpPr txBox="1"/>
          <p:nvPr/>
        </p:nvSpPr>
        <p:spPr>
          <a:xfrm>
            <a:off x="4314889" y="1968995"/>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استخدامات 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10" name="Picture 9" descr="A cartoon hand holding a megaphone and a sign&#10;&#10;AI-generated content may be incorrect.">
            <a:extLst>
              <a:ext uri="{FF2B5EF4-FFF2-40B4-BE49-F238E27FC236}">
                <a16:creationId xmlns:a16="http://schemas.microsoft.com/office/drawing/2014/main" id="{3445FEDA-F98E-2029-1AC3-6838B96699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1200" y="2430660"/>
            <a:ext cx="3036454" cy="3036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3097159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7F8D02-7317-5C91-AD22-F7967505A36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B4E3827-E2C7-A8DD-3735-9A8DCF810E5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B3C756C5-2616-4D00-33D6-35775860214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2" name="TextBox 1">
            <a:extLst>
              <a:ext uri="{FF2B5EF4-FFF2-40B4-BE49-F238E27FC236}">
                <a16:creationId xmlns:a16="http://schemas.microsoft.com/office/drawing/2014/main" id="{0A4D7F2E-48DE-19C5-FD5E-C28620FF96FC}"/>
              </a:ext>
            </a:extLst>
          </p:cNvPr>
          <p:cNvSpPr txBox="1"/>
          <p:nvPr/>
        </p:nvSpPr>
        <p:spPr>
          <a:xfrm>
            <a:off x="9864435" y="1968995"/>
            <a:ext cx="1405337"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خُلاصة:</a:t>
            </a:r>
            <a:endParaRPr lang="en-US" sz="2400" b="1" dirty="0">
              <a:solidFill>
                <a:srgbClr val="0070C0"/>
              </a:solidFill>
              <a:effectLst>
                <a:outerShdw blurRad="38100" dist="38100" dir="2700000" algn="tl">
                  <a:srgbClr val="000000">
                    <a:alpha val="43137"/>
                  </a:srgbClr>
                </a:outerShdw>
              </a:effectLst>
            </a:endParaRPr>
          </a:p>
        </p:txBody>
      </p:sp>
      <p:graphicFrame>
        <p:nvGraphicFramePr>
          <p:cNvPr id="3" name="Table 2">
            <a:extLst>
              <a:ext uri="{FF2B5EF4-FFF2-40B4-BE49-F238E27FC236}">
                <a16:creationId xmlns:a16="http://schemas.microsoft.com/office/drawing/2014/main" id="{956BEA27-7450-065A-5DFC-03756DDBA0AC}"/>
              </a:ext>
            </a:extLst>
          </p:cNvPr>
          <p:cNvGraphicFramePr>
            <a:graphicFrameLocks noGrp="1"/>
          </p:cNvGraphicFramePr>
          <p:nvPr/>
        </p:nvGraphicFramePr>
        <p:xfrm>
          <a:off x="814787" y="3265844"/>
          <a:ext cx="10399569" cy="2387766"/>
        </p:xfrm>
        <a:graphic>
          <a:graphicData uri="http://schemas.openxmlformats.org/drawingml/2006/table">
            <a:tbl>
              <a:tblPr firstRow="1" firstCol="1" bandRow="1">
                <a:tableStyleId>{5C22544A-7EE6-4342-B048-85BDC9FD1C3A}</a:tableStyleId>
              </a:tblPr>
              <a:tblGrid>
                <a:gridCol w="3466523">
                  <a:extLst>
                    <a:ext uri="{9D8B030D-6E8A-4147-A177-3AD203B41FA5}">
                      <a16:colId xmlns:a16="http://schemas.microsoft.com/office/drawing/2014/main" val="817216410"/>
                    </a:ext>
                  </a:extLst>
                </a:gridCol>
                <a:gridCol w="3466523">
                  <a:extLst>
                    <a:ext uri="{9D8B030D-6E8A-4147-A177-3AD203B41FA5}">
                      <a16:colId xmlns:a16="http://schemas.microsoft.com/office/drawing/2014/main" val="4009470922"/>
                    </a:ext>
                  </a:extLst>
                </a:gridCol>
                <a:gridCol w="3466523">
                  <a:extLst>
                    <a:ext uri="{9D8B030D-6E8A-4147-A177-3AD203B41FA5}">
                      <a16:colId xmlns:a16="http://schemas.microsoft.com/office/drawing/2014/main" val="193115203"/>
                    </a:ext>
                  </a:extLst>
                </a:gridCol>
              </a:tblGrid>
              <a:tr h="440495">
                <a:tc>
                  <a:txBody>
                    <a:bodyPr/>
                    <a:lstStyle/>
                    <a:p>
                      <a:pPr marL="0" marR="0" algn="ctr" rtl="1">
                        <a:lnSpc>
                          <a:spcPct val="115000"/>
                        </a:lnSpc>
                        <a:spcAft>
                          <a:spcPts val="800"/>
                        </a:spcAft>
                        <a:buNone/>
                      </a:pPr>
                      <a:r>
                        <a:rPr lang="ar-SA" sz="1800" kern="100" dirty="0">
                          <a:effectLst/>
                        </a:rPr>
                        <a:t>أمثلة تطبيقية</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marL="0" marR="0" algn="ctr" rtl="1">
                        <a:lnSpc>
                          <a:spcPct val="115000"/>
                        </a:lnSpc>
                        <a:spcAft>
                          <a:spcPts val="800"/>
                        </a:spcAft>
                        <a:buNone/>
                      </a:pPr>
                      <a:r>
                        <a:rPr lang="ar-SA" sz="1800" kern="100" dirty="0">
                          <a:effectLst/>
                        </a:rPr>
                        <a:t>ما يُركز عليه</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marL="0" marR="0" algn="ctr" rtl="1">
                        <a:lnSpc>
                          <a:spcPct val="115000"/>
                        </a:lnSpc>
                        <a:spcAft>
                          <a:spcPts val="800"/>
                        </a:spcAft>
                        <a:buNone/>
                      </a:pPr>
                      <a:r>
                        <a:rPr lang="ar-EG" sz="1800" kern="100" dirty="0">
                          <a:effectLst/>
                        </a:rPr>
                        <a:t>ال</a:t>
                      </a:r>
                      <a:r>
                        <a:rPr lang="ar-SA" sz="1800" kern="100" dirty="0">
                          <a:effectLst/>
                        </a:rPr>
                        <a:t>استخدام</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913854262"/>
                  </a:ext>
                </a:extLst>
              </a:tr>
              <a:tr h="440495">
                <a:tc>
                  <a:txBody>
                    <a:bodyPr/>
                    <a:lstStyle/>
                    <a:p>
                      <a:pPr marL="0" marR="0" algn="ctr" rtl="1">
                        <a:lnSpc>
                          <a:spcPct val="115000"/>
                        </a:lnSpc>
                        <a:spcAft>
                          <a:spcPts val="800"/>
                        </a:spcAft>
                        <a:buNone/>
                      </a:pPr>
                      <a:r>
                        <a:rPr lang="ar-SA" sz="1800" kern="100" dirty="0">
                          <a:effectLst/>
                        </a:rPr>
                        <a:t>تحليل منشورات </a:t>
                      </a:r>
                      <a:r>
                        <a:rPr lang="ar-SA" sz="1800" kern="100" dirty="0" err="1">
                          <a:effectLst/>
                        </a:rPr>
                        <a:t>إنست</a:t>
                      </a:r>
                      <a:r>
                        <a:rPr lang="ar-EG" sz="1800" kern="100" dirty="0">
                          <a:effectLst/>
                        </a:rPr>
                        <a:t>ج</a:t>
                      </a:r>
                      <a:r>
                        <a:rPr lang="ar-SA" sz="1800" kern="100" dirty="0">
                          <a:effectLst/>
                        </a:rPr>
                        <a:t>رام لحملة توعوية</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marL="0" marR="0" algn="ctr" rtl="1">
                        <a:lnSpc>
                          <a:spcPct val="115000"/>
                        </a:lnSpc>
                        <a:spcAft>
                          <a:spcPts val="800"/>
                        </a:spcAft>
                        <a:buNone/>
                      </a:pPr>
                      <a:r>
                        <a:rPr lang="ar-SA" sz="1800" kern="100" dirty="0">
                          <a:effectLst/>
                        </a:rPr>
                        <a:t>خصائص الرسائل ونوعها والجمهور المستهدف</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marL="0" marR="0" algn="ctr" rtl="1">
                        <a:lnSpc>
                          <a:spcPct val="115000"/>
                        </a:lnSpc>
                        <a:spcAft>
                          <a:spcPts val="800"/>
                        </a:spcAft>
                        <a:buNone/>
                      </a:pPr>
                      <a:r>
                        <a:rPr lang="ar-SA" sz="1800" kern="100" dirty="0">
                          <a:effectLst/>
                        </a:rPr>
                        <a:t>وصف الم</a:t>
                      </a:r>
                      <a:r>
                        <a:rPr lang="ar-EG" sz="1800" kern="100" dirty="0">
                          <a:effectLst/>
                        </a:rPr>
                        <a:t>ُ</a:t>
                      </a:r>
                      <a:r>
                        <a:rPr lang="ar-SA" sz="1800" kern="100" dirty="0" err="1">
                          <a:effectLst/>
                        </a:rPr>
                        <a:t>حتوى</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302917729"/>
                  </a:ext>
                </a:extLst>
              </a:tr>
              <a:tr h="440495">
                <a:tc>
                  <a:txBody>
                    <a:bodyPr/>
                    <a:lstStyle/>
                    <a:p>
                      <a:pPr marL="0" marR="0" algn="ctr" rtl="1">
                        <a:lnSpc>
                          <a:spcPct val="115000"/>
                        </a:lnSpc>
                        <a:spcAft>
                          <a:spcPts val="800"/>
                        </a:spcAft>
                        <a:buNone/>
                      </a:pPr>
                      <a:r>
                        <a:rPr lang="ar-SA" sz="1800" kern="100" dirty="0">
                          <a:effectLst/>
                        </a:rPr>
                        <a:t>دراسة دوافع الحملات الإعلانية </a:t>
                      </a:r>
                      <a:r>
                        <a:rPr lang="ar-EG" sz="1800" kern="100" dirty="0">
                          <a:effectLst/>
                        </a:rPr>
                        <a:t>من خلال تحليل </a:t>
                      </a:r>
                      <a:r>
                        <a:rPr lang="ar-SA" sz="1800" kern="100" dirty="0" err="1">
                          <a:effectLst/>
                        </a:rPr>
                        <a:t>الرم</a:t>
                      </a:r>
                      <a:r>
                        <a:rPr lang="ar-EG" sz="1800" kern="100" dirty="0">
                          <a:effectLst/>
                        </a:rPr>
                        <a:t>و</a:t>
                      </a:r>
                      <a:r>
                        <a:rPr lang="ar-SA" sz="1800" kern="100" dirty="0">
                          <a:effectLst/>
                        </a:rPr>
                        <a:t>ز</a:t>
                      </a:r>
                      <a:r>
                        <a:rPr lang="ar-EG" sz="1800" kern="100" dirty="0">
                          <a:effectLst/>
                        </a:rPr>
                        <a:t> المُستخدمة</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marL="0" marR="0" algn="ctr" rtl="1">
                        <a:lnSpc>
                          <a:spcPct val="115000"/>
                        </a:lnSpc>
                        <a:spcAft>
                          <a:spcPts val="800"/>
                        </a:spcAft>
                        <a:buNone/>
                      </a:pPr>
                      <a:r>
                        <a:rPr lang="ar-SA" sz="1800" kern="100" dirty="0">
                          <a:effectLst/>
                        </a:rPr>
                        <a:t>نية المرسل والرسائل الضمنية</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marL="0" marR="0" algn="ctr" rtl="1">
                        <a:lnSpc>
                          <a:spcPct val="115000"/>
                        </a:lnSpc>
                        <a:spcAft>
                          <a:spcPts val="800"/>
                        </a:spcAft>
                        <a:buNone/>
                      </a:pPr>
                      <a:r>
                        <a:rPr lang="ar-SA" sz="1800" kern="100" dirty="0">
                          <a:effectLst/>
                        </a:rPr>
                        <a:t>استنتاج الدوافع</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50175640"/>
                  </a:ext>
                </a:extLst>
              </a:tr>
              <a:tr h="874824">
                <a:tc>
                  <a:txBody>
                    <a:bodyPr/>
                    <a:lstStyle/>
                    <a:p>
                      <a:pPr marL="0" marR="0" algn="ctr" rtl="1">
                        <a:lnSpc>
                          <a:spcPct val="115000"/>
                        </a:lnSpc>
                        <a:spcAft>
                          <a:spcPts val="800"/>
                        </a:spcAft>
                        <a:buNone/>
                      </a:pPr>
                      <a:r>
                        <a:rPr lang="ar-SA" sz="1800" kern="100" dirty="0">
                          <a:effectLst/>
                        </a:rPr>
                        <a:t>أثر فيديوهات</a:t>
                      </a:r>
                      <a:r>
                        <a:rPr lang="en-US" sz="1800" kern="100" dirty="0">
                          <a:effectLst/>
                        </a:rPr>
                        <a:t> TikTok </a:t>
                      </a:r>
                      <a:r>
                        <a:rPr lang="ar-SA" sz="1800" kern="100" dirty="0">
                          <a:effectLst/>
                        </a:rPr>
                        <a:t>الصحية على عادات الشباب الغذائية</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marL="0" marR="0" algn="ctr" rtl="1">
                        <a:lnSpc>
                          <a:spcPct val="115000"/>
                        </a:lnSpc>
                        <a:spcAft>
                          <a:spcPts val="800"/>
                        </a:spcAft>
                        <a:buNone/>
                      </a:pPr>
                      <a:r>
                        <a:rPr lang="ar-SA" sz="1800" kern="100" dirty="0">
                          <a:effectLst/>
                        </a:rPr>
                        <a:t>رصد نتائج أو تغيّرات في الجمهور</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marL="0" marR="0" algn="ctr" rtl="1">
                        <a:lnSpc>
                          <a:spcPct val="115000"/>
                        </a:lnSpc>
                        <a:spcAft>
                          <a:spcPts val="800"/>
                        </a:spcAft>
                        <a:buNone/>
                      </a:pPr>
                      <a:r>
                        <a:rPr lang="ar-SA" sz="1800" kern="100" dirty="0">
                          <a:effectLst/>
                        </a:rPr>
                        <a:t>استنتاج التأثير</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99768948"/>
                  </a:ext>
                </a:extLst>
              </a:tr>
            </a:tbl>
          </a:graphicData>
        </a:graphic>
      </p:graphicFrame>
      <p:pic>
        <p:nvPicPr>
          <p:cNvPr id="7" name="Picture 6" descr="A close-up of icons&#10;&#10;AI-generated content may be incorrect.">
            <a:extLst>
              <a:ext uri="{FF2B5EF4-FFF2-40B4-BE49-F238E27FC236}">
                <a16:creationId xmlns:a16="http://schemas.microsoft.com/office/drawing/2014/main" id="{21764597-E290-BF06-7AE7-F630BC7DA343}"/>
              </a:ext>
            </a:extLst>
          </p:cNvPr>
          <p:cNvPicPr>
            <a:picLocks noChangeAspect="1"/>
          </p:cNvPicPr>
          <p:nvPr/>
        </p:nvPicPr>
        <p:blipFill>
          <a:blip r:embed="rId3"/>
          <a:stretch>
            <a:fillRect/>
          </a:stretch>
        </p:blipFill>
        <p:spPr>
          <a:xfrm rot="20930139">
            <a:off x="645286" y="2093517"/>
            <a:ext cx="1425567" cy="142556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43112106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215E2-0692-5A92-2526-A98DFC57167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95E78E2-96A8-C1E1-E24B-43BCDECD063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EE814233-9558-5187-15EC-E723712551F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7247404C-00F5-A4CC-77CE-E760C36EEBD9}"/>
              </a:ext>
            </a:extLst>
          </p:cNvPr>
          <p:cNvSpPr txBox="1"/>
          <p:nvPr/>
        </p:nvSpPr>
        <p:spPr>
          <a:xfrm>
            <a:off x="3830782" y="2572031"/>
            <a:ext cx="7495828" cy="3416320"/>
          </a:xfrm>
          <a:prstGeom prst="rect">
            <a:avLst/>
          </a:prstGeom>
          <a:noFill/>
        </p:spPr>
        <p:txBody>
          <a:bodyPr wrap="square" rtlCol="0">
            <a:spAutoFit/>
          </a:bodyPr>
          <a:lstStyle/>
          <a:p>
            <a:pPr algn="just" rtl="1"/>
            <a:r>
              <a:rPr lang="ar-EG" dirty="0"/>
              <a:t>تُعد خطوات تحليل المحتوى مترابطة ومتكاملة، حيث تعتمد كل خطوة على ما قبلها، وتشكل جميعها نظامًا متماسكًا يساعد الباحث على فهم الرسائل الإعلامية بطريقة علمية. و</a:t>
            </a:r>
            <a:r>
              <a:rPr lang="ar-EG" b="1" dirty="0"/>
              <a:t>لكي يتمكن الباحث من تحليل أي مادة إعلامية بشكل دقيق، يجب عليه أن يقرأها أو يُشاهدها بعناية، ويفهم محتواها، ويعيش تفاصيلها، ثم يبدأ في تصنيفها وترميزها</a:t>
            </a:r>
            <a:r>
              <a:rPr lang="ar-EG" dirty="0"/>
              <a:t>.</a:t>
            </a:r>
          </a:p>
          <a:p>
            <a:pPr algn="just" rtl="1"/>
            <a:r>
              <a:rPr lang="ar-EG" dirty="0"/>
              <a:t>في هذه العملية، تتكوَّن علاقة تفاعلية بين الباحث والمادة الإعلامية، مليئة بالتفكير والتفسير. والقراءة أو الاستماع أو المُشاهدة المتأنية للمُحتوى الإعلامي الخاضع للتحليل تساعد الباحث على اكتشاف معانٍ وأفكار قد لا تظهر من المرة الأولى. وقد ذهب بعض الباحثين إلى أن فهم أي مادة إعلامية يحتاج إلى </a:t>
            </a:r>
            <a:r>
              <a:rPr lang="ar-EG" b="1" dirty="0"/>
              <a:t>ثلاث قراءات</a:t>
            </a:r>
            <a:r>
              <a:rPr lang="ar-EG" dirty="0"/>
              <a:t>، </a:t>
            </a:r>
            <a:r>
              <a:rPr lang="ar-EG" u="sng" dirty="0"/>
              <a:t>هي:</a:t>
            </a:r>
          </a:p>
          <a:p>
            <a:pPr algn="just" rtl="1"/>
            <a:endParaRPr lang="ar-EG" u="sng" dirty="0"/>
          </a:p>
          <a:p>
            <a:pPr marL="285750" indent="-285750" algn="just" rtl="1">
              <a:buFont typeface="Arial" panose="020B0604020202020204" pitchFamily="34" charset="0"/>
              <a:buChar char="•"/>
            </a:pPr>
            <a:r>
              <a:rPr lang="ar-EG" dirty="0"/>
              <a:t>الأولى لفهم ما قاله المصدر أو المُرسِل.</a:t>
            </a:r>
          </a:p>
          <a:p>
            <a:pPr marL="285750" indent="-285750" algn="just" rtl="1">
              <a:buFont typeface="Arial" panose="020B0604020202020204" pitchFamily="34" charset="0"/>
              <a:buChar char="•"/>
            </a:pPr>
            <a:r>
              <a:rPr lang="ar-EG" dirty="0"/>
              <a:t>الثانية لتخيّل ما لم يُقَل.</a:t>
            </a:r>
          </a:p>
          <a:p>
            <a:pPr marL="285750" indent="-285750" algn="just" rtl="1">
              <a:buFont typeface="Arial" panose="020B0604020202020204" pitchFamily="34" charset="0"/>
              <a:buChar char="•"/>
            </a:pPr>
            <a:r>
              <a:rPr lang="ar-EG" dirty="0"/>
              <a:t>الثالثة لفهم ما كان يريد المصدر أو المُرسِل قوله لكنه لم يُصرّح به مباشرة.</a:t>
            </a:r>
          </a:p>
        </p:txBody>
      </p:sp>
      <p:sp>
        <p:nvSpPr>
          <p:cNvPr id="2" name="TextBox 1">
            <a:extLst>
              <a:ext uri="{FF2B5EF4-FFF2-40B4-BE49-F238E27FC236}">
                <a16:creationId xmlns:a16="http://schemas.microsoft.com/office/drawing/2014/main" id="{8A0D656E-D4B0-F492-B871-E9BB1EB4AE4A}"/>
              </a:ext>
            </a:extLst>
          </p:cNvPr>
          <p:cNvSpPr txBox="1"/>
          <p:nvPr/>
        </p:nvSpPr>
        <p:spPr>
          <a:xfrm>
            <a:off x="4314889" y="1968995"/>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خطوات 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4" name="Picture 3" descr="A person writing on a paper&#10;&#10;AI-generated content may be incorrect.">
            <a:extLst>
              <a:ext uri="{FF2B5EF4-FFF2-40B4-BE49-F238E27FC236}">
                <a16:creationId xmlns:a16="http://schemas.microsoft.com/office/drawing/2014/main" id="{4F958154-280A-403D-B620-90F0DFA1F9DF}"/>
              </a:ext>
            </a:extLst>
          </p:cNvPr>
          <p:cNvPicPr>
            <a:picLocks noChangeAspect="1"/>
          </p:cNvPicPr>
          <p:nvPr/>
        </p:nvPicPr>
        <p:blipFill>
          <a:blip r:embed="rId2"/>
          <a:stretch>
            <a:fillRect/>
          </a:stretch>
        </p:blipFill>
        <p:spPr>
          <a:xfrm>
            <a:off x="789709" y="2512964"/>
            <a:ext cx="2881745" cy="28817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2943398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16AF1-3F0C-2BDF-9790-6DF76ACB954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EC410CC-3F6A-8E66-8D91-EC070795235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E66E28B8-B08D-37D5-8C40-57144437C5B2}"/>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C0A2F395-1705-FDF8-7216-1CBA0255898B}"/>
              </a:ext>
            </a:extLst>
          </p:cNvPr>
          <p:cNvSpPr txBox="1"/>
          <p:nvPr/>
        </p:nvSpPr>
        <p:spPr>
          <a:xfrm>
            <a:off x="3830782" y="2696722"/>
            <a:ext cx="7495828" cy="2862322"/>
          </a:xfrm>
          <a:prstGeom prst="rect">
            <a:avLst/>
          </a:prstGeom>
          <a:noFill/>
        </p:spPr>
        <p:txBody>
          <a:bodyPr wrap="square" rtlCol="0">
            <a:spAutoFit/>
          </a:bodyPr>
          <a:lstStyle/>
          <a:p>
            <a:pPr algn="just" rtl="1"/>
            <a:r>
              <a:rPr lang="ar-EG" dirty="0"/>
              <a:t>وعلى الرغم من وجود خطوات محددة لتحليل المحتوى، مثل: تحديد المشكلة، اختيار العينة، تصميم وحدات التحليل، بناء الفئات، الترميز، ثم تحليل البيانات – إلا أن الباحث يمكنه أن يعود لأي خطوة عند الحاجة. لكن من المهم أن يبدأ بتحديد أهدافه ومشكلته البحثية بشكل واضح، لأن ذلك يضمن نتائج دقيقة وموضوعية</a:t>
            </a:r>
          </a:p>
          <a:p>
            <a:pPr algn="just" rtl="1"/>
            <a:endParaRPr lang="ar-EG" dirty="0"/>
          </a:p>
          <a:p>
            <a:pPr algn="just" rtl="1"/>
            <a:r>
              <a:rPr lang="en-US" dirty="0"/>
              <a:t>✅ </a:t>
            </a:r>
            <a:r>
              <a:rPr lang="ar-SA" u="sng" dirty="0"/>
              <a:t>مثال</a:t>
            </a:r>
            <a:r>
              <a:rPr lang="ar-EG" u="sng" dirty="0"/>
              <a:t>:</a:t>
            </a:r>
            <a:r>
              <a:rPr lang="ar-EG" dirty="0"/>
              <a:t> إن أراد الباحث دراسة كيف تتحدث قنوات يوتيوب الإخبارية عن النزوح بسبب التغير المناخي، سيبدأ بجمع مجموعة من الفيديوهات، ثم يُشاهدها بدقة، ويُحدد الموضوعات المتكررة مثل: الأسباب، التأثيرات، الحلول، أو الجهات المعنية. بعد ذلك، يُحلل مدى تكرار هذه الموضوعات ونوع الخطاب المُستخدم (هل هو إيجابي أم سلبي أم محايد). وبذلك يمكنه معرفة كيف يُعالج الإعلام الرقمي هذه القضية.</a:t>
            </a:r>
          </a:p>
        </p:txBody>
      </p:sp>
      <p:sp>
        <p:nvSpPr>
          <p:cNvPr id="2" name="TextBox 1">
            <a:extLst>
              <a:ext uri="{FF2B5EF4-FFF2-40B4-BE49-F238E27FC236}">
                <a16:creationId xmlns:a16="http://schemas.microsoft.com/office/drawing/2014/main" id="{6921BD0E-05CB-1055-A69D-DCEF8455E019}"/>
              </a:ext>
            </a:extLst>
          </p:cNvPr>
          <p:cNvSpPr txBox="1"/>
          <p:nvPr/>
        </p:nvSpPr>
        <p:spPr>
          <a:xfrm>
            <a:off x="4314889" y="1968995"/>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خطوات 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3" name="Picture 2" descr="A person writing on a paper&#10;&#10;AI-generated content may be incorrect.">
            <a:extLst>
              <a:ext uri="{FF2B5EF4-FFF2-40B4-BE49-F238E27FC236}">
                <a16:creationId xmlns:a16="http://schemas.microsoft.com/office/drawing/2014/main" id="{333BB4D5-8BD3-E373-AE60-FAA0ACC7C909}"/>
              </a:ext>
            </a:extLst>
          </p:cNvPr>
          <p:cNvPicPr>
            <a:picLocks noChangeAspect="1"/>
          </p:cNvPicPr>
          <p:nvPr/>
        </p:nvPicPr>
        <p:blipFill>
          <a:blip r:embed="rId2"/>
          <a:stretch>
            <a:fillRect/>
          </a:stretch>
        </p:blipFill>
        <p:spPr>
          <a:xfrm>
            <a:off x="789709" y="2512964"/>
            <a:ext cx="2881745" cy="28817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923329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3944A-CC3B-2377-A4F0-40417CD1959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3C7D767-A817-6421-A583-C7D1E974F41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1435FFD2-AEB0-2ABE-2C7D-367C04F0639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4D9421E1-CF4A-77E0-1F22-B8101B518D81}"/>
              </a:ext>
            </a:extLst>
          </p:cNvPr>
          <p:cNvSpPr txBox="1"/>
          <p:nvPr/>
        </p:nvSpPr>
        <p:spPr>
          <a:xfrm>
            <a:off x="3442854" y="2502758"/>
            <a:ext cx="7883755" cy="3139321"/>
          </a:xfrm>
          <a:prstGeom prst="rect">
            <a:avLst/>
          </a:prstGeom>
          <a:noFill/>
        </p:spPr>
        <p:txBody>
          <a:bodyPr wrap="square" rtlCol="0">
            <a:spAutoFit/>
          </a:bodyPr>
          <a:lstStyle/>
          <a:p>
            <a:pPr algn="just" rtl="1"/>
            <a:r>
              <a:rPr lang="ar-EG" u="sng" dirty="0"/>
              <a:t>و</a:t>
            </a:r>
            <a:r>
              <a:rPr lang="ar-SA" u="sng" dirty="0"/>
              <a:t>يمكن تنفيذ تحليل المحتوى بدقة وفاعلية من خلال المرور بالخطوات التالية</a:t>
            </a:r>
            <a:r>
              <a:rPr lang="en-US" dirty="0"/>
              <a:t>:</a:t>
            </a:r>
          </a:p>
          <a:p>
            <a:pPr algn="just" rtl="1"/>
            <a:r>
              <a:rPr lang="en-US" dirty="0"/>
              <a:t> </a:t>
            </a:r>
          </a:p>
          <a:p>
            <a:pPr marL="342900" indent="-342900" algn="just" rtl="1">
              <a:buAutoNum type="arabicPeriod"/>
            </a:pPr>
            <a:r>
              <a:rPr lang="ar-SA" b="1" dirty="0"/>
              <a:t>تحديد الم</a:t>
            </a:r>
            <a:r>
              <a:rPr lang="ar-EG" b="1" dirty="0"/>
              <a:t>ُ</a:t>
            </a:r>
            <a:r>
              <a:rPr lang="ar-SA" b="1" dirty="0"/>
              <a:t>شكلة البحثية</a:t>
            </a:r>
            <a:r>
              <a:rPr lang="en-US" b="1" dirty="0"/>
              <a:t>:</a:t>
            </a:r>
            <a:r>
              <a:rPr lang="ar-EG" b="1" dirty="0"/>
              <a:t> </a:t>
            </a:r>
            <a:r>
              <a:rPr lang="ar-SA" dirty="0"/>
              <a:t>يُحدد الباحث السؤال أو الإشكالية التي يريد دراستها. مثلًا</a:t>
            </a:r>
            <a:r>
              <a:rPr lang="ar-EG" dirty="0"/>
              <a:t>: </a:t>
            </a:r>
            <a:r>
              <a:rPr lang="ar-SA" dirty="0"/>
              <a:t>ما طبيعة الصور النمطية التي تقدمها الإعلانات التجارية عن المرأة؟</a:t>
            </a:r>
            <a:endParaRPr lang="ar-EG" dirty="0"/>
          </a:p>
          <a:p>
            <a:pPr marL="342900" indent="-342900" algn="just" rtl="1">
              <a:buAutoNum type="arabicPeriod"/>
            </a:pPr>
            <a:endParaRPr lang="ar-EG" b="1" dirty="0"/>
          </a:p>
          <a:p>
            <a:pPr marL="342900" indent="-342900" algn="just" rtl="1">
              <a:buAutoNum type="arabicPeriod"/>
            </a:pPr>
            <a:r>
              <a:rPr lang="en-US" b="1" dirty="0"/>
              <a:t> </a:t>
            </a:r>
            <a:r>
              <a:rPr lang="ar-SA" b="1" dirty="0"/>
              <a:t>مراجعة الأدبيات والدراسات السابقة ذات الصلة</a:t>
            </a:r>
            <a:r>
              <a:rPr lang="en-US" b="1" dirty="0"/>
              <a:t>:</a:t>
            </a:r>
            <a:r>
              <a:rPr lang="ar-EG" dirty="0"/>
              <a:t> </a:t>
            </a:r>
            <a:r>
              <a:rPr lang="ar-SA" dirty="0"/>
              <a:t>يستعرض الباحث ما كُتب سابقًا حول نفس الموضوع لفهم ما توصل إليه الآخرون، وتحديد الفجوات البحثية التي يمكن أن يركز عليها</a:t>
            </a:r>
            <a:r>
              <a:rPr lang="en-US" dirty="0"/>
              <a:t>.</a:t>
            </a:r>
            <a:endParaRPr lang="ar-EG" dirty="0"/>
          </a:p>
          <a:p>
            <a:pPr marL="342900" indent="-342900" algn="just" rtl="1">
              <a:buAutoNum type="arabicPeriod"/>
            </a:pPr>
            <a:endParaRPr lang="ar-EG" b="1" dirty="0"/>
          </a:p>
          <a:p>
            <a:pPr marL="342900" indent="-342900" algn="just" rtl="1">
              <a:buAutoNum type="arabicPeriod"/>
            </a:pPr>
            <a:r>
              <a:rPr lang="ar-SA" b="1" dirty="0"/>
              <a:t>اختيار الوسائط الإعلامية وعينة التحليل</a:t>
            </a:r>
            <a:r>
              <a:rPr lang="en-US" b="1" dirty="0"/>
              <a:t>:</a:t>
            </a:r>
            <a:r>
              <a:rPr lang="ar-EG" dirty="0"/>
              <a:t> </a:t>
            </a:r>
            <a:r>
              <a:rPr lang="ar-SA" dirty="0"/>
              <a:t>يُحدد الباحث نوع الوسيلة (صحف، قنوات، مواقع تواصل</a:t>
            </a:r>
            <a:r>
              <a:rPr lang="ar-EG" dirty="0"/>
              <a:t> اجتماعي</a:t>
            </a:r>
            <a:r>
              <a:rPr lang="ar-SA" dirty="0"/>
              <a:t>)، والمدة الزمنية للتحليل، وكيفية اختيار العينة (مثلًا: عينة عشوائية من تغريدات </a:t>
            </a:r>
            <a:r>
              <a:rPr lang="ar-EG" dirty="0"/>
              <a:t>منصة </a:t>
            </a:r>
            <a:r>
              <a:rPr lang="en-US" dirty="0"/>
              <a:t>X</a:t>
            </a:r>
            <a:r>
              <a:rPr lang="ar-SA" dirty="0"/>
              <a:t> في شهر مارس </a:t>
            </a:r>
            <a:r>
              <a:rPr lang="en-US" dirty="0"/>
              <a:t>2026</a:t>
            </a:r>
            <a:r>
              <a:rPr lang="ar-SA" dirty="0"/>
              <a:t>)</a:t>
            </a:r>
            <a:r>
              <a:rPr lang="en-US" dirty="0"/>
              <a:t>.</a:t>
            </a:r>
          </a:p>
        </p:txBody>
      </p:sp>
      <p:sp>
        <p:nvSpPr>
          <p:cNvPr id="3" name="TextBox 2">
            <a:extLst>
              <a:ext uri="{FF2B5EF4-FFF2-40B4-BE49-F238E27FC236}">
                <a16:creationId xmlns:a16="http://schemas.microsoft.com/office/drawing/2014/main" id="{8A1FC5DD-0A34-7F55-F6F0-52CA0B09CE52}"/>
              </a:ext>
            </a:extLst>
          </p:cNvPr>
          <p:cNvSpPr txBox="1"/>
          <p:nvPr/>
        </p:nvSpPr>
        <p:spPr>
          <a:xfrm>
            <a:off x="4314889" y="1968995"/>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خطوات 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4" name="Picture 3" descr="A stack of colorful blocks with text&#10;&#10;AI-generated content may be incorrect.">
            <a:extLst>
              <a:ext uri="{FF2B5EF4-FFF2-40B4-BE49-F238E27FC236}">
                <a16:creationId xmlns:a16="http://schemas.microsoft.com/office/drawing/2014/main" id="{745BE699-2B30-B8BD-E458-3BF9B10D9848}"/>
              </a:ext>
            </a:extLst>
          </p:cNvPr>
          <p:cNvPicPr>
            <a:picLocks noChangeAspect="1"/>
          </p:cNvPicPr>
          <p:nvPr/>
        </p:nvPicPr>
        <p:blipFill>
          <a:blip r:embed="rId2"/>
          <a:stretch>
            <a:fillRect/>
          </a:stretch>
        </p:blipFill>
        <p:spPr>
          <a:xfrm>
            <a:off x="983312" y="2381714"/>
            <a:ext cx="2300215" cy="34503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208209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E3F3A-7835-9DD5-00B6-83531186ABD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084AA80-9F11-FCF6-3148-6757A89A730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E5C03812-B536-3DE8-F390-9D7C53236A6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2A23B32D-F4DE-4203-24C2-7C90816CC43D}"/>
              </a:ext>
            </a:extLst>
          </p:cNvPr>
          <p:cNvSpPr txBox="1"/>
          <p:nvPr/>
        </p:nvSpPr>
        <p:spPr>
          <a:xfrm>
            <a:off x="3366655" y="2502758"/>
            <a:ext cx="7959956" cy="2862322"/>
          </a:xfrm>
          <a:prstGeom prst="rect">
            <a:avLst/>
          </a:prstGeom>
          <a:noFill/>
        </p:spPr>
        <p:txBody>
          <a:bodyPr wrap="square" rtlCol="0">
            <a:spAutoFit/>
          </a:bodyPr>
          <a:lstStyle/>
          <a:p>
            <a:pPr algn="r" rtl="1"/>
            <a:r>
              <a:rPr lang="en-US" dirty="0">
                <a:cs typeface="+mj-cs"/>
              </a:rPr>
              <a:t> </a:t>
            </a:r>
          </a:p>
          <a:p>
            <a:pPr marL="342900" indent="-342900" algn="just" rtl="1">
              <a:buAutoNum type="arabicPeriod" startAt="4"/>
            </a:pPr>
            <a:r>
              <a:rPr lang="ar-SA" b="1" dirty="0">
                <a:cs typeface="+mj-cs"/>
              </a:rPr>
              <a:t>تحديد الفئات التحليلية</a:t>
            </a:r>
            <a:r>
              <a:rPr lang="ar-EG" b="1" dirty="0">
                <a:cs typeface="+mj-cs"/>
              </a:rPr>
              <a:t>: </a:t>
            </a:r>
            <a:r>
              <a:rPr lang="ar-SA" dirty="0">
                <a:cs typeface="+mj-cs"/>
              </a:rPr>
              <a:t>يضع الباحث تصنيفات دقيقة لتحليل الم</a:t>
            </a:r>
            <a:r>
              <a:rPr lang="ar-EG" dirty="0">
                <a:cs typeface="+mj-cs"/>
              </a:rPr>
              <a:t>ُ</a:t>
            </a:r>
            <a:r>
              <a:rPr lang="ar-SA" dirty="0" err="1">
                <a:cs typeface="+mj-cs"/>
              </a:rPr>
              <a:t>حتوى</a:t>
            </a:r>
            <a:r>
              <a:rPr lang="ar-SA" dirty="0">
                <a:cs typeface="+mj-cs"/>
              </a:rPr>
              <a:t>، مثل: نوع الرسالة، اللغة</a:t>
            </a:r>
            <a:r>
              <a:rPr lang="ar-EG" dirty="0">
                <a:cs typeface="+mj-cs"/>
              </a:rPr>
              <a:t> المُستخدمة</a:t>
            </a:r>
            <a:r>
              <a:rPr lang="ar-SA" dirty="0">
                <a:cs typeface="+mj-cs"/>
              </a:rPr>
              <a:t>، </a:t>
            </a:r>
            <a:r>
              <a:rPr lang="ar-EG" dirty="0">
                <a:cs typeface="+mj-cs"/>
              </a:rPr>
              <a:t>الاتجاه،</a:t>
            </a:r>
            <a:r>
              <a:rPr lang="ar-SA" dirty="0">
                <a:cs typeface="+mj-cs"/>
              </a:rPr>
              <a:t> نوع الصورة، طبيعة الموضوع</a:t>
            </a:r>
            <a:r>
              <a:rPr lang="ar-EG" dirty="0">
                <a:cs typeface="+mj-cs"/>
              </a:rPr>
              <a:t>، .... وهكذا.</a:t>
            </a:r>
            <a:endParaRPr lang="en-US" dirty="0">
              <a:cs typeface="+mj-cs"/>
            </a:endParaRPr>
          </a:p>
          <a:p>
            <a:pPr algn="just" rtl="1"/>
            <a:r>
              <a:rPr lang="en-US" dirty="0">
                <a:cs typeface="+mj-cs"/>
              </a:rPr>
              <a:t> </a:t>
            </a:r>
          </a:p>
          <a:p>
            <a:pPr marL="342900" indent="-342900" algn="just" rtl="1">
              <a:buFont typeface="+mj-lt"/>
              <a:buAutoNum type="arabicPeriod" startAt="5"/>
            </a:pPr>
            <a:r>
              <a:rPr lang="ar-SA" b="1" dirty="0">
                <a:cs typeface="+mj-cs"/>
              </a:rPr>
              <a:t>بناء بطاقة الترميز ودليل الترميز</a:t>
            </a:r>
            <a:r>
              <a:rPr lang="ar-EG" b="1" dirty="0">
                <a:cs typeface="+mj-cs"/>
              </a:rPr>
              <a:t>: </a:t>
            </a:r>
            <a:r>
              <a:rPr lang="ar-SA" dirty="0">
                <a:cs typeface="+mj-cs"/>
              </a:rPr>
              <a:t>يُصمم الباحث </a:t>
            </a:r>
            <a:r>
              <a:rPr lang="ar-EG" dirty="0">
                <a:cs typeface="+mj-cs"/>
              </a:rPr>
              <a:t>بعض ال</a:t>
            </a:r>
            <a:r>
              <a:rPr lang="ar-SA" dirty="0">
                <a:cs typeface="+mj-cs"/>
              </a:rPr>
              <a:t>جد</a:t>
            </a:r>
            <a:r>
              <a:rPr lang="ar-EG" dirty="0">
                <a:cs typeface="+mj-cs"/>
              </a:rPr>
              <a:t>ا</a:t>
            </a:r>
            <a:r>
              <a:rPr lang="ar-SA" dirty="0">
                <a:cs typeface="+mj-cs"/>
              </a:rPr>
              <a:t>ول أو استمارة يتم فيها تسجيل الملاحظات أو</a:t>
            </a:r>
            <a:r>
              <a:rPr lang="ar-EG" dirty="0">
                <a:cs typeface="+mj-cs"/>
              </a:rPr>
              <a:t> </a:t>
            </a:r>
            <a:r>
              <a:rPr lang="ar-SA" dirty="0">
                <a:cs typeface="+mj-cs"/>
              </a:rPr>
              <a:t>النتائج عند تحليل كل وحدة م</a:t>
            </a:r>
            <a:r>
              <a:rPr lang="ar-EG" dirty="0">
                <a:cs typeface="+mj-cs"/>
              </a:rPr>
              <a:t>ُ</a:t>
            </a:r>
            <a:r>
              <a:rPr lang="ar-SA" dirty="0" err="1">
                <a:cs typeface="+mj-cs"/>
              </a:rPr>
              <a:t>حتوى</a:t>
            </a:r>
            <a:r>
              <a:rPr lang="ar-SA" dirty="0">
                <a:cs typeface="+mj-cs"/>
              </a:rPr>
              <a:t>، مع كتابة تعليمات واضحة للم</a:t>
            </a:r>
            <a:r>
              <a:rPr lang="ar-EG" dirty="0">
                <a:cs typeface="+mj-cs"/>
              </a:rPr>
              <a:t>ُ</a:t>
            </a:r>
            <a:r>
              <a:rPr lang="ar-SA" dirty="0" err="1">
                <a:cs typeface="+mj-cs"/>
              </a:rPr>
              <a:t>حللين</a:t>
            </a:r>
            <a:r>
              <a:rPr lang="ar-SA" dirty="0">
                <a:cs typeface="+mj-cs"/>
              </a:rPr>
              <a:t> حول كيفية الترميز</a:t>
            </a:r>
            <a:r>
              <a:rPr lang="en-US" dirty="0">
                <a:cs typeface="+mj-cs"/>
              </a:rPr>
              <a:t>.</a:t>
            </a:r>
          </a:p>
          <a:p>
            <a:pPr algn="just" rtl="1"/>
            <a:r>
              <a:rPr lang="en-US" dirty="0">
                <a:cs typeface="+mj-cs"/>
              </a:rPr>
              <a:t> </a:t>
            </a:r>
          </a:p>
          <a:p>
            <a:pPr marL="342900" indent="-342900" algn="just" rtl="1">
              <a:buAutoNum type="arabicPeriod" startAt="6"/>
            </a:pPr>
            <a:r>
              <a:rPr lang="ar-SA" b="1" dirty="0">
                <a:cs typeface="+mj-cs"/>
              </a:rPr>
              <a:t>تجريب بطاقة الترميز واختبار الثبات</a:t>
            </a:r>
            <a:r>
              <a:rPr lang="ar-EG" b="1" dirty="0">
                <a:cs typeface="+mj-cs"/>
              </a:rPr>
              <a:t>: </a:t>
            </a:r>
            <a:r>
              <a:rPr lang="ar-SA" dirty="0">
                <a:cs typeface="+mj-cs"/>
              </a:rPr>
              <a:t>يُجري الباحث اختبارًا تجريبيًا على جزء صغير من العينة للتأكد من وضوح بطاقة الترميز، ويحسب درجة الثبات بين الم</a:t>
            </a:r>
            <a:r>
              <a:rPr lang="ar-EG" dirty="0">
                <a:cs typeface="+mj-cs"/>
              </a:rPr>
              <a:t>ُ</a:t>
            </a:r>
            <a:r>
              <a:rPr lang="ar-SA" dirty="0">
                <a:cs typeface="+mj-cs"/>
              </a:rPr>
              <a:t>حللي</a:t>
            </a:r>
            <a:r>
              <a:rPr lang="ar-EG" dirty="0">
                <a:cs typeface="+mj-cs"/>
              </a:rPr>
              <a:t>ن (</a:t>
            </a:r>
            <a:r>
              <a:rPr lang="en-US" dirty="0">
                <a:latin typeface="Times New Roman" panose="02020603050405020304" pitchFamily="18" charset="0"/>
                <a:cs typeface="Times New Roman" panose="02020603050405020304" pitchFamily="18" charset="0"/>
              </a:rPr>
              <a:t>Inter- Coder Reliability</a:t>
            </a:r>
            <a:r>
              <a:rPr lang="ar-EG" dirty="0">
                <a:cs typeface="+mj-cs"/>
              </a:rPr>
              <a:t>)</a:t>
            </a:r>
            <a:r>
              <a:rPr lang="en-US" dirty="0">
                <a:cs typeface="+mj-cs"/>
              </a:rPr>
              <a:t> </a:t>
            </a:r>
            <a:r>
              <a:rPr lang="ar-SA" dirty="0">
                <a:cs typeface="+mj-cs"/>
              </a:rPr>
              <a:t>لضمان أن النتائج لا </a:t>
            </a:r>
            <a:r>
              <a:rPr lang="ar-EG" dirty="0">
                <a:cs typeface="+mj-cs"/>
              </a:rPr>
              <a:t>تتغير بتغير</a:t>
            </a:r>
            <a:r>
              <a:rPr lang="ar-SA" dirty="0">
                <a:cs typeface="+mj-cs"/>
              </a:rPr>
              <a:t> </a:t>
            </a:r>
            <a:r>
              <a:rPr lang="ar-EG" dirty="0">
                <a:cs typeface="+mj-cs"/>
              </a:rPr>
              <a:t>القائم بالتحليل</a:t>
            </a:r>
            <a:r>
              <a:rPr lang="en-US" dirty="0">
                <a:cs typeface="+mj-cs"/>
              </a:rPr>
              <a:t>.</a:t>
            </a:r>
          </a:p>
        </p:txBody>
      </p:sp>
      <p:sp>
        <p:nvSpPr>
          <p:cNvPr id="3" name="TextBox 2">
            <a:extLst>
              <a:ext uri="{FF2B5EF4-FFF2-40B4-BE49-F238E27FC236}">
                <a16:creationId xmlns:a16="http://schemas.microsoft.com/office/drawing/2014/main" id="{12EBA663-39C6-C7D6-5F14-DCD14A1035F2}"/>
              </a:ext>
            </a:extLst>
          </p:cNvPr>
          <p:cNvSpPr txBox="1"/>
          <p:nvPr/>
        </p:nvSpPr>
        <p:spPr>
          <a:xfrm>
            <a:off x="4314889" y="1968995"/>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خطوات 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4" name="Picture 3" descr="A stack of colorful blocks with text&#10;&#10;AI-generated content may be incorrect.">
            <a:extLst>
              <a:ext uri="{FF2B5EF4-FFF2-40B4-BE49-F238E27FC236}">
                <a16:creationId xmlns:a16="http://schemas.microsoft.com/office/drawing/2014/main" id="{6E99915B-DB2A-53CA-1720-73E2E28CFE7F}"/>
              </a:ext>
            </a:extLst>
          </p:cNvPr>
          <p:cNvPicPr>
            <a:picLocks noChangeAspect="1"/>
          </p:cNvPicPr>
          <p:nvPr/>
        </p:nvPicPr>
        <p:blipFill>
          <a:blip r:embed="rId2"/>
          <a:stretch>
            <a:fillRect/>
          </a:stretch>
        </p:blipFill>
        <p:spPr>
          <a:xfrm>
            <a:off x="789710" y="2558368"/>
            <a:ext cx="2118912" cy="31783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2139421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3D507-C462-567D-B121-4D82D2AFC42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4CB56C5-C670-D59C-A037-978968505B5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8F0B342C-47E6-0456-4554-2D2876D4F38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72502DB9-64CE-3166-8377-1E8C59DE2474}"/>
              </a:ext>
            </a:extLst>
          </p:cNvPr>
          <p:cNvSpPr txBox="1"/>
          <p:nvPr/>
        </p:nvSpPr>
        <p:spPr>
          <a:xfrm>
            <a:off x="4262226" y="2826493"/>
            <a:ext cx="7004793" cy="2308324"/>
          </a:xfrm>
          <a:prstGeom prst="rect">
            <a:avLst/>
          </a:prstGeom>
          <a:noFill/>
        </p:spPr>
        <p:txBody>
          <a:bodyPr wrap="square" rtlCol="0">
            <a:spAutoFit/>
          </a:bodyPr>
          <a:lstStyle/>
          <a:p>
            <a:pPr algn="just" rtl="1"/>
            <a:r>
              <a:rPr lang="en-US" dirty="0"/>
              <a:t> </a:t>
            </a:r>
          </a:p>
          <a:p>
            <a:pPr marL="342900" indent="-342900" algn="just" rtl="1">
              <a:buFont typeface="+mj-lt"/>
              <a:buAutoNum type="arabicPeriod" startAt="7"/>
            </a:pPr>
            <a:r>
              <a:rPr lang="ar-SA" b="1" dirty="0"/>
              <a:t>تحضير البيانات وتحليلها</a:t>
            </a:r>
            <a:r>
              <a:rPr lang="en-US" b="1" dirty="0"/>
              <a:t>:</a:t>
            </a:r>
            <a:r>
              <a:rPr lang="ar-EG" b="1" dirty="0"/>
              <a:t> </a:t>
            </a:r>
            <a:r>
              <a:rPr lang="ar-SA" dirty="0"/>
              <a:t>يُدخل الباحث البيانات إلى برنامج تحليل</a:t>
            </a:r>
            <a:r>
              <a:rPr lang="en-US" dirty="0"/>
              <a:t> </a:t>
            </a:r>
            <a:r>
              <a:rPr lang="ar-SA" dirty="0"/>
              <a:t>مثل</a:t>
            </a:r>
            <a:r>
              <a:rPr lang="en-US" dirty="0"/>
              <a:t> Excel </a:t>
            </a:r>
            <a:r>
              <a:rPr lang="ar-SA" dirty="0"/>
              <a:t>أو</a:t>
            </a:r>
            <a:r>
              <a:rPr lang="en-US" dirty="0"/>
              <a:t>SPSS </a:t>
            </a:r>
            <a:r>
              <a:rPr lang="ar-EG" dirty="0"/>
              <a:t>، </a:t>
            </a:r>
            <a:r>
              <a:rPr lang="ar-SA" dirty="0"/>
              <a:t>ثم يُجري التحليل الإحصائي الم</a:t>
            </a:r>
            <a:r>
              <a:rPr lang="ar-EG" dirty="0"/>
              <a:t>ُ</a:t>
            </a:r>
            <a:r>
              <a:rPr lang="ar-SA" dirty="0"/>
              <a:t>ناسب</a:t>
            </a:r>
            <a:r>
              <a:rPr lang="en-US" dirty="0"/>
              <a:t>.</a:t>
            </a:r>
            <a:endParaRPr lang="ar-EG" dirty="0"/>
          </a:p>
          <a:p>
            <a:pPr marL="342900" indent="-342900" algn="just" rtl="1">
              <a:buFont typeface="+mj-lt"/>
              <a:buAutoNum type="arabicPeriod" startAt="7"/>
            </a:pPr>
            <a:endParaRPr lang="ar-EG" b="1" dirty="0"/>
          </a:p>
          <a:p>
            <a:pPr marL="342900" indent="-342900" algn="just" rtl="1">
              <a:buFont typeface="+mj-lt"/>
              <a:buAutoNum type="arabicPeriod" startAt="7"/>
            </a:pPr>
            <a:endParaRPr lang="ar-EG" b="1" dirty="0"/>
          </a:p>
          <a:p>
            <a:pPr marL="342900" indent="-342900" algn="just" rtl="1">
              <a:buFont typeface="+mj-lt"/>
              <a:buAutoNum type="arabicPeriod" startAt="7"/>
            </a:pPr>
            <a:r>
              <a:rPr lang="ar-SA" b="1" dirty="0"/>
              <a:t>عرض النتائج وصياغة الاستنتاجات النهائية</a:t>
            </a:r>
            <a:r>
              <a:rPr lang="en-US" b="1" dirty="0"/>
              <a:t>:</a:t>
            </a:r>
            <a:r>
              <a:rPr lang="ar-EG" b="1" dirty="0"/>
              <a:t> </a:t>
            </a:r>
            <a:r>
              <a:rPr lang="ar-EG" dirty="0"/>
              <a:t>ف</a:t>
            </a:r>
            <a:r>
              <a:rPr lang="ar-SA" dirty="0"/>
              <a:t>ي النهاية، يتم عرض النتائج بالأرقام والجداول والرسوم، مع تفسير ما تعنيه هذه النتائج، وربطها بالسؤال البحثي الأصلي والدراسات السابقة</a:t>
            </a:r>
            <a:r>
              <a:rPr lang="en-US" dirty="0"/>
              <a:t>.</a:t>
            </a:r>
          </a:p>
        </p:txBody>
      </p:sp>
      <p:sp>
        <p:nvSpPr>
          <p:cNvPr id="3" name="TextBox 2">
            <a:extLst>
              <a:ext uri="{FF2B5EF4-FFF2-40B4-BE49-F238E27FC236}">
                <a16:creationId xmlns:a16="http://schemas.microsoft.com/office/drawing/2014/main" id="{62F962E9-2441-E8FA-89F6-661847EC69E9}"/>
              </a:ext>
            </a:extLst>
          </p:cNvPr>
          <p:cNvSpPr txBox="1"/>
          <p:nvPr/>
        </p:nvSpPr>
        <p:spPr>
          <a:xfrm>
            <a:off x="4289934" y="2142177"/>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خطوات 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4" name="Picture 3" descr="A stack of blue and yellow cubes&#10;&#10;AI-generated content may be incorrect.">
            <a:extLst>
              <a:ext uri="{FF2B5EF4-FFF2-40B4-BE49-F238E27FC236}">
                <a16:creationId xmlns:a16="http://schemas.microsoft.com/office/drawing/2014/main" id="{F07BDDCC-DE51-B83E-AADD-FC7B53404D4E}"/>
              </a:ext>
            </a:extLst>
          </p:cNvPr>
          <p:cNvPicPr>
            <a:picLocks noChangeAspect="1"/>
          </p:cNvPicPr>
          <p:nvPr/>
        </p:nvPicPr>
        <p:blipFill>
          <a:blip r:embed="rId2"/>
          <a:stretch>
            <a:fillRect/>
          </a:stretch>
        </p:blipFill>
        <p:spPr>
          <a:xfrm>
            <a:off x="1033778" y="2142177"/>
            <a:ext cx="2492204" cy="37383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3351819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8A1582-40C5-BB07-E496-67563CC1B6F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0058410-14D5-39EB-6B57-EE94330982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8FB9EFBF-A7B9-845F-C176-1210D685681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66971326-889F-D58B-7972-645AC40C9057}"/>
              </a:ext>
            </a:extLst>
          </p:cNvPr>
          <p:cNvSpPr txBox="1"/>
          <p:nvPr/>
        </p:nvSpPr>
        <p:spPr>
          <a:xfrm>
            <a:off x="4080164" y="2502758"/>
            <a:ext cx="7200831" cy="3500958"/>
          </a:xfrm>
          <a:prstGeom prst="rect">
            <a:avLst/>
          </a:prstGeom>
          <a:noFill/>
        </p:spPr>
        <p:txBody>
          <a:bodyPr wrap="square" rtlCol="0">
            <a:spAutoFit/>
          </a:bodyPr>
          <a:lstStyle/>
          <a:p>
            <a:pPr algn="justLow" rtl="1"/>
            <a:r>
              <a:rPr lang="ar-EG" dirty="0"/>
              <a:t>يُعد تحديد وحدة التحليل خطوة أساسية في أي دراسة تعتمد على </a:t>
            </a:r>
            <a:r>
              <a:rPr lang="ar-EG" b="1" dirty="0"/>
              <a:t>تحليل المُحتوى</a:t>
            </a:r>
            <a:r>
              <a:rPr lang="ar-EG" dirty="0"/>
              <a:t>، وهي المرحلة التي يُقرر فيها الباحث ما هي "الوحدة" التي سيتم تحليلها وتجميع البيانات حولها. وتختلف هذه الوحدات من دراسة لأخرى، وفق طبيعة الموضوع ومتغيراته وأهداف البحث.</a:t>
            </a:r>
          </a:p>
          <a:p>
            <a:pPr algn="justLow" rtl="1"/>
            <a:endParaRPr lang="ar-EG" sz="1050" dirty="0"/>
          </a:p>
          <a:p>
            <a:pPr algn="justLow" rtl="1"/>
            <a:r>
              <a:rPr lang="ar-EG" sz="2000" b="1" dirty="0">
                <a:effectLst>
                  <a:outerShdw blurRad="38100" dist="38100" dir="2700000" algn="tl">
                    <a:srgbClr val="000000">
                      <a:alpha val="43137"/>
                    </a:srgbClr>
                  </a:outerShdw>
                </a:effectLst>
              </a:rPr>
              <a:t>أولًا: وحدات التحليل:</a:t>
            </a:r>
          </a:p>
          <a:p>
            <a:pPr algn="justLow" rtl="1"/>
            <a:r>
              <a:rPr lang="ar-EG" u="sng" dirty="0"/>
              <a:t>وتوجد مجموعة من الوحدات الأكثر استخدامًا في تحليل المُحتوى الإعلامي، وهي: </a:t>
            </a:r>
          </a:p>
          <a:p>
            <a:pPr algn="justLow" rtl="1"/>
            <a:endParaRPr lang="ar-EG" sz="1100" dirty="0"/>
          </a:p>
          <a:p>
            <a:pPr marL="342900" indent="-342900" algn="justLow" rtl="1">
              <a:buFont typeface="+mj-lt"/>
              <a:buAutoNum type="arabicPeriod"/>
            </a:pPr>
            <a:r>
              <a:rPr lang="ar-EG" b="1" dirty="0"/>
              <a:t>الكلمة أو الرمز (</a:t>
            </a:r>
            <a:r>
              <a:rPr lang="en-US" b="1" dirty="0"/>
              <a:t>Symbol/Word</a:t>
            </a:r>
            <a:r>
              <a:rPr lang="ar-EG" b="1" dirty="0"/>
              <a:t>): </a:t>
            </a:r>
            <a:r>
              <a:rPr lang="ar-EG" dirty="0"/>
              <a:t>وتعني دراسة مدى تكرار كلمة أو رمز (مثل صورة) في العينة الخاضعة للتحليل.</a:t>
            </a:r>
          </a:p>
          <a:p>
            <a:pPr marL="342900" indent="-342900" algn="justLow" rtl="1">
              <a:buFont typeface="+mj-lt"/>
              <a:buAutoNum type="arabicPeriod"/>
            </a:pPr>
            <a:endParaRPr lang="ar-EG" b="1" dirty="0"/>
          </a:p>
          <a:p>
            <a:pPr marL="285750" indent="-285750" algn="justLow" rtl="1">
              <a:buFont typeface="Wingdings" panose="05000000000000000000" pitchFamily="2" charset="2"/>
              <a:buChar char="ü"/>
            </a:pPr>
            <a:r>
              <a:rPr lang="ar-EG" u="sng" dirty="0">
                <a:solidFill>
                  <a:schemeClr val="accent1"/>
                </a:solidFill>
              </a:rPr>
              <a:t>مثال:</a:t>
            </a:r>
            <a:r>
              <a:rPr lang="ar-EG" dirty="0">
                <a:solidFill>
                  <a:schemeClr val="accent1"/>
                </a:solidFill>
              </a:rPr>
              <a:t> </a:t>
            </a:r>
            <a:r>
              <a:rPr lang="ar-EG" dirty="0"/>
              <a:t>تحليل تكرار كلمة "حرية" أو رمز معين (مثل </a:t>
            </a:r>
            <a:r>
              <a:rPr lang="ar-EG"/>
              <a:t>صورة أو </a:t>
            </a:r>
            <a:r>
              <a:rPr lang="ar-EG" dirty="0"/>
              <a:t>شعار) في منشورات رقمية على منصات مثل </a:t>
            </a:r>
            <a:r>
              <a:rPr lang="en-US" dirty="0"/>
              <a:t>X</a:t>
            </a:r>
            <a:r>
              <a:rPr lang="ar-EG" dirty="0"/>
              <a:t> أو فيسبوك، أو دراسة مدى تكرار كلمات مثل "حصري"، "مجاني"، "عاجل" في الحملات الإعلانية الرقمية.</a:t>
            </a:r>
          </a:p>
        </p:txBody>
      </p:sp>
      <p:sp>
        <p:nvSpPr>
          <p:cNvPr id="3" name="TextBox 2">
            <a:extLst>
              <a:ext uri="{FF2B5EF4-FFF2-40B4-BE49-F238E27FC236}">
                <a16:creationId xmlns:a16="http://schemas.microsoft.com/office/drawing/2014/main" id="{C7B8ECCB-06F2-3675-ADA2-7AA12D36F08D}"/>
              </a:ext>
            </a:extLst>
          </p:cNvPr>
          <p:cNvSpPr txBox="1"/>
          <p:nvPr/>
        </p:nvSpPr>
        <p:spPr>
          <a:xfrm>
            <a:off x="4314889" y="1968995"/>
            <a:ext cx="6954884"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تحديد وحدات وفئات 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9" name="Picture 8" descr="A magnifying glass with words&#10;&#10;AI-generated content may be incorrect.">
            <a:extLst>
              <a:ext uri="{FF2B5EF4-FFF2-40B4-BE49-F238E27FC236}">
                <a16:creationId xmlns:a16="http://schemas.microsoft.com/office/drawing/2014/main" id="{B8039576-CD7A-5BB6-B2B0-C027F3706471}"/>
              </a:ext>
            </a:extLst>
          </p:cNvPr>
          <p:cNvPicPr>
            <a:picLocks noChangeAspect="1"/>
          </p:cNvPicPr>
          <p:nvPr/>
        </p:nvPicPr>
        <p:blipFill>
          <a:blip r:embed="rId2">
            <a:duotone>
              <a:schemeClr val="accent5">
                <a:shade val="45000"/>
                <a:satMod val="135000"/>
              </a:schemeClr>
              <a:prstClr val="white"/>
            </a:duotone>
          </a:blip>
          <a:stretch>
            <a:fillRect/>
          </a:stretch>
        </p:blipFill>
        <p:spPr>
          <a:xfrm>
            <a:off x="911005" y="2570019"/>
            <a:ext cx="3001522" cy="300152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74046169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27E83-843B-E69F-DF99-A95F6A67E80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C9CC60F-8D61-3174-288A-AC986CB5DB0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54C65810-EAE4-12BE-8179-088EAFA00E07}"/>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21473A58-6C51-3F8C-42CD-3697EB7A391B}"/>
              </a:ext>
            </a:extLst>
          </p:cNvPr>
          <p:cNvSpPr txBox="1"/>
          <p:nvPr/>
        </p:nvSpPr>
        <p:spPr>
          <a:xfrm>
            <a:off x="4314888" y="2763108"/>
            <a:ext cx="6966107" cy="2308324"/>
          </a:xfrm>
          <a:prstGeom prst="rect">
            <a:avLst/>
          </a:prstGeom>
          <a:noFill/>
        </p:spPr>
        <p:txBody>
          <a:bodyPr wrap="square" rtlCol="0">
            <a:spAutoFit/>
          </a:bodyPr>
          <a:lstStyle/>
          <a:p>
            <a:pPr marL="342900" indent="-342900" algn="justLow" rtl="1">
              <a:buFont typeface="+mj-lt"/>
              <a:buAutoNum type="arabicPeriod" startAt="2"/>
            </a:pPr>
            <a:r>
              <a:rPr lang="ar-EG" b="1" dirty="0"/>
              <a:t>الفكرة أو الموضوع (</a:t>
            </a:r>
            <a:r>
              <a:rPr lang="en-US" b="1" dirty="0"/>
              <a:t>Theme</a:t>
            </a:r>
            <a:r>
              <a:rPr lang="ar-EG" b="1" dirty="0"/>
              <a:t>): </a:t>
            </a:r>
            <a:r>
              <a:rPr lang="ar-EG" dirty="0"/>
              <a:t>وتعني تحليل الفكرة الأساسية أو الرسالة الرئيسة الموجودة في المادة التي نقوم بتحليلها أو القيمة التي تعبر عنها (مثلًا العدل، المُساواة).</a:t>
            </a:r>
          </a:p>
          <a:p>
            <a:pPr marL="342900" indent="-342900" algn="justLow" rtl="1">
              <a:buFont typeface="+mj-lt"/>
              <a:buAutoNum type="arabicPeriod" startAt="2"/>
            </a:pPr>
            <a:endParaRPr lang="ar-EG" dirty="0"/>
          </a:p>
          <a:p>
            <a:pPr marL="285750" indent="-285750" algn="just" rtl="1">
              <a:buFont typeface="Wingdings" panose="05000000000000000000" pitchFamily="2" charset="2"/>
              <a:buChar char="ü"/>
            </a:pPr>
            <a:r>
              <a:rPr lang="ar-EG" u="sng" dirty="0">
                <a:solidFill>
                  <a:schemeClr val="accent1"/>
                </a:solidFill>
              </a:rPr>
              <a:t>مثال:</a:t>
            </a:r>
            <a:r>
              <a:rPr lang="ar-EG" dirty="0">
                <a:solidFill>
                  <a:schemeClr val="accent1"/>
                </a:solidFill>
              </a:rPr>
              <a:t> </a:t>
            </a:r>
            <a:r>
              <a:rPr lang="ar-EG" dirty="0"/>
              <a:t>يمكن تحليل منشورات </a:t>
            </a:r>
            <a:r>
              <a:rPr lang="ar-EG" dirty="0" err="1"/>
              <a:t>إنستجرام</a:t>
            </a:r>
            <a:r>
              <a:rPr lang="ar-EG" dirty="0"/>
              <a:t> الخاصة بحملة توعية بيئية لمعرفة إن كانت تركز على الحلول العملية، أو عرض المخاطر، أو سرد القصص الملهمة.</a:t>
            </a:r>
          </a:p>
          <a:p>
            <a:pPr marL="285750" indent="-285750" algn="just" rtl="1">
              <a:buFont typeface="Wingdings" panose="05000000000000000000" pitchFamily="2" charset="2"/>
              <a:buChar char="ü"/>
            </a:pPr>
            <a:endParaRPr lang="ar-EG" dirty="0"/>
          </a:p>
          <a:p>
            <a:pPr marL="285750" indent="-285750" algn="just" rtl="1">
              <a:buFont typeface="Wingdings" panose="05000000000000000000" pitchFamily="2" charset="2"/>
              <a:buChar char="ü"/>
            </a:pPr>
            <a:r>
              <a:rPr lang="ar-EG" dirty="0"/>
              <a:t>أو تحليل تغطية القنوات الإخبارية على يوتيوب لأزمة اقتصادية ما، وتحديد ما إذا كانت الرسائل الأساسية تهدف للتحذير، أو تدعو للتهدئة، أو تقوم بتحميل جهة معينة المسؤولية.</a:t>
            </a:r>
          </a:p>
        </p:txBody>
      </p:sp>
      <p:pic>
        <p:nvPicPr>
          <p:cNvPr id="4" name="Picture 3" descr="A black and white thought bubble with text&#10;&#10;AI-generated content may be incorrect.">
            <a:extLst>
              <a:ext uri="{FF2B5EF4-FFF2-40B4-BE49-F238E27FC236}">
                <a16:creationId xmlns:a16="http://schemas.microsoft.com/office/drawing/2014/main" id="{C92027EE-4DD5-B343-8B1F-1E6F7F4944F2}"/>
              </a:ext>
            </a:extLst>
          </p:cNvPr>
          <p:cNvPicPr>
            <a:picLocks noChangeAspect="1"/>
          </p:cNvPicPr>
          <p:nvPr/>
        </p:nvPicPr>
        <p:blipFill>
          <a:blip r:embed="rId2">
            <a:duotone>
              <a:schemeClr val="accent5">
                <a:shade val="45000"/>
                <a:satMod val="135000"/>
              </a:schemeClr>
              <a:prstClr val="white"/>
            </a:duotone>
          </a:blip>
          <a:stretch>
            <a:fillRect/>
          </a:stretch>
        </p:blipFill>
        <p:spPr>
          <a:xfrm>
            <a:off x="983312" y="2597728"/>
            <a:ext cx="2752864" cy="275286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TextBox 7">
            <a:extLst>
              <a:ext uri="{FF2B5EF4-FFF2-40B4-BE49-F238E27FC236}">
                <a16:creationId xmlns:a16="http://schemas.microsoft.com/office/drawing/2014/main" id="{7AF095F6-206D-CE50-60FC-8E656A473775}"/>
              </a:ext>
            </a:extLst>
          </p:cNvPr>
          <p:cNvSpPr txBox="1"/>
          <p:nvPr/>
        </p:nvSpPr>
        <p:spPr>
          <a:xfrm>
            <a:off x="5095999" y="2022549"/>
            <a:ext cx="6095010"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أولًا: وحدات التحليل:</a:t>
            </a:r>
          </a:p>
        </p:txBody>
      </p:sp>
    </p:spTree>
    <p:extLst>
      <p:ext uri="{BB962C8B-B14F-4D97-AF65-F5344CB8AC3E}">
        <p14:creationId xmlns:p14="http://schemas.microsoft.com/office/powerpoint/2010/main" val="420858671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E8363-7971-AD8E-CCFE-D7FEF4CDBC1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62EC776-6ECA-C909-347B-0AC1D187500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F619836B-31E9-7052-BE2B-5F03E4D6295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22FFBBDE-0CCA-28E2-95C4-C5FF2AE03B79}"/>
              </a:ext>
            </a:extLst>
          </p:cNvPr>
          <p:cNvSpPr txBox="1"/>
          <p:nvPr/>
        </p:nvSpPr>
        <p:spPr>
          <a:xfrm>
            <a:off x="4314889" y="2731358"/>
            <a:ext cx="7011721" cy="2585323"/>
          </a:xfrm>
          <a:prstGeom prst="rect">
            <a:avLst/>
          </a:prstGeom>
          <a:noFill/>
        </p:spPr>
        <p:txBody>
          <a:bodyPr wrap="square" rtlCol="0">
            <a:spAutoFit/>
          </a:bodyPr>
          <a:lstStyle/>
          <a:p>
            <a:pPr marL="342900" indent="-342900" algn="just" rtl="1">
              <a:buFont typeface="+mj-lt"/>
              <a:buAutoNum type="arabicPeriod" startAt="3"/>
            </a:pPr>
            <a:r>
              <a:rPr lang="ar-EG" b="1" dirty="0"/>
              <a:t>الشخصية (</a:t>
            </a:r>
            <a:r>
              <a:rPr lang="en-US" b="1" dirty="0"/>
              <a:t>Character</a:t>
            </a:r>
            <a:r>
              <a:rPr lang="ar-EG" b="1" dirty="0"/>
              <a:t>): </a:t>
            </a:r>
            <a:r>
              <a:rPr lang="ar-EG" dirty="0"/>
              <a:t>وتهتم بتحليل الأشخاص أو الرموز التي تظهر في المُحتوى، ودراسة دورهم وطريقة تقديمهم للجمهور.</a:t>
            </a:r>
          </a:p>
          <a:p>
            <a:pPr marL="342900" indent="-342900" algn="just" rtl="1">
              <a:buFont typeface="+mj-lt"/>
              <a:buAutoNum type="arabicPeriod" startAt="3"/>
            </a:pPr>
            <a:endParaRPr lang="ar-EG" dirty="0"/>
          </a:p>
          <a:p>
            <a:pPr marL="342900" indent="-342900" algn="just" rtl="1">
              <a:buFont typeface="Wingdings" panose="05000000000000000000" pitchFamily="2" charset="2"/>
              <a:buChar char="ü"/>
            </a:pPr>
            <a:r>
              <a:rPr lang="ar-EG" u="sng" dirty="0">
                <a:solidFill>
                  <a:schemeClr val="accent1"/>
                </a:solidFill>
              </a:rPr>
              <a:t>مثال:</a:t>
            </a:r>
            <a:r>
              <a:rPr lang="ar-EG" dirty="0">
                <a:solidFill>
                  <a:schemeClr val="accent1"/>
                </a:solidFill>
              </a:rPr>
              <a:t> </a:t>
            </a:r>
            <a:r>
              <a:rPr lang="ar-EG" dirty="0"/>
              <a:t>تحليل ظهور شخصية مؤثرة (مثل لاعب، أو مؤثر، أو فنان، أو سياسي) على </a:t>
            </a:r>
            <a:r>
              <a:rPr lang="ar-EG" dirty="0" err="1"/>
              <a:t>إنستجرام</a:t>
            </a:r>
            <a:r>
              <a:rPr lang="ar-EG" dirty="0"/>
              <a:t> في حملة رقمية لجمع التبرعات. وذلك بهدف معرفة دور هذه الشخصية داخل المُحتوى:</a:t>
            </a:r>
          </a:p>
          <a:p>
            <a:pPr marL="342900" indent="-342900" algn="just" rtl="1">
              <a:buFont typeface="Arial" panose="020B0604020202020204" pitchFamily="34" charset="0"/>
              <a:buChar char="•"/>
            </a:pPr>
            <a:r>
              <a:rPr lang="ar-EG" dirty="0"/>
              <a:t>هل يشارك قصته الشخصية للتأثير العاطفي؟ أم يكتفي بعرض الحقائق والمعلومات؟</a:t>
            </a:r>
          </a:p>
          <a:p>
            <a:pPr marL="342900" indent="-342900" algn="just" rtl="1">
              <a:buFont typeface="Arial" panose="020B0604020202020204" pitchFamily="34" charset="0"/>
              <a:buChar char="•"/>
            </a:pPr>
            <a:r>
              <a:rPr lang="ar-EG" dirty="0"/>
              <a:t>ما نوع العلاقة التي يبنيها مع الجمهور؟</a:t>
            </a:r>
          </a:p>
          <a:p>
            <a:pPr marL="342900" indent="-342900" algn="just" rtl="1">
              <a:buFont typeface="Arial" panose="020B0604020202020204" pitchFamily="34" charset="0"/>
              <a:buChar char="•"/>
            </a:pPr>
            <a:r>
              <a:rPr lang="ar-EG" dirty="0"/>
              <a:t>وهل يقدم نفسه كخبير، أو صديق مقرب، أو مجرد وجه إعلاني؟</a:t>
            </a:r>
          </a:p>
        </p:txBody>
      </p:sp>
      <p:pic>
        <p:nvPicPr>
          <p:cNvPr id="4" name="Picture 3" descr="A black and white line drawing of a person&#10;&#10;AI-generated content may be incorrect.">
            <a:extLst>
              <a:ext uri="{FF2B5EF4-FFF2-40B4-BE49-F238E27FC236}">
                <a16:creationId xmlns:a16="http://schemas.microsoft.com/office/drawing/2014/main" id="{E7E2C174-3E61-FBD6-C49E-BD8445B20ED3}"/>
              </a:ext>
            </a:extLst>
          </p:cNvPr>
          <p:cNvPicPr>
            <a:picLocks noChangeAspect="1"/>
          </p:cNvPicPr>
          <p:nvPr/>
        </p:nvPicPr>
        <p:blipFill>
          <a:blip r:embed="rId3">
            <a:duotone>
              <a:schemeClr val="accent5">
                <a:shade val="45000"/>
                <a:satMod val="135000"/>
              </a:schemeClr>
              <a:prstClr val="white"/>
            </a:duotone>
          </a:blip>
          <a:stretch>
            <a:fillRect/>
          </a:stretch>
        </p:blipFill>
        <p:spPr>
          <a:xfrm>
            <a:off x="983312" y="2405980"/>
            <a:ext cx="2959100" cy="29591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extBox 1">
            <a:extLst>
              <a:ext uri="{FF2B5EF4-FFF2-40B4-BE49-F238E27FC236}">
                <a16:creationId xmlns:a16="http://schemas.microsoft.com/office/drawing/2014/main" id="{63371AC7-885A-B57B-82D0-B322970849F9}"/>
              </a:ext>
            </a:extLst>
          </p:cNvPr>
          <p:cNvSpPr txBox="1"/>
          <p:nvPr/>
        </p:nvSpPr>
        <p:spPr>
          <a:xfrm>
            <a:off x="5095999" y="2022549"/>
            <a:ext cx="6095010"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أولًا: وحدات التحليل:</a:t>
            </a:r>
          </a:p>
        </p:txBody>
      </p:sp>
    </p:spTree>
    <p:extLst>
      <p:ext uri="{BB962C8B-B14F-4D97-AF65-F5344CB8AC3E}">
        <p14:creationId xmlns:p14="http://schemas.microsoft.com/office/powerpoint/2010/main" val="46409629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03D30-7FDD-8F39-086A-A031CDD12E0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854A7D6-2947-88F4-7F1F-B97D339A12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D86D7E1E-7D2E-BBC7-907B-8299FC67371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ADFBBDFC-3326-53C2-A64C-3279D9414095}"/>
              </a:ext>
            </a:extLst>
          </p:cNvPr>
          <p:cNvSpPr txBox="1"/>
          <p:nvPr/>
        </p:nvSpPr>
        <p:spPr>
          <a:xfrm>
            <a:off x="4314889" y="2648808"/>
            <a:ext cx="7011721" cy="2585323"/>
          </a:xfrm>
          <a:prstGeom prst="rect">
            <a:avLst/>
          </a:prstGeom>
          <a:noFill/>
        </p:spPr>
        <p:txBody>
          <a:bodyPr wrap="square" rtlCol="0">
            <a:spAutoFit/>
          </a:bodyPr>
          <a:lstStyle/>
          <a:p>
            <a:pPr marL="342900" indent="-342900" algn="just" rtl="1">
              <a:buFont typeface="+mj-lt"/>
              <a:buAutoNum type="arabicPeriod" startAt="4"/>
            </a:pPr>
            <a:r>
              <a:rPr lang="ar-EG" b="1" dirty="0"/>
              <a:t>الجُملة أو الفقرة (</a:t>
            </a:r>
            <a:r>
              <a:rPr lang="en-US" b="1" dirty="0"/>
              <a:t>Sentence/Paragraph</a:t>
            </a:r>
            <a:r>
              <a:rPr lang="ar-EG" b="1" dirty="0"/>
              <a:t>): </a:t>
            </a:r>
            <a:r>
              <a:rPr lang="ar-EG" dirty="0"/>
              <a:t>تُستخدم لتحليل أسلوب الكتابة ونبرة النص داخل المُحتوى.</a:t>
            </a:r>
          </a:p>
          <a:p>
            <a:pPr marL="342900" indent="-342900" algn="just" rtl="1">
              <a:buFont typeface="+mj-lt"/>
              <a:buAutoNum type="arabicPeriod" startAt="4"/>
            </a:pPr>
            <a:endParaRPr lang="ar-EG" dirty="0"/>
          </a:p>
          <a:p>
            <a:pPr marL="342900" indent="-342900" algn="just" rtl="1">
              <a:buFont typeface="Wingdings" panose="05000000000000000000" pitchFamily="2" charset="2"/>
              <a:buChar char="ü"/>
            </a:pPr>
            <a:r>
              <a:rPr lang="ar-EG" u="sng" dirty="0">
                <a:solidFill>
                  <a:schemeClr val="accent1"/>
                </a:solidFill>
              </a:rPr>
              <a:t>مثال:</a:t>
            </a:r>
            <a:r>
              <a:rPr lang="ar-EG" dirty="0">
                <a:solidFill>
                  <a:schemeClr val="accent1"/>
                </a:solidFill>
              </a:rPr>
              <a:t> </a:t>
            </a:r>
            <a:r>
              <a:rPr lang="ar-EG" dirty="0"/>
              <a:t>تحليل نصوص التغريدات في حملة توعية صحية على منصة </a:t>
            </a:r>
            <a:r>
              <a:rPr lang="en-US" dirty="0"/>
              <a:t>X</a:t>
            </a:r>
            <a:r>
              <a:rPr lang="ar-EG" dirty="0"/>
              <a:t> لمعرفة ما إذا كانت اللغة مباشرة </a:t>
            </a:r>
            <a:r>
              <a:rPr lang="ar-EG" dirty="0" err="1"/>
              <a:t>وحقائقية</a:t>
            </a:r>
            <a:r>
              <a:rPr lang="ar-EG" dirty="0"/>
              <a:t>، أو عاطفية وتحفيزية، أو تعتمد على أسلوب التخويف أو التحذير.</a:t>
            </a:r>
          </a:p>
          <a:p>
            <a:pPr marL="342900" indent="-342900" algn="just" rtl="1">
              <a:buFont typeface="+mj-lt"/>
              <a:buAutoNum type="arabicPeriod" startAt="4"/>
            </a:pPr>
            <a:endParaRPr lang="ar-EG" b="1" dirty="0"/>
          </a:p>
          <a:p>
            <a:pPr marL="342900" indent="-342900" algn="just" rtl="1">
              <a:buFont typeface="Wingdings" panose="05000000000000000000" pitchFamily="2" charset="2"/>
              <a:buChar char="ü"/>
            </a:pPr>
            <a:r>
              <a:rPr lang="ar-EG" dirty="0"/>
              <a:t>أو تحليل فقرات بمنشورات لشركة ما على منصة </a:t>
            </a:r>
            <a:r>
              <a:rPr lang="ar-EG" dirty="0" err="1"/>
              <a:t>إنستجرام</a:t>
            </a:r>
            <a:r>
              <a:rPr lang="ar-EG" dirty="0"/>
              <a:t> لمعرفة إن كانت اللغة المستخدمة إيجابية، أو مُلهمة، أو تحفيزية، أو إن كانت تحتوي على لغة ضغط نفسي كالعروض المحدودة أو التخويف من فوات الفرصة.</a:t>
            </a:r>
          </a:p>
        </p:txBody>
      </p:sp>
      <p:pic>
        <p:nvPicPr>
          <p:cNvPr id="4" name="Picture 3" descr="A black and white symbol with text&#10;&#10;AI-generated content may be incorrect.">
            <a:extLst>
              <a:ext uri="{FF2B5EF4-FFF2-40B4-BE49-F238E27FC236}">
                <a16:creationId xmlns:a16="http://schemas.microsoft.com/office/drawing/2014/main" id="{2B2FA9AA-187E-B2E3-44C0-9941EBC45EE1}"/>
              </a:ext>
            </a:extLst>
          </p:cNvPr>
          <p:cNvPicPr>
            <a:picLocks noChangeAspect="1"/>
          </p:cNvPicPr>
          <p:nvPr/>
        </p:nvPicPr>
        <p:blipFill>
          <a:blip r:embed="rId2">
            <a:duotone>
              <a:schemeClr val="accent5">
                <a:shade val="45000"/>
                <a:satMod val="135000"/>
              </a:schemeClr>
              <a:prstClr val="white"/>
            </a:duotone>
          </a:blip>
          <a:stretch>
            <a:fillRect/>
          </a:stretch>
        </p:blipFill>
        <p:spPr>
          <a:xfrm>
            <a:off x="983312" y="2502758"/>
            <a:ext cx="2901950" cy="290195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extBox 1">
            <a:extLst>
              <a:ext uri="{FF2B5EF4-FFF2-40B4-BE49-F238E27FC236}">
                <a16:creationId xmlns:a16="http://schemas.microsoft.com/office/drawing/2014/main" id="{2A1BD1DF-8B0F-7C11-03B7-62ED38815785}"/>
              </a:ext>
            </a:extLst>
          </p:cNvPr>
          <p:cNvSpPr txBox="1"/>
          <p:nvPr/>
        </p:nvSpPr>
        <p:spPr>
          <a:xfrm>
            <a:off x="5095999" y="2022549"/>
            <a:ext cx="6095010"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أولًا: وحدات التحليل:</a:t>
            </a:r>
          </a:p>
        </p:txBody>
      </p:sp>
    </p:spTree>
    <p:extLst>
      <p:ext uri="{BB962C8B-B14F-4D97-AF65-F5344CB8AC3E}">
        <p14:creationId xmlns:p14="http://schemas.microsoft.com/office/powerpoint/2010/main" val="253728867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5FF0B-8B2A-023C-00B5-0BD79B3F666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F4BD97F-FC3F-7074-F267-F230BC6A46B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C0B96E21-D4B5-3B7B-F0CF-EEA200C9B02C}"/>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BD2C8704-DB04-EA7E-2BCD-8E48E9C988F7}"/>
              </a:ext>
            </a:extLst>
          </p:cNvPr>
          <p:cNvSpPr txBox="1"/>
          <p:nvPr/>
        </p:nvSpPr>
        <p:spPr>
          <a:xfrm>
            <a:off x="4622800" y="2585308"/>
            <a:ext cx="6703810" cy="3139321"/>
          </a:xfrm>
          <a:prstGeom prst="rect">
            <a:avLst/>
          </a:prstGeom>
          <a:noFill/>
        </p:spPr>
        <p:txBody>
          <a:bodyPr wrap="square" rtlCol="0">
            <a:spAutoFit/>
          </a:bodyPr>
          <a:lstStyle/>
          <a:p>
            <a:pPr marL="342900" indent="-342900" algn="just" rtl="1">
              <a:buFont typeface="+mj-lt"/>
              <a:buAutoNum type="arabicPeriod" startAt="5"/>
            </a:pPr>
            <a:r>
              <a:rPr lang="ar-EG" b="1" dirty="0">
                <a:cs typeface="+mj-cs"/>
              </a:rPr>
              <a:t>الوسيلة </a:t>
            </a:r>
            <a:r>
              <a:rPr lang="en-US" b="1" dirty="0">
                <a:cs typeface="+mj-cs"/>
              </a:rPr>
              <a:t>Media Channel)</a:t>
            </a:r>
            <a:r>
              <a:rPr lang="ar-EG" b="1" dirty="0">
                <a:cs typeface="+mj-cs"/>
              </a:rPr>
              <a:t>): </a:t>
            </a:r>
            <a:r>
              <a:rPr lang="ar-EG" dirty="0">
                <a:cs typeface="+mj-cs"/>
              </a:rPr>
              <a:t>ويقصد بها المنصة أو القناة أو الوسيلة التي يُنشر من خلالها المُحتوى، وهي مهمة خصوصًا في الدراسات المُقارنة لمعرفة كيف يختلف تناول الموضوع ذاته من وسيلة لأخرى.</a:t>
            </a:r>
          </a:p>
          <a:p>
            <a:pPr marL="342900" indent="-342900" algn="just" rtl="1">
              <a:buFont typeface="+mj-lt"/>
              <a:buAutoNum type="arabicPeriod" startAt="5"/>
            </a:pPr>
            <a:endParaRPr lang="ar-EG" dirty="0">
              <a:cs typeface="+mj-cs"/>
            </a:endParaRPr>
          </a:p>
          <a:p>
            <a:pPr marL="342900" indent="-342900" algn="just" rtl="1">
              <a:buFont typeface="Wingdings" panose="05000000000000000000" pitchFamily="2" charset="2"/>
              <a:buChar char="ü"/>
            </a:pPr>
            <a:r>
              <a:rPr lang="ar-EG" u="sng" dirty="0">
                <a:solidFill>
                  <a:schemeClr val="accent1"/>
                </a:solidFill>
                <a:cs typeface="+mj-cs"/>
              </a:rPr>
              <a:t>مثال:</a:t>
            </a:r>
            <a:r>
              <a:rPr lang="ar-EG" dirty="0">
                <a:cs typeface="+mj-cs"/>
              </a:rPr>
              <a:t> مقارنة طريقة عرض حملة توعية عن الصحة النفسية على </a:t>
            </a:r>
            <a:r>
              <a:rPr lang="ar-EG" dirty="0" err="1">
                <a:cs typeface="+mj-cs"/>
              </a:rPr>
              <a:t>إنستجرام</a:t>
            </a:r>
            <a:r>
              <a:rPr lang="ar-EG" dirty="0">
                <a:cs typeface="+mj-cs"/>
              </a:rPr>
              <a:t>، </a:t>
            </a:r>
            <a:r>
              <a:rPr lang="en-US" dirty="0">
                <a:cs typeface="+mj-cs"/>
              </a:rPr>
              <a:t>X</a:t>
            </a:r>
            <a:r>
              <a:rPr lang="ar-EG" dirty="0">
                <a:cs typeface="+mj-cs"/>
              </a:rPr>
              <a:t>، ويوتيوب، وتحليل الفروق في:</a:t>
            </a:r>
          </a:p>
          <a:p>
            <a:pPr marL="285750" indent="-285750" algn="just" rtl="1">
              <a:buFont typeface="Arial" panose="020B0604020202020204" pitchFamily="34" charset="0"/>
              <a:buChar char="•"/>
            </a:pPr>
            <a:r>
              <a:rPr lang="ar-EG" b="1" dirty="0">
                <a:cs typeface="+mj-cs"/>
              </a:rPr>
              <a:t>الأسلوب:</a:t>
            </a:r>
            <a:r>
              <a:rPr lang="ar-EG" dirty="0">
                <a:cs typeface="+mj-cs"/>
              </a:rPr>
              <a:t> هل هو بصري قصير ومؤثر (كما في </a:t>
            </a:r>
            <a:r>
              <a:rPr lang="ar-EG" dirty="0" err="1">
                <a:cs typeface="+mj-cs"/>
              </a:rPr>
              <a:t>إنستجرام</a:t>
            </a:r>
            <a:r>
              <a:rPr lang="ar-EG" dirty="0">
                <a:cs typeface="+mj-cs"/>
              </a:rPr>
              <a:t>) أم نصي وتحليلي (كما في </a:t>
            </a:r>
            <a:r>
              <a:rPr lang="en-US" dirty="0">
                <a:cs typeface="+mj-cs"/>
              </a:rPr>
              <a:t>X</a:t>
            </a:r>
            <a:r>
              <a:rPr lang="ar-EG" dirty="0">
                <a:cs typeface="+mj-cs"/>
              </a:rPr>
              <a:t>) أم مرئي تفاعلي طويل (كما في يوتيوب)؟</a:t>
            </a:r>
          </a:p>
          <a:p>
            <a:pPr marL="285750" indent="-285750" algn="just" rtl="1">
              <a:buFont typeface="Arial" panose="020B0604020202020204" pitchFamily="34" charset="0"/>
              <a:buChar char="•"/>
            </a:pPr>
            <a:r>
              <a:rPr lang="ar-EG" b="1" dirty="0">
                <a:cs typeface="+mj-cs"/>
              </a:rPr>
              <a:t>الجمهور المستهدف:</a:t>
            </a:r>
            <a:r>
              <a:rPr lang="ar-EG" dirty="0">
                <a:cs typeface="+mj-cs"/>
              </a:rPr>
              <a:t> فئة الشباب، أو المهنيين، أو الجمهور العام أو أي فئة أُخرى.</a:t>
            </a:r>
          </a:p>
          <a:p>
            <a:pPr marL="285750" indent="-285750" algn="just" rtl="1">
              <a:buFont typeface="Arial" panose="020B0604020202020204" pitchFamily="34" charset="0"/>
              <a:buChar char="•"/>
            </a:pPr>
            <a:r>
              <a:rPr lang="ar-EG" b="1" dirty="0">
                <a:cs typeface="+mj-cs"/>
              </a:rPr>
              <a:t>شكل الرسالة:</a:t>
            </a:r>
            <a:r>
              <a:rPr lang="ar-EG" dirty="0">
                <a:cs typeface="+mj-cs"/>
              </a:rPr>
              <a:t> هل هي صور، مقاطع فيديو قصيرة، أو برامج حوارية مطوّلة.</a:t>
            </a:r>
          </a:p>
          <a:p>
            <a:pPr marL="285750" indent="-285750" algn="just" rtl="1">
              <a:buFont typeface="Arial" panose="020B0604020202020204" pitchFamily="34" charset="0"/>
              <a:buChar char="•"/>
            </a:pPr>
            <a:r>
              <a:rPr lang="ar-EG" b="1" dirty="0">
                <a:cs typeface="+mj-cs"/>
              </a:rPr>
              <a:t>نبرة التغطية:</a:t>
            </a:r>
            <a:r>
              <a:rPr lang="ar-EG" dirty="0">
                <a:cs typeface="+mj-cs"/>
              </a:rPr>
              <a:t> هل الطرح إيجابي، سلبي، أم حيادي تجاه الموضوع؟</a:t>
            </a:r>
          </a:p>
        </p:txBody>
      </p:sp>
      <p:pic>
        <p:nvPicPr>
          <p:cNvPr id="4" name="Picture 3" descr="A black and white television with a black text&#10;&#10;AI-generated content may be incorrect.">
            <a:extLst>
              <a:ext uri="{FF2B5EF4-FFF2-40B4-BE49-F238E27FC236}">
                <a16:creationId xmlns:a16="http://schemas.microsoft.com/office/drawing/2014/main" id="{3C510C6D-01A9-CC07-B546-E4D4F63DC056}"/>
              </a:ext>
            </a:extLst>
          </p:cNvPr>
          <p:cNvPicPr>
            <a:picLocks noChangeAspect="1"/>
          </p:cNvPicPr>
          <p:nvPr/>
        </p:nvPicPr>
        <p:blipFill>
          <a:blip r:embed="rId2">
            <a:duotone>
              <a:schemeClr val="accent5">
                <a:shade val="45000"/>
                <a:satMod val="135000"/>
              </a:schemeClr>
              <a:prstClr val="white"/>
            </a:duotone>
          </a:blip>
          <a:stretch>
            <a:fillRect/>
          </a:stretch>
        </p:blipFill>
        <p:spPr>
          <a:xfrm>
            <a:off x="1060450" y="2502758"/>
            <a:ext cx="2870200" cy="2870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extBox 1">
            <a:extLst>
              <a:ext uri="{FF2B5EF4-FFF2-40B4-BE49-F238E27FC236}">
                <a16:creationId xmlns:a16="http://schemas.microsoft.com/office/drawing/2014/main" id="{B71321B4-4134-3386-5581-B647AF791B1E}"/>
              </a:ext>
            </a:extLst>
          </p:cNvPr>
          <p:cNvSpPr txBox="1"/>
          <p:nvPr/>
        </p:nvSpPr>
        <p:spPr>
          <a:xfrm>
            <a:off x="5095999" y="2022549"/>
            <a:ext cx="6095010"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أولًا: وحدات التحليل:</a:t>
            </a:r>
          </a:p>
        </p:txBody>
      </p:sp>
    </p:spTree>
    <p:extLst>
      <p:ext uri="{BB962C8B-B14F-4D97-AF65-F5344CB8AC3E}">
        <p14:creationId xmlns:p14="http://schemas.microsoft.com/office/powerpoint/2010/main" val="196551341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D34A8-CFD5-E45B-06CC-5EB99DE42D7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4BA53DF-0860-060E-E5DD-6758F6D3929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AFBCA270-6B8A-9824-CACA-25BA2C969C17}"/>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460C78A7-2F7D-96FE-5290-7416276D90B9}"/>
              </a:ext>
            </a:extLst>
          </p:cNvPr>
          <p:cNvSpPr txBox="1"/>
          <p:nvPr/>
        </p:nvSpPr>
        <p:spPr>
          <a:xfrm>
            <a:off x="4127500" y="2502758"/>
            <a:ext cx="7199110" cy="3139321"/>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cs typeface="+mj-cs"/>
              </a:rPr>
              <a:t>الفروق أيضًا قد تشمل عناصر مثل:</a:t>
            </a:r>
          </a:p>
          <a:p>
            <a:pPr marL="285750" indent="-285750" algn="just" rtl="1">
              <a:buFont typeface="Arial" panose="020B0604020202020204" pitchFamily="34" charset="0"/>
              <a:buChar char="•"/>
            </a:pPr>
            <a:r>
              <a:rPr lang="ar-EG" b="1" dirty="0">
                <a:cs typeface="+mj-cs"/>
              </a:rPr>
              <a:t>مدى موضوعية الطرح:</a:t>
            </a:r>
            <a:r>
              <a:rPr lang="ar-EG" dirty="0">
                <a:cs typeface="+mj-cs"/>
              </a:rPr>
              <a:t> هل المُعالجة الإعلامية متوازنة وموضوعية أم تحمل تحيزًا واضحًا لطرف أو فكرة معينة؟</a:t>
            </a:r>
          </a:p>
          <a:p>
            <a:pPr marL="285750" indent="-285750" algn="just" rtl="1">
              <a:buFont typeface="Arial" panose="020B0604020202020204" pitchFamily="34" charset="0"/>
              <a:buChar char="•"/>
            </a:pPr>
            <a:r>
              <a:rPr lang="ar-EG" b="1" dirty="0">
                <a:cs typeface="+mj-cs"/>
              </a:rPr>
              <a:t>الأطر المستخدمة: </a:t>
            </a:r>
            <a:r>
              <a:rPr lang="ar-EG" dirty="0">
                <a:cs typeface="+mj-cs"/>
              </a:rPr>
              <a:t>هل يتم التركيز على الجوانب الإيجابية للقضية، أم إبراز السلبيات والمشكلات؟</a:t>
            </a:r>
          </a:p>
          <a:p>
            <a:pPr marL="285750" indent="-285750" algn="just" rtl="1">
              <a:buFont typeface="Arial" panose="020B0604020202020204" pitchFamily="34" charset="0"/>
              <a:buChar char="•"/>
            </a:pPr>
            <a:r>
              <a:rPr lang="ar-EG" b="1" dirty="0">
                <a:cs typeface="+mj-cs"/>
              </a:rPr>
              <a:t>مصادر المعلومات:</a:t>
            </a:r>
            <a:r>
              <a:rPr lang="ar-EG" dirty="0">
                <a:cs typeface="+mj-cs"/>
              </a:rPr>
              <a:t> هل تعتمد الرسالة على بيانات موثوقة وخبراء، أم على آراء شخصية ومصادر غير موثقة؟</a:t>
            </a:r>
          </a:p>
          <a:p>
            <a:pPr marL="285750" indent="-285750" algn="just" rtl="1">
              <a:buFont typeface="Arial" panose="020B0604020202020204" pitchFamily="34" charset="0"/>
              <a:buChar char="•"/>
            </a:pPr>
            <a:r>
              <a:rPr lang="ar-EG" b="1" dirty="0">
                <a:cs typeface="+mj-cs"/>
              </a:rPr>
              <a:t>تكرار الرسائل:</a:t>
            </a:r>
            <a:r>
              <a:rPr lang="ar-EG" dirty="0">
                <a:cs typeface="+mj-cs"/>
              </a:rPr>
              <a:t> مدى تكرار طرح الفكرة أو الموضوع في المحتوى مقارنة بوسائل أخرى.</a:t>
            </a:r>
          </a:p>
          <a:p>
            <a:pPr marL="285750" indent="-285750" algn="just" rtl="1">
              <a:buFont typeface="Arial" panose="020B0604020202020204" pitchFamily="34" charset="0"/>
              <a:buChar char="•"/>
            </a:pPr>
            <a:endParaRPr lang="ar-EG" dirty="0">
              <a:cs typeface="+mj-cs"/>
            </a:endParaRPr>
          </a:p>
          <a:p>
            <a:pPr algn="just" rtl="1"/>
            <a:r>
              <a:rPr lang="en-US" dirty="0">
                <a:cs typeface="+mj-cs"/>
              </a:rPr>
              <a:t>🔹 </a:t>
            </a:r>
            <a:r>
              <a:rPr lang="ar-EG" dirty="0">
                <a:cs typeface="+mj-cs"/>
              </a:rPr>
              <a:t>وهكذا يمكننا تحديد إن كانت المُعالجة تحمل تحيزًا أو تميل لطرح أحادي الجانب، أو أنها متوازنة وتعرض وجهات النظر المختلفة.</a:t>
            </a:r>
          </a:p>
        </p:txBody>
      </p:sp>
      <p:pic>
        <p:nvPicPr>
          <p:cNvPr id="4" name="Picture 3" descr="A black and white television with a black text&#10;&#10;AI-generated content may be incorrect.">
            <a:extLst>
              <a:ext uri="{FF2B5EF4-FFF2-40B4-BE49-F238E27FC236}">
                <a16:creationId xmlns:a16="http://schemas.microsoft.com/office/drawing/2014/main" id="{77E39B2D-E389-AB0C-CEA7-9B75D70D2434}"/>
              </a:ext>
            </a:extLst>
          </p:cNvPr>
          <p:cNvPicPr>
            <a:picLocks noChangeAspect="1"/>
          </p:cNvPicPr>
          <p:nvPr/>
        </p:nvPicPr>
        <p:blipFill>
          <a:blip r:embed="rId2">
            <a:duotone>
              <a:schemeClr val="accent5">
                <a:shade val="45000"/>
                <a:satMod val="135000"/>
              </a:schemeClr>
              <a:prstClr val="white"/>
            </a:duotone>
          </a:blip>
          <a:stretch>
            <a:fillRect/>
          </a:stretch>
        </p:blipFill>
        <p:spPr>
          <a:xfrm>
            <a:off x="1060450" y="2502758"/>
            <a:ext cx="2870200" cy="2870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extBox 1">
            <a:extLst>
              <a:ext uri="{FF2B5EF4-FFF2-40B4-BE49-F238E27FC236}">
                <a16:creationId xmlns:a16="http://schemas.microsoft.com/office/drawing/2014/main" id="{D5406407-60C7-86E9-81B3-C9DD4A0B22E3}"/>
              </a:ext>
            </a:extLst>
          </p:cNvPr>
          <p:cNvSpPr txBox="1"/>
          <p:nvPr/>
        </p:nvSpPr>
        <p:spPr>
          <a:xfrm>
            <a:off x="5095999" y="2022549"/>
            <a:ext cx="6095010"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أولًا: وحدات التحليل:</a:t>
            </a:r>
          </a:p>
        </p:txBody>
      </p:sp>
    </p:spTree>
    <p:extLst>
      <p:ext uri="{BB962C8B-B14F-4D97-AF65-F5344CB8AC3E}">
        <p14:creationId xmlns:p14="http://schemas.microsoft.com/office/powerpoint/2010/main" val="196361466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DAAAE-D4C0-AD4B-7887-28F2C5CC1DA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C799917-A100-F40D-5807-CF46E99D86A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080F5318-187E-7759-F4A0-17AD93BB067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FECD978D-622D-585F-EB9C-959D883B58B2}"/>
              </a:ext>
            </a:extLst>
          </p:cNvPr>
          <p:cNvSpPr txBox="1"/>
          <p:nvPr/>
        </p:nvSpPr>
        <p:spPr>
          <a:xfrm>
            <a:off x="4608821" y="2901662"/>
            <a:ext cx="6613461" cy="2308324"/>
          </a:xfrm>
          <a:prstGeom prst="rect">
            <a:avLst/>
          </a:prstGeom>
          <a:noFill/>
        </p:spPr>
        <p:txBody>
          <a:bodyPr wrap="square" rtlCol="0">
            <a:spAutoFit/>
          </a:bodyPr>
          <a:lstStyle/>
          <a:p>
            <a:pPr algn="just" rtl="1"/>
            <a:r>
              <a:rPr lang="en-US" dirty="0"/>
              <a:t>💡 </a:t>
            </a:r>
            <a:r>
              <a:rPr lang="ar-EG" b="1" dirty="0"/>
              <a:t>مُلاحظة:</a:t>
            </a:r>
            <a:r>
              <a:rPr lang="ar-EG" dirty="0"/>
              <a:t> يمكن للباحث أن يستخدم أكثر من وحدة تحليل في نفس الدراسة إن تطلب الأمر ذلك.</a:t>
            </a:r>
          </a:p>
          <a:p>
            <a:pPr algn="just" rtl="1"/>
            <a:endParaRPr lang="ar-EG" u="sng" dirty="0">
              <a:solidFill>
                <a:schemeClr val="accent1"/>
              </a:solidFill>
            </a:endParaRPr>
          </a:p>
          <a:p>
            <a:pPr marL="285750" indent="-285750" algn="just" rtl="1">
              <a:buFont typeface="Wingdings" panose="05000000000000000000" pitchFamily="2" charset="2"/>
              <a:buChar char="ü"/>
            </a:pPr>
            <a:r>
              <a:rPr lang="ar-EG" u="sng" dirty="0">
                <a:solidFill>
                  <a:schemeClr val="accent1"/>
                </a:solidFill>
              </a:rPr>
              <a:t>مثال:</a:t>
            </a:r>
            <a:r>
              <a:rPr lang="ar-EG" dirty="0"/>
              <a:t> دراسة حول </a:t>
            </a:r>
            <a:r>
              <a:rPr lang="ar-EG" b="1" dirty="0"/>
              <a:t>صورة المرأة في إعلانات العطور الرقمية</a:t>
            </a:r>
            <a:r>
              <a:rPr lang="ar-EG" dirty="0"/>
              <a:t> قد تستخدم:</a:t>
            </a:r>
          </a:p>
          <a:p>
            <a:pPr algn="just" rtl="1"/>
            <a:endParaRPr lang="ar-EG" dirty="0"/>
          </a:p>
          <a:p>
            <a:pPr marL="285750" indent="-285750" algn="just" rtl="1">
              <a:buFont typeface="Arial" panose="020B0604020202020204" pitchFamily="34" charset="0"/>
              <a:buChar char="•"/>
            </a:pPr>
            <a:r>
              <a:rPr lang="ar-EG" b="1" dirty="0"/>
              <a:t>الشخصية:</a:t>
            </a:r>
            <a:r>
              <a:rPr lang="ar-EG" dirty="0"/>
              <a:t> لتحليل نوع الشخصية المقدّمة.</a:t>
            </a:r>
          </a:p>
          <a:p>
            <a:pPr marL="285750" indent="-285750" algn="just" rtl="1">
              <a:buFont typeface="Arial" panose="020B0604020202020204" pitchFamily="34" charset="0"/>
              <a:buChar char="•"/>
            </a:pPr>
            <a:r>
              <a:rPr lang="ar-EG" b="1" dirty="0"/>
              <a:t>الفكرة:</a:t>
            </a:r>
            <a:r>
              <a:rPr lang="ar-EG" dirty="0"/>
              <a:t> لتحديد الرسالة الضمنية.</a:t>
            </a:r>
          </a:p>
          <a:p>
            <a:pPr marL="285750" indent="-285750" algn="just" rtl="1">
              <a:buFont typeface="Arial" panose="020B0604020202020204" pitchFamily="34" charset="0"/>
              <a:buChar char="•"/>
            </a:pPr>
            <a:r>
              <a:rPr lang="ar-EG" b="1" dirty="0"/>
              <a:t>الوسيلة:</a:t>
            </a:r>
            <a:r>
              <a:rPr lang="ar-EG" dirty="0"/>
              <a:t> لمقارنة منصات العرض (يوتيوب مقابل </a:t>
            </a:r>
            <a:r>
              <a:rPr lang="ar-EG" dirty="0" err="1"/>
              <a:t>إنستجرام</a:t>
            </a:r>
            <a:r>
              <a:rPr lang="ar-EG" dirty="0"/>
              <a:t>).</a:t>
            </a:r>
          </a:p>
        </p:txBody>
      </p:sp>
      <p:pic>
        <p:nvPicPr>
          <p:cNvPr id="4" name="Picture 3" descr="A diagram of a person&#10;&#10;AI-generated content may be incorrect.">
            <a:extLst>
              <a:ext uri="{FF2B5EF4-FFF2-40B4-BE49-F238E27FC236}">
                <a16:creationId xmlns:a16="http://schemas.microsoft.com/office/drawing/2014/main" id="{D8321190-8D44-A8B9-2986-A002E8C15E63}"/>
              </a:ext>
            </a:extLst>
          </p:cNvPr>
          <p:cNvPicPr>
            <a:picLocks noChangeAspect="1"/>
          </p:cNvPicPr>
          <p:nvPr/>
        </p:nvPicPr>
        <p:blipFill>
          <a:blip r:embed="rId2">
            <a:duotone>
              <a:schemeClr val="accent5">
                <a:shade val="45000"/>
                <a:satMod val="135000"/>
              </a:schemeClr>
              <a:prstClr val="white"/>
            </a:duotone>
          </a:blip>
          <a:stretch>
            <a:fillRect/>
          </a:stretch>
        </p:blipFill>
        <p:spPr>
          <a:xfrm>
            <a:off x="791466" y="2375426"/>
            <a:ext cx="3086425" cy="30864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6553666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25ED4-114D-ED2A-F6E0-540940BD78F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EB1BE3A-E63B-AE44-D1F4-76221C13E96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E14E71F6-B08D-E7ED-9D3F-46A01770CEA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33AA05F1-42AB-EACC-F4A7-27DA4623330B}"/>
              </a:ext>
            </a:extLst>
          </p:cNvPr>
          <p:cNvSpPr txBox="1"/>
          <p:nvPr/>
        </p:nvSpPr>
        <p:spPr>
          <a:xfrm>
            <a:off x="4111310" y="2719141"/>
            <a:ext cx="7215300" cy="2785378"/>
          </a:xfrm>
          <a:prstGeom prst="rect">
            <a:avLst/>
          </a:prstGeom>
          <a:noFill/>
        </p:spPr>
        <p:txBody>
          <a:bodyPr wrap="square" rtlCol="0">
            <a:spAutoFit/>
          </a:bodyPr>
          <a:lstStyle/>
          <a:p>
            <a:pPr algn="just" rtl="1"/>
            <a:r>
              <a:rPr lang="ar-EG" dirty="0"/>
              <a:t>لا توجد فئات جاهزة لكل مُُتغير من المتغيرات، بل يحتاج الباحث إلى تحديد فئات متغيراته طبقًا لأهداف الدراسة ومتغيراتها.</a:t>
            </a:r>
          </a:p>
          <a:p>
            <a:pPr algn="just" rtl="1"/>
            <a:endParaRPr lang="ar-EG" sz="1100" dirty="0"/>
          </a:p>
          <a:p>
            <a:pPr algn="just" rtl="1"/>
            <a:r>
              <a:rPr lang="ar-EG" dirty="0"/>
              <a:t>وتُستخدم </a:t>
            </a:r>
            <a:r>
              <a:rPr lang="ar-EG" b="1" dirty="0"/>
              <a:t>فئات التحليل</a:t>
            </a:r>
            <a:r>
              <a:rPr lang="ar-EG" dirty="0"/>
              <a:t> لتصنيف المُحتوى ضمن وحدات التحليل. ولكن، لا يُنصح باختيارها بشكل عشوائي. بل يجب أن يُبنى هذا الاختيار على:</a:t>
            </a:r>
          </a:p>
          <a:p>
            <a:pPr algn="just" rtl="1"/>
            <a:endParaRPr lang="ar-EG" sz="900" dirty="0"/>
          </a:p>
          <a:p>
            <a:pPr marL="285750" indent="-285750" algn="just" rtl="1">
              <a:buFont typeface="Arial" panose="020B0604020202020204" pitchFamily="34" charset="0"/>
              <a:buChar char="•"/>
            </a:pPr>
            <a:r>
              <a:rPr lang="ar-EG" b="1" dirty="0"/>
              <a:t>أهداف الدراسة.</a:t>
            </a:r>
            <a:endParaRPr lang="ar-EG" dirty="0"/>
          </a:p>
          <a:p>
            <a:pPr marL="285750" indent="-285750" algn="just" rtl="1">
              <a:buFont typeface="Arial" panose="020B0604020202020204" pitchFamily="34" charset="0"/>
              <a:buChar char="•"/>
            </a:pPr>
            <a:r>
              <a:rPr lang="ar-EG" b="1" dirty="0"/>
              <a:t>الفرضيات البحثية.</a:t>
            </a:r>
            <a:endParaRPr lang="ar-EG" dirty="0"/>
          </a:p>
          <a:p>
            <a:pPr marL="285750" indent="-285750" algn="just" rtl="1">
              <a:buFont typeface="Arial" panose="020B0604020202020204" pitchFamily="34" charset="0"/>
              <a:buChar char="•"/>
            </a:pPr>
            <a:r>
              <a:rPr lang="ar-EG" b="1" dirty="0"/>
              <a:t>الإطار النظري المستخدم.</a:t>
            </a:r>
          </a:p>
          <a:p>
            <a:pPr algn="just" rtl="1"/>
            <a:endParaRPr lang="ar-EG" sz="1100" dirty="0"/>
          </a:p>
          <a:p>
            <a:pPr algn="just" rtl="1"/>
            <a:r>
              <a:rPr lang="ar-EG" dirty="0"/>
              <a:t> </a:t>
            </a:r>
            <a:r>
              <a:rPr lang="en-US" dirty="0"/>
              <a:t>❌ </a:t>
            </a:r>
            <a:r>
              <a:rPr lang="ar-EG" dirty="0"/>
              <a:t> فاختيار فئات دون مرجعية نظرية يؤدي إلى نتائج سطحية ومُضلِّلة.</a:t>
            </a:r>
          </a:p>
        </p:txBody>
      </p:sp>
      <p:sp>
        <p:nvSpPr>
          <p:cNvPr id="2" name="TextBox 1">
            <a:extLst>
              <a:ext uri="{FF2B5EF4-FFF2-40B4-BE49-F238E27FC236}">
                <a16:creationId xmlns:a16="http://schemas.microsoft.com/office/drawing/2014/main" id="{F2C0299E-E530-B87E-897C-5C28426B2DC6}"/>
              </a:ext>
            </a:extLst>
          </p:cNvPr>
          <p:cNvSpPr txBox="1"/>
          <p:nvPr/>
        </p:nvSpPr>
        <p:spPr>
          <a:xfrm>
            <a:off x="5111526" y="2063941"/>
            <a:ext cx="6097162"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ثانيًا: اختيار فئات التحليل:</a:t>
            </a:r>
          </a:p>
        </p:txBody>
      </p:sp>
      <p:pic>
        <p:nvPicPr>
          <p:cNvPr id="8" name="Picture 7" descr="A cartoon character sitting at a desk with a magnifying glass and a star&#10;&#10;AI-generated content may be incorrect.">
            <a:extLst>
              <a:ext uri="{FF2B5EF4-FFF2-40B4-BE49-F238E27FC236}">
                <a16:creationId xmlns:a16="http://schemas.microsoft.com/office/drawing/2014/main" id="{3C3243EE-3ACD-A4D1-E2EF-4BCF74563A52}"/>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4700"/>
                    </a14:imgEffect>
                  </a14:imgLayer>
                </a14:imgProps>
              </a:ext>
            </a:extLst>
          </a:blip>
          <a:stretch>
            <a:fillRect/>
          </a:stretch>
        </p:blipFill>
        <p:spPr>
          <a:xfrm>
            <a:off x="1143582" y="2307670"/>
            <a:ext cx="2353474" cy="353021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1698983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8F852-B9B4-AD1B-C7FB-11E486504DB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3DA43C54-8A1C-4C2A-6225-803ADEBEB98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59765E40-A637-A46F-E696-AD69D11ED7E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78967B93-377E-B4E5-89A3-D2AADE37C722}"/>
              </a:ext>
            </a:extLst>
          </p:cNvPr>
          <p:cNvSpPr txBox="1"/>
          <p:nvPr/>
        </p:nvSpPr>
        <p:spPr>
          <a:xfrm>
            <a:off x="4111310" y="2949487"/>
            <a:ext cx="7215300" cy="2308324"/>
          </a:xfrm>
          <a:prstGeom prst="rect">
            <a:avLst/>
          </a:prstGeom>
          <a:noFill/>
        </p:spPr>
        <p:txBody>
          <a:bodyPr wrap="square" rtlCol="0">
            <a:spAutoFit/>
          </a:bodyPr>
          <a:lstStyle/>
          <a:p>
            <a:pPr algn="just" rtl="1"/>
            <a:r>
              <a:rPr lang="ar-EG" dirty="0"/>
              <a:t>لذا، يجب على الباحث أن يطلع على تجارب الباحثين السابقين له للتعرف على كيفية تحديدهم لفئات متغيرات متشابهة لتلك التي يقوم بقياسها؛ ف</a:t>
            </a:r>
            <a:r>
              <a:rPr lang="ar-SA" dirty="0"/>
              <a:t>هناك العديد من الفئات التي يستخدمها الباحثون في تحليل الم</a:t>
            </a:r>
            <a:r>
              <a:rPr lang="ar-EG" dirty="0"/>
              <a:t>ُ</a:t>
            </a:r>
            <a:r>
              <a:rPr lang="ar-SA" dirty="0" err="1"/>
              <a:t>حتوى</a:t>
            </a:r>
            <a:r>
              <a:rPr lang="ar-SA" dirty="0"/>
              <a:t>، وقد أصبحت مرجعًا </a:t>
            </a:r>
            <a:r>
              <a:rPr lang="ar-EG" dirty="0"/>
              <a:t>للباحثين</a:t>
            </a:r>
            <a:r>
              <a:rPr lang="ar-SA" dirty="0"/>
              <a:t> في البحوث الع</a:t>
            </a:r>
            <a:r>
              <a:rPr lang="ar-EG" dirty="0"/>
              <a:t>ِ</a:t>
            </a:r>
            <a:r>
              <a:rPr lang="ar-SA" dirty="0"/>
              <a:t>لمية. و</a:t>
            </a:r>
            <a:r>
              <a:rPr lang="ar-EG" dirty="0"/>
              <a:t>قد ذهب بعض الباحثين</a:t>
            </a:r>
            <a:r>
              <a:rPr lang="ar-SA" dirty="0"/>
              <a:t> </a:t>
            </a:r>
            <a:r>
              <a:rPr lang="ar-EG" dirty="0"/>
              <a:t>إلى تعريف الفئات بوصفها أدوات يتم استخدامها لتحليل الرسائل داخل المُحتوى الإعلامي أو الرقمي، كما رأوا أنها تساعد في الإجابة عن </a:t>
            </a:r>
            <a:r>
              <a:rPr lang="ar-EG" u="sng" dirty="0"/>
              <a:t>سؤالين:</a:t>
            </a:r>
          </a:p>
          <a:p>
            <a:pPr marL="285750" indent="-285750" algn="just" rtl="1">
              <a:buFont typeface="Arial" panose="020B0604020202020204" pitchFamily="34" charset="0"/>
              <a:buChar char="•"/>
            </a:pPr>
            <a:r>
              <a:rPr lang="ar-EG" b="1" dirty="0"/>
              <a:t>ماذا قيل؟</a:t>
            </a:r>
            <a:r>
              <a:rPr lang="ar-EG" dirty="0"/>
              <a:t> (المعنى أو الرسالة)</a:t>
            </a:r>
          </a:p>
          <a:p>
            <a:pPr marL="285750" indent="-285750" algn="just" rtl="1">
              <a:buFont typeface="Arial" panose="020B0604020202020204" pitchFamily="34" charset="0"/>
              <a:buChar char="•"/>
            </a:pPr>
            <a:r>
              <a:rPr lang="ar-EG" b="1" dirty="0"/>
              <a:t>كيف قيل؟</a:t>
            </a:r>
            <a:r>
              <a:rPr lang="ar-EG" dirty="0"/>
              <a:t> (أسلوب عرض الرسالة)</a:t>
            </a:r>
          </a:p>
          <a:p>
            <a:pPr algn="just" rtl="1"/>
            <a:endParaRPr lang="ar-EG" b="1" dirty="0"/>
          </a:p>
        </p:txBody>
      </p:sp>
      <p:pic>
        <p:nvPicPr>
          <p:cNvPr id="3" name="Picture 2" descr="A cartoon character sitting at a desk with a magnifying glass and a star&#10;&#10;AI-generated content may be incorrect.">
            <a:extLst>
              <a:ext uri="{FF2B5EF4-FFF2-40B4-BE49-F238E27FC236}">
                <a16:creationId xmlns:a16="http://schemas.microsoft.com/office/drawing/2014/main" id="{2A630E9C-4A79-4055-AEE1-A10ACBBAE3A8}"/>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4700"/>
                    </a14:imgEffect>
                  </a14:imgLayer>
                </a14:imgProps>
              </a:ext>
            </a:extLst>
          </a:blip>
          <a:stretch>
            <a:fillRect/>
          </a:stretch>
        </p:blipFill>
        <p:spPr>
          <a:xfrm>
            <a:off x="1143582" y="2307670"/>
            <a:ext cx="2353474" cy="353021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TextBox 3">
            <a:extLst>
              <a:ext uri="{FF2B5EF4-FFF2-40B4-BE49-F238E27FC236}">
                <a16:creationId xmlns:a16="http://schemas.microsoft.com/office/drawing/2014/main" id="{7EE93260-B8ED-9B92-91A0-45F14C623699}"/>
              </a:ext>
            </a:extLst>
          </p:cNvPr>
          <p:cNvSpPr txBox="1"/>
          <p:nvPr/>
        </p:nvSpPr>
        <p:spPr>
          <a:xfrm>
            <a:off x="5111526" y="2063941"/>
            <a:ext cx="6097162"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ثانيًا: اختيار فئات التحليل:</a:t>
            </a:r>
          </a:p>
        </p:txBody>
      </p:sp>
    </p:spTree>
    <p:extLst>
      <p:ext uri="{BB962C8B-B14F-4D97-AF65-F5344CB8AC3E}">
        <p14:creationId xmlns:p14="http://schemas.microsoft.com/office/powerpoint/2010/main" val="265381079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EF022-9E43-177E-3C15-16CCA8BC88E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1971C8C-7D0B-1AE6-543A-3A15660251E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C7A76627-2D5D-BEED-80CF-BEEDFC6EE19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356E13F1-5E89-B857-B19E-D71C4B8CF2E0}"/>
              </a:ext>
            </a:extLst>
          </p:cNvPr>
          <p:cNvSpPr txBox="1"/>
          <p:nvPr/>
        </p:nvSpPr>
        <p:spPr>
          <a:xfrm>
            <a:off x="4111310" y="2734329"/>
            <a:ext cx="7215300" cy="2585323"/>
          </a:xfrm>
          <a:prstGeom prst="rect">
            <a:avLst/>
          </a:prstGeom>
          <a:noFill/>
        </p:spPr>
        <p:txBody>
          <a:bodyPr wrap="square" rtlCol="0">
            <a:spAutoFit/>
          </a:bodyPr>
          <a:lstStyle/>
          <a:p>
            <a:pPr algn="just" rtl="1"/>
            <a:r>
              <a:rPr lang="ar-EG" b="1" dirty="0"/>
              <a:t>(1) الفئات التي تحلل المعنى أو الرسالة (ماذا قيل؟):</a:t>
            </a:r>
          </a:p>
          <a:p>
            <a:pPr algn="just" rtl="1"/>
            <a:endParaRPr lang="ar-EG" b="1" dirty="0"/>
          </a:p>
          <a:p>
            <a:pPr algn="just" rtl="1"/>
            <a:r>
              <a:rPr lang="ar-EG" dirty="0"/>
              <a:t>يتم في هذا النوع من الفئات تحليل العديد من العناصر، </a:t>
            </a:r>
            <a:r>
              <a:rPr lang="ar-EG" u="sng" dirty="0"/>
              <a:t>يمكن شرح أبرزهم بشكل تطبيقي كالتالي</a:t>
            </a:r>
            <a:r>
              <a:rPr lang="ar-EG" dirty="0"/>
              <a:t>:</a:t>
            </a:r>
          </a:p>
          <a:p>
            <a:pPr algn="just" rtl="1"/>
            <a:endParaRPr lang="ar-EG" u="sng" dirty="0"/>
          </a:p>
          <a:p>
            <a:pPr marL="342900" indent="-342900" algn="just" rtl="1">
              <a:buFont typeface="+mj-lt"/>
              <a:buAutoNum type="arabicPeriod"/>
            </a:pPr>
            <a:r>
              <a:rPr lang="ar-EG" b="1" dirty="0"/>
              <a:t>الموضوع:</a:t>
            </a:r>
            <a:r>
              <a:rPr lang="ar-EG" dirty="0"/>
              <a:t> قد يكون مثلًا حملة توعية ضد التنمر الإلكتروني.</a:t>
            </a:r>
          </a:p>
          <a:p>
            <a:pPr marL="342900" indent="-342900" algn="just" rtl="1">
              <a:buFont typeface="+mj-lt"/>
              <a:buAutoNum type="arabicPeriod"/>
            </a:pPr>
            <a:r>
              <a:rPr lang="ar-EG" b="1" dirty="0"/>
              <a:t>الاتجاه:</a:t>
            </a:r>
            <a:r>
              <a:rPr lang="ar-EG" dirty="0"/>
              <a:t> يبحث هل المحتوى يؤيد الحملة أو يعارضها؟</a:t>
            </a:r>
          </a:p>
          <a:p>
            <a:pPr marL="342900" indent="-342900" algn="just" rtl="1">
              <a:buFont typeface="+mj-lt"/>
              <a:buAutoNum type="arabicPeriod"/>
            </a:pPr>
            <a:r>
              <a:rPr lang="ar-EG" b="1" dirty="0"/>
              <a:t>الهدف:</a:t>
            </a:r>
            <a:r>
              <a:rPr lang="ar-EG" dirty="0"/>
              <a:t> قد يكون "زيادة وعيّ المستخدمين" على سبيل المثال.</a:t>
            </a:r>
          </a:p>
          <a:p>
            <a:pPr marL="342900" indent="-342900" algn="just" rtl="1">
              <a:buFont typeface="+mj-lt"/>
              <a:buAutoNum type="arabicPeriod"/>
            </a:pPr>
            <a:r>
              <a:rPr lang="ar-EG" b="1" dirty="0"/>
              <a:t>القيمة:</a:t>
            </a:r>
            <a:r>
              <a:rPr lang="ar-EG" dirty="0"/>
              <a:t> يمكن أن تشمل في هذا المثال قيمًا مثل احترام الآخر، والأمان الرقمي، وغيرهما.</a:t>
            </a:r>
          </a:p>
          <a:p>
            <a:pPr marL="342900" indent="-342900" algn="just" rtl="1">
              <a:buFont typeface="+mj-lt"/>
              <a:buAutoNum type="arabicPeriod"/>
            </a:pPr>
            <a:r>
              <a:rPr lang="ar-EG" b="1" dirty="0"/>
              <a:t>الفاعل:</a:t>
            </a:r>
            <a:r>
              <a:rPr lang="ar-EG" dirty="0"/>
              <a:t> وهنا نحلل عنصر من نشر الحملة؟ (وزارة – مؤثر – شركة).</a:t>
            </a:r>
          </a:p>
        </p:txBody>
      </p:sp>
      <p:pic>
        <p:nvPicPr>
          <p:cNvPr id="4" name="Picture 3" descr="A screenshot of a phone&#10;&#10;AI-generated content may be incorrect.">
            <a:extLst>
              <a:ext uri="{FF2B5EF4-FFF2-40B4-BE49-F238E27FC236}">
                <a16:creationId xmlns:a16="http://schemas.microsoft.com/office/drawing/2014/main" id="{4FF4AD5A-1098-7B77-B868-2FED27A6E28C}"/>
              </a:ext>
            </a:extLst>
          </p:cNvPr>
          <p:cNvPicPr>
            <a:picLocks noChangeAspect="1"/>
          </p:cNvPicPr>
          <p:nvPr/>
        </p:nvPicPr>
        <p:blipFill>
          <a:blip r:embed="rId2">
            <a:duotone>
              <a:schemeClr val="accent1">
                <a:shade val="45000"/>
                <a:satMod val="135000"/>
              </a:schemeClr>
              <a:prstClr val="white"/>
            </a:duotone>
          </a:blip>
          <a:stretch>
            <a:fillRect/>
          </a:stretch>
        </p:blipFill>
        <p:spPr>
          <a:xfrm>
            <a:off x="983313" y="2124396"/>
            <a:ext cx="2915814" cy="38805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10DAF79F-E61A-CBC7-645C-D2D168628842}"/>
              </a:ext>
            </a:extLst>
          </p:cNvPr>
          <p:cNvSpPr txBox="1"/>
          <p:nvPr/>
        </p:nvSpPr>
        <p:spPr>
          <a:xfrm>
            <a:off x="5111526" y="2063941"/>
            <a:ext cx="6097162"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ثانيًا: اختيار فئات التحليل:</a:t>
            </a:r>
          </a:p>
        </p:txBody>
      </p:sp>
    </p:spTree>
    <p:extLst>
      <p:ext uri="{BB962C8B-B14F-4D97-AF65-F5344CB8AC3E}">
        <p14:creationId xmlns:p14="http://schemas.microsoft.com/office/powerpoint/2010/main" val="106937715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16CFE-C775-3C45-86AC-CAE22CA75A1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8EC085C-B923-222F-2557-64B1AC4DD2B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EC6EDF8C-73CF-F61D-C52D-8B59DFC3FF0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2064C37D-3DA0-AA97-26D8-060935801B7D}"/>
              </a:ext>
            </a:extLst>
          </p:cNvPr>
          <p:cNvSpPr txBox="1"/>
          <p:nvPr/>
        </p:nvSpPr>
        <p:spPr>
          <a:xfrm>
            <a:off x="4558040" y="2657138"/>
            <a:ext cx="6768570" cy="2862322"/>
          </a:xfrm>
          <a:prstGeom prst="rect">
            <a:avLst/>
          </a:prstGeom>
          <a:noFill/>
        </p:spPr>
        <p:txBody>
          <a:bodyPr wrap="square" rtlCol="0">
            <a:spAutoFit/>
          </a:bodyPr>
          <a:lstStyle/>
          <a:p>
            <a:pPr algn="just" rtl="1"/>
            <a:r>
              <a:rPr lang="ar-EG" b="1" dirty="0"/>
              <a:t>(2) الفئات التي تحلل </a:t>
            </a:r>
            <a:r>
              <a:rPr lang="ar-EG" dirty="0"/>
              <a:t>أسلوب عرض الرسالة </a:t>
            </a:r>
            <a:r>
              <a:rPr lang="ar-EG" b="1" dirty="0"/>
              <a:t>(كيف قيل؟):</a:t>
            </a:r>
          </a:p>
          <a:p>
            <a:pPr algn="just" rtl="1"/>
            <a:endParaRPr lang="ar-EG" b="1" dirty="0"/>
          </a:p>
          <a:p>
            <a:pPr algn="just" rtl="1"/>
            <a:r>
              <a:rPr lang="ar-EG" dirty="0"/>
              <a:t>يتم في هذا النوع من الفئات تحليل عدد من العناصر، يمكن شرحهم بشكل تطبيقي كالتالي:</a:t>
            </a:r>
          </a:p>
          <a:p>
            <a:pPr algn="just" rtl="1"/>
            <a:endParaRPr lang="ar-EG" u="sng" dirty="0"/>
          </a:p>
          <a:p>
            <a:pPr marL="342900" indent="-342900" algn="just" rtl="1">
              <a:buFont typeface="+mj-lt"/>
              <a:buAutoNum type="arabicPeriod"/>
            </a:pPr>
            <a:r>
              <a:rPr lang="ar-SA" b="1" dirty="0"/>
              <a:t>الشكل</a:t>
            </a:r>
            <a:r>
              <a:rPr lang="en-US" dirty="0"/>
              <a:t>: </a:t>
            </a:r>
            <a:r>
              <a:rPr lang="ar-SA" dirty="0"/>
              <a:t>فيديو قصير – </a:t>
            </a:r>
            <a:r>
              <a:rPr lang="ar-EG" dirty="0"/>
              <a:t>منشور على</a:t>
            </a:r>
            <a:r>
              <a:rPr lang="ar-SA" dirty="0"/>
              <a:t> </a:t>
            </a:r>
            <a:r>
              <a:rPr lang="ar-SA" dirty="0" err="1"/>
              <a:t>إنست</a:t>
            </a:r>
            <a:r>
              <a:rPr lang="ar-EG" dirty="0"/>
              <a:t>ج</a:t>
            </a:r>
            <a:r>
              <a:rPr lang="ar-SA" dirty="0"/>
              <a:t>رام – قصة تفاعلية</a:t>
            </a:r>
            <a:r>
              <a:rPr lang="en-US" dirty="0"/>
              <a:t>.</a:t>
            </a:r>
          </a:p>
          <a:p>
            <a:pPr marL="342900" indent="-342900" algn="just" rtl="1">
              <a:buFont typeface="+mj-lt"/>
              <a:buAutoNum type="arabicPeriod"/>
            </a:pPr>
            <a:r>
              <a:rPr lang="ar-SA" b="1" dirty="0"/>
              <a:t>الأسلوب</a:t>
            </a:r>
            <a:r>
              <a:rPr lang="en-US" dirty="0"/>
              <a:t>: </a:t>
            </a:r>
            <a:r>
              <a:rPr lang="ar-SA" dirty="0"/>
              <a:t>هل المحتوى عاطفي؟ رسمي؟ فكاهي؟</a:t>
            </a:r>
            <a:endParaRPr lang="en-US" dirty="0"/>
          </a:p>
          <a:p>
            <a:pPr marL="342900" indent="-342900" algn="just" rtl="1">
              <a:buFont typeface="+mj-lt"/>
              <a:buAutoNum type="arabicPeriod"/>
            </a:pPr>
            <a:r>
              <a:rPr lang="ar-SA" b="1" dirty="0"/>
              <a:t>طريقة الإقناع</a:t>
            </a:r>
            <a:r>
              <a:rPr lang="en-US" dirty="0"/>
              <a:t>:</a:t>
            </a:r>
          </a:p>
          <a:p>
            <a:pPr marL="285750" lvl="0" indent="-285750" algn="just" rtl="1">
              <a:buFont typeface="Arial" panose="020B0604020202020204" pitchFamily="34" charset="0"/>
              <a:buChar char="•"/>
            </a:pPr>
            <a:r>
              <a:rPr lang="ar-SA" dirty="0"/>
              <a:t>تكرار الفكرة</a:t>
            </a:r>
            <a:r>
              <a:rPr lang="en-US" dirty="0"/>
              <a:t>.</a:t>
            </a:r>
          </a:p>
          <a:p>
            <a:pPr marL="285750" lvl="0" indent="-285750" algn="just" rtl="1">
              <a:buFont typeface="Arial" panose="020B0604020202020204" pitchFamily="34" charset="0"/>
              <a:buChar char="•"/>
            </a:pPr>
            <a:r>
              <a:rPr lang="ar-SA" dirty="0"/>
              <a:t>استخدام صور مؤثرة</a:t>
            </a:r>
            <a:r>
              <a:rPr lang="en-US" dirty="0"/>
              <a:t>.</a:t>
            </a:r>
          </a:p>
          <a:p>
            <a:pPr marL="285750" lvl="0" indent="-285750" algn="just" rtl="1">
              <a:buFont typeface="Arial" panose="020B0604020202020204" pitchFamily="34" charset="0"/>
              <a:buChar char="•"/>
            </a:pPr>
            <a:r>
              <a:rPr lang="ar-SA" dirty="0"/>
              <a:t>كلمات مثل "عاجل" أو "حصري</a:t>
            </a:r>
            <a:r>
              <a:rPr lang="ar-EG" dirty="0"/>
              <a:t>"</a:t>
            </a:r>
            <a:r>
              <a:rPr lang="en-US" dirty="0"/>
              <a:t>.</a:t>
            </a:r>
          </a:p>
        </p:txBody>
      </p:sp>
      <p:pic>
        <p:nvPicPr>
          <p:cNvPr id="8" name="Picture 7" descr="A person standing next to a few icons&#10;&#10;AI-generated content may be incorrect.">
            <a:extLst>
              <a:ext uri="{FF2B5EF4-FFF2-40B4-BE49-F238E27FC236}">
                <a16:creationId xmlns:a16="http://schemas.microsoft.com/office/drawing/2014/main" id="{C3FC28F1-312E-124B-9625-9CD87DF7B49C}"/>
              </a:ext>
            </a:extLst>
          </p:cNvPr>
          <p:cNvPicPr>
            <a:picLocks noChangeAspect="1"/>
          </p:cNvPicPr>
          <p:nvPr/>
        </p:nvPicPr>
        <p:blipFill>
          <a:blip r:embed="rId2">
            <a:duotone>
              <a:schemeClr val="accent1">
                <a:shade val="45000"/>
                <a:satMod val="135000"/>
              </a:schemeClr>
              <a:prstClr val="white"/>
            </a:duotone>
          </a:blip>
          <a:stretch>
            <a:fillRect/>
          </a:stretch>
        </p:blipFill>
        <p:spPr>
          <a:xfrm>
            <a:off x="1102714" y="2131376"/>
            <a:ext cx="2581037" cy="38715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DE37E017-4B06-8936-9FA2-AB956C069AE0}"/>
              </a:ext>
            </a:extLst>
          </p:cNvPr>
          <p:cNvSpPr txBox="1"/>
          <p:nvPr/>
        </p:nvSpPr>
        <p:spPr>
          <a:xfrm>
            <a:off x="5111526" y="2063941"/>
            <a:ext cx="6097162"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ثانيًا: اختيار فئات التحليل:</a:t>
            </a:r>
          </a:p>
        </p:txBody>
      </p:sp>
    </p:spTree>
    <p:extLst>
      <p:ext uri="{BB962C8B-B14F-4D97-AF65-F5344CB8AC3E}">
        <p14:creationId xmlns:p14="http://schemas.microsoft.com/office/powerpoint/2010/main" val="104359049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148F6-D726-E4DD-0C88-C45CDBE13C8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E3323A3-5D86-CD38-9133-CD4ABB9FFD5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6B3842F7-E8BE-3D5A-2D9C-FA905184F42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EC182C33-7FB2-9808-7261-0D377715C9B8}"/>
              </a:ext>
            </a:extLst>
          </p:cNvPr>
          <p:cNvSpPr txBox="1"/>
          <p:nvPr/>
        </p:nvSpPr>
        <p:spPr>
          <a:xfrm>
            <a:off x="4558040" y="3050185"/>
            <a:ext cx="6768570" cy="2862322"/>
          </a:xfrm>
          <a:prstGeom prst="rect">
            <a:avLst/>
          </a:prstGeom>
          <a:noFill/>
        </p:spPr>
        <p:txBody>
          <a:bodyPr wrap="square" rtlCol="0">
            <a:spAutoFit/>
          </a:bodyPr>
          <a:lstStyle/>
          <a:p>
            <a:pPr algn="just" rtl="1"/>
            <a:r>
              <a:rPr lang="ar-SA" dirty="0"/>
              <a:t>يقصد بالصحة </a:t>
            </a:r>
            <a:r>
              <a:rPr lang="ar-SA" b="1" dirty="0"/>
              <a:t>مدى قدرة أداة التحليل أو القياس على قياس ما وُضعت لقياسه بدقة</a:t>
            </a:r>
            <a:r>
              <a:rPr lang="ar-SA" dirty="0"/>
              <a:t>. </a:t>
            </a:r>
            <a:r>
              <a:rPr lang="ar-EG" dirty="0"/>
              <a:t>و</a:t>
            </a:r>
            <a:r>
              <a:rPr lang="ar-SA" dirty="0"/>
              <a:t>في تحليل الم</a:t>
            </a:r>
            <a:r>
              <a:rPr lang="ar-EG" dirty="0"/>
              <a:t>ُ</a:t>
            </a:r>
            <a:r>
              <a:rPr lang="ar-SA" dirty="0" err="1"/>
              <a:t>حتوى</a:t>
            </a:r>
            <a:r>
              <a:rPr lang="ar-SA" dirty="0"/>
              <a:t>، </a:t>
            </a:r>
            <a:r>
              <a:rPr lang="ar-EG" dirty="0"/>
              <a:t>ت</a:t>
            </a:r>
            <a:r>
              <a:rPr lang="ar-SA" dirty="0"/>
              <a:t>عني الصحة أن الفئات وال</a:t>
            </a:r>
            <a:r>
              <a:rPr lang="ar-EG" dirty="0"/>
              <a:t>وحدات</a:t>
            </a:r>
            <a:r>
              <a:rPr lang="ar-SA" dirty="0"/>
              <a:t> الم</a:t>
            </a:r>
            <a:r>
              <a:rPr lang="ar-EG" dirty="0"/>
              <a:t>ُ</a:t>
            </a:r>
            <a:r>
              <a:rPr lang="ar-SA" dirty="0" err="1"/>
              <a:t>ستخدمة</a:t>
            </a:r>
            <a:r>
              <a:rPr lang="ar-SA" dirty="0"/>
              <a:t> </a:t>
            </a:r>
            <a:r>
              <a:rPr lang="ar-EG" dirty="0"/>
              <a:t>في التحليل تستطيع </a:t>
            </a:r>
            <a:r>
              <a:rPr lang="ar-SA" dirty="0"/>
              <a:t>فعل</a:t>
            </a:r>
            <a:r>
              <a:rPr lang="ar-EG" dirty="0"/>
              <a:t>ًا</a:t>
            </a:r>
            <a:r>
              <a:rPr lang="ar-SA" dirty="0"/>
              <a:t> </a:t>
            </a:r>
            <a:r>
              <a:rPr lang="ar-EG" dirty="0"/>
              <a:t>قياس الموضوع أو</a:t>
            </a:r>
            <a:r>
              <a:rPr lang="ar-SA" dirty="0"/>
              <a:t> الظاهرة أو المعنى الذي ندرسه</a:t>
            </a:r>
            <a:r>
              <a:rPr lang="en-US" dirty="0"/>
              <a:t>.</a:t>
            </a:r>
            <a:endParaRPr lang="ar-EG" dirty="0"/>
          </a:p>
          <a:p>
            <a:pPr algn="just" rtl="1"/>
            <a:endParaRPr lang="en-US" dirty="0"/>
          </a:p>
          <a:p>
            <a:pPr algn="just" rtl="1"/>
            <a:r>
              <a:rPr lang="ar-EG" u="sng" dirty="0"/>
              <a:t>ول</a:t>
            </a:r>
            <a:r>
              <a:rPr lang="ar-SA" u="sng" dirty="0"/>
              <a:t>تحقيق الصحة في تحليل المحتوى</a:t>
            </a:r>
            <a:r>
              <a:rPr lang="ar-EG" u="sng" dirty="0"/>
              <a:t>، يُنصح الباحث بما يلي</a:t>
            </a:r>
            <a:r>
              <a:rPr lang="en-US" u="sng" dirty="0"/>
              <a:t>:</a:t>
            </a:r>
          </a:p>
          <a:p>
            <a:pPr marL="342900" lvl="0" indent="-342900" algn="just" rtl="1">
              <a:buFont typeface="+mj-lt"/>
              <a:buAutoNum type="arabicPeriod"/>
            </a:pPr>
            <a:r>
              <a:rPr lang="ar-SA" b="1" dirty="0"/>
              <a:t>التحديد الدقيق لفئات التحليل ووحداته: </a:t>
            </a:r>
            <a:r>
              <a:rPr lang="ar-EG" dirty="0"/>
              <a:t>وذلك من خلال </a:t>
            </a:r>
            <a:r>
              <a:rPr lang="ar-SA" dirty="0"/>
              <a:t>وضع تعريف واضح ومحدد لكل فئة تحليل (مثل موضوع الرسالة الإعلانية، نوع التفاعل، درجة الإيجابية أو السلبية)</a:t>
            </a:r>
            <a:r>
              <a:rPr lang="en-US" dirty="0"/>
              <a:t>.</a:t>
            </a:r>
          </a:p>
          <a:p>
            <a:pPr marL="342900" lvl="0" indent="-342900" algn="just" rtl="1">
              <a:buFont typeface="+mj-lt"/>
              <a:buAutoNum type="arabicPeriod"/>
            </a:pPr>
            <a:r>
              <a:rPr lang="ar-SA" b="1" dirty="0"/>
              <a:t>الاستعانة بخبراء أو محكّمين</a:t>
            </a:r>
            <a:r>
              <a:rPr lang="ar-SA" dirty="0"/>
              <a:t>: </a:t>
            </a:r>
            <a:r>
              <a:rPr lang="ar-EG" dirty="0"/>
              <a:t>وذلك من خلال ع</a:t>
            </a:r>
            <a:r>
              <a:rPr lang="ar-SA" dirty="0"/>
              <a:t>رض فئات التحليل على مجموعة من الخ</a:t>
            </a:r>
            <a:r>
              <a:rPr lang="ar-EG" dirty="0"/>
              <a:t>ُ</a:t>
            </a:r>
            <a:r>
              <a:rPr lang="ar-SA" dirty="0"/>
              <a:t>براء للحكم على مدى ملاءمتها وصلاحيتها لقياس الهدف البحثي</a:t>
            </a:r>
            <a:r>
              <a:rPr lang="en-US" dirty="0"/>
              <a:t>.</a:t>
            </a:r>
          </a:p>
        </p:txBody>
      </p:sp>
      <p:sp>
        <p:nvSpPr>
          <p:cNvPr id="3" name="TextBox 2">
            <a:extLst>
              <a:ext uri="{FF2B5EF4-FFF2-40B4-BE49-F238E27FC236}">
                <a16:creationId xmlns:a16="http://schemas.microsoft.com/office/drawing/2014/main" id="{9ECF1FA9-70B7-FB99-0609-1BA6D8DAF3D3}"/>
              </a:ext>
            </a:extLst>
          </p:cNvPr>
          <p:cNvSpPr txBox="1"/>
          <p:nvPr/>
        </p:nvSpPr>
        <p:spPr>
          <a:xfrm>
            <a:off x="5111526" y="2568640"/>
            <a:ext cx="6097162"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(1) اختبار الصحة:</a:t>
            </a:r>
          </a:p>
        </p:txBody>
      </p:sp>
      <p:sp>
        <p:nvSpPr>
          <p:cNvPr id="2" name="TextBox 1">
            <a:extLst>
              <a:ext uri="{FF2B5EF4-FFF2-40B4-BE49-F238E27FC236}">
                <a16:creationId xmlns:a16="http://schemas.microsoft.com/office/drawing/2014/main" id="{0598DB54-6871-7C81-AAF3-28DE92922FDC}"/>
              </a:ext>
            </a:extLst>
          </p:cNvPr>
          <p:cNvSpPr txBox="1"/>
          <p:nvPr/>
        </p:nvSpPr>
        <p:spPr>
          <a:xfrm>
            <a:off x="4314889" y="1968995"/>
            <a:ext cx="6954884"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rPr>
              <a:t>اختبارات الصحة والثبات في </a:t>
            </a:r>
            <a:r>
              <a:rPr lang="ar-EG" sz="2400" b="1" dirty="0">
                <a:solidFill>
                  <a:srgbClr val="0070C0"/>
                </a:solidFill>
                <a:effectLst>
                  <a:outerShdw blurRad="38100" dist="38100" dir="2700000" algn="tl">
                    <a:srgbClr val="000000">
                      <a:alpha val="43137"/>
                    </a:srgbClr>
                  </a:outerShdw>
                </a:effectLst>
              </a:rPr>
              <a:t>تحليل المُحتوى:</a:t>
            </a:r>
            <a:endParaRPr lang="en-US" sz="2400" b="1" dirty="0">
              <a:solidFill>
                <a:srgbClr val="0070C0"/>
              </a:solidFill>
              <a:effectLst>
                <a:outerShdw blurRad="38100" dist="38100" dir="2700000" algn="tl">
                  <a:srgbClr val="000000">
                    <a:alpha val="43137"/>
                  </a:srgbClr>
                </a:outerShdw>
              </a:effectLst>
            </a:endParaRPr>
          </a:p>
        </p:txBody>
      </p:sp>
      <p:pic>
        <p:nvPicPr>
          <p:cNvPr id="9" name="Picture 8" descr="A notebook with a pen and calculator&#10;&#10;AI-generated content may be incorrect.">
            <a:extLst>
              <a:ext uri="{FF2B5EF4-FFF2-40B4-BE49-F238E27FC236}">
                <a16:creationId xmlns:a16="http://schemas.microsoft.com/office/drawing/2014/main" id="{79451A11-B833-0BC2-1CAC-2FB16A5AFB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4143" y="2481943"/>
            <a:ext cx="3051958" cy="305195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7370786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5263A-EF99-70F9-E0E1-792109BE7AD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CDA336A-918A-09E5-8688-FF84F7B907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D19C3CD2-20FA-7BB5-5E58-48DEADAE29C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690A310E-42D3-DE10-BB65-D4294A5147C6}"/>
              </a:ext>
            </a:extLst>
          </p:cNvPr>
          <p:cNvSpPr txBox="1"/>
          <p:nvPr/>
        </p:nvSpPr>
        <p:spPr>
          <a:xfrm>
            <a:off x="3705101" y="2219183"/>
            <a:ext cx="7621509" cy="3816429"/>
          </a:xfrm>
          <a:prstGeom prst="rect">
            <a:avLst/>
          </a:prstGeom>
          <a:noFill/>
        </p:spPr>
        <p:txBody>
          <a:bodyPr wrap="square" rtlCol="0">
            <a:spAutoFit/>
          </a:bodyPr>
          <a:lstStyle/>
          <a:p>
            <a:pPr algn="just" rtl="1"/>
            <a:r>
              <a:rPr lang="ar-EG" dirty="0"/>
              <a:t>يقصد بالثبات إمكانية </a:t>
            </a:r>
            <a:r>
              <a:rPr lang="ar-EG" b="1" dirty="0"/>
              <a:t>الحصول على نفس النتائج إذا أُعيد تطبيق أداة التحليل في نفس الظروف</a:t>
            </a:r>
            <a:r>
              <a:rPr lang="ar-EG" dirty="0"/>
              <a:t>. أي أن الأداة أو منهجية التحليل تعطي نتائج مُتسقة بغض النظر عن من يقوم بالتحليل أو متى يتم تنفيذه.</a:t>
            </a:r>
          </a:p>
          <a:p>
            <a:pPr algn="just" rtl="1"/>
            <a:endParaRPr lang="en-US" sz="1200" dirty="0"/>
          </a:p>
          <a:p>
            <a:pPr algn="just" rtl="1"/>
            <a:r>
              <a:rPr lang="ar-EG" u="sng" dirty="0"/>
              <a:t>ووفقًا لهذا، تسعى عملية الثبات إلى التأكد من وجود درجة عالية من الاتساق فيما يتعلق ببعدين أساسيين</a:t>
            </a:r>
            <a:r>
              <a:rPr lang="en-US" u="sng" dirty="0"/>
              <a:t>:</a:t>
            </a:r>
            <a:endParaRPr lang="ar-EG" u="sng" dirty="0"/>
          </a:p>
          <a:p>
            <a:pPr algn="just" rtl="1"/>
            <a:endParaRPr lang="en-US" sz="1000" u="sng" dirty="0"/>
          </a:p>
          <a:p>
            <a:pPr marL="342900" lvl="0" indent="-342900" algn="just" rtl="1">
              <a:buFont typeface="+mj-lt"/>
              <a:buAutoNum type="arabicPeriod"/>
            </a:pPr>
            <a:r>
              <a:rPr lang="ar-SA" b="1" dirty="0"/>
              <a:t>الاتساق بين ال</a:t>
            </a:r>
            <a:r>
              <a:rPr lang="ar-EG" b="1" dirty="0"/>
              <a:t>باحثين القائمين بالتحليل: </a:t>
            </a:r>
            <a:r>
              <a:rPr lang="ar-EG" dirty="0"/>
              <a:t>ويعني توصل </a:t>
            </a:r>
            <a:r>
              <a:rPr lang="ar-SA" dirty="0"/>
              <a:t>أكثر من </a:t>
            </a:r>
            <a:r>
              <a:rPr lang="ar-EG" dirty="0"/>
              <a:t>باحث (كل منهم يعمل بشكل منفصل عن الآخر) إ</a:t>
            </a:r>
            <a:r>
              <a:rPr lang="ar-SA" dirty="0" err="1"/>
              <a:t>لى</a:t>
            </a:r>
            <a:r>
              <a:rPr lang="ar-SA" dirty="0"/>
              <a:t> نتائج</a:t>
            </a:r>
            <a:r>
              <a:rPr lang="ar-EG" dirty="0"/>
              <a:t> متقاربة</a:t>
            </a:r>
            <a:r>
              <a:rPr lang="ar-SA" dirty="0"/>
              <a:t> عند ت</a:t>
            </a:r>
            <a:r>
              <a:rPr lang="ar-EG" dirty="0"/>
              <a:t>حليلهم</a:t>
            </a:r>
            <a:r>
              <a:rPr lang="ar-SA" dirty="0"/>
              <a:t> لنفس فئات التحليل على نفس العينة</a:t>
            </a:r>
            <a:r>
              <a:rPr lang="ar-EG" dirty="0"/>
              <a:t>، وباتباع نفس خطوات وقواعد التحليل</a:t>
            </a:r>
            <a:r>
              <a:rPr lang="en-US" dirty="0"/>
              <a:t>.</a:t>
            </a:r>
            <a:endParaRPr lang="ar-EG" dirty="0"/>
          </a:p>
          <a:p>
            <a:pPr marL="342900" lvl="0" indent="-342900" algn="just" rtl="1">
              <a:buFont typeface="+mj-lt"/>
              <a:buAutoNum type="arabicPeriod"/>
            </a:pPr>
            <a:endParaRPr lang="ar-EG" sz="1000" b="1" dirty="0"/>
          </a:p>
          <a:p>
            <a:pPr marL="342900" indent="-342900" algn="just" rtl="1">
              <a:buFont typeface="+mj-lt"/>
              <a:buAutoNum type="arabicPeriod"/>
            </a:pPr>
            <a:r>
              <a:rPr lang="ar-EG" b="1" dirty="0"/>
              <a:t>الاتساق الزمني: </a:t>
            </a:r>
            <a:r>
              <a:rPr lang="ar-EG" dirty="0"/>
              <a:t>ويعني توصل الباحث نفسه إلى نفس نتائجه السابقة أو إلى نتائج متقاربة إذا أعاد التحليل بعد فترة زمنية (مثل شهر أو أكثر) باستخدام نفس المعايير والفئات ونفس العينة، وباتباع نفس خطوات وقواعد التحليل</a:t>
            </a:r>
            <a:r>
              <a:rPr lang="en-US" dirty="0"/>
              <a:t>.</a:t>
            </a:r>
            <a:endParaRPr lang="ar-EG" dirty="0"/>
          </a:p>
          <a:p>
            <a:pPr marL="342900" indent="-342900" algn="just" rtl="1">
              <a:buFont typeface="+mj-lt"/>
              <a:buAutoNum type="arabicPeriod"/>
            </a:pPr>
            <a:endParaRPr lang="ar-EG" sz="1200" b="1" dirty="0"/>
          </a:p>
          <a:p>
            <a:pPr marL="342900" indent="-342900" algn="just" rtl="1">
              <a:buFont typeface="Arial" panose="020B0604020202020204" pitchFamily="34" charset="0"/>
              <a:buChar char="•"/>
            </a:pPr>
            <a:r>
              <a:rPr lang="ar-EG" dirty="0"/>
              <a:t>وبعد تطبيق الأسلوبين السابقين، يتم حساب مدى الاتفاق بين الباحث مع نفسه، أو الباحث الأول مع الباحث الثاني، و</a:t>
            </a:r>
            <a:r>
              <a:rPr lang="ar-EG" b="1" dirty="0"/>
              <a:t>إذا كانت نسبة الاتفاق مُرتفعة والفروق طفيفة، فإن ذلك يعني ثبات التحليل</a:t>
            </a:r>
            <a:r>
              <a:rPr lang="ar-EG" dirty="0"/>
              <a:t>.</a:t>
            </a:r>
            <a:endParaRPr lang="ar-EG" b="1" dirty="0"/>
          </a:p>
        </p:txBody>
      </p:sp>
      <p:sp>
        <p:nvSpPr>
          <p:cNvPr id="3" name="TextBox 2">
            <a:extLst>
              <a:ext uri="{FF2B5EF4-FFF2-40B4-BE49-F238E27FC236}">
                <a16:creationId xmlns:a16="http://schemas.microsoft.com/office/drawing/2014/main" id="{27E521D5-7239-553F-260A-68F52CF7A0ED}"/>
              </a:ext>
            </a:extLst>
          </p:cNvPr>
          <p:cNvSpPr txBox="1"/>
          <p:nvPr/>
        </p:nvSpPr>
        <p:spPr>
          <a:xfrm>
            <a:off x="5111526" y="1744610"/>
            <a:ext cx="6097162" cy="400110"/>
          </a:xfrm>
          <a:prstGeom prst="rect">
            <a:avLst/>
          </a:prstGeom>
          <a:noFill/>
        </p:spPr>
        <p:txBody>
          <a:bodyPr wrap="square">
            <a:spAutoFit/>
          </a:bodyPr>
          <a:lstStyle/>
          <a:p>
            <a:pPr algn="justLow" rtl="1"/>
            <a:r>
              <a:rPr lang="ar-EG" sz="2000" b="1" dirty="0">
                <a:effectLst>
                  <a:outerShdw blurRad="38100" dist="38100" dir="2700000" algn="tl">
                    <a:srgbClr val="000000">
                      <a:alpha val="43137"/>
                    </a:srgbClr>
                  </a:outerShdw>
                </a:effectLst>
              </a:rPr>
              <a:t>(2) اختبار الثبات:</a:t>
            </a:r>
          </a:p>
        </p:txBody>
      </p:sp>
      <p:pic>
        <p:nvPicPr>
          <p:cNvPr id="8" name="Picture 7" descr="A notepad with a pen and calculator on a table&#10;&#10;AI-generated content may be incorrect.">
            <a:extLst>
              <a:ext uri="{FF2B5EF4-FFF2-40B4-BE49-F238E27FC236}">
                <a16:creationId xmlns:a16="http://schemas.microsoft.com/office/drawing/2014/main" id="{042F4B62-48FA-AAC2-AEA9-5ACDB1324B6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2060" y="2797865"/>
            <a:ext cx="2599635" cy="259963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51985839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DA612-1942-332E-5512-C95698F0688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D2096A7-1ABE-F320-5BD2-FA32AA03DCC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F3421AD9-C8C4-585A-8D6D-576C4D13EB17}"/>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7" name="TextBox 6">
            <a:extLst>
              <a:ext uri="{FF2B5EF4-FFF2-40B4-BE49-F238E27FC236}">
                <a16:creationId xmlns:a16="http://schemas.microsoft.com/office/drawing/2014/main" id="{76CB04BD-DE7C-6083-678E-0D17BF0E1863}"/>
              </a:ext>
            </a:extLst>
          </p:cNvPr>
          <p:cNvSpPr txBox="1"/>
          <p:nvPr/>
        </p:nvSpPr>
        <p:spPr>
          <a:xfrm>
            <a:off x="2298700" y="1849319"/>
            <a:ext cx="7376910" cy="369332"/>
          </a:xfrm>
          <a:prstGeom prst="rect">
            <a:avLst/>
          </a:prstGeom>
          <a:noFill/>
        </p:spPr>
        <p:txBody>
          <a:bodyPr wrap="square" rtlCol="0">
            <a:spAutoFit/>
          </a:bodyPr>
          <a:lstStyle/>
          <a:p>
            <a:pPr algn="just" rtl="1"/>
            <a:r>
              <a:rPr lang="ar-EG" dirty="0"/>
              <a:t>ويتم ذلك عن طريق استخدام معادلة رياضية إحصائية تعرف باسم </a:t>
            </a:r>
            <a:r>
              <a:rPr lang="ar-EG" b="1" dirty="0"/>
              <a:t>معاملة </a:t>
            </a:r>
            <a:r>
              <a:rPr lang="ar-EG" b="1" dirty="0" err="1"/>
              <a:t>هولستي</a:t>
            </a:r>
            <a:r>
              <a:rPr lang="ar-EG" dirty="0"/>
              <a:t>، </a:t>
            </a:r>
            <a:r>
              <a:rPr lang="ar-EG" u="sng" dirty="0"/>
              <a:t>وهي كالتالي:</a:t>
            </a:r>
          </a:p>
        </p:txBody>
      </p:sp>
      <p:pic>
        <p:nvPicPr>
          <p:cNvPr id="14" name="Picture 13">
            <a:extLst>
              <a:ext uri="{FF2B5EF4-FFF2-40B4-BE49-F238E27FC236}">
                <a16:creationId xmlns:a16="http://schemas.microsoft.com/office/drawing/2014/main" id="{ED7A7611-E892-334E-F7B4-1A6AE749E9EC}"/>
              </a:ext>
            </a:extLst>
          </p:cNvPr>
          <p:cNvPicPr>
            <a:picLocks noChangeAspect="1"/>
          </p:cNvPicPr>
          <p:nvPr/>
        </p:nvPicPr>
        <p:blipFill>
          <a:blip r:embed="rId2"/>
          <a:srcRect b="4062"/>
          <a:stretch>
            <a:fillRect/>
          </a:stretch>
        </p:blipFill>
        <p:spPr>
          <a:xfrm>
            <a:off x="2882900" y="2435697"/>
            <a:ext cx="6413500" cy="3489069"/>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795832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5CEDF-8F67-3BEC-C399-BA57542713A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A8BA087-9FCB-2A0C-3200-F707F3BDAF4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7A00E59E-F454-047E-4A2C-3B4CFF1C31B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pic>
        <p:nvPicPr>
          <p:cNvPr id="4" name="Picture 3">
            <a:extLst>
              <a:ext uri="{FF2B5EF4-FFF2-40B4-BE49-F238E27FC236}">
                <a16:creationId xmlns:a16="http://schemas.microsoft.com/office/drawing/2014/main" id="{C4097FEE-F3F1-BAD3-0D10-CE7EDA0A9912}"/>
              </a:ext>
            </a:extLst>
          </p:cNvPr>
          <p:cNvPicPr>
            <a:picLocks noChangeAspect="1"/>
          </p:cNvPicPr>
          <p:nvPr/>
        </p:nvPicPr>
        <p:blipFill>
          <a:blip r:embed="rId2"/>
          <a:srcRect l="1594" t="3464" r="3661" b="2676"/>
          <a:stretch>
            <a:fillRect/>
          </a:stretch>
        </p:blipFill>
        <p:spPr>
          <a:xfrm>
            <a:off x="2645478" y="2081087"/>
            <a:ext cx="6815942" cy="388694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9" name="TextBox 8">
            <a:extLst>
              <a:ext uri="{FF2B5EF4-FFF2-40B4-BE49-F238E27FC236}">
                <a16:creationId xmlns:a16="http://schemas.microsoft.com/office/drawing/2014/main" id="{7BF45982-185C-43B7-DD32-9D06213A5AD7}"/>
              </a:ext>
            </a:extLst>
          </p:cNvPr>
          <p:cNvSpPr txBox="1"/>
          <p:nvPr/>
        </p:nvSpPr>
        <p:spPr>
          <a:xfrm>
            <a:off x="6498522" y="1711755"/>
            <a:ext cx="4834713" cy="369332"/>
          </a:xfrm>
          <a:prstGeom prst="rect">
            <a:avLst/>
          </a:prstGeom>
          <a:noFill/>
        </p:spPr>
        <p:txBody>
          <a:bodyPr wrap="square" rtlCol="0">
            <a:spAutoFit/>
          </a:bodyPr>
          <a:lstStyle/>
          <a:p>
            <a:pPr algn="just" rtl="1"/>
            <a:r>
              <a:rPr lang="ar-EG" b="1" dirty="0"/>
              <a:t>مثال تطبيقي لاستمارة تحليل المُحتوى:</a:t>
            </a:r>
            <a:endParaRPr lang="en-US" dirty="0"/>
          </a:p>
        </p:txBody>
      </p:sp>
      <p:sp>
        <p:nvSpPr>
          <p:cNvPr id="10" name="TextBox 9">
            <a:extLst>
              <a:ext uri="{FF2B5EF4-FFF2-40B4-BE49-F238E27FC236}">
                <a16:creationId xmlns:a16="http://schemas.microsoft.com/office/drawing/2014/main" id="{EF0CB74F-D72E-2B79-0CD8-44F0689E3E36}"/>
              </a:ext>
            </a:extLst>
          </p:cNvPr>
          <p:cNvSpPr txBox="1"/>
          <p:nvPr/>
        </p:nvSpPr>
        <p:spPr>
          <a:xfrm>
            <a:off x="678406" y="6157000"/>
            <a:ext cx="7847344" cy="307777"/>
          </a:xfrm>
          <a:prstGeom prst="rect">
            <a:avLst/>
          </a:prstGeom>
          <a:noFill/>
        </p:spPr>
        <p:txBody>
          <a:bodyPr wrap="square" rtlCol="0">
            <a:spAutoFit/>
          </a:bodyPr>
          <a:lstStyle/>
          <a:p>
            <a:pPr rtl="1"/>
            <a:r>
              <a:rPr lang="ar-EG" sz="1400" b="1" dirty="0">
                <a:solidFill>
                  <a:schemeClr val="accent1"/>
                </a:solidFill>
                <a:effectLst>
                  <a:outerShdw blurRad="38100" dist="38100" dir="2700000" algn="tl">
                    <a:srgbClr val="000000">
                      <a:alpha val="43137"/>
                    </a:srgbClr>
                  </a:outerShdw>
                </a:effectLst>
              </a:rPr>
              <a:t>المصدر: (</a:t>
            </a:r>
            <a:r>
              <a:rPr lang="en-US" sz="1100" dirty="0">
                <a:solidFill>
                  <a:schemeClr val="accent1"/>
                </a:solidFill>
                <a:effectLst>
                  <a:outerShdw blurRad="38100" dist="38100" dir="2700000" algn="tl">
                    <a:srgbClr val="000000">
                      <a:alpha val="43137"/>
                    </a:srgbClr>
                  </a:outerShdw>
                </a:effectLst>
              </a:rPr>
              <a:t>https://l1nk.dev/FzI8D</a:t>
            </a:r>
            <a:r>
              <a:rPr lang="ar-EG" sz="1400" b="1" dirty="0">
                <a:solidFill>
                  <a:schemeClr val="accent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00658623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35AC2-4E88-EAE7-82A6-F0110A43D49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5238FF1-40D1-45B7-8469-518890518E0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F7EBA1F-0313-3508-F973-A71407E7D59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تحليل المُحتوى:</a:t>
            </a:r>
          </a:p>
        </p:txBody>
      </p:sp>
      <p:sp>
        <p:nvSpPr>
          <p:cNvPr id="10" name="TextBox 9">
            <a:extLst>
              <a:ext uri="{FF2B5EF4-FFF2-40B4-BE49-F238E27FC236}">
                <a16:creationId xmlns:a16="http://schemas.microsoft.com/office/drawing/2014/main" id="{8E883EED-2779-5C6E-BD1D-B907B106AD3C}"/>
              </a:ext>
            </a:extLst>
          </p:cNvPr>
          <p:cNvSpPr txBox="1"/>
          <p:nvPr/>
        </p:nvSpPr>
        <p:spPr>
          <a:xfrm>
            <a:off x="7928290" y="6127995"/>
            <a:ext cx="2242924" cy="307777"/>
          </a:xfrm>
          <a:prstGeom prst="rect">
            <a:avLst/>
          </a:prstGeom>
          <a:noFill/>
        </p:spPr>
        <p:txBody>
          <a:bodyPr wrap="square" rtlCol="0">
            <a:spAutoFit/>
          </a:bodyPr>
          <a:lstStyle/>
          <a:p>
            <a:pPr rtl="1"/>
            <a:r>
              <a:rPr lang="ar-EG" sz="1400" b="1" dirty="0">
                <a:solidFill>
                  <a:schemeClr val="accent1"/>
                </a:solidFill>
                <a:effectLst>
                  <a:outerShdw blurRad="38100" dist="38100" dir="2700000" algn="tl">
                    <a:srgbClr val="000000">
                      <a:alpha val="43137"/>
                    </a:srgbClr>
                  </a:outerShdw>
                </a:effectLst>
              </a:rPr>
              <a:t>المصدر: (</a:t>
            </a:r>
            <a:r>
              <a:rPr lang="en-US" sz="1100" dirty="0">
                <a:solidFill>
                  <a:schemeClr val="accent1"/>
                </a:solidFill>
                <a:effectLst>
                  <a:outerShdw blurRad="38100" dist="38100" dir="2700000" algn="tl">
                    <a:srgbClr val="000000">
                      <a:alpha val="43137"/>
                    </a:srgbClr>
                  </a:outerShdw>
                </a:effectLst>
              </a:rPr>
              <a:t>https://l1nq.com/dqVNo</a:t>
            </a:r>
            <a:r>
              <a:rPr lang="ar-EG" sz="1400" b="1" dirty="0">
                <a:solidFill>
                  <a:schemeClr val="accent1"/>
                </a:solidFill>
                <a:effectLst>
                  <a:outerShdw blurRad="38100" dist="38100" dir="2700000" algn="tl">
                    <a:srgbClr val="000000">
                      <a:alpha val="43137"/>
                    </a:srgbClr>
                  </a:outerShdw>
                </a:effectLst>
              </a:rPr>
              <a:t>)</a:t>
            </a:r>
          </a:p>
        </p:txBody>
      </p:sp>
      <p:pic>
        <p:nvPicPr>
          <p:cNvPr id="3" name="Picture 2">
            <a:extLst>
              <a:ext uri="{FF2B5EF4-FFF2-40B4-BE49-F238E27FC236}">
                <a16:creationId xmlns:a16="http://schemas.microsoft.com/office/drawing/2014/main" id="{F1DF69FA-E402-D919-B25C-C9A37B84F6B3}"/>
              </a:ext>
            </a:extLst>
          </p:cNvPr>
          <p:cNvPicPr>
            <a:picLocks noChangeAspect="1"/>
          </p:cNvPicPr>
          <p:nvPr/>
        </p:nvPicPr>
        <p:blipFill>
          <a:blip r:embed="rId2"/>
          <a:stretch>
            <a:fillRect/>
          </a:stretch>
        </p:blipFill>
        <p:spPr>
          <a:xfrm>
            <a:off x="6513616" y="2207018"/>
            <a:ext cx="4601688" cy="3760334"/>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8" name="Picture 7">
            <a:extLst>
              <a:ext uri="{FF2B5EF4-FFF2-40B4-BE49-F238E27FC236}">
                <a16:creationId xmlns:a16="http://schemas.microsoft.com/office/drawing/2014/main" id="{BAE70ED3-C0B3-A0FE-2ED9-DAACD16BDBA7}"/>
              </a:ext>
            </a:extLst>
          </p:cNvPr>
          <p:cNvPicPr>
            <a:picLocks noChangeAspect="1"/>
          </p:cNvPicPr>
          <p:nvPr/>
        </p:nvPicPr>
        <p:blipFill>
          <a:blip r:embed="rId3"/>
          <a:stretch>
            <a:fillRect/>
          </a:stretch>
        </p:blipFill>
        <p:spPr>
          <a:xfrm>
            <a:off x="932213" y="2215458"/>
            <a:ext cx="5082323" cy="3753944"/>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1" name="TextBox 10">
            <a:extLst>
              <a:ext uri="{FF2B5EF4-FFF2-40B4-BE49-F238E27FC236}">
                <a16:creationId xmlns:a16="http://schemas.microsoft.com/office/drawing/2014/main" id="{298608E4-1053-D29F-5FBB-7B6D91776CCC}"/>
              </a:ext>
            </a:extLst>
          </p:cNvPr>
          <p:cNvSpPr txBox="1"/>
          <p:nvPr/>
        </p:nvSpPr>
        <p:spPr>
          <a:xfrm>
            <a:off x="1549730" y="6120077"/>
            <a:ext cx="3625899" cy="307777"/>
          </a:xfrm>
          <a:prstGeom prst="rect">
            <a:avLst/>
          </a:prstGeom>
          <a:noFill/>
        </p:spPr>
        <p:txBody>
          <a:bodyPr wrap="square" rtlCol="0">
            <a:spAutoFit/>
          </a:bodyPr>
          <a:lstStyle/>
          <a:p>
            <a:pPr rtl="1"/>
            <a:r>
              <a:rPr lang="ar-EG" sz="1400" b="1" dirty="0">
                <a:solidFill>
                  <a:schemeClr val="accent1"/>
                </a:solidFill>
                <a:effectLst>
                  <a:outerShdw blurRad="38100" dist="38100" dir="2700000" algn="tl">
                    <a:srgbClr val="000000">
                      <a:alpha val="43137"/>
                    </a:srgbClr>
                  </a:outerShdw>
                </a:effectLst>
              </a:rPr>
              <a:t>المصدر: (</a:t>
            </a:r>
            <a:r>
              <a:rPr lang="en-US" sz="1100" dirty="0">
                <a:solidFill>
                  <a:schemeClr val="accent1"/>
                </a:solidFill>
                <a:effectLst>
                  <a:outerShdw blurRad="38100" dist="38100" dir="2700000" algn="tl">
                    <a:srgbClr val="000000">
                      <a:alpha val="43137"/>
                    </a:srgbClr>
                  </a:outerShdw>
                </a:effectLst>
              </a:rPr>
              <a:t>https://jsb.journals.ekb.eg/article_274314.html</a:t>
            </a:r>
            <a:r>
              <a:rPr lang="ar-EG" sz="1400" b="1" dirty="0">
                <a:solidFill>
                  <a:schemeClr val="accent1"/>
                </a:solidFill>
                <a:effectLst>
                  <a:outerShdw blurRad="38100" dist="38100" dir="2700000" algn="tl">
                    <a:srgbClr val="000000">
                      <a:alpha val="43137"/>
                    </a:srgbClr>
                  </a:outerShdw>
                </a:effectLst>
              </a:rPr>
              <a:t>)</a:t>
            </a:r>
          </a:p>
        </p:txBody>
      </p:sp>
      <p:sp>
        <p:nvSpPr>
          <p:cNvPr id="12" name="TextBox 11">
            <a:extLst>
              <a:ext uri="{FF2B5EF4-FFF2-40B4-BE49-F238E27FC236}">
                <a16:creationId xmlns:a16="http://schemas.microsoft.com/office/drawing/2014/main" id="{3D2AD82B-3066-5F5C-190D-DDEE8950213B}"/>
              </a:ext>
            </a:extLst>
          </p:cNvPr>
          <p:cNvSpPr txBox="1"/>
          <p:nvPr/>
        </p:nvSpPr>
        <p:spPr>
          <a:xfrm>
            <a:off x="4465123" y="1767595"/>
            <a:ext cx="6526086" cy="369332"/>
          </a:xfrm>
          <a:prstGeom prst="rect">
            <a:avLst/>
          </a:prstGeom>
          <a:noFill/>
        </p:spPr>
        <p:txBody>
          <a:bodyPr wrap="square" rtlCol="0">
            <a:spAutoFit/>
          </a:bodyPr>
          <a:lstStyle/>
          <a:p>
            <a:pPr algn="just" rtl="1"/>
            <a:r>
              <a:rPr lang="ar-EG" b="1" dirty="0"/>
              <a:t>بعض الأمثلة لدراسات سابقة اعتمدت على تحليل المُحتوى لجمع بياناتها:</a:t>
            </a:r>
            <a:endParaRPr lang="en-US" dirty="0"/>
          </a:p>
        </p:txBody>
      </p:sp>
    </p:spTree>
    <p:extLst>
      <p:ext uri="{BB962C8B-B14F-4D97-AF65-F5344CB8AC3E}">
        <p14:creationId xmlns:p14="http://schemas.microsoft.com/office/powerpoint/2010/main" val="264548116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39">
            <a:hlinkClick r:id="" action="ppaction://media"/>
            <a:extLst>
              <a:ext uri="{FF2B5EF4-FFF2-40B4-BE49-F238E27FC236}">
                <a16:creationId xmlns:a16="http://schemas.microsoft.com/office/drawing/2014/main" id="{C8863A75-85AA-B3C6-F64F-7F66D7769E5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12550" y="6280150"/>
            <a:ext cx="406400" cy="406400"/>
          </a:xfrm>
          <a:prstGeom prst="rect">
            <a:avLst/>
          </a:prstGeom>
        </p:spPr>
      </p:pic>
    </p:spTree>
    <p:extLst>
      <p:ext uri="{BB962C8B-B14F-4D97-AF65-F5344CB8AC3E}">
        <p14:creationId xmlns:p14="http://schemas.microsoft.com/office/powerpoint/2010/main" val="312773978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37" fill="hold"/>
                                        <p:tgtEl>
                                          <p:spTgt spid="2"/>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42" presetClass="entr" presetSubtype="0" fill="hold" grpId="0" nodeType="withEffect">
                                  <p:stCondLst>
                                    <p:cond delay="25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1000"/>
                                        <p:tgtEl>
                                          <p:spTgt spid="41"/>
                                        </p:tgtEl>
                                      </p:cBhvr>
                                    </p:animEffect>
                                    <p:anim calcmode="lin" valueType="num">
                                      <p:cBhvr>
                                        <p:cTn id="16" dur="1000" fill="hold"/>
                                        <p:tgtEl>
                                          <p:spTgt spid="41"/>
                                        </p:tgtEl>
                                        <p:attrNameLst>
                                          <p:attrName>ppt_x</p:attrName>
                                        </p:attrNameLst>
                                      </p:cBhvr>
                                      <p:tavLst>
                                        <p:tav tm="0">
                                          <p:val>
                                            <p:strVal val="#ppt_x"/>
                                          </p:val>
                                        </p:tav>
                                        <p:tav tm="100000">
                                          <p:val>
                                            <p:strVal val="#ppt_x"/>
                                          </p:val>
                                        </p:tav>
                                      </p:tavLst>
                                    </p:anim>
                                    <p:anim calcmode="lin" valueType="num">
                                      <p:cBhvr>
                                        <p:cTn id="17"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8" fill="hold" display="0">
                  <p:stCondLst>
                    <p:cond delay="indefinite"/>
                  </p:stCondLst>
                  <p:endCondLst>
                    <p:cond evt="onStopAudio" delay="0">
                      <p:tgtEl>
                        <p:sldTgt/>
                      </p:tgtEl>
                    </p:cond>
                  </p:endCondLst>
                </p:cTn>
                <p:tgtEl>
                  <p:spTgt spid="2"/>
                </p:tgtEl>
              </p:cMediaNode>
            </p:audio>
          </p:childTnLst>
        </p:cTn>
      </p:par>
    </p:tnLst>
    <p:bldLst>
      <p:bldP spid="9" grpId="0" animBg="1"/>
      <p:bldP spid="26" grpId="0" animBg="1"/>
      <p:bldP spid="4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ال</a:t>
            </a:r>
            <a:r>
              <a:rPr lang="ar-EG" sz="3200" b="1" dirty="0">
                <a:effectLst>
                  <a:outerShdw blurRad="38100" dist="38100" dir="2700000" algn="tl">
                    <a:srgbClr val="000000">
                      <a:alpha val="43137"/>
                    </a:srgbClr>
                  </a:outerShdw>
                </a:effectLst>
                <a:latin typeface="Alexandria" charset="0"/>
                <a:cs typeface="Alexandria" charset="0"/>
              </a:rPr>
              <a:t>خُلاص</a:t>
            </a:r>
            <a:r>
              <a:rPr lang="ar-SA" sz="3200" b="1" dirty="0">
                <a:effectLst>
                  <a:outerShdw blurRad="38100" dist="38100" dir="2700000" algn="tl">
                    <a:srgbClr val="000000">
                      <a:alpha val="43137"/>
                    </a:srgbClr>
                  </a:outerShdw>
                </a:effectLst>
                <a:latin typeface="Alexandria" charset="0"/>
                <a:cs typeface="Alexandria" charset="0"/>
              </a:rPr>
              <a:t>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3204517D-69BB-5CF1-50EC-E7F8E809D9BE}"/>
              </a:ext>
            </a:extLst>
          </p:cNvPr>
          <p:cNvSpPr txBox="1"/>
          <p:nvPr/>
        </p:nvSpPr>
        <p:spPr>
          <a:xfrm>
            <a:off x="7771003" y="1853879"/>
            <a:ext cx="3368540"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تحليل المُحتوى:</a:t>
            </a:r>
            <a:endParaRPr lang="ar-EG" sz="2000" b="1" dirty="0">
              <a:solidFill>
                <a:srgbClr val="2E3957"/>
              </a:solidFill>
              <a:latin typeface="Alexandria"/>
              <a:cs typeface="+mj-cs"/>
            </a:endParaRPr>
          </a:p>
        </p:txBody>
      </p:sp>
      <p:sp>
        <p:nvSpPr>
          <p:cNvPr id="3" name="TextBox 2">
            <a:extLst>
              <a:ext uri="{FF2B5EF4-FFF2-40B4-BE49-F238E27FC236}">
                <a16:creationId xmlns:a16="http://schemas.microsoft.com/office/drawing/2014/main" id="{FC7F42EA-8142-B0A3-112E-A6ABB4B962D2}"/>
              </a:ext>
            </a:extLst>
          </p:cNvPr>
          <p:cNvSpPr txBox="1"/>
          <p:nvPr/>
        </p:nvSpPr>
        <p:spPr>
          <a:xfrm>
            <a:off x="4699000" y="2531412"/>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الثانية: تصميم البحث:</a:t>
            </a:r>
          </a:p>
        </p:txBody>
      </p:sp>
      <p:sp>
        <p:nvSpPr>
          <p:cNvPr id="4" name="TextBox 3">
            <a:extLst>
              <a:ext uri="{FF2B5EF4-FFF2-40B4-BE49-F238E27FC236}">
                <a16:creationId xmlns:a16="http://schemas.microsoft.com/office/drawing/2014/main" id="{C3621F09-DF6F-17CD-8D0D-12FB9FB4DBF8}"/>
              </a:ext>
            </a:extLst>
          </p:cNvPr>
          <p:cNvSpPr txBox="1"/>
          <p:nvPr/>
        </p:nvSpPr>
        <p:spPr>
          <a:xfrm>
            <a:off x="4292600" y="3212383"/>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اختيار </a:t>
            </a:r>
            <a:r>
              <a:rPr lang="ar-SA" sz="2000" b="1" dirty="0">
                <a:solidFill>
                  <a:schemeClr val="accent5">
                    <a:lumMod val="50000"/>
                  </a:schemeClr>
                </a:solidFill>
                <a:latin typeface="Alexandria"/>
              </a:rPr>
              <a:t>أدوات البحث</a:t>
            </a:r>
            <a:r>
              <a:rPr lang="ar-EG" sz="2000" b="1" dirty="0">
                <a:solidFill>
                  <a:schemeClr val="accent5">
                    <a:lumMod val="50000"/>
                  </a:schemeClr>
                </a:solidFill>
                <a:latin typeface="Alexandria"/>
              </a:rPr>
              <a:t>:</a:t>
            </a:r>
          </a:p>
        </p:txBody>
      </p:sp>
      <p:sp>
        <p:nvSpPr>
          <p:cNvPr id="7" name="TextBox 6">
            <a:extLst>
              <a:ext uri="{FF2B5EF4-FFF2-40B4-BE49-F238E27FC236}">
                <a16:creationId xmlns:a16="http://schemas.microsoft.com/office/drawing/2014/main" id="{D74C1FFF-7D21-CDA3-4286-E58521EAA170}"/>
              </a:ext>
            </a:extLst>
          </p:cNvPr>
          <p:cNvSpPr txBox="1"/>
          <p:nvPr/>
        </p:nvSpPr>
        <p:spPr>
          <a:xfrm>
            <a:off x="8286750" y="5435022"/>
            <a:ext cx="2921851" cy="400110"/>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المَراجِع.</a:t>
            </a:r>
          </a:p>
        </p:txBody>
      </p:sp>
      <p:sp>
        <p:nvSpPr>
          <p:cNvPr id="8" name="TextBox 7">
            <a:extLst>
              <a:ext uri="{FF2B5EF4-FFF2-40B4-BE49-F238E27FC236}">
                <a16:creationId xmlns:a16="http://schemas.microsoft.com/office/drawing/2014/main" id="{1576B63C-99DC-6E28-50E9-2E443C26619C}"/>
              </a:ext>
            </a:extLst>
          </p:cNvPr>
          <p:cNvSpPr txBox="1"/>
          <p:nvPr/>
        </p:nvSpPr>
        <p:spPr>
          <a:xfrm>
            <a:off x="7938655" y="3544327"/>
            <a:ext cx="2576944" cy="40011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000" b="1" dirty="0">
                <a:solidFill>
                  <a:schemeClr val="accent5">
                    <a:lumMod val="50000"/>
                  </a:schemeClr>
                </a:solidFill>
                <a:latin typeface="Alexandria"/>
              </a:rPr>
              <a:t>تحليل المُحتوى:</a:t>
            </a:r>
          </a:p>
        </p:txBody>
      </p:sp>
      <p:pic>
        <p:nvPicPr>
          <p:cNvPr id="9" name="Picture 8" descr="A blue icon with a magnifying glass and a piece of paper&#10;&#10;AI-generated content may be incorrect.">
            <a:extLst>
              <a:ext uri="{FF2B5EF4-FFF2-40B4-BE49-F238E27FC236}">
                <a16:creationId xmlns:a16="http://schemas.microsoft.com/office/drawing/2014/main" id="{6E934E76-A61C-F8D3-49C9-AE9F215AB1A9}"/>
              </a:ext>
            </a:extLst>
          </p:cNvPr>
          <p:cNvPicPr>
            <a:picLocks noChangeAspect="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Cement/>
                    </a14:imgEffect>
                  </a14:imgLayer>
                </a14:imgProps>
              </a:ext>
            </a:extLst>
          </a:blip>
          <a:stretch>
            <a:fillRect/>
          </a:stretch>
        </p:blipFill>
        <p:spPr>
          <a:xfrm>
            <a:off x="1467592" y="2366737"/>
            <a:ext cx="2953407" cy="295340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a:extLst>
              <a:ext uri="{FF2B5EF4-FFF2-40B4-BE49-F238E27FC236}">
                <a16:creationId xmlns:a16="http://schemas.microsoft.com/office/drawing/2014/main" id="{B41871DA-AD13-592E-B713-8F17940CBA03}"/>
              </a:ext>
            </a:extLst>
          </p:cNvPr>
          <p:cNvSpPr txBox="1"/>
          <p:nvPr/>
        </p:nvSpPr>
        <p:spPr>
          <a:xfrm>
            <a:off x="5862629" y="3894965"/>
            <a:ext cx="4152052" cy="1631216"/>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b="1" dirty="0">
                <a:solidFill>
                  <a:schemeClr val="accent5">
                    <a:lumMod val="50000"/>
                  </a:schemeClr>
                </a:solidFill>
                <a:latin typeface="Alexandria"/>
              </a:rPr>
              <a:t>خصائص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استخدامات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خطوات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وحدات وفئات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اختبارات الصحة والثبات لتحليل المُحتوى.</a:t>
            </a:r>
            <a:endParaRPr lang="en-US" sz="2000" b="1" dirty="0">
              <a:solidFill>
                <a:schemeClr val="accent5">
                  <a:lumMod val="50000"/>
                </a:schemeClr>
              </a:solidFill>
              <a:latin typeface="Alexandria"/>
            </a:endParaRPr>
          </a:p>
        </p:txBody>
      </p:sp>
    </p:spTree>
    <p:extLst>
      <p:ext uri="{BB962C8B-B14F-4D97-AF65-F5344CB8AC3E}">
        <p14:creationId xmlns:p14="http://schemas.microsoft.com/office/powerpoint/2010/main" val="108616712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50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4" grpId="0"/>
      <p:bldP spid="7" grpId="0"/>
      <p:bldP spid="8"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1000"/>
                                        <p:tgtEl>
                                          <p:spTgt spid="41"/>
                                        </p:tgtEl>
                                      </p:cBhvr>
                                    </p:animEffect>
                                    <p:anim calcmode="lin" valueType="num">
                                      <p:cBhvr>
                                        <p:cTn id="18" dur="1000" fill="hold"/>
                                        <p:tgtEl>
                                          <p:spTgt spid="41"/>
                                        </p:tgtEl>
                                        <p:attrNameLst>
                                          <p:attrName>ppt_x</p:attrName>
                                        </p:attrNameLst>
                                      </p:cBhvr>
                                      <p:tavLst>
                                        <p:tav tm="0">
                                          <p:val>
                                            <p:strVal val="#ppt_x"/>
                                          </p:val>
                                        </p:tav>
                                        <p:tav tm="100000">
                                          <p:val>
                                            <p:strVal val="#ppt_x"/>
                                          </p:val>
                                        </p:tav>
                                      </p:tavLst>
                                    </p:anim>
                                    <p:anim calcmode="lin" valueType="num">
                                      <p:cBhvr>
                                        <p:cTn id="1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3.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0153" y="2824179"/>
            <a:ext cx="10446972" cy="2535566"/>
          </a:xfrm>
          <a:prstGeom prst="rect">
            <a:avLst/>
          </a:prstGeom>
          <a:noFill/>
        </p:spPr>
        <p:txBody>
          <a:bodyPr wrap="square" rtlCol="0">
            <a:spAutoFit/>
          </a:bodyPr>
          <a:lstStyle/>
          <a:p>
            <a:pPr marL="285750" lvl="0" indent="-285750" algn="just">
              <a:lnSpc>
                <a:spcPct val="150000"/>
              </a:lnSpc>
              <a:buFont typeface="Arial" panose="020B0604020202020204" pitchFamily="34" charset="0"/>
              <a:buChar char="•"/>
            </a:pPr>
            <a:r>
              <a:rPr lang="en-US" dirty="0">
                <a:latin typeface="Times New Roman" panose="02020603050405020304" pitchFamily="18" charset="0"/>
                <a:cs typeface="+mj-cs"/>
              </a:rPr>
              <a:t>Habib, M., Maryam, H., &amp; Pathik, B. B. (2014). </a:t>
            </a:r>
            <a:r>
              <a:rPr lang="en-US" i="1" dirty="0">
                <a:latin typeface="Times New Roman" panose="02020603050405020304" pitchFamily="18" charset="0"/>
                <a:cs typeface="+mj-cs"/>
              </a:rPr>
              <a:t>Research Methodology-Contemporary Practices: Guidelines for Academic Researchers.</a:t>
            </a:r>
            <a:r>
              <a:rPr lang="en-US" dirty="0">
                <a:latin typeface="Times New Roman" panose="02020603050405020304" pitchFamily="18" charset="0"/>
                <a:cs typeface="+mj-cs"/>
              </a:rPr>
              <a:t> Cambridge Scholars Publishing.</a:t>
            </a:r>
            <a:endParaRPr lang="ar-EG" dirty="0">
              <a:latin typeface="Times New Roman" panose="02020603050405020304" pitchFamily="18" charset="0"/>
              <a:cs typeface="+mj-cs"/>
            </a:endParaRPr>
          </a:p>
          <a:p>
            <a:pPr marL="285750" indent="-285750" algn="just">
              <a:lnSpc>
                <a:spcPct val="150000"/>
              </a:lnSpc>
              <a:buFont typeface="Arial" panose="020B0604020202020204" pitchFamily="34" charset="0"/>
              <a:buChar char="•"/>
            </a:pPr>
            <a:endParaRPr lang="ar-EG"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endParaRPr lang="ar-EG"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Hansen, A. &amp; Machin, D. (2013). </a:t>
            </a:r>
            <a:r>
              <a:rPr lang="en-US" i="1" dirty="0">
                <a:latin typeface="Times New Roman" panose="02020603050405020304" pitchFamily="18" charset="0"/>
                <a:cs typeface="Times New Roman" panose="02020603050405020304" pitchFamily="18" charset="0"/>
              </a:rPr>
              <a:t>Media and Communication Research Methods</a:t>
            </a:r>
            <a:r>
              <a:rPr lang="en-US" dirty="0">
                <a:latin typeface="Times New Roman" panose="02020603050405020304" pitchFamily="18" charset="0"/>
                <a:cs typeface="Times New Roman" panose="02020603050405020304" pitchFamily="18" charset="0"/>
              </a:rPr>
              <a:t>. England. Palgrave Macmillan. </a:t>
            </a:r>
          </a:p>
        </p:txBody>
      </p:sp>
    </p:spTree>
    <p:extLst>
      <p:ext uri="{BB962C8B-B14F-4D97-AF65-F5344CB8AC3E}">
        <p14:creationId xmlns:p14="http://schemas.microsoft.com/office/powerpoint/2010/main" val="30118986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20DD76F-FCDB-54C5-7863-1AE144905255}"/>
              </a:ext>
            </a:extLst>
          </p:cNvPr>
          <p:cNvSpPr txBox="1"/>
          <p:nvPr/>
        </p:nvSpPr>
        <p:spPr>
          <a:xfrm>
            <a:off x="912354" y="195226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عربية:</a:t>
            </a:r>
            <a:endParaRPr lang="en-US" sz="2400" b="1" dirty="0">
              <a:solidFill>
                <a:srgbClr val="0070C0"/>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4AC798F7-444C-DB1E-D1AA-069E7E6A31D4}"/>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3.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B7681FC8-2BAE-EC0F-1826-FD9B9F1192DB}"/>
              </a:ext>
            </a:extLst>
          </p:cNvPr>
          <p:cNvSpPr txBox="1"/>
          <p:nvPr/>
        </p:nvSpPr>
        <p:spPr>
          <a:xfrm>
            <a:off x="912354" y="2318158"/>
            <a:ext cx="10296334" cy="4832092"/>
          </a:xfrm>
          <a:prstGeom prst="rect">
            <a:avLst/>
          </a:prstGeom>
          <a:noFill/>
        </p:spPr>
        <p:txBody>
          <a:bodyPr wrap="square" rtlCol="0">
            <a:spAutoFit/>
          </a:bodyPr>
          <a:lstStyle/>
          <a:p>
            <a:pPr marL="285750" indent="-285750" algn="r" rtl="1">
              <a:buFont typeface="Arial" panose="020B0604020202020204" pitchFamily="34" charset="0"/>
              <a:buChar char="•"/>
            </a:pPr>
            <a:endParaRPr lang="en-US" sz="1600" dirty="0"/>
          </a:p>
          <a:p>
            <a:pPr marL="285750" indent="-285750" algn="just" rtl="1">
              <a:buFont typeface="Arial" panose="020B0604020202020204" pitchFamily="34" charset="0"/>
              <a:buChar char="•"/>
            </a:pPr>
            <a:r>
              <a:rPr lang="ar-EG" sz="1600" dirty="0" err="1"/>
              <a:t>الزايدي</a:t>
            </a:r>
            <a:r>
              <a:rPr lang="ar-EG" sz="1600" dirty="0"/>
              <a:t>، أ. (2020). أطر وسمات المحتوى الرقمي لوزارة الخارجية السعودية: دراسة تحليلية للتغريدات على موقع تويتر. </a:t>
            </a:r>
            <a:r>
              <a:rPr lang="ar-EG" sz="1600" i="1" dirty="0"/>
              <a:t>المجلة العربية للإعلام والاتصال</a:t>
            </a:r>
            <a:r>
              <a:rPr lang="ar-EG" sz="1600" dirty="0"/>
              <a:t>، (139)، 1-30.</a:t>
            </a:r>
            <a:endParaRPr lang="en-US" sz="1600" dirty="0"/>
          </a:p>
          <a:p>
            <a:pPr algn="justLow"/>
            <a:r>
              <a:rPr lang="ar-EG" sz="1400" dirty="0"/>
              <a:t> </a:t>
            </a:r>
            <a:r>
              <a:rPr lang="en-US" sz="1050" dirty="0">
                <a:hlinkClick r:id="rId2"/>
              </a:rPr>
              <a:t>https://www.acjrs.com/Studies/139/%D8%A3%D8%B7%D8%B1-%D9%88%D8%B3%D9%85%D8%A7%D8%AA-%D8%A7%D9%84%D9%85%D8%AD%D8%AA%D9%88%D9%89-%D8%A7%D9%84%D8%B1%D9%82%D9%85%D9%8A-%D9%84%D9%88%D8%B2%D8%A7%D8%B1%D8%A9-%D8%A7%D9%84%D8%AE%D8%A7%D8%B1%D8%AC%D9%8A%D8%A9-%D8%A7%D9%84%D8%B3%D8%B9%D9%88%D8%AF%D9%8A%D8%A9-%D8%AF%D8%B1%D8%A7%D8%B3%D8%A9-%D8%AA%D8%AD%D9%84%D9%8A%D9%84%D9%8A%D8%A9-%D9%84%D9%84%D8%AA%D8%BA%D8%B1%D9%8A%D8%AF%D8%A7%D8%AA-%D8%B9%D9%84%D9%89-%D9%85%D9%88%D9%82%D8%B9-%D8%AA%D9%88%D9%8A%D8%AA%D8%B1</a:t>
            </a:r>
            <a:r>
              <a:rPr lang="en-US" sz="1050" dirty="0"/>
              <a:t> </a:t>
            </a:r>
          </a:p>
          <a:p>
            <a:pPr marL="285750" indent="-285750" algn="r" rtl="1">
              <a:buFont typeface="Arial" panose="020B0604020202020204" pitchFamily="34" charset="0"/>
              <a:buChar char="•"/>
            </a:pPr>
            <a:endParaRPr lang="en-US" sz="1400" dirty="0"/>
          </a:p>
          <a:p>
            <a:pPr marL="285750" indent="-285750" algn="justLow" rtl="1">
              <a:buFont typeface="Arial" panose="020B0604020202020204" pitchFamily="34" charset="0"/>
              <a:buChar char="•"/>
            </a:pPr>
            <a:r>
              <a:rPr lang="ar-EG" sz="1600" dirty="0"/>
              <a:t>الكامل، ف. (2001). </a:t>
            </a:r>
            <a:r>
              <a:rPr lang="ar-EG" sz="1600" i="1" dirty="0"/>
              <a:t>بحوث الإعلام والرأي العام</a:t>
            </a:r>
            <a:r>
              <a:rPr lang="ar-EG" sz="1600" dirty="0"/>
              <a:t>. دار النشر للجامعات. ط 1. القاهرة.</a:t>
            </a:r>
            <a:endParaRPr lang="en-US" sz="1600" dirty="0"/>
          </a:p>
          <a:p>
            <a:pPr marL="285750" indent="-285750" algn="justLow" rtl="1">
              <a:buFont typeface="Arial" panose="020B0604020202020204" pitchFamily="34" charset="0"/>
              <a:buChar char="•"/>
            </a:pPr>
            <a:endParaRPr lang="en-US" sz="1600" dirty="0"/>
          </a:p>
          <a:p>
            <a:pPr marL="285750" indent="-285750" algn="justLow" rtl="1">
              <a:buFont typeface="Arial" panose="020B0604020202020204" pitchFamily="34" charset="0"/>
              <a:buChar char="•"/>
            </a:pPr>
            <a:r>
              <a:rPr lang="ar-EG" sz="1600" dirty="0"/>
              <a:t>المستنير، ع. (2022). محتوى المؤثرين على سنابشات في المملكة العربية السعودية - دراسة تحليلية. </a:t>
            </a:r>
            <a:r>
              <a:rPr lang="ar-EG" sz="1600" i="1" dirty="0"/>
              <a:t>مجلة الدراسات الإعلامية</a:t>
            </a:r>
            <a:r>
              <a:rPr lang="ar-EG" sz="1600" dirty="0"/>
              <a:t>، 26(4)، 439-463.</a:t>
            </a:r>
            <a:r>
              <a:rPr lang="en-US" sz="1400" dirty="0">
                <a:hlinkClick r:id="rId3"/>
              </a:rPr>
              <a:t>https://jsb.journals.ekb.eg/article_274314.html</a:t>
            </a:r>
            <a:r>
              <a:rPr lang="en-US" sz="1400" dirty="0"/>
              <a:t> </a:t>
            </a:r>
            <a:endParaRPr lang="ar-EG" sz="1400" dirty="0"/>
          </a:p>
          <a:p>
            <a:pPr marL="285750" indent="-285750" algn="r" rtl="1">
              <a:buFont typeface="Arial" panose="020B0604020202020204" pitchFamily="34" charset="0"/>
              <a:buChar char="•"/>
            </a:pPr>
            <a:endParaRPr lang="ar-EG" sz="1400" dirty="0"/>
          </a:p>
          <a:p>
            <a:pPr marL="285750" indent="-285750" algn="r" rtl="1">
              <a:buFont typeface="Arial" panose="020B0604020202020204" pitchFamily="34" charset="0"/>
              <a:buChar char="•"/>
            </a:pPr>
            <a:r>
              <a:rPr lang="ar-EG" sz="1600" dirty="0"/>
              <a:t>المشهداني، س. (2020). </a:t>
            </a:r>
            <a:r>
              <a:rPr lang="ar-EG" sz="1600" i="1" dirty="0"/>
              <a:t>مناهج البحث الإعلامي</a:t>
            </a:r>
            <a:r>
              <a:rPr lang="ar-EG" sz="1600" dirty="0"/>
              <a:t>. ط 2. دار الكتاب الجامعي. الإمارات.</a:t>
            </a:r>
            <a:endParaRPr lang="en-US" sz="1600" dirty="0"/>
          </a:p>
          <a:p>
            <a:pPr marL="285750" indent="-285750" algn="just" rtl="1">
              <a:buFont typeface="Arial" panose="020B0604020202020204" pitchFamily="34" charset="0"/>
              <a:buChar char="•"/>
            </a:pPr>
            <a:endParaRPr lang="en-US" sz="1600" dirty="0"/>
          </a:p>
          <a:p>
            <a:pPr marL="285750" indent="-285750" algn="just" rtl="1">
              <a:buFont typeface="Arial" panose="020B0604020202020204" pitchFamily="34" charset="0"/>
              <a:buChar char="•"/>
            </a:pPr>
            <a:endParaRPr lang="en-US" sz="1600" dirty="0"/>
          </a:p>
          <a:p>
            <a:pPr marL="285750" indent="-285750" algn="r" rtl="1">
              <a:buFont typeface="Arial" panose="020B0604020202020204" pitchFamily="34" charset="0"/>
              <a:buChar char="•"/>
            </a:pPr>
            <a:endParaRPr lang="ar-EG" sz="1600" dirty="0"/>
          </a:p>
          <a:p>
            <a:pPr algn="justLow" rtl="1"/>
            <a:endParaRPr lang="en-US" sz="1600" dirty="0"/>
          </a:p>
          <a:p>
            <a:pPr marL="285750" indent="-285750" algn="justLow" rtl="1">
              <a:buFont typeface="Arial" panose="020B0604020202020204" pitchFamily="34" charset="0"/>
              <a:buChar char="•"/>
            </a:pPr>
            <a:endParaRPr lang="en-US" sz="1600" dirty="0"/>
          </a:p>
          <a:p>
            <a:pPr marL="285750" indent="-285750" algn="justLow" rtl="1">
              <a:buFont typeface="Arial" panose="020B0604020202020204" pitchFamily="34" charset="0"/>
              <a:buChar char="•"/>
            </a:pPr>
            <a:endParaRPr lang="ar-EG" sz="1600" dirty="0"/>
          </a:p>
        </p:txBody>
      </p:sp>
    </p:spTree>
    <p:extLst>
      <p:ext uri="{BB962C8B-B14F-4D97-AF65-F5344CB8AC3E}">
        <p14:creationId xmlns:p14="http://schemas.microsoft.com/office/powerpoint/2010/main" val="1541707180"/>
      </p:ext>
    </p:extLst>
  </p:cSld>
  <p:clrMapOvr>
    <a:masterClrMapping/>
  </p:clrMapOvr>
  <mc:AlternateContent xmlns:mc="http://schemas.openxmlformats.org/markup-compatibility/2006" xmlns:p14="http://schemas.microsoft.com/office/powerpoint/2010/main">
    <mc:Choice Requires="p14">
      <p:transition spd="slow" p14:dur="2000" advTm="3430"/>
    </mc:Choice>
    <mc:Fallback xmlns="">
      <p:transition spd="slow" advTm="34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E3F8E3-86BC-6E82-51E8-A66E1E89035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44CCFDA-C5C1-D209-FF44-D65BC8DFFAB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238225D4-056A-FEB3-5ADD-793FD26ECF07}"/>
              </a:ext>
            </a:extLst>
          </p:cNvPr>
          <p:cNvSpPr txBox="1"/>
          <p:nvPr/>
        </p:nvSpPr>
        <p:spPr>
          <a:xfrm>
            <a:off x="912354" y="195226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عربية:</a:t>
            </a:r>
            <a:endParaRPr lang="en-US" sz="2400" b="1" dirty="0">
              <a:solidFill>
                <a:srgbClr val="0070C0"/>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CEFBDDD0-C36F-4C34-D377-FEE7FF80BD7F}"/>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3.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57ABFCB6-44DE-DFA1-789E-31C70779B8B3}"/>
              </a:ext>
            </a:extLst>
          </p:cNvPr>
          <p:cNvSpPr txBox="1"/>
          <p:nvPr/>
        </p:nvSpPr>
        <p:spPr>
          <a:xfrm>
            <a:off x="859014" y="2680355"/>
            <a:ext cx="10296334" cy="2462213"/>
          </a:xfrm>
          <a:prstGeom prst="rect">
            <a:avLst/>
          </a:prstGeom>
          <a:noFill/>
        </p:spPr>
        <p:txBody>
          <a:bodyPr wrap="square" rtlCol="0">
            <a:spAutoFit/>
          </a:bodyPr>
          <a:lstStyle/>
          <a:p>
            <a:pPr marL="285750" indent="-285750" algn="r" rtl="1">
              <a:buFont typeface="Arial" panose="020B0604020202020204" pitchFamily="34" charset="0"/>
              <a:buChar char="•"/>
            </a:pPr>
            <a:r>
              <a:rPr lang="ar-SA" sz="1400" dirty="0"/>
              <a:t>عبد الحميد، </a:t>
            </a:r>
            <a:r>
              <a:rPr lang="ar-EG" sz="1400" dirty="0"/>
              <a:t>م. (2010). </a:t>
            </a:r>
            <a:r>
              <a:rPr lang="ar-EG" sz="1400" i="1" dirty="0"/>
              <a:t>تحليل المحتوى في بحوث الإعلام</a:t>
            </a:r>
            <a:r>
              <a:rPr lang="ar-EG" sz="1400" dirty="0"/>
              <a:t>. عالم الكتب. </a:t>
            </a:r>
            <a:r>
              <a:rPr lang="en-US" sz="1400" dirty="0">
                <a:hlinkClick r:id="rId4"/>
              </a:rPr>
              <a:t>https://www.noor-book.com/book/review/492425</a:t>
            </a:r>
            <a:endParaRPr lang="ar-EG" sz="1400" dirty="0"/>
          </a:p>
          <a:p>
            <a:pPr marL="285750" indent="-285750" algn="r" rtl="1">
              <a:buFont typeface="Arial" panose="020B0604020202020204" pitchFamily="34" charset="0"/>
              <a:buChar char="•"/>
            </a:pPr>
            <a:endParaRPr lang="en-US" sz="1400" dirty="0"/>
          </a:p>
          <a:p>
            <a:pPr marL="285750" indent="-285750" algn="justLow" rtl="1">
              <a:buFont typeface="Arial" panose="020B0604020202020204" pitchFamily="34" charset="0"/>
              <a:buChar char="•"/>
            </a:pPr>
            <a:r>
              <a:rPr lang="ar-SA" sz="1400" dirty="0"/>
              <a:t>عبد الحميد، </a:t>
            </a:r>
            <a:r>
              <a:rPr lang="ar-EG" sz="1400" dirty="0"/>
              <a:t>م. </a:t>
            </a:r>
            <a:r>
              <a:rPr lang="en-US" sz="1400" dirty="0"/>
              <a:t>.(2000)</a:t>
            </a:r>
            <a:r>
              <a:rPr lang="ar-EG" sz="1400" dirty="0"/>
              <a:t> </a:t>
            </a:r>
            <a:r>
              <a:rPr lang="en-US" sz="1400" dirty="0"/>
              <a:t> </a:t>
            </a:r>
            <a:r>
              <a:rPr lang="ar-SA" sz="1400" i="1" dirty="0"/>
              <a:t>البحث العِلمي في الدراسات الإعلامية</a:t>
            </a:r>
            <a:r>
              <a:rPr lang="ar-EG" sz="1400" dirty="0"/>
              <a:t>. ط 1، </a:t>
            </a:r>
            <a:r>
              <a:rPr lang="ar-SA" sz="1400" dirty="0"/>
              <a:t>عالم الكتب</a:t>
            </a:r>
            <a:r>
              <a:rPr lang="en-US" sz="1400" dirty="0"/>
              <a:t>.</a:t>
            </a:r>
          </a:p>
          <a:p>
            <a:pPr marL="285750" indent="-285750" algn="just" rtl="1">
              <a:buFont typeface="Arial" panose="020B0604020202020204" pitchFamily="34" charset="0"/>
              <a:buChar char="•"/>
            </a:pPr>
            <a:endParaRPr lang="en-US" sz="1400" dirty="0"/>
          </a:p>
          <a:p>
            <a:pPr marL="285750" indent="-285750" algn="just" rtl="1">
              <a:buFont typeface="Arial" panose="020B0604020202020204" pitchFamily="34" charset="0"/>
              <a:buChar char="•"/>
            </a:pPr>
            <a:r>
              <a:rPr lang="ar-EG" sz="1400" dirty="0"/>
              <a:t>عطية، م. (2010). </a:t>
            </a:r>
            <a:r>
              <a:rPr lang="ar-EG" sz="1400" i="1" dirty="0"/>
              <a:t>تحليل المضمون بين النظرية والتطبيق. </a:t>
            </a:r>
            <a:r>
              <a:rPr lang="ar-EG" sz="1400" dirty="0"/>
              <a:t>ط 1. القاهرة. مؤسسة طيبة للنشر والتوزيع.</a:t>
            </a:r>
          </a:p>
          <a:p>
            <a:pPr marL="285750" indent="-285750" algn="just" rtl="1">
              <a:buFont typeface="Arial" panose="020B0604020202020204" pitchFamily="34" charset="0"/>
              <a:buChar char="•"/>
            </a:pPr>
            <a:endParaRPr lang="en-US" sz="1400" dirty="0"/>
          </a:p>
          <a:p>
            <a:pPr marL="285750" indent="-285750" algn="just" rtl="1">
              <a:buFont typeface="Arial" panose="020B0604020202020204" pitchFamily="34" charset="0"/>
              <a:buChar char="•"/>
            </a:pPr>
            <a:r>
              <a:rPr lang="ar-EG" sz="1400" dirty="0"/>
              <a:t>مثال تطبيقي لنموذج استمارة تحليل مضمون: </a:t>
            </a:r>
            <a:endParaRPr lang="ar-EG" sz="1000" u="sng" dirty="0">
              <a:solidFill>
                <a:schemeClr val="accent1"/>
              </a:solidFill>
            </a:endParaRPr>
          </a:p>
          <a:p>
            <a:pPr algn="just"/>
            <a:r>
              <a:rPr lang="en-US" sz="1400" u="sng" dirty="0">
                <a:solidFill>
                  <a:schemeClr val="accent1"/>
                </a:solidFill>
              </a:rPr>
              <a:t>https://www.google.com/imgres?imgurl=https%3A%2F%2Falmerja.com%2Fmedea%2Fimages%2F%25D8%25A7%25D8%25B3%25D8%25AA%25D9%2585%25D8%25A7%25D8%25B1%25D8%25A9%25202.png&amp;tbnid=46hstMgA5mGgfM&amp;vet=1&amp;imgrefurl=https%3A%2F%2Falmerja.com%2Fmore.php%3Fidm%3D251692&amp;docid=8_aWWvjPsDcsVM&amp;w=769&amp;h=413&amp;source=sh%2Fx%2Fim%2Fm1%2F3&amp;kgs=95b432fd5058a91c&amp;shem=isst%2Csdl1pl</a:t>
            </a:r>
          </a:p>
        </p:txBody>
      </p:sp>
      <p:pic>
        <p:nvPicPr>
          <p:cNvPr id="4" name="39">
            <a:hlinkClick r:id="" action="ppaction://media"/>
            <a:extLst>
              <a:ext uri="{FF2B5EF4-FFF2-40B4-BE49-F238E27FC236}">
                <a16:creationId xmlns:a16="http://schemas.microsoft.com/office/drawing/2014/main" id="{A21479EC-EEEA-5AB1-1F23-FC4871B3FCED}"/>
              </a:ext>
            </a:extLst>
          </p:cNvPr>
          <p:cNvPicPr>
            <a:picLocks noChangeAspect="1"/>
          </p:cNvPicPr>
          <p:nvPr>
            <a:audioFile r:link="rId1"/>
            <p:extLst>
              <p:ext uri="{DAA4B4D4-6D71-4841-9C94-3DE7FCFB9230}">
                <p14:media xmlns:p14="http://schemas.microsoft.com/office/powerpoint/2010/main" r:embed="rId2">
                  <p14:trim st="3688"/>
                </p14:media>
              </p:ext>
            </p:extLst>
          </p:nvPr>
        </p:nvPicPr>
        <p:blipFill>
          <a:blip r:embed="rId5"/>
          <a:stretch>
            <a:fillRect/>
          </a:stretch>
        </p:blipFill>
        <p:spPr>
          <a:xfrm>
            <a:off x="11471275" y="6165850"/>
            <a:ext cx="487363" cy="487363"/>
          </a:xfrm>
          <a:prstGeom prst="rect">
            <a:avLst/>
          </a:prstGeom>
        </p:spPr>
      </p:pic>
    </p:spTree>
    <p:extLst>
      <p:ext uri="{BB962C8B-B14F-4D97-AF65-F5344CB8AC3E}">
        <p14:creationId xmlns:p14="http://schemas.microsoft.com/office/powerpoint/2010/main" val="1093786965"/>
      </p:ext>
    </p:extLst>
  </p:cSld>
  <p:clrMapOvr>
    <a:masterClrMapping/>
  </p:clrMapOvr>
  <mc:AlternateContent xmlns:mc="http://schemas.openxmlformats.org/markup-compatibility/2006" xmlns:p14="http://schemas.microsoft.com/office/powerpoint/2010/main">
    <mc:Choice Requires="p14">
      <p:transition spd="slow" p14:dur="2000" advTm="7900"/>
    </mc:Choice>
    <mc:Fallback xmlns="">
      <p:transition spd="slow" advTm="79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10" fill="hold"/>
                                        <p:tgtEl>
                                          <p:spTgt spid="4"/>
                                        </p:tgtEl>
                                      </p:cBhvr>
                                    </p:cmd>
                                  </p:childTnLst>
                                </p:cTn>
                              </p:par>
                              <p:par>
                                <p:cTn id="7" presetID="42"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fade">
                                      <p:cBhvr>
                                        <p:cTn id="9" dur="1000"/>
                                        <p:tgtEl>
                                          <p:spTgt spid="9"/>
                                        </p:tgtEl>
                                      </p:cBhvr>
                                    </p:animEffect>
                                    <p:anim calcmode="lin" valueType="num">
                                      <p:cBhvr>
                                        <p:cTn id="10" dur="1000" fill="hold"/>
                                        <p:tgtEl>
                                          <p:spTgt spid="9"/>
                                        </p:tgtEl>
                                        <p:attrNameLst>
                                          <p:attrName>ppt_x</p:attrName>
                                        </p:attrNameLst>
                                      </p:cBhvr>
                                      <p:tavLst>
                                        <p:tav tm="0">
                                          <p:val>
                                            <p:strVal val="#ppt_x"/>
                                          </p:val>
                                        </p:tav>
                                        <p:tav tm="100000">
                                          <p:val>
                                            <p:strVal val="#ppt_x"/>
                                          </p:val>
                                        </p:tav>
                                      </p:tavLst>
                                    </p:anim>
                                    <p:anim calcmode="lin" valueType="num">
                                      <p:cBhvr>
                                        <p:cTn id="11" dur="1000" fill="hold"/>
                                        <p:tgtEl>
                                          <p:spTgt spid="9"/>
                                        </p:tgtEl>
                                        <p:attrNameLst>
                                          <p:attrName>ppt_y</p:attrName>
                                        </p:attrNameLst>
                                      </p:cBhvr>
                                      <p:tavLst>
                                        <p:tav tm="0">
                                          <p:val>
                                            <p:strVal val="#ppt_y+.1"/>
                                          </p:val>
                                        </p:tav>
                                        <p:tav tm="100000">
                                          <p:val>
                                            <p:strVal val="#ppt_y"/>
                                          </p:val>
                                        </p:tav>
                                      </p:tavLst>
                                    </p:anim>
                                  </p:childTnLst>
                                </p:cTn>
                              </p:par>
                              <p:par>
                                <p:cTn id="12" presetID="42"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7" fill="hold" display="0">
                  <p:stCondLst>
                    <p:cond delay="indefinite"/>
                  </p:stCondLst>
                  <p:endCondLst>
                    <p:cond evt="onStopAudio" delay="0">
                      <p:tgtEl>
                        <p:sldTgt/>
                      </p:tgtEl>
                    </p:cond>
                  </p:endCondLst>
                </p:cTn>
                <p:tgtEl>
                  <p:spTgt spid="4"/>
                </p:tgtEl>
              </p:cMediaNode>
            </p:audio>
          </p:childTnLst>
        </p:cTn>
      </p:par>
    </p:tnLst>
    <p:bldLst>
      <p:bldP spid="9" grpId="0"/>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infopath/2007/PartnerControls"/>
    <ds:schemaRef ds:uri="http://schemas.microsoft.com/office/2006/metadata/properties"/>
    <ds:schemaRef ds:uri="http://purl.org/dc/terms/"/>
    <ds:schemaRef ds:uri="688354b5-287c-4cda-825e-1d7935aea40e"/>
    <ds:schemaRef ds:uri="http://schemas.microsoft.com/office/2006/documentManagement/types"/>
    <ds:schemaRef ds:uri="http://schemas.openxmlformats.org/package/2006/metadata/core-propertie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17513</TotalTime>
  <Words>4094</Words>
  <Application>Microsoft Office PowerPoint</Application>
  <PresentationFormat>Widescreen</PresentationFormat>
  <Paragraphs>381</Paragraphs>
  <Slides>42</Slides>
  <Notes>5</Notes>
  <HiddenSlides>0</HiddenSlides>
  <MMClips>2</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42</vt:i4>
      </vt:variant>
    </vt:vector>
  </HeadingPairs>
  <TitlesOfParts>
    <vt:vector size="53" baseType="lpstr">
      <vt:lpstr>Alexandria</vt:lpstr>
      <vt:lpstr>Aptos</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309</cp:revision>
  <dcterms:created xsi:type="dcterms:W3CDTF">2023-04-29T09:08:00Z</dcterms:created>
  <dcterms:modified xsi:type="dcterms:W3CDTF">2025-08-30T15:40:47Z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