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480" r:id="rId5"/>
    <p:sldId id="271" r:id="rId6"/>
    <p:sldId id="509" r:id="rId7"/>
    <p:sldId id="306" r:id="rId8"/>
    <p:sldId id="501" r:id="rId9"/>
    <p:sldId id="502" r:id="rId10"/>
    <p:sldId id="503" r:id="rId11"/>
    <p:sldId id="505" r:id="rId12"/>
    <p:sldId id="313" r:id="rId13"/>
    <p:sldId id="540" r:id="rId14"/>
    <p:sldId id="541" r:id="rId15"/>
    <p:sldId id="510" r:id="rId16"/>
    <p:sldId id="511" r:id="rId17"/>
    <p:sldId id="542" r:id="rId18"/>
    <p:sldId id="545" r:id="rId19"/>
    <p:sldId id="546" r:id="rId20"/>
    <p:sldId id="547" r:id="rId21"/>
    <p:sldId id="548" r:id="rId22"/>
    <p:sldId id="549" r:id="rId23"/>
    <p:sldId id="550" r:id="rId24"/>
    <p:sldId id="551" r:id="rId25"/>
    <p:sldId id="553" r:id="rId26"/>
    <p:sldId id="554" r:id="rId27"/>
    <p:sldId id="552" r:id="rId28"/>
    <p:sldId id="543" r:id="rId29"/>
    <p:sldId id="544" r:id="rId30"/>
    <p:sldId id="515" r:id="rId31"/>
    <p:sldId id="555" r:id="rId32"/>
    <p:sldId id="557" r:id="rId33"/>
    <p:sldId id="558" r:id="rId34"/>
    <p:sldId id="562" r:id="rId35"/>
    <p:sldId id="563" r:id="rId36"/>
    <p:sldId id="559" r:id="rId37"/>
    <p:sldId id="560" r:id="rId38"/>
    <p:sldId id="567" r:id="rId39"/>
    <p:sldId id="568" r:id="rId40"/>
    <p:sldId id="561" r:id="rId41"/>
    <p:sldId id="565" r:id="rId42"/>
    <p:sldId id="507" r:id="rId43"/>
    <p:sldId id="508"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09"/>
            <p14:sldId id="306"/>
            <p14:sldId id="501"/>
            <p14:sldId id="502"/>
            <p14:sldId id="503"/>
            <p14:sldId id="505"/>
            <p14:sldId id="313"/>
            <p14:sldId id="540"/>
            <p14:sldId id="541"/>
            <p14:sldId id="510"/>
            <p14:sldId id="511"/>
            <p14:sldId id="542"/>
            <p14:sldId id="545"/>
            <p14:sldId id="546"/>
            <p14:sldId id="547"/>
            <p14:sldId id="548"/>
            <p14:sldId id="549"/>
            <p14:sldId id="550"/>
            <p14:sldId id="551"/>
            <p14:sldId id="553"/>
            <p14:sldId id="554"/>
            <p14:sldId id="552"/>
            <p14:sldId id="543"/>
            <p14:sldId id="544"/>
            <p14:sldId id="515"/>
            <p14:sldId id="555"/>
            <p14:sldId id="557"/>
            <p14:sldId id="558"/>
            <p14:sldId id="562"/>
            <p14:sldId id="563"/>
            <p14:sldId id="559"/>
            <p14:sldId id="560"/>
            <p14:sldId id="567"/>
            <p14:sldId id="568"/>
            <p14:sldId id="561"/>
            <p14:sldId id="565"/>
            <p14:sldId id="507"/>
            <p14:sldId id="50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1" clrIdx="0">
    <p:extLst>
      <p:ext uri="{19B8F6BF-5375-455C-9EA6-DF929625EA0E}">
        <p15:presenceInfo xmlns:p15="http://schemas.microsoft.com/office/powerpoint/2012/main" userId="LENOVO"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03E5F"/>
    <a:srgbClr val="FFD200"/>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741" autoAdjust="0"/>
  </p:normalViewPr>
  <p:slideViewPr>
    <p:cSldViewPr snapToGrid="0">
      <p:cViewPr>
        <p:scale>
          <a:sx n="140" d="100"/>
          <a:sy n="140" d="100"/>
        </p:scale>
        <p:origin x="-4432" y="-2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‹N°›</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494118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12467-7BAC-30B7-D8F7-CE1475C8D4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183B7E-44B5-3E9B-507C-046AA1496C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D791BC-ACA9-A28E-4392-BDDE86ED3F9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741299F-D3F1-1126-9AE7-B84595341C0A}"/>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892193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29867-B25F-268F-80A2-046317C0EB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CD128-2257-14F7-0176-D62965C213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68C430-FB2F-7445-1904-E30FD8304C4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786B85E-F1F5-AD6B-CBCB-D6B971664B8E}"/>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749441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E419A4-441F-FDE1-194D-0A6D7CF158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85B0FB-7317-C79E-9AA7-CB79E480DC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24207F-9BAF-3CB9-9641-3FCC57E21BA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04F3DD9-12CF-04F3-EDCC-E0747880F0E1}"/>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042502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3C304-8439-EEC5-EAB0-B8CCE415D1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FBEC2F-70C8-5B84-F365-A136D81F0E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B61C18-03AB-A36E-0FB6-FB1F2CA2ED1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15814AD-B95E-0F4D-46BE-FFCB41E258EC}"/>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4062695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10BD01-FC80-CCEA-9324-012043E2B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2266AD-B6C5-CC81-9BC1-6032657670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632726-725C-F1D6-6E6C-E86EF54AD13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869F63A-B00F-F360-37B4-936024CC22A4}"/>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890922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B6522-0DE6-B01E-D873-819D8A4DF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F8CDE5-0B94-13E1-0620-0E1E3483A9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C48E84-1629-B40E-8134-34A34C52079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9C7366C-7E0F-82FC-6B38-0E5B5B29F174}"/>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188953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786A0-5552-2C2E-67C8-944CE7C406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9E6BBF-00E9-3109-EFB1-BAD036647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03AF40-DA2A-7D3D-9E10-0926E64D7AB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8570175-ACBC-3A2B-716B-361215F3E35C}"/>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173069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D5C25-F866-784B-D3F4-6E8C48E67D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315361-5773-DC12-24EB-9E5C1A9BB6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679486-00AF-33B1-F7CA-F36A876C9CC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3FF7B45-4DB3-D84F-0164-41B004BE9A25}"/>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1573384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EAD51-4B3E-7E58-AFC6-9D693B7ED7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301AF9-01C3-9000-E6A4-7321FCFF80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EF47D9-48FE-8626-A700-485A4341BE7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1EFC7AD-423B-711C-D923-426273B04FBE}"/>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688198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312AC-1DD1-59DC-600D-7D1BA3F618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53AEDE-7808-FE3B-FD15-9A8DE7E66C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8F81CB-72C5-0EDD-78A6-7148A41B899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01FFBB4-ABEA-1798-A88C-9FD5E7A571F9}"/>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795838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7EA47-9590-56C8-731B-F3B3EB56D9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FD89ED-DD3D-8D8E-8043-E73DAFE51B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DABF1-BC50-75A3-8904-6D693FA3027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4A8214B-69A0-00A1-4C2E-B058D5348CD3}"/>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572629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F2E03-F375-FD3E-DFD2-F5B1BE4E05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4858C0-5821-F4A6-F7AA-E644950E76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EDB4B9-66F5-2A16-11F2-82ADF46EB5A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4E9C1B1-FFA8-6262-FCBA-0C13E0A2ED53}"/>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213388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DA379-8300-2E05-0099-9918CD9B82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9F58C8-E541-BFCD-CDB7-E6B3E8F8D4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A0B758-107A-76CE-A5BB-AB6CDC3BCBB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13E0DE3-B9F6-2B40-91D2-4EAA380F4C2F}"/>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6604178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64429-1253-016B-FCA6-E58B2F51D1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CDBE20-B8EA-F048-A8E8-189BECEFB8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6D66FA-2101-7F4F-E065-CB01630B970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9B2C183-56D1-7341-BCB9-6993BB0668A1}"/>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5082463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FB98C-E3A1-2F96-7CC6-8892C80408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08CED-99BB-8934-3164-387424DB20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0D1194-FF0E-5CD8-C946-223065A5AA8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9F61E89-0F8D-B88B-7F06-DFBC8FA15F0D}"/>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9140300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C9345-DBC3-7951-1782-ACEFE4E3DE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62CB2-3AC9-F22F-31EE-F864018B50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680A41-800A-3FD4-53CD-11212DDA151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27127D-F15B-FBC6-AC15-83713D10EDEF}"/>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27695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6CE6D-40F8-4DA4-0470-15C5400FDA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5BDBF3-44A4-0CFC-ACD8-B51F3FBA4F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7F587-1E9A-1046-DC28-E0334BEF870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C159BAC-9D86-4135-EA1B-F62B5A75D2EA}"/>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6881351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358FD-0C9F-F6A1-EA6B-085696ABF1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0E5099-4AAF-1B1C-118D-29E26D8CB4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B57547-D72F-C143-8EF1-C896CA95548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FF19AF5-AD1C-A350-E4DC-CAC7C3CF2849}"/>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47078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0057F-E524-BEC6-E7B7-4E6E81DA63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235CD6-2124-EE3B-6229-2CABE7271E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7F595E-C913-A436-4BBB-7686C186CBC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0AE9AC9-3616-91BA-E1E5-0284841CDCF6}"/>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7671214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3BC1C-8D65-708C-FB0B-360E07AB31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4F9718-47B8-7347-B923-15B0FBFC2A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7A323E-CB57-8CFB-D5A0-AECEB99B27C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309E35E-CC66-6845-F688-43B82AF16382}"/>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40127202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C52F6-054C-EF1B-7633-41CB9243F7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98182A-ED40-D4E4-FFCF-3CD8CD1912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8E338D-687B-D1A8-65B1-EF8D51A874F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5E79AEF-1499-59E5-1666-1674CCA49847}"/>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9887267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D4B85-81AE-17E4-2319-B83EBDA4DB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988746-0E40-5DD7-21E4-CC416C2EB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D5CED6-5151-630C-D373-C16BD7B48F7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2E6DE1F-6015-63C2-6B67-E6E1F606351F}"/>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7079018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5C54D-7646-FE86-AA98-B002554DE5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B1B541-503E-5409-1609-E6207BFCAD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03FF05-CAFA-1695-1B4C-95213AABAEB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F963A32-5441-DB94-31EF-1DED5A835337}"/>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9429204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FBF1F-7835-DE5F-D70C-EB42188301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FCB84E-D1AA-9393-6787-778E06DF1D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8A3E57-40CE-813C-7F7D-608E1A16BEE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974E169-0499-E80D-BE13-40891251ED78}"/>
              </a:ext>
            </a:extLst>
          </p:cNvPr>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4897434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D3BE9-DBF3-FB53-057A-0EFC9CAC7B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FFCE7B-3592-EAE6-7B18-40448B57DD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9FDA12-3E9A-C7AE-531B-6D39BE7C217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A9EBB17-50F2-5AF7-EE2A-F42A1682C98F}"/>
              </a:ext>
            </a:extLst>
          </p:cNvPr>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7542730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47F43-C5A9-7BA6-D5AB-F7D6EDDB09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C399FF-F3C2-ADFC-577D-39A3781C84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0AAF0B-4257-DF76-735C-816FE68B08B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AE579FF-7C5F-1394-FB4B-5175ABBEA138}"/>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20092407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EFD64-FD52-4CDD-CBD9-3323EDF46B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B928F5-0BAA-67B6-3A7B-858943F4D5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174C22-F718-353D-83D6-AEFCA35FAB3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7DCC99D-B112-5451-E990-D7107A26CF3B}"/>
              </a:ext>
            </a:extLst>
          </p:cNvPr>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0027463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B8143-BE6A-5FEE-3330-2DEBC18C4F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F3C0EC-A717-728E-B5BA-25E9F8CA84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B4DE28-0150-4D4F-388E-D7ABEA1635C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C1AAFDD-E649-217C-B0CD-888292CF919A}"/>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3944533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D5976-02ED-84CF-A8F1-7559C56562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4F85D0-68A9-DD25-3E62-0C2A865093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081183-6AE2-A84B-C5D6-98E4F7672A2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17925B6-90ED-9EFF-6370-42C694D4876A}"/>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0504896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B4756D-2C7F-82AF-D987-54472D4C1E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A2853D-107D-402D-5452-6B9B89E730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9612E3-8B79-465C-81EF-6415954F2C5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4CE69F1-AC72-6521-4B54-C3676EE32EDA}"/>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748935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‹N°›</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customXml" Target="../ink/ink1.xml"/><Relationship Id="rId7" Type="http://schemas.openxmlformats.org/officeDocument/2006/relationships/image" Target="../media/image100.png"/><Relationship Id="rId2" Type="http://schemas.openxmlformats.org/officeDocument/2006/relationships/image" Target="../media/image5.png"/><Relationship Id="rId1" Type="http://schemas.openxmlformats.org/officeDocument/2006/relationships/slideLayout" Target="../slideLayouts/slideLayout17.xml"/><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customXml" Target="../ink/ink2.xml"/><Relationship Id="rId7" Type="http://schemas.openxmlformats.org/officeDocument/2006/relationships/image" Target="../media/image100.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image" Target="../media/image100.png"/><Relationship Id="rId4" Type="http://schemas.openxmlformats.org/officeDocument/2006/relationships/customXml" Target="../ink/ink3.xml"/></Relationships>
</file>

<file path=ppt/slides/_rels/slide6.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5.png"/><Relationship Id="rId1" Type="http://schemas.openxmlformats.org/officeDocument/2006/relationships/slideLayout" Target="../slideLayouts/slideLayout17.xml"/><Relationship Id="rId6" Type="http://schemas.openxmlformats.org/officeDocument/2006/relationships/image" Target="../media/image100.png"/></Relationships>
</file>

<file path=ppt/slides/_rels/slide7.xml.rels><?xml version="1.0" encoding="UTF-8" standalone="yes"?>
<Relationships xmlns="http://schemas.openxmlformats.org/package/2006/relationships"><Relationship Id="rId3" Type="http://schemas.openxmlformats.org/officeDocument/2006/relationships/customXml" Target="../ink/ink5.xml"/><Relationship Id="rId7"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7.xml"/><Relationship Id="rId6" Type="http://schemas.openxmlformats.org/officeDocument/2006/relationships/image" Target="../media/image100.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microsoft.com/office/2007/relationships/hdphoto" Target="../media/hdphoto3.wdp"/><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13.jp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4.xml"/><Relationship Id="rId5" Type="http://schemas.openxmlformats.org/officeDocument/2006/relationships/hyperlink" Target="https://2u.pw/Hvij0F" TargetMode="External"/><Relationship Id="rId4" Type="http://schemas.openxmlformats.org/officeDocument/2006/relationships/image" Target="../media/image19.png"/></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14.xml"/><Relationship Id="rId5" Type="http://schemas.openxmlformats.org/officeDocument/2006/relationships/hyperlink" Target="https://h1.nu/1gBri&#1585;&#1575;&#1576;&#1591;" TargetMode="External"/><Relationship Id="rId4" Type="http://schemas.openxmlformats.org/officeDocument/2006/relationships/hyperlink" Target="https://www.facebook.com/Thmanyah"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png"/><Relationship Id="rId18" Type="http://schemas.openxmlformats.org/officeDocument/2006/relationships/image" Target="../media/image34.png"/><Relationship Id="rId3" Type="http://schemas.openxmlformats.org/officeDocument/2006/relationships/image" Target="../media/image5.png"/><Relationship Id="rId21" Type="http://schemas.openxmlformats.org/officeDocument/2006/relationships/image" Target="../media/image37.png"/><Relationship Id="rId7" Type="http://schemas.openxmlformats.org/officeDocument/2006/relationships/image" Target="../media/image23.png"/><Relationship Id="rId12" Type="http://schemas.openxmlformats.org/officeDocument/2006/relationships/image" Target="../media/image28.png"/><Relationship Id="rId17" Type="http://schemas.openxmlformats.org/officeDocument/2006/relationships/image" Target="../media/image33.png"/><Relationship Id="rId2" Type="http://schemas.openxmlformats.org/officeDocument/2006/relationships/notesSlide" Target="../notesSlides/notesSlide30.xml"/><Relationship Id="rId16" Type="http://schemas.openxmlformats.org/officeDocument/2006/relationships/image" Target="../media/image32.png"/><Relationship Id="rId20" Type="http://schemas.openxmlformats.org/officeDocument/2006/relationships/image" Target="../media/image36.png"/><Relationship Id="rId1" Type="http://schemas.openxmlformats.org/officeDocument/2006/relationships/slideLayout" Target="../slideLayouts/slideLayout14.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5" Type="http://schemas.openxmlformats.org/officeDocument/2006/relationships/image" Target="../media/image31.png"/><Relationship Id="rId23" Type="http://schemas.openxmlformats.org/officeDocument/2006/relationships/image" Target="../media/image39.png"/><Relationship Id="rId10" Type="http://schemas.openxmlformats.org/officeDocument/2006/relationships/image" Target="../media/image26.png"/><Relationship Id="rId19" Type="http://schemas.openxmlformats.org/officeDocument/2006/relationships/image" Target="../media/image35.png"/><Relationship Id="rId4" Type="http://schemas.openxmlformats.org/officeDocument/2006/relationships/image" Target="../media/image20.png"/><Relationship Id="rId9" Type="http://schemas.openxmlformats.org/officeDocument/2006/relationships/image" Target="../media/image25.png"/><Relationship Id="rId14" Type="http://schemas.openxmlformats.org/officeDocument/2006/relationships/image" Target="../media/image30.png"/><Relationship Id="rId22" Type="http://schemas.openxmlformats.org/officeDocument/2006/relationships/image" Target="../media/image38.png"/></Relationships>
</file>

<file path=ppt/slides/_rels/slide36.xml.rels><?xml version="1.0" encoding="UTF-8" standalone="yes"?>
<Relationships xmlns="http://schemas.openxmlformats.org/package/2006/relationships"><Relationship Id="rId13" Type="http://schemas.openxmlformats.org/officeDocument/2006/relationships/image" Target="../media/image49.png"/><Relationship Id="rId18" Type="http://schemas.openxmlformats.org/officeDocument/2006/relationships/image" Target="../media/image54.png"/><Relationship Id="rId26" Type="http://schemas.openxmlformats.org/officeDocument/2006/relationships/image" Target="../media/image62.png"/><Relationship Id="rId3" Type="http://schemas.openxmlformats.org/officeDocument/2006/relationships/image" Target="../media/image5.png"/><Relationship Id="rId21" Type="http://schemas.openxmlformats.org/officeDocument/2006/relationships/image" Target="../media/image57.png"/><Relationship Id="rId34" Type="http://schemas.openxmlformats.org/officeDocument/2006/relationships/image" Target="../media/image70.png"/><Relationship Id="rId7" Type="http://schemas.openxmlformats.org/officeDocument/2006/relationships/image" Target="../media/image43.png"/><Relationship Id="rId12" Type="http://schemas.openxmlformats.org/officeDocument/2006/relationships/image" Target="../media/image48.png"/><Relationship Id="rId17" Type="http://schemas.openxmlformats.org/officeDocument/2006/relationships/image" Target="../media/image53.png"/><Relationship Id="rId25" Type="http://schemas.openxmlformats.org/officeDocument/2006/relationships/image" Target="../media/image61.png"/><Relationship Id="rId33" Type="http://schemas.openxmlformats.org/officeDocument/2006/relationships/image" Target="../media/image69.png"/><Relationship Id="rId2" Type="http://schemas.openxmlformats.org/officeDocument/2006/relationships/notesSlide" Target="../notesSlides/notesSlide31.xml"/><Relationship Id="rId16" Type="http://schemas.openxmlformats.org/officeDocument/2006/relationships/image" Target="../media/image52.png"/><Relationship Id="rId20" Type="http://schemas.openxmlformats.org/officeDocument/2006/relationships/image" Target="../media/image56.png"/><Relationship Id="rId29" Type="http://schemas.openxmlformats.org/officeDocument/2006/relationships/image" Target="../media/image65.png"/><Relationship Id="rId1" Type="http://schemas.openxmlformats.org/officeDocument/2006/relationships/slideLayout" Target="../slideLayouts/slideLayout14.xml"/><Relationship Id="rId6" Type="http://schemas.openxmlformats.org/officeDocument/2006/relationships/image" Target="../media/image42.png"/><Relationship Id="rId11" Type="http://schemas.openxmlformats.org/officeDocument/2006/relationships/image" Target="../media/image47.png"/><Relationship Id="rId24" Type="http://schemas.openxmlformats.org/officeDocument/2006/relationships/image" Target="../media/image60.png"/><Relationship Id="rId32" Type="http://schemas.openxmlformats.org/officeDocument/2006/relationships/image" Target="../media/image68.png"/><Relationship Id="rId5" Type="http://schemas.openxmlformats.org/officeDocument/2006/relationships/image" Target="../media/image41.png"/><Relationship Id="rId15" Type="http://schemas.openxmlformats.org/officeDocument/2006/relationships/image" Target="../media/image51.png"/><Relationship Id="rId23" Type="http://schemas.openxmlformats.org/officeDocument/2006/relationships/image" Target="../media/image59.png"/><Relationship Id="rId28" Type="http://schemas.openxmlformats.org/officeDocument/2006/relationships/image" Target="../media/image64.png"/><Relationship Id="rId10" Type="http://schemas.openxmlformats.org/officeDocument/2006/relationships/image" Target="../media/image46.png"/><Relationship Id="rId19" Type="http://schemas.openxmlformats.org/officeDocument/2006/relationships/image" Target="../media/image55.png"/><Relationship Id="rId31" Type="http://schemas.openxmlformats.org/officeDocument/2006/relationships/image" Target="../media/image67.png"/><Relationship Id="rId4" Type="http://schemas.openxmlformats.org/officeDocument/2006/relationships/image" Target="../media/image40.png"/><Relationship Id="rId9" Type="http://schemas.openxmlformats.org/officeDocument/2006/relationships/image" Target="../media/image45.png"/><Relationship Id="rId14" Type="http://schemas.openxmlformats.org/officeDocument/2006/relationships/image" Target="../media/image50.png"/><Relationship Id="rId22" Type="http://schemas.openxmlformats.org/officeDocument/2006/relationships/image" Target="../media/image58.png"/><Relationship Id="rId27" Type="http://schemas.openxmlformats.org/officeDocument/2006/relationships/image" Target="../media/image63.png"/><Relationship Id="rId30" Type="http://schemas.openxmlformats.org/officeDocument/2006/relationships/image" Target="../media/image66.png"/><Relationship Id="rId8" Type="http://schemas.openxmlformats.org/officeDocument/2006/relationships/image" Target="../media/image44.png"/></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71.jpe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16.xml"/><Relationship Id="rId5" Type="http://schemas.openxmlformats.org/officeDocument/2006/relationships/image" Target="../media/image76.png"/><Relationship Id="rId4" Type="http://schemas.openxmlformats.org/officeDocument/2006/relationships/image" Target="../media/image7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373765" y="3830774"/>
            <a:ext cx="5216525" cy="523220"/>
          </a:xfrm>
          <a:prstGeom prst="rect">
            <a:avLst/>
          </a:prstGeom>
          <a:noFill/>
        </p:spPr>
        <p:txBody>
          <a:bodyPr wrap="square" rtlCol="0">
            <a:spAutoFit/>
          </a:bodyPr>
          <a:lstStyle/>
          <a:p>
            <a:r>
              <a:rPr lang="ar-DZ" sz="2800" b="1" dirty="0">
                <a:latin typeface="Alexandria"/>
                <a:cs typeface="Alexandria" charset="0"/>
              </a:rPr>
              <a:t>الدكتور: توفيـــــــــق عمـــــــري</a:t>
            </a:r>
            <a:endParaRPr lang="en-US" sz="2800" b="1" dirty="0">
              <a:latin typeface="Alexandria"/>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93128" y="5662082"/>
            <a:ext cx="4658360"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2800" b="1" dirty="0">
                <a:solidFill>
                  <a:schemeClr val="bg1"/>
                </a:solidFill>
                <a:latin typeface="Alexandria" charset="0"/>
                <a:cs typeface="Alexandria" charset="0"/>
              </a:rPr>
              <a:t>المحاضــــــــــرة الخامسة</a:t>
            </a:r>
            <a:endParaRPr lang="en-US" sz="2800" b="1" dirty="0">
              <a:solidFill>
                <a:schemeClr val="bg1"/>
              </a:solidFill>
              <a:latin typeface="Alexandria" charset="0"/>
              <a:cs typeface="Alexandria" charset="0"/>
            </a:endParaRPr>
          </a:p>
        </p:txBody>
      </p:sp>
      <p:sp>
        <p:nvSpPr>
          <p:cNvPr id="46" name="TextBox 45"/>
          <p:cNvSpPr txBox="1"/>
          <p:nvPr/>
        </p:nvSpPr>
        <p:spPr>
          <a:xfrm>
            <a:off x="-76345" y="4861863"/>
            <a:ext cx="4265911" cy="800219"/>
          </a:xfrm>
          <a:prstGeom prst="rect">
            <a:avLst/>
          </a:prstGeom>
          <a:noFill/>
        </p:spPr>
        <p:txBody>
          <a:bodyPr wrap="none" rtlCol="0">
            <a:spAutoFit/>
          </a:bodyPr>
          <a:lstStyle/>
          <a:p>
            <a:r>
              <a:rPr lang="ar-DZ" b="1" dirty="0"/>
              <a:t>                         </a:t>
            </a:r>
            <a:r>
              <a:rPr lang="fr-FR" b="1" dirty="0"/>
              <a:t>DGM</a:t>
            </a:r>
            <a:r>
              <a:rPr lang="ar-DZ" b="1" dirty="0"/>
              <a:t>413</a:t>
            </a:r>
          </a:p>
          <a:p>
            <a:r>
              <a:rPr lang="ar-DZ" sz="2800" b="1" dirty="0"/>
              <a:t>النقد الإذاعــــي ..نماذج ومقاربات  </a:t>
            </a:r>
            <a:endParaRPr lang="fr-FR" sz="2800" b="1" dirty="0"/>
          </a:p>
        </p:txBody>
      </p:sp>
      <p:sp>
        <p:nvSpPr>
          <p:cNvPr id="14" name="Oval 13"/>
          <p:cNvSpPr/>
          <p:nvPr/>
        </p:nvSpPr>
        <p:spPr>
          <a:xfrm>
            <a:off x="6008898" y="-228207"/>
            <a:ext cx="7410450" cy="7461214"/>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29">
            <a:extLst>
              <a:ext uri="{FF2B5EF4-FFF2-40B4-BE49-F238E27FC236}">
                <a16:creationId xmlns:a16="http://schemas.microsoft.com/office/drawing/2014/main" id="{E57C396E-130A-9AB1-DEC7-99BAA15B03A1}"/>
              </a:ext>
            </a:extLst>
          </p:cNvPr>
          <p:cNvSpPr txBox="1"/>
          <p:nvPr/>
        </p:nvSpPr>
        <p:spPr>
          <a:xfrm>
            <a:off x="329269" y="1938000"/>
            <a:ext cx="5335229" cy="1446550"/>
          </a:xfrm>
          <a:prstGeom prst="rect">
            <a:avLst/>
          </a:prstGeom>
          <a:noFill/>
        </p:spPr>
        <p:txBody>
          <a:bodyPr wrap="square" rtlCol="0">
            <a:spAutoFit/>
          </a:bodyPr>
          <a:lstStyle/>
          <a:p>
            <a:pPr algn="ctr"/>
            <a:r>
              <a:rPr lang="ar-DZ" sz="4400" b="1" dirty="0">
                <a:solidFill>
                  <a:schemeClr val="accent1">
                    <a:lumMod val="50000"/>
                  </a:schemeClr>
                </a:solidFill>
                <a:latin typeface="Alexandria"/>
                <a:cs typeface="Alexandria" charset="0"/>
              </a:rPr>
              <a:t>النَّقــــــــــد الإعـــــــــــــــلامــــــــــــــــي</a:t>
            </a:r>
          </a:p>
          <a:p>
            <a:pPr algn="ctr"/>
            <a:r>
              <a:rPr lang="en-US" sz="4400" b="1" dirty="0">
                <a:solidFill>
                  <a:schemeClr val="accent1">
                    <a:lumMod val="50000"/>
                  </a:schemeClr>
                </a:solidFill>
                <a:latin typeface="Alexandria"/>
                <a:cs typeface="Alexandria" charset="0"/>
              </a:rPr>
              <a:t>Media criticism</a:t>
            </a:r>
          </a:p>
        </p:txBody>
      </p:sp>
    </p:spTree>
  </p:cSld>
  <p:clrMapOvr>
    <a:masterClrMapping/>
  </p:clrMapOvr>
  <mc:AlternateContent xmlns:mc="http://schemas.openxmlformats.org/markup-compatibility/2006" xmlns:p14="http://schemas.microsoft.com/office/powerpoint/2010/main">
    <mc:Choice Requires="p14">
      <p:transition spd="slow" p14:dur="1500" advTm="40297">
        <p:split orient="vert"/>
      </p:transition>
    </mc:Choice>
    <mc:Fallback xmlns="">
      <p:transition spd="slow" advTm="40297">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75283" y="1492881"/>
            <a:ext cx="3188178" cy="461362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242977" y="1229398"/>
            <a:ext cx="5021843" cy="545151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0444" y="1402024"/>
            <a:ext cx="4786910" cy="49550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10"/>
          <p:cNvSpPr/>
          <p:nvPr/>
        </p:nvSpPr>
        <p:spPr>
          <a:xfrm>
            <a:off x="4063461" y="581718"/>
            <a:ext cx="3837449" cy="73399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600" b="1" dirty="0">
                <a:solidFill>
                  <a:schemeClr val="bg1"/>
                </a:solidFill>
                <a:latin typeface="Alexandria" charset="0"/>
                <a:cs typeface="Alexandria" charset="0"/>
              </a:rPr>
              <a:t>المحاضــــــــــرة الخامسة</a:t>
            </a:r>
            <a:endParaRPr lang="en-US" sz="3600" b="1" dirty="0">
              <a:solidFill>
                <a:schemeClr val="bg1"/>
              </a:solidFill>
              <a:latin typeface="Alexandria" charset="0"/>
              <a:cs typeface="Alexandria" charset="0"/>
            </a:endParaRPr>
          </a:p>
          <a:p>
            <a:pPr algn="ctr"/>
            <a:endParaRPr lang="en-US" sz="1100" dirty="0">
              <a:solidFill>
                <a:srgbClr val="00B0F0"/>
              </a:solidFill>
              <a:ea typeface="Roboto Light" panose="02000000000000000000" pitchFamily="2" charset="0"/>
            </a:endParaRPr>
          </a:p>
        </p:txBody>
      </p:sp>
      <p:sp>
        <p:nvSpPr>
          <p:cNvPr id="6" name="Rectangle 5"/>
          <p:cNvSpPr/>
          <p:nvPr/>
        </p:nvSpPr>
        <p:spPr>
          <a:xfrm>
            <a:off x="2276857" y="468196"/>
            <a:ext cx="9915143" cy="7039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982185" y="748562"/>
            <a:ext cx="5550570" cy="7629140"/>
          </a:xfrm>
          <a:prstGeom prst="rect">
            <a:avLst/>
          </a:prstGeom>
          <a:noFill/>
        </p:spPr>
        <p:txBody>
          <a:bodyPr wrap="square">
            <a:spAutoFit/>
          </a:bodyPr>
          <a:lstStyle/>
          <a:p>
            <a:pPr algn="r">
              <a:lnSpc>
                <a:spcPct val="120000"/>
              </a:lnSpc>
            </a:pPr>
            <a:r>
              <a:rPr lang="ar-DZ" sz="3200" b="1" dirty="0">
                <a:latin typeface="Alexandria" charset="0"/>
                <a:cs typeface="Alexandria" charset="0"/>
              </a:rPr>
              <a:t>محتويات المحاضرة :</a:t>
            </a:r>
          </a:p>
          <a:p>
            <a:pPr lvl="0" algn="just" rtl="1"/>
            <a:r>
              <a:rPr lang="ar-DZ" sz="2400" b="1" dirty="0"/>
              <a:t>- مقدمة</a:t>
            </a:r>
          </a:p>
          <a:p>
            <a:pPr lvl="0" algn="just" rtl="1"/>
            <a:r>
              <a:rPr lang="ar-DZ" sz="2400" b="1" dirty="0"/>
              <a:t>1- </a:t>
            </a:r>
            <a:r>
              <a:rPr lang="ar-EG" sz="2400" b="1" dirty="0"/>
              <a:t>مفهوم النقد ا</a:t>
            </a:r>
            <a:r>
              <a:rPr lang="ar-DZ" sz="2400" b="1" dirty="0"/>
              <a:t>لإذاعي </a:t>
            </a:r>
            <a:r>
              <a:rPr lang="ar-EG" sz="2400" b="1" dirty="0"/>
              <a:t>.</a:t>
            </a:r>
            <a:endParaRPr lang="ar-DZ" sz="2400" b="1" dirty="0"/>
          </a:p>
          <a:p>
            <a:pPr lvl="0" algn="just" rtl="1"/>
            <a:r>
              <a:rPr lang="ar-DZ" sz="2000" dirty="0"/>
              <a:t>- مدخل مفاهيمي</a:t>
            </a:r>
            <a:r>
              <a:rPr lang="ar-EG" sz="2000" dirty="0"/>
              <a:t> </a:t>
            </a:r>
            <a:endParaRPr lang="fr-FR" sz="2000" dirty="0"/>
          </a:p>
          <a:p>
            <a:pPr lvl="0" algn="just" rtl="1"/>
            <a:r>
              <a:rPr lang="ar-DZ" sz="2400" b="1" dirty="0"/>
              <a:t>2- نقد الأشكال الإذاعية</a:t>
            </a:r>
            <a:r>
              <a:rPr lang="ar-SA" sz="2400" b="1" dirty="0"/>
              <a:t>.</a:t>
            </a:r>
            <a:endParaRPr lang="ar-DZ" sz="2400" b="1" dirty="0"/>
          </a:p>
          <a:p>
            <a:pPr lvl="0" algn="just" rtl="1"/>
            <a:r>
              <a:rPr lang="ar-DZ" sz="2000" dirty="0"/>
              <a:t>- نماذج علمية مهنية</a:t>
            </a:r>
            <a:r>
              <a:rPr lang="ar-SA" sz="2000" dirty="0"/>
              <a:t> </a:t>
            </a:r>
            <a:endParaRPr lang="fr-FR" sz="2000" dirty="0"/>
          </a:p>
          <a:p>
            <a:pPr lvl="0" algn="just" rtl="1"/>
            <a:r>
              <a:rPr lang="ar-DZ" sz="2400" b="1" dirty="0"/>
              <a:t>3- سمات النقد العام للأشكال الإذاعية.</a:t>
            </a:r>
          </a:p>
          <a:p>
            <a:pPr lvl="0" algn="just" rtl="1"/>
            <a:r>
              <a:rPr lang="ar-DZ" sz="2000" dirty="0"/>
              <a:t>- أمثلة توضيحية</a:t>
            </a:r>
            <a:endParaRPr lang="fr-FR" sz="2000" dirty="0"/>
          </a:p>
          <a:p>
            <a:pPr lvl="0" algn="just" rtl="1"/>
            <a:r>
              <a:rPr lang="ar-DZ" sz="2400" b="1" dirty="0"/>
              <a:t>4- خطوات تحليل الأنواع الإذاعية.</a:t>
            </a:r>
          </a:p>
          <a:p>
            <a:pPr algn="just" rtl="1"/>
            <a:r>
              <a:rPr lang="ar-SA" sz="2400" b="1" dirty="0"/>
              <a:t> </a:t>
            </a:r>
            <a:r>
              <a:rPr lang="ar-DZ" sz="2400" dirty="0"/>
              <a:t>- نماذج علمية مهنية</a:t>
            </a:r>
            <a:r>
              <a:rPr lang="ar-SA" sz="2400" dirty="0"/>
              <a:t> </a:t>
            </a:r>
            <a:endParaRPr lang="fr-FR" sz="2400" b="1" dirty="0"/>
          </a:p>
          <a:p>
            <a:pPr lvl="0" algn="just" rtl="1"/>
            <a:r>
              <a:rPr lang="ar-DZ" sz="2400" b="1" dirty="0"/>
              <a:t>5-مشكلات وسلبيات الإلقاء الإذاعي</a:t>
            </a:r>
            <a:r>
              <a:rPr lang="ar-SA" sz="2400" b="1" dirty="0"/>
              <a:t>.</a:t>
            </a:r>
            <a:endParaRPr lang="fr-FR" sz="2400" b="1" dirty="0"/>
          </a:p>
          <a:p>
            <a:pPr lvl="0" algn="just" rtl="1"/>
            <a:r>
              <a:rPr lang="ar-DZ" sz="2400" b="1" dirty="0"/>
              <a:t>6- الأخطاء الشائعة لدى المذيعين</a:t>
            </a:r>
            <a:r>
              <a:rPr lang="ar-EG" sz="2400" b="1" dirty="0"/>
              <a:t>.</a:t>
            </a:r>
            <a:endParaRPr lang="ar-DZ" sz="2400" b="1" dirty="0"/>
          </a:p>
          <a:p>
            <a:pPr marL="457200" indent="-457200" algn="just" rtl="1">
              <a:buFontTx/>
              <a:buChar char="-"/>
            </a:pPr>
            <a:r>
              <a:rPr lang="ar-DZ" sz="2400" dirty="0"/>
              <a:t>أمثلة توضيحية</a:t>
            </a:r>
          </a:p>
          <a:p>
            <a:pPr algn="just" rtl="1"/>
            <a:r>
              <a:rPr lang="ar-DZ" sz="2400" b="1" dirty="0"/>
              <a:t>7- قواعد يلتزم بها المذيع.</a:t>
            </a:r>
          </a:p>
          <a:p>
            <a:pPr algn="just" rtl="1"/>
            <a:r>
              <a:rPr lang="ar-DZ" sz="2400" b="1" dirty="0"/>
              <a:t>8- نقد </a:t>
            </a:r>
            <a:r>
              <a:rPr lang="ar-DZ" sz="2400" b="1" dirty="0" err="1"/>
              <a:t>البودكاست</a:t>
            </a:r>
            <a:r>
              <a:rPr lang="ar-DZ" sz="2400" b="1" dirty="0"/>
              <a:t>.</a:t>
            </a:r>
          </a:p>
          <a:p>
            <a:pPr algn="just" rtl="1"/>
            <a:r>
              <a:rPr lang="ar-DZ" sz="2400" b="1" dirty="0"/>
              <a:t>- خلاصة.</a:t>
            </a:r>
            <a:endParaRPr lang="fr-FR" sz="2400" b="1" dirty="0"/>
          </a:p>
          <a:p>
            <a:pPr algn="r">
              <a:lnSpc>
                <a:spcPct val="120000"/>
              </a:lnSpc>
            </a:pPr>
            <a:endParaRPr lang="ar-DZ" sz="3200" b="1" dirty="0">
              <a:latin typeface="Alexandria" charset="0"/>
              <a:cs typeface="Alexandria" charset="0"/>
            </a:endParaRPr>
          </a:p>
          <a:p>
            <a:pPr algn="r">
              <a:lnSpc>
                <a:spcPct val="120000"/>
              </a:lnSpc>
            </a:pPr>
            <a:endParaRPr lang="ar-DZ" sz="2800" b="1" dirty="0">
              <a:latin typeface="Alexandria" charset="0"/>
              <a:cs typeface="Alexandria" charset="0"/>
            </a:endParaRPr>
          </a:p>
          <a:p>
            <a:pPr algn="r">
              <a:lnSpc>
                <a:spcPct val="120000"/>
              </a:lnSpc>
            </a:pPr>
            <a:endParaRPr lang="en-US" sz="2800" b="1" dirty="0">
              <a:latin typeface="Alexandria" charset="0"/>
              <a:cs typeface="Alexandria" charset="0"/>
            </a:endParaRPr>
          </a:p>
        </p:txBody>
      </p:sp>
      <p:sp>
        <p:nvSpPr>
          <p:cNvPr id="41" name="TextBox 40"/>
          <p:cNvSpPr txBox="1"/>
          <p:nvPr/>
        </p:nvSpPr>
        <p:spPr>
          <a:xfrm>
            <a:off x="8202457" y="1014165"/>
            <a:ext cx="184730" cy="646331"/>
          </a:xfrm>
          <a:prstGeom prst="rect">
            <a:avLst/>
          </a:prstGeom>
          <a:noFill/>
        </p:spPr>
        <p:txBody>
          <a:bodyPr wrap="none" rtlCol="0">
            <a:spAutoFit/>
          </a:bodyPr>
          <a:lstStyle/>
          <a:p>
            <a:pPr algn="ctr"/>
            <a:endParaRPr lang="en-US" sz="3600" b="1" dirty="0">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6357">
        <p15:prstTrans prst="wind"/>
      </p:transition>
    </mc:Choice>
    <mc:Fallback xmlns="">
      <p:transition spd="slow" advTm="263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DB160-E1A2-0BC1-1762-197B2D80804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3FB7C61-E917-C634-6500-69C502C5A34C}"/>
              </a:ext>
            </a:extLst>
          </p:cNvPr>
          <p:cNvSpPr/>
          <p:nvPr/>
        </p:nvSpPr>
        <p:spPr>
          <a:xfrm>
            <a:off x="568932" y="1196770"/>
            <a:ext cx="11054136" cy="280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1"/>
            <a:r>
              <a:rPr lang="ar-SA" b="1" dirty="0"/>
              <a:t>مقدمة :</a:t>
            </a:r>
            <a:endParaRPr lang="fr-FR" dirty="0"/>
          </a:p>
          <a:p>
            <a:pPr algn="just" rtl="1"/>
            <a:endParaRPr lang="fr-FR" sz="2400" dirty="0">
              <a:solidFill>
                <a:schemeClr val="tx1"/>
              </a:solidFill>
            </a:endParaRPr>
          </a:p>
        </p:txBody>
      </p:sp>
      <p:sp>
        <p:nvSpPr>
          <p:cNvPr id="17" name="TextBox 16">
            <a:extLst>
              <a:ext uri="{FF2B5EF4-FFF2-40B4-BE49-F238E27FC236}">
                <a16:creationId xmlns:a16="http://schemas.microsoft.com/office/drawing/2014/main" id="{FE892149-FCAE-8B28-CA5F-9C17B892E03F}"/>
              </a:ext>
            </a:extLst>
          </p:cNvPr>
          <p:cNvSpPr txBox="1"/>
          <p:nvPr/>
        </p:nvSpPr>
        <p:spPr>
          <a:xfrm>
            <a:off x="8640207" y="0"/>
            <a:ext cx="4113898" cy="850682"/>
          </a:xfrm>
          <a:prstGeom prst="rect">
            <a:avLst/>
          </a:prstGeom>
          <a:noFill/>
        </p:spPr>
        <p:txBody>
          <a:bodyPr wrap="square" rtlCol="0">
            <a:spAutoFit/>
          </a:bodyPr>
          <a:lstStyle/>
          <a:p>
            <a:pPr algn="ctr">
              <a:lnSpc>
                <a:spcPct val="120000"/>
              </a:lnSpc>
            </a:pPr>
            <a:r>
              <a:rPr lang="ar-DZ" sz="4400" b="1" dirty="0">
                <a:solidFill>
                  <a:srgbClr val="00B0F0"/>
                </a:solidFill>
                <a:latin typeface="Alexandria" charset="0"/>
                <a:cs typeface="Alexandria" charset="0"/>
              </a:rPr>
              <a:t>       مقدمـــــــــــــــــــــــة</a:t>
            </a:r>
          </a:p>
        </p:txBody>
      </p:sp>
      <p:sp>
        <p:nvSpPr>
          <p:cNvPr id="29" name="Rectangle 28">
            <a:extLst>
              <a:ext uri="{FF2B5EF4-FFF2-40B4-BE49-F238E27FC236}">
                <a16:creationId xmlns:a16="http://schemas.microsoft.com/office/drawing/2014/main" id="{347E6AA2-4EA9-AF2A-5CCB-DE4212CFA70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EDD865B-BEA7-5D2F-39FC-C8E8C2546A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401DDDB5-FBB7-964D-C0E5-293DAC1D8807}"/>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598D2720-C18D-BDC8-15B6-75558E690B7D}"/>
                  </a:ext>
                </a:extLst>
              </p:cNvPr>
              <p:cNvPicPr/>
              <p:nvPr/>
            </p:nvPicPr>
            <p:blipFill>
              <a:blip r:embed="rId7"/>
              <a:stretch>
                <a:fillRect/>
              </a:stretch>
            </p:blipFill>
            <p:spPr>
              <a:xfrm>
                <a:off x="7439614" y="3124440"/>
                <a:ext cx="18000" cy="18000"/>
              </a:xfrm>
              <a:prstGeom prst="rect">
                <a:avLst/>
              </a:prstGeom>
            </p:spPr>
          </p:pic>
        </mc:Fallback>
      </mc:AlternateContent>
      <p:sp>
        <p:nvSpPr>
          <p:cNvPr id="4" name="ZoneTexte 3">
            <a:extLst>
              <a:ext uri="{FF2B5EF4-FFF2-40B4-BE49-F238E27FC236}">
                <a16:creationId xmlns:a16="http://schemas.microsoft.com/office/drawing/2014/main" id="{2DD87799-C6A7-DB04-A626-C7F1F2F7F937}"/>
              </a:ext>
            </a:extLst>
          </p:cNvPr>
          <p:cNvSpPr txBox="1"/>
          <p:nvPr/>
        </p:nvSpPr>
        <p:spPr>
          <a:xfrm>
            <a:off x="669851" y="1319844"/>
            <a:ext cx="10781414" cy="2434641"/>
          </a:xfrm>
          <a:prstGeom prst="rect">
            <a:avLst/>
          </a:prstGeom>
          <a:noFill/>
        </p:spPr>
        <p:txBody>
          <a:bodyPr wrap="square">
            <a:spAutoFit/>
          </a:bodyPr>
          <a:lstStyle/>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عتبر</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وسيلة 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ماهيرية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غاية في الأهمية، حيث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ستقطبت</a:t>
            </a:r>
            <a:r>
              <a:rPr lang="ar-SA" sz="2400" kern="100" dirty="0">
                <a:effectLst/>
                <a:latin typeface="Calibri" panose="020F0502020204030204" pitchFamily="34" charset="0"/>
                <a:ea typeface="Calibri" panose="020F0502020204030204" pitchFamily="34" charset="0"/>
                <a:cs typeface="Arial" panose="020B0604020202020204" pitchFamily="34" charset="0"/>
              </a:rPr>
              <a:t> إليها الجماهير من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ختلف</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نسيات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والأ</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عمار والمستويات، ثورة حقيقية جعلت منه ظاهرة على مستوى الت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لقي، على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حو</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فع الكثير من الباحثين 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لى</a:t>
            </a:r>
            <a:r>
              <a:rPr lang="ar-SA" sz="2400" kern="100" dirty="0">
                <a:effectLst/>
                <a:latin typeface="Calibri" panose="020F0502020204030204" pitchFamily="34" charset="0"/>
                <a:ea typeface="Calibri" panose="020F0502020204030204" pitchFamily="34" charset="0"/>
                <a:cs typeface="Arial" panose="020B0604020202020204" pitchFamily="34" charset="0"/>
              </a:rPr>
              <a:t> 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راسة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الأ</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بعاد و الت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أثيرات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ال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تي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ح</a:t>
            </a:r>
            <a:r>
              <a:rPr lang="ar-DZ" sz="2400" kern="100" dirty="0">
                <a:effectLst/>
                <a:latin typeface="Calibri" panose="020F0502020204030204" pitchFamily="34" charset="0"/>
                <a:ea typeface="Calibri" panose="020F0502020204030204" pitchFamily="34" charset="0"/>
                <a:cs typeface="Arial" panose="020B0604020202020204" pitchFamily="34" charset="0"/>
              </a:rPr>
              <a:t>ْدِ</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ثها</a:t>
            </a:r>
            <a:r>
              <a:rPr lang="ar-SA" sz="2400" kern="100" dirty="0">
                <a:effectLst/>
                <a:latin typeface="Calibri" panose="020F0502020204030204" pitchFamily="34" charset="0"/>
                <a:ea typeface="Calibri" panose="020F0502020204030204" pitchFamily="34" charset="0"/>
                <a:cs typeface="Arial" panose="020B0604020202020204" pitchFamily="34" charset="0"/>
              </a:rPr>
              <a:t>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ختلف</a:t>
            </a:r>
            <a:r>
              <a:rPr lang="ar-SA" sz="2400" kern="100" dirty="0">
                <a:effectLst/>
                <a:latin typeface="Calibri" panose="020F0502020204030204" pitchFamily="34" charset="0"/>
                <a:ea typeface="Calibri" panose="020F0502020204030204" pitchFamily="34" charset="0"/>
                <a:cs typeface="Arial" panose="020B0604020202020204" pitchFamily="34" charset="0"/>
              </a:rPr>
              <a:t> برامج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ذاعة</a:t>
            </a:r>
            <a:r>
              <a:rPr lang="ar-SA" sz="2400" kern="100" dirty="0">
                <a:effectLst/>
                <a:latin typeface="Calibri" panose="020F0502020204030204" pitchFamily="34" charset="0"/>
                <a:ea typeface="Calibri" panose="020F0502020204030204" pitchFamily="34" charset="0"/>
                <a:cs typeface="Arial" panose="020B0604020202020204" pitchFamily="34" charset="0"/>
              </a:rPr>
              <a:t> على الف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رد وعلى المجتمع 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ك</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ختلف</a:t>
            </a:r>
            <a:r>
              <a:rPr lang="ar-SA" sz="2400" kern="100" dirty="0">
                <a:effectLst/>
                <a:latin typeface="Calibri" panose="020F0502020204030204" pitchFamily="34" charset="0"/>
                <a:ea typeface="Calibri" panose="020F0502020204030204" pitchFamily="34" charset="0"/>
                <a:cs typeface="Arial" panose="020B0604020202020204" pitchFamily="34" charset="0"/>
              </a:rPr>
              <a:t> وسائل الإعلام (الإذاعة والتلفزيون</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DZ"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Arial" panose="020B0604020202020204" pitchFamily="34" charset="0"/>
                <a:ea typeface="Calibri" panose="020F0502020204030204" pitchFamily="34" charset="0"/>
                <a:cs typeface="Arial" panose="020B0604020202020204" pitchFamily="34" charset="0"/>
              </a:rPr>
              <a:t>فيما بينما من حيث التأثير و الأثر</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 الذي ت</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تركه في ن</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ف</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س</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err="1">
                <a:effectLst/>
                <a:latin typeface="Arial" panose="020B0604020202020204" pitchFamily="34" charset="0"/>
                <a:ea typeface="Calibri" panose="020F0502020204030204" pitchFamily="34" charset="0"/>
                <a:cs typeface="Arial" panose="020B0604020202020204" pitchFamily="34" charset="0"/>
              </a:rPr>
              <a:t>ية</a:t>
            </a:r>
            <a:r>
              <a:rPr lang="ar-SA" sz="2400" kern="100" dirty="0">
                <a:effectLst/>
                <a:latin typeface="Arial" panose="020B0604020202020204" pitchFamily="34" charset="0"/>
                <a:ea typeface="Calibri" panose="020F0502020204030204" pitchFamily="34" charset="0"/>
                <a:cs typeface="Arial" panose="020B0604020202020204" pitchFamily="34" charset="0"/>
              </a:rPr>
              <a:t> الم</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تلقي، و تحقيق تواصل ناجح، من حيث الأهداف</a:t>
            </a:r>
            <a:r>
              <a:rPr lang="ar-DZ" sz="2400" kern="100" dirty="0">
                <a:latin typeface="Arial" panose="020B0604020202020204" pitchFamily="34" charset="0"/>
                <a:ea typeface="Calibri" panose="020F0502020204030204" pitchFamily="34" charset="0"/>
                <a:cs typeface="Arial" panose="020B0604020202020204" pitchFamily="34" charset="0"/>
              </a:rPr>
              <a:t> ا</a:t>
            </a:r>
            <a:r>
              <a:rPr lang="ar-SA" sz="2400" kern="100" dirty="0">
                <a:effectLst/>
                <a:latin typeface="Arial" panose="020B0604020202020204" pitchFamily="34" charset="0"/>
                <a:ea typeface="Calibri" panose="020F0502020204030204" pitchFamily="34" charset="0"/>
                <a:cs typeface="Arial" panose="020B0604020202020204" pitchFamily="34" charset="0"/>
              </a:rPr>
              <a:t>لم</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رص</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ودة في العملية الإعلامية، وهنا يظهر لنا ج</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ل</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ي</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ا الدور الأساسي للنقد الإذاعي، من خلال الإثراء الم</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تزايد في العملية الإعلامية</a:t>
            </a:r>
            <a:r>
              <a:rPr lang="ar-SA" sz="1800" kern="100" dirty="0">
                <a:effectLst/>
                <a:latin typeface="Arial" panose="020B0604020202020204" pitchFamily="34" charset="0"/>
                <a:ea typeface="Calibri" panose="020F0502020204030204" pitchFamily="34" charset="0"/>
                <a:cs typeface="Arial" panose="020B0604020202020204" pitchFamily="34" charset="0"/>
              </a:rPr>
              <a:t>.</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Image 5">
            <a:extLst>
              <a:ext uri="{FF2B5EF4-FFF2-40B4-BE49-F238E27FC236}">
                <a16:creationId xmlns:a16="http://schemas.microsoft.com/office/drawing/2014/main" id="{AD69D7FF-9D2C-BE42-EC6A-260097E0F390}"/>
              </a:ext>
            </a:extLst>
          </p:cNvPr>
          <p:cNvPicPr>
            <a:picLocks noChangeAspect="1"/>
          </p:cNvPicPr>
          <p:nvPr/>
        </p:nvPicPr>
        <p:blipFill>
          <a:blip r:embed="rId8" cstate="print">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2626179" y="3754485"/>
            <a:ext cx="7546368" cy="281380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42154390"/>
      </p:ext>
    </p:extLst>
  </p:cSld>
  <p:clrMapOvr>
    <a:masterClrMapping/>
  </p:clrMapOvr>
  <p:transition spd="slow" advTm="2137">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387" y="1496707"/>
            <a:ext cx="10891683" cy="5178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fr-FR" sz="3200" dirty="0">
              <a:solidFill>
                <a:schemeClr val="tx1"/>
              </a:solidFill>
            </a:endParaRPr>
          </a:p>
        </p:txBody>
      </p:sp>
      <p:sp>
        <p:nvSpPr>
          <p:cNvPr id="17" name="TextBox 16"/>
          <p:cNvSpPr txBox="1"/>
          <p:nvPr/>
        </p:nvSpPr>
        <p:spPr>
          <a:xfrm>
            <a:off x="7215610" y="568956"/>
            <a:ext cx="4113898" cy="712824"/>
          </a:xfrm>
          <a:prstGeom prst="rect">
            <a:avLst/>
          </a:prstGeom>
          <a:noFill/>
        </p:spPr>
        <p:txBody>
          <a:bodyPr wrap="square" rtlCol="0">
            <a:spAutoFit/>
          </a:bodyPr>
          <a:lstStyle/>
          <a:p>
            <a:pPr algn="ctr">
              <a:lnSpc>
                <a:spcPct val="120000"/>
              </a:lnSpc>
            </a:pPr>
            <a:r>
              <a:rPr lang="ar-DZ" sz="3600" b="1" dirty="0">
                <a:solidFill>
                  <a:srgbClr val="00B0F0"/>
                </a:solidFill>
                <a:latin typeface="Alexandria" charset="0"/>
                <a:cs typeface="Alexandria" charset="0"/>
              </a:rPr>
              <a:t>مفهوم النقد الإذاعي</a:t>
            </a:r>
          </a:p>
        </p:txBody>
      </p:sp>
      <p:sp>
        <p:nvSpPr>
          <p:cNvPr id="18" name="Rectangle 17"/>
          <p:cNvSpPr/>
          <p:nvPr/>
        </p:nvSpPr>
        <p:spPr>
          <a:xfrm>
            <a:off x="6484050" y="592083"/>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01</a:t>
            </a:r>
            <a:endParaRPr lang="en-US" sz="4000" b="1" dirty="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598D2720-C18D-BDC8-15B6-75558E690B7D}"/>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598D2720-C18D-BDC8-15B6-75558E690B7D}"/>
                  </a:ext>
                </a:extLst>
              </p:cNvPr>
              <p:cNvPicPr/>
              <p:nvPr/>
            </p:nvPicPr>
            <p:blipFill>
              <a:blip r:embed="rId7"/>
              <a:stretch>
                <a:fillRect/>
              </a:stretch>
            </p:blipFill>
            <p:spPr>
              <a:xfrm>
                <a:off x="7439614" y="3124440"/>
                <a:ext cx="18000" cy="18000"/>
              </a:xfrm>
              <a:prstGeom prst="rect">
                <a:avLst/>
              </a:prstGeom>
            </p:spPr>
          </p:pic>
        </mc:Fallback>
      </mc:AlternateContent>
      <p:sp>
        <p:nvSpPr>
          <p:cNvPr id="7" name="ZoneTexte 6">
            <a:extLst>
              <a:ext uri="{FF2B5EF4-FFF2-40B4-BE49-F238E27FC236}">
                <a16:creationId xmlns:a16="http://schemas.microsoft.com/office/drawing/2014/main" id="{9DA0C4E2-0FF6-C112-B018-5D8A90727516}"/>
              </a:ext>
            </a:extLst>
          </p:cNvPr>
          <p:cNvSpPr txBox="1"/>
          <p:nvPr/>
        </p:nvSpPr>
        <p:spPr>
          <a:xfrm>
            <a:off x="1041115" y="1632766"/>
            <a:ext cx="10109770" cy="467629"/>
          </a:xfrm>
          <a:prstGeom prst="rect">
            <a:avLst/>
          </a:prstGeom>
          <a:noFill/>
        </p:spPr>
        <p:txBody>
          <a:bodyPr wrap="square">
            <a:spAutoFit/>
          </a:bodyPr>
          <a:lstStyle/>
          <a:p>
            <a:pPr algn="just" rtl="1">
              <a:lnSpc>
                <a:spcPct val="107000"/>
              </a:lnSpc>
              <a:spcAft>
                <a:spcPts val="800"/>
              </a:spcAft>
              <a:buNone/>
            </a:pPr>
            <a:r>
              <a:rPr lang="fr-FR" sz="2400" kern="100" dirty="0">
                <a:effectLst/>
                <a:latin typeface="Arial" panose="020B0604020202020204" pitchFamily="34" charset="0"/>
                <a:ea typeface="Calibri" panose="020F0502020204030204" pitchFamily="34" charset="0"/>
                <a:cs typeface="Arial" panose="020B0604020202020204" pitchFamily="34" charset="0"/>
              </a:rPr>
              <a:t> </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ZoneTexte 3">
            <a:extLst>
              <a:ext uri="{FF2B5EF4-FFF2-40B4-BE49-F238E27FC236}">
                <a16:creationId xmlns:a16="http://schemas.microsoft.com/office/drawing/2014/main" id="{418F21F7-0625-74AF-043F-4F8C0E216651}"/>
              </a:ext>
            </a:extLst>
          </p:cNvPr>
          <p:cNvSpPr txBox="1"/>
          <p:nvPr/>
        </p:nvSpPr>
        <p:spPr>
          <a:xfrm>
            <a:off x="727482" y="1463301"/>
            <a:ext cx="10579495" cy="5137497"/>
          </a:xfrm>
          <a:prstGeom prst="rect">
            <a:avLst/>
          </a:prstGeom>
          <a:noFill/>
        </p:spPr>
        <p:txBody>
          <a:bodyPr wrap="square">
            <a:spAutoFit/>
          </a:bodyPr>
          <a:lstStyle/>
          <a:p>
            <a:pPr algn="just"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الن</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قد الإذاعي: </a:t>
            </a:r>
            <a:r>
              <a:rPr lang="ar-SA" sz="2400" kern="100" dirty="0">
                <a:effectLst/>
                <a:latin typeface="Calibri" panose="020F0502020204030204" pitchFamily="34" charset="0"/>
                <a:ea typeface="Calibri" panose="020F0502020204030204" pitchFamily="34" charset="0"/>
                <a:cs typeface="Arial" panose="020B0604020202020204" pitchFamily="34" charset="0"/>
              </a:rPr>
              <a:t>هو و</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ج</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هة</a:t>
            </a:r>
            <a:r>
              <a:rPr lang="ar-SA" sz="2400" kern="100" dirty="0">
                <a:effectLst/>
                <a:latin typeface="Calibri" panose="020F0502020204030204" pitchFamily="34" charset="0"/>
                <a:ea typeface="Calibri" panose="020F0502020204030204" pitchFamily="34" charset="0"/>
                <a:cs typeface="Arial" panose="020B0604020202020204" pitchFamily="34" charset="0"/>
              </a:rPr>
              <a:t>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ظر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ختصة</a:t>
            </a:r>
            <a:r>
              <a:rPr lang="ar-SA" sz="2400" kern="100" dirty="0">
                <a:effectLst/>
                <a:latin typeface="Calibri" panose="020F0502020204030204" pitchFamily="34" charset="0"/>
                <a:ea typeface="Calibri" panose="020F0502020204030204" pitchFamily="34" charset="0"/>
                <a:cs typeface="Arial" panose="020B0604020202020204" pitchFamily="34" charset="0"/>
              </a:rPr>
              <a:t>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خبير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ملك الك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فاءة</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المعرفية والفنية اللازمة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للحديث عن الإذاعة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كما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 الن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قد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ذاعي</a:t>
            </a:r>
            <a:r>
              <a:rPr lang="ar-SA" sz="2400" kern="100" dirty="0">
                <a:effectLst/>
                <a:latin typeface="Calibri" panose="020F0502020204030204" pitchFamily="34" charset="0"/>
                <a:ea typeface="Calibri" panose="020F0502020204030204" pitchFamily="34" charset="0"/>
                <a:cs typeface="Arial" panose="020B0604020202020204" pitchFamily="34" charset="0"/>
              </a:rPr>
              <a:t> ب</a:t>
            </a:r>
            <a:r>
              <a:rPr lang="ar-DZ" sz="2400" kern="100" dirty="0">
                <a:effectLst/>
                <a:latin typeface="Calibri" panose="020F0502020204030204" pitchFamily="34" charset="0"/>
                <a:ea typeface="Calibri" panose="020F0502020204030204" pitchFamily="34" charset="0"/>
                <a:cs typeface="Arial" panose="020B0604020202020204" pitchFamily="34" charset="0"/>
              </a:rPr>
              <a:t>أ</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b="1" kern="100" dirty="0">
                <a:effectLst/>
                <a:latin typeface="Calibri" panose="020F0502020204030204" pitchFamily="34" charset="0"/>
                <a:ea typeface="Calibri" panose="020F0502020204030204" pitchFamily="34" charset="0"/>
                <a:cs typeface="Arial" panose="020B0604020202020204" pitchFamily="34" charset="0"/>
              </a:rPr>
              <a:t>عملية تحليل وتقييم للبرامج والمضامين الإذاعية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(كالأخبار، البرامج الح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وارية</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الدراما، والإعلانات)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بهدف إبراز جوانب القوة والضعف فيها، و</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فق معايير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هنية وف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نية وأخلاقية"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وي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قوم على دراسة عناصر الر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سالة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مثل</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ضمون</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دى</a:t>
            </a:r>
            <a:r>
              <a:rPr lang="ar-SA" sz="2400" kern="100" dirty="0">
                <a:effectLst/>
                <a:latin typeface="Calibri" panose="020F0502020204030204" pitchFamily="34" charset="0"/>
                <a:ea typeface="Calibri" panose="020F0502020204030204" pitchFamily="34" charset="0"/>
                <a:cs typeface="Arial" panose="020B0604020202020204" pitchFamily="34" charset="0"/>
              </a:rPr>
              <a:t> 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قته،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وضوعيته</a:t>
            </a:r>
            <a:r>
              <a:rPr lang="ar-SA" sz="2400" kern="100" dirty="0">
                <a:effectLst/>
                <a:latin typeface="Calibri" panose="020F0502020204030204" pitchFamily="34" charset="0"/>
                <a:ea typeface="Calibri" panose="020F0502020204030204" pitchFamily="34" charset="0"/>
                <a:cs typeface="Arial" panose="020B0604020202020204" pitchFamily="34" charset="0"/>
              </a:rPr>
              <a:t>، وأهميته للجمهور</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الأسلوب</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وضوح الل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غة</a:t>
            </a:r>
            <a:r>
              <a:rPr lang="ar-SA" sz="2400" kern="100" dirty="0">
                <a:effectLst/>
                <a:latin typeface="Calibri" panose="020F0502020204030204" pitchFamily="34" charset="0"/>
                <a:ea typeface="Calibri" panose="020F0502020204030204" pitchFamily="34" charset="0"/>
                <a:cs typeface="Arial" panose="020B0604020202020204" pitchFamily="34" charset="0"/>
              </a:rPr>
              <a:t>، بساطة التعبير،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يقاع الصوتي</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الجانب الفن</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ي</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ودة الإخراج،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ؤث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رات الصوتية، الت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وازن بين الح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وار والموسيقى</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الأثر</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مدى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أثير الر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سالة على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تلق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 وتفاعل الجمهور معها</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و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مكن القول إن الن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قد الإذاعي هو أداة لفهم وتطوير الأداء الإذاعي، وضمان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لتزامه</a:t>
            </a:r>
            <a:r>
              <a:rPr lang="ar-SA" sz="2400" kern="100" dirty="0">
                <a:effectLst/>
                <a:latin typeface="Calibri" panose="020F0502020204030204" pitchFamily="34" charset="0"/>
                <a:ea typeface="Calibri" panose="020F0502020204030204" pitchFamily="34" charset="0"/>
                <a:cs typeface="Arial" panose="020B0604020202020204" pitchFamily="34" charset="0"/>
              </a:rPr>
              <a:t> بالمعايير الإعلامية والم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هنية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خ</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دمة الجمهور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فعالية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Tree>
  </p:cSld>
  <p:clrMapOvr>
    <a:masterClrMapping/>
  </p:clrMapOvr>
  <p:transition spd="slow" advTm="249728">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9AC2D-11FA-2F30-BE42-214637C61CF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2C8C7B6F-6429-02CF-5467-FBD7EBD8204E}"/>
              </a:ext>
            </a:extLst>
          </p:cNvPr>
          <p:cNvSpPr txBox="1"/>
          <p:nvPr/>
        </p:nvSpPr>
        <p:spPr>
          <a:xfrm>
            <a:off x="7333194" y="649236"/>
            <a:ext cx="4113898" cy="712824"/>
          </a:xfrm>
          <a:prstGeom prst="rect">
            <a:avLst/>
          </a:prstGeom>
          <a:noFill/>
        </p:spPr>
        <p:txBody>
          <a:bodyPr wrap="square" rtlCol="0">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p:txBody>
      </p:sp>
      <p:sp>
        <p:nvSpPr>
          <p:cNvPr id="29" name="Rectangle 28">
            <a:extLst>
              <a:ext uri="{FF2B5EF4-FFF2-40B4-BE49-F238E27FC236}">
                <a16:creationId xmlns:a16="http://schemas.microsoft.com/office/drawing/2014/main" id="{0AE18821-FBC9-9A43-F7B3-ECCF1EF6300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6FB3736-5FAE-D750-AC19-26F88262F9B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Encre 10">
                <a:extLst>
                  <a:ext uri="{FF2B5EF4-FFF2-40B4-BE49-F238E27FC236}">
                    <a16:creationId xmlns:a16="http://schemas.microsoft.com/office/drawing/2014/main" id="{D6F3219A-D779-7F53-94A0-FC9B1EF9C4A9}"/>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13" name="Rectangle: Rounded Corners 24">
            <a:extLst>
              <a:ext uri="{FF2B5EF4-FFF2-40B4-BE49-F238E27FC236}">
                <a16:creationId xmlns:a16="http://schemas.microsoft.com/office/drawing/2014/main" id="{245A77D6-831C-E2F6-5E80-3531555A45DC}"/>
              </a:ext>
            </a:extLst>
          </p:cNvPr>
          <p:cNvSpPr/>
          <p:nvPr/>
        </p:nvSpPr>
        <p:spPr>
          <a:xfrm>
            <a:off x="4140558" y="1678773"/>
            <a:ext cx="7306534" cy="48602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1"/>
            <a:r>
              <a:rPr lang="ar-SA"/>
              <a:t>على الرغم من أن </a:t>
            </a:r>
            <a:r>
              <a:rPr lang="ar-SA" b="1"/>
              <a:t>النقد التلفزيوني</a:t>
            </a:r>
            <a:r>
              <a:rPr lang="ar-SA"/>
              <a:t> في العالم العربي يُعد مجالًا جديدًا نسبيًا، أي أنه لم يتطور بعد بالشكل الكافي، وما يزال بحاجة إلى المزيد من الدراسات العلمية والبحوث الأكاديمية التي تضع له قواعد واضحة ومناهج دقيقة تميّزه عن غيره من أنواع النقد (مثل النقد الأدبي أو النقد السينمائي)، ليصبح علمًا له </a:t>
            </a:r>
            <a:r>
              <a:rPr lang="ar-SA" b="1"/>
              <a:t>نظرية متكاملة</a:t>
            </a:r>
            <a:r>
              <a:rPr lang="ar-SA"/>
              <a:t> تؤطره وتعطيه استقلالية؛ إلا أن هذا لا يعني غياب الممارسة النقدية</a:t>
            </a:r>
            <a:r>
              <a:rPr lang="fr-FR"/>
              <a:t>.</a:t>
            </a:r>
          </a:p>
          <a:p>
            <a:pPr rtl="1"/>
            <a:r>
              <a:rPr lang="ar-SA"/>
              <a:t>فالنقد التلفزيوني موجود فعليًا على أرض الواقع، ويُمارس بطرق وأساليب متعددة في وسائل الإعلام المختلفة، سواء عبر المقالات الصحفية، أو البرامج الحوارية، أو الدراسات الفردية، حتى وإن لم يكن قائمًا على نظرية علمية ثابتة بعد. بمعنى</a:t>
            </a:r>
            <a:r>
              <a:rPr lang="fr-FR"/>
              <a:t>: </a:t>
            </a:r>
            <a:r>
              <a:rPr lang="ar-SA" b="1"/>
              <a:t>النظرية لم تُصَغ بشكل متكامل بعد، لكن الممارسة العملية للنقد التلفزيوني حاضرة ومتنوعة</a:t>
            </a:r>
            <a:r>
              <a:rPr lang="fr-FR" b="1"/>
              <a:t>.</a:t>
            </a:r>
            <a:endParaRPr lang="fr-FR"/>
          </a:p>
        </p:txBody>
      </p:sp>
      <p:sp>
        <p:nvSpPr>
          <p:cNvPr id="9" name="ZoneTexte 8">
            <a:extLst>
              <a:ext uri="{FF2B5EF4-FFF2-40B4-BE49-F238E27FC236}">
                <a16:creationId xmlns:a16="http://schemas.microsoft.com/office/drawing/2014/main" id="{26EDBC39-0575-05B3-3566-E8EE27C9F4AC}"/>
              </a:ext>
            </a:extLst>
          </p:cNvPr>
          <p:cNvSpPr txBox="1"/>
          <p:nvPr/>
        </p:nvSpPr>
        <p:spPr>
          <a:xfrm>
            <a:off x="4288920" y="1678773"/>
            <a:ext cx="7009809" cy="5314660"/>
          </a:xfrm>
          <a:prstGeom prst="rect">
            <a:avLst/>
          </a:prstGeom>
          <a:noFill/>
        </p:spPr>
        <p:txBody>
          <a:bodyPr wrap="square">
            <a:spAutoFit/>
          </a:bodyPr>
          <a:lstStyle/>
          <a:p>
            <a:pPr algn="just" rtl="1">
              <a:lnSpc>
                <a:spcPct val="107000"/>
              </a:lnSpc>
              <a:spcAft>
                <a:spcPts val="800"/>
              </a:spcAft>
            </a:pPr>
            <a:r>
              <a:rPr lang="ar-SA" sz="2400" b="1" dirty="0"/>
              <a:t>نقد الأشكال الإذاعية</a:t>
            </a:r>
            <a:r>
              <a:rPr lang="fr-FR" sz="2400" b="1" dirty="0"/>
              <a:t>:</a:t>
            </a:r>
            <a:r>
              <a:rPr lang="fr-FR" sz="2400" dirty="0"/>
              <a:t> </a:t>
            </a:r>
            <a:r>
              <a:rPr lang="ar-SA" sz="2400" dirty="0"/>
              <a:t>تَتَمثَّـل مَهمَّـة النَّاقد الإعلامي في هذا المجال في تَأَمُّل الأشكال الإذاعية وتفكيك النصـوص بهدف إِيضاح (تَسـليط الضَّوء) على بعض الجوانب الخَفِية </a:t>
            </a:r>
            <a:r>
              <a:rPr lang="ar-SA" sz="2400" dirty="0" err="1"/>
              <a:t>وإِختبار</a:t>
            </a:r>
            <a:r>
              <a:rPr lang="ar-SA" sz="2400" dirty="0"/>
              <a:t>، مَا إذا كان النَّصُّ الإذاعـي قادرًا عـلى الـوصول إلى ذِهـن المُسـتمع. إذْ أحيانًا ما يـكون الـنَّص الإِذاعـي مَحْشُوًا بالمُحسِّنات اللُغوية الَّتي مِن شَأنها أنْ تجعل الأفكار غَامِضة مِمَّا يُضَيِّع المَعنَى عـلى المُتلقِّي. وهُنا تـَكمن مَهَمة النَّاقـد الَّذي يَلْتقط الفِكرة ويُحـدِّد الهَدف و يَنْتزِع الشَوائِـب مـن الـنَّص، بهـدف تـَبسيطه عـلى المُتلقي، و تِبْيان الحَشُو الـلٌّغوي والصٌّور الخيالـية وتَقديـم ذلـك كـله، فــي أســلوب يَسْهٌل فَهْمُه على القارئ على شكل تَعليق دقيق ذُو دَلَالَة فكرية مُتمثِّلة في تَحلِيل فِكريٍ للنَّص الإِذاعي محلَّ النَّقد، ويُمْكنُنَا أنْ نـتطرَّق إلَى أهَمِّ الأَشكال الإذاعية و النِّقاط التي يَنبغي مُراعاتها، عِند الكِتابة و جوانبُ </a:t>
            </a:r>
            <a:r>
              <a:rPr lang="ar-SA" sz="2400" dirty="0" err="1"/>
              <a:t>التَّطويرالمقترحة</a:t>
            </a:r>
            <a:r>
              <a:rPr lang="ar-SA" sz="2400" dirty="0"/>
              <a:t>، لكلٍ منها في الآتي</a:t>
            </a:r>
            <a:r>
              <a:rPr lang="fr-FR" sz="2400" dirty="0"/>
              <a:t>:</a:t>
            </a:r>
          </a:p>
          <a:p>
            <a:pPr algn="just" rtl="1">
              <a:lnSpc>
                <a:spcPct val="107000"/>
              </a:lnSpc>
              <a:spcAft>
                <a:spcPts val="800"/>
              </a:spcAft>
              <a:buNone/>
            </a:pP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45724942-C39A-845B-D8C0-32692E020A88}"/>
              </a:ext>
            </a:extLst>
          </p:cNvPr>
          <p:cNvSpPr/>
          <p:nvPr/>
        </p:nvSpPr>
        <p:spPr>
          <a:xfrm>
            <a:off x="6617777" y="649236"/>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pic>
        <p:nvPicPr>
          <p:cNvPr id="6" name="Image 5">
            <a:extLst>
              <a:ext uri="{FF2B5EF4-FFF2-40B4-BE49-F238E27FC236}">
                <a16:creationId xmlns:a16="http://schemas.microsoft.com/office/drawing/2014/main" id="{09449B30-972F-D705-CE6E-D5A8B891F743}"/>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96933" y="1823350"/>
            <a:ext cx="3537958" cy="47156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31607369"/>
      </p:ext>
    </p:extLst>
  </p:cSld>
  <p:clrMapOvr>
    <a:masterClrMapping/>
  </p:clrMapOvr>
  <p:transition spd="slow" advTm="276096">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19863-1382-6DC9-F07D-699801D47BE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F54F702-9C91-0F7F-0F04-19E93A80D8B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B866451-1BC3-7190-B760-D0F8122572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ECBDF7F1-8E61-5E4E-EB69-44F6308CAF46}"/>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ECBDF7F1-8E61-5E4E-EB69-44F6308CAF46}"/>
                  </a:ext>
                </a:extLst>
              </p:cNvPr>
              <p:cNvPicPr/>
              <p:nvPr/>
            </p:nvPicPr>
            <p:blipFill>
              <a:blip r:embed="rId6"/>
              <a:stretch>
                <a:fillRect/>
              </a:stretch>
            </p:blipFill>
            <p:spPr>
              <a:xfrm>
                <a:off x="7439614" y="3124440"/>
                <a:ext cx="18000" cy="18000"/>
              </a:xfrm>
              <a:prstGeom prst="rect">
                <a:avLst/>
              </a:prstGeom>
            </p:spPr>
          </p:pic>
        </mc:Fallback>
      </mc:AlternateContent>
      <p:sp>
        <p:nvSpPr>
          <p:cNvPr id="15" name="TextBox 47">
            <a:extLst>
              <a:ext uri="{FF2B5EF4-FFF2-40B4-BE49-F238E27FC236}">
                <a16:creationId xmlns:a16="http://schemas.microsoft.com/office/drawing/2014/main" id="{A65FFC41-55F1-CC1D-986F-BB824C97A94A}"/>
              </a:ext>
            </a:extLst>
          </p:cNvPr>
          <p:cNvSpPr txBox="1"/>
          <p:nvPr/>
        </p:nvSpPr>
        <p:spPr>
          <a:xfrm>
            <a:off x="818911" y="1941117"/>
            <a:ext cx="10541000" cy="830997"/>
          </a:xfrm>
          <a:prstGeom prst="rect">
            <a:avLst/>
          </a:prstGeom>
          <a:noFill/>
        </p:spPr>
        <p:txBody>
          <a:bodyPr wrap="square" rtlCol="0">
            <a:spAutoFit/>
          </a:bodyPr>
          <a:lstStyle/>
          <a:p>
            <a:pPr algn="r" rtl="1"/>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sp>
        <p:nvSpPr>
          <p:cNvPr id="3" name="TextBox 16">
            <a:extLst>
              <a:ext uri="{FF2B5EF4-FFF2-40B4-BE49-F238E27FC236}">
                <a16:creationId xmlns:a16="http://schemas.microsoft.com/office/drawing/2014/main" id="{A871DFCC-5B82-2E7C-AED4-33D1882E9A4C}"/>
              </a:ext>
            </a:extLst>
          </p:cNvPr>
          <p:cNvSpPr txBox="1"/>
          <p:nvPr/>
        </p:nvSpPr>
        <p:spPr>
          <a:xfrm>
            <a:off x="7333194" y="649236"/>
            <a:ext cx="4113898" cy="1377621"/>
          </a:xfrm>
          <a:prstGeom prst="rect">
            <a:avLst/>
          </a:prstGeom>
          <a:noFill/>
        </p:spPr>
        <p:txBody>
          <a:bodyPr wrap="square" rtlCol="0">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a:p>
            <a:pPr algn="ctr">
              <a:lnSpc>
                <a:spcPct val="120000"/>
              </a:lnSpc>
            </a:pPr>
            <a:endParaRPr lang="ar-DZ" sz="36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5FDA0340-08C2-342C-B40A-C59DB78FF6F5}"/>
              </a:ext>
            </a:extLst>
          </p:cNvPr>
          <p:cNvSpPr/>
          <p:nvPr/>
        </p:nvSpPr>
        <p:spPr>
          <a:xfrm>
            <a:off x="6617777" y="649236"/>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6" name="ZoneTexte 5">
            <a:extLst>
              <a:ext uri="{FF2B5EF4-FFF2-40B4-BE49-F238E27FC236}">
                <a16:creationId xmlns:a16="http://schemas.microsoft.com/office/drawing/2014/main" id="{7C72F0A8-6CF7-A61D-6166-B38AC824A489}"/>
              </a:ext>
            </a:extLst>
          </p:cNvPr>
          <p:cNvSpPr txBox="1"/>
          <p:nvPr/>
        </p:nvSpPr>
        <p:spPr>
          <a:xfrm>
            <a:off x="1499403" y="1941117"/>
            <a:ext cx="9561329" cy="4216539"/>
          </a:xfrm>
          <a:prstGeom prst="rect">
            <a:avLst/>
          </a:prstGeom>
          <a:noFill/>
        </p:spPr>
        <p:txBody>
          <a:bodyPr wrap="square">
            <a:spAutoFit/>
          </a:bodyPr>
          <a:lstStyle/>
          <a:p>
            <a:pPr algn="just" rtl="1"/>
            <a:r>
              <a:rPr lang="ar-SA" sz="2800" b="1" dirty="0">
                <a:solidFill>
                  <a:srgbClr val="FF0000"/>
                </a:solidFill>
              </a:rPr>
              <a:t>أ ـ الحَديث الإِذاعي: </a:t>
            </a:r>
            <a:r>
              <a:rPr lang="ar-SA" sz="2400" dirty="0"/>
              <a:t>هو حَديثُ مُوجَّه مِن شخص واحد إلى الجُمهور، ويَهدف إلى تقديم الجَديد حَوْلَ بعض المَوضوعات أو القَضايا المٌسـتَجدَّة في إِطارٍ تَثقيفي أو إعلامي أو ترفـيهي، ويَـنبغِي أن يتوفَّـر الحـديـث الإِذاعــي على جُملة منَ الشٌروط تَخـصُّ كيفيـة كِتابة الحَديـث الإِذاعي من جِهة وتقديمِهِ مـن جهة ثانية.</a:t>
            </a:r>
            <a:endParaRPr lang="fr-FR" sz="2400" dirty="0"/>
          </a:p>
          <a:p>
            <a:pPr algn="just" rtl="1"/>
            <a:r>
              <a:rPr lang="ar-SA" sz="2400" dirty="0"/>
              <a:t> وتتمثَّل المُواصَفات الخاصة بِكَيفية كتابة الحديـث الإِذاعـي في : </a:t>
            </a:r>
            <a:endParaRPr lang="fr-FR" sz="2400" dirty="0"/>
          </a:p>
          <a:p>
            <a:pPr algn="just" rtl="1"/>
            <a:r>
              <a:rPr lang="fr-FR" sz="2400" dirty="0"/>
              <a:t>1</a:t>
            </a:r>
            <a:r>
              <a:rPr lang="ar-SA" sz="2400" dirty="0"/>
              <a:t>- أنْ تَكون المُقدِّمة جَذابة، نظرًا لمَكانتِها في جَلْبِ </a:t>
            </a:r>
            <a:r>
              <a:rPr lang="ar-SA" sz="2400" dirty="0" err="1"/>
              <a:t>إِنتباه</a:t>
            </a:r>
            <a:r>
              <a:rPr lang="ar-SA" sz="2400" dirty="0"/>
              <a:t> المُتلقِّي</a:t>
            </a:r>
            <a:r>
              <a:rPr lang="fr-FR" sz="2400" dirty="0"/>
              <a:t>.</a:t>
            </a:r>
          </a:p>
          <a:p>
            <a:pPr algn="just" rtl="1"/>
            <a:r>
              <a:rPr lang="ar-SA" sz="2400" dirty="0"/>
              <a:t> </a:t>
            </a:r>
            <a:r>
              <a:rPr lang="fr-FR" sz="2400" dirty="0"/>
              <a:t>2</a:t>
            </a:r>
            <a:r>
              <a:rPr lang="ar-SA" sz="2400" dirty="0"/>
              <a:t>- </a:t>
            </a:r>
            <a:r>
              <a:rPr lang="ar-SA" sz="2400" dirty="0" err="1"/>
              <a:t>إِستخدام</a:t>
            </a:r>
            <a:r>
              <a:rPr lang="ar-SA" sz="2400" dirty="0"/>
              <a:t> الجُمل القَصيرة لِتَسهيل المٌتابعة</a:t>
            </a:r>
            <a:r>
              <a:rPr lang="fr-FR" sz="2400" dirty="0"/>
              <a:t>.</a:t>
            </a:r>
          </a:p>
          <a:p>
            <a:pPr algn="just" rtl="1"/>
            <a:r>
              <a:rPr lang="ar-SA" sz="2400" dirty="0"/>
              <a:t>3- تَقسيم المَوضوع إلى أَفكار رَئيسية وفرعية ومُراعاة التَوازن بينَ الأَفكار</a:t>
            </a:r>
            <a:r>
              <a:rPr lang="fr-FR" sz="2400" dirty="0"/>
              <a:t>. .</a:t>
            </a:r>
          </a:p>
          <a:p>
            <a:pPr algn="just" rtl="1"/>
            <a:r>
              <a:rPr lang="fr-FR" sz="2400" dirty="0"/>
              <a:t>4</a:t>
            </a:r>
            <a:r>
              <a:rPr lang="ar-SA" sz="2400" dirty="0"/>
              <a:t>- </a:t>
            </a:r>
            <a:r>
              <a:rPr lang="ar-SA" sz="2400" dirty="0" err="1"/>
              <a:t>إِستخدام</a:t>
            </a:r>
            <a:r>
              <a:rPr lang="ar-SA" sz="2400" dirty="0"/>
              <a:t> مُستوى مُناسب منَ اللٌٌُّغة بِمَا يتوافَق مع طبيعة الجمهور</a:t>
            </a:r>
            <a:r>
              <a:rPr lang="fr-FR" sz="2400" dirty="0"/>
              <a:t>.</a:t>
            </a:r>
          </a:p>
          <a:p>
            <a:pPr algn="just" rtl="1"/>
            <a:r>
              <a:rPr lang="ar-SA" sz="2400" dirty="0"/>
              <a:t> 5- </a:t>
            </a:r>
            <a:r>
              <a:rPr lang="ar-SA" sz="2400" dirty="0" err="1"/>
              <a:t>إِستخدام</a:t>
            </a:r>
            <a:r>
              <a:rPr lang="ar-SA" sz="2400" dirty="0"/>
              <a:t> الأَمثلة والأَدلَِّة لِتقريب المَعلومات وتَحقيق مزيدًا من الإِقناع</a:t>
            </a:r>
            <a:r>
              <a:rPr lang="fr-FR" sz="2400" dirty="0"/>
              <a:t>.</a:t>
            </a:r>
          </a:p>
          <a:p>
            <a:pPr algn="just" rtl="1"/>
            <a:r>
              <a:rPr lang="ar-SA" sz="2400" dirty="0"/>
              <a:t> 6- التَّقليل من </a:t>
            </a:r>
            <a:r>
              <a:rPr lang="ar-SA" sz="2400" dirty="0" err="1"/>
              <a:t>إِستخدام</a:t>
            </a:r>
            <a:r>
              <a:rPr lang="ar-SA" sz="2400" dirty="0"/>
              <a:t> الأَرقام المُعقَّدة الَّتِي قد يَصعٌب مٌتابعتها </a:t>
            </a:r>
            <a:r>
              <a:rPr lang="ar-SA" sz="2400" dirty="0" err="1"/>
              <a:t>وإِستيعابها</a:t>
            </a:r>
            <a:r>
              <a:rPr lang="fr-FR" dirty="0"/>
              <a:t>.</a:t>
            </a:r>
          </a:p>
        </p:txBody>
      </p:sp>
    </p:spTree>
    <p:extLst>
      <p:ext uri="{BB962C8B-B14F-4D97-AF65-F5344CB8AC3E}">
        <p14:creationId xmlns:p14="http://schemas.microsoft.com/office/powerpoint/2010/main" val="3098867329"/>
      </p:ext>
    </p:extLst>
  </p:cSld>
  <p:clrMapOvr>
    <a:masterClrMapping/>
  </p:clrMapOvr>
  <mc:AlternateContent xmlns:mc="http://schemas.openxmlformats.org/markup-compatibility/2006" xmlns:p14="http://schemas.microsoft.com/office/powerpoint/2010/main">
    <mc:Choice Requires="p14">
      <p:transition spd="slow" p14:dur="1600" advTm="305493">
        <p14:prism isInverted="1"/>
      </p:transition>
    </mc:Choice>
    <mc:Fallback xmlns="">
      <p:transition spd="slow" advTm="305493">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4DA53-3969-CEBD-2FB1-DA61F7E97C3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18DBCF5-FCC7-8C51-1430-19BC2B5B0C42}"/>
              </a:ext>
            </a:extLst>
          </p:cNvPr>
          <p:cNvSpPr txBox="1"/>
          <p:nvPr/>
        </p:nvSpPr>
        <p:spPr>
          <a:xfrm>
            <a:off x="7086144" y="546619"/>
            <a:ext cx="4113898" cy="712824"/>
          </a:xfrm>
          <a:prstGeom prst="rect">
            <a:avLst/>
          </a:prstGeom>
          <a:noFill/>
        </p:spPr>
        <p:txBody>
          <a:bodyPr wrap="square" rtlCol="0">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p:txBody>
      </p:sp>
      <p:sp>
        <p:nvSpPr>
          <p:cNvPr id="29" name="Rectangle 28">
            <a:extLst>
              <a:ext uri="{FF2B5EF4-FFF2-40B4-BE49-F238E27FC236}">
                <a16:creationId xmlns:a16="http://schemas.microsoft.com/office/drawing/2014/main" id="{EF782167-D24B-77A2-6ED2-88EA9F7DF16E}"/>
              </a:ext>
            </a:extLst>
          </p:cNvPr>
          <p:cNvSpPr/>
          <p:nvPr/>
        </p:nvSpPr>
        <p:spPr>
          <a:xfrm>
            <a:off x="2272276" y="57197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19B7918-9AED-4253-4096-952D36D09B4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958E0F0A-7573-A371-564E-EA6E10F74A75}"/>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958E0F0A-7573-A371-564E-EA6E10F74A75}"/>
                  </a:ext>
                </a:extLst>
              </p:cNvPr>
              <p:cNvPicPr/>
              <p:nvPr/>
            </p:nvPicPr>
            <p:blipFill>
              <a:blip r:embed="rId6"/>
              <a:stretch>
                <a:fillRect/>
              </a:stretch>
            </p:blipFill>
            <p:spPr>
              <a:xfrm>
                <a:off x="7439614" y="3124440"/>
                <a:ext cx="18000" cy="18000"/>
              </a:xfrm>
              <a:prstGeom prst="rect">
                <a:avLst/>
              </a:prstGeom>
            </p:spPr>
          </p:pic>
        </mc:Fallback>
      </mc:AlternateContent>
      <p:sp>
        <p:nvSpPr>
          <p:cNvPr id="15" name="TextBox 47">
            <a:extLst>
              <a:ext uri="{FF2B5EF4-FFF2-40B4-BE49-F238E27FC236}">
                <a16:creationId xmlns:a16="http://schemas.microsoft.com/office/drawing/2014/main" id="{79CE9365-5166-2206-EF3A-9BCA13E34739}"/>
              </a:ext>
            </a:extLst>
          </p:cNvPr>
          <p:cNvSpPr txBox="1"/>
          <p:nvPr/>
        </p:nvSpPr>
        <p:spPr>
          <a:xfrm>
            <a:off x="5596395" y="54497"/>
            <a:ext cx="10541000" cy="830997"/>
          </a:xfrm>
          <a:prstGeom prst="rect">
            <a:avLst/>
          </a:prstGeom>
          <a:noFill/>
        </p:spPr>
        <p:txBody>
          <a:bodyPr wrap="square" rtlCol="0">
            <a:spAutoFit/>
          </a:bodyPr>
          <a:lstStyle/>
          <a:p>
            <a:pPr algn="r" rtl="1"/>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sp>
        <p:nvSpPr>
          <p:cNvPr id="5" name="Rectangle 4">
            <a:extLst>
              <a:ext uri="{FF2B5EF4-FFF2-40B4-BE49-F238E27FC236}">
                <a16:creationId xmlns:a16="http://schemas.microsoft.com/office/drawing/2014/main" id="{D1E3B798-3828-766E-1581-7C8DAE36BD1E}"/>
              </a:ext>
            </a:extLst>
          </p:cNvPr>
          <p:cNvSpPr/>
          <p:nvPr/>
        </p:nvSpPr>
        <p:spPr>
          <a:xfrm>
            <a:off x="6379745" y="509678"/>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3" name="ZoneTexte 2">
            <a:extLst>
              <a:ext uri="{FF2B5EF4-FFF2-40B4-BE49-F238E27FC236}">
                <a16:creationId xmlns:a16="http://schemas.microsoft.com/office/drawing/2014/main" id="{6B0B812A-3BC4-0644-176D-08F6115182D3}"/>
              </a:ext>
            </a:extLst>
          </p:cNvPr>
          <p:cNvSpPr txBox="1"/>
          <p:nvPr/>
        </p:nvSpPr>
        <p:spPr>
          <a:xfrm>
            <a:off x="5358650" y="2212361"/>
            <a:ext cx="6005055" cy="3495765"/>
          </a:xfrm>
          <a:prstGeom prst="rect">
            <a:avLst/>
          </a:prstGeom>
          <a:noFill/>
        </p:spPr>
        <p:txBody>
          <a:bodyPr wrap="square">
            <a:spAutoFit/>
          </a:bodyPr>
          <a:lstStyle/>
          <a:p>
            <a:pPr algn="just" rtl="1">
              <a:lnSpc>
                <a:spcPct val="107000"/>
              </a:lnSpc>
              <a:spcAft>
                <a:spcPts val="800"/>
              </a:spcAft>
              <a:buNone/>
            </a:pPr>
            <a:r>
              <a:rPr lang="ar-SA" sz="2600" kern="100" dirty="0">
                <a:effectLst/>
                <a:latin typeface="Calibri" panose="020F0502020204030204" pitchFamily="34" charset="0"/>
                <a:ea typeface="Calibri" panose="020F0502020204030204" pitchFamily="34" charset="0"/>
                <a:cs typeface="Arial" panose="020B0604020202020204" pitchFamily="34" charset="0"/>
              </a:rPr>
              <a:t>أمَّـا عـن تَـقديم الحَديـث الإِذاعـي المُباشـر، فَيُفَضِّل بَعـض الـنقَّـاد أنْ تـُلقِيه شَخصـيات لها جاذبـيـة لدى الجـمهـور، كي يَتحقَّـق الهَدف مِن بَثِّ الحديـث وهُو جَذب المٌستمع إلى مُواصلة التَّعرض للعملية الإِعلامية، كَما يٌفَضِّل بعـض النُّقـاد أنْ يكـون الإطار الكومــيـدي الخَفِيف هــو الأٌسلوب المُستَخدم في تقديــم الحديــث، إِضافــة إلى أنَّ الحديث الإِذاعـي شَـكْلٌ لاَ يَحتَمل المُدَّة الطويلة، بَلْ لاَ بُدَّ مِن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الإِختصار</a:t>
            </a:r>
            <a:r>
              <a:rPr lang="ar-SA" sz="2600" kern="100" dirty="0">
                <a:effectLst/>
                <a:latin typeface="Calibri" panose="020F0502020204030204" pitchFamily="34" charset="0"/>
                <a:ea typeface="Calibri" panose="020F0502020204030204" pitchFamily="34" charset="0"/>
                <a:cs typeface="Arial" panose="020B0604020202020204" pitchFamily="34" charset="0"/>
              </a:rPr>
              <a:t> قدر الإِمكان</a:t>
            </a:r>
            <a:r>
              <a:rPr lang="fr-FR" sz="26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7" name="Image 6">
            <a:extLst>
              <a:ext uri="{FF2B5EF4-FFF2-40B4-BE49-F238E27FC236}">
                <a16:creationId xmlns:a16="http://schemas.microsoft.com/office/drawing/2014/main" id="{81FAA033-21D5-7A5F-340D-53CC90CA5F3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80092" y="1155869"/>
            <a:ext cx="4254772" cy="5289020"/>
          </a:xfrm>
          <a:prstGeom prst="rect">
            <a:avLst/>
          </a:prstGeom>
        </p:spPr>
      </p:pic>
    </p:spTree>
    <p:extLst>
      <p:ext uri="{BB962C8B-B14F-4D97-AF65-F5344CB8AC3E}">
        <p14:creationId xmlns:p14="http://schemas.microsoft.com/office/powerpoint/2010/main" val="3479802198"/>
      </p:ext>
    </p:extLst>
  </p:cSld>
  <p:clrMapOvr>
    <a:masterClrMapping/>
  </p:clrMapOvr>
  <mc:AlternateContent xmlns:mc="http://schemas.openxmlformats.org/markup-compatibility/2006" xmlns:p14="http://schemas.microsoft.com/office/powerpoint/2010/main">
    <mc:Choice Requires="p14">
      <p:transition spd="slow" p14:dur="1600" advTm="248341">
        <p14:prism isInverted="1"/>
      </p:transition>
    </mc:Choice>
    <mc:Fallback xmlns="">
      <p:transition spd="slow" advTm="248341">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15A3C-3FF1-3F00-3641-891CBAE5656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547C1BB-83A4-978C-2937-CF58CEF9E0D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2A05A098-F8C7-4172-84C1-16133047B59F}"/>
              </a:ext>
            </a:extLst>
          </p:cNvPr>
          <p:cNvSpPr/>
          <p:nvPr/>
        </p:nvSpPr>
        <p:spPr>
          <a:xfrm rot="16200000" flipV="1">
            <a:off x="-2014344" y="376509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1426803-0C1E-3714-FADE-9C9CEB3D8EFA}"/>
              </a:ext>
            </a:extLst>
          </p:cNvPr>
          <p:cNvSpPr/>
          <p:nvPr/>
        </p:nvSpPr>
        <p:spPr>
          <a:xfrm>
            <a:off x="3495530" y="550692"/>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2D127ACB-63A1-BC98-DCFF-DAD1055C692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Espace réservé pour une image  6">
            <a:extLst>
              <a:ext uri="{FF2B5EF4-FFF2-40B4-BE49-F238E27FC236}">
                <a16:creationId xmlns:a16="http://schemas.microsoft.com/office/drawing/2014/main" id="{0CC017D9-1761-E144-C913-6D149F9E45FD}"/>
              </a:ext>
            </a:extLst>
          </p:cNvPr>
          <p:cNvSpPr>
            <a:spLocks noGrp="1"/>
          </p:cNvSpPr>
          <p:nvPr>
            <p:ph type="pic" sz="quarter" idx="10"/>
          </p:nvPr>
        </p:nvSpPr>
        <p:spPr>
          <a:xfrm>
            <a:off x="-1480126" y="-1463039"/>
            <a:ext cx="6826172" cy="6857998"/>
          </a:xfrm>
        </p:spPr>
      </p:sp>
      <p:sp>
        <p:nvSpPr>
          <p:cNvPr id="4" name="ZoneTexte 3">
            <a:extLst>
              <a:ext uri="{FF2B5EF4-FFF2-40B4-BE49-F238E27FC236}">
                <a16:creationId xmlns:a16="http://schemas.microsoft.com/office/drawing/2014/main" id="{D190FDCC-CA5A-B466-554D-95C0CDCD5173}"/>
              </a:ext>
            </a:extLst>
          </p:cNvPr>
          <p:cNvSpPr txBox="1"/>
          <p:nvPr/>
        </p:nvSpPr>
        <p:spPr>
          <a:xfrm>
            <a:off x="4714377" y="648098"/>
            <a:ext cx="6852862" cy="1377621"/>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a:p>
            <a:pPr algn="ctr">
              <a:lnSpc>
                <a:spcPct val="120000"/>
              </a:lnSpc>
            </a:pPr>
            <a:endParaRPr lang="ar-DZ" sz="3600" b="1" dirty="0">
              <a:solidFill>
                <a:srgbClr val="00B0F0"/>
              </a:solidFill>
              <a:latin typeface="Alexandria" charset="0"/>
              <a:cs typeface="Alexandria" charset="0"/>
            </a:endParaRPr>
          </a:p>
        </p:txBody>
      </p:sp>
      <p:sp>
        <p:nvSpPr>
          <p:cNvPr id="5" name="Rectangle 4">
            <a:extLst>
              <a:ext uri="{FF2B5EF4-FFF2-40B4-BE49-F238E27FC236}">
                <a16:creationId xmlns:a16="http://schemas.microsoft.com/office/drawing/2014/main" id="{35879ED6-2564-7BCA-8160-658EE03C79E5}"/>
              </a:ext>
            </a:extLst>
          </p:cNvPr>
          <p:cNvSpPr/>
          <p:nvPr/>
        </p:nvSpPr>
        <p:spPr>
          <a:xfrm>
            <a:off x="5440310" y="628543"/>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9" name="ZoneTexte 8">
            <a:extLst>
              <a:ext uri="{FF2B5EF4-FFF2-40B4-BE49-F238E27FC236}">
                <a16:creationId xmlns:a16="http://schemas.microsoft.com/office/drawing/2014/main" id="{E4E855BB-C26B-543B-CB1F-0A99BD55EACC}"/>
              </a:ext>
            </a:extLst>
          </p:cNvPr>
          <p:cNvSpPr txBox="1"/>
          <p:nvPr/>
        </p:nvSpPr>
        <p:spPr>
          <a:xfrm>
            <a:off x="2328399" y="1993811"/>
            <a:ext cx="9411564" cy="3498907"/>
          </a:xfrm>
          <a:prstGeom prst="rect">
            <a:avLst/>
          </a:prstGeom>
          <a:noFill/>
        </p:spPr>
        <p:txBody>
          <a:bodyPr wrap="square">
            <a:spAutoFit/>
          </a:bodyPr>
          <a:lstStyle/>
          <a:p>
            <a:pPr algn="just" rtl="1">
              <a:lnSpc>
                <a:spcPct val="107000"/>
              </a:lnSpc>
              <a:spcAft>
                <a:spcPts val="800"/>
              </a:spcAft>
              <a:buNone/>
            </a:pPr>
            <a:r>
              <a:rPr lang="ar-SA" sz="28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ب- الحِوار الإِذاعي</a:t>
            </a:r>
            <a:r>
              <a:rPr lang="ar-DZ" sz="28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تٌسْتَخدم كَثيرًا كلمة الحـِوار في العَمـل الإِذاعـي لِتُشـير إلى أَحـد عـناصـر الدرَامـا، وهي كلمة تٌقَابلهـا بِاللُّغـة الإِنجليزية (</a:t>
            </a:r>
            <a:r>
              <a:rPr lang="fr-FR" sz="2400" kern="100" dirty="0">
                <a:effectLst/>
                <a:latin typeface="Calibri" panose="020F0502020204030204" pitchFamily="34" charset="0"/>
                <a:ea typeface="Calibri" panose="020F0502020204030204" pitchFamily="34" charset="0"/>
                <a:cs typeface="Arial" panose="020B0604020202020204" pitchFamily="34" charset="0"/>
              </a:rPr>
              <a:t>(Dialogue</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Arial" panose="020B0604020202020204" pitchFamily="34" charset="0"/>
                <a:ea typeface="Calibri" panose="020F0502020204030204" pitchFamily="34" charset="0"/>
                <a:cs typeface="Arial" panose="020B0604020202020204" pitchFamily="34" charset="0"/>
              </a:rPr>
              <a:t>، كَما تٌستَخدم بِمعنى المُقابَلة َ، (</a:t>
            </a:r>
            <a:r>
              <a:rPr lang="fr-FR" sz="2400" kern="100" dirty="0">
                <a:effectLst/>
                <a:latin typeface="Calibri" panose="020F0502020204030204" pitchFamily="34" charset="0"/>
                <a:ea typeface="Calibri" panose="020F0502020204030204" pitchFamily="34" charset="0"/>
                <a:cs typeface="Arial" panose="020B0604020202020204" pitchFamily="34" charset="0"/>
              </a:rPr>
              <a:t>(Interview </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Arial" panose="020B0604020202020204" pitchFamily="34" charset="0"/>
                <a:ea typeface="Calibri" panose="020F0502020204030204" pitchFamily="34" charset="0"/>
                <a:cs typeface="Arial" panose="020B0604020202020204" pitchFamily="34" charset="0"/>
              </a:rPr>
              <a:t>كـَقالـب فـنِّي للبرامـِج الإِذاعـية. وعُرِف الِحوار: "بٍأنـَّه مـُحادثـة ذات هَدف أيْ أنَّ الـقائـم </a:t>
            </a:r>
            <a:r>
              <a:rPr lang="ar-SA" sz="2400" kern="100" dirty="0" err="1">
                <a:effectLst/>
                <a:latin typeface="Arial" panose="020B0604020202020204" pitchFamily="34" charset="0"/>
                <a:ea typeface="Calibri" panose="020F0502020204030204" pitchFamily="34" charset="0"/>
                <a:cs typeface="Arial" panose="020B0604020202020204" pitchFamily="34" charset="0"/>
              </a:rPr>
              <a:t>بـالإِتـصال</a:t>
            </a:r>
            <a:r>
              <a:rPr lang="ar-SA" sz="2400" kern="100" dirty="0">
                <a:effectLst/>
                <a:latin typeface="Arial" panose="020B0604020202020204" pitchFamily="34" charset="0"/>
                <a:ea typeface="Calibri" panose="020F0502020204030204" pitchFamily="34" charset="0"/>
                <a:cs typeface="Arial" panose="020B0604020202020204" pitchFamily="34" charset="0"/>
              </a:rPr>
              <a:t> يُجـري الِحوار مـَع شَخص أو أكـثـر، حَول مـوضــوع مَعـني يَهـم الجُـمهـور المُسـتهدف، و هـُو الـلِّقاء الَّذي يـَقوم عـلى الـتَّفاعـل المٌـتبادل. ويـنقسم الحِوار الإِذاعـي مـِن حـيث الهَدف إلى ثـلاثة أَقسام:</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a:buNone/>
            </a:pPr>
            <a:r>
              <a:rPr lang="ar-SA" sz="2400" dirty="0">
                <a:effectLst/>
                <a:latin typeface="Calibri" panose="020F0502020204030204" pitchFamily="34" charset="0"/>
                <a:ea typeface="Calibri" panose="020F0502020204030204" pitchFamily="34" charset="0"/>
                <a:cs typeface="Arial" panose="020B0604020202020204" pitchFamily="34" charset="0"/>
              </a:rPr>
              <a:t> حِوار الرَّأي، حِوار الشخصية وحِوار المعلومات. </a:t>
            </a:r>
            <a:endParaRPr lang="fr-FR" sz="2400" dirty="0"/>
          </a:p>
        </p:txBody>
      </p:sp>
    </p:spTree>
    <p:extLst>
      <p:ext uri="{BB962C8B-B14F-4D97-AF65-F5344CB8AC3E}">
        <p14:creationId xmlns:p14="http://schemas.microsoft.com/office/powerpoint/2010/main" val="4190321005"/>
      </p:ext>
    </p:extLst>
  </p:cSld>
  <p:clrMapOvr>
    <a:masterClrMapping/>
  </p:clrMapOvr>
  <p:transition spd="slow" advTm="379370">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1310256" y="358221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316698" y="662373"/>
            <a:ext cx="4113898" cy="712824"/>
          </a:xfrm>
          <a:prstGeom prst="rect">
            <a:avLst/>
          </a:prstGeom>
          <a:noFill/>
        </p:spPr>
        <p:txBody>
          <a:bodyPr wrap="square" rtlCol="0">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p:txBody>
      </p:sp>
      <p:sp>
        <p:nvSpPr>
          <p:cNvPr id="28" name="Rectangle 27"/>
          <p:cNvSpPr/>
          <p:nvPr/>
        </p:nvSpPr>
        <p:spPr>
          <a:xfrm>
            <a:off x="3447288" y="5384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Espace réservé pour une image  6">
            <a:extLst>
              <a:ext uri="{FF2B5EF4-FFF2-40B4-BE49-F238E27FC236}">
                <a16:creationId xmlns:a16="http://schemas.microsoft.com/office/drawing/2014/main" id="{FB89896A-999A-7983-C052-26245B1B1648}"/>
              </a:ext>
            </a:extLst>
          </p:cNvPr>
          <p:cNvSpPr>
            <a:spLocks noGrp="1"/>
          </p:cNvSpPr>
          <p:nvPr>
            <p:ph type="pic" sz="quarter" idx="10"/>
          </p:nvPr>
        </p:nvSpPr>
        <p:spPr>
          <a:xfrm>
            <a:off x="-2220520" y="-832103"/>
            <a:ext cx="6826172" cy="6857998"/>
          </a:xfrm>
        </p:spPr>
      </p:sp>
      <p:sp>
        <p:nvSpPr>
          <p:cNvPr id="3" name="Rectangle 2">
            <a:extLst>
              <a:ext uri="{FF2B5EF4-FFF2-40B4-BE49-F238E27FC236}">
                <a16:creationId xmlns:a16="http://schemas.microsoft.com/office/drawing/2014/main" id="{569C23FB-9E29-67BA-8ABE-9BA35FE67230}"/>
              </a:ext>
            </a:extLst>
          </p:cNvPr>
          <p:cNvSpPr/>
          <p:nvPr/>
        </p:nvSpPr>
        <p:spPr>
          <a:xfrm>
            <a:off x="5613718" y="648975"/>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5" name="ZoneTexte 4">
            <a:extLst>
              <a:ext uri="{FF2B5EF4-FFF2-40B4-BE49-F238E27FC236}">
                <a16:creationId xmlns:a16="http://schemas.microsoft.com/office/drawing/2014/main" id="{6BC4A389-83E6-7057-FCE0-3D6E81732DA9}"/>
              </a:ext>
            </a:extLst>
          </p:cNvPr>
          <p:cNvSpPr txBox="1"/>
          <p:nvPr/>
        </p:nvSpPr>
        <p:spPr>
          <a:xfrm>
            <a:off x="3719761" y="1999666"/>
            <a:ext cx="7215808" cy="3644203"/>
          </a:xfrm>
          <a:prstGeom prst="rect">
            <a:avLst/>
          </a:prstGeom>
          <a:noFill/>
        </p:spPr>
        <p:txBody>
          <a:bodyPr wrap="square">
            <a:spAutoFit/>
          </a:bodyPr>
          <a:lstStyle/>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ويُشتَرط في الإِذاعي، الَّذِي يُدِير الحِوار مَجموعة من المُواصفات هي:</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400" kern="100" dirty="0">
                <a:effectLst/>
                <a:latin typeface="Calibri" panose="020F0502020204030204" pitchFamily="34" charset="0"/>
                <a:ea typeface="Calibri" panose="020F0502020204030204" pitchFamily="34" charset="0"/>
                <a:cs typeface="Arial" panose="020B0604020202020204" pitchFamily="34" charset="0"/>
              </a:rPr>
              <a:t>1 </a:t>
            </a:r>
            <a:r>
              <a:rPr lang="ar-SA" sz="2400" kern="100" dirty="0">
                <a:effectLst/>
                <a:latin typeface="Calibri" panose="020F0502020204030204" pitchFamily="34" charset="0"/>
                <a:ea typeface="Calibri" panose="020F0502020204030204" pitchFamily="34" charset="0"/>
                <a:cs typeface="Arial" panose="020B0604020202020204" pitchFamily="34" charset="0"/>
              </a:rPr>
              <a:t>- أنْ يَكون مُتَمَكنًا منَ المَوضوع المَطروح، وقد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إِطَّلع</a:t>
            </a:r>
            <a:r>
              <a:rPr lang="ar-SA" sz="2400" kern="100" dirty="0">
                <a:effectLst/>
                <a:latin typeface="Calibri" panose="020F0502020204030204" pitchFamily="34" charset="0"/>
                <a:ea typeface="Calibri" panose="020F0502020204030204" pitchFamily="34" charset="0"/>
                <a:cs typeface="Arial" panose="020B0604020202020204" pitchFamily="34" charset="0"/>
              </a:rPr>
              <a:t> عليه سابقًا بِشكلٍ جَيد، بِالتَّعرف على المَعلومات المُتاحة من مٌختلف المَصادر</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p>
          <a:p>
            <a:pPr algn="just" rtl="1">
              <a:lnSpc>
                <a:spcPct val="107000"/>
              </a:lnSpc>
              <a:spcAft>
                <a:spcPts val="800"/>
              </a:spcAft>
              <a:buNone/>
            </a:pPr>
            <a:r>
              <a:rPr lang="fr-FR" sz="2400" kern="100" dirty="0">
                <a:effectLst/>
                <a:latin typeface="Calibri" panose="020F0502020204030204" pitchFamily="34" charset="0"/>
                <a:ea typeface="Calibri" panose="020F0502020204030204" pitchFamily="34" charset="0"/>
                <a:cs typeface="Arial" panose="020B0604020202020204" pitchFamily="34" charset="0"/>
              </a:rPr>
              <a:t>2 </a:t>
            </a:r>
            <a:r>
              <a:rPr lang="ar-SA" sz="2400" kern="100" dirty="0">
                <a:effectLst/>
                <a:latin typeface="Calibri" panose="020F0502020204030204" pitchFamily="34" charset="0"/>
                <a:ea typeface="Calibri" panose="020F0502020204030204" pitchFamily="34" charset="0"/>
                <a:cs typeface="Arial" panose="020B0604020202020204" pitchFamily="34" charset="0"/>
              </a:rPr>
              <a:t>- أنْ يكون مُتمَكنًا منْ إِدارة الحِوار، بِمَا يُفيد الجمهور المُتلقي</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3- أنْ يكون عَارفـًـا بِما يَدور في ذِهــن الجمهور من تَساؤلاتٍ،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وإِستفسارات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حول القضية المَطروحة</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4- أنْ يكون مُدركًا لِطبيعة البَرنامــج و لِطبيعة المُؤسَّسة الإِذاعية الَّتي يَعمل فيها، ومُسْتَحضرا كُلَّ ذلك في ذِهنه أثناء الحوار</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Tree>
  </p:cSld>
  <p:clrMapOvr>
    <a:masterClrMapping/>
  </p:clrMapOvr>
  <p:transition spd="med" advTm="507434">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E6F3B-A220-4396-EFA7-D27CB8C831E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7545ED1-002A-5BCF-8EBB-84D3553088C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3A44F67B-D27A-0428-9EC2-551FC15EC8EA}"/>
              </a:ext>
            </a:extLst>
          </p:cNvPr>
          <p:cNvSpPr/>
          <p:nvPr/>
        </p:nvSpPr>
        <p:spPr>
          <a:xfrm rot="16200000" flipV="1">
            <a:off x="-1310256" y="358221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A7AC3356-F315-C5D1-9C38-8EAD502B1664}"/>
              </a:ext>
            </a:extLst>
          </p:cNvPr>
          <p:cNvSpPr txBox="1"/>
          <p:nvPr/>
        </p:nvSpPr>
        <p:spPr>
          <a:xfrm>
            <a:off x="6316698" y="662373"/>
            <a:ext cx="4113898" cy="712824"/>
          </a:xfrm>
          <a:prstGeom prst="rect">
            <a:avLst/>
          </a:prstGeom>
          <a:noFill/>
        </p:spPr>
        <p:txBody>
          <a:bodyPr wrap="square" rtlCol="0">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p:txBody>
      </p:sp>
      <p:sp>
        <p:nvSpPr>
          <p:cNvPr id="28" name="Rectangle 27">
            <a:extLst>
              <a:ext uri="{FF2B5EF4-FFF2-40B4-BE49-F238E27FC236}">
                <a16:creationId xmlns:a16="http://schemas.microsoft.com/office/drawing/2014/main" id="{A06E9E26-DD13-5D63-1C06-061CC15D0F2F}"/>
              </a:ext>
            </a:extLst>
          </p:cNvPr>
          <p:cNvSpPr/>
          <p:nvPr/>
        </p:nvSpPr>
        <p:spPr>
          <a:xfrm>
            <a:off x="3447288" y="5384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2B437AA3-A246-934B-D60A-BE7B754A344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Rectangle 2">
            <a:extLst>
              <a:ext uri="{FF2B5EF4-FFF2-40B4-BE49-F238E27FC236}">
                <a16:creationId xmlns:a16="http://schemas.microsoft.com/office/drawing/2014/main" id="{9F54B349-63F6-E8BB-C9B0-85B2A6960FF2}"/>
              </a:ext>
            </a:extLst>
          </p:cNvPr>
          <p:cNvSpPr/>
          <p:nvPr/>
        </p:nvSpPr>
        <p:spPr>
          <a:xfrm>
            <a:off x="5613718" y="648975"/>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5" name="ZoneTexte 4">
            <a:extLst>
              <a:ext uri="{FF2B5EF4-FFF2-40B4-BE49-F238E27FC236}">
                <a16:creationId xmlns:a16="http://schemas.microsoft.com/office/drawing/2014/main" id="{A1A0D55E-A1E9-580F-3D3C-8DF27275DCAC}"/>
              </a:ext>
            </a:extLst>
          </p:cNvPr>
          <p:cNvSpPr txBox="1"/>
          <p:nvPr/>
        </p:nvSpPr>
        <p:spPr>
          <a:xfrm>
            <a:off x="4605652" y="1954704"/>
            <a:ext cx="7079891" cy="4985339"/>
          </a:xfrm>
          <a:prstGeom prst="rect">
            <a:avLst/>
          </a:prstGeom>
          <a:noFill/>
        </p:spPr>
        <p:txBody>
          <a:bodyPr wrap="square">
            <a:spAutoFit/>
          </a:bodyPr>
          <a:lstStyle/>
          <a:p>
            <a:pPr marL="457200" indent="-457200" algn="just" rtl="1">
              <a:lnSpc>
                <a:spcPct val="107000"/>
              </a:lnSpc>
              <a:spcAft>
                <a:spcPts val="800"/>
              </a:spcAft>
              <a:buFont typeface="Wingdings" panose="05000000000000000000" pitchFamily="2" charset="2"/>
              <a:buChar char="q"/>
            </a:pPr>
            <a:r>
              <a:rPr lang="ar-SA" sz="2600" b="1" kern="100" dirty="0">
                <a:effectLst/>
                <a:latin typeface="Calibri" panose="020F0502020204030204" pitchFamily="34" charset="0"/>
                <a:ea typeface="Calibri" panose="020F0502020204030204" pitchFamily="34" charset="0"/>
                <a:cs typeface="Arial" panose="020B0604020202020204" pitchFamily="34" charset="0"/>
              </a:rPr>
              <a:t>إعداد الحوار الإذاعي</a:t>
            </a:r>
            <a:r>
              <a:rPr lang="fr-FR" sz="2600" kern="100" dirty="0">
                <a:effectLst/>
                <a:latin typeface="Calibri" panose="020F0502020204030204" pitchFamily="34" charset="0"/>
                <a:ea typeface="Calibri" panose="020F0502020204030204" pitchFamily="34" charset="0"/>
                <a:cs typeface="Arial" panose="020B0604020202020204"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إِذَا كَانــت عَملية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إِختيار</a:t>
            </a:r>
            <a:r>
              <a:rPr lang="ar-SA" sz="2600" kern="100" dirty="0">
                <a:effectLst/>
                <a:latin typeface="Calibri" panose="020F0502020204030204" pitchFamily="34" charset="0"/>
                <a:ea typeface="Calibri" panose="020F0502020204030204" pitchFamily="34" charset="0"/>
                <a:cs typeface="Arial" panose="020B0604020202020204" pitchFamily="34" charset="0"/>
              </a:rPr>
              <a:t> ضَيف البرنَامــج مَسألة هامــة، فَإِنَّ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إِختيار</a:t>
            </a:r>
            <a:r>
              <a:rPr lang="ar-SA" sz="2600" kern="100" dirty="0">
                <a:effectLst/>
                <a:latin typeface="Calibri" panose="020F0502020204030204" pitchFamily="34" charset="0"/>
                <a:ea typeface="Calibri" panose="020F0502020204030204" pitchFamily="34" charset="0"/>
                <a:cs typeface="Arial" panose="020B0604020202020204" pitchFamily="34" charset="0"/>
              </a:rPr>
              <a:t> الموضوع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أوالقَضية</a:t>
            </a:r>
            <a:r>
              <a:rPr lang="ar-SA" sz="2600" kern="100" dirty="0">
                <a:effectLst/>
                <a:latin typeface="Calibri" panose="020F0502020204030204" pitchFamily="34" charset="0"/>
                <a:ea typeface="Calibri" panose="020F0502020204030204" pitchFamily="34" charset="0"/>
                <a:cs typeface="Arial" panose="020B0604020202020204" pitchFamily="34" charset="0"/>
              </a:rPr>
              <a:t> المَطروحـــة، لا شكَّ أنَّهـا نُقطة أَساســية، ولِذلـك يَتحـدَّث الإعلاميون عـن خُطـوات إِعـداد الحِوار الإِذاعـي، والَّتي مـن شـأنـها، أنْ تَـضمن وَعْـي إِعلامي صَائـب لَدَى المُتلقِّي، إِضـافـة إلى ما سَبق، وهي الخُطوات الَّتي نُحدِّدها في النِّقاط الآتية:</a:t>
            </a:r>
            <a:endParaRPr lang="fr-FR" sz="2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600" kern="100" dirty="0">
                <a:effectLst/>
                <a:latin typeface="Calibri" panose="020F0502020204030204" pitchFamily="34" charset="0"/>
                <a:ea typeface="Calibri" panose="020F0502020204030204" pitchFamily="34" charset="0"/>
                <a:cs typeface="Arial" panose="020B0604020202020204" pitchFamily="34" charset="0"/>
              </a:rPr>
              <a:t>1</a:t>
            </a:r>
            <a:r>
              <a:rPr lang="ar-SA" sz="2600" kern="100" dirty="0">
                <a:effectLst/>
                <a:latin typeface="Calibri" panose="020F0502020204030204" pitchFamily="34" charset="0"/>
                <a:ea typeface="Calibri" panose="020F0502020204030204" pitchFamily="34" charset="0"/>
                <a:cs typeface="Arial" panose="020B0604020202020204" pitchFamily="34" charset="0"/>
              </a:rPr>
              <a:t>-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الإِختيار</a:t>
            </a:r>
            <a:r>
              <a:rPr lang="ar-SA" sz="2600" kern="100" dirty="0">
                <a:effectLst/>
                <a:latin typeface="Calibri" panose="020F0502020204030204" pitchFamily="34" charset="0"/>
                <a:ea typeface="Calibri" panose="020F0502020204030204" pitchFamily="34" charset="0"/>
                <a:cs typeface="Arial" panose="020B0604020202020204" pitchFamily="34" charset="0"/>
              </a:rPr>
              <a:t> الجَيِّد للموضوع، بِحيث يكون مَوضوعًا جَيـدا يَهُم أكـبر عددٍ منَ الجمهور، وتَتعدَّد حَوله الآراء</a:t>
            </a:r>
            <a:r>
              <a:rPr lang="fr-FR" sz="2600" kern="100" dirty="0">
                <a:effectLst/>
                <a:latin typeface="Calibri" panose="020F0502020204030204" pitchFamily="34" charset="0"/>
                <a:ea typeface="Calibri" panose="020F0502020204030204" pitchFamily="34" charset="0"/>
                <a:cs typeface="Arial" panose="020B0604020202020204" pitchFamily="34" charset="0"/>
              </a:rPr>
              <a:t>. </a:t>
            </a:r>
          </a:p>
          <a:p>
            <a:pPr algn="just" rtl="1">
              <a:lnSpc>
                <a:spcPct val="107000"/>
              </a:lnSpc>
              <a:spcAft>
                <a:spcPts val="800"/>
              </a:spcAft>
              <a:buNone/>
            </a:pPr>
            <a:r>
              <a:rPr lang="fr-FR" sz="2600" kern="100" dirty="0">
                <a:effectLst/>
                <a:latin typeface="Calibri" panose="020F0502020204030204" pitchFamily="34" charset="0"/>
                <a:ea typeface="Calibri" panose="020F0502020204030204" pitchFamily="34" charset="0"/>
                <a:cs typeface="Arial" panose="020B0604020202020204" pitchFamily="34" charset="0"/>
              </a:rPr>
              <a:t>2</a:t>
            </a:r>
            <a:r>
              <a:rPr lang="ar-SA" sz="2600" kern="100" dirty="0">
                <a:effectLst/>
                <a:latin typeface="Calibri" panose="020F0502020204030204" pitchFamily="34" charset="0"/>
                <a:ea typeface="Calibri" panose="020F0502020204030204" pitchFamily="34" charset="0"/>
                <a:cs typeface="Arial" panose="020B0604020202020204" pitchFamily="34" charset="0"/>
              </a:rPr>
              <a:t>- أنْ يَكون المَوضوع صالحًا لِطَرحه كقَضية عامة ولَيست فَردية</a:t>
            </a:r>
            <a:r>
              <a:rPr lang="fr-FR" sz="2600" kern="100" dirty="0">
                <a:effectLst/>
                <a:latin typeface="Calibri" panose="020F0502020204030204" pitchFamily="34" charset="0"/>
                <a:ea typeface="Calibri" panose="020F0502020204030204" pitchFamily="34" charset="0"/>
                <a:cs typeface="Arial" panose="020B0604020202020204" pitchFamily="34" charset="0"/>
              </a:rPr>
              <a:t>. </a:t>
            </a:r>
          </a:p>
        </p:txBody>
      </p:sp>
      <p:pic>
        <p:nvPicPr>
          <p:cNvPr id="10" name="Image 9">
            <a:extLst>
              <a:ext uri="{FF2B5EF4-FFF2-40B4-BE49-F238E27FC236}">
                <a16:creationId xmlns:a16="http://schemas.microsoft.com/office/drawing/2014/main" id="{7AA990CE-35E8-A8BF-3D68-CDC262E0FA9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2245872"/>
            <a:ext cx="4677961" cy="4677961"/>
          </a:xfrm>
          <a:prstGeom prst="rect">
            <a:avLst/>
          </a:prstGeom>
        </p:spPr>
      </p:pic>
      <p:sp>
        <p:nvSpPr>
          <p:cNvPr id="11" name="Espace réservé pour une image  6">
            <a:extLst>
              <a:ext uri="{FF2B5EF4-FFF2-40B4-BE49-F238E27FC236}">
                <a16:creationId xmlns:a16="http://schemas.microsoft.com/office/drawing/2014/main" id="{23C48C18-D48A-942D-0784-2F576684E03B}"/>
              </a:ext>
            </a:extLst>
          </p:cNvPr>
          <p:cNvSpPr>
            <a:spLocks noGrp="1"/>
          </p:cNvSpPr>
          <p:nvPr>
            <p:ph type="pic" sz="quarter" idx="10"/>
          </p:nvPr>
        </p:nvSpPr>
        <p:spPr>
          <a:xfrm>
            <a:off x="-2220520" y="-832103"/>
            <a:ext cx="6826172" cy="6857998"/>
          </a:xfrm>
        </p:spPr>
      </p:sp>
    </p:spTree>
    <p:extLst>
      <p:ext uri="{BB962C8B-B14F-4D97-AF65-F5344CB8AC3E}">
        <p14:creationId xmlns:p14="http://schemas.microsoft.com/office/powerpoint/2010/main" val="965342539"/>
      </p:ext>
    </p:extLst>
  </p:cSld>
  <p:clrMapOvr>
    <a:masterClrMapping/>
  </p:clrMapOvr>
  <p:transition spd="med" advTm="507434">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158AA-BCD3-6DBB-F368-6F4EC24E88F7}"/>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C8FBBBF-83C4-46D2-E773-5491B16F4FA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483F904E-2E49-B17D-AE1C-E777E8D1895E}"/>
              </a:ext>
            </a:extLst>
          </p:cNvPr>
          <p:cNvSpPr/>
          <p:nvPr/>
        </p:nvSpPr>
        <p:spPr>
          <a:xfrm rot="16200000" flipV="1">
            <a:off x="-1310256" y="358221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2395FE5D-EC92-2154-DF28-200822C51028}"/>
              </a:ext>
            </a:extLst>
          </p:cNvPr>
          <p:cNvSpPr txBox="1"/>
          <p:nvPr/>
        </p:nvSpPr>
        <p:spPr>
          <a:xfrm>
            <a:off x="6316698" y="662373"/>
            <a:ext cx="4113898" cy="712824"/>
          </a:xfrm>
          <a:prstGeom prst="rect">
            <a:avLst/>
          </a:prstGeom>
          <a:noFill/>
        </p:spPr>
        <p:txBody>
          <a:bodyPr wrap="square" rtlCol="0">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p:txBody>
      </p:sp>
      <p:sp>
        <p:nvSpPr>
          <p:cNvPr id="28" name="Rectangle 27">
            <a:extLst>
              <a:ext uri="{FF2B5EF4-FFF2-40B4-BE49-F238E27FC236}">
                <a16:creationId xmlns:a16="http://schemas.microsoft.com/office/drawing/2014/main" id="{2ABC7BA0-98B2-F0AD-BEF4-945123C376B9}"/>
              </a:ext>
            </a:extLst>
          </p:cNvPr>
          <p:cNvSpPr/>
          <p:nvPr/>
        </p:nvSpPr>
        <p:spPr>
          <a:xfrm>
            <a:off x="3447288" y="5384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849DE6C9-A82F-E5F6-7AE7-33CB20C0E6C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Espace réservé pour une image  6">
            <a:extLst>
              <a:ext uri="{FF2B5EF4-FFF2-40B4-BE49-F238E27FC236}">
                <a16:creationId xmlns:a16="http://schemas.microsoft.com/office/drawing/2014/main" id="{D77A1B30-F6CB-BB42-0888-33E22970F9D3}"/>
              </a:ext>
            </a:extLst>
          </p:cNvPr>
          <p:cNvSpPr>
            <a:spLocks noGrp="1"/>
          </p:cNvSpPr>
          <p:nvPr>
            <p:ph type="pic" sz="quarter" idx="10"/>
          </p:nvPr>
        </p:nvSpPr>
        <p:spPr>
          <a:xfrm>
            <a:off x="-2220520" y="-832103"/>
            <a:ext cx="6826172" cy="6857998"/>
          </a:xfrm>
        </p:spPr>
      </p:sp>
      <p:sp>
        <p:nvSpPr>
          <p:cNvPr id="3" name="Rectangle 2">
            <a:extLst>
              <a:ext uri="{FF2B5EF4-FFF2-40B4-BE49-F238E27FC236}">
                <a16:creationId xmlns:a16="http://schemas.microsoft.com/office/drawing/2014/main" id="{E1AAEE06-A22A-7F4B-BFBD-80DBDA0EC22C}"/>
              </a:ext>
            </a:extLst>
          </p:cNvPr>
          <p:cNvSpPr/>
          <p:nvPr/>
        </p:nvSpPr>
        <p:spPr>
          <a:xfrm>
            <a:off x="5613718" y="648975"/>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5" name="ZoneTexte 4">
            <a:extLst>
              <a:ext uri="{FF2B5EF4-FFF2-40B4-BE49-F238E27FC236}">
                <a16:creationId xmlns:a16="http://schemas.microsoft.com/office/drawing/2014/main" id="{05AA8344-BA04-0355-3F2D-040D5787924C}"/>
              </a:ext>
            </a:extLst>
          </p:cNvPr>
          <p:cNvSpPr txBox="1"/>
          <p:nvPr/>
        </p:nvSpPr>
        <p:spPr>
          <a:xfrm>
            <a:off x="4136065" y="1799303"/>
            <a:ext cx="7394944" cy="4231671"/>
          </a:xfrm>
          <a:prstGeom prst="rect">
            <a:avLst/>
          </a:prstGeom>
          <a:noFill/>
        </p:spPr>
        <p:txBody>
          <a:bodyPr wrap="square">
            <a:spAutoFit/>
          </a:bodyPr>
          <a:lstStyle/>
          <a:p>
            <a:pPr algn="just" rtl="1">
              <a:lnSpc>
                <a:spcPct val="107000"/>
              </a:lnSpc>
              <a:spcAft>
                <a:spcPts val="800"/>
              </a:spcAft>
              <a:buNone/>
            </a:pPr>
            <a:r>
              <a:rPr lang="ar-SA" sz="2600" kern="100" dirty="0">
                <a:effectLst/>
                <a:latin typeface="Calibri" panose="020F0502020204030204" pitchFamily="34" charset="0"/>
                <a:ea typeface="Calibri" panose="020F0502020204030204" pitchFamily="34" charset="0"/>
                <a:cs typeface="Arial" panose="020B0604020202020204" pitchFamily="34" charset="0"/>
              </a:rPr>
              <a:t>3- أنْ لاَ يَتعـارض مع قِيم المُجتمع والأعـْـراف السَائِــدة فيه، لأنَّ ذلك سَيُؤدي إِلى عُزُوف المُتلقِّي عَنْ المُتابعة. </a:t>
            </a:r>
            <a:endParaRPr lang="fr-FR" sz="2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600" kern="100" dirty="0">
                <a:effectLst/>
                <a:latin typeface="Calibri" panose="020F0502020204030204" pitchFamily="34" charset="0"/>
                <a:ea typeface="Calibri" panose="020F0502020204030204" pitchFamily="34" charset="0"/>
                <a:cs typeface="Arial" panose="020B0604020202020204" pitchFamily="34" charset="0"/>
              </a:rPr>
              <a:t>4 </a:t>
            </a:r>
            <a:r>
              <a:rPr lang="ar-SA" sz="2600" kern="100" dirty="0">
                <a:effectLst/>
                <a:latin typeface="Calibri" panose="020F0502020204030204" pitchFamily="34" charset="0"/>
                <a:ea typeface="Calibri" panose="020F0502020204030204" pitchFamily="34" charset="0"/>
                <a:cs typeface="Arial" panose="020B0604020202020204" pitchFamily="34" charset="0"/>
              </a:rPr>
              <a:t>- تَحديد الهدف من الحِوار، لأَنَّه عَلى ضَوء ذلك تتجدَّد طبيعة الأَسئلة المَطروحة</a:t>
            </a:r>
            <a:r>
              <a:rPr lang="fr-FR" sz="2600" kern="100" dirty="0">
                <a:effectLst/>
                <a:latin typeface="Calibri" panose="020F0502020204030204" pitchFamily="34" charset="0"/>
                <a:ea typeface="Calibri" panose="020F0502020204030204" pitchFamily="34" charset="0"/>
                <a:cs typeface="Arial" panose="020B0604020202020204" pitchFamily="34" charset="0"/>
              </a:rPr>
              <a:t>. </a:t>
            </a:r>
          </a:p>
          <a:p>
            <a:pPr algn="just" rtl="1">
              <a:lnSpc>
                <a:spcPct val="107000"/>
              </a:lnSpc>
              <a:spcAft>
                <a:spcPts val="800"/>
              </a:spcAft>
              <a:buNone/>
            </a:pPr>
            <a:r>
              <a:rPr lang="ar-SA" sz="2600" kern="100" dirty="0">
                <a:effectLst/>
                <a:latin typeface="Calibri" panose="020F0502020204030204" pitchFamily="34" charset="0"/>
                <a:ea typeface="Calibri" panose="020F0502020204030204" pitchFamily="34" charset="0"/>
                <a:cs typeface="Arial" panose="020B0604020202020204" pitchFamily="34" charset="0"/>
              </a:rPr>
              <a:t>5- إِعْداد الأَسئلة الخَاصة بالبرنامج، والََّـتي يَنبغي أنْ تٌرَاعي تَغطية كَافــة جَوانب الموضــوع، والتَّركيز على النِّقاط الَّتي يَعْتَقِد الإِذاعي أنَّها تُشكِّل جَوانب نَاقصة عِند الجُمهور، ويَتَوقَّع الجُمهور الحُصول عليها من البَرنامج</a:t>
            </a:r>
            <a:r>
              <a:rPr lang="fr-FR" sz="26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600" kern="100" dirty="0">
                <a:effectLst/>
                <a:latin typeface="Calibri" panose="020F0502020204030204" pitchFamily="34" charset="0"/>
                <a:ea typeface="Calibri" panose="020F0502020204030204" pitchFamily="34" charset="0"/>
                <a:cs typeface="Arial" panose="020B0604020202020204" pitchFamily="34" charset="0"/>
              </a:rPr>
              <a:t>6- التَّسَلسل المَنطقي للأَسئلة.</a:t>
            </a:r>
            <a:endParaRPr lang="fr-FR" sz="26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8737130"/>
      </p:ext>
    </p:extLst>
  </p:cSld>
  <p:clrMapOvr>
    <a:masterClrMapping/>
  </p:clrMapOvr>
  <p:transition spd="med" advTm="507434">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B2D0B-B5AF-7C3C-E904-F6633EDCB88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316276E-E427-6785-2D63-6B65796F8CF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1871E27F-FF63-D4DC-DE2E-4D5A2ADA372E}"/>
              </a:ext>
            </a:extLst>
          </p:cNvPr>
          <p:cNvSpPr/>
          <p:nvPr/>
        </p:nvSpPr>
        <p:spPr>
          <a:xfrm rot="16200000" flipV="1">
            <a:off x="-2786743" y="4262694"/>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CB5DADF4-2BE0-C768-E420-E5CA6186B12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25ED0E2C-D023-86F1-9F17-49B4BB387B0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Espace réservé pour une image  6">
            <a:extLst>
              <a:ext uri="{FF2B5EF4-FFF2-40B4-BE49-F238E27FC236}">
                <a16:creationId xmlns:a16="http://schemas.microsoft.com/office/drawing/2014/main" id="{5EB59672-39CF-EAB6-28BD-B7BA5384D637}"/>
              </a:ext>
            </a:extLst>
          </p:cNvPr>
          <p:cNvSpPr>
            <a:spLocks noGrp="1"/>
          </p:cNvSpPr>
          <p:nvPr>
            <p:ph type="pic" sz="quarter" idx="10"/>
          </p:nvPr>
        </p:nvSpPr>
        <p:spPr>
          <a:xfrm>
            <a:off x="-2455892" y="-715145"/>
            <a:ext cx="6826172" cy="6857998"/>
          </a:xfrm>
        </p:spPr>
      </p:sp>
      <p:sp>
        <p:nvSpPr>
          <p:cNvPr id="7" name="ZoneTexte 6">
            <a:extLst>
              <a:ext uri="{FF2B5EF4-FFF2-40B4-BE49-F238E27FC236}">
                <a16:creationId xmlns:a16="http://schemas.microsoft.com/office/drawing/2014/main" id="{4E0CE8BE-8EA1-41CB-2C25-2FEDA78DC1F3}"/>
              </a:ext>
            </a:extLst>
          </p:cNvPr>
          <p:cNvSpPr txBox="1"/>
          <p:nvPr/>
        </p:nvSpPr>
        <p:spPr>
          <a:xfrm>
            <a:off x="4132101" y="598353"/>
            <a:ext cx="7340884" cy="1377621"/>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a:p>
            <a:pPr algn="ctr">
              <a:lnSpc>
                <a:spcPct val="120000"/>
              </a:lnSpc>
            </a:pPr>
            <a:endParaRPr lang="ar-DZ" sz="3600" b="1" dirty="0">
              <a:solidFill>
                <a:srgbClr val="00B0F0"/>
              </a:solidFill>
              <a:latin typeface="Alexandria" charset="0"/>
              <a:cs typeface="Alexandria" charset="0"/>
            </a:endParaRPr>
          </a:p>
        </p:txBody>
      </p:sp>
      <p:sp>
        <p:nvSpPr>
          <p:cNvPr id="9" name="Rectangle 8">
            <a:extLst>
              <a:ext uri="{FF2B5EF4-FFF2-40B4-BE49-F238E27FC236}">
                <a16:creationId xmlns:a16="http://schemas.microsoft.com/office/drawing/2014/main" id="{171AB8B1-1C66-D7CC-168A-52FC385174E2}"/>
              </a:ext>
            </a:extLst>
          </p:cNvPr>
          <p:cNvSpPr/>
          <p:nvPr/>
        </p:nvSpPr>
        <p:spPr>
          <a:xfrm>
            <a:off x="5073232" y="672531"/>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14" name="ZoneTexte 13">
            <a:extLst>
              <a:ext uri="{FF2B5EF4-FFF2-40B4-BE49-F238E27FC236}">
                <a16:creationId xmlns:a16="http://schemas.microsoft.com/office/drawing/2014/main" id="{BC4F9777-1971-A0EF-33AA-C8BD1839CFFE}"/>
              </a:ext>
            </a:extLst>
          </p:cNvPr>
          <p:cNvSpPr txBox="1"/>
          <p:nvPr/>
        </p:nvSpPr>
        <p:spPr>
          <a:xfrm>
            <a:off x="2455892" y="2002162"/>
            <a:ext cx="8548791" cy="3731599"/>
          </a:xfrm>
          <a:prstGeom prst="rect">
            <a:avLst/>
          </a:prstGeom>
          <a:noFill/>
        </p:spPr>
        <p:txBody>
          <a:bodyPr wrap="square">
            <a:spAutoFit/>
          </a:bodyPr>
          <a:lstStyle/>
          <a:p>
            <a:pPr marL="342900" indent="-342900" algn="just" rtl="1">
              <a:lnSpc>
                <a:spcPct val="107000"/>
              </a:lnSpc>
              <a:spcAft>
                <a:spcPts val="800"/>
              </a:spcAft>
              <a:buFont typeface="Wingdings" panose="05000000000000000000" pitchFamily="2" charset="2"/>
              <a:buChar char="q"/>
            </a:pPr>
            <a:r>
              <a:rPr lang="ar-SA" sz="2400" b="1" kern="100" dirty="0">
                <a:effectLst/>
                <a:latin typeface="Calibri" panose="020F0502020204030204" pitchFamily="34" charset="0"/>
                <a:ea typeface="Calibri" panose="020F0502020204030204" pitchFamily="34" charset="0"/>
                <a:cs typeface="Arial" panose="020B0604020202020204" pitchFamily="34" charset="0"/>
              </a:rPr>
              <a:t>تَنْفيذ الحِوار الإِذاعي</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Arial" panose="020B0604020202020204" pitchFamily="34" charset="0"/>
                <a:ea typeface="Calibri" panose="020F0502020204030204" pitchFamily="34" charset="0"/>
                <a:cs typeface="Arial" panose="020B0604020202020204" pitchFamily="34" charset="0"/>
              </a:rPr>
              <a:t>يَـرى النُّقاد الإِعـلاَمـيون أنَّ تَنْفيذ الحِوار الإِذاعـي، يَسْـتوجِب أنْ يَكون الإِذاعـي مُتمَرسًـا، بِشكل جيد، على إِدارة الحِوار، بِحيث لاَ يَستغرق وقـــتًا طَـويلا في المُقدِّمَة الإنْشائية، ولاَ يَسـتَغرق وقـتًا طـويلاً فـي َطرح السُؤال، وذلك لأنَّ القَاعـدة الإِذاعـية تَـقول أنَّ: السُؤال الطَويـل تُسفَر عَنه إِجابات طـويـلة، وكِلاَهـما غـَير مَطلوب إِذاعـيا. كـَذلـك فـإنَّ مُقَاطـعة الضُيوف قَـد تَكون مَطلوبـة أحيانًا، لأنَّها تُضْفِي حَيويةً على البَرنـامـج، إِذا </a:t>
            </a:r>
            <a:r>
              <a:rPr lang="ar-SA" sz="2400" kern="100" dirty="0" err="1">
                <a:effectLst/>
                <a:latin typeface="Arial" panose="020B0604020202020204" pitchFamily="34" charset="0"/>
                <a:ea typeface="Calibri" panose="020F0502020204030204" pitchFamily="34" charset="0"/>
                <a:cs typeface="Arial" panose="020B0604020202020204" pitchFamily="34" charset="0"/>
              </a:rPr>
              <a:t>إِسْتَشعر</a:t>
            </a:r>
            <a:r>
              <a:rPr lang="ar-SA" sz="2400" kern="100" dirty="0">
                <a:effectLst/>
                <a:latin typeface="Arial" panose="020B0604020202020204" pitchFamily="34" charset="0"/>
                <a:ea typeface="Calibri" panose="020F0502020204030204" pitchFamily="34" charset="0"/>
                <a:cs typeface="Arial" panose="020B0604020202020204" pitchFamily="34" charset="0"/>
              </a:rPr>
              <a:t> الإِذاعـي أنَّ الضَّيف مُبالِغٌ في إِجاباته، أوْ أنَّ إِجاباته غَـير مُحـدَّدة، و لَكن يَنبغي أنْ لا تـَتِمَّ المُـقاطـعة دائـما، بـحيث تُـصبح عادة</a:t>
            </a:r>
            <a:r>
              <a:rPr lang="ar-DZ" sz="2400" kern="100" dirty="0">
                <a:effectLst/>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Arial" panose="020B0604020202020204" pitchFamily="34" charset="0"/>
                <a:ea typeface="Calibri" panose="020F0502020204030204" pitchFamily="34" charset="0"/>
                <a:cs typeface="Arial" panose="020B0604020202020204" pitchFamily="34" charset="0"/>
              </a:rPr>
              <a:t> لدى المُذيع في كل الأَسئلة، ومَعَ كل الضُيوف</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61024008"/>
      </p:ext>
    </p:extLst>
  </p:cSld>
  <p:clrMapOvr>
    <a:masterClrMapping/>
  </p:clrMapOvr>
  <p:transition spd="med" advTm="507434">
    <p:pull/>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6517C-A833-B151-3DEE-A93DB0A59AD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65E6F27-11B2-3C0D-224C-080A4D7C48B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5CD990DB-DA73-0CC2-D7A7-69C789068538}"/>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70369A9-756B-1DB9-10FB-1CC56E04EB16}"/>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271DA1BF-DC7C-7078-8539-F64927CC620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F8A2E8B3-7AB8-0526-BCF7-15CD17A31681}"/>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الأشكال الإذاعية </a:t>
            </a:r>
          </a:p>
        </p:txBody>
      </p:sp>
      <p:sp>
        <p:nvSpPr>
          <p:cNvPr id="5" name="Rectangle 4">
            <a:extLst>
              <a:ext uri="{FF2B5EF4-FFF2-40B4-BE49-F238E27FC236}">
                <a16:creationId xmlns:a16="http://schemas.microsoft.com/office/drawing/2014/main" id="{FDB1BCDA-2E50-25C4-CF5D-3BFF348F83A3}"/>
              </a:ext>
            </a:extLst>
          </p:cNvPr>
          <p:cNvSpPr/>
          <p:nvPr/>
        </p:nvSpPr>
        <p:spPr>
          <a:xfrm>
            <a:off x="4699655" y="540363"/>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02</a:t>
            </a:r>
            <a:endParaRPr lang="en-US" sz="4000" b="1" dirty="0">
              <a:ea typeface="Roboto Light" panose="02000000000000000000" pitchFamily="2" charset="0"/>
            </a:endParaRPr>
          </a:p>
        </p:txBody>
      </p:sp>
      <p:sp>
        <p:nvSpPr>
          <p:cNvPr id="9" name="ZoneTexte 8">
            <a:extLst>
              <a:ext uri="{FF2B5EF4-FFF2-40B4-BE49-F238E27FC236}">
                <a16:creationId xmlns:a16="http://schemas.microsoft.com/office/drawing/2014/main" id="{14871DAB-029A-A53D-84F0-37F72CBFE1E1}"/>
              </a:ext>
            </a:extLst>
          </p:cNvPr>
          <p:cNvSpPr txBox="1"/>
          <p:nvPr/>
        </p:nvSpPr>
        <p:spPr>
          <a:xfrm>
            <a:off x="458401" y="1862820"/>
            <a:ext cx="7214616" cy="3598357"/>
          </a:xfrm>
          <a:prstGeom prst="rect">
            <a:avLst/>
          </a:prstGeom>
          <a:noFill/>
        </p:spPr>
        <p:txBody>
          <a:bodyPr wrap="square">
            <a:spAutoFit/>
          </a:bodyPr>
          <a:lstStyle/>
          <a:p>
            <a:pPr algn="just" rtl="1">
              <a:lnSpc>
                <a:spcPct val="107000"/>
              </a:lnSpc>
              <a:spcAft>
                <a:spcPts val="800"/>
              </a:spcAft>
              <a:buNone/>
            </a:pPr>
            <a:r>
              <a:rPr lang="ar-SA" sz="2600" kern="100" dirty="0">
                <a:effectLst/>
                <a:latin typeface="Calibri" panose="020F0502020204030204" pitchFamily="34" charset="0"/>
                <a:ea typeface="Calibri" panose="020F0502020204030204" pitchFamily="34" charset="0"/>
                <a:cs typeface="Arial" panose="020B0604020202020204" pitchFamily="34" charset="0"/>
              </a:rPr>
              <a:t>كـما يَجْـدُر بالحوار الإذاعـي، أنْ تـكون لـه لَمْـسة فَـنية جـمالـية، الهَـدف مـنها جَـذب المُستمع إِلى مُواصلَة التَّعرض للبرنـامـج، والمُحافـظة على المُتلقي كَمُسـتمع دائـم.</a:t>
            </a:r>
            <a:endParaRPr lang="fr-FR" sz="2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600" kern="100" dirty="0">
                <a:effectLst/>
                <a:latin typeface="Calibri" panose="020F0502020204030204" pitchFamily="34" charset="0"/>
                <a:ea typeface="Calibri" panose="020F0502020204030204" pitchFamily="34" charset="0"/>
                <a:cs typeface="Arial" panose="020B0604020202020204" pitchFamily="34" charset="0"/>
              </a:rPr>
              <a:t> وتَـأتـي اللَّمسة الـفَنية والـقِيمة الجَمالـية، مـن مـضمون الـسُؤال وأسـلوب تـَوجـيهه ومـُلاَئَـمَته لِلسياق الـعام فـي الـحوار، وما يُحقِّقه الـسُّؤال مـنْ تـفاعـل ظَـاهـر، بينَ المُـذيـع والـضَّيف، ممَّا يُنش</a:t>
            </a:r>
            <a:r>
              <a:rPr lang="ar-DZ" sz="2600" kern="100" dirty="0">
                <a:effectLst/>
                <a:latin typeface="Calibri" panose="020F0502020204030204" pitchFamily="34" charset="0"/>
                <a:ea typeface="Calibri" panose="020F0502020204030204" pitchFamily="34" charset="0"/>
                <a:cs typeface="Arial" panose="020B0604020202020204" pitchFamily="34" charset="0"/>
              </a:rPr>
              <a:t>ِ</a:t>
            </a:r>
            <a:r>
              <a:rPr lang="ar-SA" sz="2600" kern="100" dirty="0">
                <a:effectLst/>
                <a:latin typeface="Calibri" panose="020F0502020204030204" pitchFamily="34" charset="0"/>
                <a:ea typeface="Calibri" panose="020F0502020204030204" pitchFamily="34" charset="0"/>
                <a:cs typeface="Arial" panose="020B0604020202020204" pitchFamily="34" charset="0"/>
              </a:rPr>
              <a:t>أ جـَانـبا إِبـداعـيا، يَجـذِب الجمهور، ويُثَمِّن شخصية الإِذاعة، بِدرجة لاَ تَقِلُّ عن مضمون الحوار ذاته</a:t>
            </a:r>
            <a:r>
              <a:rPr lang="fr-FR" sz="26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17" name="Image 16">
            <a:extLst>
              <a:ext uri="{FF2B5EF4-FFF2-40B4-BE49-F238E27FC236}">
                <a16:creationId xmlns:a16="http://schemas.microsoft.com/office/drawing/2014/main" id="{C2440F16-7332-EF3F-5AE0-DEDE034047D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06762" y="1862820"/>
            <a:ext cx="3726837" cy="3726837"/>
          </a:xfrm>
          <a:prstGeom prst="rect">
            <a:avLst/>
          </a:prstGeom>
        </p:spPr>
      </p:pic>
    </p:spTree>
    <p:extLst>
      <p:ext uri="{BB962C8B-B14F-4D97-AF65-F5344CB8AC3E}">
        <p14:creationId xmlns:p14="http://schemas.microsoft.com/office/powerpoint/2010/main" val="2905459697"/>
      </p:ext>
    </p:extLst>
  </p:cSld>
  <p:clrMapOvr>
    <a:masterClrMapping/>
  </p:clrMapOvr>
  <p:transition spd="med" advTm="507434">
    <p:pull/>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29F0FF-F3C2-3B67-5CC5-3F5AE02E532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6C79A8F-6E11-BA74-9768-5B93072E67F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F9249DD2-2CD4-309A-CF2F-E966CF8FDBA0}"/>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FA98B911-48DF-F327-A1BE-017F7E1EB043}"/>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62EB8A73-88E2-9CD2-47EF-C0E6F2CB65F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592C7AB2-91D0-9728-EECE-98B076816006}"/>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سِمـــــــــــات النَّقد العام للأشكال الإِذاعية</a:t>
            </a:r>
          </a:p>
        </p:txBody>
      </p:sp>
      <p:sp>
        <p:nvSpPr>
          <p:cNvPr id="5" name="Rectangle 4">
            <a:extLst>
              <a:ext uri="{FF2B5EF4-FFF2-40B4-BE49-F238E27FC236}">
                <a16:creationId xmlns:a16="http://schemas.microsoft.com/office/drawing/2014/main" id="{4D1DAB09-ACD5-646E-4094-642EF6243C02}"/>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03</a:t>
            </a:r>
            <a:endParaRPr lang="en-US" sz="4000" b="1" dirty="0">
              <a:ea typeface="Roboto Light" panose="02000000000000000000" pitchFamily="2" charset="0"/>
            </a:endParaRPr>
          </a:p>
        </p:txBody>
      </p:sp>
      <p:sp>
        <p:nvSpPr>
          <p:cNvPr id="7" name="ZoneTexte 6">
            <a:extLst>
              <a:ext uri="{FF2B5EF4-FFF2-40B4-BE49-F238E27FC236}">
                <a16:creationId xmlns:a16="http://schemas.microsoft.com/office/drawing/2014/main" id="{F575284A-E3B7-90BA-F859-0352109A3F8A}"/>
              </a:ext>
            </a:extLst>
          </p:cNvPr>
          <p:cNvSpPr txBox="1"/>
          <p:nvPr/>
        </p:nvSpPr>
        <p:spPr>
          <a:xfrm>
            <a:off x="1966446" y="1911367"/>
            <a:ext cx="8969123" cy="4500399"/>
          </a:xfrm>
          <a:prstGeom prst="rect">
            <a:avLst/>
          </a:prstGeom>
          <a:noFill/>
        </p:spPr>
        <p:txBody>
          <a:bodyPr wrap="square">
            <a:spAutoFit/>
          </a:bodyPr>
          <a:lstStyle/>
          <a:p>
            <a:pPr algn="just" rtl="1">
              <a:lnSpc>
                <a:spcPct val="107000"/>
              </a:lnSpc>
              <a:spcAft>
                <a:spcPts val="800"/>
              </a:spcAft>
              <a:buNone/>
            </a:pPr>
            <a:r>
              <a:rPr lang="ar-SA" sz="2400" kern="100" dirty="0" err="1">
                <a:effectLst/>
                <a:latin typeface="Calibri" panose="020F0502020204030204" pitchFamily="34" charset="0"/>
                <a:ea typeface="Calibri" panose="020F0502020204030204" pitchFamily="34" charset="0"/>
                <a:cs typeface="Arial" panose="020B0604020202020204" pitchFamily="34" charset="0"/>
              </a:rPr>
              <a:t>بـناءًا</a:t>
            </a:r>
            <a:r>
              <a:rPr lang="ar-SA" sz="2400" kern="100" dirty="0">
                <a:effectLst/>
                <a:latin typeface="Calibri" panose="020F0502020204030204" pitchFamily="34" charset="0"/>
                <a:ea typeface="Calibri" panose="020F0502020204030204" pitchFamily="34" charset="0"/>
                <a:cs typeface="Arial" panose="020B0604020202020204" pitchFamily="34" charset="0"/>
              </a:rPr>
              <a:t> عـلى ما سَبق، يُمكننا أنْ نُـقِرَّ أنـَّه يَنبغي عـلى النَّاقـد الإِعلامي أن يركِّز عِند نَقده للأَشكال الإِذاعية، عَلى جُملة من النِقاط، والَّتي نُوجِزُها في الآتي:</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 </a:t>
            </a:r>
            <a:r>
              <a:rPr lang="fr-FR" sz="2600" b="1" kern="100" dirty="0">
                <a:solidFill>
                  <a:srgbClr val="EE0000"/>
                </a:solidFill>
                <a:effectLst/>
                <a:latin typeface="Segoe UI Symbol" panose="020B0502040204020203" pitchFamily="34" charset="0"/>
                <a:ea typeface="Calibri" panose="020F0502020204030204" pitchFamily="34" charset="0"/>
                <a:cs typeface="Segoe UI Symbol" panose="020B0502040204020203" pitchFamily="34" charset="0"/>
              </a:rPr>
              <a:t>✓</a:t>
            </a:r>
            <a:r>
              <a:rPr lang="fr-FR"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 </a:t>
            </a:r>
            <a:r>
              <a:rPr lang="ar-SA"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الجُمهور</a:t>
            </a:r>
            <a:r>
              <a:rPr lang="fr-FR"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 </a:t>
            </a:r>
            <a:endParaRPr lang="ar-DZ"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إِذْ يَجْدر بالـنَّاقـد الإِعلامي، أنْ يَكون عَارفًا بالجُمهور، الَّذي يُوَجَّه لَه البَرنامج، والخَصائــص المُمَيِّزة له، فَهناك فَـرق بينَ الجــمهور العام والخاص، وكذلــك يَجدُر بالنَّاقــد الإِعلامي أنْ يَنظر في اللُّغة المٌوجَّهة للجمهور، والمعلومات المُتاحة .</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600" b="1" kern="100" dirty="0">
                <a:solidFill>
                  <a:srgbClr val="FF0000"/>
                </a:solidFill>
                <a:effectLst/>
                <a:latin typeface="Segoe UI Symbol" panose="020B0502040204020203" pitchFamily="34" charset="0"/>
                <a:ea typeface="Calibri" panose="020F0502020204030204" pitchFamily="34" charset="0"/>
                <a:cs typeface="Segoe UI Symbol" panose="020B0502040204020203" pitchFamily="34" charset="0"/>
              </a:rPr>
              <a:t>✓</a:t>
            </a:r>
            <a:r>
              <a:rPr lang="fr-FR" sz="26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a:t>
            </a:r>
            <a:r>
              <a:rPr lang="fr-FR" sz="2600" b="1" kern="100"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r>
              <a:rPr lang="ar-SA" sz="2600" b="1" kern="100" dirty="0">
                <a:solidFill>
                  <a:srgbClr val="FF0000"/>
                </a:solidFill>
                <a:effectLst/>
                <a:latin typeface="Arial" panose="020B0604020202020204" pitchFamily="34" charset="0"/>
                <a:ea typeface="Calibri" panose="020F0502020204030204" pitchFamily="34" charset="0"/>
                <a:cs typeface="Arial" panose="020B0604020202020204" pitchFamily="34" charset="0"/>
              </a:rPr>
              <a:t>الأَفكار الوَارِدة في البرنامج</a:t>
            </a:r>
            <a:r>
              <a:rPr lang="fr-FR" sz="26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يـَنبغي</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عـلى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الـنَّاظـر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الأَشـكال</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الإِذاعـية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بِعَينِ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النَّقد،</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يُحـدِّد</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طَـبيعة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الأَفـكار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الوَاردة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في</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البَرنامج،</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هَل</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هي</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أَفْكار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مُكرَّرة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وضَعيفة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ومُعقَّدة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ومُقْتَبسة،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أمْ</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عَـكس</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ذلك،</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فَإِنَّ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الأَفكار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تَكون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أَصِيلة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مُعِدِّّ</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البَرنامج</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وقوية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وبسيطة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56322665"/>
      </p:ext>
    </p:extLst>
  </p:cSld>
  <p:clrMapOvr>
    <a:masterClrMapping/>
  </p:clrMapOvr>
  <p:transition spd="med" advTm="507434">
    <p:pull/>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70A6C-5761-BE53-139D-EC64DD82C4D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37C46DD-1ADD-66CB-AFC2-CCBCA11149A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403B94B7-522A-07BB-2AC1-AE2F1576F998}"/>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DA08C800-A57A-8A51-637E-299E2191C8D5}"/>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7AE0AEF2-29DA-26BD-3B4D-615B480777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E7BA526C-624F-AC87-2364-D5E9F9EDA895}"/>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سِمـــــــــــات النَّقد العام للأشكال الإِذاعية</a:t>
            </a:r>
          </a:p>
        </p:txBody>
      </p:sp>
      <p:sp>
        <p:nvSpPr>
          <p:cNvPr id="5" name="Rectangle 4">
            <a:extLst>
              <a:ext uri="{FF2B5EF4-FFF2-40B4-BE49-F238E27FC236}">
                <a16:creationId xmlns:a16="http://schemas.microsoft.com/office/drawing/2014/main" id="{8ACC5CF2-6F86-E619-9097-62D47DA48E81}"/>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03</a:t>
            </a:r>
            <a:endParaRPr lang="en-US" sz="4000" b="1" dirty="0">
              <a:ea typeface="Roboto Light" panose="02000000000000000000" pitchFamily="2" charset="0"/>
            </a:endParaRPr>
          </a:p>
        </p:txBody>
      </p:sp>
      <p:sp>
        <p:nvSpPr>
          <p:cNvPr id="9" name="ZoneTexte 8">
            <a:extLst>
              <a:ext uri="{FF2B5EF4-FFF2-40B4-BE49-F238E27FC236}">
                <a16:creationId xmlns:a16="http://schemas.microsoft.com/office/drawing/2014/main" id="{7F5FCACC-0092-3941-A129-602A270DA091}"/>
              </a:ext>
            </a:extLst>
          </p:cNvPr>
          <p:cNvSpPr txBox="1"/>
          <p:nvPr/>
        </p:nvSpPr>
        <p:spPr>
          <a:xfrm>
            <a:off x="2010499" y="1817245"/>
            <a:ext cx="8925070" cy="3803413"/>
          </a:xfrm>
          <a:prstGeom prst="rect">
            <a:avLst/>
          </a:prstGeom>
          <a:noFill/>
        </p:spPr>
        <p:txBody>
          <a:bodyPr wrap="square">
            <a:spAutoFit/>
          </a:bodyPr>
          <a:lstStyle/>
          <a:p>
            <a:pPr algn="just" rtl="1">
              <a:lnSpc>
                <a:spcPct val="107000"/>
              </a:lnSpc>
              <a:spcAft>
                <a:spcPts val="800"/>
              </a:spcAft>
              <a:buNone/>
            </a:pPr>
            <a:r>
              <a:rPr lang="fr-FR" sz="2600" b="1" kern="100" dirty="0">
                <a:solidFill>
                  <a:srgbClr val="EE0000"/>
                </a:solidFill>
                <a:effectLst/>
                <a:latin typeface="Segoe UI Symbol" panose="020B0502040204020203" pitchFamily="34" charset="0"/>
                <a:ea typeface="Calibri" panose="020F0502020204030204" pitchFamily="34" charset="0"/>
                <a:cs typeface="Segoe UI Symbol" panose="020B0502040204020203" pitchFamily="34" charset="0"/>
              </a:rPr>
              <a:t>✓ </a:t>
            </a:r>
            <a:r>
              <a:rPr lang="ar-SA" sz="2600" b="1" kern="100" dirty="0" err="1">
                <a:solidFill>
                  <a:srgbClr val="EE0000"/>
                </a:solidFill>
                <a:effectLst/>
                <a:latin typeface="Calibri" panose="020F0502020204030204" pitchFamily="34" charset="0"/>
                <a:ea typeface="Calibri" panose="020F0502020204030204" pitchFamily="34" charset="0"/>
                <a:cs typeface="Arial" panose="020B0604020202020204" pitchFamily="34" charset="0"/>
              </a:rPr>
              <a:t>إِسْم</a:t>
            </a:r>
            <a:r>
              <a:rPr lang="ar-SA" sz="2600" b="1" kern="100" dirty="0">
                <a:solidFill>
                  <a:srgbClr val="EE0000"/>
                </a:solidFill>
                <a:effectLst/>
                <a:latin typeface="Calibri" panose="020F0502020204030204" pitchFamily="34" charset="0"/>
                <a:ea typeface="Calibri" panose="020F0502020204030204" pitchFamily="34" charset="0"/>
                <a:cs typeface="Segoe UI Symbol" panose="020B0502040204020203" pitchFamily="34" charset="0"/>
              </a:rPr>
              <a:t> </a:t>
            </a:r>
            <a:r>
              <a:rPr lang="ar-SA"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البَرنامج:</a:t>
            </a:r>
            <a:endParaRPr lang="fr-FR" sz="2600" b="1"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600" kern="100" dirty="0">
                <a:solidFill>
                  <a:srgbClr val="EE0000"/>
                </a:solidFill>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إِنَّ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إِخـتيار</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إِسـم</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البرنامج</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عَلى</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دَرجة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كَبيرة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مِنَ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الأَهـمية،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بِحيث</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يـَنبغي</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أن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يَكون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الإِسـْم</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مٌعبرًا</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عن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موضوع</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البرنامج</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والمُوسيقى</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المُصَاحبة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لَه،</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جَذَّابة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ومُلاَئمة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لِطَبيعة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المَوضوع</a:t>
            </a:r>
            <a:r>
              <a:rPr lang="fr-FR" sz="2600" kern="100" dirty="0">
                <a:effectLst/>
                <a:latin typeface="Segoe UI Symbol" panose="020B0502040204020203" pitchFamily="34" charset="0"/>
                <a:ea typeface="Calibri" panose="020F0502020204030204" pitchFamily="34" charset="0"/>
                <a:cs typeface="Segoe UI Symbol" panose="020B0502040204020203" pitchFamily="34" charset="0"/>
              </a:rPr>
              <a:t>. </a:t>
            </a:r>
            <a:endParaRPr lang="fr-FR" sz="2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600" b="1" kern="100" dirty="0">
                <a:solidFill>
                  <a:srgbClr val="EE0000"/>
                </a:solidFill>
                <a:effectLst/>
                <a:latin typeface="Segoe UI Symbol" panose="020B0502040204020203" pitchFamily="34" charset="0"/>
                <a:ea typeface="Calibri" panose="020F0502020204030204" pitchFamily="34" charset="0"/>
                <a:cs typeface="Segoe UI Symbol" panose="020B0502040204020203" pitchFamily="34" charset="0"/>
              </a:rPr>
              <a:t>✓ </a:t>
            </a:r>
            <a:r>
              <a:rPr lang="ar-SA" sz="2600" b="1" kern="100" dirty="0" err="1">
                <a:solidFill>
                  <a:srgbClr val="EE0000"/>
                </a:solidFill>
                <a:effectLst/>
                <a:latin typeface="Calibri" panose="020F0502020204030204" pitchFamily="34" charset="0"/>
                <a:ea typeface="Calibri" panose="020F0502020204030204" pitchFamily="34" charset="0"/>
                <a:cs typeface="Arial" panose="020B0604020202020204" pitchFamily="34" charset="0"/>
              </a:rPr>
              <a:t>إِفْتِتاحية</a:t>
            </a:r>
            <a:r>
              <a:rPr lang="ar-SA" sz="2600" b="1" kern="100" dirty="0">
                <a:solidFill>
                  <a:srgbClr val="EE0000"/>
                </a:solidFill>
                <a:effectLst/>
                <a:latin typeface="Calibri" panose="020F0502020204030204" pitchFamily="34" charset="0"/>
                <a:ea typeface="Calibri" panose="020F0502020204030204" pitchFamily="34" charset="0"/>
                <a:cs typeface="Segoe UI Symbol" panose="020B0502040204020203" pitchFamily="34" charset="0"/>
              </a:rPr>
              <a:t> </a:t>
            </a:r>
            <a:r>
              <a:rPr lang="ar-SA"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البرنامج</a:t>
            </a:r>
            <a:r>
              <a:rPr lang="fr-FR" sz="2600" b="1" kern="100" dirty="0">
                <a:solidFill>
                  <a:srgbClr val="EE0000"/>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fr-FR" sz="2600" b="1"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600" kern="100" dirty="0">
                <a:solidFill>
                  <a:srgbClr val="EE0000"/>
                </a:solidFill>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يَجْدر</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بِمُعِدِّ</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البَرنـامـج</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أنْ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يَجعل</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الإِفْـتِتاحـية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مُؤَثـِّرة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ومُلْفتة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err="1">
                <a:effectLst/>
                <a:latin typeface="Calibri" panose="020F0502020204030204" pitchFamily="34" charset="0"/>
                <a:ea typeface="Calibri" panose="020F0502020204030204" pitchFamily="34" charset="0"/>
                <a:cs typeface="Arial" panose="020B0604020202020204" pitchFamily="34" charset="0"/>
              </a:rPr>
              <a:t>للإِنـتباه</a:t>
            </a:r>
            <a:r>
              <a:rPr lang="ar-SA" sz="2600" kern="100" dirty="0">
                <a:effectLst/>
                <a:latin typeface="Calibri" panose="020F0502020204030204" pitchFamily="34" charset="0"/>
                <a:ea typeface="Calibri" panose="020F0502020204030204" pitchFamily="34" charset="0"/>
                <a:cs typeface="Arial" panose="020B0604020202020204" pitchFamily="34" charset="0"/>
              </a:rPr>
              <a:t> مُرَكَّـزة،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وقَد</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تـَأتي</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في</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صِـيغة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سُـؤال،</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وأنْ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تـكون</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جـديـدة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غـَير</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مـُكرَّرة،</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فَالـبَحث</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عـمَا</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هـو</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جَـديـد،</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يُعطِي</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الـبرنـامـج</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الـنَّجاح</a:t>
            </a:r>
            <a:r>
              <a:rPr lang="ar-SA" sz="26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600" kern="100" dirty="0">
                <a:effectLst/>
                <a:latin typeface="Calibri" panose="020F0502020204030204" pitchFamily="34" charset="0"/>
                <a:ea typeface="Calibri" panose="020F0502020204030204" pitchFamily="34" charset="0"/>
                <a:cs typeface="Arial" panose="020B0604020202020204" pitchFamily="34" charset="0"/>
              </a:rPr>
              <a:t>والجَاذبية</a:t>
            </a:r>
            <a:r>
              <a:rPr lang="fr-FR" sz="2600" kern="100" dirty="0">
                <a:effectLst/>
                <a:latin typeface="Segoe UI Symbol" panose="020B0502040204020203" pitchFamily="34" charset="0"/>
                <a:ea typeface="Calibri" panose="020F0502020204030204" pitchFamily="34" charset="0"/>
                <a:cs typeface="Segoe UI Symbol" panose="020B0502040204020203" pitchFamily="34" charset="0"/>
              </a:rPr>
              <a:t>. </a:t>
            </a:r>
            <a:endParaRPr lang="fr-FR" sz="26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47191603"/>
      </p:ext>
    </p:extLst>
  </p:cSld>
  <p:clrMapOvr>
    <a:masterClrMapping/>
  </p:clrMapOvr>
  <p:transition spd="med" advTm="507434">
    <p:pull/>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5BB2A-50DA-1191-1809-6CDE5FCA1E7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74D7EF2-1F8E-08E6-D456-07500FC46BE3}"/>
              </a:ext>
            </a:extLst>
          </p:cNvPr>
          <p:cNvSpPr/>
          <p:nvPr/>
        </p:nvSpPr>
        <p:spPr>
          <a:xfrm rot="5400000">
            <a:off x="-35201" y="4175"/>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EDD6B617-CA71-BA31-3BFE-CC3E5424A8EE}"/>
              </a:ext>
            </a:extLst>
          </p:cNvPr>
          <p:cNvSpPr/>
          <p:nvPr/>
        </p:nvSpPr>
        <p:spPr>
          <a:xfrm rot="16200000" flipV="1">
            <a:off x="-2472278" y="6492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775FE22-D179-7B41-2D20-D9EBA06F9551}"/>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BBBED03D-9EDA-814E-37E6-67B4DB0430C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7C14C5F9-D53B-39C5-2206-D84435D5BFB4}"/>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سِمـــــــــــات النَّقد العام للأشكال الإِذاعية</a:t>
            </a:r>
          </a:p>
        </p:txBody>
      </p:sp>
      <p:sp>
        <p:nvSpPr>
          <p:cNvPr id="5" name="Rectangle 4">
            <a:extLst>
              <a:ext uri="{FF2B5EF4-FFF2-40B4-BE49-F238E27FC236}">
                <a16:creationId xmlns:a16="http://schemas.microsoft.com/office/drawing/2014/main" id="{23ED77C6-A537-267A-AD20-8B9DCB46DFFD}"/>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03</a:t>
            </a:r>
            <a:endParaRPr lang="en-US" sz="4000" b="1" dirty="0">
              <a:ea typeface="Roboto Light" panose="02000000000000000000" pitchFamily="2" charset="0"/>
            </a:endParaRPr>
          </a:p>
        </p:txBody>
      </p:sp>
      <p:sp>
        <p:nvSpPr>
          <p:cNvPr id="9" name="ZoneTexte 8">
            <a:extLst>
              <a:ext uri="{FF2B5EF4-FFF2-40B4-BE49-F238E27FC236}">
                <a16:creationId xmlns:a16="http://schemas.microsoft.com/office/drawing/2014/main" id="{47977862-A78C-75F4-33AE-A0CEE9D09A16}"/>
              </a:ext>
            </a:extLst>
          </p:cNvPr>
          <p:cNvSpPr txBox="1"/>
          <p:nvPr/>
        </p:nvSpPr>
        <p:spPr>
          <a:xfrm>
            <a:off x="650353" y="1817245"/>
            <a:ext cx="6673850" cy="4397807"/>
          </a:xfrm>
          <a:prstGeom prst="rect">
            <a:avLst/>
          </a:prstGeom>
          <a:noFill/>
        </p:spPr>
        <p:txBody>
          <a:bodyPr wrap="square">
            <a:spAutoFit/>
          </a:bodyPr>
          <a:lstStyle/>
          <a:p>
            <a:pPr algn="just" rtl="1">
              <a:lnSpc>
                <a:spcPct val="107000"/>
              </a:lnSpc>
              <a:spcAft>
                <a:spcPts val="800"/>
              </a:spcAft>
              <a:buNone/>
            </a:pPr>
            <a:r>
              <a:rPr lang="fr-FR" sz="2600" b="1" kern="100" dirty="0">
                <a:solidFill>
                  <a:srgbClr val="FF0000"/>
                </a:solidFill>
                <a:effectLst/>
                <a:latin typeface="Segoe UI Symbol" panose="020B0502040204020203" pitchFamily="34" charset="0"/>
                <a:ea typeface="Calibri" panose="020F0502020204030204" pitchFamily="34" charset="0"/>
                <a:cs typeface="Segoe UI Symbol" panose="020B0502040204020203" pitchFamily="34" charset="0"/>
              </a:rPr>
              <a:t>✓ </a:t>
            </a:r>
            <a:r>
              <a:rPr lang="ar-SA" sz="26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مَوضوع</a:t>
            </a:r>
            <a:r>
              <a:rPr lang="ar-SA" sz="2600" b="1" kern="100" dirty="0">
                <a:solidFill>
                  <a:srgbClr val="FF0000"/>
                </a:solidFill>
                <a:effectLst/>
                <a:latin typeface="Calibri" panose="020F0502020204030204" pitchFamily="34" charset="0"/>
                <a:ea typeface="Calibri" panose="020F0502020204030204" pitchFamily="34" charset="0"/>
                <a:cs typeface="Segoe UI Symbol" panose="020B0502040204020203" pitchFamily="34" charset="0"/>
              </a:rPr>
              <a:t> </a:t>
            </a:r>
            <a:r>
              <a:rPr lang="ar-SA" sz="26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النَّص</a:t>
            </a:r>
            <a:r>
              <a:rPr lang="fr-FR" sz="2600" b="1" kern="100" dirty="0">
                <a:solidFill>
                  <a:srgbClr val="FF0000"/>
                </a:solidFill>
                <a:effectLst/>
                <a:latin typeface="Segoe UI Symbol" panose="020B0502040204020203" pitchFamily="34" charset="0"/>
                <a:ea typeface="Calibri" panose="020F0502020204030204" pitchFamily="34" charset="0"/>
                <a:cs typeface="Segoe UI Symbol" panose="020B0502040204020203" pitchFamily="34" charset="0"/>
              </a:rPr>
              <a:t>: </a:t>
            </a:r>
            <a:endParaRPr lang="ar-DZ" sz="2600" b="1" kern="100" dirty="0">
              <a:solidFill>
                <a:srgbClr val="FF0000"/>
              </a:solidFill>
              <a:effectLst/>
              <a:latin typeface="Segoe UI Symbol" panose="020B0502040204020203" pitchFamily="34" charset="0"/>
              <a:ea typeface="Calibri" panose="020F0502020204030204" pitchFamily="34" charset="0"/>
              <a:cs typeface="Segoe UI Symbol" panose="020B0502040204020203"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يَنبغي</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يكون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المَوضــوع</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مُشَبَعًا</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لِحَاجة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حَاجات</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الجُمهور،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وأنْ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يَكون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مُحَدَدًا</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ومُقَسَّما</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مَحاور،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بِحيث</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يَتمُّ</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الإٍنتقال</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مِحور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آخَر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بِسَلاسَــة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وتَرَابط،</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إِضَافة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العَرضِ</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الجَيِّد</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لِلمحاور</a:t>
            </a:r>
            <a:r>
              <a:rPr lang="fr-FR" sz="2400" kern="100" dirty="0">
                <a:effectLst/>
                <a:latin typeface="Segoe UI Symbol" panose="020B0502040204020203" pitchFamily="34" charset="0"/>
                <a:ea typeface="Calibri" panose="020F0502020204030204" pitchFamily="34" charset="0"/>
                <a:cs typeface="Segoe UI Symbol" panose="020B0502040204020203" pitchFamily="34" charset="0"/>
              </a:rPr>
              <a:t>. </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600" b="1" kern="100" dirty="0">
                <a:solidFill>
                  <a:srgbClr val="EE0000"/>
                </a:solidFill>
                <a:effectLst/>
                <a:latin typeface="Segoe UI Symbol" panose="020B0502040204020203" pitchFamily="34" charset="0"/>
                <a:ea typeface="Calibri" panose="020F0502020204030204" pitchFamily="34" charset="0"/>
                <a:cs typeface="Segoe UI Symbol" panose="020B0502040204020203" pitchFamily="34" charset="0"/>
              </a:rPr>
              <a:t>✓ </a:t>
            </a:r>
            <a:r>
              <a:rPr lang="ar-SA"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تَقديم</a:t>
            </a:r>
            <a:r>
              <a:rPr lang="ar-SA" sz="2600" b="1" kern="100" dirty="0">
                <a:solidFill>
                  <a:srgbClr val="EE0000"/>
                </a:solidFill>
                <a:effectLst/>
                <a:latin typeface="Calibri" panose="020F0502020204030204" pitchFamily="34" charset="0"/>
                <a:ea typeface="Calibri" panose="020F0502020204030204" pitchFamily="34" charset="0"/>
                <a:cs typeface="Segoe UI Symbol" panose="020B0502040204020203" pitchFamily="34" charset="0"/>
              </a:rPr>
              <a:t> </a:t>
            </a:r>
            <a:r>
              <a:rPr lang="ar-SA" sz="26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البرنامج</a:t>
            </a:r>
            <a:r>
              <a:rPr lang="fr-FR" sz="2400" kern="100" dirty="0">
                <a:solidFill>
                  <a:srgbClr val="EE0000"/>
                </a:solidFill>
                <a:effectLst/>
                <a:latin typeface="Segoe UI Symbol" panose="020B0502040204020203" pitchFamily="34" charset="0"/>
                <a:ea typeface="Calibri" panose="020F0502020204030204" pitchFamily="34" charset="0"/>
                <a:cs typeface="Segoe UI Symbol" panose="020B0502040204020203" pitchFamily="34" charset="0"/>
              </a:rPr>
              <a:t>:  </a:t>
            </a:r>
            <a:endParaRPr lang="ar-DZ" sz="2400" kern="100" dirty="0">
              <a:solidFill>
                <a:srgbClr val="EE0000"/>
              </a:solidFill>
              <a:effectLst/>
              <a:latin typeface="Segoe UI Symbol" panose="020B0502040204020203" pitchFamily="34" charset="0"/>
              <a:ea typeface="Calibri" panose="020F0502020204030204" pitchFamily="34" charset="0"/>
              <a:cs typeface="Segoe UI Symbol" panose="020B0502040204020203"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مِـنَ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المَقايـيس</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الهَامَّة،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الَّـتي</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تَدل</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عـلى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نـجاح</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الـبرنـامـج</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مـن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عَـدَمـه،</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يَكون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التَّقديـم</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عـلى</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دَرَجَـة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عَالِـية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مـن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الإِتـقان،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يَتَجَسـَّد</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مـن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خـلالـه</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المَـضمون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الَّـذي</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يُعبِّر</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عـنِ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الفِكرة،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وهـٌو</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مَا</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يَسْـتَدعـي</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منْ مُقدِّم</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البرنامج،</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يكونَ</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مُتْقِنًا</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لأُصُول</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الإِلقاء</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وفُنُونه،</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وَمُلِما</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بِقواعد</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اللُّغة</a:t>
            </a:r>
            <a:r>
              <a:rPr lang="ar-SA" sz="2400" kern="100" dirty="0">
                <a:effectLst/>
                <a:latin typeface="Calibri" panose="020F0502020204030204" pitchFamily="34" charset="0"/>
                <a:ea typeface="Calibri" panose="020F0502020204030204" pitchFamily="34" charset="0"/>
                <a:cs typeface="Segoe UI Symbol" panose="020B0502040204020203"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العربية</a:t>
            </a:r>
            <a:r>
              <a:rPr lang="fr-FR" sz="2400" kern="100" dirty="0">
                <a:effectLst/>
                <a:latin typeface="Segoe UI Symbol" panose="020B0502040204020203" pitchFamily="34" charset="0"/>
                <a:ea typeface="Calibri" panose="020F0502020204030204" pitchFamily="34" charset="0"/>
                <a:cs typeface="Segoe UI Symbol" panose="020B0502040204020203"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1" name="Image 10">
            <a:extLst>
              <a:ext uri="{FF2B5EF4-FFF2-40B4-BE49-F238E27FC236}">
                <a16:creationId xmlns:a16="http://schemas.microsoft.com/office/drawing/2014/main" id="{A1F56F43-0299-8E34-CBAF-6F096E540ED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71603" y="1523750"/>
            <a:ext cx="4716537" cy="4779173"/>
          </a:xfrm>
          <a:prstGeom prst="rect">
            <a:avLst/>
          </a:prstGeom>
        </p:spPr>
      </p:pic>
    </p:spTree>
    <p:extLst>
      <p:ext uri="{BB962C8B-B14F-4D97-AF65-F5344CB8AC3E}">
        <p14:creationId xmlns:p14="http://schemas.microsoft.com/office/powerpoint/2010/main" val="1807231136"/>
      </p:ext>
    </p:extLst>
  </p:cSld>
  <p:clrMapOvr>
    <a:masterClrMapping/>
  </p:clrMapOvr>
  <p:transition spd="med" advTm="507434">
    <p:pull/>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7F961-D2C6-772C-2271-DA467676AE8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119493D-4F38-F541-3F1F-18E8B7F2CB5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A994C80B-7629-3943-33A1-35CD72212EBB}"/>
              </a:ext>
            </a:extLst>
          </p:cNvPr>
          <p:cNvSpPr/>
          <p:nvPr/>
        </p:nvSpPr>
        <p:spPr>
          <a:xfrm rot="16200000" flipV="1">
            <a:off x="-2322468" y="271573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C71256C6-F4AB-44C8-7FE2-0516BD1B4500}"/>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5002AC2B-F0A1-518B-7329-B49D5E4B086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32C746F6-999B-A761-39FA-2AE994AECB72}"/>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خطوات تحليل البرامج الإِذاعية</a:t>
            </a:r>
          </a:p>
        </p:txBody>
      </p:sp>
      <p:sp>
        <p:nvSpPr>
          <p:cNvPr id="5" name="Rectangle 4">
            <a:extLst>
              <a:ext uri="{FF2B5EF4-FFF2-40B4-BE49-F238E27FC236}">
                <a16:creationId xmlns:a16="http://schemas.microsoft.com/office/drawing/2014/main" id="{8C1BB291-DD32-6900-41D0-D064F3DD0148}"/>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04</a:t>
            </a:r>
          </a:p>
        </p:txBody>
      </p:sp>
      <p:sp>
        <p:nvSpPr>
          <p:cNvPr id="9" name="ZoneTexte 8">
            <a:extLst>
              <a:ext uri="{FF2B5EF4-FFF2-40B4-BE49-F238E27FC236}">
                <a16:creationId xmlns:a16="http://schemas.microsoft.com/office/drawing/2014/main" id="{3A28E5C6-1D73-6180-398A-095CF39924FA}"/>
              </a:ext>
            </a:extLst>
          </p:cNvPr>
          <p:cNvSpPr txBox="1"/>
          <p:nvPr/>
        </p:nvSpPr>
        <p:spPr>
          <a:xfrm>
            <a:off x="1307592" y="1993998"/>
            <a:ext cx="9986455" cy="4244560"/>
          </a:xfrm>
          <a:prstGeom prst="rect">
            <a:avLst/>
          </a:prstGeom>
          <a:noFill/>
        </p:spPr>
        <p:txBody>
          <a:bodyPr wrap="square">
            <a:spAutoFit/>
          </a:bodyPr>
          <a:lstStyle/>
          <a:p>
            <a:pPr lvl="0" algn="just" rtl="1">
              <a:lnSpc>
                <a:spcPct val="107000"/>
              </a:lnSpc>
              <a:spcAft>
                <a:spcPts val="800"/>
              </a:spcAft>
              <a:tabLst>
                <a:tab pos="457200" algn="l"/>
              </a:tabLst>
            </a:pPr>
            <a:r>
              <a:rPr lang="ar-EG" sz="2400" dirty="0"/>
              <a:t>يتطل</a:t>
            </a:r>
            <a:r>
              <a:rPr lang="ar-DZ" sz="2400" dirty="0"/>
              <a:t>َّ</a:t>
            </a:r>
            <a:r>
              <a:rPr lang="ar-EG" sz="2400" dirty="0"/>
              <a:t>ب ت</a:t>
            </a:r>
            <a:r>
              <a:rPr lang="ar-DZ" sz="2400" dirty="0"/>
              <a:t>َ</a:t>
            </a:r>
            <a:r>
              <a:rPr lang="ar-EG" sz="2400" dirty="0"/>
              <a:t>حليل برنامج </a:t>
            </a:r>
            <a:r>
              <a:rPr lang="ar-DZ" sz="2400" dirty="0"/>
              <a:t>إذاعي</a:t>
            </a:r>
            <a:r>
              <a:rPr lang="ar-EG" sz="2400" dirty="0"/>
              <a:t> ع</a:t>
            </a:r>
            <a:r>
              <a:rPr lang="ar-DZ" sz="2400" dirty="0"/>
              <a:t>ِ</a:t>
            </a:r>
            <a:r>
              <a:rPr lang="ar-EG" sz="2400" dirty="0"/>
              <a:t>د</a:t>
            </a:r>
            <a:r>
              <a:rPr lang="ar-DZ" sz="2400" dirty="0"/>
              <a:t>َّ</a:t>
            </a:r>
            <a:r>
              <a:rPr lang="ar-EG" sz="2400" dirty="0"/>
              <a:t>ة خ</a:t>
            </a:r>
            <a:r>
              <a:rPr lang="ar-DZ" sz="2400" dirty="0"/>
              <a:t>ُ</a:t>
            </a:r>
            <a:r>
              <a:rPr lang="ar-EG" sz="2400" dirty="0" err="1"/>
              <a:t>طوات</a:t>
            </a:r>
            <a:r>
              <a:rPr lang="ar-DZ" sz="2400" dirty="0"/>
              <a:t>:</a:t>
            </a:r>
          </a:p>
          <a:p>
            <a:pPr lvl="0" algn="just" rtl="1">
              <a:lnSpc>
                <a:spcPct val="107000"/>
              </a:lnSpc>
              <a:spcAft>
                <a:spcPts val="800"/>
              </a:spcAft>
              <a:tabLst>
                <a:tab pos="457200" algn="l"/>
              </a:tabLst>
            </a:pPr>
            <a:r>
              <a:rPr lang="ar-DZ" sz="2400" b="1" kern="100" dirty="0">
                <a:effectLst/>
                <a:latin typeface="Calibri" panose="020F0502020204030204" pitchFamily="34" charset="0"/>
                <a:ea typeface="Calibri" panose="020F0502020204030204" pitchFamily="34" charset="0"/>
                <a:cs typeface="Arial" panose="020B0604020202020204" pitchFamily="34" charset="0"/>
              </a:rPr>
              <a:t>       </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أولاً :</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ج</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مع الب</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err="1">
                <a:solidFill>
                  <a:schemeClr val="tx2"/>
                </a:solidFill>
                <a:effectLst/>
                <a:latin typeface="Calibri" panose="020F0502020204030204" pitchFamily="34" charset="0"/>
                <a:ea typeface="Calibri" panose="020F0502020204030204" pitchFamily="34" charset="0"/>
                <a:cs typeface="Arial" panose="020B0604020202020204" pitchFamily="34" charset="0"/>
              </a:rPr>
              <a:t>يانات</a:t>
            </a:r>
            <a:endParaRPr lang="fr-FR"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endParaRPr>
          </a:p>
          <a:p>
            <a:pPr lvl="1" algn="just" rtl="1">
              <a:lnSpc>
                <a:spcPct val="107000"/>
              </a:lnSpc>
              <a:spcAft>
                <a:spcPts val="800"/>
              </a:spcAft>
              <a:buSzPts val="1000"/>
              <a:tabLst>
                <a:tab pos="9144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قوم بتسجيل البرنامج أو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حتفاظ</a:t>
            </a:r>
            <a:r>
              <a:rPr lang="ar-SA" sz="2400" kern="100" dirty="0">
                <a:effectLst/>
                <a:latin typeface="Calibri" panose="020F0502020204030204" pitchFamily="34" charset="0"/>
                <a:ea typeface="Calibri" panose="020F0502020204030204" pitchFamily="34" charset="0"/>
                <a:cs typeface="Arial" panose="020B0604020202020204" pitchFamily="34" charset="0"/>
              </a:rPr>
              <a:t>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نسخة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نه</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rtl="1">
              <a:lnSpc>
                <a:spcPct val="107000"/>
              </a:lnSpc>
              <a:spcAft>
                <a:spcPts val="800"/>
              </a:spcAft>
              <a:buSzPts val="1000"/>
              <a:buFont typeface="Wingdings" panose="05000000000000000000" pitchFamily="2" charset="2"/>
              <a:buChar char="Ø"/>
              <a:tabLst>
                <a:tab pos="9144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Arial" panose="020B0604020202020204" pitchFamily="34" charset="0"/>
                <a:ea typeface="Calibri" panose="020F0502020204030204" pitchFamily="34" charset="0"/>
                <a:cs typeface="Times New Roman" panose="02020603050405020304" pitchFamily="18" charset="0"/>
              </a:rPr>
              <a:t>:</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ذا أردنا تحليل برنامج "ساعة صباحية" على الإذاعة الوطنية</a:t>
            </a:r>
            <a:r>
              <a:rPr lang="ar-DZ" sz="2400" kern="100" dirty="0">
                <a:effectLst/>
                <a:latin typeface="Calibri" panose="020F0502020204030204" pitchFamily="34" charset="0"/>
                <a:ea typeface="Calibri" panose="020F0502020204030204" pitchFamily="34" charset="0"/>
                <a:cs typeface="Arial" panose="020B0604020202020204" pitchFamily="34" charset="0"/>
              </a:rPr>
              <a:t> السعودية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 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لقة</a:t>
            </a:r>
            <a:r>
              <a:rPr lang="ar-SA" sz="2400" kern="100" dirty="0">
                <a:effectLst/>
                <a:latin typeface="Calibri" panose="020F0502020204030204" pitchFamily="34" charset="0"/>
                <a:ea typeface="Calibri" panose="020F0502020204030204" pitchFamily="34" charset="0"/>
                <a:cs typeface="Arial" panose="020B0604020202020204" pitchFamily="34" charset="0"/>
              </a:rPr>
              <a:t> كاملة حتى نستطيع العودة إليها أكثر من مرة</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ar-DZ" sz="2400" kern="100" dirty="0">
              <a:latin typeface="Calibri" panose="020F0502020204030204" pitchFamily="34" charset="0"/>
              <a:ea typeface="Calibri" panose="020F0502020204030204" pitchFamily="34" charset="0"/>
              <a:cs typeface="Times New Roman" panose="02020603050405020304" pitchFamily="18" charset="0"/>
            </a:endParaRPr>
          </a:p>
          <a:p>
            <a:pPr lvl="1" algn="just" rtl="1">
              <a:lnSpc>
                <a:spcPct val="107000"/>
              </a:lnSpc>
              <a:spcAft>
                <a:spcPts val="800"/>
              </a:spcAft>
              <a:buSzPts val="1000"/>
              <a:tabLst>
                <a:tab pos="914400" algn="l"/>
              </a:tabLst>
            </a:pPr>
            <a:r>
              <a:rPr lang="ar-DZ" sz="2400" b="1"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ثانيًا : </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ن</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سخ البيانات</a:t>
            </a:r>
            <a:endParaRPr lang="fr-FR" sz="2400" kern="100" dirty="0">
              <a:solidFill>
                <a:schemeClr val="tx2"/>
              </a:solidFill>
              <a:effectLst/>
              <a:latin typeface="Calibri" panose="020F0502020204030204" pitchFamily="34" charset="0"/>
              <a:ea typeface="Calibri" panose="020F0502020204030204" pitchFamily="34" charset="0"/>
              <a:cs typeface="Arial" panose="020B0604020202020204" pitchFamily="34" charset="0"/>
            </a:endParaRPr>
          </a:p>
          <a:p>
            <a:pPr lvl="1" algn="just" rtl="1">
              <a:lnSpc>
                <a:spcPct val="107000"/>
              </a:lnSpc>
              <a:spcAft>
                <a:spcPts val="800"/>
              </a:spcAft>
              <a:buSzPts val="1000"/>
              <a:tabLst>
                <a:tab pos="9144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حويل التسجيل الصوتي إلى نص</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مكتوب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سهولة القراءة والتحليل</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rtl="1">
              <a:lnSpc>
                <a:spcPct val="107000"/>
              </a:lnSpc>
              <a:spcAft>
                <a:spcPts val="800"/>
              </a:spcAft>
              <a:buSzPts val="1000"/>
              <a:buFont typeface="Wingdings" panose="05000000000000000000" pitchFamily="2" charset="2"/>
              <a:buChar char="Ø"/>
              <a:tabLst>
                <a:tab pos="9144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Arial" panose="020B0604020202020204" pitchFamily="34" charset="0"/>
                <a:ea typeface="Calibri" panose="020F0502020204030204" pitchFamily="34" charset="0"/>
                <a:cs typeface="Times New Roman" panose="02020603050405020304" pitchFamily="18" charset="0"/>
              </a:rPr>
              <a:t>:</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تابة الحوار بين المذيع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والض</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يف</a:t>
            </a:r>
            <a:r>
              <a:rPr lang="ar-SA" sz="2400" kern="100" dirty="0">
                <a:effectLst/>
                <a:latin typeface="Calibri" panose="020F0502020204030204" pitchFamily="34" charset="0"/>
                <a:ea typeface="Calibri" panose="020F0502020204030204" pitchFamily="34" charset="0"/>
                <a:cs typeface="Arial" panose="020B0604020202020204" pitchFamily="34" charset="0"/>
              </a:rPr>
              <a:t> 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مة</a:t>
            </a:r>
            <a:r>
              <a:rPr lang="ar-SA" sz="2400" kern="100" dirty="0">
                <a:effectLst/>
                <a:latin typeface="Calibri" panose="020F0502020204030204" pitchFamily="34" charset="0"/>
                <a:ea typeface="Calibri" panose="020F0502020204030204" pitchFamily="34" charset="0"/>
                <a:cs typeface="Arial" panose="020B0604020202020204" pitchFamily="34" charset="0"/>
              </a:rPr>
              <a:t> بكلمة، مع الإشارة إلى الت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وقيت (الدقيقة 5: سؤال حول البطالة – الدقيقة 10: 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جابة الضيف)</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r>
              <a:rPr lang="fr-FR" sz="1100" dirty="0">
                <a:effectLst/>
                <a:latin typeface="Arial" panose="020B0604020202020204" pitchFamily="34" charset="0"/>
                <a:ea typeface="Calibri" panose="020F0502020204030204" pitchFamily="34" charset="0"/>
              </a:rPr>
              <a:t>.</a:t>
            </a:r>
            <a:endParaRPr lang="fr-FR" dirty="0"/>
          </a:p>
        </p:txBody>
      </p:sp>
    </p:spTree>
    <p:extLst>
      <p:ext uri="{BB962C8B-B14F-4D97-AF65-F5344CB8AC3E}">
        <p14:creationId xmlns:p14="http://schemas.microsoft.com/office/powerpoint/2010/main" val="3206409606"/>
      </p:ext>
    </p:extLst>
  </p:cSld>
  <p:clrMapOvr>
    <a:masterClrMapping/>
  </p:clrMapOvr>
  <p:transition spd="med" advTm="507434">
    <p:pull/>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06E00-F3E9-6A1F-AAE7-7C240A32E34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E423FF8-B115-C203-A5F3-390C3E45552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3AF15F1-EA7B-271B-5628-F43039F782B1}"/>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7E99C95D-3B32-EDEE-B3A4-745B30189ED8}"/>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03196573-1797-977E-1565-7460E3395DB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8AE2D18F-AC7F-0994-FCC7-2EE60CD73974}"/>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خطوات تحليل البرامج الإِذاعية</a:t>
            </a:r>
          </a:p>
        </p:txBody>
      </p:sp>
      <p:sp>
        <p:nvSpPr>
          <p:cNvPr id="5" name="Rectangle 4">
            <a:extLst>
              <a:ext uri="{FF2B5EF4-FFF2-40B4-BE49-F238E27FC236}">
                <a16:creationId xmlns:a16="http://schemas.microsoft.com/office/drawing/2014/main" id="{E52F5D1E-DBEE-B9E4-C357-F3C3D7147509}"/>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04</a:t>
            </a:r>
          </a:p>
        </p:txBody>
      </p:sp>
      <p:sp>
        <p:nvSpPr>
          <p:cNvPr id="7" name="ZoneTexte 6">
            <a:extLst>
              <a:ext uri="{FF2B5EF4-FFF2-40B4-BE49-F238E27FC236}">
                <a16:creationId xmlns:a16="http://schemas.microsoft.com/office/drawing/2014/main" id="{058E43F9-3AC2-163A-866A-093B1C39E1BF}"/>
              </a:ext>
            </a:extLst>
          </p:cNvPr>
          <p:cNvSpPr txBox="1"/>
          <p:nvPr/>
        </p:nvSpPr>
        <p:spPr>
          <a:xfrm>
            <a:off x="640080" y="1577116"/>
            <a:ext cx="10460081" cy="5128648"/>
          </a:xfrm>
          <a:prstGeom prst="rect">
            <a:avLst/>
          </a:prstGeom>
          <a:noFill/>
        </p:spPr>
        <p:txBody>
          <a:bodyPr wrap="square">
            <a:spAutoFit/>
          </a:bodyPr>
          <a:lstStyle/>
          <a:p>
            <a:pPr lvl="0" algn="just" rtl="1">
              <a:lnSpc>
                <a:spcPct val="107000"/>
              </a:lnSpc>
              <a:spcAft>
                <a:spcPts val="800"/>
              </a:spcAft>
              <a:tabLst>
                <a:tab pos="499110" algn="l"/>
              </a:tabLst>
            </a:pPr>
            <a:r>
              <a:rPr lang="ar-DZ" sz="2400" b="1" kern="100" dirty="0">
                <a:effectLst/>
                <a:latin typeface="Calibri" panose="020F0502020204030204" pitchFamily="34" charset="0"/>
                <a:ea typeface="Calibri" panose="020F0502020204030204" pitchFamily="34" charset="0"/>
                <a:cs typeface="Arial" panose="020B0604020202020204" pitchFamily="34" charset="0"/>
              </a:rPr>
              <a:t>       </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ثالثا : </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ت</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حليل البيانات</a:t>
            </a:r>
            <a:endParaRPr lang="fr-FR" sz="2400" kern="100" dirty="0">
              <a:solidFill>
                <a:schemeClr val="tx2"/>
              </a:solidFill>
              <a:effectLst/>
              <a:latin typeface="Calibri" panose="020F0502020204030204" pitchFamily="34" charset="0"/>
              <a:ea typeface="Calibri" panose="020F0502020204030204" pitchFamily="34" charset="0"/>
              <a:cs typeface="Arial" panose="020B0604020202020204" pitchFamily="34" charset="0"/>
            </a:endParaRPr>
          </a:p>
          <a:p>
            <a:pPr lvl="1" algn="just" rtl="1">
              <a:lnSpc>
                <a:spcPct val="107000"/>
              </a:lnSpc>
              <a:spcAft>
                <a:spcPts val="800"/>
              </a:spcAft>
              <a:buSzPts val="1000"/>
              <a:tabLst>
                <a:tab pos="9144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ه</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نا</a:t>
            </a:r>
            <a:r>
              <a:rPr lang="ar-SA" sz="2400" kern="100" dirty="0">
                <a:effectLst/>
                <a:latin typeface="Calibri" panose="020F0502020204030204" pitchFamily="34" charset="0"/>
                <a:ea typeface="Calibri" panose="020F0502020204030204" pitchFamily="34" charset="0"/>
                <a:cs typeface="Arial" panose="020B0604020202020204" pitchFamily="34" charset="0"/>
              </a:rPr>
              <a:t>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ستخدم أساليب نوعية (و</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ص</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فية</a:t>
            </a:r>
            <a:r>
              <a:rPr lang="ar-SA" sz="2400" kern="100" dirty="0">
                <a:effectLst/>
                <a:latin typeface="Calibri" panose="020F0502020204030204" pitchFamily="34" charset="0"/>
                <a:ea typeface="Calibri" panose="020F0502020204030204" pitchFamily="34" charset="0"/>
                <a:cs typeface="Arial" panose="020B0604020202020204" pitchFamily="34" charset="0"/>
              </a:rPr>
              <a:t>) أو 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ية</a:t>
            </a:r>
            <a:r>
              <a:rPr lang="ar-SA" sz="2400" kern="100" dirty="0">
                <a:effectLst/>
                <a:latin typeface="Calibri" panose="020F0502020204030204" pitchFamily="34" charset="0"/>
                <a:ea typeface="Calibri" panose="020F0502020204030204" pitchFamily="34" charset="0"/>
                <a:cs typeface="Arial" panose="020B0604020202020204" pitchFamily="34" charset="0"/>
              </a:rPr>
              <a:t> (إ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حصائية</a:t>
            </a:r>
            <a:r>
              <a:rPr lang="ar-SA" sz="2400" kern="100" dirty="0">
                <a:effectLst/>
                <a:latin typeface="Calibri" panose="020F0502020204030204" pitchFamily="34" charset="0"/>
                <a:ea typeface="Calibri" panose="020F0502020204030204" pitchFamily="34" charset="0"/>
                <a:cs typeface="Arial" panose="020B0604020202020204" pitchFamily="34" charset="0"/>
              </a:rPr>
              <a:t>)</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rtl="1">
              <a:lnSpc>
                <a:spcPct val="107000"/>
              </a:lnSpc>
              <a:spcAft>
                <a:spcPts val="800"/>
              </a:spcAft>
              <a:buSzPts val="1000"/>
              <a:buFont typeface="Wingdings" panose="05000000000000000000" pitchFamily="2" charset="2"/>
              <a:buChar char="Ø"/>
              <a:tabLst>
                <a:tab pos="9144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ثال ن</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وع</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ي</a:t>
            </a:r>
            <a:r>
              <a:rPr lang="fr-FR" sz="2400" b="1" kern="100" dirty="0">
                <a:effectLst/>
                <a:latin typeface="Arial" panose="020B0604020202020204" pitchFamily="34" charset="0"/>
                <a:ea typeface="Calibri" panose="020F0502020204030204" pitchFamily="34" charset="0"/>
                <a:cs typeface="Times New Roman" panose="02020603050405020304" pitchFamily="18" charset="0"/>
              </a:rPr>
              <a:t>:</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ملاحظة أن المذيع يستخدم لغة مبسطة وقريبة من المستمع</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rtl="1">
              <a:lnSpc>
                <a:spcPct val="107000"/>
              </a:lnSpc>
              <a:spcAft>
                <a:spcPts val="800"/>
              </a:spcAft>
              <a:buSzPts val="1000"/>
              <a:buFont typeface="Wingdings" panose="05000000000000000000" pitchFamily="2" charset="2"/>
              <a:buChar char="Ø"/>
              <a:tabLst>
                <a:tab pos="9144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 ك</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ي</a:t>
            </a:r>
            <a:r>
              <a:rPr lang="fr-FR" sz="2400" b="1" kern="100" dirty="0">
                <a:effectLst/>
                <a:latin typeface="Arial" panose="020B0604020202020204" pitchFamily="34" charset="0"/>
                <a:ea typeface="Calibri" panose="020F0502020204030204" pitchFamily="34" charset="0"/>
                <a:cs typeface="Times New Roman" panose="02020603050405020304" pitchFamily="18" charset="0"/>
              </a:rPr>
              <a:t>:</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حساب نسبة الوقت الذي يتحدث فيه المذيع مقارنة بالضيف (المذيع 40% – الضيف 60%)</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ar-DZ" sz="2400" kern="100" dirty="0">
              <a:latin typeface="Calibri" panose="020F0502020204030204" pitchFamily="34" charset="0"/>
              <a:ea typeface="Calibri" panose="020F0502020204030204" pitchFamily="34" charset="0"/>
              <a:cs typeface="Times New Roman" panose="02020603050405020304" pitchFamily="18" charset="0"/>
            </a:endParaRPr>
          </a:p>
          <a:p>
            <a:pPr lvl="1" algn="just" rtl="1">
              <a:lnSpc>
                <a:spcPct val="107000"/>
              </a:lnSpc>
              <a:spcAft>
                <a:spcPts val="800"/>
              </a:spcAft>
              <a:buSzPts val="1000"/>
              <a:tabLst>
                <a:tab pos="914400" algn="l"/>
              </a:tabLst>
            </a:pPr>
            <a:r>
              <a:rPr lang="ar-DZ" sz="2400" b="1"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رابعا : </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ت</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ق</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err="1">
                <a:solidFill>
                  <a:schemeClr val="tx2"/>
                </a:solidFill>
                <a:effectLst/>
                <a:latin typeface="Calibri" panose="020F0502020204030204" pitchFamily="34" charset="0"/>
                <a:ea typeface="Calibri" panose="020F0502020204030204" pitchFamily="34" charset="0"/>
                <a:cs typeface="Arial" panose="020B0604020202020204" pitchFamily="34" charset="0"/>
              </a:rPr>
              <a:t>ييم</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 البرنامج</a:t>
            </a:r>
            <a:endParaRPr lang="fr-FR" sz="2400" kern="100" dirty="0">
              <a:solidFill>
                <a:schemeClr val="tx2"/>
              </a:solidFill>
              <a:effectLst/>
              <a:latin typeface="Calibri" panose="020F0502020204030204" pitchFamily="34" charset="0"/>
              <a:ea typeface="Calibri" panose="020F0502020204030204" pitchFamily="34" charset="0"/>
              <a:cs typeface="Arial" panose="020B0604020202020204" pitchFamily="34" charset="0"/>
            </a:endParaRPr>
          </a:p>
          <a:p>
            <a:pPr lvl="1" algn="just" rtl="1">
              <a:lnSpc>
                <a:spcPct val="107000"/>
              </a:lnSpc>
              <a:spcAft>
                <a:spcPts val="800"/>
              </a:spcAft>
              <a:buSzPts val="1000"/>
              <a:tabLst>
                <a:tab pos="9144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ير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دى</a:t>
            </a:r>
            <a:r>
              <a:rPr lang="ar-SA" sz="2400" kern="100" dirty="0">
                <a:effectLst/>
                <a:latin typeface="Calibri" panose="020F0502020204030204" pitchFamily="34" charset="0"/>
                <a:ea typeface="Calibri" panose="020F0502020204030204" pitchFamily="34" charset="0"/>
                <a:cs typeface="Arial" panose="020B0604020202020204" pitchFamily="34" charset="0"/>
              </a:rPr>
              <a:t> نجاح البرنامج في تحقيق أهدافه</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rtl="1">
              <a:lnSpc>
                <a:spcPct val="107000"/>
              </a:lnSpc>
              <a:spcAft>
                <a:spcPts val="800"/>
              </a:spcAft>
              <a:buSzPts val="1000"/>
              <a:buFont typeface="Wingdings" panose="05000000000000000000" pitchFamily="2" charset="2"/>
              <a:buChar char="Ø"/>
              <a:tabLst>
                <a:tab pos="9144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Arial" panose="020B0604020202020204" pitchFamily="34" charset="0"/>
                <a:ea typeface="Calibri" panose="020F0502020204030204" pitchFamily="34" charset="0"/>
                <a:cs typeface="Times New Roman" panose="02020603050405020304" pitchFamily="18" charset="0"/>
              </a:rPr>
              <a:t>:</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إذا كان الهدف تثقيفي، ن</a:t>
            </a:r>
            <a:r>
              <a:rPr lang="ar-DZ" sz="2400" kern="100" dirty="0">
                <a:effectLst/>
                <a:latin typeface="Calibri" panose="020F0502020204030204" pitchFamily="34" charset="0"/>
                <a:ea typeface="Calibri" panose="020F0502020204030204" pitchFamily="34" charset="0"/>
                <a:cs typeface="Arial" panose="020B0604020202020204" pitchFamily="34" charset="0"/>
              </a:rPr>
              <a:t>ُقَيِّ</a:t>
            </a:r>
            <a:r>
              <a:rPr lang="ar-SA" sz="2400" kern="100" dirty="0">
                <a:effectLst/>
                <a:latin typeface="Calibri" panose="020F0502020204030204" pitchFamily="34" charset="0"/>
                <a:ea typeface="Calibri" panose="020F0502020204030204" pitchFamily="34" charset="0"/>
                <a:cs typeface="Arial" panose="020B0604020202020204" pitchFamily="34" charset="0"/>
              </a:rPr>
              <a:t>م هل المعلومات دقيقة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وثوقة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وإذا كان الهدف ترفيهي،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 مدى 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درة البرنامج على 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ذب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ستمع</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lvl="1" algn="just" rtl="1">
              <a:lnSpc>
                <a:spcPct val="107000"/>
              </a:lnSpc>
              <a:spcAft>
                <a:spcPts val="800"/>
              </a:spcAft>
              <a:buSzPts val="1000"/>
              <a:tabLst>
                <a:tab pos="9144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يمكن أن نلاحظ مثلاً أن البرنامج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ستخدم موسيقى جذ</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ابة بين الفقرات،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 أ</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ط</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ال الحوار مع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الض</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يف</a:t>
            </a:r>
            <a:r>
              <a:rPr lang="ar-SA" sz="2400" kern="100" dirty="0">
                <a:effectLst/>
                <a:latin typeface="Calibri" panose="020F0502020204030204" pitchFamily="34" charset="0"/>
                <a:ea typeface="Calibri" panose="020F0502020204030204" pitchFamily="34" charset="0"/>
                <a:cs typeface="Arial" panose="020B0604020202020204" pitchFamily="34" charset="0"/>
              </a:rPr>
              <a:t>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 سب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a:t>
            </a:r>
            <a:r>
              <a:rPr lang="fr-FR" sz="11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55255113"/>
      </p:ext>
    </p:extLst>
  </p:cSld>
  <p:clrMapOvr>
    <a:masterClrMapping/>
  </p:clrMapOvr>
  <p:transition spd="med" advTm="507434">
    <p:pull/>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E1492-584B-AF1E-FF58-FF04C86C0D9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DFBCC20-617B-C5CB-DCAA-06E074268A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4AFAABD-7CBA-DEB0-E11A-1EDC2C6B746D}"/>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4BE9B647-8D75-3561-3A59-CC8ACC559075}"/>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9EBCE6D3-E0C3-81CB-A31C-BA2265D59A9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A524B953-E7AE-ABD1-BAD3-8EEBF4B28E1A}"/>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خطوات تحليل البرامج الإِذاعية</a:t>
            </a:r>
          </a:p>
        </p:txBody>
      </p:sp>
      <p:sp>
        <p:nvSpPr>
          <p:cNvPr id="5" name="Rectangle 4">
            <a:extLst>
              <a:ext uri="{FF2B5EF4-FFF2-40B4-BE49-F238E27FC236}">
                <a16:creationId xmlns:a16="http://schemas.microsoft.com/office/drawing/2014/main" id="{5DD494B9-83D8-2124-AEC2-CD3406843455}"/>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04</a:t>
            </a:r>
          </a:p>
        </p:txBody>
      </p:sp>
      <p:sp>
        <p:nvSpPr>
          <p:cNvPr id="7" name="ZoneTexte 6">
            <a:extLst>
              <a:ext uri="{FF2B5EF4-FFF2-40B4-BE49-F238E27FC236}">
                <a16:creationId xmlns:a16="http://schemas.microsoft.com/office/drawing/2014/main" id="{B245F9E6-A476-180D-A4F0-FA75C5747E9C}"/>
              </a:ext>
            </a:extLst>
          </p:cNvPr>
          <p:cNvSpPr txBox="1"/>
          <p:nvPr/>
        </p:nvSpPr>
        <p:spPr>
          <a:xfrm>
            <a:off x="3904488" y="1881682"/>
            <a:ext cx="7141287" cy="4347152"/>
          </a:xfrm>
          <a:prstGeom prst="rect">
            <a:avLst/>
          </a:prstGeom>
          <a:noFill/>
        </p:spPr>
        <p:txBody>
          <a:bodyPr wrap="square">
            <a:spAutoFit/>
          </a:bodyPr>
          <a:lstStyle/>
          <a:p>
            <a:pPr lvl="0" algn="just" rtl="1">
              <a:lnSpc>
                <a:spcPct val="107000"/>
              </a:lnSpc>
              <a:spcAft>
                <a:spcPts val="800"/>
              </a:spcAft>
              <a:tabLst>
                <a:tab pos="499110" algn="l"/>
              </a:tabLst>
            </a:pP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خامسا : </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ت</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وثيق التح</a:t>
            </a:r>
            <a:r>
              <a:rPr lang="ar-DZ"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tx2"/>
                </a:solidFill>
                <a:effectLst/>
                <a:latin typeface="Calibri" panose="020F0502020204030204" pitchFamily="34" charset="0"/>
                <a:ea typeface="Calibri" panose="020F0502020204030204" pitchFamily="34" charset="0"/>
                <a:cs typeface="Arial" panose="020B0604020202020204" pitchFamily="34" charset="0"/>
              </a:rPr>
              <a:t>ليل</a:t>
            </a:r>
            <a:endParaRPr lang="fr-FR" sz="2400" kern="100" dirty="0">
              <a:solidFill>
                <a:schemeClr val="tx2"/>
              </a:solidFill>
              <a:effectLst/>
              <a:latin typeface="Calibri" panose="020F0502020204030204" pitchFamily="34" charset="0"/>
              <a:ea typeface="Calibri" panose="020F0502020204030204" pitchFamily="34" charset="0"/>
              <a:cs typeface="Arial" panose="020B0604020202020204" pitchFamily="34" charset="0"/>
            </a:endParaRPr>
          </a:p>
          <a:p>
            <a:pPr lvl="1" algn="just" rtl="1">
              <a:lnSpc>
                <a:spcPct val="107000"/>
              </a:lnSpc>
              <a:spcAft>
                <a:spcPts val="800"/>
              </a:spcAft>
              <a:buSzPts val="1000"/>
              <a:tabLst>
                <a:tab pos="9144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عداد تقرير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هائي</a:t>
            </a:r>
            <a:r>
              <a:rPr lang="ar-SA" sz="2400" kern="100" dirty="0">
                <a:effectLst/>
                <a:latin typeface="Calibri" panose="020F0502020204030204" pitchFamily="34" charset="0"/>
                <a:ea typeface="Calibri" panose="020F0502020204030204" pitchFamily="34" charset="0"/>
                <a:cs typeface="Arial" panose="020B0604020202020204" pitchFamily="34" charset="0"/>
              </a:rPr>
              <a:t>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حتوي</a:t>
            </a:r>
            <a:r>
              <a:rPr lang="ar-SA" sz="2400" kern="100" dirty="0">
                <a:effectLst/>
                <a:latin typeface="Calibri" panose="020F0502020204030204" pitchFamily="34" charset="0"/>
                <a:ea typeface="Calibri" panose="020F0502020204030204" pitchFamily="34" charset="0"/>
                <a:cs typeface="Arial" panose="020B0604020202020204" pitchFamily="34" charset="0"/>
              </a:rPr>
              <a:t> على الن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تائج والت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وصيات</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rtl="1">
              <a:lnSpc>
                <a:spcPct val="107000"/>
              </a:lnSpc>
              <a:spcAft>
                <a:spcPts val="800"/>
              </a:spcAft>
              <a:buSzPts val="1000"/>
              <a:buFont typeface="Wingdings" panose="05000000000000000000" pitchFamily="2" charset="2"/>
              <a:buChar char="Ø"/>
              <a:tabLst>
                <a:tab pos="9144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Arial" panose="020B0604020202020204" pitchFamily="34" charset="0"/>
                <a:ea typeface="Calibri" panose="020F0502020204030204" pitchFamily="34" charset="0"/>
                <a:cs typeface="Times New Roman" panose="02020603050405020304" pitchFamily="18" charset="0"/>
              </a:rPr>
              <a:t>:</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تابة تقرير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يتضم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fr-FR" sz="2400" kern="100" dirty="0">
                <a:effectLst/>
                <a:latin typeface="Arial" panose="020B0604020202020204" pitchFamily="34" charset="0"/>
                <a:ea typeface="Calibri" panose="020F0502020204030204" pitchFamily="34" charset="0"/>
                <a:cs typeface="Times New Roman" panose="02020603050405020304" pitchFamily="18" charset="0"/>
              </a:rPr>
              <a:t>:</a:t>
            </a:r>
            <a:endParaRPr lang="fr-FR"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07000"/>
              </a:lnSpc>
              <a:spcAft>
                <a:spcPts val="800"/>
              </a:spcAft>
              <a:buSzPts val="1000"/>
              <a:buFont typeface="Wingdings" panose="05000000000000000000" pitchFamily="2" charset="2"/>
              <a:buChar char=""/>
              <a:tabLst>
                <a:tab pos="13716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نقاط القوة: و</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ضوح</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الصوت، م</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وضوع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هم</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07000"/>
              </a:lnSpc>
              <a:spcAft>
                <a:spcPts val="800"/>
              </a:spcAft>
              <a:buSzPts val="1000"/>
              <a:buFont typeface="Wingdings" panose="05000000000000000000" pitchFamily="2" charset="2"/>
              <a:buChar char=""/>
              <a:tabLst>
                <a:tab pos="13716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نقاط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الض</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عف: 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دم 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عطاء فرصة 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للمستمعين للمشاركة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07000"/>
              </a:lnSpc>
              <a:spcAft>
                <a:spcPts val="800"/>
              </a:spcAft>
              <a:buSzPts val="1000"/>
              <a:buFont typeface="Wingdings" panose="05000000000000000000" pitchFamily="2" charset="2"/>
              <a:buChar char=""/>
              <a:tabLst>
                <a:tab pos="13716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الت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وصيات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تقليل وقت المذيع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وزيادة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شاركة</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الجمهور</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هذه الخ</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طوات</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DZ" sz="2400" kern="100" dirty="0">
                <a:effectLst/>
                <a:latin typeface="Calibri" panose="020F0502020204030204" pitchFamily="34" charset="0"/>
                <a:ea typeface="Calibri" panose="020F0502020204030204" pitchFamily="34" charset="0"/>
                <a:cs typeface="Arial" panose="020B0604020202020204" pitchFamily="34" charset="0"/>
              </a:rPr>
              <a:t>الخَمس، </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جعل عملية تحليل الب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رنامج</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ذاعي</a:t>
            </a:r>
            <a:r>
              <a:rPr lang="ar-SA" sz="2400" kern="100" dirty="0">
                <a:effectLst/>
                <a:latin typeface="Calibri" panose="020F0502020204030204" pitchFamily="34" charset="0"/>
                <a:ea typeface="Calibri" panose="020F0502020204030204" pitchFamily="34" charset="0"/>
                <a:cs typeface="Arial" panose="020B0604020202020204" pitchFamily="34" charset="0"/>
              </a:rPr>
              <a:t>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ظ</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مة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لمية،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ساعد على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طوير 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ودة الإنتاج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ستقبلاً</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 </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Image 9">
            <a:extLst>
              <a:ext uri="{FF2B5EF4-FFF2-40B4-BE49-F238E27FC236}">
                <a16:creationId xmlns:a16="http://schemas.microsoft.com/office/drawing/2014/main" id="{D9487603-5DA9-FA18-C376-1AD62B687999}"/>
              </a:ext>
            </a:extLst>
          </p:cNvPr>
          <p:cNvPicPr>
            <a:picLocks noChangeAspect="1"/>
          </p:cNvPicPr>
          <p:nvPr/>
        </p:nvPicPr>
        <p:blipFill>
          <a:blip r:embed="rId4" cstate="print">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288661" y="1577116"/>
            <a:ext cx="3424176" cy="3424176"/>
          </a:xfrm>
          <a:prstGeom prst="ellipse">
            <a:avLst/>
          </a:prstGeom>
          <a:ln>
            <a:noFill/>
          </a:ln>
          <a:effectLst>
            <a:softEdge rad="112500"/>
          </a:effectLst>
        </p:spPr>
      </p:pic>
    </p:spTree>
    <p:extLst>
      <p:ext uri="{BB962C8B-B14F-4D97-AF65-F5344CB8AC3E}">
        <p14:creationId xmlns:p14="http://schemas.microsoft.com/office/powerpoint/2010/main" val="3735268948"/>
      </p:ext>
    </p:extLst>
  </p:cSld>
  <p:clrMapOvr>
    <a:masterClrMapping/>
  </p:clrMapOvr>
  <p:transition spd="med" advTm="507434">
    <p:pull/>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6E36B-42A7-D5A4-1202-6C9458A832A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2B080A3-186B-A2AD-7455-06E28351AE4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033C9A24-BD21-C6A7-90E9-326C82C44692}"/>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D03FE8A-1DFA-A761-6DFF-B6A3213B7937}"/>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F74F4364-FECD-9D57-363E-6390517A71A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C070C71A-2053-E28D-4955-11761DD8B412}"/>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5" name="Rectangle 4">
            <a:extLst>
              <a:ext uri="{FF2B5EF4-FFF2-40B4-BE49-F238E27FC236}">
                <a16:creationId xmlns:a16="http://schemas.microsoft.com/office/drawing/2014/main" id="{F1C1E594-C7B4-62F7-9B86-73FC123A0FED}"/>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
        <p:nvSpPr>
          <p:cNvPr id="7" name="ZoneTexte 6">
            <a:extLst>
              <a:ext uri="{FF2B5EF4-FFF2-40B4-BE49-F238E27FC236}">
                <a16:creationId xmlns:a16="http://schemas.microsoft.com/office/drawing/2014/main" id="{58330A5B-B1BB-6DE7-0D00-EE5C17708767}"/>
              </a:ext>
            </a:extLst>
          </p:cNvPr>
          <p:cNvSpPr txBox="1"/>
          <p:nvPr/>
        </p:nvSpPr>
        <p:spPr>
          <a:xfrm>
            <a:off x="1233376" y="1462446"/>
            <a:ext cx="10324214" cy="5034904"/>
          </a:xfrm>
          <a:prstGeom prst="rect">
            <a:avLst/>
          </a:prstGeom>
          <a:noFill/>
        </p:spPr>
        <p:txBody>
          <a:bodyPr wrap="square">
            <a:spAutoFit/>
          </a:bodyPr>
          <a:lstStyle/>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 إنَّ منْ أَهمِّ مشكلات الصَّوت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والآداء</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DZ" sz="2400" kern="100" dirty="0">
                <a:effectLst/>
                <a:latin typeface="Calibri" panose="020F0502020204030204" pitchFamily="34" charset="0"/>
                <a:ea typeface="Calibri" panose="020F0502020204030204" pitchFamily="34" charset="0"/>
                <a:cs typeface="Arial" panose="020B0604020202020204" pitchFamily="34" charset="0"/>
              </a:rPr>
              <a:t>الإذاعي </a:t>
            </a:r>
            <a:r>
              <a:rPr lang="ar-SA" sz="2400" kern="100" dirty="0">
                <a:effectLst/>
                <a:latin typeface="Calibri" panose="020F0502020204030204" pitchFamily="34" charset="0"/>
                <a:ea typeface="Calibri" panose="020F0502020204030204" pitchFamily="34" charset="0"/>
                <a:cs typeface="Arial" panose="020B0604020202020204" pitchFamily="34" charset="0"/>
              </a:rPr>
              <a:t>هي</a:t>
            </a:r>
            <a:r>
              <a:rPr lang="ar-DZ"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1</a:t>
            </a:r>
            <a:r>
              <a:rPr lang="fr-FR" sz="24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 </a:t>
            </a:r>
            <a:r>
              <a:rPr lang="ar-DZ" sz="24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 </a:t>
            </a:r>
            <a:r>
              <a:rPr lang="ar-SA" sz="2400" b="1" kern="100" dirty="0" err="1">
                <a:solidFill>
                  <a:schemeClr val="accent2"/>
                </a:solidFill>
                <a:effectLst/>
                <a:latin typeface="Calibri" panose="020F0502020204030204" pitchFamily="34" charset="0"/>
                <a:ea typeface="Calibri" panose="020F0502020204030204" pitchFamily="34" charset="0"/>
                <a:cs typeface="Arial" panose="020B0604020202020204" pitchFamily="34" charset="0"/>
              </a:rPr>
              <a:t>الإِفتقار</a:t>
            </a: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إِلى الث</a:t>
            </a:r>
            <a:r>
              <a:rPr lang="ar-DZ"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قافة الصوتية:</a:t>
            </a:r>
            <a:r>
              <a:rPr lang="ar-SA" sz="24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وعَدَم التَّّدريب الكَافي عَلَى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إِستخدام</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الإِمكَانات الصَّوتية المُتَنوِّعة، وغيرَ ذلك منَ المَلاَمِح النُّطْقِية والوسائل الصَّوتية غَير اللَّفظية، مِثْل المَدِّ والتَنْغِيم وطول الوَقْفَة او السَّكْتَة وسُرعة الصَوت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وإِستمرارِيَته</a:t>
            </a:r>
            <a:r>
              <a:rPr lang="ar-SA" sz="2400" kern="100" dirty="0">
                <a:effectLst/>
                <a:latin typeface="Calibri" panose="020F0502020204030204" pitchFamily="34" charset="0"/>
                <a:ea typeface="Calibri" panose="020F0502020204030204" pitchFamily="34" charset="0"/>
                <a:cs typeface="Arial" panose="020B0604020202020204" pitchFamily="34" charset="0"/>
              </a:rPr>
              <a:t> ونَوعِيته</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just" rtl="1">
              <a:lnSpc>
                <a:spcPct val="107000"/>
              </a:lnSpc>
              <a:spcAft>
                <a:spcPts val="800"/>
              </a:spcAft>
              <a:buFont typeface="Wingdings" panose="05000000000000000000" pitchFamily="2" charset="2"/>
              <a:buChar char="q"/>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 :</a:t>
            </a:r>
            <a:r>
              <a:rPr lang="ar-DZ" sz="2400" b="1"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في أ</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حد البرامج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ذاعية</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الحوارية، كان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ذيع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قرأ الأسئلة بسرعة كبيرة وب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غمة واحدة 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يبة</a:t>
            </a:r>
            <a:r>
              <a:rPr lang="ar-SA" sz="2400" kern="100" dirty="0">
                <a:effectLst/>
                <a:latin typeface="Calibri" panose="020F0502020204030204" pitchFamily="34" charset="0"/>
                <a:ea typeface="Calibri" panose="020F0502020204030204" pitchFamily="34" charset="0"/>
                <a:cs typeface="Arial" panose="020B0604020202020204" pitchFamily="34" charset="0"/>
              </a:rPr>
              <a:t> دون أي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تنغيم أو مد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ص</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وتي. وعندما وصل إلى سؤال مهم، 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وقف أو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 من س</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رعة</a:t>
            </a:r>
            <a:r>
              <a:rPr lang="ar-SA" sz="2400" kern="100" dirty="0">
                <a:effectLst/>
                <a:latin typeface="Calibri" panose="020F0502020204030204" pitchFamily="34" charset="0"/>
                <a:ea typeface="Calibri" panose="020F0502020204030204" pitchFamily="34" charset="0"/>
                <a:cs typeface="Arial" panose="020B0604020202020204" pitchFamily="34" charset="0"/>
              </a:rPr>
              <a:t> ص</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 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على السؤال وكأن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 عادي، مم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 جعل المستمع لا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شعر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أهمية الن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قطة المطروحة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ينما لو كان المذيع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درَّبًا على الث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قافة الص</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وتية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كان سي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بط</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ئ ص</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 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السؤال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 من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برته للت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أكيد</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ستخدم و</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قفة 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صيرة بعد الج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ملة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ح المستمع فرصة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ستيعاب</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كرة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42993666"/>
      </p:ext>
    </p:extLst>
  </p:cSld>
  <p:clrMapOvr>
    <a:masterClrMapping/>
  </p:clrMapOvr>
  <p:transition spd="med" advTm="507434">
    <p:pull/>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B482A-C72D-5FF0-C6F5-C7F2FE3267F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6DA6B67-71AB-E9AB-2F71-F8BFBEAA89C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01B711DC-B441-0DB1-FF70-41D0594F3B75}"/>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C59D0F8C-7D43-9074-A745-88688D749048}"/>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06E62F7E-B812-9F6A-ABD2-33FEF5F714C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7055572F-ED52-7F52-D19D-917B50F2BC47}"/>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5" name="Rectangle 4">
            <a:extLst>
              <a:ext uri="{FF2B5EF4-FFF2-40B4-BE49-F238E27FC236}">
                <a16:creationId xmlns:a16="http://schemas.microsoft.com/office/drawing/2014/main" id="{26392F48-91CC-465B-017E-C2960A534D9A}"/>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
        <p:nvSpPr>
          <p:cNvPr id="9" name="ZoneTexte 8">
            <a:extLst>
              <a:ext uri="{FF2B5EF4-FFF2-40B4-BE49-F238E27FC236}">
                <a16:creationId xmlns:a16="http://schemas.microsoft.com/office/drawing/2014/main" id="{55DDE8A0-8F1D-0682-36AF-7BAE21464BCA}"/>
              </a:ext>
            </a:extLst>
          </p:cNvPr>
          <p:cNvSpPr txBox="1"/>
          <p:nvPr/>
        </p:nvSpPr>
        <p:spPr>
          <a:xfrm>
            <a:off x="2230773" y="1705509"/>
            <a:ext cx="8924544" cy="4690387"/>
          </a:xfrm>
          <a:prstGeom prst="rect">
            <a:avLst/>
          </a:prstGeom>
          <a:noFill/>
        </p:spPr>
        <p:txBody>
          <a:bodyPr wrap="square">
            <a:spAutoFit/>
          </a:bodyPr>
          <a:lstStyle/>
          <a:p>
            <a:pPr algn="just" rtl="1">
              <a:lnSpc>
                <a:spcPct val="107000"/>
              </a:lnSpc>
              <a:spcAft>
                <a:spcPts val="800"/>
              </a:spcAft>
              <a:buNone/>
            </a:pPr>
            <a:r>
              <a:rPr lang="ar-SA"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2</a:t>
            </a:r>
            <a:r>
              <a:rPr lang="ar-SA" sz="28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fr-FR" sz="28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a:t>
            </a:r>
            <a:r>
              <a:rPr lang="ar-DZ" sz="28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 </a:t>
            </a:r>
            <a:r>
              <a:rPr lang="ar-SA"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التَوَتُّر:</a:t>
            </a:r>
            <a:r>
              <a:rPr lang="ar-SA" sz="28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إنَّ التَوتُّر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والإِرتباك</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بِداية الإِلقاء، طَبيعي جِّدًا حتًّى عِند المٌتَمرسين، وسَبَبه هو هُرمون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أَ</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دْرِينَالِين</a:t>
            </a:r>
            <a:r>
              <a:rPr lang="ar-SA" sz="2400" kern="100" dirty="0">
                <a:effectLst/>
                <a:latin typeface="Calibri" panose="020F0502020204030204" pitchFamily="34" charset="0"/>
                <a:ea typeface="Calibri" panose="020F0502020204030204" pitchFamily="34" charset="0"/>
                <a:cs typeface="Arial" panose="020B0604020202020204" pitchFamily="34" charset="0"/>
              </a:rPr>
              <a:t>، والَّذي يُعطي طَاقة للجِسم في حُدود مَا يَحتاجه، بِسبب ذلك المَوقف، لكِن إِذَا زَاد تَفكيرك في الأُمور السِّلبية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فإِنَّ العقل يَقوم بِإرسال المَزيد من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أَ</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دْرِينالين</a:t>
            </a:r>
            <a:r>
              <a:rPr lang="ar-SA" sz="2400" kern="100" dirty="0">
                <a:effectLst/>
                <a:latin typeface="Calibri" panose="020F0502020204030204" pitchFamily="34" charset="0"/>
                <a:ea typeface="Calibri" panose="020F0502020204030204" pitchFamily="34" charset="0"/>
                <a:cs typeface="Arial" panose="020B0604020202020204" pitchFamily="34" charset="0"/>
              </a:rPr>
              <a:t> فَيٌصبح لَديك طَاقة زَائدة، وتبدأ بَعدها بالتَّعَرق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والإِرتِجاف</a:t>
            </a:r>
            <a:r>
              <a:rPr lang="ar-SA" sz="2400" kern="100" dirty="0">
                <a:effectLst/>
                <a:latin typeface="Calibri" panose="020F0502020204030204" pitchFamily="34" charset="0"/>
                <a:ea typeface="Calibri" panose="020F0502020204030204" pitchFamily="34" charset="0"/>
                <a:cs typeface="Arial" panose="020B0604020202020204" pitchFamily="34" charset="0"/>
              </a:rPr>
              <a:t>، والحَّل أَن تبدأَ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بِإبتسامة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وتَفكير إِيجابي بِمهاراتِ الإِلقاء، عِنْدَئِذ تُعَالَج مُشكلة الأدرينالين لِصَالِحنا ولَيس ضِدَّنا، فَبِدونه يُصبح الإِنسان أَجْوَفَ المَشاعر والأَحَاسيس</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just" rtl="1">
              <a:lnSpc>
                <a:spcPct val="107000"/>
              </a:lnSpc>
              <a:spcAft>
                <a:spcPts val="800"/>
              </a:spcAft>
              <a:buFont typeface="Wingdings" panose="05000000000000000000" pitchFamily="2" charset="2"/>
              <a:buChar char="q"/>
            </a:pPr>
            <a:r>
              <a:rPr lang="ar-SA" sz="2400" b="1" kern="100" dirty="0">
                <a:effectLst/>
                <a:latin typeface="Calibri" panose="020F0502020204030204" pitchFamily="34" charset="0"/>
                <a:ea typeface="Calibri" panose="020F0502020204030204" pitchFamily="34" charset="0"/>
                <a:cs typeface="Arial" panose="020B0604020202020204" pitchFamily="34" charset="0"/>
              </a:rPr>
              <a:t>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ثال :</a:t>
            </a:r>
            <a:r>
              <a:rPr lang="ar-SA" sz="2400" b="1" kern="0" dirty="0">
                <a:effectLst/>
                <a:latin typeface="Calibri" panose="020F0502020204030204" pitchFamily="34" charset="0"/>
                <a:ea typeface="Times New Roman" panose="02020603050405020304" pitchFamily="18" charset="0"/>
                <a:cs typeface="Times New Roman" panose="02020603050405020304" pitchFamily="18" charset="0"/>
              </a:rPr>
              <a:t> </a:t>
            </a:r>
            <a:endParaRPr lang="ar-DZ" sz="2400" b="1" kern="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في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مباشر لبرنامج صباحي،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أ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ذيع 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ديثه</a:t>
            </a:r>
            <a:r>
              <a:rPr lang="ar-SA" sz="2400" kern="100" dirty="0">
                <a:effectLst/>
                <a:latin typeface="Calibri" panose="020F0502020204030204" pitchFamily="34" charset="0"/>
                <a:ea typeface="Calibri" panose="020F0502020204030204" pitchFamily="34" charset="0"/>
                <a:cs typeface="Arial" panose="020B0604020202020204" pitchFamily="34" charset="0"/>
              </a:rPr>
              <a:t>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نبرة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وصوته سريع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قط</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 </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سبب </a:t>
            </a:r>
            <a:r>
              <a:rPr lang="ar-DZ" sz="2400" kern="100" dirty="0">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رتباكه</a:t>
            </a:r>
            <a:r>
              <a:rPr lang="ar-SA" sz="2400" kern="100" dirty="0">
                <a:effectLst/>
                <a:latin typeface="Calibri" panose="020F0502020204030204" pitchFamily="34" charset="0"/>
                <a:ea typeface="Calibri" panose="020F0502020204030204" pitchFamily="34" charset="0"/>
                <a:cs typeface="Arial" panose="020B0604020202020204" pitchFamily="34" charset="0"/>
              </a:rPr>
              <a:t> أمام الكاميرا. بعد ثوانٍ،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بتسم</a:t>
            </a:r>
            <a:r>
              <a:rPr lang="ar-SA" sz="2400" kern="100" dirty="0">
                <a:effectLst/>
                <a:latin typeface="Calibri" panose="020F0502020204030204" pitchFamily="34" charset="0"/>
                <a:ea typeface="Calibri" panose="020F0502020204030204" pitchFamily="34" charset="0"/>
                <a:cs typeface="Arial" panose="020B0604020202020204" pitchFamily="34" charset="0"/>
              </a:rPr>
              <a:t> وتوق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 لحظة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قصيرة، 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أعاد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نظيم صوته بتن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يم ه</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ادئ</a:t>
            </a:r>
            <a:r>
              <a:rPr lang="ar-SA" sz="2400" kern="100" dirty="0">
                <a:effectLst/>
                <a:latin typeface="Calibri" panose="020F0502020204030204" pitchFamily="34" charset="0"/>
                <a:ea typeface="Calibri" panose="020F0502020204030204" pitchFamily="34" charset="0"/>
                <a:cs typeface="Arial" panose="020B0604020202020204" pitchFamily="34" charset="0"/>
              </a:rPr>
              <a:t>. هذا جعله يستعيد ثقته تدريجيًا، ف</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نتق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 من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رت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جاف في الب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داية إلى أداء</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يح</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ؤث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شدّ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DZ" sz="2400" kern="100" dirty="0">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نتباه المستمعين والمشاهدين</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98893033"/>
      </p:ext>
    </p:extLst>
  </p:cSld>
  <p:clrMapOvr>
    <a:masterClrMapping/>
  </p:clrMapOvr>
  <p:transition spd="med" advTm="507434">
    <p:pull/>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3575E-2851-DA1C-03E3-4FFB3695E75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75E0CBA-6748-1457-F1DF-14C5AC64BAD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5F89BC18-9D6A-0BC4-1512-13AF1F766C4F}"/>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714A5680-845A-494B-8E02-D332F4C908A6}"/>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0E21A32F-3BBA-C854-3B54-8F4B8DD99DB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C195B16D-E439-0F1F-631D-72A1E3CC2A60}"/>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5" name="Rectangle 4">
            <a:extLst>
              <a:ext uri="{FF2B5EF4-FFF2-40B4-BE49-F238E27FC236}">
                <a16:creationId xmlns:a16="http://schemas.microsoft.com/office/drawing/2014/main" id="{B93C9D4B-9567-C4CB-D44B-094E06FDE7B3}"/>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
        <p:nvSpPr>
          <p:cNvPr id="9" name="ZoneTexte 8">
            <a:extLst>
              <a:ext uri="{FF2B5EF4-FFF2-40B4-BE49-F238E27FC236}">
                <a16:creationId xmlns:a16="http://schemas.microsoft.com/office/drawing/2014/main" id="{99C64D9B-F416-98F2-7B7E-2E15375C3BB8}"/>
              </a:ext>
            </a:extLst>
          </p:cNvPr>
          <p:cNvSpPr txBox="1"/>
          <p:nvPr/>
        </p:nvSpPr>
        <p:spPr>
          <a:xfrm>
            <a:off x="4361423" y="1523750"/>
            <a:ext cx="7050634" cy="4932312"/>
          </a:xfrm>
          <a:prstGeom prst="rect">
            <a:avLst/>
          </a:prstGeom>
          <a:noFill/>
        </p:spPr>
        <p:txBody>
          <a:bodyPr wrap="square">
            <a:spAutoFit/>
          </a:bodyPr>
          <a:lstStyle/>
          <a:p>
            <a:pPr algn="just" rtl="1">
              <a:lnSpc>
                <a:spcPct val="107000"/>
              </a:lnSpc>
              <a:spcAft>
                <a:spcPts val="800"/>
              </a:spcAft>
              <a:buNone/>
            </a:pP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3</a:t>
            </a:r>
            <a:r>
              <a:rPr lang="fr-FR" sz="24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a:t>
            </a:r>
            <a:r>
              <a:rPr lang="ar-SA" sz="24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السَّكتات والوَقَفات الخَاطئة:</a:t>
            </a: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endParaRPr lang="ar-DZ"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فالسَّكتُ الخَاطئ يُفسِد المَعنى المَطلوب، بَلْ ويجعلُه مُتناقضا لِلمَعنى المطلوب أَو المفروض تَوصيله، ولذلك نَجد أَنَّ القرآن الكريم، تتحدَّد فيه مَواضِع الوَقف والوَصل ولا يَجوز إِغْفال هذه القواعد بٍأَيَّة حال من الأحوال</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q"/>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 : </a:t>
            </a:r>
            <a:endParaRPr lang="ar-DZ" sz="2400" b="1"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في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حد</a:t>
            </a:r>
            <a:r>
              <a:rPr lang="ar-DZ" sz="2400" kern="100" dirty="0">
                <a:effectLst/>
                <a:latin typeface="Calibri" panose="020F0502020204030204" pitchFamily="34" charset="0"/>
                <a:ea typeface="Calibri" panose="020F0502020204030204" pitchFamily="34" charset="0"/>
                <a:cs typeface="Arial" panose="020B0604020202020204" pitchFamily="34" charset="0"/>
              </a:rPr>
              <a:t>ى</a:t>
            </a:r>
            <a:r>
              <a:rPr lang="ar-SA" sz="2400" kern="100" dirty="0">
                <a:effectLst/>
                <a:latin typeface="Calibri" panose="020F0502020204030204" pitchFamily="34" charset="0"/>
                <a:ea typeface="Calibri" panose="020F0502020204030204" pitchFamily="34" charset="0"/>
                <a:cs typeface="Arial" panose="020B0604020202020204" pitchFamily="34" charset="0"/>
              </a:rPr>
              <a:t> ن</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شرات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الأخبار، 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رأ</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المذيع الجملة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ar-DZ" sz="2400" kern="100" dirty="0">
              <a:latin typeface="Arial" panose="020B060402020202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DZ" sz="2400" b="1" kern="100" dirty="0">
                <a:effectLst/>
                <a:latin typeface="Calibri" panose="020F0502020204030204" pitchFamily="34" charset="0"/>
                <a:ea typeface="Calibri" panose="020F0502020204030204" pitchFamily="34" charset="0"/>
                <a:cs typeface="Arial" panose="020B0604020202020204" pitchFamily="34" charset="0"/>
              </a:rPr>
              <a:t>"برَّأت</a:t>
            </a:r>
            <a:r>
              <a:rPr lang="ar-SA" sz="2400" b="1" kern="100" dirty="0">
                <a:effectLst/>
                <a:latin typeface="Calibri" panose="020F0502020204030204" pitchFamily="34" charset="0"/>
                <a:ea typeface="Calibri" panose="020F0502020204030204" pitchFamily="34" charset="0"/>
                <a:cs typeface="Arial" panose="020B0604020202020204" pitchFamily="34" charset="0"/>
              </a:rPr>
              <a:t> الم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حكمة الم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تهم… ب</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ب</a:t>
            </a:r>
            <a:r>
              <a:rPr lang="ar-DZ" sz="2400" b="1" kern="100" dirty="0">
                <a:latin typeface="Calibri" panose="020F0502020204030204" pitchFamily="34" charset="0"/>
                <a:ea typeface="Calibri" panose="020F0502020204030204" pitchFamily="34" charset="0"/>
                <a:cs typeface="Arial" panose="020B0604020202020204" pitchFamily="34" charset="0"/>
              </a:rPr>
              <a:t>َ</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راءةٍ</a:t>
            </a:r>
            <a:r>
              <a:rPr lang="ar-SA" sz="2400" b="1" kern="100" dirty="0">
                <a:effectLst/>
                <a:latin typeface="Calibri" panose="020F0502020204030204" pitchFamily="34" charset="0"/>
                <a:ea typeface="Calibri" panose="020F0502020204030204" pitchFamily="34" charset="0"/>
                <a:cs typeface="Arial" panose="020B0604020202020204" pitchFamily="34" charset="0"/>
              </a:rPr>
              <a:t> كاملة</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r>
              <a:rPr lang="ar-DZ" sz="2400" b="1"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حيث توقّ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 بعد كلمة</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هم، فظنّ المستمع أن المعلومة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نتهت</a:t>
            </a:r>
            <a:r>
              <a:rPr lang="ar-SA" sz="2400" kern="100" dirty="0">
                <a:effectLst/>
                <a:latin typeface="Calibri" panose="020F0502020204030204" pitchFamily="34" charset="0"/>
                <a:ea typeface="Calibri" panose="020F0502020204030204" pitchFamily="34" charset="0"/>
                <a:cs typeface="Arial" panose="020B0604020202020204" pitchFamily="34" charset="0"/>
              </a:rPr>
              <a:t> عند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تبرِئة</a:t>
            </a:r>
            <a:r>
              <a:rPr lang="ar-SA" sz="2400" kern="100" dirty="0">
                <a:effectLst/>
                <a:latin typeface="Calibri" panose="020F0502020204030204" pitchFamily="34" charset="0"/>
                <a:ea typeface="Calibri" panose="020F0502020204030204" pitchFamily="34" charset="0"/>
                <a:cs typeface="Arial" panose="020B0604020202020204" pitchFamily="34" charset="0"/>
              </a:rPr>
              <a:t>، بينما المعنى الحقيقي هو أن المحكمة </a:t>
            </a:r>
            <a:r>
              <a:rPr lang="ar-SA" sz="2400" b="1" kern="100" dirty="0">
                <a:effectLst/>
                <a:latin typeface="Calibri" panose="020F0502020204030204" pitchFamily="34" charset="0"/>
                <a:ea typeface="Calibri" panose="020F0502020204030204" pitchFamily="34" charset="0"/>
                <a:cs typeface="Arial" panose="020B0604020202020204" pitchFamily="34" charset="0"/>
              </a:rPr>
              <a:t>برّأت الم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ت</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هم بالكامل</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هذا الو</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 الخ</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اطئ</a:t>
            </a:r>
            <a:r>
              <a:rPr lang="ar-SA" sz="2400" kern="100" dirty="0">
                <a:effectLst/>
                <a:latin typeface="Calibri" panose="020F0502020204030204" pitchFamily="34" charset="0"/>
                <a:ea typeface="Calibri" panose="020F0502020204030204" pitchFamily="34" charset="0"/>
                <a:cs typeface="Arial" panose="020B0604020202020204" pitchFamily="34" charset="0"/>
              </a:rPr>
              <a:t> غيّ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عنى وأحدث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لتباسًا</a:t>
            </a:r>
            <a:r>
              <a:rPr lang="ar-SA" sz="2400" kern="100" dirty="0">
                <a:effectLst/>
                <a:latin typeface="Calibri" panose="020F0502020204030204" pitchFamily="34" charset="0"/>
                <a:ea typeface="Calibri" panose="020F0502020204030204" pitchFamily="34" charset="0"/>
                <a:cs typeface="Arial" panose="020B0604020202020204" pitchFamily="34" charset="0"/>
              </a:rPr>
              <a:t> لدى الجمهور</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1" name="Image 10">
            <a:extLst>
              <a:ext uri="{FF2B5EF4-FFF2-40B4-BE49-F238E27FC236}">
                <a16:creationId xmlns:a16="http://schemas.microsoft.com/office/drawing/2014/main" id="{D2DEBDB8-46A2-1637-AF56-3CFEEFF061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4367" y="1577116"/>
            <a:ext cx="3389871" cy="413581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33068555"/>
      </p:ext>
    </p:extLst>
  </p:cSld>
  <p:clrMapOvr>
    <a:masterClrMapping/>
  </p:clrMapOvr>
  <p:transition spd="med" advTm="507434">
    <p:pull/>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DA601-4CD1-843C-90AF-75BC33CF1D6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B28C873-AEE3-F1C6-7373-E4946FD1D63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07711420-6915-F001-6B29-6ABE18ED9F9D}"/>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6A8FF1B8-7238-41E5-B0D8-C80ABA30E148}"/>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E19412E4-25AC-55D0-9179-0BCF000C186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7010C445-D252-14B4-36B7-B16BC8DC1629}"/>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5" name="Rectangle 4">
            <a:extLst>
              <a:ext uri="{FF2B5EF4-FFF2-40B4-BE49-F238E27FC236}">
                <a16:creationId xmlns:a16="http://schemas.microsoft.com/office/drawing/2014/main" id="{89550A33-873D-6AA8-5288-FC055E8E3932}"/>
              </a:ext>
            </a:extLst>
          </p:cNvPr>
          <p:cNvSpPr/>
          <p:nvPr/>
        </p:nvSpPr>
        <p:spPr>
          <a:xfrm>
            <a:off x="3712837" y="381168"/>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
        <p:nvSpPr>
          <p:cNvPr id="9" name="ZoneTexte 8">
            <a:extLst>
              <a:ext uri="{FF2B5EF4-FFF2-40B4-BE49-F238E27FC236}">
                <a16:creationId xmlns:a16="http://schemas.microsoft.com/office/drawing/2014/main" id="{21F9827D-29D4-6BDC-D464-078CBF6FDAB8}"/>
              </a:ext>
            </a:extLst>
          </p:cNvPr>
          <p:cNvSpPr txBox="1"/>
          <p:nvPr/>
        </p:nvSpPr>
        <p:spPr>
          <a:xfrm>
            <a:off x="972666" y="1746044"/>
            <a:ext cx="10512552" cy="5122300"/>
          </a:xfrm>
          <a:prstGeom prst="rect">
            <a:avLst/>
          </a:prstGeom>
          <a:noFill/>
        </p:spPr>
        <p:txBody>
          <a:bodyPr wrap="square">
            <a:spAutoFit/>
          </a:bodyPr>
          <a:lstStyle/>
          <a:p>
            <a:pPr algn="just"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4</a:t>
            </a:r>
            <a:r>
              <a:rPr lang="fr-FR" sz="24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 - </a:t>
            </a: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الخَطأ في تَنْغِيم الجُملة أَثناء إِلقائها:</a:t>
            </a:r>
            <a:r>
              <a:rPr lang="ar-SA" sz="24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إِنَّ أَهمية السَّكتات النَّاقصة تَكمٌن في أَنَّها تَصْلُح كأدوات للتعبير من ناحِية نَغمتها الصوتية وكذلك من ناحية مِقدار المُدة، التي يقف فيها الُمتَكلِّم قَبل أَن  يَستَأنف الحديث، فمن حيث النَّغمة الصوتية، نَجِد أَنَّ الجُملة التَّقريرية، لَها تَنْغيم معين، والجُملة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الإٍستفهامية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لَها تَنْغيم آخَر،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والإٍحتمالية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لهَا تَنْغيم ثَالث، والتَوكِيدية لها تَنغِيم رَابع، ... وهكذا، بحيث تكون النَّغمة الصوتية مُعبِّرة عن المعنى، وأمَّا مِن حيث مِقدار المُدَّة الَّتي يَقف فيها المتحدث، فإِنَّها ترتبط بِهدفه، أمَّا في إِثارة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إِهتمام</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المُستمع لِمَا سيأتي من حَديث أو في إِعطاء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الإِنطباع</a:t>
            </a:r>
            <a:r>
              <a:rPr lang="ar-SA" sz="2400" kern="100" dirty="0">
                <a:effectLst/>
                <a:latin typeface="Calibri" panose="020F0502020204030204" pitchFamily="34" charset="0"/>
                <a:ea typeface="Calibri" panose="020F0502020204030204" pitchFamily="34" charset="0"/>
                <a:cs typeface="Arial" panose="020B0604020202020204" pitchFamily="34" charset="0"/>
              </a:rPr>
              <a:t> عند السَامع، بأنَّ الحديث قد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إِنتهى</a:t>
            </a:r>
            <a:r>
              <a:rPr lang="ar-SA" sz="2400" kern="100" dirty="0">
                <a:effectLst/>
                <a:latin typeface="Calibri" panose="020F0502020204030204" pitchFamily="34" charset="0"/>
                <a:ea typeface="Calibri" panose="020F0502020204030204" pitchFamily="34" charset="0"/>
                <a:cs typeface="Arial" panose="020B0604020202020204" pitchFamily="34" charset="0"/>
              </a:rPr>
              <a:t> كَمَا سَبِقت الإِشَارة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just" rtl="1">
              <a:lnSpc>
                <a:spcPct val="107000"/>
              </a:lnSpc>
              <a:spcAft>
                <a:spcPts val="800"/>
              </a:spcAft>
              <a:buFont typeface="Wingdings" panose="05000000000000000000" pitchFamily="2" charset="2"/>
              <a:buChar char="q"/>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ar-DZ" sz="2400" b="1"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في برنامج إذاعي إخباري، قال المذيع:</a:t>
            </a:r>
            <a:r>
              <a:rPr lang="ar-DZ" sz="2400" kern="100" dirty="0">
                <a:latin typeface="Calibri" panose="020F0502020204030204" pitchFamily="34" charset="0"/>
                <a:ea typeface="Calibri" panose="020F0502020204030204" pitchFamily="34" charset="0"/>
                <a:cs typeface="Arial" panose="020B0604020202020204" pitchFamily="34" charset="0"/>
              </a:rPr>
              <a:t> </a:t>
            </a:r>
            <a:r>
              <a:rPr lang="ar-SA" sz="2400" b="1" kern="100" dirty="0">
                <a:effectLst/>
                <a:latin typeface="Calibri" panose="020F0502020204030204" pitchFamily="34" charset="0"/>
                <a:ea typeface="Calibri" panose="020F0502020204030204" pitchFamily="34" charset="0"/>
                <a:cs typeface="Arial" panose="020B0604020202020204" pitchFamily="34" charset="0"/>
              </a:rPr>
              <a:t>"أ</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علنت الحكومة عن مشروع جديد لتشغيل الشباب؟"</a:t>
            </a:r>
            <a:endParaRPr lang="fr-FR" sz="2400" b="1"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وقد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طق الجملة الخبرية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غمة </a:t>
            </a:r>
            <a:r>
              <a:rPr lang="ar-DZ" sz="2400" kern="100" dirty="0">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ستفهام</a:t>
            </a:r>
            <a:r>
              <a:rPr lang="ar-SA" sz="2400" kern="100" dirty="0">
                <a:effectLst/>
                <a:latin typeface="Calibri" panose="020F0502020204030204" pitchFamily="34" charset="0"/>
                <a:ea typeface="Calibri" panose="020F0502020204030204" pitchFamily="34" charset="0"/>
                <a:cs typeface="Arial" panose="020B0604020202020204" pitchFamily="34" charset="0"/>
              </a:rPr>
              <a:t> (صعود الصوت في النهاية)، وكأن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ها سؤال، مما جعل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ستمع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يظ</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 أن الخ</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بر غير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ؤ</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 أو 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 ب</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نتظار</a:t>
            </a:r>
            <a:r>
              <a:rPr lang="ar-SA" sz="2400" kern="100" dirty="0">
                <a:effectLst/>
                <a:latin typeface="Calibri" panose="020F0502020204030204" pitchFamily="34" charset="0"/>
                <a:ea typeface="Calibri" panose="020F0502020204030204" pitchFamily="34" charset="0"/>
                <a:cs typeface="Arial" panose="020B0604020202020204" pitchFamily="34" charset="0"/>
              </a:rPr>
              <a:t> 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جابة،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ينم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 المقصود هو 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علان 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مي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ؤك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هنا 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ان الخ</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طأ في الت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يم الصوتي، إذ</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DZ" sz="2400" kern="100" dirty="0">
                <a:effectLst/>
                <a:latin typeface="Calibri" panose="020F0502020204030204" pitchFamily="34" charset="0"/>
                <a:ea typeface="Calibri" panose="020F0502020204030204" pitchFamily="34" charset="0"/>
                <a:cs typeface="Arial" panose="020B0604020202020204" pitchFamily="34" charset="0"/>
              </a:rPr>
              <a:t>أ</a:t>
            </a:r>
            <a:r>
              <a:rPr lang="ar-SA" sz="2400" kern="100" dirty="0">
                <a:effectLst/>
                <a:latin typeface="Calibri" panose="020F0502020204030204" pitchFamily="34" charset="0"/>
                <a:ea typeface="Calibri" panose="020F0502020204030204" pitchFamily="34" charset="0"/>
                <a:cs typeface="Arial" panose="020B0604020202020204" pitchFamily="34" charset="0"/>
              </a:rPr>
              <a:t>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ملة التقريرية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ج</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 أن ت</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نط</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 بنغمة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قريرية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(ه</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بوط الصوت في النهاية)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ؤكد</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الخبر.</a:t>
            </a:r>
            <a:r>
              <a:rPr lang="ar-DZ" sz="2400" kern="100" dirty="0">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"أعلنت الحكومة عن مشروع جديد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شغيل الش</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باب." (مع ه</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بوط الن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رة</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آخر الجملة)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92345045"/>
      </p:ext>
    </p:extLst>
  </p:cSld>
  <p:clrMapOvr>
    <a:masterClrMapping/>
  </p:clrMapOvr>
  <p:transition spd="med" advTm="507434">
    <p:pull/>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0E965-0E2C-02F8-8648-F8FBB6B6074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9544629-0D11-F0B4-1F6D-58C97C00136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22D41EBA-B3FC-979D-1894-5D2C5B7A4521}"/>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F90358B9-84F2-B260-23F4-B6DC3BD6D8D2}"/>
              </a:ext>
            </a:extLst>
          </p:cNvPr>
          <p:cNvSpPr/>
          <p:nvPr/>
        </p:nvSpPr>
        <p:spPr>
          <a:xfrm>
            <a:off x="3434588" y="56550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5EEA7718-0541-8014-EE0D-2A39CD9CB40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E0C1B3FA-EEE2-0631-0D22-18F71E6D80B1}"/>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5" name="Rectangle 4">
            <a:extLst>
              <a:ext uri="{FF2B5EF4-FFF2-40B4-BE49-F238E27FC236}">
                <a16:creationId xmlns:a16="http://schemas.microsoft.com/office/drawing/2014/main" id="{482198AB-30FC-E844-C7D5-9C9B020AA84A}"/>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
        <p:nvSpPr>
          <p:cNvPr id="9" name="ZoneTexte 8">
            <a:extLst>
              <a:ext uri="{FF2B5EF4-FFF2-40B4-BE49-F238E27FC236}">
                <a16:creationId xmlns:a16="http://schemas.microsoft.com/office/drawing/2014/main" id="{C39B5C15-A1CE-1445-C5AA-0A78DA72CFB0}"/>
              </a:ext>
            </a:extLst>
          </p:cNvPr>
          <p:cNvSpPr txBox="1"/>
          <p:nvPr/>
        </p:nvSpPr>
        <p:spPr>
          <a:xfrm>
            <a:off x="4958426" y="1686779"/>
            <a:ext cx="6677246" cy="4781950"/>
          </a:xfrm>
          <a:prstGeom prst="rect">
            <a:avLst/>
          </a:prstGeom>
          <a:noFill/>
        </p:spPr>
        <p:txBody>
          <a:bodyPr wrap="square">
            <a:spAutoFit/>
          </a:bodyPr>
          <a:lstStyle/>
          <a:p>
            <a:pPr marL="228600" algn="just" rtl="1">
              <a:lnSpc>
                <a:spcPct val="107000"/>
              </a:lnSpc>
              <a:spcAft>
                <a:spcPts val="800"/>
              </a:spcAft>
              <a:buNone/>
            </a:pPr>
            <a:r>
              <a:rPr lang="ar-SA"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5</a:t>
            </a:r>
            <a:r>
              <a:rPr lang="fr-FR" sz="28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 </a:t>
            </a:r>
            <a:r>
              <a:rPr lang="ar-SA" sz="28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نٌطق الحروف والكلمات نُطقا مَعِيبًا</a:t>
            </a:r>
            <a:r>
              <a:rPr lang="ar-SA" sz="28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يُسمَّى تجاوز الحُروف مثل :القَول (مِنَ المُعَقَّد) بَدلًا مِنْ  (ومِنْ المُعْتَقَد) وكذلك نطق (إِلَيكم نَشرة الأَحبار) بدلاً من (نشرة الأَخبار)، مثلَ هذه الأَخطاء النَّاجمة عن الخَلط بين الصوتين المجهور والمهموس في النُّطق، وخُصوصا تَحت تَأثِير عَامِل المُمُاثلة الصَّوتية، كمَا يَنتُج عنْه الخَلط بين الصَّوتَين المُرقَّق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والمُفَخَّم</a:t>
            </a:r>
            <a:r>
              <a:rPr lang="ar-SA" sz="2800" kern="100" dirty="0">
                <a:effectLst/>
                <a:latin typeface="Calibri" panose="020F0502020204030204" pitchFamily="34" charset="0"/>
                <a:ea typeface="Calibri" panose="020F0502020204030204" pitchFamily="34" charset="0"/>
                <a:cs typeface="Arial" panose="020B0604020202020204" pitchFamily="34" charset="0"/>
              </a:rPr>
              <a:t> ، </a:t>
            </a:r>
            <a:endParaRPr lang="ar-DZ" sz="2800" kern="100" dirty="0">
              <a:effectLst/>
              <a:latin typeface="Calibri" panose="020F0502020204030204" pitchFamily="34" charset="0"/>
              <a:ea typeface="Calibri" panose="020F0502020204030204" pitchFamily="34" charset="0"/>
              <a:cs typeface="Arial" panose="020B0604020202020204" pitchFamily="34" charset="0"/>
            </a:endParaRPr>
          </a:p>
          <a:p>
            <a:pPr marL="685800" indent="-457200" algn="just" rtl="1">
              <a:lnSpc>
                <a:spcPct val="107000"/>
              </a:lnSpc>
              <a:spcAft>
                <a:spcPts val="800"/>
              </a:spcAft>
              <a:buFont typeface="Wingdings" panose="05000000000000000000" pitchFamily="2" charset="2"/>
              <a:buChar char="q"/>
            </a:pPr>
            <a:r>
              <a:rPr lang="ar-DZ" sz="2800" b="1" kern="100" dirty="0">
                <a:latin typeface="Calibri" panose="020F0502020204030204" pitchFamily="34" charset="0"/>
                <a:ea typeface="Calibri" panose="020F0502020204030204" pitchFamily="34" charset="0"/>
                <a:cs typeface="Arial" panose="020B0604020202020204" pitchFamily="34" charset="0"/>
              </a:rPr>
              <a:t>مثال : </a:t>
            </a:r>
            <a:r>
              <a:rPr lang="ar-SA" sz="2800" kern="100" dirty="0">
                <a:effectLst/>
                <a:latin typeface="Calibri" panose="020F0502020204030204" pitchFamily="34" charset="0"/>
                <a:ea typeface="Calibri" panose="020F0502020204030204" pitchFamily="34" charset="0"/>
                <a:cs typeface="Arial" panose="020B0604020202020204" pitchFamily="34" charset="0"/>
              </a:rPr>
              <a:t>كأَنْ تَنْطِق السِين صَادا أو العكس</a:t>
            </a:r>
            <a:r>
              <a:rPr lang="fr-FR" sz="2800" kern="100" dirty="0">
                <a:effectLst/>
                <a:latin typeface="Arial" panose="020B060402020202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a:t>
            </a:r>
            <a:r>
              <a:rPr lang="ar-SA" sz="2800" kern="0" dirty="0">
                <a:effectLst/>
                <a:latin typeface="Calibri" panose="020F0502020204030204" pitchFamily="34" charset="0"/>
                <a:ea typeface="Times New Roman" panose="02020603050405020304" pitchFamily="18" charset="0"/>
                <a:cs typeface="Times New Roman" panose="02020603050405020304" pitchFamily="18"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كلمة "سلام" تُنطق خطأً </a:t>
            </a:r>
            <a:r>
              <a:rPr lang="fr-FR" sz="2800" b="1" kern="100" dirty="0">
                <a:effectLst/>
                <a:latin typeface="Arial" panose="020B0604020202020204" pitchFamily="34" charset="0"/>
                <a:ea typeface="Calibri" panose="020F0502020204030204" pitchFamily="34" charset="0"/>
                <a:cs typeface="Arial" panose="020B0604020202020204" pitchFamily="34" charset="0"/>
              </a:rPr>
              <a:t>"</a:t>
            </a:r>
            <a:r>
              <a:rPr lang="ar-SA" sz="2800" b="1" kern="100" dirty="0">
                <a:effectLst/>
                <a:latin typeface="Calibri" panose="020F0502020204030204" pitchFamily="34" charset="0"/>
                <a:ea typeface="Calibri" panose="020F0502020204030204" pitchFamily="34" charset="0"/>
                <a:cs typeface="Arial" panose="020B0604020202020204" pitchFamily="34" charset="0"/>
              </a:rPr>
              <a:t>صلام"</a:t>
            </a:r>
            <a:r>
              <a:rPr lang="ar-SA" sz="2800" kern="100" dirty="0">
                <a:effectLst/>
                <a:latin typeface="Calibri" panose="020F0502020204030204" pitchFamily="34" charset="0"/>
                <a:ea typeface="Calibri" panose="020F0502020204030204" pitchFamily="34" charset="0"/>
                <a:cs typeface="Arial" panose="020B0604020202020204" pitchFamily="34" charset="0"/>
              </a:rPr>
              <a:t> </a:t>
            </a:r>
            <a:r>
              <a:rPr lang="ar-SA" sz="2800" b="1" kern="100" dirty="0">
                <a:effectLst/>
                <a:latin typeface="Calibri" panose="020F0502020204030204" pitchFamily="34" charset="0"/>
                <a:ea typeface="Calibri" panose="020F0502020204030204" pitchFamily="34" charset="0"/>
                <a:cs typeface="Arial" panose="020B0604020202020204" pitchFamily="34" charset="0"/>
              </a:rPr>
              <a:t>أو العكس (الصاد سينًا)</a:t>
            </a:r>
            <a:r>
              <a:rPr lang="fr-FR" sz="2800" kern="100" dirty="0">
                <a:effectLst/>
                <a:latin typeface="Arial" panose="020B0604020202020204" pitchFamily="34" charset="0"/>
                <a:ea typeface="Calibri" panose="020F0502020204030204" pitchFamily="34" charset="0"/>
                <a:cs typeface="Arial" panose="020B0604020202020204" pitchFamily="34" charset="0"/>
              </a:rPr>
              <a:t>: </a:t>
            </a:r>
            <a:r>
              <a:rPr lang="ar-SA" sz="2800" kern="100" dirty="0">
                <a:effectLst/>
                <a:latin typeface="Arial" panose="020B0604020202020204" pitchFamily="34" charset="0"/>
                <a:ea typeface="Calibri" panose="020F0502020204030204" pitchFamily="34" charset="0"/>
                <a:cs typeface="Arial" panose="020B0604020202020204" pitchFamily="34" charset="0"/>
              </a:rPr>
              <a:t>كلمة "صبرًا" تُنطق خطأ</a:t>
            </a:r>
            <a:r>
              <a:rPr lang="ar-DZ" sz="2800" kern="100" dirty="0">
                <a:effectLst/>
                <a:latin typeface="Arial" panose="020B0604020202020204" pitchFamily="34" charset="0"/>
                <a:ea typeface="Calibri" panose="020F0502020204030204" pitchFamily="34" charset="0"/>
                <a:cs typeface="Arial" panose="020B0604020202020204" pitchFamily="34" charset="0"/>
              </a:rPr>
              <a:t>ْ</a:t>
            </a:r>
            <a:r>
              <a:rPr lang="ar-SA" sz="2800" kern="100" dirty="0">
                <a:effectLst/>
                <a:latin typeface="Arial" panose="020B0604020202020204" pitchFamily="34" charset="0"/>
                <a:ea typeface="Calibri" panose="020F0502020204030204" pitchFamily="34" charset="0"/>
                <a:cs typeface="Arial" panose="020B0604020202020204" pitchFamily="34" charset="0"/>
              </a:rPr>
              <a:t> </a:t>
            </a:r>
            <a:r>
              <a:rPr lang="fr-FR" sz="2800" b="1" kern="100" dirty="0">
                <a:effectLst/>
                <a:latin typeface="Arial" panose="020B0604020202020204" pitchFamily="34" charset="0"/>
                <a:ea typeface="Calibri" panose="020F0502020204030204" pitchFamily="34" charset="0"/>
                <a:cs typeface="Arial" panose="020B0604020202020204" pitchFamily="34" charset="0"/>
              </a:rPr>
              <a:t>"</a:t>
            </a:r>
            <a:r>
              <a:rPr lang="ar-SA" sz="2800" b="1" kern="100" dirty="0">
                <a:effectLst/>
                <a:latin typeface="Calibri" panose="020F0502020204030204" pitchFamily="34" charset="0"/>
                <a:ea typeface="Calibri" panose="020F0502020204030204" pitchFamily="34" charset="0"/>
                <a:cs typeface="Arial" panose="020B0604020202020204" pitchFamily="34" charset="0"/>
              </a:rPr>
              <a:t>سبرًا</a:t>
            </a:r>
            <a:r>
              <a:rPr lang="fr-FR" sz="2800" b="1" kern="100" dirty="0">
                <a:effectLst/>
                <a:latin typeface="Arial" panose="020B0604020202020204" pitchFamily="34" charset="0"/>
                <a:ea typeface="Calibri" panose="020F0502020204030204" pitchFamily="34" charset="0"/>
                <a:cs typeface="Arial" panose="020B0604020202020204" pitchFamily="34" charset="0"/>
              </a:rPr>
              <a:t>"</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1" name="Image 10">
            <a:extLst>
              <a:ext uri="{FF2B5EF4-FFF2-40B4-BE49-F238E27FC236}">
                <a16:creationId xmlns:a16="http://schemas.microsoft.com/office/drawing/2014/main" id="{1EF9B51B-9EC0-949D-E4DD-F0FC674531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2108" y="1395356"/>
            <a:ext cx="3204468" cy="4564504"/>
          </a:xfrm>
          <a:prstGeom prst="rect">
            <a:avLst/>
          </a:prstGeom>
        </p:spPr>
      </p:pic>
    </p:spTree>
    <p:extLst>
      <p:ext uri="{BB962C8B-B14F-4D97-AF65-F5344CB8AC3E}">
        <p14:creationId xmlns:p14="http://schemas.microsoft.com/office/powerpoint/2010/main" val="2114941134"/>
      </p:ext>
    </p:extLst>
  </p:cSld>
  <p:clrMapOvr>
    <a:masterClrMapping/>
  </p:clrMapOvr>
  <p:transition spd="med" advTm="507434">
    <p:pull/>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FCD67-D805-8A5F-5127-9162A441200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3B2C294-A6C1-D007-5373-80B40E8F5F0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BD636043-D7DB-3642-F78C-8EAFD5F3A225}"/>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2453AFEE-1EAA-F5BF-EBBC-3A4D54565231}"/>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FF04D679-FDE0-DB10-533E-0359C3C59C5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ZoneTexte 10">
            <a:extLst>
              <a:ext uri="{FF2B5EF4-FFF2-40B4-BE49-F238E27FC236}">
                <a16:creationId xmlns:a16="http://schemas.microsoft.com/office/drawing/2014/main" id="{F4A2AB97-C2A9-A672-A3EB-9BD933D57E87}"/>
              </a:ext>
            </a:extLst>
          </p:cNvPr>
          <p:cNvSpPr txBox="1"/>
          <p:nvPr/>
        </p:nvSpPr>
        <p:spPr>
          <a:xfrm>
            <a:off x="1021552" y="1922395"/>
            <a:ext cx="7356206" cy="4423519"/>
          </a:xfrm>
          <a:prstGeom prst="rect">
            <a:avLst/>
          </a:prstGeom>
          <a:noFill/>
        </p:spPr>
        <p:txBody>
          <a:bodyPr wrap="square">
            <a:spAutoFit/>
          </a:bodyPr>
          <a:lstStyle/>
          <a:p>
            <a:pPr algn="just" rtl="1">
              <a:lnSpc>
                <a:spcPct val="107000"/>
              </a:lnSpc>
              <a:spcAft>
                <a:spcPts val="800"/>
              </a:spcAft>
              <a:buNone/>
            </a:pPr>
            <a:r>
              <a:rPr lang="ar-SA"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6</a:t>
            </a:r>
            <a:r>
              <a:rPr lang="fr-FR" sz="28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 </a:t>
            </a:r>
            <a:r>
              <a:rPr lang="ar-SA"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التَّأثير بالنُّطق العَامي فِي الإِلقاء</a:t>
            </a:r>
            <a:r>
              <a:rPr lang="ar-SA" sz="28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في الأَصوات الََّتِي يختلف نُطقها الفَصيح عن نُطقها العَامي مثل: عَدَم تَعطِيش الجِيم وعَدم نُطق الحُروف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الأَسْنانية</a:t>
            </a:r>
            <a:r>
              <a:rPr lang="ar-SA" sz="2800" kern="100" dirty="0">
                <a:effectLst/>
                <a:latin typeface="Calibri" panose="020F0502020204030204" pitchFamily="34" charset="0"/>
                <a:ea typeface="Calibri" panose="020F0502020204030204" pitchFamily="34" charset="0"/>
                <a:cs typeface="Arial" panose="020B0604020202020204" pitchFamily="34" charset="0"/>
              </a:rPr>
              <a:t> (ذ - ث – ظ) نُطقًا صَحيحا من خلال وَضْع طَرف اللِّسان بين الأسْنان العٌليا والسُفلى، بِحيث يَحدُث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إِحتِكاكا</a:t>
            </a:r>
            <a:r>
              <a:rPr lang="ar-SA" sz="2800" kern="100" dirty="0">
                <a:effectLst/>
                <a:latin typeface="Calibri" panose="020F0502020204030204" pitchFamily="34" charset="0"/>
                <a:ea typeface="Calibri" panose="020F0502020204030204" pitchFamily="34" charset="0"/>
                <a:cs typeface="Arial" panose="020B0604020202020204" pitchFamily="34" charset="0"/>
              </a:rPr>
              <a:t> مَسموعا، ويَظهر في قِراءة الأعداد ونطق أَسماء المدن</a:t>
            </a:r>
            <a:endParaRPr lang="ar-DZ" sz="2800" kern="1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gn="just" rtl="1">
              <a:lnSpc>
                <a:spcPct val="107000"/>
              </a:lnSpc>
              <a:spcAft>
                <a:spcPts val="800"/>
              </a:spcAft>
              <a:buFont typeface="Wingdings" panose="05000000000000000000" pitchFamily="2" charset="2"/>
              <a:buChar char="q"/>
            </a:pPr>
            <a:r>
              <a:rPr lang="ar-DZ" sz="2800" b="1" kern="100" dirty="0">
                <a:effectLst/>
                <a:latin typeface="Arial" panose="020B0604020202020204" pitchFamily="34" charset="0"/>
                <a:ea typeface="Calibri" panose="020F0502020204030204" pitchFamily="34" charset="0"/>
                <a:cs typeface="Arial" panose="020B0604020202020204" pitchFamily="34" charset="0"/>
              </a:rPr>
              <a:t>مثال :</a:t>
            </a:r>
            <a:r>
              <a:rPr lang="ar-SA" sz="2800" kern="100" dirty="0">
                <a:effectLst/>
                <a:latin typeface="Calibri" panose="020F0502020204030204" pitchFamily="34" charset="0"/>
                <a:ea typeface="Calibri" panose="020F0502020204030204" pitchFamily="34" charset="0"/>
                <a:cs typeface="Arial" panose="020B0604020202020204" pitchFamily="34" charset="0"/>
              </a:rPr>
              <a:t>(ن</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طق العدد </a:t>
            </a:r>
            <a:r>
              <a:rPr lang="ar-SA" sz="2800" b="1" kern="100" dirty="0">
                <a:effectLst/>
                <a:latin typeface="Calibri" panose="020F0502020204030204" pitchFamily="34" charset="0"/>
                <a:ea typeface="Calibri" panose="020F0502020204030204" pitchFamily="34" charset="0"/>
                <a:cs typeface="Arial" panose="020B0604020202020204" pitchFamily="34" charset="0"/>
              </a:rPr>
              <a:t>ثلاثة</a:t>
            </a:r>
            <a:r>
              <a:rPr lang="ar-SA" sz="2800" kern="100" dirty="0">
                <a:effectLst/>
                <a:latin typeface="Calibri" panose="020F0502020204030204" pitchFamily="34" charset="0"/>
                <a:ea typeface="Calibri" panose="020F0502020204030204" pitchFamily="34" charset="0"/>
                <a:cs typeface="Arial" panose="020B0604020202020204" pitchFamily="34" charset="0"/>
              </a:rPr>
              <a:t> على شكل </a:t>
            </a:r>
            <a:r>
              <a:rPr lang="ar-SA" sz="2800" b="1" kern="100" dirty="0">
                <a:effectLst/>
                <a:latin typeface="Calibri" panose="020F0502020204030204" pitchFamily="34" charset="0"/>
                <a:ea typeface="Calibri" panose="020F0502020204030204" pitchFamily="34" charset="0"/>
                <a:cs typeface="Arial" panose="020B0604020202020204" pitchFamily="34" charset="0"/>
              </a:rPr>
              <a:t>س</a:t>
            </a:r>
            <a:r>
              <a:rPr lang="ar-DZ" sz="2800" b="1" kern="100" dirty="0">
                <a:effectLst/>
                <a:latin typeface="Calibri" panose="020F0502020204030204" pitchFamily="34" charset="0"/>
                <a:ea typeface="Calibri" panose="020F0502020204030204" pitchFamily="34" charset="0"/>
                <a:cs typeface="Arial" panose="020B0604020202020204" pitchFamily="34" charset="0"/>
              </a:rPr>
              <a:t>َ</a:t>
            </a:r>
            <a:r>
              <a:rPr lang="ar-SA" sz="2800" b="1" kern="100" dirty="0" err="1">
                <a:effectLst/>
                <a:latin typeface="Calibri" panose="020F0502020204030204" pitchFamily="34" charset="0"/>
                <a:ea typeface="Calibri" panose="020F0502020204030204" pitchFamily="34" charset="0"/>
                <a:cs typeface="Arial" panose="020B0604020202020204" pitchFamily="34" charset="0"/>
              </a:rPr>
              <a:t>لاسة</a:t>
            </a:r>
            <a:r>
              <a:rPr lang="ar-SA" sz="2800" kern="100" dirty="0">
                <a:effectLst/>
                <a:latin typeface="Calibri" panose="020F0502020204030204" pitchFamily="34" charset="0"/>
                <a:ea typeface="Calibri" panose="020F0502020204030204" pitchFamily="34" charset="0"/>
                <a:cs typeface="Arial" panose="020B0604020202020204" pitchFamily="34" charset="0"/>
              </a:rPr>
              <a:t> </a:t>
            </a:r>
            <a:r>
              <a:rPr lang="fr-FR" sz="2800" kern="100" dirty="0">
                <a:effectLst/>
                <a:latin typeface="Arial" panose="020B0604020202020204" pitchFamily="34" charset="0"/>
                <a:ea typeface="Calibri" panose="020F0502020204030204" pitchFamily="34" charset="0"/>
                <a:cs typeface="Arial" panose="020B0604020202020204" pitchFamily="34" charset="0"/>
              </a:rPr>
              <a:t>(</a:t>
            </a:r>
            <a:r>
              <a:rPr lang="ar-DZ" sz="2800" kern="100" dirty="0">
                <a:effectLst/>
                <a:latin typeface="Arial" panose="020B0604020202020204" pitchFamily="34" charset="0"/>
                <a:ea typeface="Calibri" panose="020F0502020204030204" pitchFamily="34" charset="0"/>
                <a:cs typeface="Arial" panose="020B0604020202020204" pitchFamily="34"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تحويل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الثا</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ء إلى س</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ين</a:t>
            </a:r>
            <a:r>
              <a:rPr lang="fr-FR" sz="2800" kern="100" dirty="0">
                <a:effectLst/>
                <a:latin typeface="Arial" panose="020B0604020202020204" pitchFamily="34" charset="0"/>
                <a:ea typeface="Calibri" panose="020F0502020204030204" pitchFamily="34" charset="0"/>
                <a:cs typeface="Arial" panose="020B0604020202020204" pitchFamily="34"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نطق كلمة </a:t>
            </a:r>
            <a:r>
              <a:rPr lang="ar-SA" sz="2800" b="1" kern="100" dirty="0">
                <a:effectLst/>
                <a:latin typeface="Calibri" panose="020F0502020204030204" pitchFamily="34" charset="0"/>
                <a:ea typeface="Calibri" panose="020F0502020204030204" pitchFamily="34" charset="0"/>
                <a:cs typeface="Arial" panose="020B0604020202020204" pitchFamily="34" charset="0"/>
              </a:rPr>
              <a:t>الذ</a:t>
            </a:r>
            <a:r>
              <a:rPr lang="ar-DZ" sz="2800" b="1" kern="100" dirty="0">
                <a:effectLst/>
                <a:latin typeface="Calibri" panose="020F0502020204030204" pitchFamily="34" charset="0"/>
                <a:ea typeface="Calibri" panose="020F0502020204030204" pitchFamily="34" charset="0"/>
                <a:cs typeface="Arial" panose="020B0604020202020204" pitchFamily="34" charset="0"/>
              </a:rPr>
              <a:t>ِّ</a:t>
            </a:r>
            <a:r>
              <a:rPr lang="ar-SA" sz="2800" b="1" kern="100" dirty="0">
                <a:effectLst/>
                <a:latin typeface="Calibri" panose="020F0502020204030204" pitchFamily="34" charset="0"/>
                <a:ea typeface="Calibri" panose="020F0502020204030204" pitchFamily="34" charset="0"/>
                <a:cs typeface="Arial" panose="020B0604020202020204" pitchFamily="34" charset="0"/>
              </a:rPr>
              <a:t>راع الب</a:t>
            </a:r>
            <a:r>
              <a:rPr lang="ar-DZ" sz="2800" b="1" kern="100" dirty="0">
                <a:effectLst/>
                <a:latin typeface="Calibri" panose="020F0502020204030204" pitchFamily="34" charset="0"/>
                <a:ea typeface="Calibri" panose="020F0502020204030204" pitchFamily="34" charset="0"/>
                <a:cs typeface="Arial" panose="020B0604020202020204" pitchFamily="34" charset="0"/>
              </a:rPr>
              <a:t>َ</a:t>
            </a:r>
            <a:r>
              <a:rPr lang="ar-SA" sz="2800" b="1" kern="100" dirty="0">
                <a:effectLst/>
                <a:latin typeface="Calibri" panose="020F0502020204030204" pitchFamily="34" charset="0"/>
                <a:ea typeface="Calibri" panose="020F0502020204030204" pitchFamily="34" charset="0"/>
                <a:cs typeface="Arial" panose="020B0604020202020204" pitchFamily="34" charset="0"/>
              </a:rPr>
              <a:t>حري</a:t>
            </a:r>
            <a:r>
              <a:rPr lang="ar-SA" sz="2800" kern="100" dirty="0">
                <a:effectLst/>
                <a:latin typeface="Calibri" panose="020F0502020204030204" pitchFamily="34" charset="0"/>
                <a:ea typeface="Calibri" panose="020F0502020204030204" pitchFamily="34" charset="0"/>
                <a:cs typeface="Arial" panose="020B0604020202020204" pitchFamily="34" charset="0"/>
              </a:rPr>
              <a:t> على شكل </a:t>
            </a:r>
            <a:r>
              <a:rPr lang="ar-SA" sz="2800" b="1" kern="100" dirty="0">
                <a:effectLst/>
                <a:latin typeface="Calibri" panose="020F0502020204030204" pitchFamily="34" charset="0"/>
                <a:ea typeface="Calibri" panose="020F0502020204030204" pitchFamily="34" charset="0"/>
                <a:cs typeface="Arial" panose="020B0604020202020204" pitchFamily="34" charset="0"/>
              </a:rPr>
              <a:t>الز</a:t>
            </a:r>
            <a:r>
              <a:rPr lang="ar-DZ" sz="2800" b="1" kern="100" dirty="0">
                <a:effectLst/>
                <a:latin typeface="Calibri" panose="020F0502020204030204" pitchFamily="34" charset="0"/>
                <a:ea typeface="Calibri" panose="020F0502020204030204" pitchFamily="34" charset="0"/>
                <a:cs typeface="Arial" panose="020B0604020202020204" pitchFamily="34" charset="0"/>
              </a:rPr>
              <a:t>ِ</a:t>
            </a:r>
            <a:r>
              <a:rPr lang="ar-SA" sz="2800" b="1" kern="100" dirty="0">
                <a:effectLst/>
                <a:latin typeface="Calibri" panose="020F0502020204030204" pitchFamily="34" charset="0"/>
                <a:ea typeface="Calibri" panose="020F0502020204030204" pitchFamily="34" charset="0"/>
                <a:cs typeface="Arial" panose="020B0604020202020204" pitchFamily="34" charset="0"/>
              </a:rPr>
              <a:t>راع الب</a:t>
            </a:r>
            <a:r>
              <a:rPr lang="ar-DZ" sz="2800" b="1" kern="100" dirty="0">
                <a:effectLst/>
                <a:latin typeface="Calibri" panose="020F0502020204030204" pitchFamily="34" charset="0"/>
                <a:ea typeface="Calibri" panose="020F0502020204030204" pitchFamily="34" charset="0"/>
                <a:cs typeface="Arial" panose="020B0604020202020204" pitchFamily="34" charset="0"/>
              </a:rPr>
              <a:t>َ</a:t>
            </a:r>
            <a:r>
              <a:rPr lang="ar-SA" sz="2800" b="1" kern="100" dirty="0">
                <a:effectLst/>
                <a:latin typeface="Calibri" panose="020F0502020204030204" pitchFamily="34" charset="0"/>
                <a:ea typeface="Calibri" panose="020F0502020204030204" pitchFamily="34" charset="0"/>
                <a:cs typeface="Arial" panose="020B0604020202020204" pitchFamily="34" charset="0"/>
              </a:rPr>
              <a:t>حري</a:t>
            </a:r>
            <a:r>
              <a:rPr lang="ar-SA" sz="2800" kern="100" dirty="0">
                <a:effectLst/>
                <a:latin typeface="Calibri" panose="020F0502020204030204" pitchFamily="34" charset="0"/>
                <a:ea typeface="Calibri" panose="020F0502020204030204" pitchFamily="34" charset="0"/>
                <a:cs typeface="Arial" panose="020B0604020202020204" pitchFamily="34" charset="0"/>
              </a:rPr>
              <a:t> </a:t>
            </a:r>
            <a:r>
              <a:rPr lang="fr-FR" sz="2800" kern="100" dirty="0">
                <a:effectLst/>
                <a:latin typeface="Arial" panose="020B0604020202020204" pitchFamily="34" charset="0"/>
                <a:ea typeface="Calibri" panose="020F0502020204030204" pitchFamily="34" charset="0"/>
                <a:cs typeface="Arial" panose="020B0604020202020204" pitchFamily="34" charset="0"/>
              </a:rPr>
              <a:t>( </a:t>
            </a:r>
            <a:r>
              <a:rPr lang="ar-SA" sz="2800" kern="100" dirty="0">
                <a:effectLst/>
                <a:latin typeface="Arial" panose="020B0604020202020204" pitchFamily="34" charset="0"/>
                <a:ea typeface="Calibri" panose="020F0502020204030204" pitchFamily="34" charset="0"/>
                <a:cs typeface="Arial" panose="020B0604020202020204" pitchFamily="34" charset="0"/>
              </a:rPr>
              <a:t>تحويل الذال إلى زاي</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fr-FR" sz="2800" kern="100" dirty="0">
                <a:effectLst/>
                <a:latin typeface="Arial" panose="020B0604020202020204" pitchFamily="34" charset="0"/>
                <a:ea typeface="Calibri" panose="020F0502020204030204" pitchFamily="34" charset="0"/>
                <a:cs typeface="Arial" panose="020B0604020202020204" pitchFamily="34"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ن</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طق كلمة </a:t>
            </a:r>
            <a:r>
              <a:rPr lang="ar-SA" sz="2800" b="1" kern="100" dirty="0">
                <a:effectLst/>
                <a:latin typeface="Calibri" panose="020F0502020204030204" pitchFamily="34" charset="0"/>
                <a:ea typeface="Calibri" panose="020F0502020204030204" pitchFamily="34" charset="0"/>
                <a:cs typeface="Arial" panose="020B0604020202020204" pitchFamily="34" charset="0"/>
              </a:rPr>
              <a:t>ظ</a:t>
            </a:r>
            <a:r>
              <a:rPr lang="ar-DZ" sz="2800" b="1" kern="100" dirty="0">
                <a:effectLst/>
                <a:latin typeface="Calibri" panose="020F0502020204030204" pitchFamily="34" charset="0"/>
                <a:ea typeface="Calibri" panose="020F0502020204030204" pitchFamily="34" charset="0"/>
                <a:cs typeface="Arial" panose="020B0604020202020204" pitchFamily="34" charset="0"/>
              </a:rPr>
              <a:t>َ</a:t>
            </a:r>
            <a:r>
              <a:rPr lang="ar-SA" sz="2800" b="1" kern="100" dirty="0" err="1">
                <a:effectLst/>
                <a:latin typeface="Calibri" panose="020F0502020204030204" pitchFamily="34" charset="0"/>
                <a:ea typeface="Calibri" panose="020F0502020204030204" pitchFamily="34" charset="0"/>
                <a:cs typeface="Arial" panose="020B0604020202020204" pitchFamily="34" charset="0"/>
              </a:rPr>
              <a:t>اهرة</a:t>
            </a:r>
            <a:r>
              <a:rPr lang="ar-SA" sz="2800" kern="100" dirty="0">
                <a:effectLst/>
                <a:latin typeface="Calibri" panose="020F0502020204030204" pitchFamily="34" charset="0"/>
                <a:ea typeface="Calibri" panose="020F0502020204030204" pitchFamily="34" charset="0"/>
                <a:cs typeface="Arial" panose="020B0604020202020204" pitchFamily="34" charset="0"/>
              </a:rPr>
              <a:t> على شكل </a:t>
            </a:r>
            <a:r>
              <a:rPr lang="ar-SA" sz="2800" b="1" kern="100" dirty="0">
                <a:effectLst/>
                <a:latin typeface="Calibri" panose="020F0502020204030204" pitchFamily="34" charset="0"/>
                <a:ea typeface="Calibri" panose="020F0502020204030204" pitchFamily="34" charset="0"/>
                <a:cs typeface="Arial" panose="020B0604020202020204" pitchFamily="34" charset="0"/>
              </a:rPr>
              <a:t>ز</a:t>
            </a:r>
            <a:r>
              <a:rPr lang="ar-DZ" sz="2800" b="1" kern="100" dirty="0">
                <a:effectLst/>
                <a:latin typeface="Calibri" panose="020F0502020204030204" pitchFamily="34" charset="0"/>
                <a:ea typeface="Calibri" panose="020F0502020204030204" pitchFamily="34" charset="0"/>
                <a:cs typeface="Arial" panose="020B0604020202020204" pitchFamily="34" charset="0"/>
              </a:rPr>
              <a:t>َ</a:t>
            </a:r>
            <a:r>
              <a:rPr lang="ar-SA" sz="2800" b="1" kern="100" dirty="0" err="1">
                <a:effectLst/>
                <a:latin typeface="Calibri" panose="020F0502020204030204" pitchFamily="34" charset="0"/>
                <a:ea typeface="Calibri" panose="020F0502020204030204" pitchFamily="34" charset="0"/>
                <a:cs typeface="Arial" panose="020B0604020202020204" pitchFamily="34" charset="0"/>
              </a:rPr>
              <a:t>اهرة</a:t>
            </a:r>
            <a:r>
              <a:rPr lang="ar-SA" sz="2800" kern="100" dirty="0">
                <a:effectLst/>
                <a:latin typeface="Calibri" panose="020F0502020204030204" pitchFamily="34" charset="0"/>
                <a:ea typeface="Calibri" panose="020F0502020204030204" pitchFamily="34" charset="0"/>
                <a:cs typeface="Arial" panose="020B0604020202020204" pitchFamily="34" charset="0"/>
              </a:rPr>
              <a:t> </a:t>
            </a:r>
            <a:r>
              <a:rPr lang="fr-FR" sz="2800" kern="100" dirty="0">
                <a:effectLst/>
                <a:latin typeface="Arial" panose="020B0604020202020204" pitchFamily="34" charset="0"/>
                <a:ea typeface="Calibri" panose="020F0502020204030204" pitchFamily="34" charset="0"/>
                <a:cs typeface="Arial" panose="020B0604020202020204" pitchFamily="34" charset="0"/>
              </a:rPr>
              <a:t>( </a:t>
            </a:r>
            <a:r>
              <a:rPr lang="ar-SA" sz="2800" kern="100" dirty="0">
                <a:effectLst/>
                <a:latin typeface="Arial" panose="020B0604020202020204" pitchFamily="34" charset="0"/>
                <a:ea typeface="Calibri" panose="020F0502020204030204" pitchFamily="34" charset="0"/>
                <a:cs typeface="Arial" panose="020B0604020202020204" pitchFamily="34" charset="0"/>
              </a:rPr>
              <a:t>تحويل الظ</a:t>
            </a:r>
            <a:r>
              <a:rPr lang="ar-DZ" sz="2800" kern="100" dirty="0">
                <a:effectLst/>
                <a:latin typeface="Arial" panose="020B0604020202020204" pitchFamily="34" charset="0"/>
                <a:ea typeface="Calibri" panose="020F0502020204030204" pitchFamily="34" charset="0"/>
                <a:cs typeface="Arial" panose="020B0604020202020204" pitchFamily="34" charset="0"/>
              </a:rPr>
              <a:t>َ</a:t>
            </a:r>
            <a:r>
              <a:rPr lang="ar-SA" sz="2800" kern="100" dirty="0" err="1">
                <a:effectLst/>
                <a:latin typeface="Arial" panose="020B0604020202020204" pitchFamily="34" charset="0"/>
                <a:ea typeface="Calibri" panose="020F0502020204030204" pitchFamily="34" charset="0"/>
                <a:cs typeface="Arial" panose="020B0604020202020204" pitchFamily="34" charset="0"/>
              </a:rPr>
              <a:t>اء</a:t>
            </a:r>
            <a:r>
              <a:rPr lang="ar-SA" sz="2800" kern="100" dirty="0">
                <a:effectLst/>
                <a:latin typeface="Arial" panose="020B0604020202020204" pitchFamily="34" charset="0"/>
                <a:ea typeface="Calibri" panose="020F0502020204030204" pitchFamily="34" charset="0"/>
                <a:cs typeface="Arial" panose="020B0604020202020204" pitchFamily="34" charset="0"/>
              </a:rPr>
              <a:t> إلى زاي</a:t>
            </a:r>
            <a:r>
              <a:rPr lang="fr-FR" sz="2800" kern="100" dirty="0">
                <a:effectLst/>
                <a:latin typeface="Arial" panose="020B0604020202020204" pitchFamily="34" charset="0"/>
                <a:ea typeface="Calibri" panose="020F0502020204030204" pitchFamily="34" charset="0"/>
                <a:cs typeface="Arial" panose="020B0604020202020204" pitchFamily="34" charset="0"/>
              </a:rPr>
              <a:t>.</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3" name="Image 12">
            <a:extLst>
              <a:ext uri="{FF2B5EF4-FFF2-40B4-BE49-F238E27FC236}">
                <a16:creationId xmlns:a16="http://schemas.microsoft.com/office/drawing/2014/main" id="{420FA36A-FC6A-2A58-66C2-13FA6D652C8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91549" y="1541722"/>
            <a:ext cx="3696591" cy="4274288"/>
          </a:xfrm>
          <a:prstGeom prst="rect">
            <a:avLst/>
          </a:prstGeom>
        </p:spPr>
      </p:pic>
      <p:sp>
        <p:nvSpPr>
          <p:cNvPr id="15" name="ZoneTexte 14">
            <a:extLst>
              <a:ext uri="{FF2B5EF4-FFF2-40B4-BE49-F238E27FC236}">
                <a16:creationId xmlns:a16="http://schemas.microsoft.com/office/drawing/2014/main" id="{8C15876E-7B8E-3654-39F3-6A5A0D011FAF}"/>
              </a:ext>
            </a:extLst>
          </p:cNvPr>
          <p:cNvSpPr txBox="1"/>
          <p:nvPr/>
        </p:nvSpPr>
        <p:spPr>
          <a:xfrm>
            <a:off x="3904223" y="667854"/>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16" name="Rectangle 15">
            <a:extLst>
              <a:ext uri="{FF2B5EF4-FFF2-40B4-BE49-F238E27FC236}">
                <a16:creationId xmlns:a16="http://schemas.microsoft.com/office/drawing/2014/main" id="{7C38792E-7142-CAF2-C74B-07B7FE2BEC9B}"/>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Tree>
    <p:extLst>
      <p:ext uri="{BB962C8B-B14F-4D97-AF65-F5344CB8AC3E}">
        <p14:creationId xmlns:p14="http://schemas.microsoft.com/office/powerpoint/2010/main" val="1352895776"/>
      </p:ext>
    </p:extLst>
  </p:cSld>
  <p:clrMapOvr>
    <a:masterClrMapping/>
  </p:clrMapOvr>
  <p:transition spd="med" advTm="507434">
    <p:pull/>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4827B-2B3B-AB8C-C165-958A87EEBC1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D71C9B1-442E-6B34-706F-C5FB6363EB6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8611B8A6-1C58-A1FA-7588-70A19DFC5F09}"/>
              </a:ext>
            </a:extLst>
          </p:cNvPr>
          <p:cNvSpPr/>
          <p:nvPr/>
        </p:nvSpPr>
        <p:spPr>
          <a:xfrm rot="16200000" flipV="1">
            <a:off x="-2472278" y="6365731"/>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6998BDFA-5328-74CE-55AC-73B15736F7EB}"/>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F25E3F35-E907-948D-580E-134E33830CA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ZoneTexte 6">
            <a:extLst>
              <a:ext uri="{FF2B5EF4-FFF2-40B4-BE49-F238E27FC236}">
                <a16:creationId xmlns:a16="http://schemas.microsoft.com/office/drawing/2014/main" id="{E76B503A-5283-5914-9941-7F23E357A847}"/>
              </a:ext>
            </a:extLst>
          </p:cNvPr>
          <p:cNvSpPr txBox="1"/>
          <p:nvPr/>
        </p:nvSpPr>
        <p:spPr>
          <a:xfrm>
            <a:off x="2133436" y="1705509"/>
            <a:ext cx="9144617" cy="4727128"/>
          </a:xfrm>
          <a:prstGeom prst="rect">
            <a:avLst/>
          </a:prstGeom>
          <a:noFill/>
        </p:spPr>
        <p:txBody>
          <a:bodyPr wrap="square">
            <a:spAutoFit/>
          </a:bodyPr>
          <a:lstStyle/>
          <a:p>
            <a:pPr algn="r" rtl="1">
              <a:lnSpc>
                <a:spcPct val="107000"/>
              </a:lnSpc>
              <a:spcAft>
                <a:spcPts val="800"/>
              </a:spcAft>
              <a:buNone/>
            </a:pP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7</a:t>
            </a:r>
            <a:r>
              <a:rPr lang="fr-FR" sz="2400" b="1" kern="100" dirty="0">
                <a:solidFill>
                  <a:schemeClr val="accent2"/>
                </a:solidFill>
                <a:effectLst/>
                <a:latin typeface="Arial" panose="020B0604020202020204" pitchFamily="34" charset="0"/>
                <a:ea typeface="Calibri" panose="020F0502020204030204" pitchFamily="34" charset="0"/>
                <a:cs typeface="Arial" panose="020B0604020202020204" pitchFamily="34" charset="0"/>
              </a:rPr>
              <a:t> - </a:t>
            </a: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الخَلطُ بين اللاَّم الشَّمسية والقَمرية: </a:t>
            </a:r>
            <a:endParaRPr lang="ar-DZ" sz="24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 في كَلمة الشَّمس نَجدها غَير ظَاهرة في النُّطق، أم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 اللاَّم في كَلمة القَمر، فَإِنَّها ظَاهرة في النُّطق، فاللاَّم الشَمسية تَتَحوَّل إِلى صوت مُمَاثِل لِمَا بَعدهَا، وي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دغ</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 الصَّوتان، أمَّا اللاَّم الثانية، فَتَحتَفظ بشخصيتها ولاَ تَتحوَّل إِلى صَوت آخر</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q"/>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br>
              <a:rPr lang="fr-FR" sz="2400" kern="100" dirty="0">
                <a:effectLst/>
                <a:latin typeface="Arial" panose="020B060402020202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في نشرته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قال المذيع</a:t>
            </a:r>
            <a:r>
              <a:rPr lang="fr-FR" sz="2400" kern="100" dirty="0">
                <a:effectLst/>
                <a:latin typeface="Arial" panose="020B0604020202020204" pitchFamily="34" charset="0"/>
                <a:ea typeface="Calibri" panose="020F0502020204030204" pitchFamily="34" charset="0"/>
                <a:cs typeface="Arial" panose="020B0604020202020204" pitchFamily="34" charset="0"/>
              </a:rPr>
              <a:t>:</a:t>
            </a:r>
            <a:br>
              <a:rPr lang="fr-FR" sz="2400" kern="100" dirty="0">
                <a:effectLst/>
                <a:latin typeface="Arial" panose="020B0604020202020204" pitchFamily="34" charset="0"/>
                <a:ea typeface="Calibri" panose="020F0502020204030204" pitchFamily="34" charset="0"/>
                <a:cs typeface="Arial" panose="020B0604020202020204" pitchFamily="34" charset="0"/>
              </a:rPr>
            </a:br>
            <a:r>
              <a:rPr lang="fr-FR" sz="2400" b="1" kern="100" dirty="0">
                <a:effectLst/>
                <a:latin typeface="Arial" panose="020B060402020202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الـشَّمسُ ساطعة هذا اليوم</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فنطق اللام في كلمة الشمس بشكل ظاهر (أل</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ـش</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مس)، وهذا خطأ، لأن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اللا</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 هنا ش</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مسية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جب أ</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 تُدغ</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 في الشين فيُقال</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أشَّمسُ ساطعة</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بالنطق الصحيح</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فهذا الخ</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لط يُفقد المذيع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قة</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خارج الح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روف ويُضعف 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قة</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ستمعين به، خ</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صوصًا 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م</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ثل هذه الأخطاء</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تُعتبر من أساسيات سلامة الل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غة</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لقاء الإذاعي</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0" name="ZoneTexte 9">
            <a:extLst>
              <a:ext uri="{FF2B5EF4-FFF2-40B4-BE49-F238E27FC236}">
                <a16:creationId xmlns:a16="http://schemas.microsoft.com/office/drawing/2014/main" id="{99A35C88-E225-4139-91E2-BC5F2C93CE8A}"/>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11" name="Rectangle 10">
            <a:extLst>
              <a:ext uri="{FF2B5EF4-FFF2-40B4-BE49-F238E27FC236}">
                <a16:creationId xmlns:a16="http://schemas.microsoft.com/office/drawing/2014/main" id="{74DC6770-8A21-5DFB-8301-1F71A8234E0B}"/>
              </a:ext>
            </a:extLst>
          </p:cNvPr>
          <p:cNvSpPr/>
          <p:nvPr/>
        </p:nvSpPr>
        <p:spPr>
          <a:xfrm>
            <a:off x="3121661" y="66459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Tree>
    <p:extLst>
      <p:ext uri="{BB962C8B-B14F-4D97-AF65-F5344CB8AC3E}">
        <p14:creationId xmlns:p14="http://schemas.microsoft.com/office/powerpoint/2010/main" val="709555113"/>
      </p:ext>
    </p:extLst>
  </p:cSld>
  <p:clrMapOvr>
    <a:masterClrMapping/>
  </p:clrMapOvr>
  <p:transition spd="med" advTm="507434">
    <p:pull/>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D3463-FA09-5455-25ED-1CB9204E339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11C882C-E14F-3316-E62F-50B1C29BA3A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976642F1-4EB4-55EF-A5D3-F18BE4D51BE0}"/>
              </a:ext>
            </a:extLst>
          </p:cNvPr>
          <p:cNvSpPr/>
          <p:nvPr/>
        </p:nvSpPr>
        <p:spPr>
          <a:xfrm rot="16200000" flipV="1">
            <a:off x="-2024743" y="329450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2BA628B6-95D6-3308-8B26-325B29203113}"/>
              </a:ext>
            </a:extLst>
          </p:cNvPr>
          <p:cNvSpPr/>
          <p:nvPr/>
        </p:nvSpPr>
        <p:spPr>
          <a:xfrm>
            <a:off x="3447288" y="568599"/>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4A771B69-AEAD-DBE1-11A3-2476361ACF9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ZoneTexte 10">
            <a:extLst>
              <a:ext uri="{FF2B5EF4-FFF2-40B4-BE49-F238E27FC236}">
                <a16:creationId xmlns:a16="http://schemas.microsoft.com/office/drawing/2014/main" id="{517D16A1-96A5-A081-976F-C648BDFE2E1A}"/>
              </a:ext>
            </a:extLst>
          </p:cNvPr>
          <p:cNvSpPr txBox="1"/>
          <p:nvPr/>
        </p:nvSpPr>
        <p:spPr>
          <a:xfrm>
            <a:off x="3447288" y="2044716"/>
            <a:ext cx="7787518" cy="470000"/>
          </a:xfrm>
          <a:prstGeom prst="rect">
            <a:avLst/>
          </a:prstGeom>
          <a:noFill/>
        </p:spPr>
        <p:txBody>
          <a:bodyPr wrap="square">
            <a:spAutoFit/>
          </a:bodyPr>
          <a:lstStyle/>
          <a:p>
            <a:pPr algn="just" rtl="1">
              <a:lnSpc>
                <a:spcPct val="107000"/>
              </a:lnSpc>
              <a:spcAft>
                <a:spcPts val="800"/>
              </a:spcAft>
              <a:buNone/>
            </a:pP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4" name="ZoneTexte 13">
            <a:extLst>
              <a:ext uri="{FF2B5EF4-FFF2-40B4-BE49-F238E27FC236}">
                <a16:creationId xmlns:a16="http://schemas.microsoft.com/office/drawing/2014/main" id="{E2723CFC-BAD3-ADBC-88C2-78E81A6464B9}"/>
              </a:ext>
            </a:extLst>
          </p:cNvPr>
          <p:cNvSpPr txBox="1"/>
          <p:nvPr/>
        </p:nvSpPr>
        <p:spPr>
          <a:xfrm>
            <a:off x="892183" y="1428412"/>
            <a:ext cx="10684655" cy="5318635"/>
          </a:xfrm>
          <a:prstGeom prst="rect">
            <a:avLst/>
          </a:prstGeom>
          <a:noFill/>
        </p:spPr>
        <p:txBody>
          <a:bodyPr wrap="square">
            <a:spAutoFit/>
          </a:bodyPr>
          <a:lstStyle/>
          <a:p>
            <a:pPr algn="just" rtl="1">
              <a:lnSpc>
                <a:spcPct val="107000"/>
              </a:lnSpc>
              <a:spcAft>
                <a:spcPts val="800"/>
              </a:spcAft>
              <a:buNone/>
            </a:pP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8- التَّخلُّص من حَرَكة الِإعراب بالسُّكون</a:t>
            </a:r>
            <a:r>
              <a:rPr lang="ar-SA" sz="24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حَيث يُردِّد كثير من المذيعين عبارة "سَكِّن تَسْلِم"، والواقع أَنَّ هذه الفكرة خاطئة، لأنَّ التَّسكِين لاَ يٌؤدِّي إِلى السَلاَمة، إِنَّما يَفضِي إِلى الخَطأ، حيث نَجد أنَّ تَسكِين حُروف آخر الكَلمات، تَجعل المٌتحدِّث يَبْدٌو وكَأنَّه يَنطِق كلمات مفردة، ولَيس جُمَلاً مُتَّصِلة ذات مَعْنى، الأَمر الَّذِي تَزداد مَعَه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إِحتمالات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تَشويه المَعنى المطلوب</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q"/>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المثال</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r>
              <a:rPr lang="ar-DZ" sz="2400" b="1" kern="100" dirty="0">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في برنامج إخباري، قرأ المذيع الجملة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r>
              <a:rPr lang="ar-DZ" sz="2400" kern="100" dirty="0">
                <a:latin typeface="Arial" panose="020B060402020202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أعلنت الحكومة عن مشروع جديد لتشغيل الشبابْ </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في مختلف القطاعاتْ</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br>
              <a:rPr lang="fr-FR" sz="2400" kern="100" dirty="0">
                <a:effectLst/>
                <a:latin typeface="Arial" panose="020B060402020202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فقام بتسكين آخر الكلمات</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DZ" sz="2400" kern="100" dirty="0">
                <a:latin typeface="Arial" panose="020B060402020202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الشبابْ – القطاعاتْ</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بدل نطقها بحركتها الصحيحة</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الشبابَ – القطاعاتِ</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lvl="0" algn="just" rtl="1">
              <a:lnSpc>
                <a:spcPct val="107000"/>
              </a:lnSpc>
              <a:spcAft>
                <a:spcPts val="800"/>
              </a:spcAft>
              <a:buSzPts val="1000"/>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 وكأن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 ينطق كلمات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ط</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عة</a:t>
            </a:r>
            <a:r>
              <a:rPr lang="ar-SA" sz="2400" kern="100" dirty="0">
                <a:effectLst/>
                <a:latin typeface="Calibri" panose="020F0502020204030204" pitchFamily="34" charset="0"/>
                <a:ea typeface="Calibri" panose="020F0502020204030204" pitchFamily="34" charset="0"/>
                <a:cs typeface="Arial" panose="020B0604020202020204" pitchFamily="34" charset="0"/>
              </a:rPr>
              <a:t> لا جملة 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ترابطة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ضعُف الإيقاع اللغوي وف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 المعنى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تماسك</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أعطى </a:t>
            </a:r>
            <a:r>
              <a:rPr lang="ar-DZ" sz="2400" kern="100" dirty="0">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نطباعًا</a:t>
            </a:r>
            <a:r>
              <a:rPr lang="ar-SA" sz="2400" kern="100" dirty="0">
                <a:effectLst/>
                <a:latin typeface="Calibri" panose="020F0502020204030204" pitchFamily="34" charset="0"/>
                <a:ea typeface="Calibri" panose="020F0502020204030204" pitchFamily="34" charset="0"/>
                <a:cs typeface="Arial" panose="020B0604020202020204" pitchFamily="34" charset="0"/>
              </a:rPr>
              <a:t> بأن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المذيع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يقر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أ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برود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ودون تمك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 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غوي</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الصواب 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ينط</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قها بالحر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كات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الأصلية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r>
              <a:rPr lang="ar-DZ" sz="2400" kern="100" dirty="0">
                <a:latin typeface="Arial" panose="020B060402020202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أعلنت الحكومةُ عن مشروعٍ جديدٍ لتشغيلِ الشبابِ في مختلفِ القطاعاتِ</a:t>
            </a:r>
            <a:r>
              <a:rPr lang="fr-FR" sz="1800" b="1" kern="100" dirty="0">
                <a:effectLst/>
                <a:latin typeface="Arial" panose="020B0604020202020204" pitchFamily="34" charset="0"/>
                <a:ea typeface="Calibri" panose="020F0502020204030204" pitchFamily="34" charset="0"/>
                <a:cs typeface="Arial" panose="020B0604020202020204" pitchFamily="34" charset="0"/>
              </a:rPr>
              <a:t>."</a:t>
            </a:r>
            <a:endParaRPr lang="fr-FR" sz="10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5" name="ZoneTexte 14">
            <a:extLst>
              <a:ext uri="{FF2B5EF4-FFF2-40B4-BE49-F238E27FC236}">
                <a16:creationId xmlns:a16="http://schemas.microsoft.com/office/drawing/2014/main" id="{65D27383-BE24-87F9-C22F-3DF3AF76E061}"/>
              </a:ext>
            </a:extLst>
          </p:cNvPr>
          <p:cNvSpPr txBox="1"/>
          <p:nvPr/>
        </p:nvSpPr>
        <p:spPr>
          <a:xfrm>
            <a:off x="3319433" y="543240"/>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16" name="Rectangle 15">
            <a:extLst>
              <a:ext uri="{FF2B5EF4-FFF2-40B4-BE49-F238E27FC236}">
                <a16:creationId xmlns:a16="http://schemas.microsoft.com/office/drawing/2014/main" id="{DC2CFBAB-D3CC-E847-9594-2D329EDB415E}"/>
              </a:ext>
            </a:extLst>
          </p:cNvPr>
          <p:cNvSpPr/>
          <p:nvPr/>
        </p:nvSpPr>
        <p:spPr>
          <a:xfrm>
            <a:off x="2965006" y="423112"/>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Tree>
    <p:extLst>
      <p:ext uri="{BB962C8B-B14F-4D97-AF65-F5344CB8AC3E}">
        <p14:creationId xmlns:p14="http://schemas.microsoft.com/office/powerpoint/2010/main" val="865316752"/>
      </p:ext>
    </p:extLst>
  </p:cSld>
  <p:clrMapOvr>
    <a:masterClrMapping/>
  </p:clrMapOvr>
  <p:transition spd="med" advTm="507434">
    <p:pull/>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A05238-D01D-8C02-2F4B-50CA4C8E25D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D7A2AD7-D400-F2AA-F6A6-078BFDF127C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ADD3620A-52F7-43B1-1986-9714A95BD0EE}"/>
              </a:ext>
            </a:extLst>
          </p:cNvPr>
          <p:cNvSpPr/>
          <p:nvPr/>
        </p:nvSpPr>
        <p:spPr>
          <a:xfrm rot="16200000" flipV="1">
            <a:off x="-2024743" y="329450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1FE02A03-FB93-F256-A921-F186C9ACB721}"/>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C1ADC483-0CE5-8C38-0051-90BA629B616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0" name="Image 9">
            <a:extLst>
              <a:ext uri="{FF2B5EF4-FFF2-40B4-BE49-F238E27FC236}">
                <a16:creationId xmlns:a16="http://schemas.microsoft.com/office/drawing/2014/main" id="{E4657687-460D-97CF-3CE6-1A5BD3CFE29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6268" y="1845022"/>
            <a:ext cx="3642085" cy="3358541"/>
          </a:xfrm>
          <a:prstGeom prst="rect">
            <a:avLst/>
          </a:prstGeom>
        </p:spPr>
      </p:pic>
      <p:sp>
        <p:nvSpPr>
          <p:cNvPr id="4" name="ZoneTexte 3">
            <a:extLst>
              <a:ext uri="{FF2B5EF4-FFF2-40B4-BE49-F238E27FC236}">
                <a16:creationId xmlns:a16="http://schemas.microsoft.com/office/drawing/2014/main" id="{DB6F5050-3E20-748A-0373-209773897C69}"/>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مشكلات وسلبيات الإلقاء الإذاعي </a:t>
            </a:r>
          </a:p>
        </p:txBody>
      </p:sp>
      <p:sp>
        <p:nvSpPr>
          <p:cNvPr id="7" name="Rectangle 6">
            <a:extLst>
              <a:ext uri="{FF2B5EF4-FFF2-40B4-BE49-F238E27FC236}">
                <a16:creationId xmlns:a16="http://schemas.microsoft.com/office/drawing/2014/main" id="{D0BA21C5-1F77-3CA6-EC97-20DF8DBCFEB1}"/>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05</a:t>
            </a:r>
          </a:p>
        </p:txBody>
      </p:sp>
      <p:sp>
        <p:nvSpPr>
          <p:cNvPr id="12" name="ZoneTexte 11">
            <a:extLst>
              <a:ext uri="{FF2B5EF4-FFF2-40B4-BE49-F238E27FC236}">
                <a16:creationId xmlns:a16="http://schemas.microsoft.com/office/drawing/2014/main" id="{3F5E5792-E65F-C58F-77A8-03473D3BBA66}"/>
              </a:ext>
            </a:extLst>
          </p:cNvPr>
          <p:cNvSpPr txBox="1"/>
          <p:nvPr/>
        </p:nvSpPr>
        <p:spPr>
          <a:xfrm>
            <a:off x="3838353" y="1628584"/>
            <a:ext cx="7474687" cy="4932312"/>
          </a:xfrm>
          <a:prstGeom prst="rect">
            <a:avLst/>
          </a:prstGeom>
          <a:noFill/>
        </p:spPr>
        <p:txBody>
          <a:bodyPr wrap="square">
            <a:spAutoFit/>
          </a:bodyPr>
          <a:lstStyle/>
          <a:p>
            <a:pPr algn="just" rtl="1">
              <a:lnSpc>
                <a:spcPct val="107000"/>
              </a:lnSpc>
              <a:spcAft>
                <a:spcPts val="800"/>
              </a:spcAft>
              <a:buNone/>
            </a:pP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9- إِدخال بعض الأصوات </a:t>
            </a:r>
            <a:r>
              <a:rPr lang="ar-SA" sz="2400" b="1" kern="100" dirty="0" err="1">
                <a:solidFill>
                  <a:schemeClr val="accent2"/>
                </a:solidFill>
                <a:effectLst/>
                <a:latin typeface="Calibri" panose="020F0502020204030204" pitchFamily="34" charset="0"/>
                <a:ea typeface="Calibri" panose="020F0502020204030204" pitchFamily="34" charset="0"/>
                <a:cs typeface="Arial" panose="020B0604020202020204" pitchFamily="34" charset="0"/>
              </a:rPr>
              <a:t>الحَشْوِية</a:t>
            </a:r>
            <a:r>
              <a:rPr lang="ar-SA"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أَثناء النُّطقِ</a:t>
            </a:r>
            <a:r>
              <a:rPr lang="ar-SA" sz="2400"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ويتمث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 ذلك في أنْ يُدرك المُذيع أنَّه قَد أَخطأ في الضَّبط الإعرابي الصَّحيح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لأَِحدِ حُروفِ الكَلمة، فَيَضطرُّ للعودة إِلى أوَّل الجُملة لِيَنطق بِها الحَرفَ مَضبوطا صَحيحا، ويَتَرتَّب على ذلك أن يُكرِّر هذا الحرفْ أَكثر مِن مرة.</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المثال</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endParaRPr lang="ar-DZ" sz="2400" b="1" kern="100" dirty="0">
              <a:latin typeface="Arial" panose="020B060402020202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ي 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رة</a:t>
            </a:r>
            <a:r>
              <a:rPr lang="ar-SA" sz="2400" kern="100" dirty="0">
                <a:effectLst/>
                <a:latin typeface="Calibri" panose="020F0502020204030204" pitchFamily="34" charset="0"/>
                <a:ea typeface="Calibri" panose="020F0502020204030204" pitchFamily="34" charset="0"/>
                <a:cs typeface="Arial" panose="020B0604020202020204" pitchFamily="34" charset="0"/>
              </a:rPr>
              <a:t> للمسابقات، قال الم</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ذيع</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الف</a:t>
            </a:r>
            <a:r>
              <a:rPr lang="ar-DZ" sz="2400" b="1" kern="100" dirty="0">
                <a:latin typeface="Calibri" panose="020F0502020204030204" pitchFamily="34" charset="0"/>
                <a:ea typeface="Calibri" panose="020F0502020204030204" pitchFamily="34" charset="0"/>
                <a:cs typeface="Arial" panose="020B0604020202020204" pitchFamily="34" charset="0"/>
              </a:rPr>
              <a:t>َ</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ائز</a:t>
            </a:r>
            <a:r>
              <a:rPr lang="ar-DZ" sz="2400" b="1" kern="100" dirty="0">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 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عنا </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اليَو</a:t>
            </a:r>
            <a:r>
              <a:rPr lang="ar-SA" sz="2400" b="1" kern="100" dirty="0">
                <a:effectLst/>
                <a:latin typeface="Calibri" panose="020F0502020204030204" pitchFamily="34" charset="0"/>
                <a:ea typeface="Calibri" panose="020F0502020204030204" pitchFamily="34" charset="0"/>
                <a:cs typeface="Arial" panose="020B0604020202020204" pitchFamily="34" charset="0"/>
              </a:rPr>
              <a:t>… الفائزُ معنا اليومَ بجائزة البرنامج هو</a:t>
            </a:r>
            <a:r>
              <a:rPr lang="fr-FR" sz="2400" b="1"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الخطأ</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توقف بعد كلمة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اليَو</a:t>
            </a:r>
            <a:r>
              <a:rPr lang="fr-FR" sz="2400" kern="100" dirty="0">
                <a:effectLst/>
                <a:latin typeface="Arial" panose="020B060402020202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ثم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أ</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عادها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سبب 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سيان 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ركة الإعراب الصحيحة</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كر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 الكلمة بشكل غير طبيعي، فظهر الصوت الح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شوي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وأض</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عف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دف</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 الحديث</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72944771"/>
      </p:ext>
    </p:extLst>
  </p:cSld>
  <p:clrMapOvr>
    <a:masterClrMapping/>
  </p:clrMapOvr>
  <p:transition spd="med" advTm="507434">
    <p:pull/>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056CB8-E9D4-1FA3-F98D-858850AA5E29}"/>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D667FC0-DB29-55FD-A921-271A0D14815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5EA7E610-1D41-655E-5985-9E0026286CA4}"/>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24402BD5-D97E-FE0B-0C26-EB227C44EA7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BF532282-5FDC-F546-E245-FEBE9EDC70CF}"/>
              </a:ext>
            </a:extLst>
          </p:cNvPr>
          <p:cNvSpPr txBox="1"/>
          <p:nvPr/>
        </p:nvSpPr>
        <p:spPr>
          <a:xfrm>
            <a:off x="3447288" y="641644"/>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من الأخطاء الشائعة في لغة المذيعين </a:t>
            </a:r>
          </a:p>
        </p:txBody>
      </p:sp>
      <p:sp>
        <p:nvSpPr>
          <p:cNvPr id="7" name="Rectangle 6">
            <a:extLst>
              <a:ext uri="{FF2B5EF4-FFF2-40B4-BE49-F238E27FC236}">
                <a16:creationId xmlns:a16="http://schemas.microsoft.com/office/drawing/2014/main" id="{7C72EB00-DF5D-AB03-FD82-F1BE1338515B}"/>
              </a:ext>
            </a:extLst>
          </p:cNvPr>
          <p:cNvSpPr/>
          <p:nvPr/>
        </p:nvSpPr>
        <p:spPr>
          <a:xfrm>
            <a:off x="3039441" y="629166"/>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06</a:t>
            </a:r>
          </a:p>
        </p:txBody>
      </p:sp>
      <p:sp>
        <p:nvSpPr>
          <p:cNvPr id="5" name="ZoneTexte 4">
            <a:extLst>
              <a:ext uri="{FF2B5EF4-FFF2-40B4-BE49-F238E27FC236}">
                <a16:creationId xmlns:a16="http://schemas.microsoft.com/office/drawing/2014/main" id="{B4CBCB98-4AEF-B82C-BBBC-BA31A991D127}"/>
              </a:ext>
            </a:extLst>
          </p:cNvPr>
          <p:cNvSpPr txBox="1"/>
          <p:nvPr/>
        </p:nvSpPr>
        <p:spPr>
          <a:xfrm>
            <a:off x="1445125" y="1657948"/>
            <a:ext cx="9490444" cy="862800"/>
          </a:xfrm>
          <a:prstGeom prst="rect">
            <a:avLst/>
          </a:prstGeom>
          <a:noFill/>
        </p:spPr>
        <p:txBody>
          <a:bodyPr wrap="square">
            <a:spAutoFit/>
          </a:bodyPr>
          <a:lstStyle/>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يَرتَكب بعض المُذيعين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أَخطاءًا</a:t>
            </a:r>
            <a:r>
              <a:rPr lang="ar-SA" sz="2400" kern="100" dirty="0">
                <a:effectLst/>
                <a:latin typeface="Calibri" panose="020F0502020204030204" pitchFamily="34" charset="0"/>
                <a:ea typeface="Calibri" panose="020F0502020204030204" pitchFamily="34" charset="0"/>
                <a:cs typeface="Arial" panose="020B0604020202020204" pitchFamily="34" charset="0"/>
              </a:rPr>
              <a:t> لغويةً، أثناء تَقديم برامجهم أو نشراتهم، سواءٌ في التَراكيب أو في الأَلفاظ، ونُحاول فيما يَأتي الِإشارة إلى عدد مـنْ هـذه الأَخطـاء وتِبيَـان الصَّواب في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إِستعمالها</a:t>
            </a:r>
            <a:r>
              <a:rPr lang="fr-FR" sz="2400" kern="100" dirty="0">
                <a:effectLst/>
                <a:latin typeface="Arial" panose="020B060402020202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graphicFrame>
        <p:nvGraphicFramePr>
          <p:cNvPr id="11" name="Tableau 10">
            <a:extLst>
              <a:ext uri="{FF2B5EF4-FFF2-40B4-BE49-F238E27FC236}">
                <a16:creationId xmlns:a16="http://schemas.microsoft.com/office/drawing/2014/main" id="{A36FC397-D717-FD13-4FF0-774602668402}"/>
              </a:ext>
            </a:extLst>
          </p:cNvPr>
          <p:cNvGraphicFramePr>
            <a:graphicFrameLocks noGrp="1"/>
          </p:cNvGraphicFramePr>
          <p:nvPr>
            <p:extLst>
              <p:ext uri="{D42A27DB-BD31-4B8C-83A1-F6EECF244321}">
                <p14:modId xmlns:p14="http://schemas.microsoft.com/office/powerpoint/2010/main" val="92468972"/>
              </p:ext>
            </p:extLst>
          </p:nvPr>
        </p:nvGraphicFramePr>
        <p:xfrm>
          <a:off x="2542020" y="2761784"/>
          <a:ext cx="8128000" cy="33528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00676370"/>
                    </a:ext>
                  </a:extLst>
                </a:gridCol>
                <a:gridCol w="4064000">
                  <a:extLst>
                    <a:ext uri="{9D8B030D-6E8A-4147-A177-3AD203B41FA5}">
                      <a16:colId xmlns:a16="http://schemas.microsoft.com/office/drawing/2014/main" val="583544787"/>
                    </a:ext>
                  </a:extLst>
                </a:gridCol>
              </a:tblGrid>
              <a:tr h="370840">
                <a:tc>
                  <a:txBody>
                    <a:bodyPr/>
                    <a:lstStyle/>
                    <a:p>
                      <a:pPr algn="ctr"/>
                      <a:r>
                        <a:rPr lang="ar-DZ" sz="2400" dirty="0"/>
                        <a:t>الصواب </a:t>
                      </a:r>
                      <a:endParaRPr lang="fr-FR" sz="2400" dirty="0"/>
                    </a:p>
                  </a:txBody>
                  <a:tcPr/>
                </a:tc>
                <a:tc>
                  <a:txBody>
                    <a:bodyPr/>
                    <a:lstStyle/>
                    <a:p>
                      <a:pPr algn="ctr"/>
                      <a:r>
                        <a:rPr lang="ar-DZ" sz="2400" dirty="0"/>
                        <a:t>الخطأ</a:t>
                      </a:r>
                      <a:endParaRPr lang="fr-FR" sz="2400" dirty="0"/>
                    </a:p>
                  </a:txBody>
                  <a:tcPr/>
                </a:tc>
                <a:extLst>
                  <a:ext uri="{0D108BD9-81ED-4DB2-BD59-A6C34878D82A}">
                    <a16:rowId xmlns:a16="http://schemas.microsoft.com/office/drawing/2014/main" val="3446776"/>
                  </a:ext>
                </a:extLst>
              </a:tr>
              <a:tr h="370840">
                <a:tc>
                  <a:txBody>
                    <a:bodyPr/>
                    <a:lstStyle/>
                    <a:p>
                      <a:pPr algn="r"/>
                      <a:r>
                        <a:rPr lang="ar-EG" sz="2000" dirty="0"/>
                        <a:t>كلما أدّى واج</a:t>
                      </a:r>
                      <a:r>
                        <a:rPr lang="ar-DZ" sz="2000" dirty="0"/>
                        <a:t>ِ</a:t>
                      </a:r>
                      <a:r>
                        <a:rPr lang="ar-EG" sz="2000" dirty="0"/>
                        <a:t>به ش</a:t>
                      </a:r>
                      <a:r>
                        <a:rPr lang="ar-DZ" sz="2000" dirty="0"/>
                        <a:t>َ</a:t>
                      </a:r>
                      <a:r>
                        <a:rPr lang="ar-EG" sz="2000" dirty="0"/>
                        <a:t>ع</a:t>
                      </a:r>
                      <a:r>
                        <a:rPr lang="ar-DZ" sz="2000" dirty="0"/>
                        <a:t>َ</a:t>
                      </a:r>
                      <a:r>
                        <a:rPr lang="ar-EG" sz="2000" dirty="0"/>
                        <a:t>ر بالراحة</a:t>
                      </a:r>
                      <a:r>
                        <a:rPr lang="ar-DZ" sz="2000" dirty="0"/>
                        <a:t>.</a:t>
                      </a:r>
                      <a:endParaRPr lang="fr-FR" sz="2000" dirty="0"/>
                    </a:p>
                  </a:txBody>
                  <a:tcPr/>
                </a:tc>
                <a:tc>
                  <a:txBody>
                    <a:bodyPr/>
                    <a:lstStyle/>
                    <a:p>
                      <a:pPr algn="r"/>
                      <a:r>
                        <a:rPr lang="ar-EG" sz="2000" dirty="0"/>
                        <a:t>تكـــرار "ك</a:t>
                      </a:r>
                      <a:r>
                        <a:rPr lang="ar-DZ" sz="2000" dirty="0"/>
                        <a:t>ُ</a:t>
                      </a:r>
                      <a:r>
                        <a:rPr lang="ar-EG" sz="2000" dirty="0"/>
                        <a:t>ل</a:t>
                      </a:r>
                      <a:r>
                        <a:rPr lang="ar-DZ" sz="2000" dirty="0"/>
                        <a:t>َّ</a:t>
                      </a:r>
                      <a:r>
                        <a:rPr lang="ar-EG" sz="2000" dirty="0"/>
                        <a:t>مـــا": ك</a:t>
                      </a:r>
                      <a:r>
                        <a:rPr lang="ar-DZ" sz="2000" dirty="0"/>
                        <a:t>ُ</a:t>
                      </a:r>
                      <a:r>
                        <a:rPr lang="ar-EG" sz="2000" dirty="0"/>
                        <a:t>ل</a:t>
                      </a:r>
                      <a:r>
                        <a:rPr lang="ar-DZ" sz="2000" dirty="0"/>
                        <a:t>َّ</a:t>
                      </a:r>
                      <a:r>
                        <a:rPr lang="ar-EG" sz="2000" dirty="0"/>
                        <a:t>مـــا أد</a:t>
                      </a:r>
                      <a:r>
                        <a:rPr lang="ar-DZ" sz="2000" dirty="0"/>
                        <a:t>َّ</a:t>
                      </a:r>
                      <a:r>
                        <a:rPr lang="ar-EG" sz="2000" dirty="0"/>
                        <a:t>ى واج</a:t>
                      </a:r>
                      <a:r>
                        <a:rPr lang="ar-DZ" sz="2000" dirty="0"/>
                        <a:t>ِ</a:t>
                      </a:r>
                      <a:r>
                        <a:rPr lang="ar-EG" sz="2000" dirty="0"/>
                        <a:t>بـــه</a:t>
                      </a:r>
                      <a:r>
                        <a:rPr lang="ar-DZ" sz="2000" dirty="0"/>
                        <a:t>،</a:t>
                      </a:r>
                      <a:r>
                        <a:rPr lang="ar-EG" sz="2000" dirty="0"/>
                        <a:t> كل</a:t>
                      </a:r>
                      <a:r>
                        <a:rPr lang="ar-DZ" sz="2000" dirty="0"/>
                        <a:t>َّ</a:t>
                      </a:r>
                      <a:r>
                        <a:rPr lang="ar-EG" sz="2000" dirty="0"/>
                        <a:t>مـــا ش</a:t>
                      </a:r>
                      <a:r>
                        <a:rPr lang="ar-DZ" sz="2000" dirty="0"/>
                        <a:t>َ</a:t>
                      </a:r>
                      <a:r>
                        <a:rPr lang="ar-EG" sz="2000" dirty="0"/>
                        <a:t>ـــعر بالراحة</a:t>
                      </a:r>
                      <a:endParaRPr lang="fr-FR" sz="2000" dirty="0"/>
                    </a:p>
                  </a:txBody>
                  <a:tcPr/>
                </a:tc>
                <a:extLst>
                  <a:ext uri="{0D108BD9-81ED-4DB2-BD59-A6C34878D82A}">
                    <a16:rowId xmlns:a16="http://schemas.microsoft.com/office/drawing/2014/main" val="3691045834"/>
                  </a:ext>
                </a:extLst>
              </a:tr>
              <a:tr h="370840">
                <a:tc>
                  <a:txBody>
                    <a:bodyPr/>
                    <a:lstStyle/>
                    <a:p>
                      <a:pPr algn="r"/>
                      <a:r>
                        <a:rPr lang="ar-EG" sz="2000" dirty="0"/>
                        <a:t>س</a:t>
                      </a:r>
                      <a:r>
                        <a:rPr lang="ar-DZ" sz="2000" dirty="0"/>
                        <a:t>ِ</a:t>
                      </a:r>
                      <a:r>
                        <a:rPr lang="ar-EG" sz="2000" dirty="0"/>
                        <a:t>ي</a:t>
                      </a:r>
                      <a:r>
                        <a:rPr lang="ar-DZ" sz="2000" dirty="0"/>
                        <a:t>َ</a:t>
                      </a:r>
                      <a:r>
                        <a:rPr lang="ar-EG" sz="2000" dirty="0"/>
                        <a:t>م</a:t>
                      </a:r>
                      <a:r>
                        <a:rPr lang="ar-DZ" sz="2000" dirty="0"/>
                        <a:t>َ</a:t>
                      </a:r>
                      <a:r>
                        <a:rPr lang="ar-EG" sz="2000" dirty="0"/>
                        <a:t>ا أن</a:t>
                      </a:r>
                      <a:r>
                        <a:rPr lang="ar-DZ" sz="2000" dirty="0"/>
                        <a:t>َّ</a:t>
                      </a:r>
                      <a:r>
                        <a:rPr lang="ar-EG" sz="2000" dirty="0"/>
                        <a:t> الموقف لا يتطل</a:t>
                      </a:r>
                      <a:r>
                        <a:rPr lang="ar-DZ" sz="2000" dirty="0"/>
                        <a:t>َّ</a:t>
                      </a:r>
                      <a:r>
                        <a:rPr lang="ar-EG" sz="2000" dirty="0"/>
                        <a:t>ب ذلك.</a:t>
                      </a:r>
                      <a:endParaRPr lang="fr-FR" sz="2000" dirty="0"/>
                    </a:p>
                  </a:txBody>
                  <a:tcPr/>
                </a:tc>
                <a:tc>
                  <a:txBody>
                    <a:bodyPr/>
                    <a:lstStyle/>
                    <a:p>
                      <a:pPr algn="r"/>
                      <a:r>
                        <a:rPr lang="ar-EG" sz="2000" dirty="0"/>
                        <a:t>س</a:t>
                      </a:r>
                      <a:r>
                        <a:rPr lang="ar-DZ" sz="2000" dirty="0"/>
                        <a:t>ِ</a:t>
                      </a:r>
                      <a:r>
                        <a:rPr lang="ar-EG" sz="2000" dirty="0"/>
                        <a:t>ي</a:t>
                      </a:r>
                      <a:r>
                        <a:rPr lang="ar-DZ" sz="2000" dirty="0"/>
                        <a:t>َ</a:t>
                      </a:r>
                      <a:r>
                        <a:rPr lang="ar-EG" sz="2000" dirty="0"/>
                        <a:t>م</a:t>
                      </a:r>
                      <a:r>
                        <a:rPr lang="ar-DZ" sz="2000" dirty="0"/>
                        <a:t>َ</a:t>
                      </a:r>
                      <a:r>
                        <a:rPr lang="ar-EG" sz="2000" dirty="0"/>
                        <a:t>ا و أن</a:t>
                      </a:r>
                      <a:r>
                        <a:rPr lang="ar-DZ" sz="2000" dirty="0"/>
                        <a:t>َّ</a:t>
                      </a:r>
                      <a:r>
                        <a:rPr lang="ar-EG" sz="2000" dirty="0"/>
                        <a:t> الموقف لا يتطل</a:t>
                      </a:r>
                      <a:r>
                        <a:rPr lang="ar-DZ" sz="2000" dirty="0"/>
                        <a:t>َّ</a:t>
                      </a:r>
                      <a:r>
                        <a:rPr lang="ar-EG" sz="2000" dirty="0"/>
                        <a:t>ب ذلك</a:t>
                      </a:r>
                      <a:endParaRPr lang="fr-FR" sz="2000" dirty="0"/>
                    </a:p>
                  </a:txBody>
                  <a:tcPr/>
                </a:tc>
                <a:extLst>
                  <a:ext uri="{0D108BD9-81ED-4DB2-BD59-A6C34878D82A}">
                    <a16:rowId xmlns:a16="http://schemas.microsoft.com/office/drawing/2014/main" val="955982837"/>
                  </a:ext>
                </a:extLst>
              </a:tr>
              <a:tr h="370840">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ar-EG" sz="2000" dirty="0"/>
                        <a:t>من كل حَد</a:t>
                      </a:r>
                      <a:r>
                        <a:rPr lang="ar-DZ" sz="2000" dirty="0"/>
                        <a:t>َ</a:t>
                      </a:r>
                      <a:r>
                        <a:rPr lang="ar-EG" sz="2000" dirty="0"/>
                        <a:t>بٍ </a:t>
                      </a:r>
                      <a:r>
                        <a:rPr lang="ar-EG" sz="2000" dirty="0" err="1"/>
                        <a:t>وص</a:t>
                      </a:r>
                      <a:r>
                        <a:rPr lang="ar-DZ" sz="2000" dirty="0"/>
                        <a:t>َ</a:t>
                      </a:r>
                      <a:r>
                        <a:rPr lang="ar-EG" sz="2000" dirty="0"/>
                        <a:t>وب</a:t>
                      </a:r>
                      <a:r>
                        <a:rPr lang="ar-DZ" sz="2000" dirty="0"/>
                        <a:t>ٍ</a:t>
                      </a:r>
                      <a:endParaRPr lang="fr-FR" sz="2000" dirty="0"/>
                    </a:p>
                    <a:p>
                      <a:endParaRPr lang="fr-FR" sz="2000" dirty="0"/>
                    </a:p>
                  </a:txBody>
                  <a:tcPr/>
                </a:tc>
                <a:tc>
                  <a:txBody>
                    <a:bodyPr/>
                    <a:lstStyle/>
                    <a:p>
                      <a:pPr algn="r"/>
                      <a:r>
                        <a:rPr lang="ar-EG" sz="2000" dirty="0"/>
                        <a:t>استعمال "حَدْب": من كل حَدْبٍ وصوب</a:t>
                      </a:r>
                      <a:endParaRPr lang="fr-FR" sz="2000" dirty="0"/>
                    </a:p>
                  </a:txBody>
                  <a:tcPr/>
                </a:tc>
                <a:extLst>
                  <a:ext uri="{0D108BD9-81ED-4DB2-BD59-A6C34878D82A}">
                    <a16:rowId xmlns:a16="http://schemas.microsoft.com/office/drawing/2014/main" val="3153090796"/>
                  </a:ext>
                </a:extLst>
              </a:tr>
              <a:tr h="370840">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ar-DZ" sz="2000" dirty="0"/>
                        <a:t>إِ</a:t>
                      </a:r>
                      <a:r>
                        <a:rPr lang="ar-EG" sz="2000" dirty="0"/>
                        <a:t>ست</a:t>
                      </a:r>
                      <a:r>
                        <a:rPr lang="ar-DZ" sz="2000" dirty="0"/>
                        <a:t>ُ</a:t>
                      </a:r>
                      <a:r>
                        <a:rPr lang="ar-EG" sz="2000" dirty="0"/>
                        <a:t>شــه</a:t>
                      </a:r>
                      <a:r>
                        <a:rPr lang="ar-DZ" sz="2000" dirty="0"/>
                        <a:t>ِ</a:t>
                      </a:r>
                      <a:r>
                        <a:rPr lang="ar-EG" sz="2000" dirty="0"/>
                        <a:t>د في الـــدفاع عـــن وطنه</a:t>
                      </a:r>
                      <a:endParaRPr lang="fr-FR" sz="2000" dirty="0"/>
                    </a:p>
                  </a:txBody>
                  <a:tcPr/>
                </a:tc>
                <a:tc>
                  <a:txBody>
                    <a:bodyPr/>
                    <a:lstStyle/>
                    <a:p>
                      <a:pPr algn="r"/>
                      <a:r>
                        <a:rPr lang="ar-DZ" sz="2000" dirty="0"/>
                        <a:t>إِ</a:t>
                      </a:r>
                      <a:r>
                        <a:rPr lang="ar-EG" sz="2000" dirty="0" err="1"/>
                        <a:t>ستَشــه</a:t>
                      </a:r>
                      <a:r>
                        <a:rPr lang="ar-DZ" sz="2000" dirty="0"/>
                        <a:t>َ</a:t>
                      </a:r>
                      <a:r>
                        <a:rPr lang="ar-EG" sz="2000" dirty="0"/>
                        <a:t>د في الـــدفاع عـــن وطنه</a:t>
                      </a:r>
                      <a:endParaRPr lang="fr-FR" sz="2000" dirty="0"/>
                    </a:p>
                  </a:txBody>
                  <a:tcPr/>
                </a:tc>
                <a:extLst>
                  <a:ext uri="{0D108BD9-81ED-4DB2-BD59-A6C34878D82A}">
                    <a16:rowId xmlns:a16="http://schemas.microsoft.com/office/drawing/2014/main" val="894369683"/>
                  </a:ext>
                </a:extLst>
              </a:tr>
              <a:tr h="370840">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ar-EG" sz="2000" dirty="0"/>
                        <a:t>يعمــل معلــم</a:t>
                      </a:r>
                      <a:r>
                        <a:rPr lang="ar-DZ" sz="2000" dirty="0"/>
                        <a:t>اً</a:t>
                      </a:r>
                      <a:r>
                        <a:rPr lang="ar-EG" sz="2000" dirty="0"/>
                        <a:t> في المرحلة الثانوية</a:t>
                      </a:r>
                      <a:endParaRPr lang="fr-FR" sz="2000" dirty="0"/>
                    </a:p>
                    <a:p>
                      <a:endParaRPr lang="ar-DZ" sz="2000" dirty="0"/>
                    </a:p>
                  </a:txBody>
                  <a:tcPr/>
                </a:tc>
                <a:tc>
                  <a:txBody>
                    <a:bodyPr/>
                    <a:lstStyle/>
                    <a:p>
                      <a:pPr algn="r"/>
                      <a:r>
                        <a:rPr lang="ar-EG" sz="2000" dirty="0"/>
                        <a:t>يعمــل كمعلــمٍ في المرحلة الثانوية</a:t>
                      </a:r>
                      <a:endParaRPr lang="fr-FR" sz="2000" dirty="0"/>
                    </a:p>
                  </a:txBody>
                  <a:tcPr/>
                </a:tc>
                <a:extLst>
                  <a:ext uri="{0D108BD9-81ED-4DB2-BD59-A6C34878D82A}">
                    <a16:rowId xmlns:a16="http://schemas.microsoft.com/office/drawing/2014/main" val="569675922"/>
                  </a:ext>
                </a:extLst>
              </a:tr>
            </a:tbl>
          </a:graphicData>
        </a:graphic>
      </p:graphicFrame>
    </p:spTree>
    <p:extLst>
      <p:ext uri="{BB962C8B-B14F-4D97-AF65-F5344CB8AC3E}">
        <p14:creationId xmlns:p14="http://schemas.microsoft.com/office/powerpoint/2010/main" val="242505643"/>
      </p:ext>
    </p:extLst>
  </p:cSld>
  <p:clrMapOvr>
    <a:masterClrMapping/>
  </p:clrMapOvr>
  <p:transition spd="med" advTm="507434">
    <p:pull/>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AE791-3BA7-F81C-7463-AED1CD7AEBF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5F10113-B041-E82C-DF50-4FD041D6E31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D6D3E61-A626-E24E-2C48-F6A4B10A8924}"/>
              </a:ext>
            </a:extLst>
          </p:cNvPr>
          <p:cNvSpPr/>
          <p:nvPr/>
        </p:nvSpPr>
        <p:spPr>
          <a:xfrm rot="16200000" flipV="1">
            <a:off x="-2024743" y="329450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835CAE2-7691-62D6-7B7E-28968BC7DBED}"/>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032135E7-3388-17DA-4989-3AFFC13A3DD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8855951F-5658-3964-7342-D4D687EFC605}"/>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قواعد يلتزم بها المذيع </a:t>
            </a:r>
          </a:p>
        </p:txBody>
      </p:sp>
      <p:sp>
        <p:nvSpPr>
          <p:cNvPr id="7" name="Rectangle 6">
            <a:extLst>
              <a:ext uri="{FF2B5EF4-FFF2-40B4-BE49-F238E27FC236}">
                <a16:creationId xmlns:a16="http://schemas.microsoft.com/office/drawing/2014/main" id="{8E7CD505-A8D8-4315-9289-C4340020CC2A}"/>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07</a:t>
            </a:r>
          </a:p>
        </p:txBody>
      </p:sp>
      <p:sp>
        <p:nvSpPr>
          <p:cNvPr id="5" name="ZoneTexte 4">
            <a:extLst>
              <a:ext uri="{FF2B5EF4-FFF2-40B4-BE49-F238E27FC236}">
                <a16:creationId xmlns:a16="http://schemas.microsoft.com/office/drawing/2014/main" id="{511A1265-64D1-8232-1F92-58AF531CABED}"/>
              </a:ext>
            </a:extLst>
          </p:cNvPr>
          <p:cNvSpPr txBox="1"/>
          <p:nvPr/>
        </p:nvSpPr>
        <p:spPr>
          <a:xfrm>
            <a:off x="4306823" y="1628584"/>
            <a:ext cx="7571067" cy="4042132"/>
          </a:xfrm>
          <a:prstGeom prst="rect">
            <a:avLst/>
          </a:prstGeom>
          <a:noFill/>
        </p:spPr>
        <p:txBody>
          <a:bodyPr wrap="square">
            <a:spAutoFit/>
          </a:bodyPr>
          <a:lstStyle/>
          <a:p>
            <a:pPr marL="448945" marR="232410" algn="just" rtl="1">
              <a:spcBef>
                <a:spcPts val="1080"/>
              </a:spcBef>
              <a:buNone/>
            </a:pPr>
            <a:r>
              <a:rPr lang="ar-SA" sz="2400" dirty="0">
                <a:effectLst/>
                <a:latin typeface="Tahoma" panose="020B0604030504040204" pitchFamily="34" charset="0"/>
                <a:ea typeface="Tahoma" panose="020B0604030504040204" pitchFamily="34" charset="0"/>
                <a:cs typeface="Arial" panose="020B0604020202020204" pitchFamily="34" charset="0"/>
              </a:rPr>
              <a:t>هذه الشروط كل</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ها على أه</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ميتها، لا</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ت</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قل</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ل من ج</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وه</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رية ال</a:t>
            </a:r>
            <a:r>
              <a:rPr lang="ar-DZ" sz="2400" dirty="0">
                <a:effectLst/>
                <a:latin typeface="Tahoma" panose="020B0604030504040204" pitchFamily="34" charset="0"/>
                <a:ea typeface="Tahoma" panose="020B0604030504040204" pitchFamily="34" charset="0"/>
                <a:cs typeface="Arial" panose="020B0604020202020204" pitchFamily="34" charset="0"/>
              </a:rPr>
              <a:t>إِ</a:t>
            </a:r>
            <a:r>
              <a:rPr lang="ar-SA" sz="2400" dirty="0" err="1">
                <a:effectLst/>
                <a:latin typeface="Tahoma" panose="020B0604030504040204" pitchFamily="34" charset="0"/>
                <a:ea typeface="Tahoma" panose="020B0604030504040204" pitchFamily="34" charset="0"/>
                <a:cs typeface="Arial" panose="020B0604020202020204" pitchFamily="34" charset="0"/>
              </a:rPr>
              <a:t>عت</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ناء </a:t>
            </a:r>
            <a:r>
              <a:rPr lang="ar-SA" sz="2400" dirty="0" err="1">
                <a:effectLst/>
                <a:latin typeface="Tahoma" panose="020B0604030504040204" pitchFamily="34" charset="0"/>
                <a:ea typeface="Tahoma" panose="020B0604030504040204" pitchFamily="34" charset="0"/>
                <a:cs typeface="Arial" panose="020B0604020202020204" pitchFamily="34" charset="0"/>
              </a:rPr>
              <a:t>بالإ</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لقاء ن</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فسه، وضرورة </a:t>
            </a:r>
            <a:r>
              <a:rPr lang="ar-DZ" sz="2400" dirty="0">
                <a:effectLst/>
                <a:latin typeface="Tahoma" panose="020B0604030504040204" pitchFamily="34" charset="0"/>
                <a:ea typeface="Tahoma" panose="020B0604030504040204" pitchFamily="34" charset="0"/>
                <a:cs typeface="Arial" panose="020B0604020202020204" pitchFamily="34" charset="0"/>
              </a:rPr>
              <a:t>إِ</a:t>
            </a:r>
            <a:r>
              <a:rPr lang="ar-SA" sz="2400" dirty="0" err="1">
                <a:effectLst/>
                <a:latin typeface="Tahoma" panose="020B0604030504040204" pitchFamily="34" charset="0"/>
                <a:ea typeface="Tahoma" panose="020B0604030504040204" pitchFamily="34" charset="0"/>
                <a:cs typeface="Arial" panose="020B0604020202020204" pitchFamily="34" charset="0"/>
              </a:rPr>
              <a:t>لتزام</a:t>
            </a:r>
            <a:r>
              <a:rPr lang="ar-SA" sz="2400" dirty="0">
                <a:effectLst/>
                <a:latin typeface="Tahoma" panose="020B0604030504040204" pitchFamily="34" charset="0"/>
                <a:ea typeface="Tahoma" panose="020B0604030504040204" pitchFamily="34" charset="0"/>
                <a:cs typeface="Arial" panose="020B0604020202020204" pitchFamily="34" charset="0"/>
              </a:rPr>
              <a:t> الم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ذيع بج</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ملة من القواعد</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ال</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تي تجعل ح</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ضوره إ</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ذاعياً</a:t>
            </a:r>
            <a:r>
              <a:rPr lang="ar-SA" sz="2400" dirty="0">
                <a:effectLst/>
                <a:latin typeface="Tahoma" panose="020B0604030504040204" pitchFamily="34" charset="0"/>
                <a:ea typeface="Tahoma" panose="020B0604030504040204" pitchFamily="34" charset="0"/>
                <a:cs typeface="Arial" panose="020B0604020202020204" pitchFamily="34" charset="0"/>
              </a:rPr>
              <a:t> أو تلفزيونياً م</a:t>
            </a:r>
            <a:r>
              <a:rPr lang="ar-DZ" sz="2400" dirty="0">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صد</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ر 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تعة لدى الم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تلق</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ي</a:t>
            </a:r>
            <a:r>
              <a:rPr lang="en-US"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861695" marR="399415" indent="-229235" algn="just" rtl="1">
              <a:spcBef>
                <a:spcPts val="990"/>
              </a:spcBef>
              <a:buNone/>
            </a:pPr>
            <a:r>
              <a:rPr lang="en-US" sz="2400" dirty="0">
                <a:effectLst/>
                <a:latin typeface="Arial" panose="020B0604020202020204" pitchFamily="34" charset="0"/>
                <a:ea typeface="Tahoma" panose="020B0604030504040204" pitchFamily="34" charset="0"/>
              </a:rPr>
              <a:t></a:t>
            </a:r>
            <a:r>
              <a:rPr lang="ar-SA" sz="2400" spc="195" dirty="0">
                <a:effectLst/>
                <a:latin typeface="Tahoma" panose="020B0604030504040204" pitchFamily="34" charset="0"/>
                <a:ea typeface="Tahoma" panose="020B0604030504040204" pitchFamily="34" charset="0"/>
                <a:cs typeface="Arial" panose="020B0604020202020204" pitchFamily="34" charset="0"/>
              </a:rPr>
              <a:t>  </a:t>
            </a:r>
            <a:r>
              <a:rPr lang="ar-SA" sz="2400" dirty="0" err="1">
                <a:effectLst/>
                <a:latin typeface="Tahoma" panose="020B0604030504040204" pitchFamily="34" charset="0"/>
                <a:ea typeface="Tahoma" panose="020B0604030504040204" pitchFamily="34" charset="0"/>
                <a:cs typeface="Arial" panose="020B0604020202020204" pitchFamily="34" charset="0"/>
              </a:rPr>
              <a:t>الإ</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لقاء</a:t>
            </a:r>
            <a:r>
              <a:rPr lang="ar-SA" sz="2400" spc="50" dirty="0">
                <a:effectLst/>
                <a:latin typeface="Tahoma" panose="020B0604030504040204" pitchFamily="34" charset="0"/>
                <a:ea typeface="Tahoma" panose="020B0604030504040204" pitchFamily="34" charset="0"/>
                <a:cs typeface="Arial" panose="020B0604020202020204" pitchFamily="34" charset="0"/>
              </a:rPr>
              <a:t> </a:t>
            </a:r>
            <a:r>
              <a:rPr lang="ar-SA" sz="2400" dirty="0">
                <a:effectLst/>
                <a:latin typeface="Tahoma" panose="020B0604030504040204" pitchFamily="34" charset="0"/>
                <a:ea typeface="Tahoma" panose="020B0604030504040204" pitchFamily="34" charset="0"/>
                <a:cs typeface="Arial" panose="020B0604020202020204" pitchFamily="34" charset="0"/>
              </a:rPr>
              <a:t>بصوت</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معتدل الس</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رعة</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spc="50" dirty="0">
                <a:effectLst/>
                <a:latin typeface="Tahoma" panose="020B0604030504040204" pitchFamily="34" charset="0"/>
                <a:ea typeface="Tahoma" panose="020B0604030504040204" pitchFamily="34" charset="0"/>
                <a:cs typeface="Arial" panose="020B0604020202020204" pitchFamily="34" charset="0"/>
              </a:rPr>
              <a:t> </a:t>
            </a:r>
            <a:r>
              <a:rPr lang="ar-SA" sz="2400" dirty="0">
                <a:effectLst/>
                <a:latin typeface="Tahoma" panose="020B0604030504040204" pitchFamily="34" charset="0"/>
                <a:ea typeface="Tahoma" panose="020B0604030504040204" pitchFamily="34" charset="0"/>
                <a:cs typeface="Arial" panose="020B0604020202020204" pitchFamily="34" charset="0"/>
              </a:rPr>
              <a:t>وكلمات مفهومة، إذ</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spc="50" dirty="0">
                <a:effectLst/>
                <a:latin typeface="Tahoma" panose="020B0604030504040204" pitchFamily="34" charset="0"/>
                <a:ea typeface="Tahoma" panose="020B0604030504040204" pitchFamily="34" charset="0"/>
                <a:cs typeface="Arial" panose="020B0604020202020204" pitchFamily="34" charset="0"/>
              </a:rPr>
              <a:t> </a:t>
            </a:r>
            <a:r>
              <a:rPr lang="ar-SA" sz="2400" dirty="0">
                <a:effectLst/>
                <a:latin typeface="Tahoma" panose="020B0604030504040204" pitchFamily="34" charset="0"/>
                <a:ea typeface="Tahoma" panose="020B0604030504040204" pitchFamily="34" charset="0"/>
                <a:cs typeface="Arial" panose="020B0604020202020204" pitchFamily="34" charset="0"/>
              </a:rPr>
              <a:t>ت</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عتبر</a:t>
            </a:r>
            <a:r>
              <a:rPr lang="ar-SA" sz="2400" dirty="0">
                <a:effectLst/>
                <a:latin typeface="Tahoma" panose="020B0604030504040204" pitchFamily="34" charset="0"/>
                <a:ea typeface="Tahoma" panose="020B0604030504040204" pitchFamily="34" charset="0"/>
                <a:cs typeface="Arial" panose="020B0604020202020204" pitchFamily="34" charset="0"/>
              </a:rPr>
              <a:t> الس</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رعة</a:t>
            </a:r>
            <a:r>
              <a:rPr lang="ar-SA" sz="2400" dirty="0">
                <a:effectLst/>
                <a:latin typeface="Tahoma" panose="020B0604030504040204" pitchFamily="34" charset="0"/>
                <a:ea typeface="Tahoma" panose="020B0604030504040204" pitchFamily="34" charset="0"/>
                <a:cs typeface="Arial" panose="020B0604020202020204" pitchFamily="34" charset="0"/>
              </a:rPr>
              <a:t> في الإلقاء</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أه</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عيقات </a:t>
            </a:r>
            <a:r>
              <a:rPr lang="ar-SA" sz="2400" dirty="0" err="1">
                <a:effectLst/>
                <a:latin typeface="Tahoma" panose="020B0604030504040204" pitchFamily="34" charset="0"/>
                <a:ea typeface="Tahoma" panose="020B0604030504040204" pitchFamily="34" charset="0"/>
                <a:cs typeface="Arial" panose="020B0604020202020204" pitchFamily="34" charset="0"/>
              </a:rPr>
              <a:t>الإ</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لقاء</a:t>
            </a:r>
            <a:r>
              <a:rPr lang="ar-SA" sz="2400" spc="400" dirty="0">
                <a:effectLst/>
                <a:latin typeface="Tahoma" panose="020B0604030504040204" pitchFamily="34" charset="0"/>
                <a:ea typeface="Tahoma" panose="020B0604030504040204" pitchFamily="34" charset="0"/>
                <a:cs typeface="Arial" panose="020B0604020202020204" pitchFamily="34" charset="0"/>
              </a:rPr>
              <a:t> </a:t>
            </a:r>
            <a:r>
              <a:rPr lang="ar-SA" sz="2400" dirty="0">
                <a:effectLst/>
                <a:latin typeface="Tahoma" panose="020B0604030504040204" pitchFamily="34" charset="0"/>
                <a:ea typeface="Tahoma" panose="020B0604030504040204" pitchFamily="34" charset="0"/>
                <a:cs typeface="Arial" panose="020B0604020202020204" pitchFamily="34" charset="0"/>
              </a:rPr>
              <a:t>الن</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اجح</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لأن</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ها ت</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ؤد</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ي إلى ت</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داخل الكلمات ببعضها البعض، 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ا ي</a:t>
            </a:r>
            <a:r>
              <a:rPr lang="ar-DZ" sz="2400" dirty="0">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ش</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و</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ه 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خارج الحروف ولا ي</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تيح لع</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ضلات</a:t>
            </a:r>
            <a:r>
              <a:rPr lang="ar-SA" sz="2400" dirty="0">
                <a:effectLst/>
                <a:latin typeface="Tahoma" panose="020B0604030504040204" pitchFamily="34" charset="0"/>
                <a:ea typeface="Tahoma" panose="020B0604030504040204" pitchFamily="34" charset="0"/>
                <a:cs typeface="Arial" panose="020B0604020202020204" pitchFamily="34" charset="0"/>
              </a:rPr>
              <a:t> الف</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م والل</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سان الزمن</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الكافي</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ل</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نطق الحروف بدق</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ة ووضوح</a:t>
            </a:r>
            <a:r>
              <a:rPr lang="en-US" sz="2400" dirty="0">
                <a:effectLst/>
                <a:latin typeface="Arial" panose="020B0604020202020204" pitchFamily="34" charset="0"/>
                <a:ea typeface="Tahoma" panose="020B0604030504040204" pitchFamily="34" charset="0"/>
              </a:rPr>
              <a:t>.</a:t>
            </a:r>
            <a:endParaRPr lang="ar-DZ" sz="2400" dirty="0">
              <a:latin typeface="Tahoma" panose="020B0604030504040204" pitchFamily="34" charset="0"/>
              <a:ea typeface="Tahoma" panose="020B0604030504040204" pitchFamily="34" charset="0"/>
            </a:endParaRPr>
          </a:p>
          <a:p>
            <a:pPr marL="861695" marR="399415" indent="-229235" algn="just" rtl="1">
              <a:spcBef>
                <a:spcPts val="990"/>
              </a:spcBef>
              <a:buNone/>
            </a:pPr>
            <a:r>
              <a:rPr lang="en-US" sz="2400" dirty="0">
                <a:latin typeface="Arial" panose="020B0604020202020204" pitchFamily="34" charset="0"/>
                <a:ea typeface="Tahoma" panose="020B0604030504040204" pitchFamily="34" charset="0"/>
              </a:rPr>
              <a:t> </a:t>
            </a:r>
            <a:r>
              <a:rPr lang="ar-DZ" sz="2400" dirty="0">
                <a:latin typeface="Arial" panose="020B0604020202020204" pitchFamily="34" charset="0"/>
                <a:ea typeface="Tahoma" panose="020B0604030504040204" pitchFamily="34" charset="0"/>
              </a:rPr>
              <a:t>  </a:t>
            </a:r>
            <a:r>
              <a:rPr lang="ar-SA" sz="2400" dirty="0">
                <a:effectLst/>
                <a:latin typeface="Tahoma" panose="020B0604030504040204" pitchFamily="34" charset="0"/>
                <a:ea typeface="Tahoma" panose="020B0604030504040204" pitchFamily="34" charset="0"/>
                <a:cs typeface="Arial" panose="020B0604020202020204" pitchFamily="34" charset="0"/>
              </a:rPr>
              <a:t>الإيقاع، ويعني ضبط الأداء من حيث السرعة والب</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طء</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 والج</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هر والخ</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ف</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err="1">
                <a:effectLst/>
                <a:latin typeface="Tahoma" panose="020B0604030504040204" pitchFamily="34" charset="0"/>
                <a:ea typeface="Tahoma" panose="020B0604030504040204" pitchFamily="34" charset="0"/>
                <a:cs typeface="Arial" panose="020B0604020202020204" pitchFamily="34" charset="0"/>
              </a:rPr>
              <a:t>وت</a:t>
            </a:r>
            <a:r>
              <a:rPr lang="ar-SA" sz="2400" dirty="0">
                <a:effectLst/>
                <a:latin typeface="Tahoma" panose="020B0604030504040204" pitchFamily="34" charset="0"/>
                <a:ea typeface="Tahoma" panose="020B0604030504040204" pitchFamily="34" charset="0"/>
                <a:cs typeface="Arial" panose="020B0604020202020204" pitchFamily="34" charset="0"/>
              </a:rPr>
              <a:t>، و</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فقاً لطبيعة الكلام والمعاني الم</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قص</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ودة</a:t>
            </a:r>
            <a:r>
              <a:rPr lang="en-US"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p:txBody>
      </p:sp>
      <p:pic>
        <p:nvPicPr>
          <p:cNvPr id="9" name="Image 8">
            <a:extLst>
              <a:ext uri="{FF2B5EF4-FFF2-40B4-BE49-F238E27FC236}">
                <a16:creationId xmlns:a16="http://schemas.microsoft.com/office/drawing/2014/main" id="{1AA00F99-B3B6-24D3-EF38-1C8DE827E340}"/>
              </a:ext>
            </a:extLst>
          </p:cNvPr>
          <p:cNvPicPr>
            <a:picLocks/>
          </p:cNvPicPr>
          <p:nvPr/>
        </p:nvPicPr>
        <p:blipFill>
          <a:blip r:embed="rId4" cstate="print"/>
          <a:stretch>
            <a:fillRect/>
          </a:stretch>
        </p:blipFill>
        <p:spPr>
          <a:xfrm>
            <a:off x="482274" y="2026497"/>
            <a:ext cx="3712845" cy="315878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77399035"/>
      </p:ext>
    </p:extLst>
  </p:cSld>
  <p:clrMapOvr>
    <a:masterClrMapping/>
  </p:clrMapOvr>
  <p:transition spd="med" advTm="507434">
    <p:pull/>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23277-7D7C-E1E7-D7E1-902D5FA3D67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E041D5E-5A56-060B-51A1-0BA8590390F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C636DE5-76ED-F3D1-61C2-92F0B9755F68}"/>
              </a:ext>
            </a:extLst>
          </p:cNvPr>
          <p:cNvSpPr/>
          <p:nvPr/>
        </p:nvSpPr>
        <p:spPr>
          <a:xfrm rot="16200000" flipV="1">
            <a:off x="-2233262" y="3367654"/>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DD724B49-1183-B97B-A463-FBDBC823BFA8}"/>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3820E74C-7F01-E14F-1B37-2AE59D505A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BDC44766-C825-9CA6-7784-26469CE9E3D1}"/>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قواعد يَلتزم بها المذيع </a:t>
            </a:r>
          </a:p>
        </p:txBody>
      </p:sp>
      <p:sp>
        <p:nvSpPr>
          <p:cNvPr id="7" name="Rectangle 6">
            <a:extLst>
              <a:ext uri="{FF2B5EF4-FFF2-40B4-BE49-F238E27FC236}">
                <a16:creationId xmlns:a16="http://schemas.microsoft.com/office/drawing/2014/main" id="{A9C86C0A-FEBC-AD3E-2EB6-7B35690B0948}"/>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07</a:t>
            </a:r>
          </a:p>
        </p:txBody>
      </p:sp>
      <p:sp>
        <p:nvSpPr>
          <p:cNvPr id="10" name="ZoneTexte 9">
            <a:extLst>
              <a:ext uri="{FF2B5EF4-FFF2-40B4-BE49-F238E27FC236}">
                <a16:creationId xmlns:a16="http://schemas.microsoft.com/office/drawing/2014/main" id="{4645D52A-3E20-C40D-6191-815C90464647}"/>
              </a:ext>
            </a:extLst>
          </p:cNvPr>
          <p:cNvSpPr txBox="1"/>
          <p:nvPr/>
        </p:nvSpPr>
        <p:spPr>
          <a:xfrm>
            <a:off x="2029968" y="1984246"/>
            <a:ext cx="6659611" cy="3693319"/>
          </a:xfrm>
          <a:prstGeom prst="rect">
            <a:avLst/>
          </a:prstGeom>
          <a:noFill/>
        </p:spPr>
        <p:txBody>
          <a:bodyPr wrap="square">
            <a:spAutoFit/>
          </a:bodyPr>
          <a:lstStyle/>
          <a:p>
            <a:pPr marL="861695" marR="315595" indent="-229235" algn="just" rtl="1">
              <a:spcBef>
                <a:spcPts val="20"/>
              </a:spcBef>
              <a:buNone/>
            </a:pPr>
            <a:r>
              <a:rPr lang="en-US" sz="2600" dirty="0">
                <a:effectLst/>
                <a:latin typeface="Arial" panose="020B0604020202020204" pitchFamily="34" charset="0"/>
                <a:ea typeface="Tahoma" panose="020B0604030504040204" pitchFamily="34" charset="0"/>
              </a:rPr>
              <a:t></a:t>
            </a:r>
            <a:r>
              <a:rPr lang="ar-SA" sz="2600" spc="26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الب</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عد</a:t>
            </a:r>
            <a:r>
              <a:rPr lang="ar-SA" sz="2600" spc="10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عن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ص</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ع</a:t>
            </a:r>
            <a:r>
              <a:rPr lang="ar-SA" sz="2600" spc="10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والعفوية</a:t>
            </a:r>
            <a:r>
              <a:rPr lang="ar-SA" sz="2600" spc="7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في</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الن</a:t>
            </a:r>
            <a:r>
              <a:rPr lang="ar-DZ" sz="2600" dirty="0">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طق،</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وعدم</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ضخيم</a:t>
            </a:r>
            <a:r>
              <a:rPr lang="ar-SA" sz="2600" spc="10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الصوت</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أو</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رق</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يقه</a:t>
            </a:r>
            <a:r>
              <a:rPr lang="ar-SA" sz="2600" spc="7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أو</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قليد</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أصوات</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آخرين م</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هما كانوا 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اجحين</a:t>
            </a:r>
            <a:r>
              <a:rPr lang="ar-SA" sz="2600" dirty="0">
                <a:effectLst/>
                <a:latin typeface="Tahoma" panose="020B0604030504040204" pitchFamily="34" charset="0"/>
                <a:ea typeface="Tahoma" panose="020B0604030504040204" pitchFamily="34" charset="0"/>
                <a:cs typeface="Arial" panose="020B0604020202020204" pitchFamily="34" charset="0"/>
              </a:rPr>
              <a:t>، بل</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الس</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عي ل</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تكوين ب</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صمة صوت خاصة</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ب</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كل مذيع تكون عل</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امة ف</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ارقة له في أ</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ذن</a:t>
            </a:r>
            <a:r>
              <a:rPr lang="ar-SA" sz="2600" dirty="0">
                <a:effectLst/>
                <a:latin typeface="Tahoma" panose="020B0604030504040204" pitchFamily="34" charset="0"/>
                <a:ea typeface="Tahoma" panose="020B0604030504040204" pitchFamily="34" charset="0"/>
                <a:cs typeface="Arial" panose="020B0604020202020204" pitchFamily="34" charset="0"/>
              </a:rPr>
              <a:t> الس</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امع</a:t>
            </a:r>
            <a:r>
              <a:rPr lang="en-US" sz="2600" dirty="0">
                <a:effectLst/>
                <a:latin typeface="Arial" panose="020B0604020202020204" pitchFamily="34" charset="0"/>
                <a:ea typeface="Tahoma" panose="020B0604030504040204" pitchFamily="34" charset="0"/>
              </a:rPr>
              <a:t>.</a:t>
            </a:r>
            <a:endParaRPr lang="fr-FR" sz="2600" dirty="0">
              <a:effectLst/>
              <a:latin typeface="Tahoma" panose="020B0604030504040204" pitchFamily="34" charset="0"/>
              <a:ea typeface="Tahoma" panose="020B0604030504040204" pitchFamily="34" charset="0"/>
            </a:endParaRPr>
          </a:p>
          <a:p>
            <a:pPr marL="863600" marR="243840" indent="-231140" algn="just" rtl="1">
              <a:spcBef>
                <a:spcPts val="15"/>
              </a:spcBef>
              <a:buNone/>
            </a:pPr>
            <a:r>
              <a:rPr lang="en-US" sz="2600" dirty="0">
                <a:effectLst/>
                <a:latin typeface="Arial" panose="020B0604020202020204" pitchFamily="34" charset="0"/>
                <a:ea typeface="Tahoma" panose="020B0604030504040204" pitchFamily="34" charset="0"/>
              </a:rPr>
              <a:t></a:t>
            </a:r>
            <a:r>
              <a:rPr lang="en-US" sz="2600" spc="400" dirty="0">
                <a:effectLst/>
                <a:latin typeface="Arial" panose="020B0604020202020204" pitchFamily="34" charset="0"/>
                <a:ea typeface="Tahoma" panose="020B0604030504040204" pitchFamily="34" charset="0"/>
              </a:rPr>
              <a:t> </a:t>
            </a:r>
            <a:r>
              <a:rPr lang="ar-DZ" sz="2600" spc="400" dirty="0">
                <a:latin typeface="Tahoma" panose="020B0604030504040204" pitchFamily="34" charset="0"/>
                <a:ea typeface="Tahoma" panose="020B0604030504040204" pitchFamily="34" charset="0"/>
                <a:cs typeface="Arial" panose="020B0604020202020204" pitchFamily="34" charset="0"/>
              </a:rPr>
              <a:t>إِ</a:t>
            </a:r>
            <a:r>
              <a:rPr lang="ar-SA" sz="2600" dirty="0" err="1">
                <a:effectLst/>
                <a:latin typeface="Tahoma" panose="020B0604030504040204" pitchFamily="34" charset="0"/>
                <a:ea typeface="Tahoma" panose="020B0604030504040204" pitchFamily="34" charset="0"/>
                <a:cs typeface="Arial" panose="020B0604020202020204" pitchFamily="34" charset="0"/>
              </a:rPr>
              <a:t>متلاك</a:t>
            </a:r>
            <a:r>
              <a:rPr lang="ar-SA" sz="2600" dirty="0">
                <a:effectLst/>
                <a:latin typeface="Tahoma" panose="020B0604030504040204" pitchFamily="34" charset="0"/>
                <a:ea typeface="Tahoma" panose="020B0604030504040204" pitchFamily="34" charset="0"/>
                <a:cs typeface="Arial" panose="020B0604020202020204" pitchFamily="34" charset="0"/>
              </a:rPr>
              <a:t> الثقافة الصوتية </a:t>
            </a:r>
            <a:r>
              <a:rPr lang="ar-SA" sz="2600" dirty="0" err="1">
                <a:effectLst/>
                <a:latin typeface="Tahoma" panose="020B0604030504040204" pitchFamily="34" charset="0"/>
                <a:ea typeface="Tahoma" panose="020B0604030504040204" pitchFamily="34" charset="0"/>
                <a:cs typeface="Arial" panose="020B0604020202020204" pitchFamily="34" charset="0"/>
              </a:rPr>
              <a:t>اللا</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زمة</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عبر الم</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ر</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ان الم</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ستمر والق</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راءة</a:t>
            </a:r>
            <a:r>
              <a:rPr lang="ar-SA" sz="2600" dirty="0">
                <a:effectLst/>
                <a:latin typeface="Tahoma" panose="020B0604030504040204" pitchFamily="34" charset="0"/>
                <a:ea typeface="Tahoma" panose="020B0604030504040204" pitchFamily="34" charset="0"/>
                <a:cs typeface="Arial" panose="020B0604020202020204" pitchFamily="34" charset="0"/>
              </a:rPr>
              <a:t> في المجال، والت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مكن من قواعد الن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حو والص</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رف </a:t>
            </a:r>
            <a:r>
              <a:rPr lang="ar-SA" sz="2600" dirty="0" err="1">
                <a:effectLst/>
                <a:latin typeface="Tahoma" panose="020B0604030504040204" pitchFamily="34" charset="0"/>
                <a:ea typeface="Tahoma" panose="020B0604030504040204" pitchFamily="34" charset="0"/>
                <a:cs typeface="Arial" panose="020B0604020202020204" pitchFamily="34" charset="0"/>
              </a:rPr>
              <a:t>والإ</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عراب، وفهم طبيعة </a:t>
            </a:r>
            <a:r>
              <a:rPr lang="ar-SA" sz="2600" dirty="0" err="1">
                <a:effectLst/>
                <a:latin typeface="Tahoma" panose="020B0604030504040204" pitchFamily="34" charset="0"/>
                <a:ea typeface="Tahoma" panose="020B0604030504040204" pitchFamily="34" charset="0"/>
                <a:cs typeface="Arial" panose="020B0604020202020204" pitchFamily="34" charset="0"/>
              </a:rPr>
              <a:t>وذ</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وق الجمهور، و</a:t>
            </a:r>
            <a:r>
              <a:rPr lang="ar-DZ" sz="2600" dirty="0">
                <a:effectLst/>
                <a:latin typeface="Tahoma" panose="020B0604030504040204" pitchFamily="34" charset="0"/>
                <a:ea typeface="Tahoma" panose="020B0604030504040204" pitchFamily="34" charset="0"/>
                <a:cs typeface="Arial" panose="020B0604020202020204" pitchFamily="34" charset="0"/>
              </a:rPr>
              <a:t>إِ</a:t>
            </a:r>
            <a:r>
              <a:rPr lang="ar-SA" sz="2600" dirty="0" err="1">
                <a:effectLst/>
                <a:latin typeface="Tahoma" panose="020B0604030504040204" pitchFamily="34" charset="0"/>
                <a:ea typeface="Tahoma" panose="020B0604030504040204" pitchFamily="34" charset="0"/>
                <a:cs typeface="Arial" panose="020B0604020202020204" pitchFamily="34" charset="0"/>
              </a:rPr>
              <a:t>حتياجاته</a:t>
            </a:r>
            <a:r>
              <a:rPr lang="ar-SA" sz="2600" dirty="0">
                <a:effectLst/>
                <a:latin typeface="Tahoma" panose="020B0604030504040204" pitchFamily="34" charset="0"/>
                <a:ea typeface="Tahoma" panose="020B0604030504040204" pitchFamily="34" charset="0"/>
                <a:cs typeface="Arial" panose="020B0604020202020204" pitchFamily="34" charset="0"/>
              </a:rPr>
              <a:t> ورغباته</a:t>
            </a:r>
            <a:r>
              <a:rPr lang="en-US" sz="2600" dirty="0">
                <a:effectLst/>
                <a:latin typeface="Arial" panose="020B0604020202020204" pitchFamily="34" charset="0"/>
                <a:ea typeface="Tahoma" panose="020B0604030504040204" pitchFamily="34" charset="0"/>
              </a:rPr>
              <a:t>.</a:t>
            </a:r>
            <a:endParaRPr lang="fr-FR" sz="2600" dirty="0">
              <a:effectLst/>
              <a:latin typeface="Tahoma" panose="020B0604030504040204" pitchFamily="34" charset="0"/>
              <a:ea typeface="Tahoma" panose="020B0604030504040204" pitchFamily="34" charset="0"/>
            </a:endParaRPr>
          </a:p>
        </p:txBody>
      </p:sp>
      <p:pic>
        <p:nvPicPr>
          <p:cNvPr id="11" name="Image 10">
            <a:extLst>
              <a:ext uri="{FF2B5EF4-FFF2-40B4-BE49-F238E27FC236}">
                <a16:creationId xmlns:a16="http://schemas.microsoft.com/office/drawing/2014/main" id="{E3BB1FDF-CC56-5E7F-A924-6045AC8A759B}"/>
              </a:ext>
            </a:extLst>
          </p:cNvPr>
          <p:cNvPicPr>
            <a:picLocks/>
          </p:cNvPicPr>
          <p:nvPr/>
        </p:nvPicPr>
        <p:blipFill>
          <a:blip r:embed="rId4" cstate="print"/>
          <a:stretch>
            <a:fillRect/>
          </a:stretch>
        </p:blipFill>
        <p:spPr>
          <a:xfrm>
            <a:off x="8266176" y="1799303"/>
            <a:ext cx="3028505" cy="42723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42646907"/>
      </p:ext>
    </p:extLst>
  </p:cSld>
  <p:clrMapOvr>
    <a:masterClrMapping/>
  </p:clrMapOvr>
  <p:transition spd="med" advTm="507434">
    <p:pull/>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E5769-7263-E4FD-DE60-090F5CD6951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7D1802D-FC7E-4178-0679-8C87CFEEF87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517F97F-972C-CA61-1D56-6A53213B8E92}"/>
              </a:ext>
            </a:extLst>
          </p:cNvPr>
          <p:cNvSpPr/>
          <p:nvPr/>
        </p:nvSpPr>
        <p:spPr>
          <a:xfrm rot="16200000" flipV="1">
            <a:off x="-2421986" y="507759"/>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5E24A59F-CED1-A173-BD9A-75EBA6384ECE}"/>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5E9A631A-314F-AE33-078F-971A3F0865D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0C990051-08D5-0162-3DB4-6091030FC420}"/>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قواعد يلتزم بها المذيع </a:t>
            </a:r>
          </a:p>
        </p:txBody>
      </p:sp>
      <p:sp>
        <p:nvSpPr>
          <p:cNvPr id="7" name="Rectangle 6">
            <a:extLst>
              <a:ext uri="{FF2B5EF4-FFF2-40B4-BE49-F238E27FC236}">
                <a16:creationId xmlns:a16="http://schemas.microsoft.com/office/drawing/2014/main" id="{81BD6BA2-BC0F-6E5F-83CC-CD1BEA3F40A6}"/>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07</a:t>
            </a:r>
          </a:p>
        </p:txBody>
      </p:sp>
      <p:sp>
        <p:nvSpPr>
          <p:cNvPr id="10" name="ZoneTexte 9">
            <a:extLst>
              <a:ext uri="{FF2B5EF4-FFF2-40B4-BE49-F238E27FC236}">
                <a16:creationId xmlns:a16="http://schemas.microsoft.com/office/drawing/2014/main" id="{E0E42369-2ECC-0915-AB24-3ECCD8D65FD8}"/>
              </a:ext>
            </a:extLst>
          </p:cNvPr>
          <p:cNvSpPr txBox="1"/>
          <p:nvPr/>
        </p:nvSpPr>
        <p:spPr>
          <a:xfrm>
            <a:off x="4059936" y="1705509"/>
            <a:ext cx="7613382" cy="4421723"/>
          </a:xfrm>
          <a:prstGeom prst="rect">
            <a:avLst/>
          </a:prstGeom>
          <a:noFill/>
        </p:spPr>
        <p:txBody>
          <a:bodyPr wrap="square">
            <a:spAutoFit/>
          </a:bodyPr>
          <a:lstStyle/>
          <a:p>
            <a:pPr marL="861060" marR="786130" indent="-228600" algn="just" rtl="1">
              <a:spcBef>
                <a:spcPts val="20"/>
              </a:spcBef>
            </a:pPr>
            <a:r>
              <a:rPr lang="en-US" sz="2600" dirty="0">
                <a:latin typeface="Arial" panose="020B0604020202020204" pitchFamily="34" charset="0"/>
                <a:ea typeface="Tahoma" panose="020B060403050404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الس</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كوت والو</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قف الصحيح، والت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غ</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يم المناسب</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ب</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ما ي</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جذب الم</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تلق</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ي </a:t>
            </a:r>
            <a:r>
              <a:rPr lang="ar-SA" sz="2600" dirty="0" err="1">
                <a:effectLst/>
                <a:latin typeface="Tahoma" panose="020B0604030504040204" pitchFamily="34" charset="0"/>
                <a:ea typeface="Tahoma" panose="020B0604030504040204" pitchFamily="34" charset="0"/>
                <a:cs typeface="Arial" panose="020B0604020202020204" pitchFamily="34" charset="0"/>
              </a:rPr>
              <a:t>لل</a:t>
            </a:r>
            <a:r>
              <a:rPr lang="ar-DZ" sz="2600" dirty="0">
                <a:effectLst/>
                <a:latin typeface="Tahoma" panose="020B0604030504040204" pitchFamily="34" charset="0"/>
                <a:ea typeface="Tahoma" panose="020B0604030504040204" pitchFamily="34" charset="0"/>
                <a:cs typeface="Arial" panose="020B0604020202020204" pitchFamily="34" charset="0"/>
              </a:rPr>
              <a:t>إِ</a:t>
            </a:r>
            <a:r>
              <a:rPr lang="ar-SA" sz="2600" dirty="0">
                <a:effectLst/>
                <a:latin typeface="Tahoma" panose="020B0604030504040204" pitchFamily="34" charset="0"/>
                <a:ea typeface="Tahoma" panose="020B0604030504040204" pitchFamily="34" charset="0"/>
                <a:cs typeface="Arial" panose="020B0604020202020204" pitchFamily="34" charset="0"/>
              </a:rPr>
              <a:t>ستماع</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وي</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ؤ</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د</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ي الم</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عنى الصحيح</a:t>
            </a:r>
            <a:r>
              <a:rPr lang="en-US" sz="2600" dirty="0">
                <a:effectLst/>
                <a:latin typeface="Arial" panose="020B0604020202020204" pitchFamily="34" charset="0"/>
                <a:ea typeface="Tahoma" panose="020B0604030504040204" pitchFamily="34" charset="0"/>
              </a:rPr>
              <a:t>.</a:t>
            </a:r>
            <a:endParaRPr lang="fr-FR" sz="2600" dirty="0">
              <a:effectLst/>
              <a:latin typeface="Tahoma" panose="020B0604030504040204" pitchFamily="34" charset="0"/>
              <a:ea typeface="Tahoma" panose="020B0604030504040204" pitchFamily="34" charset="0"/>
            </a:endParaRPr>
          </a:p>
          <a:p>
            <a:pPr marL="864235" marR="281940" indent="-231775" algn="just" rtl="1">
              <a:spcBef>
                <a:spcPts val="30"/>
              </a:spcBef>
              <a:buNone/>
            </a:pPr>
            <a:r>
              <a:rPr lang="en-US" sz="2600" dirty="0">
                <a:effectLst/>
                <a:latin typeface="Arial" panose="020B0604020202020204" pitchFamily="34" charset="0"/>
                <a:ea typeface="Tahoma" panose="020B0604030504040204" pitchFamily="34" charset="0"/>
              </a:rPr>
              <a:t></a:t>
            </a:r>
            <a:r>
              <a:rPr lang="en-US" sz="2600" spc="400" dirty="0">
                <a:effectLst/>
                <a:latin typeface="Arial" panose="020B0604020202020204" pitchFamily="34" charset="0"/>
                <a:ea typeface="Tahoma" panose="020B060403050404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حضير الج</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ي</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د ل</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لن</a:t>
            </a:r>
            <a:r>
              <a:rPr lang="ar-DZ" sz="2600" dirty="0">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ص</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ق</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بل الإلقاء للت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أكد من خ</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ل</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و</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ه من الأخطاء الط</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باعية</a:t>
            </a:r>
            <a:r>
              <a:rPr lang="ar-SA" sz="2600" dirty="0">
                <a:effectLst/>
                <a:latin typeface="Tahoma" panose="020B0604030504040204" pitchFamily="34" charset="0"/>
                <a:ea typeface="Tahoma" panose="020B0604030504040204" pitchFamily="34" charset="0"/>
                <a:cs typeface="Arial" panose="020B0604020202020204" pitchFamily="34" charset="0"/>
              </a:rPr>
              <a:t> </a:t>
            </a:r>
            <a:r>
              <a:rPr lang="ar-SA" sz="2600" dirty="0" err="1">
                <a:effectLst/>
                <a:latin typeface="Tahoma" panose="020B0604030504040204" pitchFamily="34" charset="0"/>
                <a:ea typeface="Tahoma" panose="020B0604030504040204" pitchFamily="34" charset="0"/>
                <a:cs typeface="Arial" panose="020B0604020202020204" pitchFamily="34" charset="0"/>
              </a:rPr>
              <a:t>والإ</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ملائية</a:t>
            </a:r>
            <a:r>
              <a:rPr lang="ar-SA" sz="2600" dirty="0">
                <a:effectLst/>
                <a:latin typeface="Tahoma" panose="020B0604030504040204" pitchFamily="34" charset="0"/>
                <a:ea typeface="Tahoma" panose="020B0604030504040204" pitchFamily="34" charset="0"/>
                <a:cs typeface="Arial" panose="020B0604020202020204" pitchFamily="34" charset="0"/>
              </a:rPr>
              <a:t>، </a:t>
            </a:r>
            <a:r>
              <a:rPr lang="ar-SA" sz="2600" dirty="0" err="1">
                <a:effectLst/>
                <a:latin typeface="Tahoma" panose="020B0604030504040204" pitchFamily="34" charset="0"/>
                <a:ea typeface="Tahoma" panose="020B0604030504040204" pitchFamily="34" charset="0"/>
                <a:cs typeface="Arial" panose="020B0604020202020204" pitchFamily="34" charset="0"/>
              </a:rPr>
              <a:t>وت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صحيحه </a:t>
            </a:r>
            <a:r>
              <a:rPr lang="ar-SA" sz="2600" dirty="0" err="1">
                <a:effectLst/>
                <a:latin typeface="Tahoma" panose="020B0604030504040204" pitchFamily="34" charset="0"/>
                <a:ea typeface="Tahoma" panose="020B0604030504040204" pitchFamily="34" charset="0"/>
                <a:cs typeface="Arial" panose="020B0604020202020204" pitchFamily="34" charset="0"/>
              </a:rPr>
              <a:t>وت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شكليه</a:t>
            </a:r>
            <a:r>
              <a:rPr lang="ar-SA" sz="2600" spc="7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من</a:t>
            </a:r>
            <a:r>
              <a:rPr lang="ar-SA" sz="2600" spc="8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احية</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حوية</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err="1">
                <a:effectLst/>
                <a:latin typeface="Tahoma" panose="020B0604030504040204" pitchFamily="34" charset="0"/>
                <a:ea typeface="Tahoma" panose="020B0604030504040204" pitchFamily="34" charset="0"/>
                <a:cs typeface="Arial" panose="020B0604020202020204" pitchFamily="34" charset="0"/>
              </a:rPr>
              <a:t>والإ</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عرابية</a:t>
            </a:r>
            <a:r>
              <a:rPr lang="ar-SA" sz="2600" dirty="0">
                <a:effectLst/>
                <a:latin typeface="Tahoma" panose="020B0604030504040204" pitchFamily="34" charset="0"/>
                <a:ea typeface="Tahoma" panose="020B0604030504040204" pitchFamily="34" charset="0"/>
                <a:cs typeface="Arial" panose="020B0604020202020204" pitchFamily="34" charset="0"/>
              </a:rPr>
              <a:t>،</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والت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أكد</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من</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رابط</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الج</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مل</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والع</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بارات</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و</a:t>
            </a:r>
            <a:r>
              <a:rPr lang="ar-DZ" sz="2600" dirty="0">
                <a:effectLst/>
                <a:latin typeface="Tahoma" panose="020B0604030504040204" pitchFamily="34" charset="0"/>
                <a:ea typeface="Tahoma" panose="020B0604030504040204" pitchFamily="34" charset="0"/>
                <a:cs typeface="Arial" panose="020B0604020202020204" pitchFamily="34" charset="0"/>
              </a:rPr>
              <a:t>إِ</a:t>
            </a:r>
            <a:r>
              <a:rPr lang="ar-SA" sz="2600" dirty="0" err="1">
                <a:effectLst/>
                <a:latin typeface="Tahoma" panose="020B0604030504040204" pitchFamily="34" charset="0"/>
                <a:ea typeface="Tahoma" panose="020B0604030504040204" pitchFamily="34" charset="0"/>
                <a:cs typeface="Arial" panose="020B0604020202020204" pitchFamily="34" charset="0"/>
              </a:rPr>
              <a:t>نسجامها</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مع</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المعنى</a:t>
            </a:r>
            <a:r>
              <a:rPr lang="en-US" sz="2600" dirty="0">
                <a:effectLst/>
                <a:latin typeface="Arial" panose="020B0604020202020204" pitchFamily="34" charset="0"/>
                <a:ea typeface="Tahoma" panose="020B0604030504040204" pitchFamily="34" charset="0"/>
              </a:rPr>
              <a:t>.</a:t>
            </a:r>
            <a:endParaRPr lang="fr-FR" sz="2600" dirty="0">
              <a:effectLst/>
              <a:latin typeface="Tahoma" panose="020B0604030504040204" pitchFamily="34" charset="0"/>
              <a:ea typeface="Tahoma" panose="020B0604030504040204" pitchFamily="34" charset="0"/>
            </a:endParaRPr>
          </a:p>
          <a:p>
            <a:pPr marL="861695" marR="570230" indent="-229235" algn="just" rtl="1">
              <a:spcBef>
                <a:spcPts val="445"/>
              </a:spcBef>
              <a:buNone/>
            </a:pPr>
            <a:r>
              <a:rPr lang="en-US" sz="2600" dirty="0">
                <a:effectLst/>
                <a:latin typeface="Arial" panose="020B0604020202020204" pitchFamily="34" charset="0"/>
                <a:ea typeface="Tahoma" panose="020B0604030504040204" pitchFamily="34" charset="0"/>
              </a:rPr>
              <a:t></a:t>
            </a:r>
            <a:r>
              <a:rPr lang="ar-SA" sz="2600" spc="200" dirty="0">
                <a:effectLst/>
                <a:latin typeface="Tahoma" panose="020B0604030504040204" pitchFamily="34" charset="0"/>
                <a:ea typeface="Tahoma" panose="020B0604030504040204" pitchFamily="34" charset="0"/>
                <a:cs typeface="Arial" panose="020B0604020202020204" pitchFamily="34" charset="0"/>
              </a:rPr>
              <a:t>  </a:t>
            </a:r>
            <a:r>
              <a:rPr lang="ar-SA" sz="2600" dirty="0" err="1">
                <a:effectLst/>
                <a:latin typeface="Tahoma" panose="020B0604030504040204" pitchFamily="34" charset="0"/>
                <a:ea typeface="Tahoma" panose="020B0604030504040204" pitchFamily="34" charset="0"/>
                <a:cs typeface="Arial" panose="020B0604020202020204" pitchFamily="34" charset="0"/>
              </a:rPr>
              <a:t>التأك</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DZ" sz="2600" dirty="0">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د</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من</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ص</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حة</a:t>
            </a:r>
            <a:r>
              <a:rPr lang="ar-SA" sz="2600" spc="7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الأسماء</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err="1">
                <a:effectLst/>
                <a:latin typeface="Tahoma" panose="020B0604030504040204" pitchFamily="34" charset="0"/>
                <a:ea typeface="Tahoma" panose="020B0604030504040204" pitchFamily="34" charset="0"/>
                <a:cs typeface="Arial" panose="020B0604020202020204" pitchFamily="34" charset="0"/>
              </a:rPr>
              <a:t>وأ</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وص</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اف</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ها</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في</a:t>
            </a:r>
            <a:r>
              <a:rPr lang="ar-SA" sz="2600" spc="9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ص،</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خاصة</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الأسماء</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الأجنبية</a:t>
            </a:r>
            <a:r>
              <a:rPr lang="ar-SA" sz="2600" spc="80"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والمصطلحات</a:t>
            </a:r>
            <a:r>
              <a:rPr lang="ar-SA" sz="2600" spc="95" dirty="0">
                <a:effectLst/>
                <a:latin typeface="Tahoma" panose="020B0604030504040204" pitchFamily="34" charset="0"/>
                <a:ea typeface="Tahoma" panose="020B0604030504040204" pitchFamily="34" charset="0"/>
                <a:cs typeface="Arial" panose="020B0604020202020204" pitchFamily="34" charset="0"/>
              </a:rPr>
              <a:t> </a:t>
            </a:r>
            <a:r>
              <a:rPr lang="ar-SA" sz="2600" dirty="0">
                <a:effectLst/>
                <a:latin typeface="Tahoma" panose="020B0604030504040204" pitchFamily="34" charset="0"/>
                <a:ea typeface="Tahoma" panose="020B0604030504040204" pitchFamily="34" charset="0"/>
                <a:cs typeface="Arial" panose="020B0604020202020204" pitchFamily="34" charset="0"/>
              </a:rPr>
              <a:t>إن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و</a:t>
            </a:r>
            <a:r>
              <a:rPr lang="ar-DZ" sz="2600" dirty="0">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جدت، مع 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قطيع الن</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ص إلى ج</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مل للقراءة بما يتناسب مع ق</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درة الت</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نفس، وب</a:t>
            </a:r>
            <a:r>
              <a:rPr lang="ar-DZ" sz="2600" dirty="0">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م</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ا لا ي</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خ</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ل</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 ب</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a:effectLst/>
                <a:latin typeface="Tahoma" panose="020B0604030504040204" pitchFamily="34" charset="0"/>
                <a:ea typeface="Tahoma" panose="020B0604030504040204" pitchFamily="34" charset="0"/>
                <a:cs typeface="Arial" panose="020B0604020202020204" pitchFamily="34" charset="0"/>
              </a:rPr>
              <a:t>ص</a:t>
            </a:r>
            <a:r>
              <a:rPr lang="ar-DZ" sz="2600" dirty="0">
                <a:effectLst/>
                <a:latin typeface="Tahoma" panose="020B0604030504040204" pitchFamily="34" charset="0"/>
                <a:ea typeface="Tahoma" panose="020B0604030504040204" pitchFamily="34" charset="0"/>
                <a:cs typeface="Arial" panose="020B0604020202020204" pitchFamily="34" charset="0"/>
              </a:rPr>
              <a:t>ِ</a:t>
            </a:r>
            <a:r>
              <a:rPr lang="ar-SA" sz="2600" dirty="0" err="1">
                <a:effectLst/>
                <a:latin typeface="Tahoma" panose="020B0604030504040204" pitchFamily="34" charset="0"/>
                <a:ea typeface="Tahoma" panose="020B0604030504040204" pitchFamily="34" charset="0"/>
                <a:cs typeface="Arial" panose="020B0604020202020204" pitchFamily="34" charset="0"/>
              </a:rPr>
              <a:t>حة</a:t>
            </a:r>
            <a:r>
              <a:rPr lang="ar-SA" sz="2600" dirty="0">
                <a:effectLst/>
                <a:latin typeface="Tahoma" panose="020B0604030504040204" pitchFamily="34" charset="0"/>
                <a:ea typeface="Tahoma" panose="020B0604030504040204" pitchFamily="34" charset="0"/>
                <a:cs typeface="Arial" panose="020B0604020202020204" pitchFamily="34" charset="0"/>
              </a:rPr>
              <a:t> المعنى</a:t>
            </a:r>
            <a:r>
              <a:rPr lang="en-US" sz="2600" dirty="0">
                <a:effectLst/>
                <a:latin typeface="Arial" panose="020B0604020202020204" pitchFamily="34" charset="0"/>
                <a:ea typeface="Tahoma" panose="020B0604030504040204" pitchFamily="34" charset="0"/>
              </a:rPr>
              <a:t>.</a:t>
            </a:r>
            <a:endParaRPr lang="fr-FR" sz="2600" dirty="0">
              <a:effectLst/>
              <a:latin typeface="Tahoma" panose="020B0604030504040204" pitchFamily="34" charset="0"/>
              <a:ea typeface="Tahoma" panose="020B0604030504040204" pitchFamily="34" charset="0"/>
            </a:endParaRPr>
          </a:p>
          <a:p>
            <a:pPr>
              <a:buNone/>
            </a:pPr>
            <a:r>
              <a:rPr lang="en-US" sz="1800" dirty="0">
                <a:effectLst/>
                <a:latin typeface="Tahoma" panose="020B0604030504040204" pitchFamily="34" charset="0"/>
                <a:ea typeface="Tahoma" panose="020B0604030504040204" pitchFamily="34" charset="0"/>
              </a:rPr>
              <a:t> </a:t>
            </a:r>
            <a:endParaRPr lang="fr-FR" sz="1000" dirty="0">
              <a:effectLst/>
              <a:latin typeface="Tahoma" panose="020B0604030504040204" pitchFamily="34" charset="0"/>
              <a:ea typeface="Tahoma" panose="020B0604030504040204" pitchFamily="34" charset="0"/>
            </a:endParaRPr>
          </a:p>
        </p:txBody>
      </p:sp>
      <p:pic>
        <p:nvPicPr>
          <p:cNvPr id="11" name="Image 10">
            <a:extLst>
              <a:ext uri="{FF2B5EF4-FFF2-40B4-BE49-F238E27FC236}">
                <a16:creationId xmlns:a16="http://schemas.microsoft.com/office/drawing/2014/main" id="{1E0B7528-A710-C82D-643F-F063DDCC87FF}"/>
              </a:ext>
            </a:extLst>
          </p:cNvPr>
          <p:cNvPicPr>
            <a:picLocks/>
          </p:cNvPicPr>
          <p:nvPr/>
        </p:nvPicPr>
        <p:blipFill>
          <a:blip r:embed="rId4" cstate="print"/>
          <a:stretch>
            <a:fillRect/>
          </a:stretch>
        </p:blipFill>
        <p:spPr>
          <a:xfrm>
            <a:off x="685800" y="1845022"/>
            <a:ext cx="3209544" cy="3746836"/>
          </a:xfrm>
          <a:prstGeom prst="rect">
            <a:avLst/>
          </a:prstGeom>
          <a:ln>
            <a:noFill/>
          </a:ln>
          <a:effectLst>
            <a:outerShdw blurRad="292100" dist="139700" dir="2700000" algn="tl" rotWithShape="0">
              <a:srgbClr val="333333">
                <a:alpha val="65000"/>
              </a:srgbClr>
            </a:outerShdw>
          </a:effectLst>
        </p:spPr>
      </p:pic>
      <p:sp>
        <p:nvSpPr>
          <p:cNvPr id="13" name="ZoneTexte 12">
            <a:extLst>
              <a:ext uri="{FF2B5EF4-FFF2-40B4-BE49-F238E27FC236}">
                <a16:creationId xmlns:a16="http://schemas.microsoft.com/office/drawing/2014/main" id="{8ED74B63-4343-CCBC-9CBF-4AC2C5AA9BFE}"/>
              </a:ext>
            </a:extLst>
          </p:cNvPr>
          <p:cNvSpPr txBox="1"/>
          <p:nvPr/>
        </p:nvSpPr>
        <p:spPr>
          <a:xfrm>
            <a:off x="1790952" y="6075374"/>
            <a:ext cx="6861558" cy="461665"/>
          </a:xfrm>
          <a:prstGeom prst="rect">
            <a:avLst/>
          </a:prstGeom>
          <a:noFill/>
        </p:spPr>
        <p:txBody>
          <a:bodyPr wrap="square">
            <a:spAutoFit/>
          </a:bodyPr>
          <a:lstStyle/>
          <a:p>
            <a:r>
              <a:rPr lang="fr-FR" sz="2400" b="1" dirty="0">
                <a:hlinkClick r:id="rId5">
                  <a:extLst>
                    <a:ext uri="{A12FA001-AC4F-418D-AE19-62706E023703}">
                      <ahyp:hlinkClr xmlns:ahyp="http://schemas.microsoft.com/office/drawing/2018/hyperlinkcolor" val="tx"/>
                    </a:ext>
                  </a:extLst>
                </a:hlinkClick>
              </a:rPr>
              <a:t>https://2u.pw/Hvij0F</a:t>
            </a:r>
            <a:endParaRPr lang="fr-FR" sz="2400" b="1" dirty="0"/>
          </a:p>
        </p:txBody>
      </p:sp>
      <p:sp>
        <p:nvSpPr>
          <p:cNvPr id="14" name="ZoneTexte 13">
            <a:extLst>
              <a:ext uri="{FF2B5EF4-FFF2-40B4-BE49-F238E27FC236}">
                <a16:creationId xmlns:a16="http://schemas.microsoft.com/office/drawing/2014/main" id="{C3114A6E-78C1-12A7-E50B-2BC1E2A3354B}"/>
              </a:ext>
            </a:extLst>
          </p:cNvPr>
          <p:cNvSpPr txBox="1"/>
          <p:nvPr/>
        </p:nvSpPr>
        <p:spPr>
          <a:xfrm>
            <a:off x="4961251" y="6103558"/>
            <a:ext cx="4821748" cy="461665"/>
          </a:xfrm>
          <a:prstGeom prst="rect">
            <a:avLst/>
          </a:prstGeom>
          <a:noFill/>
        </p:spPr>
        <p:txBody>
          <a:bodyPr wrap="square">
            <a:spAutoFit/>
          </a:bodyPr>
          <a:lstStyle/>
          <a:p>
            <a:r>
              <a:rPr lang="ar-DZ" sz="2400" b="1" dirty="0"/>
              <a:t>نموذج مقياس تقييم المحتوى الإذاعي </a:t>
            </a:r>
            <a:endParaRPr lang="fr-FR" sz="2400" b="1" dirty="0"/>
          </a:p>
        </p:txBody>
      </p:sp>
    </p:spTree>
    <p:extLst>
      <p:ext uri="{BB962C8B-B14F-4D97-AF65-F5344CB8AC3E}">
        <p14:creationId xmlns:p14="http://schemas.microsoft.com/office/powerpoint/2010/main" val="1121530279"/>
      </p:ext>
    </p:extLst>
  </p:cSld>
  <p:clrMapOvr>
    <a:masterClrMapping/>
  </p:clrMapOvr>
  <p:transition spd="med" advTm="507434">
    <p:pull/>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EF5B4-3AA9-EB20-79F1-933F3330106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A38B9CC-01BE-AC00-A749-4425B936F00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F4A354CD-85B3-9C6D-5BFF-4F4CEF233B83}"/>
              </a:ext>
            </a:extLst>
          </p:cNvPr>
          <p:cNvSpPr/>
          <p:nvPr/>
        </p:nvSpPr>
        <p:spPr>
          <a:xfrm rot="16200000" flipV="1">
            <a:off x="-2024743" y="329450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210823CF-173C-1C2A-B4FC-EAA35B8FDD0D}"/>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323E34C2-D131-9CC2-C83A-C980003AB23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5" name="ZoneTexte 4">
            <a:extLst>
              <a:ext uri="{FF2B5EF4-FFF2-40B4-BE49-F238E27FC236}">
                <a16:creationId xmlns:a16="http://schemas.microsoft.com/office/drawing/2014/main" id="{4E7B1A69-D9F8-9D20-EEF3-EDC4DA35353C}"/>
              </a:ext>
            </a:extLst>
          </p:cNvPr>
          <p:cNvSpPr txBox="1"/>
          <p:nvPr/>
        </p:nvSpPr>
        <p:spPr>
          <a:xfrm>
            <a:off x="911352" y="1304837"/>
            <a:ext cx="10369296" cy="4955203"/>
          </a:xfrm>
          <a:prstGeom prst="rect">
            <a:avLst/>
          </a:prstGeom>
          <a:noFill/>
        </p:spPr>
        <p:txBody>
          <a:bodyPr wrap="square">
            <a:spAutoFit/>
          </a:bodyPr>
          <a:lstStyle/>
          <a:p>
            <a:pPr marL="342900" indent="-342900" algn="just" rtl="1">
              <a:buFont typeface="Wingdings" panose="05000000000000000000" pitchFamily="2" charset="2"/>
              <a:buChar char="q"/>
            </a:pPr>
            <a:r>
              <a:rPr lang="ar-SA" sz="2800" b="1" dirty="0">
                <a:solidFill>
                  <a:schemeClr val="accent4">
                    <a:lumMod val="75000"/>
                  </a:schemeClr>
                </a:solidFill>
              </a:rPr>
              <a:t>دراسة : د. هنادي محمد بحيري، 2024</a:t>
            </a:r>
            <a:endParaRPr lang="fr-FR" sz="2800" b="1" dirty="0">
              <a:solidFill>
                <a:schemeClr val="accent4">
                  <a:lumMod val="75000"/>
                </a:schemeClr>
              </a:solidFill>
            </a:endParaRPr>
          </a:p>
          <a:p>
            <a:pPr algn="just" rtl="1"/>
            <a:r>
              <a:rPr lang="ar-SA" sz="2400" dirty="0"/>
              <a:t>يهدف البحث الموسوم بـ: " الخ</a:t>
            </a:r>
            <a:r>
              <a:rPr lang="ar-DZ" sz="2400" dirty="0"/>
              <a:t>ِ</a:t>
            </a:r>
            <a:r>
              <a:rPr lang="ar-SA" sz="2400" dirty="0"/>
              <a:t>طاب الإعلامي ل</a:t>
            </a:r>
            <a:r>
              <a:rPr lang="ar-DZ" sz="2400" dirty="0"/>
              <a:t>ِ</a:t>
            </a:r>
            <a:r>
              <a:rPr lang="ar-SA" sz="2400" dirty="0"/>
              <a:t>م</a:t>
            </a:r>
            <a:r>
              <a:rPr lang="ar-DZ" sz="2400" dirty="0"/>
              <a:t>َ</a:t>
            </a:r>
            <a:r>
              <a:rPr lang="ar-SA" sz="2400" dirty="0"/>
              <a:t>نصة </a:t>
            </a:r>
            <a:r>
              <a:rPr lang="ar-SA" sz="2400" b="1" dirty="0"/>
              <a:t>ث</a:t>
            </a:r>
            <a:r>
              <a:rPr lang="ar-DZ" sz="2400" b="1" dirty="0"/>
              <a:t>َ</a:t>
            </a:r>
            <a:r>
              <a:rPr lang="ar-SA" sz="2400" b="1" dirty="0" err="1"/>
              <a:t>مانية</a:t>
            </a:r>
            <a:r>
              <a:rPr lang="ar-SA" sz="2400" b="1" dirty="0"/>
              <a:t> </a:t>
            </a:r>
            <a:r>
              <a:rPr lang="ar-SA" sz="2400" dirty="0"/>
              <a:t>السعودية في ض</a:t>
            </a:r>
            <a:r>
              <a:rPr lang="ar-DZ" sz="2400" dirty="0"/>
              <a:t>َ</a:t>
            </a:r>
            <a:r>
              <a:rPr lang="ar-SA" sz="2400" dirty="0" err="1"/>
              <a:t>وء</a:t>
            </a:r>
            <a:r>
              <a:rPr lang="ar-SA" sz="2400" dirty="0"/>
              <a:t> الب</a:t>
            </a:r>
            <a:r>
              <a:rPr lang="ar-DZ" sz="2400" dirty="0"/>
              <a:t>َ</a:t>
            </a:r>
            <a:r>
              <a:rPr lang="ar-SA" sz="2400" dirty="0"/>
              <a:t>لاغة الر</a:t>
            </a:r>
            <a:r>
              <a:rPr lang="ar-DZ" sz="2400" dirty="0"/>
              <a:t>َّ</a:t>
            </a:r>
            <a:r>
              <a:rPr lang="ar-SA" sz="2400" dirty="0" err="1"/>
              <a:t>قمية</a:t>
            </a:r>
            <a:r>
              <a:rPr lang="ar-SA" sz="2400" dirty="0"/>
              <a:t>"، إلى ت</a:t>
            </a:r>
            <a:r>
              <a:rPr lang="ar-DZ" sz="2400" dirty="0"/>
              <a:t>َ</a:t>
            </a:r>
            <a:r>
              <a:rPr lang="ar-SA" sz="2400" dirty="0"/>
              <a:t>حليل الخ</a:t>
            </a:r>
            <a:r>
              <a:rPr lang="ar-DZ" sz="2400" dirty="0"/>
              <a:t>ِ</a:t>
            </a:r>
            <a:r>
              <a:rPr lang="ar-SA" sz="2400" dirty="0"/>
              <a:t>طاب </a:t>
            </a:r>
            <a:r>
              <a:rPr lang="ar-SA" sz="2400" dirty="0" err="1"/>
              <a:t>إلاعلامي</a:t>
            </a:r>
            <a:r>
              <a:rPr lang="ar-SA" sz="2400" dirty="0"/>
              <a:t> لمَنَصة ثَمانية الرَّقمية في ضوء البَلَاغة الرقمية العربية، وتمَّ تقسيمه إلى مقدمة وثلاثة محاور: الأوَّل يستَعرض طبيعة البَلاغة الرقمية عند الغرب، والثاني البَلاغة الرقمية عند العَرب، والثالث: تَحليل لمنصة ثمانية في ض</a:t>
            </a:r>
            <a:r>
              <a:rPr lang="ar-DZ" sz="2400" dirty="0"/>
              <a:t>َ</a:t>
            </a:r>
            <a:r>
              <a:rPr lang="ar-SA" sz="2400" dirty="0" err="1"/>
              <a:t>وء</a:t>
            </a:r>
            <a:r>
              <a:rPr lang="ar-SA" sz="2400" dirty="0"/>
              <a:t> الب</a:t>
            </a:r>
            <a:r>
              <a:rPr lang="ar-DZ" sz="2400" dirty="0"/>
              <a:t>َ</a:t>
            </a:r>
            <a:r>
              <a:rPr lang="ar-SA" sz="2400" dirty="0"/>
              <a:t>لاغة الر</a:t>
            </a:r>
            <a:r>
              <a:rPr lang="ar-DZ" sz="2400" dirty="0"/>
              <a:t>َّ</a:t>
            </a:r>
            <a:r>
              <a:rPr lang="ar-SA" sz="2400" dirty="0" err="1"/>
              <a:t>قمية</a:t>
            </a:r>
            <a:r>
              <a:rPr lang="ar-SA" sz="2400" dirty="0"/>
              <a:t>. وقد توصَّل البحث إلى أنَّ م</a:t>
            </a:r>
            <a:r>
              <a:rPr lang="ar-DZ" sz="2400" dirty="0"/>
              <a:t>َ</a:t>
            </a:r>
            <a:r>
              <a:rPr lang="ar-SA" sz="2400" dirty="0"/>
              <a:t>نصة ث</a:t>
            </a:r>
            <a:r>
              <a:rPr lang="ar-DZ" sz="2400" dirty="0"/>
              <a:t>َ</a:t>
            </a:r>
            <a:r>
              <a:rPr lang="ar-SA" sz="2400" dirty="0" err="1"/>
              <a:t>مانية</a:t>
            </a:r>
            <a:r>
              <a:rPr lang="ar-SA" sz="2400" dirty="0"/>
              <a:t> الإِعلامية قَادرة على إِنتاج خطاب إعلامي رقمي مٌؤثٍّر في مُخاطبة المُتلقي ، وذلك بمُراعُاة الواقع الفكري والثقافي لِشَرائح الجمهور المستهدف، والرسالة المُراد إِيصالها ونوعية الخطاب سواء كان مَرئيا أو مسموعا أو مقروءا أو مَزِيجا من عدَّة وسائط تِقنية.</a:t>
            </a:r>
            <a:endParaRPr lang="ar-DZ" sz="2400" dirty="0"/>
          </a:p>
          <a:p>
            <a:pPr algn="just" rtl="1"/>
            <a:r>
              <a:rPr lang="ar-SA" sz="2400" dirty="0"/>
              <a:t> وأنَّ</a:t>
            </a:r>
            <a:r>
              <a:rPr lang="ar-DZ" sz="2400" dirty="0"/>
              <a:t> </a:t>
            </a:r>
            <a:r>
              <a:rPr lang="ar-SA" sz="2400" dirty="0"/>
              <a:t>الخ</a:t>
            </a:r>
            <a:r>
              <a:rPr lang="ar-DZ" sz="2400" dirty="0"/>
              <a:t>ِ</a:t>
            </a:r>
            <a:r>
              <a:rPr lang="ar-SA" sz="2400" dirty="0"/>
              <a:t>طاب الرقمي</a:t>
            </a:r>
            <a:r>
              <a:rPr lang="ar-DZ" sz="2400" dirty="0"/>
              <a:t>،</a:t>
            </a:r>
            <a:r>
              <a:rPr lang="ar-SA" sz="2400" dirty="0"/>
              <a:t> قد</a:t>
            </a:r>
            <a:r>
              <a:rPr lang="ar-DZ" sz="2400" dirty="0"/>
              <a:t>ْ</a:t>
            </a:r>
            <a:r>
              <a:rPr lang="ar-SA" sz="2400" dirty="0"/>
              <a:t> ص</a:t>
            </a:r>
            <a:r>
              <a:rPr lang="ar-DZ" sz="2400" dirty="0"/>
              <a:t>َ</a:t>
            </a:r>
            <a:r>
              <a:rPr lang="ar-SA" sz="2400" dirty="0"/>
              <a:t>ار ج</a:t>
            </a:r>
            <a:r>
              <a:rPr lang="ar-DZ" sz="2400" dirty="0"/>
              <a:t>ُ</a:t>
            </a:r>
            <a:r>
              <a:rPr lang="ar-SA" sz="2400" dirty="0" err="1"/>
              <a:t>زءا</a:t>
            </a:r>
            <a:r>
              <a:rPr lang="ar-SA" sz="2400" dirty="0"/>
              <a:t> من حياة </a:t>
            </a:r>
            <a:r>
              <a:rPr lang="ar-DZ" sz="2400" dirty="0"/>
              <a:t>ا</a:t>
            </a:r>
            <a:r>
              <a:rPr lang="ar-SA" sz="2400" dirty="0"/>
              <a:t>ل</a:t>
            </a:r>
            <a:r>
              <a:rPr lang="ar-DZ" sz="2400" dirty="0"/>
              <a:t>إِ</a:t>
            </a:r>
            <a:r>
              <a:rPr lang="ar-SA" sz="2400" dirty="0"/>
              <a:t>نسان المعاصر ب</a:t>
            </a:r>
            <a:r>
              <a:rPr lang="ar-DZ" sz="2400" dirty="0"/>
              <a:t>ِ</a:t>
            </a:r>
            <a:r>
              <a:rPr lang="ar-SA" sz="2400" dirty="0"/>
              <a:t>ح</a:t>
            </a:r>
            <a:r>
              <a:rPr lang="ar-DZ" sz="2400" dirty="0"/>
              <a:t>ُ</a:t>
            </a:r>
            <a:r>
              <a:rPr lang="ar-SA" sz="2400" dirty="0"/>
              <a:t>كم س</a:t>
            </a:r>
            <a:r>
              <a:rPr lang="ar-DZ" sz="2400" dirty="0"/>
              <a:t>َ</a:t>
            </a:r>
            <a:r>
              <a:rPr lang="ar-SA" sz="2400" dirty="0" err="1"/>
              <a:t>يطرة</a:t>
            </a:r>
            <a:r>
              <a:rPr lang="ar-SA" sz="2400" dirty="0"/>
              <a:t> التواصل </a:t>
            </a:r>
            <a:r>
              <a:rPr lang="ar-DZ" sz="2400" dirty="0"/>
              <a:t>ا</a:t>
            </a:r>
            <a:r>
              <a:rPr lang="ar-SA" sz="2400" dirty="0"/>
              <a:t>ل</a:t>
            </a:r>
            <a:r>
              <a:rPr lang="ar-DZ" sz="2400" dirty="0"/>
              <a:t>إِ</a:t>
            </a:r>
            <a:r>
              <a:rPr lang="ar-SA" sz="2400" dirty="0" err="1"/>
              <a:t>لكتروني</a:t>
            </a:r>
            <a:r>
              <a:rPr lang="ar-SA" sz="2400" dirty="0"/>
              <a:t>، وهو</a:t>
            </a:r>
            <a:r>
              <a:rPr lang="ar-DZ" sz="2400" dirty="0"/>
              <a:t> </a:t>
            </a:r>
            <a:r>
              <a:rPr lang="ar-SA" sz="2400" dirty="0"/>
              <a:t>ما يتطلب مواكبته بالبحث في طبيعة بلاغته الخاصة المستجدة النابعة من تشكله القائم على طرائق</a:t>
            </a:r>
            <a:br>
              <a:rPr lang="fr-FR" sz="2400" dirty="0"/>
            </a:br>
            <a:r>
              <a:rPr lang="ar-SA" sz="2400" dirty="0"/>
              <a:t>ت</a:t>
            </a:r>
            <a:r>
              <a:rPr lang="ar-DZ" sz="2400" dirty="0"/>
              <a:t>َ</a:t>
            </a:r>
            <a:r>
              <a:rPr lang="ar-SA" sz="2400" dirty="0"/>
              <a:t>ع</a:t>
            </a:r>
            <a:r>
              <a:rPr lang="ar-DZ" sz="2400" dirty="0"/>
              <a:t>ْ</a:t>
            </a:r>
            <a:r>
              <a:rPr lang="ar-SA" sz="2400" dirty="0"/>
              <a:t>ب</a:t>
            </a:r>
            <a:r>
              <a:rPr lang="ar-DZ" sz="2400" dirty="0"/>
              <a:t>َ</a:t>
            </a:r>
            <a:r>
              <a:rPr lang="ar-SA" sz="2400" dirty="0"/>
              <a:t>و</a:t>
            </a:r>
            <a:r>
              <a:rPr lang="ar-DZ" sz="2400" dirty="0"/>
              <a:t>ِ</a:t>
            </a:r>
            <a:r>
              <a:rPr lang="ar-SA" sz="2400" dirty="0" err="1"/>
              <a:t>ية</a:t>
            </a:r>
            <a:r>
              <a:rPr lang="ar-SA" sz="2400" dirty="0"/>
              <a:t> متنوعة تجمع بين المرئي والمسموع والح</a:t>
            </a:r>
            <a:r>
              <a:rPr lang="ar-DZ" sz="2400" dirty="0"/>
              <a:t>َ</a:t>
            </a:r>
            <a:r>
              <a:rPr lang="ar-SA" sz="2400" dirty="0"/>
              <a:t>ر</a:t>
            </a:r>
            <a:r>
              <a:rPr lang="ar-DZ" sz="2400" dirty="0"/>
              <a:t>َ</a:t>
            </a:r>
            <a:r>
              <a:rPr lang="ar-SA" sz="2400" dirty="0"/>
              <a:t>ك</a:t>
            </a:r>
            <a:r>
              <a:rPr lang="ar-DZ" sz="2400" dirty="0"/>
              <a:t>ِ</a:t>
            </a:r>
            <a:r>
              <a:rPr lang="ar-SA" sz="2400" dirty="0"/>
              <a:t>ي. كما أث</a:t>
            </a:r>
            <a:r>
              <a:rPr lang="ar-DZ" sz="2400" dirty="0"/>
              <a:t>ْ</a:t>
            </a:r>
            <a:r>
              <a:rPr lang="ar-SA" sz="2400" dirty="0"/>
              <a:t>بت تطبيق الم</a:t>
            </a:r>
            <a:r>
              <a:rPr lang="ar-DZ" sz="2400" dirty="0"/>
              <a:t>ُ</a:t>
            </a:r>
            <a:r>
              <a:rPr lang="ar-SA" sz="2400" dirty="0" err="1"/>
              <a:t>حاولة</a:t>
            </a:r>
            <a:r>
              <a:rPr lang="ar-SA" sz="2400" dirty="0"/>
              <a:t> المقترحة في البلاغة الرقمية على الخطاب الرقمي لمنصة ثمانية</a:t>
            </a:r>
            <a:r>
              <a:rPr lang="ar-DZ" sz="2400" dirty="0"/>
              <a:t>،</a:t>
            </a:r>
            <a:r>
              <a:rPr lang="ar-SA" sz="2400" dirty="0"/>
              <a:t> بالت</a:t>
            </a:r>
            <a:r>
              <a:rPr lang="ar-DZ" sz="2400" dirty="0"/>
              <a:t>َّ</a:t>
            </a:r>
            <a:r>
              <a:rPr lang="ar-SA" sz="2400" dirty="0" err="1"/>
              <a:t>ركيز</a:t>
            </a:r>
            <a:r>
              <a:rPr lang="ar-SA" sz="2400" dirty="0"/>
              <a:t> على مكونات ب</a:t>
            </a:r>
            <a:r>
              <a:rPr lang="ar-DZ" sz="2400" dirty="0"/>
              <a:t>ُ</a:t>
            </a:r>
            <a:r>
              <a:rPr lang="ar-SA" sz="2400" dirty="0"/>
              <a:t>ن</a:t>
            </a:r>
            <a:r>
              <a:rPr lang="ar-DZ" sz="2400" dirty="0"/>
              <a:t>ْ</a:t>
            </a:r>
            <a:r>
              <a:rPr lang="ar-SA" sz="2400" dirty="0"/>
              <a:t>ي</a:t>
            </a:r>
            <a:r>
              <a:rPr lang="ar-DZ" sz="2400" dirty="0"/>
              <a:t>َ</a:t>
            </a:r>
            <a:r>
              <a:rPr lang="ar-SA" sz="2400" dirty="0"/>
              <a:t>ته م</a:t>
            </a:r>
            <a:r>
              <a:rPr lang="ar-DZ" sz="2400" dirty="0"/>
              <a:t>ُ</a:t>
            </a:r>
            <a:r>
              <a:rPr lang="ar-SA" sz="2400" dirty="0"/>
              <a:t>م</a:t>
            </a:r>
            <a:r>
              <a:rPr lang="ar-DZ" sz="2400" dirty="0"/>
              <a:t>َ</a:t>
            </a:r>
            <a:r>
              <a:rPr lang="ar-SA" sz="2400" dirty="0"/>
              <a:t>ث</a:t>
            </a:r>
            <a:r>
              <a:rPr lang="ar-DZ" sz="2400" dirty="0"/>
              <a:t>َّ</a:t>
            </a:r>
            <a:r>
              <a:rPr lang="ar-SA" sz="2400" dirty="0" err="1"/>
              <a:t>لة</a:t>
            </a:r>
            <a:r>
              <a:rPr lang="ar-SA" sz="2400" dirty="0"/>
              <a:t> بالصورة (الش</a:t>
            </a:r>
            <a:r>
              <a:rPr lang="ar-DZ" sz="2400" dirty="0"/>
              <a:t>ِ</a:t>
            </a:r>
            <a:r>
              <a:rPr lang="ar-SA" sz="2400" dirty="0"/>
              <a:t>عار)</a:t>
            </a:r>
            <a:r>
              <a:rPr lang="ar-DZ" sz="2400" dirty="0"/>
              <a:t>،</a:t>
            </a:r>
            <a:r>
              <a:rPr lang="ar-SA" sz="2400" dirty="0"/>
              <a:t> وش</a:t>
            </a:r>
            <a:r>
              <a:rPr lang="ar-DZ" sz="2400" dirty="0"/>
              <a:t>َ</a:t>
            </a:r>
            <a:r>
              <a:rPr lang="ar-SA" sz="2400" dirty="0"/>
              <a:t>ك</a:t>
            </a:r>
            <a:r>
              <a:rPr lang="ar-DZ" sz="2400" dirty="0"/>
              <a:t>ْ</a:t>
            </a:r>
            <a:r>
              <a:rPr lang="ar-SA" sz="2400" dirty="0"/>
              <a:t>ل الخطوط، و</a:t>
            </a:r>
            <a:r>
              <a:rPr lang="ar-DZ" sz="2400" dirty="0"/>
              <a:t>ا</a:t>
            </a:r>
            <a:r>
              <a:rPr lang="ar-SA" sz="2400" dirty="0"/>
              <a:t>ل</a:t>
            </a:r>
            <a:r>
              <a:rPr lang="ar-DZ" sz="2400" dirty="0"/>
              <a:t>أ</a:t>
            </a:r>
            <a:r>
              <a:rPr lang="ar-SA" sz="2400" dirty="0"/>
              <a:t>لوان، والتأثيرات الصوتية وطريقة التصوير، مدى قابل</a:t>
            </a:r>
            <a:r>
              <a:rPr lang="ar-DZ" sz="2400" dirty="0" err="1"/>
              <a:t>ية</a:t>
            </a:r>
            <a:r>
              <a:rPr lang="ar-SA" sz="2400" dirty="0"/>
              <a:t> تطبيقه على م</a:t>
            </a:r>
            <a:r>
              <a:rPr lang="ar-DZ" sz="2400" dirty="0"/>
              <a:t>َ</a:t>
            </a:r>
            <a:r>
              <a:rPr lang="ar-SA" sz="2400" dirty="0"/>
              <a:t>ن</a:t>
            </a:r>
            <a:r>
              <a:rPr lang="ar-DZ" sz="2400" dirty="0"/>
              <a:t>َ</a:t>
            </a:r>
            <a:r>
              <a:rPr lang="ar-SA" sz="2400" dirty="0"/>
              <a:t>ص</a:t>
            </a:r>
            <a:r>
              <a:rPr lang="ar-DZ" sz="2400" dirty="0"/>
              <a:t>َّ</a:t>
            </a:r>
            <a:r>
              <a:rPr lang="ar-SA" sz="2400" dirty="0"/>
              <a:t>ات أخرى.</a:t>
            </a:r>
            <a:endParaRPr lang="fr-FR" dirty="0"/>
          </a:p>
        </p:txBody>
      </p:sp>
      <p:sp>
        <p:nvSpPr>
          <p:cNvPr id="9" name="ZoneTexte 8">
            <a:extLst>
              <a:ext uri="{FF2B5EF4-FFF2-40B4-BE49-F238E27FC236}">
                <a16:creationId xmlns:a16="http://schemas.microsoft.com/office/drawing/2014/main" id="{A080CD93-C1A1-0EA1-8AB3-B054C0A85415}"/>
              </a:ext>
            </a:extLst>
          </p:cNvPr>
          <p:cNvSpPr txBox="1"/>
          <p:nvPr/>
        </p:nvSpPr>
        <p:spPr>
          <a:xfrm>
            <a:off x="4414822" y="523836"/>
            <a:ext cx="5814929"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دراسة علمية</a:t>
            </a:r>
          </a:p>
        </p:txBody>
      </p:sp>
      <p:sp>
        <p:nvSpPr>
          <p:cNvPr id="12" name="Rectangle 11">
            <a:extLst>
              <a:ext uri="{FF2B5EF4-FFF2-40B4-BE49-F238E27FC236}">
                <a16:creationId xmlns:a16="http://schemas.microsoft.com/office/drawing/2014/main" id="{1B2B1139-327C-5571-20F2-AAC422D2DA31}"/>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07</a:t>
            </a:r>
          </a:p>
        </p:txBody>
      </p:sp>
      <p:sp>
        <p:nvSpPr>
          <p:cNvPr id="3" name="Rectangle 2">
            <a:extLst>
              <a:ext uri="{FF2B5EF4-FFF2-40B4-BE49-F238E27FC236}">
                <a16:creationId xmlns:a16="http://schemas.microsoft.com/office/drawing/2014/main" id="{E9B3DA08-0631-FC5F-7B6E-95F1F1438CA3}"/>
              </a:ext>
            </a:extLst>
          </p:cNvPr>
          <p:cNvSpPr/>
          <p:nvPr/>
        </p:nvSpPr>
        <p:spPr>
          <a:xfrm>
            <a:off x="550084" y="6260040"/>
            <a:ext cx="5794408" cy="481326"/>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br>
              <a:rPr lang="fr-FR" b="1" dirty="0">
                <a:latin typeface="Arial" panose="020B0604020202020204" pitchFamily="34" charset="0"/>
                <a:ea typeface="Tahoma" panose="020B0604030504040204" pitchFamily="34" charset="0"/>
              </a:rPr>
            </a:br>
            <a:r>
              <a:rPr lang="fr-FR" b="1" dirty="0">
                <a:latin typeface="Arial" panose="020B0604020202020204" pitchFamily="34" charset="0"/>
                <a:ea typeface="Tahoma" panose="020B0604030504040204" pitchFamily="34" charset="0"/>
                <a:hlinkClick r:id="rId4">
                  <a:extLst>
                    <a:ext uri="{A12FA001-AC4F-418D-AE19-62706E023703}">
                      <ahyp:hlinkClr xmlns:ahyp="http://schemas.microsoft.com/office/drawing/2018/hyperlinkcolor" val="tx"/>
                    </a:ext>
                  </a:extLst>
                </a:hlinkClick>
              </a:rPr>
              <a:t>https://www.facebook.com/Thmanyah</a:t>
            </a:r>
            <a:r>
              <a:rPr lang="ar-DZ" b="1" dirty="0">
                <a:latin typeface="Arial" panose="020B0604020202020204" pitchFamily="34" charset="0"/>
                <a:ea typeface="Tahoma" panose="020B0604030504040204" pitchFamily="34" charset="0"/>
              </a:rPr>
              <a:t> موقع المنصة   </a:t>
            </a:r>
            <a:endParaRPr lang="fr-FR" sz="1000" b="1" dirty="0">
              <a:latin typeface="Tahoma" panose="020B0604030504040204" pitchFamily="34" charset="0"/>
              <a:ea typeface="Tahoma" panose="020B0604030504040204" pitchFamily="34" charset="0"/>
            </a:endParaRPr>
          </a:p>
          <a:p>
            <a:pPr algn="ctr"/>
            <a:endParaRPr lang="fr-FR" dirty="0"/>
          </a:p>
        </p:txBody>
      </p:sp>
      <p:sp>
        <p:nvSpPr>
          <p:cNvPr id="4" name="Rectangle 3">
            <a:extLst>
              <a:ext uri="{FF2B5EF4-FFF2-40B4-BE49-F238E27FC236}">
                <a16:creationId xmlns:a16="http://schemas.microsoft.com/office/drawing/2014/main" id="{5FF27D02-2B7A-837D-259B-5BF567A0F74E}"/>
              </a:ext>
            </a:extLst>
          </p:cNvPr>
          <p:cNvSpPr/>
          <p:nvPr/>
        </p:nvSpPr>
        <p:spPr>
          <a:xfrm>
            <a:off x="7234212" y="6242001"/>
            <a:ext cx="4046436" cy="481326"/>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fr-FR" b="1" dirty="0">
                <a:solidFill>
                  <a:schemeClr val="tx1">
                    <a:lumMod val="95000"/>
                    <a:lumOff val="5000"/>
                  </a:schemeClr>
                </a:solidFill>
                <a:hlinkClick r:id="rId5">
                  <a:extLst>
                    <a:ext uri="{A12FA001-AC4F-418D-AE19-62706E023703}">
                      <ahyp:hlinkClr xmlns:ahyp="http://schemas.microsoft.com/office/drawing/2018/hyperlinkcolor" val="tx"/>
                    </a:ext>
                  </a:extLst>
                </a:hlinkClick>
              </a:rPr>
              <a:t>https://h1.nu/1gBri</a:t>
            </a:r>
            <a:r>
              <a:rPr lang="ar-DZ" b="1" dirty="0">
                <a:solidFill>
                  <a:schemeClr val="tx1">
                    <a:lumMod val="95000"/>
                    <a:lumOff val="5000"/>
                  </a:schemeClr>
                </a:solidFill>
              </a:rPr>
              <a:t>رابط الدراسة    </a:t>
            </a:r>
            <a:endParaRPr lang="fr-FR" b="1" dirty="0">
              <a:solidFill>
                <a:schemeClr val="tx1">
                  <a:lumMod val="95000"/>
                  <a:lumOff val="5000"/>
                </a:schemeClr>
              </a:solidFill>
            </a:endParaRPr>
          </a:p>
        </p:txBody>
      </p:sp>
    </p:spTree>
    <p:extLst>
      <p:ext uri="{BB962C8B-B14F-4D97-AF65-F5344CB8AC3E}">
        <p14:creationId xmlns:p14="http://schemas.microsoft.com/office/powerpoint/2010/main" val="4049192024"/>
      </p:ext>
    </p:extLst>
  </p:cSld>
  <p:clrMapOvr>
    <a:masterClrMapping/>
  </p:clrMapOvr>
  <p:transition spd="med" advTm="507434">
    <p:pull/>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A4050-2045-6998-EB2C-3605C1A0036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2F12B5D-C11F-939A-290F-AAE48676B99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A560DC62-3B40-497D-24A2-53D6691232EB}"/>
              </a:ext>
            </a:extLst>
          </p:cNvPr>
          <p:cNvSpPr/>
          <p:nvPr/>
        </p:nvSpPr>
        <p:spPr>
          <a:xfrm rot="16200000" flipV="1">
            <a:off x="-2024743" y="329450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0E22AA65-748B-6040-8117-0E87AE061DD6}"/>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905D72FA-5003-0B2B-14C2-714C0978D2D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FD9164DD-08F4-180D-4BF4-B6E76BBF63E9}"/>
              </a:ext>
            </a:extLst>
          </p:cNvPr>
          <p:cNvSpPr txBox="1"/>
          <p:nvPr/>
        </p:nvSpPr>
        <p:spPr>
          <a:xfrm>
            <a:off x="3712837" y="629166"/>
            <a:ext cx="7222732" cy="1377621"/>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a:t>
            </a:r>
            <a:r>
              <a:rPr lang="ar-DZ" sz="3600" b="1" dirty="0" err="1">
                <a:solidFill>
                  <a:srgbClr val="00B0F0"/>
                </a:solidFill>
                <a:latin typeface="Alexandria" charset="0"/>
                <a:cs typeface="Alexandria" charset="0"/>
              </a:rPr>
              <a:t>البودكاست</a:t>
            </a:r>
            <a:endParaRPr lang="ar-DZ" sz="3600" b="1" dirty="0">
              <a:solidFill>
                <a:srgbClr val="00B0F0"/>
              </a:solidFill>
              <a:latin typeface="Alexandria" charset="0"/>
              <a:cs typeface="Alexandria" charset="0"/>
            </a:endParaRPr>
          </a:p>
          <a:p>
            <a:pPr algn="ctr">
              <a:lnSpc>
                <a:spcPct val="120000"/>
              </a:lnSpc>
            </a:pPr>
            <a:endParaRPr lang="ar-DZ" sz="3600" b="1" dirty="0">
              <a:solidFill>
                <a:srgbClr val="00B0F0"/>
              </a:solidFill>
              <a:latin typeface="Alexandria" charset="0"/>
              <a:cs typeface="Alexandria" charset="0"/>
            </a:endParaRPr>
          </a:p>
        </p:txBody>
      </p:sp>
      <p:sp>
        <p:nvSpPr>
          <p:cNvPr id="7" name="Rectangle 6">
            <a:extLst>
              <a:ext uri="{FF2B5EF4-FFF2-40B4-BE49-F238E27FC236}">
                <a16:creationId xmlns:a16="http://schemas.microsoft.com/office/drawing/2014/main" id="{C901B740-82B4-23E0-4244-8970A1B4C7EB}"/>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08</a:t>
            </a:r>
          </a:p>
        </p:txBody>
      </p:sp>
      <p:sp>
        <p:nvSpPr>
          <p:cNvPr id="10" name="ZoneTexte 9">
            <a:extLst>
              <a:ext uri="{FF2B5EF4-FFF2-40B4-BE49-F238E27FC236}">
                <a16:creationId xmlns:a16="http://schemas.microsoft.com/office/drawing/2014/main" id="{DD271B79-829A-B9DA-9729-27E19A9AF478}"/>
              </a:ext>
            </a:extLst>
          </p:cNvPr>
          <p:cNvSpPr txBox="1"/>
          <p:nvPr/>
        </p:nvSpPr>
        <p:spPr>
          <a:xfrm>
            <a:off x="2694626" y="1858671"/>
            <a:ext cx="8373101" cy="830997"/>
          </a:xfrm>
          <a:prstGeom prst="rect">
            <a:avLst/>
          </a:prstGeom>
          <a:noFill/>
        </p:spPr>
        <p:txBody>
          <a:bodyPr wrap="square">
            <a:spAutoFit/>
          </a:bodyPr>
          <a:lstStyle/>
          <a:p>
            <a:pPr algn="r"/>
            <a:r>
              <a:rPr lang="ar-SA" sz="2400" b="1" kern="0" dirty="0">
                <a:solidFill>
                  <a:schemeClr val="accent4">
                    <a:lumMod val="75000"/>
                  </a:schemeClr>
                </a:solidFill>
                <a:effectLst/>
                <a:ea typeface="Tahoma" panose="020B0604030504040204" pitchFamily="34" charset="0"/>
                <a:cs typeface="Times New Roman" panose="02020603050405020304" pitchFamily="18" charset="0"/>
              </a:rPr>
              <a:t>نموذج</a:t>
            </a:r>
            <a:r>
              <a:rPr lang="ar-SA" sz="2400" b="1" kern="0" spc="235" dirty="0">
                <a:solidFill>
                  <a:schemeClr val="accent4">
                    <a:lumMod val="75000"/>
                  </a:schemeClr>
                </a:solidFill>
                <a:effectLst/>
                <a:ea typeface="Tahoma" panose="020B0604030504040204" pitchFamily="34" charset="0"/>
                <a:cs typeface="Times New Roman" panose="02020603050405020304" pitchFamily="18" charset="0"/>
              </a:rPr>
              <a:t> </a:t>
            </a:r>
            <a:r>
              <a:rPr lang="ar-DZ" sz="2400" b="1" kern="0" dirty="0">
                <a:solidFill>
                  <a:schemeClr val="accent4">
                    <a:lumMod val="75000"/>
                  </a:schemeClr>
                </a:solidFill>
                <a:effectLst/>
                <a:ea typeface="Tahoma" panose="020B0604030504040204" pitchFamily="34" charset="0"/>
                <a:cs typeface="Times New Roman" panose="02020603050405020304" pitchFamily="18" charset="0"/>
              </a:rPr>
              <a:t>عناصر تحليل مصداقية </a:t>
            </a:r>
            <a:r>
              <a:rPr lang="ar-DZ" sz="2400" b="1" kern="0" dirty="0" err="1">
                <a:solidFill>
                  <a:schemeClr val="accent4">
                    <a:lumMod val="75000"/>
                  </a:schemeClr>
                </a:solidFill>
                <a:effectLst/>
                <a:ea typeface="Tahoma" panose="020B0604030504040204" pitchFamily="34" charset="0"/>
                <a:cs typeface="Times New Roman" panose="02020603050405020304" pitchFamily="18" charset="0"/>
              </a:rPr>
              <a:t>البودكاست</a:t>
            </a:r>
            <a:r>
              <a:rPr lang="ar-DZ" sz="2400" b="1" kern="0" dirty="0">
                <a:solidFill>
                  <a:schemeClr val="accent4">
                    <a:lumMod val="75000"/>
                  </a:schemeClr>
                </a:solidFill>
                <a:effectLst/>
                <a:ea typeface="Tahoma" panose="020B0604030504040204" pitchFamily="34" charset="0"/>
                <a:cs typeface="Times New Roman" panose="02020603050405020304" pitchFamily="18" charset="0"/>
              </a:rPr>
              <a:t> :</a:t>
            </a:r>
          </a:p>
          <a:p>
            <a:pPr algn="just"/>
            <a:endParaRPr lang="ar-DZ" sz="2400" b="1" kern="0" dirty="0">
              <a:solidFill>
                <a:schemeClr val="tx1">
                  <a:lumMod val="95000"/>
                  <a:lumOff val="5000"/>
                </a:schemeClr>
              </a:solidFill>
              <a:effectLst/>
              <a:ea typeface="Tahoma" panose="020B0604030504040204" pitchFamily="34" charset="0"/>
              <a:cs typeface="Times New Roman" panose="02020603050405020304" pitchFamily="18" charset="0"/>
            </a:endParaRPr>
          </a:p>
        </p:txBody>
      </p:sp>
      <p:sp>
        <p:nvSpPr>
          <p:cNvPr id="12" name="ZoneTexte 11">
            <a:extLst>
              <a:ext uri="{FF2B5EF4-FFF2-40B4-BE49-F238E27FC236}">
                <a16:creationId xmlns:a16="http://schemas.microsoft.com/office/drawing/2014/main" id="{F67F3BBA-BA3C-9D23-B19B-EDAAAA1958E5}"/>
              </a:ext>
            </a:extLst>
          </p:cNvPr>
          <p:cNvSpPr txBox="1"/>
          <p:nvPr/>
        </p:nvSpPr>
        <p:spPr>
          <a:xfrm>
            <a:off x="1124273" y="2368680"/>
            <a:ext cx="10004728" cy="2677656"/>
          </a:xfrm>
          <a:prstGeom prst="rect">
            <a:avLst/>
          </a:prstGeom>
          <a:noFill/>
        </p:spPr>
        <p:txBody>
          <a:bodyPr wrap="square">
            <a:spAutoFit/>
          </a:bodyPr>
          <a:lstStyle/>
          <a:p>
            <a:pPr algn="just" rtl="1">
              <a:buNone/>
            </a:pPr>
            <a:r>
              <a:rPr lang="ar-DZ" sz="2400" dirty="0">
                <a:effectLst/>
                <a:latin typeface="Tahoma" panose="020B0604030504040204" pitchFamily="34" charset="0"/>
                <a:ea typeface="Tahoma" panose="020B0604030504040204" pitchFamily="34" charset="0"/>
                <a:cs typeface="Arial" panose="020B0604020202020204" pitchFamily="34" charset="0"/>
              </a:rPr>
              <a:t>تطوير</a:t>
            </a:r>
            <a:r>
              <a:rPr lang="ar-DZ" sz="2400" dirty="0">
                <a:latin typeface="Tahoma" panose="020B0604030504040204" pitchFamily="34" charset="0"/>
                <a:ea typeface="Tahoma" panose="020B0604030504040204" pitchFamily="34" charset="0"/>
                <a:cs typeface="Arial" panose="020B0604020202020204" pitchFamily="34" charset="0"/>
              </a:rPr>
              <a:t>ً</a:t>
            </a:r>
            <a:r>
              <a:rPr lang="ar-DZ" sz="2400" dirty="0">
                <a:effectLst/>
                <a:latin typeface="Tahoma" panose="020B0604030504040204" pitchFamily="34" charset="0"/>
                <a:ea typeface="Tahoma" panose="020B0604030504040204" pitchFamily="34" charset="0"/>
                <a:cs typeface="Arial" panose="020B0604020202020204" pitchFamily="34" charset="0"/>
              </a:rPr>
              <a:t>ا لنموذج المصداقية بما يتناسب مع طبيعة </a:t>
            </a:r>
            <a:r>
              <a:rPr lang="ar-DZ" sz="2400" dirty="0" err="1">
                <a:effectLst/>
                <a:latin typeface="Tahoma" panose="020B0604030504040204" pitchFamily="34" charset="0"/>
                <a:ea typeface="Tahoma" panose="020B0604030504040204" pitchFamily="34" charset="0"/>
                <a:cs typeface="Arial" panose="020B0604020202020204" pitchFamily="34" charset="0"/>
              </a:rPr>
              <a:t>البودكاست</a:t>
            </a:r>
            <a:r>
              <a:rPr lang="ar-DZ" sz="2400" dirty="0">
                <a:effectLst/>
                <a:latin typeface="Tahoma" panose="020B0604030504040204" pitchFamily="34" charset="0"/>
                <a:ea typeface="Tahoma" panose="020B0604030504040204" pitchFamily="34" charset="0"/>
                <a:cs typeface="Arial" panose="020B0604020202020204" pitchFamily="34" charset="0"/>
              </a:rPr>
              <a:t>، كوسيلة رقمية تَعتمد على البثِّ الصوتي ، من دراسة </a:t>
            </a:r>
            <a:r>
              <a:rPr lang="ar-SA" sz="2400" dirty="0">
                <a:effectLst/>
                <a:latin typeface="Tahoma" panose="020B0604030504040204" pitchFamily="34" charset="0"/>
                <a:ea typeface="Tahoma" panose="020B0604030504040204" pitchFamily="34" charset="0"/>
                <a:cs typeface="Arial" panose="020B0604020202020204" pitchFamily="34" charset="0"/>
              </a:rPr>
              <a:t>د</a:t>
            </a:r>
            <a:r>
              <a:rPr lang="ar-DZ" sz="2400" dirty="0">
                <a:effectLst/>
                <a:latin typeface="Tahoma" panose="020B0604030504040204" pitchFamily="34" charset="0"/>
                <a:ea typeface="Tahoma" panose="020B0604030504040204" pitchFamily="34" charset="0"/>
                <a:cs typeface="Arial" panose="020B0604020202020204" pitchFamily="34" charset="0"/>
              </a:rPr>
              <a:t>.</a:t>
            </a:r>
            <a:r>
              <a:rPr lang="ar-SA" sz="2400" dirty="0">
                <a:effectLst/>
                <a:latin typeface="Tahoma" panose="020B0604030504040204" pitchFamily="34" charset="0"/>
                <a:ea typeface="Tahoma" panose="020B0604030504040204" pitchFamily="34" charset="0"/>
                <a:cs typeface="Arial" panose="020B0604020202020204" pitchFamily="34" charset="0"/>
              </a:rPr>
              <a:t>هبة محمد شفيق عبد الرازق</a:t>
            </a:r>
            <a:r>
              <a:rPr lang="ar-DZ" sz="2400" dirty="0">
                <a:effectLst/>
                <a:latin typeface="Tahoma" panose="020B0604030504040204" pitchFamily="34" charset="0"/>
                <a:ea typeface="Tahoma" panose="020B0604030504040204" pitchFamily="34" charset="0"/>
                <a:cs typeface="Arial" panose="020B0604020202020204" pitchFamily="34" charset="0"/>
              </a:rPr>
              <a:t> بعنوان: </a:t>
            </a:r>
            <a:r>
              <a:rPr lang="ar-SA" sz="2400" dirty="0">
                <a:effectLst/>
                <a:latin typeface="Tahoma" panose="020B0604030504040204" pitchFamily="34" charset="0"/>
                <a:ea typeface="Tahoma" panose="020B0604030504040204" pitchFamily="34" charset="0"/>
                <a:cs typeface="Arial" panose="020B0604020202020204" pitchFamily="34" charset="0"/>
              </a:rPr>
              <a:t>مصداقية برامج </a:t>
            </a:r>
            <a:r>
              <a:rPr lang="ar-SA" sz="2400" dirty="0" err="1">
                <a:effectLst/>
                <a:latin typeface="Tahoma" panose="020B0604030504040204" pitchFamily="34" charset="0"/>
                <a:ea typeface="Tahoma" panose="020B0604030504040204" pitchFamily="34" charset="0"/>
                <a:cs typeface="Arial" panose="020B0604020202020204" pitchFamily="34" charset="0"/>
              </a:rPr>
              <a:t>البودكاست</a:t>
            </a:r>
            <a:r>
              <a:rPr lang="ar-SA" sz="2400" dirty="0">
                <a:effectLst/>
                <a:latin typeface="Tahoma" panose="020B0604030504040204" pitchFamily="34" charset="0"/>
                <a:ea typeface="Tahoma" panose="020B0604030504040204" pitchFamily="34" charset="0"/>
                <a:cs typeface="Arial" panose="020B0604020202020204" pitchFamily="34" charset="0"/>
              </a:rPr>
              <a:t> كمصدر للمعلومات والأخبار لدى الجمهور المصري</a:t>
            </a:r>
            <a:r>
              <a:rPr lang="en-US" sz="2400" dirty="0">
                <a:effectLst/>
                <a:latin typeface="Arial" panose="020B0604020202020204" pitchFamily="34" charset="0"/>
                <a:ea typeface="Tahoma" panose="020B0604030504040204" pitchFamily="34" charset="0"/>
              </a:rPr>
              <a:t>- </a:t>
            </a:r>
            <a:r>
              <a:rPr lang="ar-SA" sz="2400" dirty="0">
                <a:effectLst/>
                <a:latin typeface="Tahoma" panose="020B0604030504040204" pitchFamily="34" charset="0"/>
                <a:ea typeface="Tahoma" panose="020B0604030504040204" pitchFamily="34" charset="0"/>
                <a:cs typeface="Arial" panose="020B0604020202020204" pitchFamily="34" charset="0"/>
              </a:rPr>
              <a:t>دراسة تحليلية وميدانية </a:t>
            </a:r>
            <a:r>
              <a:rPr lang="ar-DZ" sz="2400" dirty="0">
                <a:effectLst/>
                <a:latin typeface="Tahoma" panose="020B0604030504040204" pitchFamily="34" charset="0"/>
                <a:ea typeface="Tahoma" panose="020B0604030504040204" pitchFamily="34" charset="0"/>
                <a:cs typeface="Arial" panose="020B0604020202020204" pitchFamily="34" charset="0"/>
              </a:rPr>
              <a:t>2024.</a:t>
            </a:r>
            <a:endParaRPr lang="fr-FR" sz="2400" dirty="0">
              <a:effectLst/>
              <a:latin typeface="Tahoma" panose="020B0604030504040204" pitchFamily="34" charset="0"/>
              <a:ea typeface="Tahoma" panose="020B0604030504040204" pitchFamily="34" charset="0"/>
            </a:endParaRPr>
          </a:p>
          <a:p>
            <a:pPr algn="just" rtl="1">
              <a:buNone/>
            </a:pPr>
            <a:r>
              <a:rPr lang="ar-DZ" sz="2400" dirty="0">
                <a:effectLst/>
                <a:latin typeface="Tahoma" panose="020B0604030504040204" pitchFamily="34" charset="0"/>
                <a:ea typeface="Tahoma" panose="020B0604030504040204" pitchFamily="34" charset="0"/>
                <a:cs typeface="Arial" panose="020B0604020202020204" pitchFamily="34" charset="0"/>
              </a:rPr>
              <a:t>حيث توظف الدراسة إطار تحليل بنية مصداقية </a:t>
            </a:r>
            <a:r>
              <a:rPr lang="ar-DZ" sz="2400" dirty="0" err="1">
                <a:effectLst/>
                <a:latin typeface="Tahoma" panose="020B0604030504040204" pitchFamily="34" charset="0"/>
                <a:ea typeface="Tahoma" panose="020B0604030504040204" pitchFamily="34" charset="0"/>
                <a:cs typeface="Arial" panose="020B0604020202020204" pitchFamily="34" charset="0"/>
              </a:rPr>
              <a:t>البودكاست</a:t>
            </a:r>
            <a:r>
              <a:rPr lang="ar-DZ" sz="2400" dirty="0">
                <a:effectLst/>
                <a:latin typeface="Tahoma" panose="020B0604030504040204" pitchFamily="34" charset="0"/>
                <a:ea typeface="Tahoma" panose="020B0604030504040204" pitchFamily="34" charset="0"/>
                <a:cs typeface="Arial" panose="020B0604020202020204" pitchFamily="34" charset="0"/>
              </a:rPr>
              <a:t> ، ويستمد الاطار النظري لتحليل بنية مصداقية </a:t>
            </a:r>
            <a:r>
              <a:rPr lang="ar-DZ" sz="2400" dirty="0" err="1">
                <a:effectLst/>
                <a:latin typeface="Tahoma" panose="020B0604030504040204" pitchFamily="34" charset="0"/>
                <a:ea typeface="Tahoma" panose="020B0604030504040204" pitchFamily="34" charset="0"/>
                <a:cs typeface="Arial" panose="020B0604020202020204" pitchFamily="34" charset="0"/>
              </a:rPr>
              <a:t>البودكاست</a:t>
            </a:r>
            <a:r>
              <a:rPr lang="ar-DZ" sz="2400" dirty="0">
                <a:effectLst/>
                <a:latin typeface="Tahoma" panose="020B0604030504040204" pitchFamily="34" charset="0"/>
                <a:ea typeface="Tahoma" panose="020B0604030504040204" pitchFamily="34" charset="0"/>
                <a:cs typeface="Arial" panose="020B0604020202020204" pitchFamily="34" charset="0"/>
              </a:rPr>
              <a:t> هيكله الأساسي من عديد المؤشرات في مجال تقييم المصداقية :المحتوى الصوتي  </a:t>
            </a:r>
            <a:r>
              <a:rPr lang="fr-FR" sz="2400" dirty="0">
                <a:effectLst/>
                <a:latin typeface="Arial" panose="020B0604020202020204" pitchFamily="34" charset="0"/>
                <a:ea typeface="Tahoma" panose="020B0604030504040204" pitchFamily="34" charset="0"/>
              </a:rPr>
              <a:t>Podcast  </a:t>
            </a:r>
            <a:r>
              <a:rPr lang="ar-DZ" sz="2400" dirty="0">
                <a:effectLst/>
                <a:latin typeface="Arial" panose="020B0604020202020204" pitchFamily="34" charset="0"/>
                <a:ea typeface="Tahoma" panose="020B0604030504040204" pitchFamily="34" charset="0"/>
              </a:rPr>
              <a:t>ومنتج المحتوى الصوتي ، ومِنْه فإنَّ إْطار تحليل مْصداقية  </a:t>
            </a:r>
            <a:r>
              <a:rPr lang="ar-DZ" sz="2400" dirty="0" err="1">
                <a:effectLst/>
                <a:latin typeface="Arial" panose="020B0604020202020204" pitchFamily="34" charset="0"/>
                <a:ea typeface="Tahoma" panose="020B0604030504040204" pitchFamily="34" charset="0"/>
              </a:rPr>
              <a:t>البُودكاست</a:t>
            </a:r>
            <a:r>
              <a:rPr lang="ar-DZ" sz="2400" dirty="0">
                <a:effectLst/>
                <a:latin typeface="Arial" panose="020B0604020202020204" pitchFamily="34" charset="0"/>
                <a:ea typeface="Tahoma" panose="020B0604030504040204" pitchFamily="34" charset="0"/>
              </a:rPr>
              <a:t> يَشمل العناصر المُتَضمَّنة في الجدول التالي: </a:t>
            </a:r>
            <a:endParaRPr lang="fr-FR" sz="2400" dirty="0">
              <a:effectLst/>
              <a:latin typeface="Tahoma" panose="020B0604030504040204" pitchFamily="34" charset="0"/>
              <a:ea typeface="Tahoma" panose="020B0604030504040204" pitchFamily="34" charset="0"/>
            </a:endParaRPr>
          </a:p>
        </p:txBody>
      </p:sp>
    </p:spTree>
    <p:extLst>
      <p:ext uri="{BB962C8B-B14F-4D97-AF65-F5344CB8AC3E}">
        <p14:creationId xmlns:p14="http://schemas.microsoft.com/office/powerpoint/2010/main" val="3185399591"/>
      </p:ext>
    </p:extLst>
  </p:cSld>
  <p:clrMapOvr>
    <a:masterClrMapping/>
  </p:clrMapOvr>
  <p:transition spd="med" advTm="507434">
    <p:pull/>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DABC8-EB17-AE2A-3D63-D5B16F1B310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ECCB90C-1C32-3CFC-12CB-28D30E26EAA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33043AC6-8917-7290-ED29-F8E62E0796AC}"/>
              </a:ext>
            </a:extLst>
          </p:cNvPr>
          <p:cNvSpPr/>
          <p:nvPr/>
        </p:nvSpPr>
        <p:spPr>
          <a:xfrm rot="16200000" flipV="1">
            <a:off x="-3066485" y="1269700"/>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DFAB6EFE-C33F-FC03-EE77-0FC01E4C4939}"/>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0015403C-BBFF-870D-FA2E-CD22F282297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427BE57C-24C0-7323-F3AA-B7EA1A1DCC01}"/>
              </a:ext>
            </a:extLst>
          </p:cNvPr>
          <p:cNvSpPr txBox="1"/>
          <p:nvPr/>
        </p:nvSpPr>
        <p:spPr>
          <a:xfrm>
            <a:off x="3712837" y="629166"/>
            <a:ext cx="7222732" cy="1377621"/>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a:t>
            </a:r>
            <a:r>
              <a:rPr lang="ar-DZ" sz="3600" b="1" dirty="0" err="1">
                <a:solidFill>
                  <a:srgbClr val="00B0F0"/>
                </a:solidFill>
                <a:latin typeface="Alexandria" charset="0"/>
                <a:cs typeface="Alexandria" charset="0"/>
              </a:rPr>
              <a:t>البودكاست</a:t>
            </a:r>
            <a:endParaRPr lang="ar-DZ" sz="3600" b="1" dirty="0">
              <a:solidFill>
                <a:srgbClr val="00B0F0"/>
              </a:solidFill>
              <a:latin typeface="Alexandria" charset="0"/>
              <a:cs typeface="Alexandria" charset="0"/>
            </a:endParaRPr>
          </a:p>
          <a:p>
            <a:pPr algn="ctr">
              <a:lnSpc>
                <a:spcPct val="120000"/>
              </a:lnSpc>
            </a:pPr>
            <a:endParaRPr lang="ar-DZ" sz="3600" b="1" dirty="0">
              <a:solidFill>
                <a:srgbClr val="00B0F0"/>
              </a:solidFill>
              <a:latin typeface="Alexandria" charset="0"/>
              <a:cs typeface="Alexandria" charset="0"/>
            </a:endParaRPr>
          </a:p>
        </p:txBody>
      </p:sp>
      <p:sp>
        <p:nvSpPr>
          <p:cNvPr id="7" name="Rectangle 6">
            <a:extLst>
              <a:ext uri="{FF2B5EF4-FFF2-40B4-BE49-F238E27FC236}">
                <a16:creationId xmlns:a16="http://schemas.microsoft.com/office/drawing/2014/main" id="{B250A392-2F07-6E98-AC8C-45DF647392CB}"/>
              </a:ext>
            </a:extLst>
          </p:cNvPr>
          <p:cNvSpPr/>
          <p:nvPr/>
        </p:nvSpPr>
        <p:spPr>
          <a:xfrm>
            <a:off x="4193187" y="637911"/>
            <a:ext cx="836014" cy="66550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08</a:t>
            </a:r>
          </a:p>
        </p:txBody>
      </p:sp>
      <p:graphicFrame>
        <p:nvGraphicFramePr>
          <p:cNvPr id="23" name="Tableau 22">
            <a:extLst>
              <a:ext uri="{FF2B5EF4-FFF2-40B4-BE49-F238E27FC236}">
                <a16:creationId xmlns:a16="http://schemas.microsoft.com/office/drawing/2014/main" id="{B9F90886-6390-D010-A3A1-817E325E64F4}"/>
              </a:ext>
            </a:extLst>
          </p:cNvPr>
          <p:cNvGraphicFramePr>
            <a:graphicFrameLocks noGrp="1"/>
          </p:cNvGraphicFramePr>
          <p:nvPr>
            <p:extLst>
              <p:ext uri="{D42A27DB-BD31-4B8C-83A1-F6EECF244321}">
                <p14:modId xmlns:p14="http://schemas.microsoft.com/office/powerpoint/2010/main" val="410871210"/>
              </p:ext>
            </p:extLst>
          </p:nvPr>
        </p:nvGraphicFramePr>
        <p:xfrm>
          <a:off x="2576089" y="1363099"/>
          <a:ext cx="8128000" cy="519765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535579614"/>
                    </a:ext>
                  </a:extLst>
                </a:gridCol>
                <a:gridCol w="4064000">
                  <a:extLst>
                    <a:ext uri="{9D8B030D-6E8A-4147-A177-3AD203B41FA5}">
                      <a16:colId xmlns:a16="http://schemas.microsoft.com/office/drawing/2014/main" val="845132708"/>
                    </a:ext>
                  </a:extLst>
                </a:gridCol>
              </a:tblGrid>
              <a:tr h="623362">
                <a:tc gridSpan="2">
                  <a:txBody>
                    <a:bodyPr/>
                    <a:lstStyle/>
                    <a:p>
                      <a:endParaRPr lang="fr-FR" dirty="0"/>
                    </a:p>
                    <a:p>
                      <a:endParaRPr lang="fr-FR" dirty="0"/>
                    </a:p>
                  </a:txBody>
                  <a:tcPr>
                    <a:solidFill>
                      <a:schemeClr val="bg2"/>
                    </a:solidFill>
                  </a:tcPr>
                </a:tc>
                <a:tc hMerge="1">
                  <a:txBody>
                    <a:bodyPr/>
                    <a:lstStyle/>
                    <a:p>
                      <a:endParaRPr lang="fr-FR" dirty="0"/>
                    </a:p>
                  </a:txBody>
                  <a:tcPr/>
                </a:tc>
                <a:extLst>
                  <a:ext uri="{0D108BD9-81ED-4DB2-BD59-A6C34878D82A}">
                    <a16:rowId xmlns:a16="http://schemas.microsoft.com/office/drawing/2014/main" val="2043378091"/>
                  </a:ext>
                </a:extLst>
              </a:tr>
              <a:tr h="2493448">
                <a:tc>
                  <a:txBody>
                    <a:bodyPr/>
                    <a:lstStyle/>
                    <a:p>
                      <a:endParaRPr lang="fr-FR" dirty="0"/>
                    </a:p>
                    <a:p>
                      <a:endParaRPr lang="fr-FR" dirty="0"/>
                    </a:p>
                    <a:p>
                      <a:endParaRPr lang="fr-FR" dirty="0"/>
                    </a:p>
                    <a:p>
                      <a:endParaRPr lang="fr-FR" dirty="0"/>
                    </a:p>
                    <a:p>
                      <a:endParaRPr lang="fr-FR" dirty="0"/>
                    </a:p>
                    <a:p>
                      <a:endParaRPr lang="fr-FR" dirty="0"/>
                    </a:p>
                    <a:p>
                      <a:endParaRPr lang="fr-FR" dirty="0"/>
                    </a:p>
                    <a:p>
                      <a:endParaRPr lang="ar-DZ" dirty="0"/>
                    </a:p>
                    <a:p>
                      <a:endParaRPr lang="fr-FR" dirty="0"/>
                    </a:p>
                  </a:txBody>
                  <a:tcPr/>
                </a:tc>
                <a:tc>
                  <a:txBody>
                    <a:bodyPr/>
                    <a:lstStyle/>
                    <a:p>
                      <a:endParaRPr lang="fr-FR" dirty="0"/>
                    </a:p>
                    <a:p>
                      <a:endParaRPr lang="fr-FR" dirty="0"/>
                    </a:p>
                    <a:p>
                      <a:endParaRPr lang="fr-FR" dirty="0"/>
                    </a:p>
                    <a:p>
                      <a:endParaRPr lang="fr-FR" dirty="0"/>
                    </a:p>
                  </a:txBody>
                  <a:tcPr/>
                </a:tc>
                <a:extLst>
                  <a:ext uri="{0D108BD9-81ED-4DB2-BD59-A6C34878D82A}">
                    <a16:rowId xmlns:a16="http://schemas.microsoft.com/office/drawing/2014/main" val="2047390158"/>
                  </a:ext>
                </a:extLst>
              </a:tr>
              <a:tr h="1997254">
                <a:tc>
                  <a:txBody>
                    <a:bodyPr/>
                    <a:lstStyle/>
                    <a:p>
                      <a:endParaRPr lang="fr-FR" dirty="0"/>
                    </a:p>
                    <a:p>
                      <a:endParaRPr lang="fr-FR" dirty="0"/>
                    </a:p>
                    <a:p>
                      <a:endParaRPr lang="fr-FR" dirty="0"/>
                    </a:p>
                    <a:p>
                      <a:endParaRPr lang="fr-FR" dirty="0"/>
                    </a:p>
                    <a:p>
                      <a:endParaRPr lang="fr-FR" dirty="0"/>
                    </a:p>
                    <a:p>
                      <a:endParaRPr lang="fr-FR" dirty="0"/>
                    </a:p>
                  </a:txBody>
                  <a:tcPr/>
                </a:tc>
                <a:tc>
                  <a:txBody>
                    <a:bodyPr/>
                    <a:lstStyle/>
                    <a:p>
                      <a:endParaRPr lang="fr-FR" dirty="0"/>
                    </a:p>
                    <a:p>
                      <a:endParaRPr lang="fr-FR" dirty="0"/>
                    </a:p>
                    <a:p>
                      <a:endParaRPr lang="fr-FR" dirty="0"/>
                    </a:p>
                    <a:p>
                      <a:endParaRPr lang="fr-FR" dirty="0"/>
                    </a:p>
                    <a:p>
                      <a:endParaRPr lang="fr-FR" dirty="0"/>
                    </a:p>
                  </a:txBody>
                  <a:tcPr/>
                </a:tc>
                <a:extLst>
                  <a:ext uri="{0D108BD9-81ED-4DB2-BD59-A6C34878D82A}">
                    <a16:rowId xmlns:a16="http://schemas.microsoft.com/office/drawing/2014/main" val="3977027582"/>
                  </a:ext>
                </a:extLst>
              </a:tr>
            </a:tbl>
          </a:graphicData>
        </a:graphic>
      </p:graphicFrame>
      <p:grpSp>
        <p:nvGrpSpPr>
          <p:cNvPr id="48" name="Group 1125">
            <a:extLst>
              <a:ext uri="{FF2B5EF4-FFF2-40B4-BE49-F238E27FC236}">
                <a16:creationId xmlns:a16="http://schemas.microsoft.com/office/drawing/2014/main" id="{984FBF25-629A-771A-DEDE-640904760A68}"/>
              </a:ext>
            </a:extLst>
          </p:cNvPr>
          <p:cNvGrpSpPr>
            <a:grpSpLocks/>
          </p:cNvGrpSpPr>
          <p:nvPr/>
        </p:nvGrpSpPr>
        <p:grpSpPr>
          <a:xfrm>
            <a:off x="4664025" y="1364911"/>
            <a:ext cx="3504501" cy="537133"/>
            <a:chOff x="0" y="0"/>
            <a:chExt cx="1627505" cy="154305"/>
          </a:xfrm>
        </p:grpSpPr>
        <p:pic>
          <p:nvPicPr>
            <p:cNvPr id="49" name="Image 48">
              <a:extLst>
                <a:ext uri="{FF2B5EF4-FFF2-40B4-BE49-F238E27FC236}">
                  <a16:creationId xmlns:a16="http://schemas.microsoft.com/office/drawing/2014/main" id="{299EA375-2879-B681-8F69-A528B503D4D9}"/>
                </a:ext>
              </a:extLst>
            </p:cNvPr>
            <p:cNvPicPr/>
            <p:nvPr/>
          </p:nvPicPr>
          <p:blipFill>
            <a:blip r:embed="rId4" cstate="print"/>
            <a:stretch>
              <a:fillRect/>
            </a:stretch>
          </p:blipFill>
          <p:spPr>
            <a:xfrm>
              <a:off x="861313" y="0"/>
              <a:ext cx="766140" cy="153924"/>
            </a:xfrm>
            <a:prstGeom prst="rect">
              <a:avLst/>
            </a:prstGeom>
          </p:spPr>
        </p:pic>
        <p:pic>
          <p:nvPicPr>
            <p:cNvPr id="50" name="Image 49">
              <a:extLst>
                <a:ext uri="{FF2B5EF4-FFF2-40B4-BE49-F238E27FC236}">
                  <a16:creationId xmlns:a16="http://schemas.microsoft.com/office/drawing/2014/main" id="{4F7B221B-D565-14D0-6582-2F78CAC700BF}"/>
                </a:ext>
              </a:extLst>
            </p:cNvPr>
            <p:cNvPicPr/>
            <p:nvPr/>
          </p:nvPicPr>
          <p:blipFill>
            <a:blip r:embed="rId5" cstate="print"/>
            <a:stretch>
              <a:fillRect/>
            </a:stretch>
          </p:blipFill>
          <p:spPr>
            <a:xfrm>
              <a:off x="0" y="0"/>
              <a:ext cx="918794" cy="153924"/>
            </a:xfrm>
            <a:prstGeom prst="rect">
              <a:avLst/>
            </a:prstGeom>
          </p:spPr>
        </p:pic>
      </p:grpSp>
      <p:grpSp>
        <p:nvGrpSpPr>
          <p:cNvPr id="34" name="Group 1138">
            <a:extLst>
              <a:ext uri="{FF2B5EF4-FFF2-40B4-BE49-F238E27FC236}">
                <a16:creationId xmlns:a16="http://schemas.microsoft.com/office/drawing/2014/main" id="{10E519F3-86F0-85B2-A25B-F5F39636EF75}"/>
              </a:ext>
            </a:extLst>
          </p:cNvPr>
          <p:cNvGrpSpPr>
            <a:grpSpLocks/>
          </p:cNvGrpSpPr>
          <p:nvPr/>
        </p:nvGrpSpPr>
        <p:grpSpPr>
          <a:xfrm>
            <a:off x="7974048" y="2766677"/>
            <a:ext cx="1576207" cy="677792"/>
            <a:chOff x="0" y="0"/>
            <a:chExt cx="908685" cy="306705"/>
          </a:xfrm>
        </p:grpSpPr>
        <p:pic>
          <p:nvPicPr>
            <p:cNvPr id="35" name="Image 34">
              <a:extLst>
                <a:ext uri="{FF2B5EF4-FFF2-40B4-BE49-F238E27FC236}">
                  <a16:creationId xmlns:a16="http://schemas.microsoft.com/office/drawing/2014/main" id="{90AF7729-7BCD-D64E-5D12-4498B6DD406C}"/>
                </a:ext>
              </a:extLst>
            </p:cNvPr>
            <p:cNvPicPr/>
            <p:nvPr/>
          </p:nvPicPr>
          <p:blipFill>
            <a:blip r:embed="rId6" cstate="print"/>
            <a:stretch>
              <a:fillRect/>
            </a:stretch>
          </p:blipFill>
          <p:spPr>
            <a:xfrm>
              <a:off x="200025" y="0"/>
              <a:ext cx="694296" cy="153924"/>
            </a:xfrm>
            <a:prstGeom prst="rect">
              <a:avLst/>
            </a:prstGeom>
          </p:spPr>
        </p:pic>
        <p:pic>
          <p:nvPicPr>
            <p:cNvPr id="36" name="Image 35">
              <a:extLst>
                <a:ext uri="{FF2B5EF4-FFF2-40B4-BE49-F238E27FC236}">
                  <a16:creationId xmlns:a16="http://schemas.microsoft.com/office/drawing/2014/main" id="{0F36EB4F-E64C-ECCD-F486-04F94B02BE78}"/>
                </a:ext>
              </a:extLst>
            </p:cNvPr>
            <p:cNvPicPr/>
            <p:nvPr/>
          </p:nvPicPr>
          <p:blipFill>
            <a:blip r:embed="rId7" cstate="print"/>
            <a:stretch>
              <a:fillRect/>
            </a:stretch>
          </p:blipFill>
          <p:spPr>
            <a:xfrm>
              <a:off x="0" y="152400"/>
              <a:ext cx="908189" cy="153924"/>
            </a:xfrm>
            <a:prstGeom prst="rect">
              <a:avLst/>
            </a:prstGeom>
          </p:spPr>
        </p:pic>
      </p:grpSp>
      <p:grpSp>
        <p:nvGrpSpPr>
          <p:cNvPr id="37" name="Group 1128">
            <a:extLst>
              <a:ext uri="{FF2B5EF4-FFF2-40B4-BE49-F238E27FC236}">
                <a16:creationId xmlns:a16="http://schemas.microsoft.com/office/drawing/2014/main" id="{C538648A-4FFE-99BD-8415-712EF6FE9B5C}"/>
              </a:ext>
            </a:extLst>
          </p:cNvPr>
          <p:cNvGrpSpPr>
            <a:grpSpLocks/>
          </p:cNvGrpSpPr>
          <p:nvPr/>
        </p:nvGrpSpPr>
        <p:grpSpPr>
          <a:xfrm>
            <a:off x="3447288" y="2311245"/>
            <a:ext cx="3018479" cy="2046288"/>
            <a:chOff x="0" y="0"/>
            <a:chExt cx="1845945" cy="1670685"/>
          </a:xfrm>
        </p:grpSpPr>
        <p:pic>
          <p:nvPicPr>
            <p:cNvPr id="38" name="Image 37">
              <a:extLst>
                <a:ext uri="{FF2B5EF4-FFF2-40B4-BE49-F238E27FC236}">
                  <a16:creationId xmlns:a16="http://schemas.microsoft.com/office/drawing/2014/main" id="{179F6391-97A3-11B1-041C-8E432494D58C}"/>
                </a:ext>
              </a:extLst>
            </p:cNvPr>
            <p:cNvPicPr/>
            <p:nvPr/>
          </p:nvPicPr>
          <p:blipFill>
            <a:blip r:embed="rId8" cstate="print"/>
            <a:stretch>
              <a:fillRect/>
            </a:stretch>
          </p:blipFill>
          <p:spPr>
            <a:xfrm>
              <a:off x="582548" y="0"/>
              <a:ext cx="1261656" cy="208660"/>
            </a:xfrm>
            <a:prstGeom prst="rect">
              <a:avLst/>
            </a:prstGeom>
          </p:spPr>
        </p:pic>
        <p:pic>
          <p:nvPicPr>
            <p:cNvPr id="39" name="Image 38">
              <a:extLst>
                <a:ext uri="{FF2B5EF4-FFF2-40B4-BE49-F238E27FC236}">
                  <a16:creationId xmlns:a16="http://schemas.microsoft.com/office/drawing/2014/main" id="{7F064F35-BA8B-AF43-56A1-672C272E5E43}"/>
                </a:ext>
              </a:extLst>
            </p:cNvPr>
            <p:cNvPicPr/>
            <p:nvPr/>
          </p:nvPicPr>
          <p:blipFill>
            <a:blip r:embed="rId9" cstate="print"/>
            <a:stretch>
              <a:fillRect/>
            </a:stretch>
          </p:blipFill>
          <p:spPr>
            <a:xfrm>
              <a:off x="0" y="0"/>
              <a:ext cx="640715" cy="208660"/>
            </a:xfrm>
            <a:prstGeom prst="rect">
              <a:avLst/>
            </a:prstGeom>
          </p:spPr>
        </p:pic>
        <p:pic>
          <p:nvPicPr>
            <p:cNvPr id="40" name="Image 39">
              <a:extLst>
                <a:ext uri="{FF2B5EF4-FFF2-40B4-BE49-F238E27FC236}">
                  <a16:creationId xmlns:a16="http://schemas.microsoft.com/office/drawing/2014/main" id="{52511D50-298A-E53B-B6B1-B175436333A7}"/>
                </a:ext>
              </a:extLst>
            </p:cNvPr>
            <p:cNvPicPr/>
            <p:nvPr/>
          </p:nvPicPr>
          <p:blipFill>
            <a:blip r:embed="rId10" cstate="print"/>
            <a:stretch>
              <a:fillRect/>
            </a:stretch>
          </p:blipFill>
          <p:spPr>
            <a:xfrm>
              <a:off x="16764" y="207136"/>
              <a:ext cx="1827149" cy="225551"/>
            </a:xfrm>
            <a:prstGeom prst="rect">
              <a:avLst/>
            </a:prstGeom>
          </p:spPr>
        </p:pic>
        <p:pic>
          <p:nvPicPr>
            <p:cNvPr id="41" name="Image 40">
              <a:extLst>
                <a:ext uri="{FF2B5EF4-FFF2-40B4-BE49-F238E27FC236}">
                  <a16:creationId xmlns:a16="http://schemas.microsoft.com/office/drawing/2014/main" id="{CB3B723C-B462-857E-CBA3-B85135404231}"/>
                </a:ext>
              </a:extLst>
            </p:cNvPr>
            <p:cNvPicPr/>
            <p:nvPr/>
          </p:nvPicPr>
          <p:blipFill>
            <a:blip r:embed="rId11" cstate="print"/>
            <a:stretch>
              <a:fillRect/>
            </a:stretch>
          </p:blipFill>
          <p:spPr>
            <a:xfrm>
              <a:off x="744093" y="415925"/>
              <a:ext cx="1093901" cy="210311"/>
            </a:xfrm>
            <a:prstGeom prst="rect">
              <a:avLst/>
            </a:prstGeom>
          </p:spPr>
        </p:pic>
        <p:pic>
          <p:nvPicPr>
            <p:cNvPr id="42" name="Image 41">
              <a:extLst>
                <a:ext uri="{FF2B5EF4-FFF2-40B4-BE49-F238E27FC236}">
                  <a16:creationId xmlns:a16="http://schemas.microsoft.com/office/drawing/2014/main" id="{DEE8EED0-0856-E746-3F53-369C2E21D4DF}"/>
                </a:ext>
              </a:extLst>
            </p:cNvPr>
            <p:cNvPicPr/>
            <p:nvPr/>
          </p:nvPicPr>
          <p:blipFill>
            <a:blip r:embed="rId12" cstate="print"/>
            <a:stretch>
              <a:fillRect/>
            </a:stretch>
          </p:blipFill>
          <p:spPr>
            <a:xfrm>
              <a:off x="207263" y="624712"/>
              <a:ext cx="1638046" cy="210311"/>
            </a:xfrm>
            <a:prstGeom prst="rect">
              <a:avLst/>
            </a:prstGeom>
          </p:spPr>
        </p:pic>
        <p:pic>
          <p:nvPicPr>
            <p:cNvPr id="43" name="Image 42">
              <a:extLst>
                <a:ext uri="{FF2B5EF4-FFF2-40B4-BE49-F238E27FC236}">
                  <a16:creationId xmlns:a16="http://schemas.microsoft.com/office/drawing/2014/main" id="{03AAD66A-467A-2C02-3483-758BF4AE9FA6}"/>
                </a:ext>
              </a:extLst>
            </p:cNvPr>
            <p:cNvPicPr/>
            <p:nvPr/>
          </p:nvPicPr>
          <p:blipFill>
            <a:blip r:embed="rId13" cstate="print"/>
            <a:stretch>
              <a:fillRect/>
            </a:stretch>
          </p:blipFill>
          <p:spPr>
            <a:xfrm>
              <a:off x="768476" y="833500"/>
              <a:ext cx="1073746" cy="210311"/>
            </a:xfrm>
            <a:prstGeom prst="rect">
              <a:avLst/>
            </a:prstGeom>
          </p:spPr>
        </p:pic>
        <p:pic>
          <p:nvPicPr>
            <p:cNvPr id="44" name="Image 43">
              <a:extLst>
                <a:ext uri="{FF2B5EF4-FFF2-40B4-BE49-F238E27FC236}">
                  <a16:creationId xmlns:a16="http://schemas.microsoft.com/office/drawing/2014/main" id="{33F7EA1C-13BD-542D-8F4A-00896A8BD0E2}"/>
                </a:ext>
              </a:extLst>
            </p:cNvPr>
            <p:cNvPicPr/>
            <p:nvPr/>
          </p:nvPicPr>
          <p:blipFill>
            <a:blip r:embed="rId14" cstate="print"/>
            <a:stretch>
              <a:fillRect/>
            </a:stretch>
          </p:blipFill>
          <p:spPr>
            <a:xfrm>
              <a:off x="652652" y="1042288"/>
              <a:ext cx="1190625" cy="210312"/>
            </a:xfrm>
            <a:prstGeom prst="rect">
              <a:avLst/>
            </a:prstGeom>
          </p:spPr>
        </p:pic>
        <p:pic>
          <p:nvPicPr>
            <p:cNvPr id="45" name="Image 44">
              <a:extLst>
                <a:ext uri="{FF2B5EF4-FFF2-40B4-BE49-F238E27FC236}">
                  <a16:creationId xmlns:a16="http://schemas.microsoft.com/office/drawing/2014/main" id="{CBC3CB17-9F40-E156-E132-95665F56ED13}"/>
                </a:ext>
              </a:extLst>
            </p:cNvPr>
            <p:cNvPicPr/>
            <p:nvPr/>
          </p:nvPicPr>
          <p:blipFill>
            <a:blip r:embed="rId15" cstate="print"/>
            <a:stretch>
              <a:fillRect/>
            </a:stretch>
          </p:blipFill>
          <p:spPr>
            <a:xfrm>
              <a:off x="492633" y="1251458"/>
              <a:ext cx="1353184" cy="210312"/>
            </a:xfrm>
            <a:prstGeom prst="rect">
              <a:avLst/>
            </a:prstGeom>
          </p:spPr>
        </p:pic>
        <p:pic>
          <p:nvPicPr>
            <p:cNvPr id="46" name="Image 45">
              <a:extLst>
                <a:ext uri="{FF2B5EF4-FFF2-40B4-BE49-F238E27FC236}">
                  <a16:creationId xmlns:a16="http://schemas.microsoft.com/office/drawing/2014/main" id="{1D4DF1C9-E827-F12D-A7AC-574171E480DE}"/>
                </a:ext>
              </a:extLst>
            </p:cNvPr>
            <p:cNvPicPr/>
            <p:nvPr/>
          </p:nvPicPr>
          <p:blipFill>
            <a:blip r:embed="rId16" cstate="print"/>
            <a:stretch>
              <a:fillRect/>
            </a:stretch>
          </p:blipFill>
          <p:spPr>
            <a:xfrm>
              <a:off x="32003" y="1460246"/>
              <a:ext cx="1811527" cy="210312"/>
            </a:xfrm>
            <a:prstGeom prst="rect">
              <a:avLst/>
            </a:prstGeom>
          </p:spPr>
        </p:pic>
      </p:grpSp>
      <p:grpSp>
        <p:nvGrpSpPr>
          <p:cNvPr id="47" name="Group 1149">
            <a:extLst>
              <a:ext uri="{FF2B5EF4-FFF2-40B4-BE49-F238E27FC236}">
                <a16:creationId xmlns:a16="http://schemas.microsoft.com/office/drawing/2014/main" id="{64815DF3-0943-5509-C998-22B1B66F26CE}"/>
              </a:ext>
            </a:extLst>
          </p:cNvPr>
          <p:cNvGrpSpPr>
            <a:grpSpLocks/>
          </p:cNvGrpSpPr>
          <p:nvPr/>
        </p:nvGrpSpPr>
        <p:grpSpPr>
          <a:xfrm>
            <a:off x="7580349" y="5090800"/>
            <a:ext cx="2031864" cy="809416"/>
            <a:chOff x="0" y="0"/>
            <a:chExt cx="1160145" cy="306705"/>
          </a:xfrm>
        </p:grpSpPr>
        <p:pic>
          <p:nvPicPr>
            <p:cNvPr id="62" name="Image 61">
              <a:extLst>
                <a:ext uri="{FF2B5EF4-FFF2-40B4-BE49-F238E27FC236}">
                  <a16:creationId xmlns:a16="http://schemas.microsoft.com/office/drawing/2014/main" id="{51ACC025-17D9-FAAA-FEE4-0C07F52B3BEA}"/>
                </a:ext>
              </a:extLst>
            </p:cNvPr>
            <p:cNvPicPr/>
            <p:nvPr/>
          </p:nvPicPr>
          <p:blipFill>
            <a:blip r:embed="rId17" cstate="print"/>
            <a:stretch>
              <a:fillRect/>
            </a:stretch>
          </p:blipFill>
          <p:spPr>
            <a:xfrm>
              <a:off x="465201" y="0"/>
              <a:ext cx="688797" cy="153924"/>
            </a:xfrm>
            <a:prstGeom prst="rect">
              <a:avLst/>
            </a:prstGeom>
          </p:spPr>
        </p:pic>
        <p:pic>
          <p:nvPicPr>
            <p:cNvPr id="63" name="Image 62">
              <a:extLst>
                <a:ext uri="{FF2B5EF4-FFF2-40B4-BE49-F238E27FC236}">
                  <a16:creationId xmlns:a16="http://schemas.microsoft.com/office/drawing/2014/main" id="{04D565BF-5BA0-C98E-11AE-13B8FC5F4FB5}"/>
                </a:ext>
              </a:extLst>
            </p:cNvPr>
            <p:cNvPicPr/>
            <p:nvPr/>
          </p:nvPicPr>
          <p:blipFill>
            <a:blip r:embed="rId18" cstate="print"/>
            <a:stretch>
              <a:fillRect/>
            </a:stretch>
          </p:blipFill>
          <p:spPr>
            <a:xfrm>
              <a:off x="0" y="152400"/>
              <a:ext cx="510921" cy="153924"/>
            </a:xfrm>
            <a:prstGeom prst="rect">
              <a:avLst/>
            </a:prstGeom>
          </p:spPr>
        </p:pic>
        <p:pic>
          <p:nvPicPr>
            <p:cNvPr id="64" name="Image 63">
              <a:extLst>
                <a:ext uri="{FF2B5EF4-FFF2-40B4-BE49-F238E27FC236}">
                  <a16:creationId xmlns:a16="http://schemas.microsoft.com/office/drawing/2014/main" id="{E487B45D-54AC-5C6B-4646-31162FA1D2A2}"/>
                </a:ext>
              </a:extLst>
            </p:cNvPr>
            <p:cNvPicPr/>
            <p:nvPr/>
          </p:nvPicPr>
          <p:blipFill>
            <a:blip r:embed="rId19" cstate="print"/>
            <a:stretch>
              <a:fillRect/>
            </a:stretch>
          </p:blipFill>
          <p:spPr>
            <a:xfrm>
              <a:off x="454533" y="152400"/>
              <a:ext cx="705256" cy="153924"/>
            </a:xfrm>
            <a:prstGeom prst="rect">
              <a:avLst/>
            </a:prstGeom>
          </p:spPr>
        </p:pic>
      </p:grpSp>
      <p:grpSp>
        <p:nvGrpSpPr>
          <p:cNvPr id="65" name="Group 1144">
            <a:extLst>
              <a:ext uri="{FF2B5EF4-FFF2-40B4-BE49-F238E27FC236}">
                <a16:creationId xmlns:a16="http://schemas.microsoft.com/office/drawing/2014/main" id="{BA5CDEF9-A9D1-9DB3-969C-0DC60A69C72C}"/>
              </a:ext>
            </a:extLst>
          </p:cNvPr>
          <p:cNvGrpSpPr>
            <a:grpSpLocks/>
          </p:cNvGrpSpPr>
          <p:nvPr/>
        </p:nvGrpSpPr>
        <p:grpSpPr>
          <a:xfrm>
            <a:off x="3519204" y="4546755"/>
            <a:ext cx="2731530" cy="1905620"/>
            <a:chOff x="0" y="0"/>
            <a:chExt cx="2287905" cy="835660"/>
          </a:xfrm>
        </p:grpSpPr>
        <p:pic>
          <p:nvPicPr>
            <p:cNvPr id="66" name="Image 65">
              <a:extLst>
                <a:ext uri="{FF2B5EF4-FFF2-40B4-BE49-F238E27FC236}">
                  <a16:creationId xmlns:a16="http://schemas.microsoft.com/office/drawing/2014/main" id="{B47E294A-B37E-316A-5995-50D45B66BEBC}"/>
                </a:ext>
              </a:extLst>
            </p:cNvPr>
            <p:cNvPicPr/>
            <p:nvPr/>
          </p:nvPicPr>
          <p:blipFill>
            <a:blip r:embed="rId20" cstate="print"/>
            <a:stretch>
              <a:fillRect/>
            </a:stretch>
          </p:blipFill>
          <p:spPr>
            <a:xfrm>
              <a:off x="0" y="0"/>
              <a:ext cx="2287498" cy="208787"/>
            </a:xfrm>
            <a:prstGeom prst="rect">
              <a:avLst/>
            </a:prstGeom>
          </p:spPr>
        </p:pic>
        <p:pic>
          <p:nvPicPr>
            <p:cNvPr id="67" name="Image 66">
              <a:extLst>
                <a:ext uri="{FF2B5EF4-FFF2-40B4-BE49-F238E27FC236}">
                  <a16:creationId xmlns:a16="http://schemas.microsoft.com/office/drawing/2014/main" id="{20E2460E-AA25-034C-8237-E3179BB25B44}"/>
                </a:ext>
              </a:extLst>
            </p:cNvPr>
            <p:cNvPicPr/>
            <p:nvPr/>
          </p:nvPicPr>
          <p:blipFill>
            <a:blip r:embed="rId21" cstate="print"/>
            <a:stretch>
              <a:fillRect/>
            </a:stretch>
          </p:blipFill>
          <p:spPr>
            <a:xfrm>
              <a:off x="1504518" y="207263"/>
              <a:ext cx="768413" cy="210312"/>
            </a:xfrm>
            <a:prstGeom prst="rect">
              <a:avLst/>
            </a:prstGeom>
          </p:spPr>
        </p:pic>
        <p:pic>
          <p:nvPicPr>
            <p:cNvPr id="68" name="Image 67">
              <a:extLst>
                <a:ext uri="{FF2B5EF4-FFF2-40B4-BE49-F238E27FC236}">
                  <a16:creationId xmlns:a16="http://schemas.microsoft.com/office/drawing/2014/main" id="{92A3B210-7E11-1D4A-EF7A-FA9B17D694F8}"/>
                </a:ext>
              </a:extLst>
            </p:cNvPr>
            <p:cNvPicPr/>
            <p:nvPr/>
          </p:nvPicPr>
          <p:blipFill>
            <a:blip r:embed="rId22" cstate="print"/>
            <a:stretch>
              <a:fillRect/>
            </a:stretch>
          </p:blipFill>
          <p:spPr>
            <a:xfrm>
              <a:off x="586689" y="416051"/>
              <a:ext cx="1690116" cy="210312"/>
            </a:xfrm>
            <a:prstGeom prst="rect">
              <a:avLst/>
            </a:prstGeom>
          </p:spPr>
        </p:pic>
        <p:pic>
          <p:nvPicPr>
            <p:cNvPr id="69" name="Image 68">
              <a:extLst>
                <a:ext uri="{FF2B5EF4-FFF2-40B4-BE49-F238E27FC236}">
                  <a16:creationId xmlns:a16="http://schemas.microsoft.com/office/drawing/2014/main" id="{0BB72EE0-2CE5-FAE0-F4EF-2F08BD2FAE05}"/>
                </a:ext>
              </a:extLst>
            </p:cNvPr>
            <p:cNvPicPr/>
            <p:nvPr/>
          </p:nvPicPr>
          <p:blipFill>
            <a:blip r:embed="rId23" cstate="print"/>
            <a:stretch>
              <a:fillRect/>
            </a:stretch>
          </p:blipFill>
          <p:spPr>
            <a:xfrm>
              <a:off x="1368882" y="624840"/>
              <a:ext cx="906703" cy="210312"/>
            </a:xfrm>
            <a:prstGeom prst="rect">
              <a:avLst/>
            </a:prstGeom>
          </p:spPr>
        </p:pic>
      </p:grpSp>
    </p:spTree>
    <p:extLst>
      <p:ext uri="{BB962C8B-B14F-4D97-AF65-F5344CB8AC3E}">
        <p14:creationId xmlns:p14="http://schemas.microsoft.com/office/powerpoint/2010/main" val="415750419"/>
      </p:ext>
    </p:extLst>
  </p:cSld>
  <p:clrMapOvr>
    <a:masterClrMapping/>
  </p:clrMapOvr>
  <p:transition spd="med" advTm="507434">
    <p:pull/>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C5706-803F-DC53-41FF-A46A847B351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5581D3E-9AD8-EF38-B1AD-C40390A4ECB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EBA6CA03-E76E-4998-9C1A-7A2C911E401B}"/>
              </a:ext>
            </a:extLst>
          </p:cNvPr>
          <p:cNvSpPr/>
          <p:nvPr/>
        </p:nvSpPr>
        <p:spPr>
          <a:xfrm rot="16200000" flipV="1">
            <a:off x="-2480140" y="135342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BDA69174-ED7C-44A2-42B5-585C8E558EB7}"/>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DD73AE1C-8E90-6CA2-BF03-0761E8CC305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EA0B744B-DD61-77F8-426E-9B72BA3C40CC}"/>
              </a:ext>
            </a:extLst>
          </p:cNvPr>
          <p:cNvSpPr txBox="1"/>
          <p:nvPr/>
        </p:nvSpPr>
        <p:spPr>
          <a:xfrm>
            <a:off x="3712837" y="629166"/>
            <a:ext cx="7222732" cy="1377621"/>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a:t>
            </a:r>
            <a:r>
              <a:rPr lang="ar-DZ" sz="3600" b="1" dirty="0" err="1">
                <a:solidFill>
                  <a:srgbClr val="00B0F0"/>
                </a:solidFill>
                <a:latin typeface="Alexandria" charset="0"/>
                <a:cs typeface="Alexandria" charset="0"/>
              </a:rPr>
              <a:t>البودكاست</a:t>
            </a:r>
            <a:endParaRPr lang="ar-DZ" sz="3600" b="1" dirty="0">
              <a:solidFill>
                <a:srgbClr val="00B0F0"/>
              </a:solidFill>
              <a:latin typeface="Alexandria" charset="0"/>
              <a:cs typeface="Alexandria" charset="0"/>
            </a:endParaRPr>
          </a:p>
          <a:p>
            <a:pPr algn="ctr">
              <a:lnSpc>
                <a:spcPct val="120000"/>
              </a:lnSpc>
            </a:pPr>
            <a:endParaRPr lang="ar-DZ" sz="3600" b="1" dirty="0">
              <a:solidFill>
                <a:srgbClr val="00B0F0"/>
              </a:solidFill>
              <a:latin typeface="Alexandria" charset="0"/>
              <a:cs typeface="Alexandria" charset="0"/>
            </a:endParaRPr>
          </a:p>
        </p:txBody>
      </p:sp>
      <p:sp>
        <p:nvSpPr>
          <p:cNvPr id="7" name="Rectangle 6">
            <a:extLst>
              <a:ext uri="{FF2B5EF4-FFF2-40B4-BE49-F238E27FC236}">
                <a16:creationId xmlns:a16="http://schemas.microsoft.com/office/drawing/2014/main" id="{E168C107-92DB-868F-B64E-BE7C36C3C329}"/>
              </a:ext>
            </a:extLst>
          </p:cNvPr>
          <p:cNvSpPr/>
          <p:nvPr/>
        </p:nvSpPr>
        <p:spPr>
          <a:xfrm>
            <a:off x="4193187" y="637911"/>
            <a:ext cx="836014" cy="66550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08</a:t>
            </a:r>
          </a:p>
        </p:txBody>
      </p:sp>
      <p:graphicFrame>
        <p:nvGraphicFramePr>
          <p:cNvPr id="23" name="Tableau 22">
            <a:extLst>
              <a:ext uri="{FF2B5EF4-FFF2-40B4-BE49-F238E27FC236}">
                <a16:creationId xmlns:a16="http://schemas.microsoft.com/office/drawing/2014/main" id="{4CE3BC75-E2EA-A3DF-9530-B66622314317}"/>
              </a:ext>
            </a:extLst>
          </p:cNvPr>
          <p:cNvGraphicFramePr>
            <a:graphicFrameLocks noGrp="1"/>
          </p:cNvGraphicFramePr>
          <p:nvPr>
            <p:extLst>
              <p:ext uri="{D42A27DB-BD31-4B8C-83A1-F6EECF244321}">
                <p14:modId xmlns:p14="http://schemas.microsoft.com/office/powerpoint/2010/main" val="667674227"/>
              </p:ext>
            </p:extLst>
          </p:nvPr>
        </p:nvGraphicFramePr>
        <p:xfrm>
          <a:off x="2641745" y="1334052"/>
          <a:ext cx="8128000" cy="5372306"/>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535579614"/>
                    </a:ext>
                  </a:extLst>
                </a:gridCol>
                <a:gridCol w="4064000">
                  <a:extLst>
                    <a:ext uri="{9D8B030D-6E8A-4147-A177-3AD203B41FA5}">
                      <a16:colId xmlns:a16="http://schemas.microsoft.com/office/drawing/2014/main" val="845132708"/>
                    </a:ext>
                  </a:extLst>
                </a:gridCol>
              </a:tblGrid>
              <a:tr h="615709">
                <a:tc gridSpan="2">
                  <a:txBody>
                    <a:bodyPr/>
                    <a:lstStyle/>
                    <a:p>
                      <a:endParaRPr lang="fr-FR" dirty="0"/>
                    </a:p>
                    <a:p>
                      <a:endParaRPr lang="fr-FR" dirty="0"/>
                    </a:p>
                  </a:txBody>
                  <a:tcPr>
                    <a:solidFill>
                      <a:schemeClr val="bg2"/>
                    </a:solidFill>
                  </a:tcPr>
                </a:tc>
                <a:tc hMerge="1">
                  <a:txBody>
                    <a:bodyPr/>
                    <a:lstStyle/>
                    <a:p>
                      <a:endParaRPr lang="fr-FR" dirty="0"/>
                    </a:p>
                  </a:txBody>
                  <a:tcPr/>
                </a:tc>
                <a:extLst>
                  <a:ext uri="{0D108BD9-81ED-4DB2-BD59-A6C34878D82A}">
                    <a16:rowId xmlns:a16="http://schemas.microsoft.com/office/drawing/2014/main" val="2043378091"/>
                  </a:ext>
                </a:extLst>
              </a:tr>
              <a:tr h="238874">
                <a:tc>
                  <a:txBody>
                    <a:bodyPr/>
                    <a:lstStyle/>
                    <a:p>
                      <a:endParaRPr lang="fr-FR" dirty="0"/>
                    </a:p>
                    <a:p>
                      <a:endParaRPr lang="fr-FR" dirty="0"/>
                    </a:p>
                    <a:p>
                      <a:endParaRPr lang="fr-FR" dirty="0"/>
                    </a:p>
                    <a:p>
                      <a:endParaRPr lang="fr-FR" dirty="0"/>
                    </a:p>
                    <a:p>
                      <a:endParaRPr lang="fr-FR" dirty="0"/>
                    </a:p>
                  </a:txBody>
                  <a:tcPr/>
                </a:tc>
                <a:tc>
                  <a:txBody>
                    <a:bodyPr/>
                    <a:lstStyle/>
                    <a:p>
                      <a:endParaRPr lang="fr-FR" dirty="0"/>
                    </a:p>
                    <a:p>
                      <a:endParaRPr lang="fr-FR" dirty="0"/>
                    </a:p>
                    <a:p>
                      <a:endParaRPr lang="fr-FR" dirty="0"/>
                    </a:p>
                    <a:p>
                      <a:endParaRPr lang="fr-FR" dirty="0"/>
                    </a:p>
                  </a:txBody>
                  <a:tcPr/>
                </a:tc>
                <a:extLst>
                  <a:ext uri="{0D108BD9-81ED-4DB2-BD59-A6C34878D82A}">
                    <a16:rowId xmlns:a16="http://schemas.microsoft.com/office/drawing/2014/main" val="2047390158"/>
                  </a:ext>
                </a:extLst>
              </a:tr>
              <a:tr h="806224">
                <a:tc>
                  <a:txBody>
                    <a:bodyPr/>
                    <a:lstStyle/>
                    <a:p>
                      <a:endParaRPr lang="fr-FR" dirty="0"/>
                    </a:p>
                    <a:p>
                      <a:endParaRPr lang="fr-FR" dirty="0"/>
                    </a:p>
                    <a:p>
                      <a:endParaRPr lang="fr-FR" dirty="0"/>
                    </a:p>
                    <a:p>
                      <a:endParaRPr lang="fr-FR" dirty="0"/>
                    </a:p>
                    <a:p>
                      <a:endParaRPr lang="fr-FR" dirty="0"/>
                    </a:p>
                    <a:p>
                      <a:endParaRPr lang="fr-FR" dirty="0"/>
                    </a:p>
                  </a:txBody>
                  <a:tcPr>
                    <a:lnR w="12700" cap="flat" cmpd="sng" algn="ctr">
                      <a:solidFill>
                        <a:schemeClr val="tx1"/>
                      </a:solidFill>
                      <a:prstDash val="solid"/>
                      <a:round/>
                      <a:headEnd type="none" w="med" len="med"/>
                      <a:tailEnd type="none" w="med" len="med"/>
                    </a:lnR>
                    <a:solidFill>
                      <a:schemeClr val="bg2"/>
                    </a:solidFill>
                  </a:tcPr>
                </a:tc>
                <a:tc>
                  <a:txBody>
                    <a:bodyPr/>
                    <a:lstStyle/>
                    <a:p>
                      <a:endParaRPr lang="fr-FR" dirty="0"/>
                    </a:p>
                    <a:p>
                      <a:endParaRPr lang="fr-FR" dirty="0"/>
                    </a:p>
                    <a:p>
                      <a:endParaRPr lang="fr-FR" dirty="0"/>
                    </a:p>
                  </a:txBody>
                  <a:tcPr>
                    <a:lnL w="12700" cap="flat" cmpd="sng" algn="ctr">
                      <a:solidFill>
                        <a:schemeClr val="tx1"/>
                      </a:solidFill>
                      <a:prstDash val="solid"/>
                      <a:round/>
                      <a:headEnd type="none" w="med" len="med"/>
                      <a:tailEnd type="none" w="med" len="med"/>
                    </a:lnL>
                    <a:solidFill>
                      <a:schemeClr val="bg2"/>
                    </a:solidFill>
                  </a:tcPr>
                </a:tc>
                <a:extLst>
                  <a:ext uri="{0D108BD9-81ED-4DB2-BD59-A6C34878D82A}">
                    <a16:rowId xmlns:a16="http://schemas.microsoft.com/office/drawing/2014/main" val="3726886551"/>
                  </a:ext>
                </a:extLst>
              </a:tr>
              <a:tr h="1531826">
                <a:tc>
                  <a:txBody>
                    <a:bodyPr/>
                    <a:lstStyle/>
                    <a:p>
                      <a:endParaRPr lang="fr-FR" dirty="0"/>
                    </a:p>
                  </a:txBody>
                  <a:tcPr/>
                </a:tc>
                <a:tc>
                  <a:txBody>
                    <a:bodyPr/>
                    <a:lstStyle/>
                    <a:p>
                      <a:endParaRPr lang="fr-FR" dirty="0"/>
                    </a:p>
                    <a:p>
                      <a:endParaRPr lang="fr-FR" dirty="0"/>
                    </a:p>
                    <a:p>
                      <a:endParaRPr lang="fr-FR" dirty="0"/>
                    </a:p>
                    <a:p>
                      <a:endParaRPr lang="fr-FR" dirty="0"/>
                    </a:p>
                    <a:p>
                      <a:endParaRPr lang="fr-FR" dirty="0"/>
                    </a:p>
                  </a:txBody>
                  <a:tcPr/>
                </a:tc>
                <a:extLst>
                  <a:ext uri="{0D108BD9-81ED-4DB2-BD59-A6C34878D82A}">
                    <a16:rowId xmlns:a16="http://schemas.microsoft.com/office/drawing/2014/main" val="3977027582"/>
                  </a:ext>
                </a:extLst>
              </a:tr>
            </a:tbl>
          </a:graphicData>
        </a:graphic>
      </p:graphicFrame>
      <p:grpSp>
        <p:nvGrpSpPr>
          <p:cNvPr id="3" name="Group 1156">
            <a:extLst>
              <a:ext uri="{FF2B5EF4-FFF2-40B4-BE49-F238E27FC236}">
                <a16:creationId xmlns:a16="http://schemas.microsoft.com/office/drawing/2014/main" id="{3F97CCB9-8213-3461-89F4-701661819F1A}"/>
              </a:ext>
            </a:extLst>
          </p:cNvPr>
          <p:cNvGrpSpPr>
            <a:grpSpLocks/>
          </p:cNvGrpSpPr>
          <p:nvPr/>
        </p:nvGrpSpPr>
        <p:grpSpPr>
          <a:xfrm>
            <a:off x="5172222" y="1267799"/>
            <a:ext cx="3278973" cy="684005"/>
            <a:chOff x="0" y="0"/>
            <a:chExt cx="1999614" cy="177165"/>
          </a:xfrm>
        </p:grpSpPr>
        <p:pic>
          <p:nvPicPr>
            <p:cNvPr id="5" name="Image 4">
              <a:extLst>
                <a:ext uri="{FF2B5EF4-FFF2-40B4-BE49-F238E27FC236}">
                  <a16:creationId xmlns:a16="http://schemas.microsoft.com/office/drawing/2014/main" id="{20AF6D48-F881-26DB-CB42-B5131180AB52}"/>
                </a:ext>
              </a:extLst>
            </p:cNvPr>
            <p:cNvPicPr/>
            <p:nvPr/>
          </p:nvPicPr>
          <p:blipFill>
            <a:blip r:embed="rId4" cstate="print"/>
            <a:stretch>
              <a:fillRect/>
            </a:stretch>
          </p:blipFill>
          <p:spPr>
            <a:xfrm>
              <a:off x="560831" y="0"/>
              <a:ext cx="1438402" cy="176784"/>
            </a:xfrm>
            <a:prstGeom prst="rect">
              <a:avLst/>
            </a:prstGeom>
          </p:spPr>
        </p:pic>
        <p:pic>
          <p:nvPicPr>
            <p:cNvPr id="9" name="Image 8">
              <a:extLst>
                <a:ext uri="{FF2B5EF4-FFF2-40B4-BE49-F238E27FC236}">
                  <a16:creationId xmlns:a16="http://schemas.microsoft.com/office/drawing/2014/main" id="{9DE60D51-C0BB-FCD0-82AB-EDCC5EAC425D}"/>
                </a:ext>
              </a:extLst>
            </p:cNvPr>
            <p:cNvPicPr/>
            <p:nvPr/>
          </p:nvPicPr>
          <p:blipFill>
            <a:blip r:embed="rId5" cstate="print"/>
            <a:stretch>
              <a:fillRect/>
            </a:stretch>
          </p:blipFill>
          <p:spPr>
            <a:xfrm>
              <a:off x="41148" y="1523"/>
              <a:ext cx="577430" cy="153924"/>
            </a:xfrm>
            <a:prstGeom prst="rect">
              <a:avLst/>
            </a:prstGeom>
          </p:spPr>
        </p:pic>
        <p:pic>
          <p:nvPicPr>
            <p:cNvPr id="10" name="Image 9">
              <a:extLst>
                <a:ext uri="{FF2B5EF4-FFF2-40B4-BE49-F238E27FC236}">
                  <a16:creationId xmlns:a16="http://schemas.microsoft.com/office/drawing/2014/main" id="{2ED07E9A-CFA3-E528-E86F-4E30E243EB31}"/>
                </a:ext>
              </a:extLst>
            </p:cNvPr>
            <p:cNvPicPr/>
            <p:nvPr/>
          </p:nvPicPr>
          <p:blipFill>
            <a:blip r:embed="rId6" cstate="print"/>
            <a:stretch>
              <a:fillRect/>
            </a:stretch>
          </p:blipFill>
          <p:spPr>
            <a:xfrm>
              <a:off x="0" y="1523"/>
              <a:ext cx="82295" cy="153924"/>
            </a:xfrm>
            <a:prstGeom prst="rect">
              <a:avLst/>
            </a:prstGeom>
          </p:spPr>
        </p:pic>
      </p:grpSp>
      <p:grpSp>
        <p:nvGrpSpPr>
          <p:cNvPr id="11" name="Group 1166">
            <a:extLst>
              <a:ext uri="{FF2B5EF4-FFF2-40B4-BE49-F238E27FC236}">
                <a16:creationId xmlns:a16="http://schemas.microsoft.com/office/drawing/2014/main" id="{25930B06-CF1E-1FEE-29E1-7066395BE33F}"/>
              </a:ext>
            </a:extLst>
          </p:cNvPr>
          <p:cNvGrpSpPr>
            <a:grpSpLocks/>
          </p:cNvGrpSpPr>
          <p:nvPr/>
        </p:nvGrpSpPr>
        <p:grpSpPr>
          <a:xfrm>
            <a:off x="7952565" y="2317174"/>
            <a:ext cx="1490849" cy="772364"/>
            <a:chOff x="0" y="0"/>
            <a:chExt cx="980440" cy="306705"/>
          </a:xfrm>
        </p:grpSpPr>
        <p:pic>
          <p:nvPicPr>
            <p:cNvPr id="12" name="Image 11">
              <a:extLst>
                <a:ext uri="{FF2B5EF4-FFF2-40B4-BE49-F238E27FC236}">
                  <a16:creationId xmlns:a16="http://schemas.microsoft.com/office/drawing/2014/main" id="{D88D8959-1AB5-19DC-7AA1-C04E16DA3D5E}"/>
                </a:ext>
              </a:extLst>
            </p:cNvPr>
            <p:cNvPicPr/>
            <p:nvPr/>
          </p:nvPicPr>
          <p:blipFill>
            <a:blip r:embed="rId7" cstate="print"/>
            <a:stretch>
              <a:fillRect/>
            </a:stretch>
          </p:blipFill>
          <p:spPr>
            <a:xfrm>
              <a:off x="105155" y="0"/>
              <a:ext cx="865238" cy="153924"/>
            </a:xfrm>
            <a:prstGeom prst="rect">
              <a:avLst/>
            </a:prstGeom>
          </p:spPr>
        </p:pic>
        <p:pic>
          <p:nvPicPr>
            <p:cNvPr id="13" name="Image 12">
              <a:extLst>
                <a:ext uri="{FF2B5EF4-FFF2-40B4-BE49-F238E27FC236}">
                  <a16:creationId xmlns:a16="http://schemas.microsoft.com/office/drawing/2014/main" id="{86E1357F-3106-18A2-4BAE-FE7753E08447}"/>
                </a:ext>
              </a:extLst>
            </p:cNvPr>
            <p:cNvPicPr/>
            <p:nvPr/>
          </p:nvPicPr>
          <p:blipFill>
            <a:blip r:embed="rId8" cstate="print"/>
            <a:stretch>
              <a:fillRect/>
            </a:stretch>
          </p:blipFill>
          <p:spPr>
            <a:xfrm>
              <a:off x="0" y="152400"/>
              <a:ext cx="979970" cy="153924"/>
            </a:xfrm>
            <a:prstGeom prst="rect">
              <a:avLst/>
            </a:prstGeom>
          </p:spPr>
        </p:pic>
      </p:grpSp>
      <p:grpSp>
        <p:nvGrpSpPr>
          <p:cNvPr id="14" name="Group 1182">
            <a:extLst>
              <a:ext uri="{FF2B5EF4-FFF2-40B4-BE49-F238E27FC236}">
                <a16:creationId xmlns:a16="http://schemas.microsoft.com/office/drawing/2014/main" id="{B4BA1714-B5EE-1826-E332-7AA8922A24B5}"/>
              </a:ext>
            </a:extLst>
          </p:cNvPr>
          <p:cNvGrpSpPr>
            <a:grpSpLocks/>
          </p:cNvGrpSpPr>
          <p:nvPr/>
        </p:nvGrpSpPr>
        <p:grpSpPr>
          <a:xfrm>
            <a:off x="8062501" y="3836851"/>
            <a:ext cx="1415598" cy="758570"/>
            <a:chOff x="0" y="0"/>
            <a:chExt cx="861694" cy="306705"/>
          </a:xfrm>
        </p:grpSpPr>
        <p:pic>
          <p:nvPicPr>
            <p:cNvPr id="15" name="Image 14">
              <a:extLst>
                <a:ext uri="{FF2B5EF4-FFF2-40B4-BE49-F238E27FC236}">
                  <a16:creationId xmlns:a16="http://schemas.microsoft.com/office/drawing/2014/main" id="{91CA7D62-7FCC-6E6E-63B8-5F99ABD81939}"/>
                </a:ext>
              </a:extLst>
            </p:cNvPr>
            <p:cNvPicPr/>
            <p:nvPr/>
          </p:nvPicPr>
          <p:blipFill>
            <a:blip r:embed="rId9" cstate="print"/>
            <a:stretch>
              <a:fillRect/>
            </a:stretch>
          </p:blipFill>
          <p:spPr>
            <a:xfrm>
              <a:off x="0" y="0"/>
              <a:ext cx="860831" cy="153923"/>
            </a:xfrm>
            <a:prstGeom prst="rect">
              <a:avLst/>
            </a:prstGeom>
          </p:spPr>
        </p:pic>
        <p:pic>
          <p:nvPicPr>
            <p:cNvPr id="16" name="Image 15">
              <a:extLst>
                <a:ext uri="{FF2B5EF4-FFF2-40B4-BE49-F238E27FC236}">
                  <a16:creationId xmlns:a16="http://schemas.microsoft.com/office/drawing/2014/main" id="{6B8ED554-5DE9-98C8-7C54-A1066B9548E5}"/>
                </a:ext>
              </a:extLst>
            </p:cNvPr>
            <p:cNvPicPr/>
            <p:nvPr/>
          </p:nvPicPr>
          <p:blipFill>
            <a:blip r:embed="rId10" cstate="print"/>
            <a:stretch>
              <a:fillRect/>
            </a:stretch>
          </p:blipFill>
          <p:spPr>
            <a:xfrm>
              <a:off x="9144" y="152400"/>
              <a:ext cx="852144" cy="153924"/>
            </a:xfrm>
            <a:prstGeom prst="rect">
              <a:avLst/>
            </a:prstGeom>
          </p:spPr>
        </p:pic>
      </p:grpSp>
      <p:grpSp>
        <p:nvGrpSpPr>
          <p:cNvPr id="17" name="Group 1196">
            <a:extLst>
              <a:ext uri="{FF2B5EF4-FFF2-40B4-BE49-F238E27FC236}">
                <a16:creationId xmlns:a16="http://schemas.microsoft.com/office/drawing/2014/main" id="{64FEE357-3C36-44B5-C391-5D1A93B13019}"/>
              </a:ext>
            </a:extLst>
          </p:cNvPr>
          <p:cNvGrpSpPr>
            <a:grpSpLocks/>
          </p:cNvGrpSpPr>
          <p:nvPr/>
        </p:nvGrpSpPr>
        <p:grpSpPr>
          <a:xfrm>
            <a:off x="7800520" y="5523949"/>
            <a:ext cx="1832578" cy="755176"/>
            <a:chOff x="0" y="0"/>
            <a:chExt cx="1101725" cy="460375"/>
          </a:xfrm>
        </p:grpSpPr>
        <p:pic>
          <p:nvPicPr>
            <p:cNvPr id="18" name="Image 17">
              <a:extLst>
                <a:ext uri="{FF2B5EF4-FFF2-40B4-BE49-F238E27FC236}">
                  <a16:creationId xmlns:a16="http://schemas.microsoft.com/office/drawing/2014/main" id="{80B76C72-97AD-32A6-012B-B81A92444441}"/>
                </a:ext>
              </a:extLst>
            </p:cNvPr>
            <p:cNvPicPr/>
            <p:nvPr/>
          </p:nvPicPr>
          <p:blipFill>
            <a:blip r:embed="rId11" cstate="print"/>
            <a:stretch>
              <a:fillRect/>
            </a:stretch>
          </p:blipFill>
          <p:spPr>
            <a:xfrm>
              <a:off x="0" y="0"/>
              <a:ext cx="1096492" cy="153924"/>
            </a:xfrm>
            <a:prstGeom prst="rect">
              <a:avLst/>
            </a:prstGeom>
          </p:spPr>
        </p:pic>
        <p:pic>
          <p:nvPicPr>
            <p:cNvPr id="19" name="Image 18">
              <a:extLst>
                <a:ext uri="{FF2B5EF4-FFF2-40B4-BE49-F238E27FC236}">
                  <a16:creationId xmlns:a16="http://schemas.microsoft.com/office/drawing/2014/main" id="{5159F7AD-42BA-310D-5F52-34196C80DC8A}"/>
                </a:ext>
              </a:extLst>
            </p:cNvPr>
            <p:cNvPicPr/>
            <p:nvPr/>
          </p:nvPicPr>
          <p:blipFill>
            <a:blip r:embed="rId12" cstate="print"/>
            <a:stretch>
              <a:fillRect/>
            </a:stretch>
          </p:blipFill>
          <p:spPr>
            <a:xfrm>
              <a:off x="442341" y="153923"/>
              <a:ext cx="650201" cy="153923"/>
            </a:xfrm>
            <a:prstGeom prst="rect">
              <a:avLst/>
            </a:prstGeom>
          </p:spPr>
        </p:pic>
        <p:pic>
          <p:nvPicPr>
            <p:cNvPr id="20" name="Image 19">
              <a:extLst>
                <a:ext uri="{FF2B5EF4-FFF2-40B4-BE49-F238E27FC236}">
                  <a16:creationId xmlns:a16="http://schemas.microsoft.com/office/drawing/2014/main" id="{D3E76BD2-0343-27AD-A619-122C06E36754}"/>
                </a:ext>
              </a:extLst>
            </p:cNvPr>
            <p:cNvPicPr/>
            <p:nvPr/>
          </p:nvPicPr>
          <p:blipFill>
            <a:blip r:embed="rId13" cstate="print"/>
            <a:stretch>
              <a:fillRect/>
            </a:stretch>
          </p:blipFill>
          <p:spPr>
            <a:xfrm>
              <a:off x="152400" y="306324"/>
              <a:ext cx="949147" cy="153924"/>
            </a:xfrm>
            <a:prstGeom prst="rect">
              <a:avLst/>
            </a:prstGeom>
          </p:spPr>
        </p:pic>
      </p:grpSp>
      <p:grpSp>
        <p:nvGrpSpPr>
          <p:cNvPr id="21" name="Group 1160">
            <a:extLst>
              <a:ext uri="{FF2B5EF4-FFF2-40B4-BE49-F238E27FC236}">
                <a16:creationId xmlns:a16="http://schemas.microsoft.com/office/drawing/2014/main" id="{E9766C48-05CC-76EE-CC80-8BCB12A5646C}"/>
              </a:ext>
            </a:extLst>
          </p:cNvPr>
          <p:cNvGrpSpPr>
            <a:grpSpLocks/>
          </p:cNvGrpSpPr>
          <p:nvPr/>
        </p:nvGrpSpPr>
        <p:grpSpPr>
          <a:xfrm>
            <a:off x="3707365" y="2095255"/>
            <a:ext cx="2620690" cy="1302849"/>
            <a:chOff x="0" y="0"/>
            <a:chExt cx="2035810" cy="835660"/>
          </a:xfrm>
        </p:grpSpPr>
        <p:pic>
          <p:nvPicPr>
            <p:cNvPr id="22" name="Image 21">
              <a:extLst>
                <a:ext uri="{FF2B5EF4-FFF2-40B4-BE49-F238E27FC236}">
                  <a16:creationId xmlns:a16="http://schemas.microsoft.com/office/drawing/2014/main" id="{21CC70C8-70BF-4E59-38A1-111C872AB9E4}"/>
                </a:ext>
              </a:extLst>
            </p:cNvPr>
            <p:cNvPicPr/>
            <p:nvPr/>
          </p:nvPicPr>
          <p:blipFill>
            <a:blip r:embed="rId14" cstate="print"/>
            <a:stretch>
              <a:fillRect/>
            </a:stretch>
          </p:blipFill>
          <p:spPr>
            <a:xfrm>
              <a:off x="744093" y="0"/>
              <a:ext cx="1286764" cy="208838"/>
            </a:xfrm>
            <a:prstGeom prst="rect">
              <a:avLst/>
            </a:prstGeom>
          </p:spPr>
        </p:pic>
        <p:pic>
          <p:nvPicPr>
            <p:cNvPr id="24" name="Image 23">
              <a:extLst>
                <a:ext uri="{FF2B5EF4-FFF2-40B4-BE49-F238E27FC236}">
                  <a16:creationId xmlns:a16="http://schemas.microsoft.com/office/drawing/2014/main" id="{6DB64520-5970-56F4-D460-4F5BD5CF98AC}"/>
                </a:ext>
              </a:extLst>
            </p:cNvPr>
            <p:cNvPicPr/>
            <p:nvPr/>
          </p:nvPicPr>
          <p:blipFill>
            <a:blip r:embed="rId15" cstate="print"/>
            <a:stretch>
              <a:fillRect/>
            </a:stretch>
          </p:blipFill>
          <p:spPr>
            <a:xfrm>
              <a:off x="0" y="0"/>
              <a:ext cx="793622" cy="208838"/>
            </a:xfrm>
            <a:prstGeom prst="rect">
              <a:avLst/>
            </a:prstGeom>
          </p:spPr>
        </p:pic>
        <p:pic>
          <p:nvPicPr>
            <p:cNvPr id="25" name="Image 24">
              <a:extLst>
                <a:ext uri="{FF2B5EF4-FFF2-40B4-BE49-F238E27FC236}">
                  <a16:creationId xmlns:a16="http://schemas.microsoft.com/office/drawing/2014/main" id="{99559C1E-74C3-D6C2-8209-AE87A27FBCA4}"/>
                </a:ext>
              </a:extLst>
            </p:cNvPr>
            <p:cNvPicPr/>
            <p:nvPr/>
          </p:nvPicPr>
          <p:blipFill>
            <a:blip r:embed="rId16" cstate="print"/>
            <a:stretch>
              <a:fillRect/>
            </a:stretch>
          </p:blipFill>
          <p:spPr>
            <a:xfrm>
              <a:off x="1128141" y="207568"/>
              <a:ext cx="907186" cy="210312"/>
            </a:xfrm>
            <a:prstGeom prst="rect">
              <a:avLst/>
            </a:prstGeom>
          </p:spPr>
        </p:pic>
        <p:pic>
          <p:nvPicPr>
            <p:cNvPr id="26" name="Image 25">
              <a:extLst>
                <a:ext uri="{FF2B5EF4-FFF2-40B4-BE49-F238E27FC236}">
                  <a16:creationId xmlns:a16="http://schemas.microsoft.com/office/drawing/2014/main" id="{56B59D73-CD8F-EA89-AF58-13B8A61463EB}"/>
                </a:ext>
              </a:extLst>
            </p:cNvPr>
            <p:cNvPicPr/>
            <p:nvPr/>
          </p:nvPicPr>
          <p:blipFill>
            <a:blip r:embed="rId17" cstate="print"/>
            <a:stretch>
              <a:fillRect/>
            </a:stretch>
          </p:blipFill>
          <p:spPr>
            <a:xfrm>
              <a:off x="1402461" y="416356"/>
              <a:ext cx="624078" cy="210312"/>
            </a:xfrm>
            <a:prstGeom prst="rect">
              <a:avLst/>
            </a:prstGeom>
          </p:spPr>
        </p:pic>
        <p:pic>
          <p:nvPicPr>
            <p:cNvPr id="27" name="Image 26">
              <a:extLst>
                <a:ext uri="{FF2B5EF4-FFF2-40B4-BE49-F238E27FC236}">
                  <a16:creationId xmlns:a16="http://schemas.microsoft.com/office/drawing/2014/main" id="{01E90015-31EC-2342-0740-10C9DE08A0AB}"/>
                </a:ext>
              </a:extLst>
            </p:cNvPr>
            <p:cNvPicPr/>
            <p:nvPr/>
          </p:nvPicPr>
          <p:blipFill>
            <a:blip r:embed="rId18" cstate="print"/>
            <a:stretch>
              <a:fillRect/>
            </a:stretch>
          </p:blipFill>
          <p:spPr>
            <a:xfrm>
              <a:off x="1724279" y="625144"/>
              <a:ext cx="297827" cy="210312"/>
            </a:xfrm>
            <a:prstGeom prst="rect">
              <a:avLst/>
            </a:prstGeom>
          </p:spPr>
        </p:pic>
      </p:grpSp>
      <p:grpSp>
        <p:nvGrpSpPr>
          <p:cNvPr id="29" name="Group 1172">
            <a:extLst>
              <a:ext uri="{FF2B5EF4-FFF2-40B4-BE49-F238E27FC236}">
                <a16:creationId xmlns:a16="http://schemas.microsoft.com/office/drawing/2014/main" id="{8609A706-F423-059D-3668-0CADEAAC82C9}"/>
              </a:ext>
            </a:extLst>
          </p:cNvPr>
          <p:cNvGrpSpPr>
            <a:grpSpLocks/>
          </p:cNvGrpSpPr>
          <p:nvPr/>
        </p:nvGrpSpPr>
        <p:grpSpPr>
          <a:xfrm>
            <a:off x="3701203" y="3505093"/>
            <a:ext cx="2646956" cy="1702958"/>
            <a:chOff x="0" y="0"/>
            <a:chExt cx="1745614" cy="1879600"/>
          </a:xfrm>
        </p:grpSpPr>
        <p:pic>
          <p:nvPicPr>
            <p:cNvPr id="30" name="Image 29">
              <a:extLst>
                <a:ext uri="{FF2B5EF4-FFF2-40B4-BE49-F238E27FC236}">
                  <a16:creationId xmlns:a16="http://schemas.microsoft.com/office/drawing/2014/main" id="{53A31939-3130-3C94-86FA-E8C8998FF479}"/>
                </a:ext>
              </a:extLst>
            </p:cNvPr>
            <p:cNvPicPr/>
            <p:nvPr/>
          </p:nvPicPr>
          <p:blipFill>
            <a:blip r:embed="rId19" cstate="print"/>
            <a:stretch>
              <a:fillRect/>
            </a:stretch>
          </p:blipFill>
          <p:spPr>
            <a:xfrm>
              <a:off x="683133" y="0"/>
              <a:ext cx="1051877" cy="208661"/>
            </a:xfrm>
            <a:prstGeom prst="rect">
              <a:avLst/>
            </a:prstGeom>
          </p:spPr>
        </p:pic>
        <p:pic>
          <p:nvPicPr>
            <p:cNvPr id="31" name="Image 30">
              <a:extLst>
                <a:ext uri="{FF2B5EF4-FFF2-40B4-BE49-F238E27FC236}">
                  <a16:creationId xmlns:a16="http://schemas.microsoft.com/office/drawing/2014/main" id="{E192C702-B665-D2FA-BF56-4FA8F9FF3D46}"/>
                </a:ext>
              </a:extLst>
            </p:cNvPr>
            <p:cNvPicPr/>
            <p:nvPr/>
          </p:nvPicPr>
          <p:blipFill>
            <a:blip r:embed="rId20" cstate="print"/>
            <a:stretch>
              <a:fillRect/>
            </a:stretch>
          </p:blipFill>
          <p:spPr>
            <a:xfrm>
              <a:off x="558165" y="207136"/>
              <a:ext cx="1176362" cy="210312"/>
            </a:xfrm>
            <a:prstGeom prst="rect">
              <a:avLst/>
            </a:prstGeom>
          </p:spPr>
        </p:pic>
        <p:pic>
          <p:nvPicPr>
            <p:cNvPr id="32" name="Image 31">
              <a:extLst>
                <a:ext uri="{FF2B5EF4-FFF2-40B4-BE49-F238E27FC236}">
                  <a16:creationId xmlns:a16="http://schemas.microsoft.com/office/drawing/2014/main" id="{AEAB66EC-E6F5-718E-1643-6596BDD55343}"/>
                </a:ext>
              </a:extLst>
            </p:cNvPr>
            <p:cNvPicPr/>
            <p:nvPr/>
          </p:nvPicPr>
          <p:blipFill>
            <a:blip r:embed="rId21" cstate="print"/>
            <a:stretch>
              <a:fillRect/>
            </a:stretch>
          </p:blipFill>
          <p:spPr>
            <a:xfrm>
              <a:off x="0" y="415925"/>
              <a:ext cx="1745005" cy="210312"/>
            </a:xfrm>
            <a:prstGeom prst="rect">
              <a:avLst/>
            </a:prstGeom>
          </p:spPr>
        </p:pic>
        <p:pic>
          <p:nvPicPr>
            <p:cNvPr id="33" name="Image 32">
              <a:extLst>
                <a:ext uri="{FF2B5EF4-FFF2-40B4-BE49-F238E27FC236}">
                  <a16:creationId xmlns:a16="http://schemas.microsoft.com/office/drawing/2014/main" id="{95BF10AF-6657-5C3A-00D4-2BBB30523240}"/>
                </a:ext>
              </a:extLst>
            </p:cNvPr>
            <p:cNvPicPr/>
            <p:nvPr/>
          </p:nvPicPr>
          <p:blipFill>
            <a:blip r:embed="rId22" cstate="print"/>
            <a:stretch>
              <a:fillRect/>
            </a:stretch>
          </p:blipFill>
          <p:spPr>
            <a:xfrm>
              <a:off x="355472" y="624712"/>
              <a:ext cx="1381378" cy="210312"/>
            </a:xfrm>
            <a:prstGeom prst="rect">
              <a:avLst/>
            </a:prstGeom>
          </p:spPr>
        </p:pic>
        <p:pic>
          <p:nvPicPr>
            <p:cNvPr id="51" name="Image 50">
              <a:extLst>
                <a:ext uri="{FF2B5EF4-FFF2-40B4-BE49-F238E27FC236}">
                  <a16:creationId xmlns:a16="http://schemas.microsoft.com/office/drawing/2014/main" id="{03D23F28-0156-AC67-F419-0000108C975B}"/>
                </a:ext>
              </a:extLst>
            </p:cNvPr>
            <p:cNvPicPr/>
            <p:nvPr/>
          </p:nvPicPr>
          <p:blipFill>
            <a:blip r:embed="rId23" cstate="print"/>
            <a:stretch>
              <a:fillRect/>
            </a:stretch>
          </p:blipFill>
          <p:spPr>
            <a:xfrm>
              <a:off x="1000125" y="833500"/>
              <a:ext cx="732231" cy="210312"/>
            </a:xfrm>
            <a:prstGeom prst="rect">
              <a:avLst/>
            </a:prstGeom>
          </p:spPr>
        </p:pic>
        <p:pic>
          <p:nvPicPr>
            <p:cNvPr id="52" name="Image 51">
              <a:extLst>
                <a:ext uri="{FF2B5EF4-FFF2-40B4-BE49-F238E27FC236}">
                  <a16:creationId xmlns:a16="http://schemas.microsoft.com/office/drawing/2014/main" id="{3008AF6E-AB0C-1481-6274-C77CD2BBAB5C}"/>
                </a:ext>
              </a:extLst>
            </p:cNvPr>
            <p:cNvPicPr/>
            <p:nvPr/>
          </p:nvPicPr>
          <p:blipFill>
            <a:blip r:embed="rId24" cstate="print"/>
            <a:stretch>
              <a:fillRect/>
            </a:stretch>
          </p:blipFill>
          <p:spPr>
            <a:xfrm>
              <a:off x="643508" y="1042288"/>
              <a:ext cx="1090066" cy="210312"/>
            </a:xfrm>
            <a:prstGeom prst="rect">
              <a:avLst/>
            </a:prstGeom>
          </p:spPr>
        </p:pic>
        <p:pic>
          <p:nvPicPr>
            <p:cNvPr id="53" name="Image 52">
              <a:extLst>
                <a:ext uri="{FF2B5EF4-FFF2-40B4-BE49-F238E27FC236}">
                  <a16:creationId xmlns:a16="http://schemas.microsoft.com/office/drawing/2014/main" id="{1474E66C-7350-B2CF-1F54-46C03B83BF26}"/>
                </a:ext>
              </a:extLst>
            </p:cNvPr>
            <p:cNvPicPr/>
            <p:nvPr/>
          </p:nvPicPr>
          <p:blipFill>
            <a:blip r:embed="rId25" cstate="print"/>
            <a:stretch>
              <a:fillRect/>
            </a:stretch>
          </p:blipFill>
          <p:spPr>
            <a:xfrm>
              <a:off x="625220" y="1251458"/>
              <a:ext cx="1112418" cy="210312"/>
            </a:xfrm>
            <a:prstGeom prst="rect">
              <a:avLst/>
            </a:prstGeom>
          </p:spPr>
        </p:pic>
        <p:pic>
          <p:nvPicPr>
            <p:cNvPr id="57" name="Image 56">
              <a:extLst>
                <a:ext uri="{FF2B5EF4-FFF2-40B4-BE49-F238E27FC236}">
                  <a16:creationId xmlns:a16="http://schemas.microsoft.com/office/drawing/2014/main" id="{C938A20B-26CA-D1C3-CFC5-F7CDB408C360}"/>
                </a:ext>
              </a:extLst>
            </p:cNvPr>
            <p:cNvPicPr/>
            <p:nvPr/>
          </p:nvPicPr>
          <p:blipFill>
            <a:blip r:embed="rId26" cstate="print"/>
            <a:stretch>
              <a:fillRect/>
            </a:stretch>
          </p:blipFill>
          <p:spPr>
            <a:xfrm>
              <a:off x="989457" y="1460246"/>
              <a:ext cx="743559" cy="210312"/>
            </a:xfrm>
            <a:prstGeom prst="rect">
              <a:avLst/>
            </a:prstGeom>
          </p:spPr>
        </p:pic>
        <p:pic>
          <p:nvPicPr>
            <p:cNvPr id="58" name="Image 57">
              <a:extLst>
                <a:ext uri="{FF2B5EF4-FFF2-40B4-BE49-F238E27FC236}">
                  <a16:creationId xmlns:a16="http://schemas.microsoft.com/office/drawing/2014/main" id="{7603D052-855F-984F-60F5-A36B1C780224}"/>
                </a:ext>
              </a:extLst>
            </p:cNvPr>
            <p:cNvPicPr/>
            <p:nvPr/>
          </p:nvPicPr>
          <p:blipFill>
            <a:blip r:embed="rId27" cstate="print"/>
            <a:stretch>
              <a:fillRect/>
            </a:stretch>
          </p:blipFill>
          <p:spPr>
            <a:xfrm>
              <a:off x="257936" y="1669033"/>
              <a:ext cx="1486408" cy="210312"/>
            </a:xfrm>
            <a:prstGeom prst="rect">
              <a:avLst/>
            </a:prstGeom>
          </p:spPr>
        </p:pic>
      </p:grpSp>
      <p:grpSp>
        <p:nvGrpSpPr>
          <p:cNvPr id="59" name="Group 1188">
            <a:extLst>
              <a:ext uri="{FF2B5EF4-FFF2-40B4-BE49-F238E27FC236}">
                <a16:creationId xmlns:a16="http://schemas.microsoft.com/office/drawing/2014/main" id="{B2B84B27-E65C-18C2-48EF-C0605BFD0D25}"/>
              </a:ext>
            </a:extLst>
          </p:cNvPr>
          <p:cNvGrpSpPr>
            <a:grpSpLocks/>
          </p:cNvGrpSpPr>
          <p:nvPr/>
        </p:nvGrpSpPr>
        <p:grpSpPr>
          <a:xfrm>
            <a:off x="3517671" y="5339717"/>
            <a:ext cx="2828562" cy="1325720"/>
            <a:chOff x="0" y="0"/>
            <a:chExt cx="2577465" cy="1043940"/>
          </a:xfrm>
        </p:grpSpPr>
        <p:pic>
          <p:nvPicPr>
            <p:cNvPr id="60" name="Image 59">
              <a:extLst>
                <a:ext uri="{FF2B5EF4-FFF2-40B4-BE49-F238E27FC236}">
                  <a16:creationId xmlns:a16="http://schemas.microsoft.com/office/drawing/2014/main" id="{41C6DAE0-49EB-9EF7-EDC8-7E09CBCB90D5}"/>
                </a:ext>
              </a:extLst>
            </p:cNvPr>
            <p:cNvPicPr/>
            <p:nvPr/>
          </p:nvPicPr>
          <p:blipFill>
            <a:blip r:embed="rId28" cstate="print"/>
            <a:stretch>
              <a:fillRect/>
            </a:stretch>
          </p:blipFill>
          <p:spPr>
            <a:xfrm>
              <a:off x="528777" y="0"/>
              <a:ext cx="2048129" cy="234746"/>
            </a:xfrm>
            <a:prstGeom prst="rect">
              <a:avLst/>
            </a:prstGeom>
          </p:spPr>
        </p:pic>
        <p:pic>
          <p:nvPicPr>
            <p:cNvPr id="70" name="Image 69">
              <a:extLst>
                <a:ext uri="{FF2B5EF4-FFF2-40B4-BE49-F238E27FC236}">
                  <a16:creationId xmlns:a16="http://schemas.microsoft.com/office/drawing/2014/main" id="{54522BFF-5F55-CAB2-AA8B-AC885630DC52}"/>
                </a:ext>
              </a:extLst>
            </p:cNvPr>
            <p:cNvPicPr/>
            <p:nvPr/>
          </p:nvPicPr>
          <p:blipFill>
            <a:blip r:embed="rId29" cstate="print"/>
            <a:stretch>
              <a:fillRect/>
            </a:stretch>
          </p:blipFill>
          <p:spPr>
            <a:xfrm>
              <a:off x="1676730" y="207314"/>
              <a:ext cx="896429" cy="210312"/>
            </a:xfrm>
            <a:prstGeom prst="rect">
              <a:avLst/>
            </a:prstGeom>
          </p:spPr>
        </p:pic>
        <p:pic>
          <p:nvPicPr>
            <p:cNvPr id="71" name="Image 70">
              <a:extLst>
                <a:ext uri="{FF2B5EF4-FFF2-40B4-BE49-F238E27FC236}">
                  <a16:creationId xmlns:a16="http://schemas.microsoft.com/office/drawing/2014/main" id="{F47FCA59-7CC2-980C-FE6B-3C552D79E18C}"/>
                </a:ext>
              </a:extLst>
            </p:cNvPr>
            <p:cNvPicPr/>
            <p:nvPr/>
          </p:nvPicPr>
          <p:blipFill>
            <a:blip r:embed="rId30" cstate="print"/>
            <a:stretch>
              <a:fillRect/>
            </a:stretch>
          </p:blipFill>
          <p:spPr>
            <a:xfrm>
              <a:off x="1775790" y="416102"/>
              <a:ext cx="794410" cy="210312"/>
            </a:xfrm>
            <a:prstGeom prst="rect">
              <a:avLst/>
            </a:prstGeom>
          </p:spPr>
        </p:pic>
        <p:pic>
          <p:nvPicPr>
            <p:cNvPr id="72" name="Image 71">
              <a:extLst>
                <a:ext uri="{FF2B5EF4-FFF2-40B4-BE49-F238E27FC236}">
                  <a16:creationId xmlns:a16="http://schemas.microsoft.com/office/drawing/2014/main" id="{C16E9A86-C1F8-65BA-11C6-3F2FBF7CD66F}"/>
                </a:ext>
              </a:extLst>
            </p:cNvPr>
            <p:cNvPicPr/>
            <p:nvPr/>
          </p:nvPicPr>
          <p:blipFill>
            <a:blip r:embed="rId31" cstate="print"/>
            <a:stretch>
              <a:fillRect/>
            </a:stretch>
          </p:blipFill>
          <p:spPr>
            <a:xfrm>
              <a:off x="1443558" y="624890"/>
              <a:ext cx="1130680" cy="210312"/>
            </a:xfrm>
            <a:prstGeom prst="rect">
              <a:avLst/>
            </a:prstGeom>
          </p:spPr>
        </p:pic>
        <p:pic>
          <p:nvPicPr>
            <p:cNvPr id="73" name="Image 72">
              <a:extLst>
                <a:ext uri="{FF2B5EF4-FFF2-40B4-BE49-F238E27FC236}">
                  <a16:creationId xmlns:a16="http://schemas.microsoft.com/office/drawing/2014/main" id="{2DFAC7A4-2E12-5324-5A74-CE22100B50D1}"/>
                </a:ext>
              </a:extLst>
            </p:cNvPr>
            <p:cNvPicPr/>
            <p:nvPr/>
          </p:nvPicPr>
          <p:blipFill>
            <a:blip r:embed="rId32" cstate="print"/>
            <a:stretch>
              <a:fillRect/>
            </a:stretch>
          </p:blipFill>
          <p:spPr>
            <a:xfrm>
              <a:off x="0" y="624890"/>
              <a:ext cx="1491614" cy="210312"/>
            </a:xfrm>
            <a:prstGeom prst="rect">
              <a:avLst/>
            </a:prstGeom>
          </p:spPr>
        </p:pic>
        <p:pic>
          <p:nvPicPr>
            <p:cNvPr id="74" name="Image 73">
              <a:extLst>
                <a:ext uri="{FF2B5EF4-FFF2-40B4-BE49-F238E27FC236}">
                  <a16:creationId xmlns:a16="http://schemas.microsoft.com/office/drawing/2014/main" id="{3DACD4CC-422B-15E2-09FB-49A3FBE5C7CF}"/>
                </a:ext>
              </a:extLst>
            </p:cNvPr>
            <p:cNvPicPr/>
            <p:nvPr/>
          </p:nvPicPr>
          <p:blipFill>
            <a:blip r:embed="rId33" cstate="print"/>
            <a:stretch>
              <a:fillRect/>
            </a:stretch>
          </p:blipFill>
          <p:spPr>
            <a:xfrm>
              <a:off x="2487752" y="833627"/>
              <a:ext cx="85344" cy="210312"/>
            </a:xfrm>
            <a:prstGeom prst="rect">
              <a:avLst/>
            </a:prstGeom>
          </p:spPr>
        </p:pic>
        <p:pic>
          <p:nvPicPr>
            <p:cNvPr id="75" name="Image 74">
              <a:extLst>
                <a:ext uri="{FF2B5EF4-FFF2-40B4-BE49-F238E27FC236}">
                  <a16:creationId xmlns:a16="http://schemas.microsoft.com/office/drawing/2014/main" id="{3B0423C6-BE46-E99C-C19F-372E4B8D883D}"/>
                </a:ext>
              </a:extLst>
            </p:cNvPr>
            <p:cNvPicPr/>
            <p:nvPr/>
          </p:nvPicPr>
          <p:blipFill>
            <a:blip r:embed="rId34" cstate="print"/>
            <a:stretch>
              <a:fillRect/>
            </a:stretch>
          </p:blipFill>
          <p:spPr>
            <a:xfrm>
              <a:off x="1816938" y="833627"/>
              <a:ext cx="734288" cy="210312"/>
            </a:xfrm>
            <a:prstGeom prst="rect">
              <a:avLst/>
            </a:prstGeom>
          </p:spPr>
        </p:pic>
      </p:grpSp>
      <p:sp>
        <p:nvSpPr>
          <p:cNvPr id="77" name="Rectangle 76">
            <a:extLst>
              <a:ext uri="{FF2B5EF4-FFF2-40B4-BE49-F238E27FC236}">
                <a16:creationId xmlns:a16="http://schemas.microsoft.com/office/drawing/2014/main" id="{69F52F5B-F957-11B1-29F4-BBE7769AB4A9}"/>
              </a:ext>
            </a:extLst>
          </p:cNvPr>
          <p:cNvSpPr/>
          <p:nvPr/>
        </p:nvSpPr>
        <p:spPr>
          <a:xfrm>
            <a:off x="255181" y="5602989"/>
            <a:ext cx="2200940" cy="97856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fr-FR"/>
          </a:p>
        </p:txBody>
      </p:sp>
      <p:sp>
        <p:nvSpPr>
          <p:cNvPr id="78" name="ZoneTexte 77">
            <a:extLst>
              <a:ext uri="{FF2B5EF4-FFF2-40B4-BE49-F238E27FC236}">
                <a16:creationId xmlns:a16="http://schemas.microsoft.com/office/drawing/2014/main" id="{9A9381A5-16D0-681B-1A09-E49AC28F0F36}"/>
              </a:ext>
            </a:extLst>
          </p:cNvPr>
          <p:cNvSpPr txBox="1"/>
          <p:nvPr/>
        </p:nvSpPr>
        <p:spPr>
          <a:xfrm>
            <a:off x="239007" y="5691006"/>
            <a:ext cx="3073787" cy="923330"/>
          </a:xfrm>
          <a:prstGeom prst="rect">
            <a:avLst/>
          </a:prstGeom>
          <a:noFill/>
        </p:spPr>
        <p:txBody>
          <a:bodyPr wrap="square">
            <a:spAutoFit/>
          </a:bodyPr>
          <a:lstStyle/>
          <a:p>
            <a:r>
              <a:rPr lang="ar-DZ" b="1" dirty="0"/>
              <a:t>رابط نموذج المخطط     </a:t>
            </a:r>
            <a:endParaRPr lang="fr-FR" b="1" dirty="0"/>
          </a:p>
          <a:p>
            <a:r>
              <a:rPr lang="fr-FR" b="1" dirty="0"/>
              <a:t>https://h1.nu/1gBEW</a:t>
            </a:r>
          </a:p>
          <a:p>
            <a:endParaRPr lang="fr-FR" b="1" dirty="0"/>
          </a:p>
        </p:txBody>
      </p:sp>
    </p:spTree>
    <p:extLst>
      <p:ext uri="{BB962C8B-B14F-4D97-AF65-F5344CB8AC3E}">
        <p14:creationId xmlns:p14="http://schemas.microsoft.com/office/powerpoint/2010/main" val="1682023842"/>
      </p:ext>
    </p:extLst>
  </p:cSld>
  <p:clrMapOvr>
    <a:masterClrMapping/>
  </p:clrMapOvr>
  <p:transition spd="med" advTm="507434">
    <p:pull/>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359D8-FD01-51F6-8AD8-2F4BD1D9C50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C70EC5F-3B22-2A4E-4DD1-D8DC5F2AB86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2525EEF9-79AA-4A5F-7F8A-613FF553B7E7}"/>
              </a:ext>
            </a:extLst>
          </p:cNvPr>
          <p:cNvSpPr/>
          <p:nvPr/>
        </p:nvSpPr>
        <p:spPr>
          <a:xfrm rot="16200000" flipV="1">
            <a:off x="-2024743" y="329450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0637B682-28DF-BDD7-BC7F-BC86E56DE55D}"/>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4F1CDE1A-9D84-DD19-E26A-94DD04DD8AC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8A923EEF-1FEC-4265-0012-F3D27018F840}"/>
              </a:ext>
            </a:extLst>
          </p:cNvPr>
          <p:cNvSpPr txBox="1"/>
          <p:nvPr/>
        </p:nvSpPr>
        <p:spPr>
          <a:xfrm>
            <a:off x="3712837" y="629166"/>
            <a:ext cx="7222732" cy="712824"/>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a:t>
            </a:r>
            <a:r>
              <a:rPr lang="ar-DZ" sz="3600" b="1" dirty="0" err="1">
                <a:solidFill>
                  <a:srgbClr val="00B0F0"/>
                </a:solidFill>
                <a:latin typeface="Alexandria" charset="0"/>
                <a:cs typeface="Alexandria" charset="0"/>
              </a:rPr>
              <a:t>البودكاست</a:t>
            </a:r>
            <a:endParaRPr lang="ar-DZ" sz="3600" b="1" dirty="0">
              <a:solidFill>
                <a:srgbClr val="00B0F0"/>
              </a:solidFill>
              <a:latin typeface="Alexandria" charset="0"/>
              <a:cs typeface="Alexandria" charset="0"/>
            </a:endParaRPr>
          </a:p>
        </p:txBody>
      </p:sp>
      <p:sp>
        <p:nvSpPr>
          <p:cNvPr id="7" name="Rectangle 6">
            <a:extLst>
              <a:ext uri="{FF2B5EF4-FFF2-40B4-BE49-F238E27FC236}">
                <a16:creationId xmlns:a16="http://schemas.microsoft.com/office/drawing/2014/main" id="{F27E24C1-5212-D8F0-AD37-EECBCD857281}"/>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08</a:t>
            </a:r>
          </a:p>
        </p:txBody>
      </p:sp>
      <p:sp>
        <p:nvSpPr>
          <p:cNvPr id="5" name="ZoneTexte 4">
            <a:extLst>
              <a:ext uri="{FF2B5EF4-FFF2-40B4-BE49-F238E27FC236}">
                <a16:creationId xmlns:a16="http://schemas.microsoft.com/office/drawing/2014/main" id="{A92BF265-274F-7568-F097-BD831827D5A1}"/>
              </a:ext>
            </a:extLst>
          </p:cNvPr>
          <p:cNvSpPr txBox="1"/>
          <p:nvPr/>
        </p:nvSpPr>
        <p:spPr>
          <a:xfrm>
            <a:off x="5092700" y="2352124"/>
            <a:ext cx="6357874" cy="2862322"/>
          </a:xfrm>
          <a:prstGeom prst="rect">
            <a:avLst/>
          </a:prstGeom>
          <a:noFill/>
        </p:spPr>
        <p:txBody>
          <a:bodyPr wrap="square">
            <a:spAutoFit/>
          </a:bodyPr>
          <a:lstStyle/>
          <a:p>
            <a:pPr algn="r" rtl="1"/>
            <a:r>
              <a:rPr lang="ar-DZ" sz="2400" b="1" dirty="0"/>
              <a:t>صَدَر بموقع </a:t>
            </a:r>
            <a:r>
              <a:rPr lang="en-CA" sz="2400" b="1" dirty="0"/>
              <a:t>BBC N</a:t>
            </a:r>
            <a:r>
              <a:rPr lang="fr-FR" sz="2400" b="1" dirty="0"/>
              <a:t>EWS </a:t>
            </a:r>
            <a:r>
              <a:rPr lang="ar-DZ" sz="2400" b="1" dirty="0"/>
              <a:t> عربي بتاريخ : 27 مايو 2025 </a:t>
            </a:r>
            <a:endParaRPr lang="fr-FR" sz="2400" b="1" dirty="0"/>
          </a:p>
          <a:p>
            <a:pPr algn="just" rtl="1"/>
            <a:r>
              <a:rPr lang="ar-EG" sz="2600" dirty="0"/>
              <a:t>أث</a:t>
            </a:r>
            <a:r>
              <a:rPr lang="ar-DZ" sz="2600" dirty="0"/>
              <a:t>ََ</a:t>
            </a:r>
            <a:r>
              <a:rPr lang="ar-EG" sz="2600" dirty="0"/>
              <a:t>ار ظهور عالم الآثار المصري ز</a:t>
            </a:r>
            <a:r>
              <a:rPr lang="ar-DZ" sz="2600" dirty="0"/>
              <a:t>َ</a:t>
            </a:r>
            <a:r>
              <a:rPr lang="ar-EG" sz="2600" dirty="0"/>
              <a:t>اهي حواس في </a:t>
            </a:r>
            <a:r>
              <a:rPr lang="ar-EG" sz="2600" dirty="0" err="1"/>
              <a:t>بودكاست</a:t>
            </a:r>
            <a:r>
              <a:rPr lang="ar-EG" sz="2600" dirty="0"/>
              <a:t> "ذا جو روغان </a:t>
            </a:r>
            <a:r>
              <a:rPr lang="ar-EG" sz="2600" dirty="0" err="1"/>
              <a:t>إكسبيريانس</a:t>
            </a:r>
            <a:r>
              <a:rPr lang="ar-EG" sz="2600" dirty="0"/>
              <a:t>" جدلاً واسعاً، خاصة بمصر حيث ت</a:t>
            </a:r>
            <a:r>
              <a:rPr lang="ar-DZ" sz="2600" dirty="0"/>
              <a:t>َ</a:t>
            </a:r>
            <a:r>
              <a:rPr lang="ar-EG" sz="2600" dirty="0"/>
              <a:t>صدّ</a:t>
            </a:r>
            <a:r>
              <a:rPr lang="ar-DZ" sz="2600" dirty="0"/>
              <a:t>َ</a:t>
            </a:r>
            <a:r>
              <a:rPr lang="ar-EG" sz="2600" dirty="0"/>
              <a:t>ر الت</a:t>
            </a:r>
            <a:r>
              <a:rPr lang="ar-DZ" sz="2600" dirty="0"/>
              <a:t>ْ</a:t>
            </a:r>
            <a:r>
              <a:rPr lang="ar-EG" sz="2600" dirty="0"/>
              <a:t>ر</a:t>
            </a:r>
            <a:r>
              <a:rPr lang="ar-DZ" sz="2600" dirty="0"/>
              <a:t>َ</a:t>
            </a:r>
            <a:r>
              <a:rPr lang="ar-EG" sz="2600" dirty="0"/>
              <a:t>ند على م</a:t>
            </a:r>
            <a:r>
              <a:rPr lang="ar-DZ" sz="2600" dirty="0"/>
              <a:t>َ</a:t>
            </a:r>
            <a:r>
              <a:rPr lang="ar-EG" sz="2600" dirty="0"/>
              <a:t>نصة "إكس". و</a:t>
            </a:r>
            <a:r>
              <a:rPr lang="ar-DZ" sz="2600" dirty="0"/>
              <a:t>َ</a:t>
            </a:r>
            <a:r>
              <a:rPr lang="ar-EG" sz="2600" dirty="0"/>
              <a:t>ص</a:t>
            </a:r>
            <a:r>
              <a:rPr lang="ar-DZ" sz="2600" dirty="0"/>
              <a:t>َ</a:t>
            </a:r>
            <a:r>
              <a:rPr lang="ar-EG" sz="2600" dirty="0"/>
              <a:t>ف المذيع جو روغان الح</a:t>
            </a:r>
            <a:r>
              <a:rPr lang="ar-DZ" sz="2600" dirty="0"/>
              <a:t>َ</a:t>
            </a:r>
            <a:r>
              <a:rPr lang="ar-EG" sz="2600" dirty="0" err="1"/>
              <a:t>لقة</a:t>
            </a:r>
            <a:r>
              <a:rPr lang="ar-EG" sz="2600" dirty="0"/>
              <a:t> بأن</a:t>
            </a:r>
            <a:r>
              <a:rPr lang="ar-DZ" sz="2600" dirty="0"/>
              <a:t>َّ</a:t>
            </a:r>
            <a:r>
              <a:rPr lang="ar-EG" sz="2600" dirty="0"/>
              <a:t>ها "الأسوأ</a:t>
            </a:r>
            <a:r>
              <a:rPr lang="ar-DZ" sz="2600" dirty="0"/>
              <a:t>ْ</a:t>
            </a:r>
            <a:r>
              <a:rPr lang="ar-EG" sz="2600" dirty="0"/>
              <a:t>"، و</a:t>
            </a:r>
            <a:r>
              <a:rPr lang="ar-DZ" sz="2600" dirty="0"/>
              <a:t>إِ</a:t>
            </a:r>
            <a:r>
              <a:rPr lang="ar-EG" sz="2600" dirty="0" err="1"/>
              <a:t>نقسمت</a:t>
            </a:r>
            <a:r>
              <a:rPr lang="ar-EG" sz="2600" dirty="0"/>
              <a:t> ر</a:t>
            </a:r>
            <a:r>
              <a:rPr lang="ar-DZ" sz="2600" dirty="0"/>
              <a:t>ُ</a:t>
            </a:r>
            <a:r>
              <a:rPr lang="ar-EG" sz="2600" dirty="0"/>
              <a:t>دود الأفعال بين من رأى أن حواس دافع بقوة عن الحضارة المصرية، </a:t>
            </a:r>
            <a:r>
              <a:rPr lang="ar-EG" sz="2600" dirty="0" err="1"/>
              <a:t>وم</a:t>
            </a:r>
            <a:r>
              <a:rPr lang="ar-DZ" sz="2600" dirty="0"/>
              <a:t>َ</a:t>
            </a:r>
            <a:r>
              <a:rPr lang="ar-EG" sz="2600" dirty="0"/>
              <a:t>ن</a:t>
            </a:r>
            <a:r>
              <a:rPr lang="ar-DZ" sz="2600" dirty="0"/>
              <a:t>ْ</a:t>
            </a:r>
            <a:r>
              <a:rPr lang="ar-EG" sz="2600" dirty="0"/>
              <a:t> </a:t>
            </a:r>
            <a:r>
              <a:rPr lang="ar-DZ" sz="2600" dirty="0"/>
              <a:t>إِ</a:t>
            </a:r>
            <a:r>
              <a:rPr lang="ar-EG" sz="2600" dirty="0" err="1"/>
              <a:t>عتبر</a:t>
            </a:r>
            <a:r>
              <a:rPr lang="ar-EG" sz="2600" dirty="0"/>
              <a:t> أن</a:t>
            </a:r>
            <a:r>
              <a:rPr lang="ar-DZ" sz="2600" dirty="0"/>
              <a:t>َّ</a:t>
            </a:r>
            <a:r>
              <a:rPr lang="ar-EG" sz="2600" dirty="0"/>
              <a:t> الح</a:t>
            </a:r>
            <a:r>
              <a:rPr lang="ar-DZ" sz="2600" dirty="0"/>
              <a:t>ِ</a:t>
            </a:r>
            <a:r>
              <a:rPr lang="ar-EG" sz="2600" dirty="0"/>
              <a:t>وار كان ح</a:t>
            </a:r>
            <a:r>
              <a:rPr lang="ar-DZ" sz="2600" dirty="0"/>
              <a:t>َ</a:t>
            </a:r>
            <a:r>
              <a:rPr lang="ar-EG" sz="2600" dirty="0"/>
              <a:t>اداً وغ</a:t>
            </a:r>
            <a:r>
              <a:rPr lang="ar-DZ" sz="2600" dirty="0"/>
              <a:t>َ</a:t>
            </a:r>
            <a:r>
              <a:rPr lang="ar-EG" sz="2600" dirty="0"/>
              <a:t>ير موف</a:t>
            </a:r>
            <a:r>
              <a:rPr lang="ar-DZ" sz="2600" dirty="0"/>
              <a:t>َّ</a:t>
            </a:r>
            <a:r>
              <a:rPr lang="ar-EG" sz="2600" dirty="0"/>
              <a:t>ق.</a:t>
            </a:r>
            <a:endParaRPr lang="fr-FR" sz="2600" dirty="0"/>
          </a:p>
        </p:txBody>
      </p:sp>
      <p:sp>
        <p:nvSpPr>
          <p:cNvPr id="10" name="ZoneTexte 9">
            <a:extLst>
              <a:ext uri="{FF2B5EF4-FFF2-40B4-BE49-F238E27FC236}">
                <a16:creationId xmlns:a16="http://schemas.microsoft.com/office/drawing/2014/main" id="{14239977-CD24-358D-0163-62EB885453D0}"/>
              </a:ext>
            </a:extLst>
          </p:cNvPr>
          <p:cNvSpPr txBox="1"/>
          <p:nvPr/>
        </p:nvSpPr>
        <p:spPr>
          <a:xfrm>
            <a:off x="5689600" y="1857187"/>
            <a:ext cx="5372280" cy="584775"/>
          </a:xfrm>
          <a:prstGeom prst="rect">
            <a:avLst/>
          </a:prstGeom>
          <a:noFill/>
        </p:spPr>
        <p:txBody>
          <a:bodyPr wrap="square">
            <a:spAutoFit/>
          </a:bodyPr>
          <a:lstStyle/>
          <a:p>
            <a:pPr marL="457200" indent="-457200" algn="r" rtl="1">
              <a:buFont typeface="Wingdings" panose="05000000000000000000" pitchFamily="2" charset="2"/>
              <a:buChar char="q"/>
            </a:pPr>
            <a:r>
              <a:rPr lang="ar-DZ" sz="3200" b="1" dirty="0">
                <a:solidFill>
                  <a:schemeClr val="accent4">
                    <a:lumMod val="75000"/>
                  </a:schemeClr>
                </a:solidFill>
              </a:rPr>
              <a:t>مثال واقعي عن نقد </a:t>
            </a:r>
            <a:r>
              <a:rPr lang="ar-DZ" sz="3200" b="1" dirty="0" err="1">
                <a:solidFill>
                  <a:schemeClr val="accent4">
                    <a:lumMod val="75000"/>
                  </a:schemeClr>
                </a:solidFill>
              </a:rPr>
              <a:t>بودكاست</a:t>
            </a:r>
            <a:r>
              <a:rPr lang="ar-DZ" sz="3200" b="1" dirty="0">
                <a:solidFill>
                  <a:schemeClr val="accent4">
                    <a:lumMod val="75000"/>
                  </a:schemeClr>
                </a:solidFill>
              </a:rPr>
              <a:t> :</a:t>
            </a:r>
            <a:endParaRPr lang="fr-FR" sz="3200" dirty="0">
              <a:solidFill>
                <a:schemeClr val="accent4">
                  <a:lumMod val="75000"/>
                </a:schemeClr>
              </a:solidFill>
            </a:endParaRPr>
          </a:p>
        </p:txBody>
      </p:sp>
      <p:pic>
        <p:nvPicPr>
          <p:cNvPr id="12" name="Image 11">
            <a:extLst>
              <a:ext uri="{FF2B5EF4-FFF2-40B4-BE49-F238E27FC236}">
                <a16:creationId xmlns:a16="http://schemas.microsoft.com/office/drawing/2014/main" id="{D3BE8B7D-C823-7CA9-68F3-66C096DD8E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5476" y="1526933"/>
            <a:ext cx="3748300" cy="5087535"/>
          </a:xfrm>
          <a:prstGeom prst="rect">
            <a:avLst/>
          </a:prstGeom>
          <a:ln>
            <a:noFill/>
          </a:ln>
          <a:effectLst>
            <a:outerShdw blurRad="292100" dist="139700" dir="2700000" algn="tl" rotWithShape="0">
              <a:srgbClr val="333333">
                <a:alpha val="65000"/>
              </a:srgbClr>
            </a:outerShdw>
          </a:effectLst>
        </p:spPr>
      </p:pic>
      <p:sp>
        <p:nvSpPr>
          <p:cNvPr id="14" name="ZoneTexte 13">
            <a:extLst>
              <a:ext uri="{FF2B5EF4-FFF2-40B4-BE49-F238E27FC236}">
                <a16:creationId xmlns:a16="http://schemas.microsoft.com/office/drawing/2014/main" id="{D6FEDC6B-0F83-88D0-64CE-A05195C64028}"/>
              </a:ext>
            </a:extLst>
          </p:cNvPr>
          <p:cNvSpPr txBox="1"/>
          <p:nvPr/>
        </p:nvSpPr>
        <p:spPr>
          <a:xfrm>
            <a:off x="5539252" y="5709383"/>
            <a:ext cx="6451600" cy="400110"/>
          </a:xfrm>
          <a:prstGeom prst="rect">
            <a:avLst/>
          </a:prstGeom>
          <a:noFill/>
        </p:spPr>
        <p:txBody>
          <a:bodyPr wrap="square">
            <a:spAutoFit/>
          </a:bodyPr>
          <a:lstStyle/>
          <a:p>
            <a:r>
              <a:rPr lang="fr-FR" sz="2000" b="1" dirty="0"/>
              <a:t>https://www.bbc.com/arabic/articles/cpw7vqyl1yjo</a:t>
            </a:r>
          </a:p>
        </p:txBody>
      </p:sp>
    </p:spTree>
    <p:extLst>
      <p:ext uri="{BB962C8B-B14F-4D97-AF65-F5344CB8AC3E}">
        <p14:creationId xmlns:p14="http://schemas.microsoft.com/office/powerpoint/2010/main" val="2939308296"/>
      </p:ext>
    </p:extLst>
  </p:cSld>
  <p:clrMapOvr>
    <a:masterClrMapping/>
  </p:clrMapOvr>
  <p:transition spd="med" advTm="507434">
    <p:pull/>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5662E-A5AA-783C-E951-591504CA9D4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A31D495-B11A-2B96-ADEA-C2F6B805D64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6BF38A59-7945-877C-899B-2EAD0B0D8B7F}"/>
              </a:ext>
            </a:extLst>
          </p:cNvPr>
          <p:cNvSpPr/>
          <p:nvPr/>
        </p:nvSpPr>
        <p:spPr>
          <a:xfrm rot="16200000" flipV="1">
            <a:off x="-2024743" y="329450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C9F802DC-9528-05C2-BA8B-8A2497A1C55D}"/>
              </a:ext>
            </a:extLst>
          </p:cNvPr>
          <p:cNvSpPr/>
          <p:nvPr/>
        </p:nvSpPr>
        <p:spPr>
          <a:xfrm>
            <a:off x="3447288" y="552241"/>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D64D0BFB-0E62-0B1A-7A4F-64C7A94D81A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ZoneTexte 3">
            <a:extLst>
              <a:ext uri="{FF2B5EF4-FFF2-40B4-BE49-F238E27FC236}">
                <a16:creationId xmlns:a16="http://schemas.microsoft.com/office/drawing/2014/main" id="{2F17C9F4-C7DB-1DAB-04A1-881D33B2A0F9}"/>
              </a:ext>
            </a:extLst>
          </p:cNvPr>
          <p:cNvSpPr txBox="1"/>
          <p:nvPr/>
        </p:nvSpPr>
        <p:spPr>
          <a:xfrm>
            <a:off x="3712837" y="629166"/>
            <a:ext cx="7222732" cy="1377621"/>
          </a:xfrm>
          <a:prstGeom prst="rect">
            <a:avLst/>
          </a:prstGeom>
          <a:noFill/>
        </p:spPr>
        <p:txBody>
          <a:bodyPr wrap="square">
            <a:spAutoFit/>
          </a:bodyPr>
          <a:lstStyle/>
          <a:p>
            <a:pPr algn="ctr">
              <a:lnSpc>
                <a:spcPct val="120000"/>
              </a:lnSpc>
            </a:pPr>
            <a:r>
              <a:rPr lang="ar-DZ" sz="3600" b="1" dirty="0">
                <a:solidFill>
                  <a:srgbClr val="00B0F0"/>
                </a:solidFill>
                <a:latin typeface="Alexandria" charset="0"/>
                <a:cs typeface="Alexandria" charset="0"/>
              </a:rPr>
              <a:t>نقد </a:t>
            </a:r>
            <a:r>
              <a:rPr lang="ar-DZ" sz="3600" b="1" dirty="0" err="1">
                <a:solidFill>
                  <a:srgbClr val="00B0F0"/>
                </a:solidFill>
                <a:latin typeface="Alexandria" charset="0"/>
                <a:cs typeface="Alexandria" charset="0"/>
              </a:rPr>
              <a:t>البودكاست</a:t>
            </a:r>
            <a:endParaRPr lang="ar-DZ" sz="3600" b="1" dirty="0">
              <a:solidFill>
                <a:srgbClr val="00B0F0"/>
              </a:solidFill>
              <a:latin typeface="Alexandria" charset="0"/>
              <a:cs typeface="Alexandria" charset="0"/>
            </a:endParaRPr>
          </a:p>
          <a:p>
            <a:pPr algn="ctr">
              <a:lnSpc>
                <a:spcPct val="120000"/>
              </a:lnSpc>
            </a:pPr>
            <a:endParaRPr lang="ar-DZ" sz="3600" b="1" dirty="0">
              <a:solidFill>
                <a:srgbClr val="00B0F0"/>
              </a:solidFill>
              <a:latin typeface="Alexandria" charset="0"/>
              <a:cs typeface="Alexandria" charset="0"/>
            </a:endParaRPr>
          </a:p>
        </p:txBody>
      </p:sp>
      <p:sp>
        <p:nvSpPr>
          <p:cNvPr id="7" name="Rectangle 6">
            <a:extLst>
              <a:ext uri="{FF2B5EF4-FFF2-40B4-BE49-F238E27FC236}">
                <a16:creationId xmlns:a16="http://schemas.microsoft.com/office/drawing/2014/main" id="{C62E51D0-0A0C-63B4-E149-8835F7BFE6FA}"/>
              </a:ext>
            </a:extLst>
          </p:cNvPr>
          <p:cNvSpPr/>
          <p:nvPr/>
        </p:nvSpPr>
        <p:spPr>
          <a:xfrm>
            <a:off x="3712837" y="597960"/>
            <a:ext cx="964564" cy="85916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4000" b="1" dirty="0">
                <a:ea typeface="Roboto Light" panose="02000000000000000000" pitchFamily="2" charset="0"/>
              </a:rPr>
              <a:t>08</a:t>
            </a:r>
          </a:p>
        </p:txBody>
      </p:sp>
      <p:sp>
        <p:nvSpPr>
          <p:cNvPr id="5" name="ZoneTexte 4">
            <a:extLst>
              <a:ext uri="{FF2B5EF4-FFF2-40B4-BE49-F238E27FC236}">
                <a16:creationId xmlns:a16="http://schemas.microsoft.com/office/drawing/2014/main" id="{6F4E2D0D-0180-C2A1-6D3F-108A3641B709}"/>
              </a:ext>
            </a:extLst>
          </p:cNvPr>
          <p:cNvSpPr txBox="1"/>
          <p:nvPr/>
        </p:nvSpPr>
        <p:spPr>
          <a:xfrm>
            <a:off x="522826" y="1769693"/>
            <a:ext cx="10528300" cy="4893647"/>
          </a:xfrm>
          <a:prstGeom prst="rect">
            <a:avLst/>
          </a:prstGeom>
          <a:noFill/>
        </p:spPr>
        <p:txBody>
          <a:bodyPr wrap="square">
            <a:spAutoFit/>
          </a:bodyPr>
          <a:lstStyle/>
          <a:p>
            <a:pPr algn="just" rtl="1">
              <a:buNone/>
            </a:pPr>
            <a:r>
              <a:rPr lang="ar-SA" sz="2400" dirty="0">
                <a:effectLst/>
                <a:latin typeface="Tahoma" panose="020B0604030504040204" pitchFamily="34" charset="0"/>
                <a:ea typeface="Tahoma" panose="020B0604030504040204" pitchFamily="34" charset="0"/>
              </a:rPr>
              <a:t>الن</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قد ال</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ذي وُجّه لحلقة </a:t>
            </a:r>
            <a:r>
              <a:rPr lang="ar-SA" sz="2400" dirty="0" err="1">
                <a:effectLst/>
                <a:latin typeface="Tahoma" panose="020B0604030504040204" pitchFamily="34" charset="0"/>
                <a:ea typeface="Tahoma" panose="020B0604030504040204" pitchFamily="34" charset="0"/>
              </a:rPr>
              <a:t>البودكاست</a:t>
            </a:r>
            <a:r>
              <a:rPr lang="ar-SA" sz="2400" dirty="0">
                <a:effectLst/>
                <a:latin typeface="Tahoma" panose="020B0604030504040204" pitchFamily="34" charset="0"/>
                <a:ea typeface="Tahoma" panose="020B0604030504040204" pitchFamily="34" charset="0"/>
              </a:rPr>
              <a:t> بين </a:t>
            </a:r>
            <a:r>
              <a:rPr lang="ar-SA" sz="2400" b="1" dirty="0">
                <a:effectLst/>
                <a:latin typeface="Tahoma" panose="020B0604030504040204" pitchFamily="34" charset="0"/>
                <a:ea typeface="Tahoma" panose="020B0604030504040204" pitchFamily="34" charset="0"/>
              </a:rPr>
              <a:t>زاهي حواس</a:t>
            </a:r>
            <a:r>
              <a:rPr lang="ar-SA" sz="2400" dirty="0">
                <a:effectLst/>
                <a:latin typeface="Tahoma" panose="020B0604030504040204" pitchFamily="34" charset="0"/>
                <a:ea typeface="Tahoma" panose="020B0604030504040204" pitchFamily="34" charset="0"/>
              </a:rPr>
              <a:t> و </a:t>
            </a:r>
            <a:r>
              <a:rPr lang="ar-SA" sz="2400" b="1" dirty="0">
                <a:effectLst/>
                <a:latin typeface="Tahoma" panose="020B0604030504040204" pitchFamily="34" charset="0"/>
                <a:ea typeface="Tahoma" panose="020B0604030504040204" pitchFamily="34" charset="0"/>
              </a:rPr>
              <a:t>جو روغان</a:t>
            </a:r>
            <a:r>
              <a:rPr lang="ar-DZ" sz="2400" b="1"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 ي</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مكن ت</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لخيصه في جانبين رئيسيين</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algn="just" rtl="1">
              <a:buNone/>
            </a:pPr>
            <a:r>
              <a:rPr lang="fr-FR" sz="2400" b="1" dirty="0">
                <a:effectLst/>
                <a:latin typeface="Segoe UI Emoji" panose="020B0502040204020203" pitchFamily="34" charset="0"/>
                <a:ea typeface="Tahoma" panose="020B0604030504040204" pitchFamily="34" charset="0"/>
              </a:rPr>
              <a:t>🔹</a:t>
            </a:r>
            <a:r>
              <a:rPr lang="fr-FR" sz="2400" b="1" dirty="0">
                <a:effectLst/>
                <a:latin typeface="Arial" panose="020B0604020202020204" pitchFamily="34" charset="0"/>
                <a:ea typeface="Tahoma" panose="020B0604030504040204" pitchFamily="34" charset="0"/>
              </a:rPr>
              <a:t> </a:t>
            </a:r>
            <a:r>
              <a:rPr lang="ar-SA" sz="2400" b="1" dirty="0">
                <a:effectLst/>
                <a:latin typeface="Tahoma" panose="020B0604030504040204" pitchFamily="34" charset="0"/>
                <a:ea typeface="Tahoma" panose="020B0604030504040204" pitchFamily="34" charset="0"/>
              </a:rPr>
              <a:t>نقاط القوة</a:t>
            </a:r>
            <a:r>
              <a:rPr lang="fr-FR" sz="2400" b="1"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342900" lvl="0" indent="-342900" algn="just" rtl="1">
              <a:buSzPts val="1000"/>
              <a:buFont typeface="Symbol" panose="05050102010706020507" pitchFamily="18" charset="2"/>
              <a:buChar char=""/>
              <a:tabLst>
                <a:tab pos="457200" algn="l"/>
              </a:tabLst>
            </a:pPr>
            <a:r>
              <a:rPr lang="ar-SA" sz="2400" dirty="0">
                <a:effectLst/>
                <a:latin typeface="Tahoma" panose="020B0604030504040204" pitchFamily="34" charset="0"/>
                <a:ea typeface="Tahoma" panose="020B0604030504040204" pitchFamily="34" charset="0"/>
              </a:rPr>
              <a:t>زاهي حواس قدّ</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م نفسه 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دافعاً قوياً عن الحضارة المصرية القديمة</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342900" lvl="0" indent="-342900" algn="just" rtl="1">
              <a:buSzPts val="1000"/>
              <a:buFont typeface="Symbol" panose="05050102010706020507" pitchFamily="18" charset="2"/>
              <a:buChar char=""/>
              <a:tabLst>
                <a:tab pos="457200" algn="l"/>
              </a:tabLst>
            </a:pPr>
            <a:r>
              <a:rPr lang="ar-SA" sz="2400" dirty="0">
                <a:effectLst/>
                <a:latin typeface="Tahoma" panose="020B0604030504040204" pitchFamily="34" charset="0"/>
                <a:ea typeface="Tahoma" panose="020B0604030504040204" pitchFamily="34" charset="0"/>
              </a:rPr>
              <a:t>تصدّ</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ر الحوار النقاش العام، 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ا زاد ال</a:t>
            </a:r>
            <a:r>
              <a:rPr lang="ar-DZ" sz="2400" dirty="0">
                <a:effectLst/>
                <a:latin typeface="Tahoma" panose="020B0604030504040204" pitchFamily="34" charset="0"/>
                <a:ea typeface="Tahoma" panose="020B0604030504040204" pitchFamily="34" charset="0"/>
              </a:rPr>
              <a:t>إ</a:t>
            </a:r>
            <a:r>
              <a:rPr lang="ar-SA" sz="2400" dirty="0" err="1">
                <a:effectLst/>
                <a:latin typeface="Tahoma" panose="020B0604030504040204" pitchFamily="34" charset="0"/>
                <a:ea typeface="Tahoma" panose="020B0604030504040204" pitchFamily="34" charset="0"/>
              </a:rPr>
              <a:t>هتمام</a:t>
            </a:r>
            <a:r>
              <a:rPr lang="ar-SA" sz="2400" dirty="0">
                <a:effectLst/>
                <a:latin typeface="Tahoma" panose="020B0604030504040204" pitchFamily="34" charset="0"/>
                <a:ea typeface="Tahoma" panose="020B0604030504040204" pitchFamily="34" charset="0"/>
              </a:rPr>
              <a:t> بالآثار المصرية</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342900" lvl="0" indent="-342900" algn="just" rtl="1">
              <a:buSzPts val="1000"/>
              <a:buFont typeface="Symbol" panose="05050102010706020507" pitchFamily="18" charset="2"/>
              <a:buChar char=""/>
              <a:tabLst>
                <a:tab pos="457200" algn="l"/>
              </a:tabLst>
            </a:pPr>
            <a:r>
              <a:rPr lang="ar-SA" sz="2400" dirty="0">
                <a:effectLst/>
                <a:latin typeface="Tahoma" panose="020B0604030504040204" pitchFamily="34" charset="0"/>
                <a:ea typeface="Tahoma" panose="020B0604030504040204" pitchFamily="34" charset="0"/>
              </a:rPr>
              <a:t>أثار</a:t>
            </a:r>
            <a:r>
              <a:rPr lang="ar-DZ" sz="2400" dirty="0">
                <a:effectLst/>
                <a:latin typeface="Tahoma" panose="020B0604030504040204" pitchFamily="34" charset="0"/>
                <a:ea typeface="Tahoma" panose="020B0604030504040204" pitchFamily="34" charset="0"/>
              </a:rPr>
              <a:t>ت</a:t>
            </a:r>
            <a:r>
              <a:rPr lang="ar-SA" sz="2400" dirty="0">
                <a:effectLst/>
                <a:latin typeface="Tahoma" panose="020B0604030504040204" pitchFamily="34" charset="0"/>
                <a:ea typeface="Tahoma" panose="020B0604030504040204" pitchFamily="34" charset="0"/>
              </a:rPr>
              <a:t> الح</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لقة</a:t>
            </a:r>
            <a:r>
              <a:rPr lang="ar-SA" sz="2400" dirty="0">
                <a:effectLst/>
                <a:latin typeface="Tahoma" panose="020B0604030504040204" pitchFamily="34" charset="0"/>
                <a:ea typeface="Tahoma" panose="020B0604030504040204" pitchFamily="34" charset="0"/>
              </a:rPr>
              <a:t> جدلاً ونقاشاً واسعاً، وهو ما يعكس تأثيرها الإعلامي</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algn="just" rtl="1">
              <a:buNone/>
            </a:pPr>
            <a:r>
              <a:rPr lang="fr-FR" sz="2400" b="1" dirty="0">
                <a:effectLst/>
                <a:latin typeface="Segoe UI Emoji" panose="020B0502040204020203" pitchFamily="34" charset="0"/>
                <a:ea typeface="Tahoma" panose="020B0604030504040204" pitchFamily="34" charset="0"/>
              </a:rPr>
              <a:t>🔹</a:t>
            </a:r>
            <a:r>
              <a:rPr lang="fr-FR" sz="2400" b="1" dirty="0">
                <a:effectLst/>
                <a:latin typeface="Arial" panose="020B0604020202020204" pitchFamily="34" charset="0"/>
                <a:ea typeface="Tahoma" panose="020B0604030504040204" pitchFamily="34" charset="0"/>
              </a:rPr>
              <a:t> </a:t>
            </a:r>
            <a:r>
              <a:rPr lang="ar-SA" sz="2400" b="1" dirty="0">
                <a:effectLst/>
                <a:latin typeface="Tahoma" panose="020B0604030504040204" pitchFamily="34" charset="0"/>
                <a:ea typeface="Tahoma" panose="020B0604030504040204" pitchFamily="34" charset="0"/>
              </a:rPr>
              <a:t>نقاط الضعف</a:t>
            </a:r>
            <a:r>
              <a:rPr lang="fr-FR" sz="2400" b="1"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342900" lvl="0" indent="-342900" algn="just" rtl="1">
              <a:buSzPts val="1000"/>
              <a:buFont typeface="Symbol" panose="05050102010706020507" pitchFamily="18" charset="2"/>
              <a:buChar char=""/>
              <a:tabLst>
                <a:tab pos="457200" algn="l"/>
              </a:tabLst>
            </a:pPr>
            <a:r>
              <a:rPr lang="ar-SA" sz="2400" dirty="0">
                <a:effectLst/>
                <a:latin typeface="Tahoma" panose="020B0604030504040204" pitchFamily="34" charset="0"/>
                <a:ea typeface="Tahoma" panose="020B0604030504040204" pitchFamily="34" charset="0"/>
              </a:rPr>
              <a:t>جو روغان و</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ص</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ف الحلقة بأن</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ها "الأسوأ</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 في تاريخ</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ه، ما ي</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وح</a:t>
            </a:r>
            <a:r>
              <a:rPr lang="ar-DZ" sz="2400" dirty="0">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ي ب</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س</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وء</a:t>
            </a:r>
            <a:r>
              <a:rPr lang="ar-SA" sz="2400" dirty="0">
                <a:effectLst/>
                <a:latin typeface="Tahoma" panose="020B0604030504040204" pitchFamily="34" charset="0"/>
                <a:ea typeface="Tahoma" panose="020B0604030504040204" pitchFamily="34" charset="0"/>
              </a:rPr>
              <a:t> الت</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فاعل داخل الحوار</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342900" lvl="0" indent="-342900" algn="just" rtl="1">
              <a:buSzPts val="1000"/>
              <a:buFont typeface="Symbol" panose="05050102010706020507" pitchFamily="18" charset="2"/>
              <a:buChar char=""/>
              <a:tabLst>
                <a:tab pos="457200" algn="l"/>
              </a:tabLst>
            </a:pPr>
            <a:r>
              <a:rPr lang="ar-SA" sz="2400" dirty="0">
                <a:effectLst/>
                <a:latin typeface="Tahoma" panose="020B0604030504040204" pitchFamily="34" charset="0"/>
                <a:ea typeface="Tahoma" panose="020B0604030504040204" pitchFamily="34" charset="0"/>
              </a:rPr>
              <a:t>أ</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سلوب حواس كان</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 حاداً أحياناً، ما صعّ</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ب</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 على بعض الم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تابعين ت</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ق</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بّ</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ل رسالته</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342900" lvl="0" indent="-342900" algn="just" rtl="1">
              <a:buSzPts val="1000"/>
              <a:buFont typeface="Symbol" panose="05050102010706020507" pitchFamily="18" charset="2"/>
              <a:buChar char=""/>
              <a:tabLst>
                <a:tab pos="457200" algn="l"/>
              </a:tabLst>
            </a:pPr>
            <a:r>
              <a:rPr lang="ar-SA" sz="2400" dirty="0">
                <a:effectLst/>
                <a:latin typeface="Tahoma" panose="020B0604030504040204" pitchFamily="34" charset="0"/>
                <a:ea typeface="Tahoma" panose="020B0604030504040204" pitchFamily="34" charset="0"/>
              </a:rPr>
              <a:t>الحوار </a:t>
            </a:r>
            <a:r>
              <a:rPr lang="ar-DZ" sz="2400" dirty="0">
                <a:latin typeface="Tahoma" panose="020B0604030504040204" pitchFamily="34" charset="0"/>
                <a:ea typeface="Tahoma" panose="020B0604030504040204" pitchFamily="34" charset="0"/>
              </a:rPr>
              <a:t>إِ</a:t>
            </a:r>
            <a:r>
              <a:rPr lang="ar-SA" sz="2400" dirty="0">
                <a:effectLst/>
                <a:latin typeface="Tahoma" panose="020B0604030504040204" pitchFamily="34" charset="0"/>
                <a:ea typeface="Tahoma" panose="020B0604030504040204" pitchFamily="34" charset="0"/>
              </a:rPr>
              <a:t>فتقد ال</a:t>
            </a:r>
            <a:r>
              <a:rPr lang="ar-DZ" sz="2400" dirty="0">
                <a:effectLst/>
                <a:latin typeface="Tahoma" panose="020B0604030504040204" pitchFamily="34" charset="0"/>
                <a:ea typeface="Tahoma" panose="020B0604030504040204" pitchFamily="34" charset="0"/>
              </a:rPr>
              <a:t>إِ</a:t>
            </a:r>
            <a:r>
              <a:rPr lang="ar-SA" sz="2400" dirty="0" err="1">
                <a:effectLst/>
                <a:latin typeface="Tahoma" panose="020B0604030504040204" pitchFamily="34" charset="0"/>
                <a:ea typeface="Tahoma" panose="020B0604030504040204" pitchFamily="34" charset="0"/>
              </a:rPr>
              <a:t>نسيابية</a:t>
            </a:r>
            <a:r>
              <a:rPr lang="ar-SA" sz="2400" dirty="0">
                <a:effectLst/>
                <a:latin typeface="Tahoma" panose="020B0604030504040204" pitchFamily="34" charset="0"/>
                <a:ea typeface="Tahoma" panose="020B0604030504040204" pitchFamily="34" charset="0"/>
              </a:rPr>
              <a:t>، حيث ظهر توتر و</a:t>
            </a:r>
            <a:r>
              <a:rPr lang="ar-DZ" sz="2400" dirty="0">
                <a:effectLst/>
                <a:latin typeface="Tahoma" panose="020B0604030504040204" pitchFamily="34" charset="0"/>
                <a:ea typeface="Tahoma" panose="020B0604030504040204" pitchFamily="34" charset="0"/>
              </a:rPr>
              <a:t>إِ</a:t>
            </a:r>
            <a:r>
              <a:rPr lang="ar-SA" sz="2400" dirty="0" err="1">
                <a:effectLst/>
                <a:latin typeface="Tahoma" panose="020B0604030504040204" pitchFamily="34" charset="0"/>
                <a:ea typeface="Tahoma" panose="020B0604030504040204" pitchFamily="34" charset="0"/>
              </a:rPr>
              <a:t>نفعال</a:t>
            </a:r>
            <a:r>
              <a:rPr lang="ar-SA" sz="2400" dirty="0">
                <a:effectLst/>
                <a:latin typeface="Tahoma" panose="020B0604030504040204" pitchFamily="34" charset="0"/>
                <a:ea typeface="Tahoma" panose="020B0604030504040204" pitchFamily="34" charset="0"/>
              </a:rPr>
              <a:t> من الطرفين</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marL="342900" lvl="0" indent="-342900" algn="just" rtl="1">
              <a:buSzPts val="1000"/>
              <a:buFont typeface="Symbol" panose="05050102010706020507" pitchFamily="18" charset="2"/>
              <a:buChar char=""/>
              <a:tabLst>
                <a:tab pos="457200" algn="l"/>
              </a:tabLst>
            </a:pPr>
            <a:r>
              <a:rPr lang="ar-SA" sz="2400" dirty="0">
                <a:effectLst/>
                <a:latin typeface="Tahoma" panose="020B0604030504040204" pitchFamily="34" charset="0"/>
                <a:ea typeface="Tahoma" panose="020B0604030504040204" pitchFamily="34" charset="0"/>
              </a:rPr>
              <a:t>بالنسبة للم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شاهد، ب</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د</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ت الحلقة 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ر</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ه</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قة</a:t>
            </a:r>
            <a:r>
              <a:rPr lang="ar-SA" sz="2400" dirty="0">
                <a:effectLst/>
                <a:latin typeface="Tahoma" panose="020B0604030504040204" pitchFamily="34" charset="0"/>
                <a:ea typeface="Tahoma" panose="020B0604030504040204" pitchFamily="34" charset="0"/>
              </a:rPr>
              <a:t> للم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تابعة ب</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سبب غياب الت</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ن</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غيم اله</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ادئ</a:t>
            </a:r>
            <a:r>
              <a:rPr lang="ar-SA" sz="2400" dirty="0">
                <a:effectLst/>
                <a:latin typeface="Tahoma" panose="020B0604030504040204" pitchFamily="34" charset="0"/>
                <a:ea typeface="Tahoma" panose="020B0604030504040204" pitchFamily="34" charset="0"/>
              </a:rPr>
              <a:t> وسل</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اس</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ة الط</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رح</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a:p>
            <a:pPr algn="r" rtl="1">
              <a:buNone/>
            </a:pPr>
            <a:r>
              <a:rPr lang="ar-SA" sz="2400" b="1" dirty="0">
                <a:effectLst/>
                <a:latin typeface="Tahoma" panose="020B0604030504040204" pitchFamily="34" charset="0"/>
                <a:ea typeface="Tahoma" panose="020B0604030504040204" pitchFamily="34" charset="0"/>
              </a:rPr>
              <a:t>الخلاصة</a:t>
            </a:r>
            <a:r>
              <a:rPr lang="ar-DZ" sz="2400" b="1" dirty="0">
                <a:effectLst/>
                <a:latin typeface="Tahoma" panose="020B0604030504040204" pitchFamily="34" charset="0"/>
                <a:ea typeface="Tahoma" panose="020B0604030504040204" pitchFamily="34" charset="0"/>
              </a:rPr>
              <a:t> </a:t>
            </a:r>
            <a:r>
              <a:rPr lang="ar-SA" sz="2400" b="1" dirty="0">
                <a:effectLst/>
                <a:latin typeface="Tahoma" panose="020B0604030504040204" pitchFamily="34" charset="0"/>
                <a:ea typeface="Tahoma" panose="020B0604030504040204" pitchFamily="34" charset="0"/>
              </a:rPr>
              <a:t>النقدية</a:t>
            </a:r>
            <a:r>
              <a:rPr lang="fr-FR" sz="2400" b="1" dirty="0">
                <a:effectLst/>
                <a:latin typeface="Arial" panose="020B0604020202020204" pitchFamily="34" charset="0"/>
                <a:ea typeface="Tahoma" panose="020B0604030504040204" pitchFamily="34" charset="0"/>
              </a:rPr>
              <a:t>:</a:t>
            </a:r>
            <a:br>
              <a:rPr lang="fr-FR" sz="2400" dirty="0">
                <a:effectLst/>
                <a:latin typeface="Arial" panose="020B0604020202020204" pitchFamily="34" charset="0"/>
                <a:ea typeface="Tahoma" panose="020B0604030504040204" pitchFamily="34" charset="0"/>
              </a:rPr>
            </a:br>
            <a:r>
              <a:rPr lang="ar-SA" sz="2400" dirty="0">
                <a:effectLst/>
                <a:latin typeface="Tahoma" panose="020B0604030504040204" pitchFamily="34" charset="0"/>
                <a:ea typeface="Tahoma" panose="020B0604030504040204" pitchFamily="34" charset="0"/>
              </a:rPr>
              <a:t>ر</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غم نجاح الحلقة في إ</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ثارة</a:t>
            </a:r>
            <a:r>
              <a:rPr lang="ar-SA" sz="2400" dirty="0">
                <a:effectLst/>
                <a:latin typeface="Tahoma" panose="020B0604030504040204" pitchFamily="34" charset="0"/>
                <a:ea typeface="Tahoma" panose="020B0604030504040204" pitchFamily="34" charset="0"/>
              </a:rPr>
              <a:t> ال</a:t>
            </a:r>
            <a:r>
              <a:rPr lang="ar-DZ" sz="2400" dirty="0">
                <a:effectLst/>
                <a:latin typeface="Tahoma" panose="020B0604030504040204" pitchFamily="34" charset="0"/>
                <a:ea typeface="Tahoma" panose="020B0604030504040204" pitchFamily="34" charset="0"/>
              </a:rPr>
              <a:t>إِ</a:t>
            </a:r>
            <a:r>
              <a:rPr lang="ar-SA" sz="2400" dirty="0">
                <a:effectLst/>
                <a:latin typeface="Tahoma" panose="020B0604030504040204" pitchFamily="34" charset="0"/>
                <a:ea typeface="Tahoma" panose="020B0604030504040204" pitchFamily="34" charset="0"/>
              </a:rPr>
              <a:t>نتباه لقضية الآثار والحضارة المصرية، إلا</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 أن</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 ض</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عف إدارة الحوار والح</a:t>
            </a:r>
            <a:r>
              <a:rPr lang="ar-DZ" sz="2400" dirty="0">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د</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ة الم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فر</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طة</a:t>
            </a:r>
            <a:r>
              <a:rPr lang="ar-SA" sz="2400" dirty="0">
                <a:effectLst/>
                <a:latin typeface="Tahoma" panose="020B0604030504040204" pitchFamily="34" charset="0"/>
                <a:ea typeface="Tahoma" panose="020B0604030504040204" pitchFamily="34" charset="0"/>
              </a:rPr>
              <a:t> </a:t>
            </a:r>
            <a:r>
              <a:rPr lang="ar-SA" sz="2400" dirty="0" err="1">
                <a:effectLst/>
                <a:latin typeface="Tahoma" panose="020B0604030504040204" pitchFamily="34" charset="0"/>
                <a:ea typeface="Tahoma" panose="020B0604030504040204" pitchFamily="34" charset="0"/>
              </a:rPr>
              <a:t>أض</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ع</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فا</a:t>
            </a:r>
            <a:r>
              <a:rPr lang="ar-SA" sz="2400" dirty="0">
                <a:effectLst/>
                <a:latin typeface="Tahoma" panose="020B0604030504040204" pitchFamily="34" charset="0"/>
                <a:ea typeface="Tahoma" panose="020B0604030504040204" pitchFamily="34" charset="0"/>
              </a:rPr>
              <a:t> ق</a:t>
            </a:r>
            <a:r>
              <a:rPr lang="ar-DZ" sz="2400" dirty="0">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يمتها الإعلامية، ف</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خ</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رجت عن إطار الح</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وار البنّ</a:t>
            </a:r>
            <a:r>
              <a:rPr lang="ar-DZ" sz="2400" dirty="0">
                <a:effectLst/>
                <a:latin typeface="Tahoma" panose="020B0604030504040204" pitchFamily="34" charset="0"/>
                <a:ea typeface="Tahoma" panose="020B0604030504040204" pitchFamily="34" charset="0"/>
              </a:rPr>
              <a:t>َ</a:t>
            </a:r>
            <a:r>
              <a:rPr lang="ar-SA" sz="2400" dirty="0" err="1">
                <a:effectLst/>
                <a:latin typeface="Tahoma" panose="020B0604030504040204" pitchFamily="34" charset="0"/>
                <a:ea typeface="Tahoma" panose="020B0604030504040204" pitchFamily="34" charset="0"/>
              </a:rPr>
              <a:t>اء</a:t>
            </a:r>
            <a:r>
              <a:rPr lang="ar-SA" sz="2400" dirty="0">
                <a:effectLst/>
                <a:latin typeface="Tahoma" panose="020B0604030504040204" pitchFamily="34" charset="0"/>
                <a:ea typeface="Tahoma" panose="020B0604030504040204" pitchFamily="34" charset="0"/>
              </a:rPr>
              <a:t> إلى الجدل الم</a:t>
            </a:r>
            <a:r>
              <a:rPr lang="ar-DZ" sz="2400" dirty="0">
                <a:effectLst/>
                <a:latin typeface="Tahoma" panose="020B0604030504040204" pitchFamily="34" charset="0"/>
                <a:ea typeface="Tahoma" panose="020B0604030504040204" pitchFamily="34" charset="0"/>
              </a:rPr>
              <a:t>ُ</a:t>
            </a:r>
            <a:r>
              <a:rPr lang="ar-SA" sz="2400" dirty="0">
                <a:effectLst/>
                <a:latin typeface="Tahoma" panose="020B0604030504040204" pitchFamily="34" charset="0"/>
                <a:ea typeface="Tahoma" panose="020B0604030504040204" pitchFamily="34" charset="0"/>
              </a:rPr>
              <a:t>توتر</a:t>
            </a:r>
            <a:r>
              <a:rPr lang="fr-FR" sz="2400" dirty="0">
                <a:effectLst/>
                <a:latin typeface="Arial" panose="020B0604020202020204" pitchFamily="34" charset="0"/>
                <a:ea typeface="Tahoma" panose="020B0604030504040204" pitchFamily="34" charset="0"/>
              </a:rPr>
              <a:t>.</a:t>
            </a:r>
            <a:endParaRPr lang="fr-FR" sz="2400" dirty="0">
              <a:effectLst/>
              <a:latin typeface="Tahoma" panose="020B0604030504040204" pitchFamily="34" charset="0"/>
              <a:ea typeface="Tahoma" panose="020B0604030504040204" pitchFamily="34" charset="0"/>
            </a:endParaRPr>
          </a:p>
        </p:txBody>
      </p:sp>
    </p:spTree>
    <p:extLst>
      <p:ext uri="{BB962C8B-B14F-4D97-AF65-F5344CB8AC3E}">
        <p14:creationId xmlns:p14="http://schemas.microsoft.com/office/powerpoint/2010/main" val="2929381015"/>
      </p:ext>
    </p:extLst>
  </p:cSld>
  <p:clrMapOvr>
    <a:masterClrMapping/>
  </p:clrMapOvr>
  <p:transition spd="med" advTm="507434">
    <p:pull/>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E087E-28C5-2650-58A2-F0A06D111CE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1E01070-1CAF-0252-32F6-11FD4DCB051B}"/>
              </a:ext>
            </a:extLst>
          </p:cNvPr>
          <p:cNvSpPr/>
          <p:nvPr/>
        </p:nvSpPr>
        <p:spPr>
          <a:xfrm>
            <a:off x="670427" y="1964835"/>
            <a:ext cx="10362624" cy="32982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6AECD7B2-04CC-8950-51CA-9310961C18BA}"/>
              </a:ext>
            </a:extLst>
          </p:cNvPr>
          <p:cNvSpPr txBox="1"/>
          <p:nvPr/>
        </p:nvSpPr>
        <p:spPr>
          <a:xfrm>
            <a:off x="6199424" y="1225367"/>
            <a:ext cx="3902032" cy="646331"/>
          </a:xfrm>
          <a:prstGeom prst="rect">
            <a:avLst/>
          </a:prstGeom>
          <a:noFill/>
        </p:spPr>
        <p:txBody>
          <a:bodyPr wrap="square" rtlCol="0">
            <a:spAutoFit/>
          </a:bodyPr>
          <a:lstStyle/>
          <a:p>
            <a:r>
              <a:rPr lang="ar-DZ" sz="3600" b="1" dirty="0">
                <a:solidFill>
                  <a:srgbClr val="00B0F0"/>
                </a:solidFill>
                <a:latin typeface="Alexandria" charset="0"/>
                <a:cs typeface="Alexandria" charset="0"/>
              </a:rPr>
              <a:t>خـــــــــــــــــلاصــــــــــــــــة  </a:t>
            </a:r>
            <a:endParaRPr lang="en-US" sz="3600" b="1" dirty="0">
              <a:solidFill>
                <a:srgbClr val="00B0F0"/>
              </a:solidFill>
              <a:latin typeface="Alexandria" charset="0"/>
              <a:cs typeface="Alexandria" charset="0"/>
            </a:endParaRPr>
          </a:p>
        </p:txBody>
      </p:sp>
      <p:pic>
        <p:nvPicPr>
          <p:cNvPr id="7" name="Graphic 21">
            <a:extLst>
              <a:ext uri="{FF2B5EF4-FFF2-40B4-BE49-F238E27FC236}">
                <a16:creationId xmlns:a16="http://schemas.microsoft.com/office/drawing/2014/main" id="{A9DBC811-13AB-904F-BF47-9CE13621D2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ZoneTexte 1">
            <a:extLst>
              <a:ext uri="{FF2B5EF4-FFF2-40B4-BE49-F238E27FC236}">
                <a16:creationId xmlns:a16="http://schemas.microsoft.com/office/drawing/2014/main" id="{5D40B601-10D1-A1AE-CCDA-0DA066B93E8D}"/>
              </a:ext>
            </a:extLst>
          </p:cNvPr>
          <p:cNvSpPr txBox="1"/>
          <p:nvPr/>
        </p:nvSpPr>
        <p:spPr>
          <a:xfrm>
            <a:off x="996593" y="1515651"/>
            <a:ext cx="10160389" cy="1015663"/>
          </a:xfrm>
          <a:prstGeom prst="rect">
            <a:avLst/>
          </a:prstGeom>
          <a:noFill/>
        </p:spPr>
        <p:txBody>
          <a:bodyPr wrap="square">
            <a:spAutoFit/>
          </a:bodyPr>
          <a:lstStyle/>
          <a:p>
            <a:pPr algn="r" rtl="1"/>
            <a:endParaRPr lang="ar-DZ" sz="2400" dirty="0">
              <a:latin typeface="Arial" panose="020B0604020202020204" pitchFamily="34" charset="0"/>
              <a:cs typeface="Arial" panose="020B0604020202020204" pitchFamily="34" charset="0"/>
            </a:endParaRPr>
          </a:p>
          <a:p>
            <a:pPr algn="r" rtl="1"/>
            <a:endParaRPr lang="fr-FR" sz="2000" dirty="0"/>
          </a:p>
          <a:p>
            <a:pPr algn="r"/>
            <a:endParaRPr lang="fr-FR" sz="1600" b="1" dirty="0"/>
          </a:p>
        </p:txBody>
      </p:sp>
      <p:sp>
        <p:nvSpPr>
          <p:cNvPr id="5" name="ZoneTexte 4">
            <a:extLst>
              <a:ext uri="{FF2B5EF4-FFF2-40B4-BE49-F238E27FC236}">
                <a16:creationId xmlns:a16="http://schemas.microsoft.com/office/drawing/2014/main" id="{EF49F726-EBD8-4C91-3E2B-24AD71BE180C}"/>
              </a:ext>
            </a:extLst>
          </p:cNvPr>
          <p:cNvSpPr txBox="1"/>
          <p:nvPr/>
        </p:nvSpPr>
        <p:spPr>
          <a:xfrm>
            <a:off x="968240" y="2258322"/>
            <a:ext cx="9763555" cy="2862322"/>
          </a:xfrm>
          <a:prstGeom prst="rect">
            <a:avLst/>
          </a:prstGeom>
          <a:noFill/>
        </p:spPr>
        <p:txBody>
          <a:bodyPr wrap="square">
            <a:spAutoFit/>
          </a:bodyPr>
          <a:lstStyle/>
          <a:p>
            <a:pPr algn="just" rtl="1">
              <a:buNone/>
            </a:pPr>
            <a:r>
              <a:rPr lang="ar-SA" sz="3600" dirty="0">
                <a:effectLst/>
                <a:latin typeface="Tahoma" panose="020B0604030504040204" pitchFamily="34" charset="0"/>
                <a:ea typeface="Tahoma" panose="020B0604030504040204" pitchFamily="34" charset="0"/>
                <a:cs typeface="Arial" panose="020B0604020202020204" pitchFamily="34" charset="0"/>
              </a:rPr>
              <a:t>الن</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قد الإذاعي ب</a:t>
            </a:r>
            <a:r>
              <a:rPr lang="ar-DZ" sz="3600" dirty="0">
                <a:effectLst/>
                <a:latin typeface="Tahoma" panose="020B0604030504040204" pitchFamily="34" charset="0"/>
                <a:ea typeface="Tahoma" panose="020B0604030504040204" pitchFamily="34" charset="0"/>
                <a:cs typeface="Arial" panose="020B0604020202020204" pitchFamily="34" charset="0"/>
              </a:rPr>
              <a:t>إِ</a:t>
            </a:r>
            <a:r>
              <a:rPr lang="ar-SA" sz="3600" dirty="0" err="1">
                <a:effectLst/>
                <a:latin typeface="Tahoma" panose="020B0604030504040204" pitchFamily="34" charset="0"/>
                <a:ea typeface="Tahoma" panose="020B0604030504040204" pitchFamily="34" charset="0"/>
                <a:cs typeface="Arial" panose="020B0604020202020204" pitchFamily="34" charset="0"/>
              </a:rPr>
              <a:t>ختصار</a:t>
            </a:r>
            <a:r>
              <a:rPr lang="ar-SA" sz="3600" dirty="0">
                <a:effectLst/>
                <a:latin typeface="Tahoma" panose="020B0604030504040204" pitchFamily="34" charset="0"/>
                <a:ea typeface="Tahoma" panose="020B0604030504040204" pitchFamily="34" charset="0"/>
                <a:cs typeface="Arial" panose="020B0604020202020204" pitchFamily="34" charset="0"/>
              </a:rPr>
              <a:t> هو عملية ت</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حليل </a:t>
            </a:r>
            <a:r>
              <a:rPr lang="ar-SA" sz="3600" dirty="0" err="1">
                <a:effectLst/>
                <a:latin typeface="Tahoma" panose="020B0604030504040204" pitchFamily="34" charset="0"/>
                <a:ea typeface="Tahoma" panose="020B0604030504040204" pitchFamily="34" charset="0"/>
                <a:cs typeface="Arial" panose="020B0604020202020204" pitchFamily="34" charset="0"/>
              </a:rPr>
              <a:t>وت</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err="1">
                <a:effectLst/>
                <a:latin typeface="Tahoma" panose="020B0604030504040204" pitchFamily="34" charset="0"/>
                <a:ea typeface="Tahoma" panose="020B0604030504040204" pitchFamily="34" charset="0"/>
                <a:cs typeface="Arial" panose="020B0604020202020204" pitchFamily="34" charset="0"/>
              </a:rPr>
              <a:t>قييم</a:t>
            </a:r>
            <a:r>
              <a:rPr lang="ar-SA" sz="3600" dirty="0">
                <a:effectLst/>
                <a:latin typeface="Tahoma" panose="020B0604030504040204" pitchFamily="34" charset="0"/>
                <a:ea typeface="Tahoma" panose="020B0604030504040204" pitchFamily="34" charset="0"/>
                <a:cs typeface="Arial" panose="020B0604020202020204" pitchFamily="34" charset="0"/>
              </a:rPr>
              <a:t> مضمون البرامج </a:t>
            </a:r>
            <a:r>
              <a:rPr lang="ar-SA" sz="3600" dirty="0" err="1">
                <a:effectLst/>
                <a:latin typeface="Tahoma" panose="020B0604030504040204" pitchFamily="34" charset="0"/>
                <a:ea typeface="Tahoma" panose="020B0604030504040204" pitchFamily="34" charset="0"/>
                <a:cs typeface="Arial" panose="020B0604020202020204" pitchFamily="34" charset="0"/>
              </a:rPr>
              <a:t>الإ</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err="1">
                <a:effectLst/>
                <a:latin typeface="Tahoma" panose="020B0604030504040204" pitchFamily="34" charset="0"/>
                <a:ea typeface="Tahoma" panose="020B0604030504040204" pitchFamily="34" charset="0"/>
                <a:cs typeface="Arial" panose="020B0604020202020204" pitchFamily="34" charset="0"/>
              </a:rPr>
              <a:t>ذاعية</a:t>
            </a:r>
            <a:r>
              <a:rPr lang="ar-SA" sz="3600" dirty="0">
                <a:effectLst/>
                <a:latin typeface="Tahoma" panose="020B0604030504040204" pitchFamily="34" charset="0"/>
                <a:ea typeface="Tahoma" panose="020B0604030504040204" pitchFamily="34" charset="0"/>
                <a:cs typeface="Arial" panose="020B0604020202020204" pitchFamily="34" charset="0"/>
              </a:rPr>
              <a:t> </a:t>
            </a:r>
            <a:r>
              <a:rPr lang="ar-SA" sz="3600" dirty="0" err="1">
                <a:effectLst/>
                <a:latin typeface="Tahoma" panose="020B0604030504040204" pitchFamily="34" charset="0"/>
                <a:ea typeface="Tahoma" panose="020B0604030504040204" pitchFamily="34" charset="0"/>
                <a:cs typeface="Arial" panose="020B0604020202020204" pitchFamily="34" charset="0"/>
              </a:rPr>
              <a:t>وأ</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سلوب تقديمها وأدواتها الفن</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err="1">
                <a:effectLst/>
                <a:latin typeface="Tahoma" panose="020B0604030504040204" pitchFamily="34" charset="0"/>
                <a:ea typeface="Tahoma" panose="020B0604030504040204" pitchFamily="34" charset="0"/>
                <a:cs typeface="Arial" panose="020B0604020202020204" pitchFamily="34" charset="0"/>
              </a:rPr>
              <a:t>ية</a:t>
            </a:r>
            <a:r>
              <a:rPr lang="ar-SA" sz="3600" dirty="0">
                <a:effectLst/>
                <a:latin typeface="Tahoma" panose="020B0604030504040204" pitchFamily="34" charset="0"/>
                <a:ea typeface="Tahoma" panose="020B0604030504040204" pitchFamily="34" charset="0"/>
                <a:cs typeface="Arial" panose="020B0604020202020204" pitchFamily="34" charset="0"/>
              </a:rPr>
              <a:t>، بهدف الك</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شف عن م</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و</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err="1">
                <a:effectLst/>
                <a:latin typeface="Tahoma" panose="020B0604030504040204" pitchFamily="34" charset="0"/>
                <a:ea typeface="Tahoma" panose="020B0604030504040204" pitchFamily="34" charset="0"/>
                <a:cs typeface="Arial" panose="020B0604020202020204" pitchFamily="34" charset="0"/>
              </a:rPr>
              <a:t>اط</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ن الق</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و</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ة </a:t>
            </a:r>
            <a:r>
              <a:rPr lang="ar-SA" sz="3600" dirty="0" err="1">
                <a:effectLst/>
                <a:latin typeface="Tahoma" panose="020B0604030504040204" pitchFamily="34" charset="0"/>
                <a:ea typeface="Tahoma" panose="020B0604030504040204" pitchFamily="34" charset="0"/>
                <a:cs typeface="Arial" panose="020B0604020202020204" pitchFamily="34" charset="0"/>
              </a:rPr>
              <a:t>والض</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عف، و</a:t>
            </a:r>
            <a:r>
              <a:rPr lang="ar-DZ" sz="3600" dirty="0">
                <a:effectLst/>
                <a:latin typeface="Tahoma" panose="020B0604030504040204" pitchFamily="34" charset="0"/>
                <a:ea typeface="Tahoma" panose="020B0604030504040204" pitchFamily="34" charset="0"/>
                <a:cs typeface="Arial" panose="020B0604020202020204" pitchFamily="34" charset="0"/>
              </a:rPr>
              <a:t>إِ</a:t>
            </a:r>
            <a:r>
              <a:rPr lang="ar-SA" sz="3600" dirty="0" err="1">
                <a:effectLst/>
                <a:latin typeface="Tahoma" panose="020B0604030504040204" pitchFamily="34" charset="0"/>
                <a:ea typeface="Tahoma" panose="020B0604030504040204" pitchFamily="34" charset="0"/>
                <a:cs typeface="Arial" panose="020B0604020202020204" pitchFamily="34" charset="0"/>
              </a:rPr>
              <a:t>قتراح</a:t>
            </a:r>
            <a:r>
              <a:rPr lang="ar-SA" sz="3600" dirty="0">
                <a:effectLst/>
                <a:latin typeface="Tahoma" panose="020B0604030504040204" pitchFamily="34" charset="0"/>
                <a:ea typeface="Tahoma" panose="020B0604030504040204" pitchFamily="34" charset="0"/>
                <a:cs typeface="Arial" panose="020B0604020202020204" pitchFamily="34" charset="0"/>
              </a:rPr>
              <a:t> س</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بل التطوير</a:t>
            </a:r>
            <a:r>
              <a:rPr lang="fr-FR" sz="3600" dirty="0">
                <a:effectLst/>
                <a:latin typeface="Arial" panose="020B0604020202020204" pitchFamily="34" charset="0"/>
                <a:ea typeface="Tahoma" panose="020B060403050404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 ق</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صد ت</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عزيز المصداقية والو</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err="1">
                <a:effectLst/>
                <a:latin typeface="Tahoma" panose="020B0604030504040204" pitchFamily="34" charset="0"/>
                <a:ea typeface="Tahoma" panose="020B0604030504040204" pitchFamily="34" charset="0"/>
                <a:cs typeface="Arial" panose="020B0604020202020204" pitchFamily="34" charset="0"/>
              </a:rPr>
              <a:t>ضوح</a:t>
            </a:r>
            <a:r>
              <a:rPr lang="ar-SA" sz="3600" dirty="0">
                <a:effectLst/>
                <a:latin typeface="Tahoma" panose="020B0604030504040204" pitchFamily="34" charset="0"/>
                <a:ea typeface="Tahoma" panose="020B0604030504040204" pitchFamily="34" charset="0"/>
                <a:cs typeface="Arial" panose="020B0604020202020204" pitchFamily="34" charset="0"/>
              </a:rPr>
              <a:t> </a:t>
            </a:r>
            <a:r>
              <a:rPr lang="ar-SA" sz="3600" dirty="0" err="1">
                <a:effectLst/>
                <a:latin typeface="Tahoma" panose="020B0604030504040204" pitchFamily="34" charset="0"/>
                <a:ea typeface="Tahoma" panose="020B0604030504040204" pitchFamily="34" charset="0"/>
                <a:cs typeface="Arial" panose="020B0604020202020204" pitchFamily="34" charset="0"/>
              </a:rPr>
              <a:t>وت</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حسين ت</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جربة المستمع</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 وكذا الحفاظ على الق</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يم الم</a:t>
            </a:r>
            <a:r>
              <a:rPr lang="ar-DZ" sz="3600" dirty="0">
                <a:effectLst/>
                <a:latin typeface="Tahoma" panose="020B0604030504040204" pitchFamily="34" charset="0"/>
                <a:ea typeface="Tahoma" panose="020B0604030504040204" pitchFamily="34" charset="0"/>
                <a:cs typeface="Arial" panose="020B0604020202020204" pitchFamily="34" charset="0"/>
              </a:rPr>
              <a:t>ِ</a:t>
            </a:r>
            <a:r>
              <a:rPr lang="ar-SA" sz="3600" dirty="0">
                <a:effectLst/>
                <a:latin typeface="Tahoma" panose="020B0604030504040204" pitchFamily="34" charset="0"/>
                <a:ea typeface="Tahoma" panose="020B0604030504040204" pitchFamily="34" charset="0"/>
                <a:cs typeface="Arial" panose="020B0604020202020204" pitchFamily="34" charset="0"/>
              </a:rPr>
              <a:t>هنية والأخلاقية للإعلام</a:t>
            </a:r>
            <a:r>
              <a:rPr lang="fr-FR" sz="3600" dirty="0">
                <a:effectLst/>
                <a:latin typeface="Tahoma" panose="020B0604030504040204" pitchFamily="34" charset="0"/>
                <a:ea typeface="Tahoma" panose="020B0604030504040204" pitchFamily="34" charset="0"/>
              </a:rPr>
              <a:t>.</a:t>
            </a:r>
          </a:p>
        </p:txBody>
      </p:sp>
    </p:spTree>
    <p:extLst>
      <p:ext uri="{BB962C8B-B14F-4D97-AF65-F5344CB8AC3E}">
        <p14:creationId xmlns:p14="http://schemas.microsoft.com/office/powerpoint/2010/main" val="1026062349"/>
      </p:ext>
    </p:extLst>
  </p:cSld>
  <p:clrMapOvr>
    <a:masterClrMapping/>
  </p:clrMapOvr>
  <p:transition spd="slow" advTm="656789">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55EC8-52F6-3C4F-B2A5-5E70DA7B67E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AC48EB2-9935-0CA1-A736-4DCEC89CCA12}"/>
              </a:ext>
            </a:extLst>
          </p:cNvPr>
          <p:cNvSpPr/>
          <p:nvPr/>
        </p:nvSpPr>
        <p:spPr>
          <a:xfrm>
            <a:off x="2269797" y="53224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7249776-2450-57D5-D6BD-2EDB0349280F}"/>
              </a:ext>
            </a:extLst>
          </p:cNvPr>
          <p:cNvSpPr/>
          <p:nvPr/>
        </p:nvSpPr>
        <p:spPr>
          <a:xfrm>
            <a:off x="7587279" y="1659659"/>
            <a:ext cx="4128422" cy="382494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88DB553-FD18-E0F1-50C8-A1F88546AB8F}"/>
              </a:ext>
            </a:extLst>
          </p:cNvPr>
          <p:cNvSpPr/>
          <p:nvPr/>
        </p:nvSpPr>
        <p:spPr>
          <a:xfrm>
            <a:off x="347366" y="1580051"/>
            <a:ext cx="8143719" cy="50536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10DB0E41-3F34-95EF-A5D7-44D96120B046}"/>
              </a:ext>
            </a:extLst>
          </p:cNvPr>
          <p:cNvSpPr txBox="1"/>
          <p:nvPr/>
        </p:nvSpPr>
        <p:spPr>
          <a:xfrm>
            <a:off x="476299" y="1728814"/>
            <a:ext cx="7885854" cy="5078313"/>
          </a:xfrm>
          <a:prstGeom prst="rect">
            <a:avLst/>
          </a:prstGeom>
          <a:noFill/>
        </p:spPr>
        <p:txBody>
          <a:bodyPr wrap="square" rtlCol="0">
            <a:spAutoFit/>
          </a:bodyPr>
          <a:lstStyle/>
          <a:p>
            <a:pPr algn="just" rtl="1"/>
            <a:r>
              <a:rPr lang="ar-SA" b="1" dirty="0"/>
              <a:t>1- عبد العزيز ياسر: " نقد الإعلام الرقمي: من الهيمنة إلى المشاركة"، القاهرة: دار روافد</a:t>
            </a:r>
            <a:r>
              <a:rPr lang="fr-FR" b="1" dirty="0"/>
              <a:t>. </a:t>
            </a:r>
            <a:r>
              <a:rPr lang="ar-SA" b="1" dirty="0"/>
              <a:t>،</a:t>
            </a:r>
            <a:r>
              <a:rPr lang="fr-FR" b="1" dirty="0"/>
              <a:t>2020</a:t>
            </a:r>
            <a:r>
              <a:rPr lang="ar-SA" b="1" dirty="0"/>
              <a:t>.</a:t>
            </a:r>
            <a:endParaRPr lang="fr-FR" b="1" dirty="0"/>
          </a:p>
          <a:p>
            <a:pPr algn="just" rtl="1"/>
            <a:r>
              <a:rPr lang="ar-DZ" b="1" dirty="0"/>
              <a:t>2- أ</a:t>
            </a:r>
            <a:r>
              <a:rPr lang="ar-SA" b="1" dirty="0"/>
              <a:t>نور عبد العزيز: "النقد واستكمال منظومة العمل الإعلامي، "، مجلة اتحاد الإذاعات العربية، ع1 ،2000.</a:t>
            </a:r>
            <a:endParaRPr lang="fr-FR" b="1" dirty="0"/>
          </a:p>
          <a:p>
            <a:pPr algn="just" rtl="1"/>
            <a:r>
              <a:rPr lang="ar-SA" b="1" dirty="0"/>
              <a:t>3- حسن عماد مكاوي:" الإعلام الجديد: المفهوم والوسائط والتأثير"، القاهرة: الدار المصرية اللبنانية،</a:t>
            </a:r>
            <a:r>
              <a:rPr lang="fr-FR" b="1" dirty="0"/>
              <a:t>2017</a:t>
            </a:r>
            <a:r>
              <a:rPr lang="ar-SA" b="1" dirty="0"/>
              <a:t>.</a:t>
            </a:r>
            <a:endParaRPr lang="fr-FR" b="1" dirty="0"/>
          </a:p>
          <a:p>
            <a:pPr algn="just" rtl="1"/>
            <a:r>
              <a:rPr lang="ar-SA" b="1" dirty="0"/>
              <a:t>4- سليمان فؤاد: "وسائل الإعلام الرقمية وتشكيل الرأي العام"، بيروت: دار الكتاب الجامعي،2019.</a:t>
            </a:r>
            <a:endParaRPr lang="fr-FR" b="1" dirty="0"/>
          </a:p>
          <a:p>
            <a:pPr algn="just" rtl="1"/>
            <a:r>
              <a:rPr lang="ar-SA" b="1" dirty="0"/>
              <a:t>5- </a:t>
            </a:r>
            <a:r>
              <a:rPr lang="ar-SA" b="1" dirty="0" err="1"/>
              <a:t>إبـراقن</a:t>
            </a:r>
            <a:r>
              <a:rPr lang="ar-SA" b="1" dirty="0"/>
              <a:t> محمود: "المبـرق قـاموس موسـوعي للإعـلام والاتصـال" (الجزائـر العاصـمة</a:t>
            </a:r>
            <a:r>
              <a:rPr lang="fr-FR" b="1" dirty="0"/>
              <a:t>: </a:t>
            </a:r>
            <a:r>
              <a:rPr lang="ar-SA" b="1" dirty="0"/>
              <a:t>المجلس الأعلى للغة العربية، 2004)</a:t>
            </a:r>
            <a:endParaRPr lang="fr-FR" b="1" dirty="0"/>
          </a:p>
          <a:p>
            <a:pPr algn="just" rtl="1"/>
            <a:r>
              <a:rPr lang="ar-SA" b="1" dirty="0"/>
              <a:t>6- مي العبد </a:t>
            </a:r>
            <a:r>
              <a:rPr lang="ar-SA" b="1" dirty="0" err="1"/>
              <a:t>االله</a:t>
            </a:r>
            <a:r>
              <a:rPr lang="ar-SA" b="1" dirty="0"/>
              <a:t>: المعجم في المفاهيم الحديثة للإعلام والاتصال، المشروع العربي لتوحيد المصطلحات، (بيروت: دار النهضة العربية2014).</a:t>
            </a:r>
            <a:endParaRPr lang="fr-FR" b="1" dirty="0"/>
          </a:p>
          <a:p>
            <a:pPr algn="just" rtl="1"/>
            <a:r>
              <a:rPr lang="ar-SA" b="1" dirty="0"/>
              <a:t>7- محمد عبد الحميد: التربية الإعلامية والوعي بالأداء الإعلامي (القاهرة: عالم الكتب، 2012).</a:t>
            </a:r>
            <a:endParaRPr lang="fr-FR" b="1" dirty="0"/>
          </a:p>
          <a:p>
            <a:pPr algn="just" rtl="1"/>
            <a:r>
              <a:rPr lang="ar-SA" b="1" dirty="0"/>
              <a:t>8- فهد بن عبد الرحمان الشميمري: التربية الإعلامية، كيف نتعامل مع الإعلام (الرياض: مكتبة الملك فهد </a:t>
            </a:r>
            <a:r>
              <a:rPr lang="ar-SA" dirty="0"/>
              <a:t>الوطنية، </a:t>
            </a:r>
            <a:r>
              <a:rPr lang="fr-FR" dirty="0"/>
              <a:t>2010</a:t>
            </a:r>
            <a:r>
              <a:rPr lang="ar-SA" dirty="0"/>
              <a:t>.</a:t>
            </a:r>
            <a:endParaRPr lang="fr-FR" dirty="0"/>
          </a:p>
          <a:p>
            <a:pPr rtl="1"/>
            <a:r>
              <a:rPr lang="fr-FR" b="1" dirty="0"/>
              <a:t>9-Bill </a:t>
            </a:r>
            <a:r>
              <a:rPr lang="fr-FR" b="1" dirty="0" err="1"/>
              <a:t>Kovach</a:t>
            </a:r>
            <a:r>
              <a:rPr lang="fr-FR" b="1" dirty="0"/>
              <a:t>, Tom </a:t>
            </a:r>
            <a:r>
              <a:rPr lang="fr-FR" b="1" dirty="0" err="1"/>
              <a:t>Rosenstiel</a:t>
            </a:r>
            <a:r>
              <a:rPr lang="fr-FR" b="1" dirty="0"/>
              <a:t> : principes du journalisme traduit de l'américain par Monique Berry, nouveaux horizons, Paris, 2004.</a:t>
            </a:r>
          </a:p>
          <a:p>
            <a:pPr rtl="1"/>
            <a:r>
              <a:rPr lang="fr-FR" b="1" dirty="0"/>
              <a:t>10-Jérome Bourdon jean- Michel </a:t>
            </a:r>
            <a:r>
              <a:rPr lang="fr-FR" b="1" dirty="0" err="1"/>
              <a:t>Frondon</a:t>
            </a:r>
            <a:r>
              <a:rPr lang="fr-FR" b="1" dirty="0"/>
              <a:t> : L’œil critique, Le journaliste critique de télévision, Médias Recherches études, Belgique,2003.</a:t>
            </a:r>
          </a:p>
          <a:p>
            <a:endParaRPr lang="en-US" dirty="0">
              <a:solidFill>
                <a:srgbClr val="2D3956"/>
              </a:solidFill>
              <a:latin typeface="Alexandria" charset="0"/>
              <a:cs typeface="Alexandria" charset="0"/>
            </a:endParaRPr>
          </a:p>
        </p:txBody>
      </p:sp>
      <p:pic>
        <p:nvPicPr>
          <p:cNvPr id="5" name="Graphic 21">
            <a:extLst>
              <a:ext uri="{FF2B5EF4-FFF2-40B4-BE49-F238E27FC236}">
                <a16:creationId xmlns:a16="http://schemas.microsoft.com/office/drawing/2014/main" id="{975AF3E3-9974-2E9F-FF0E-5A62FAE8E47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40">
            <a:extLst>
              <a:ext uri="{FF2B5EF4-FFF2-40B4-BE49-F238E27FC236}">
                <a16:creationId xmlns:a16="http://schemas.microsoft.com/office/drawing/2014/main" id="{8A49907F-E08B-CFF3-3E91-50A99A6369ED}"/>
              </a:ext>
            </a:extLst>
          </p:cNvPr>
          <p:cNvSpPr txBox="1"/>
          <p:nvPr/>
        </p:nvSpPr>
        <p:spPr>
          <a:xfrm>
            <a:off x="4593292" y="767407"/>
            <a:ext cx="4232952" cy="646331"/>
          </a:xfrm>
          <a:prstGeom prst="rect">
            <a:avLst/>
          </a:prstGeom>
          <a:noFill/>
        </p:spPr>
        <p:txBody>
          <a:bodyPr wrap="square" rtlCol="0">
            <a:spAutoFit/>
          </a:bodyPr>
          <a:lstStyle/>
          <a:p>
            <a:r>
              <a:rPr lang="ar-DZ" sz="3600" b="1" dirty="0">
                <a:solidFill>
                  <a:schemeClr val="bg1"/>
                </a:solidFill>
                <a:highlight>
                  <a:srgbClr val="203E5F"/>
                </a:highlight>
                <a:latin typeface="Alexandria" charset="0"/>
                <a:cs typeface="Alexandria" charset="0"/>
              </a:rPr>
              <a:t> قائمة المراجع المعتمدة  </a:t>
            </a:r>
            <a:endParaRPr lang="en-US" sz="3600" b="1" dirty="0">
              <a:solidFill>
                <a:schemeClr val="bg1"/>
              </a:solidFill>
              <a:highlight>
                <a:srgbClr val="203E5F"/>
              </a:highlight>
              <a:latin typeface="Alexandria" charset="0"/>
              <a:cs typeface="Alexandria" charset="0"/>
            </a:endParaRPr>
          </a:p>
        </p:txBody>
      </p:sp>
      <p:pic>
        <p:nvPicPr>
          <p:cNvPr id="6" name="Image 5">
            <a:extLst>
              <a:ext uri="{FF2B5EF4-FFF2-40B4-BE49-F238E27FC236}">
                <a16:creationId xmlns:a16="http://schemas.microsoft.com/office/drawing/2014/main" id="{57F92086-CA9D-B7E5-4B54-BDDE89F19E5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67149" y="1996003"/>
            <a:ext cx="3808389" cy="3808389"/>
          </a:xfrm>
          <a:prstGeom prst="rect">
            <a:avLst/>
          </a:prstGeom>
        </p:spPr>
      </p:pic>
    </p:spTree>
    <p:extLst>
      <p:ext uri="{BB962C8B-B14F-4D97-AF65-F5344CB8AC3E}">
        <p14:creationId xmlns:p14="http://schemas.microsoft.com/office/powerpoint/2010/main" val="3833497321"/>
      </p:ext>
    </p:extLst>
  </p:cSld>
  <p:clrMapOvr>
    <a:masterClrMapping/>
  </p:clrMapOvr>
  <mc:AlternateContent xmlns:mc="http://schemas.openxmlformats.org/markup-compatibility/2006" xmlns:p14="http://schemas.microsoft.com/office/powerpoint/2010/main">
    <mc:Choice Requires="p14">
      <p:transition spd="slow" p14:dur="3400" advTm="359061">
        <p14:reveal/>
      </p:transition>
    </mc:Choice>
    <mc:Fallback xmlns="">
      <p:transition spd="slow" advTm="359061">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8016929" cy="830997"/>
          </a:xfrm>
          <a:prstGeom prst="rect">
            <a:avLst/>
          </a:prstGeom>
          <a:noFill/>
        </p:spPr>
        <p:txBody>
          <a:bodyPr wrap="square" rtlCol="0">
            <a:spAutoFit/>
          </a:bodyPr>
          <a:lstStyle/>
          <a:p>
            <a:r>
              <a:rPr lang="ar-DZ" sz="4800" b="1" dirty="0">
                <a:solidFill>
                  <a:schemeClr val="bg1"/>
                </a:solidFill>
                <a:latin typeface="Alexandria" charset="0"/>
                <a:cs typeface="Alexandria" charset="0"/>
              </a:rPr>
              <a:t>تمنياتي للجميع بالتوفيق والسداد</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515818">
        <p15:prstTrans prst="prestige"/>
      </p:transition>
    </mc:Choice>
    <mc:Fallback xmlns="">
      <p:transition spd="slow" advTm="515818">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4f7a16ca4924fb23f9fc1a28cdf81b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9ffbe5f2ef6a8fca5ec1833aec8eef8"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4E02A445-2633-46D5-A133-E007AD8013B5}"/>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openxmlformats.org/package/2006/metadata/core-properties"/>
    <ds:schemaRef ds:uri="http://www.w3.org/XML/1998/namespace"/>
    <ds:schemaRef ds:uri="http://purl.org/dc/dcmitype/"/>
    <ds:schemaRef ds:uri="http://schemas.microsoft.com/office/2006/metadata/properties"/>
    <ds:schemaRef ds:uri="http://schemas.microsoft.com/office/2006/documentManagement/types"/>
    <ds:schemaRef ds:uri="aca13214-df29-4e3c-a050-857c0bf7bd8e"/>
    <ds:schemaRef ds:uri="http://purl.org/dc/elements/1.1/"/>
    <ds:schemaRef ds:uri="http://schemas.microsoft.com/office/infopath/2007/PartnerControls"/>
    <ds:schemaRef ds:uri="688354b5-287c-4cda-825e-1d7935aea40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5574</TotalTime>
  <Words>5875</Words>
  <Application>Microsoft Office PowerPoint</Application>
  <PresentationFormat>Grand écran</PresentationFormat>
  <Paragraphs>341</Paragraphs>
  <Slides>41</Slides>
  <Notes>33</Notes>
  <HiddenSlides>0</HiddenSlides>
  <MMClips>0</MMClips>
  <ScaleCrop>false</ScaleCrop>
  <HeadingPairs>
    <vt:vector size="6" baseType="variant">
      <vt:variant>
        <vt:lpstr>Polices utilisées</vt:lpstr>
      </vt:variant>
      <vt:variant>
        <vt:i4>10</vt:i4>
      </vt:variant>
      <vt:variant>
        <vt:lpstr>Thème</vt:lpstr>
      </vt:variant>
      <vt:variant>
        <vt:i4>1</vt:i4>
      </vt:variant>
      <vt:variant>
        <vt:lpstr>Titres des diapositives</vt:lpstr>
      </vt:variant>
      <vt:variant>
        <vt:i4>41</vt:i4>
      </vt:variant>
    </vt:vector>
  </HeadingPairs>
  <TitlesOfParts>
    <vt:vector size="52" baseType="lpstr">
      <vt:lpstr>Alexandria</vt:lpstr>
      <vt:lpstr>Arial</vt:lpstr>
      <vt:lpstr>Calibri</vt:lpstr>
      <vt:lpstr>Calibri Light</vt:lpstr>
      <vt:lpstr>Roboto Light</vt:lpstr>
      <vt:lpstr>Segoe UI Emoji</vt:lpstr>
      <vt:lpstr>Segoe UI Symbol</vt:lpstr>
      <vt:lpstr>Symbol</vt:lpstr>
      <vt:lpstr>Tahoma</vt:lpstr>
      <vt:lpstr>Wingdings</vt:lpstr>
      <vt:lpstr>Office Theme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Tewfik Amri</cp:lastModifiedBy>
  <cp:revision>102</cp:revision>
  <dcterms:created xsi:type="dcterms:W3CDTF">2023-04-29T09:08:00Z</dcterms:created>
  <dcterms:modified xsi:type="dcterms:W3CDTF">2025-10-24T16:56:45Z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