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65" r:id="rId1"/>
    <p:sldMasterId id="2147483683" r:id="rId2"/>
  </p:sldMasterIdLst>
  <p:notesMasterIdLst>
    <p:notesMasterId r:id="rId49"/>
  </p:notesMasterIdLst>
  <p:sldIdLst>
    <p:sldId id="480" r:id="rId3"/>
    <p:sldId id="303" r:id="rId4"/>
    <p:sldId id="276" r:id="rId5"/>
    <p:sldId id="793" r:id="rId6"/>
    <p:sldId id="758" r:id="rId7"/>
    <p:sldId id="757" r:id="rId8"/>
    <p:sldId id="759" r:id="rId9"/>
    <p:sldId id="508" r:id="rId10"/>
    <p:sldId id="554" r:id="rId11"/>
    <p:sldId id="509" r:id="rId12"/>
    <p:sldId id="756" r:id="rId13"/>
    <p:sldId id="754" r:id="rId14"/>
    <p:sldId id="516" r:id="rId15"/>
    <p:sldId id="557" r:id="rId16"/>
    <p:sldId id="762" r:id="rId17"/>
    <p:sldId id="526" r:id="rId18"/>
    <p:sldId id="530" r:id="rId19"/>
    <p:sldId id="792" r:id="rId20"/>
    <p:sldId id="791" r:id="rId21"/>
    <p:sldId id="790" r:id="rId22"/>
    <p:sldId id="789" r:id="rId23"/>
    <p:sldId id="788" r:id="rId24"/>
    <p:sldId id="787" r:id="rId25"/>
    <p:sldId id="795" r:id="rId26"/>
    <p:sldId id="796" r:id="rId27"/>
    <p:sldId id="786" r:id="rId28"/>
    <p:sldId id="558" r:id="rId29"/>
    <p:sldId id="785" r:id="rId30"/>
    <p:sldId id="532" r:id="rId31"/>
    <p:sldId id="784" r:id="rId32"/>
    <p:sldId id="797" r:id="rId33"/>
    <p:sldId id="798" r:id="rId34"/>
    <p:sldId id="783" r:id="rId35"/>
    <p:sldId id="782" r:id="rId36"/>
    <p:sldId id="799" r:id="rId37"/>
    <p:sldId id="781" r:id="rId38"/>
    <p:sldId id="780" r:id="rId39"/>
    <p:sldId id="779" r:id="rId40"/>
    <p:sldId id="778" r:id="rId41"/>
    <p:sldId id="777" r:id="rId42"/>
    <p:sldId id="776" r:id="rId43"/>
    <p:sldId id="775" r:id="rId44"/>
    <p:sldId id="774" r:id="rId45"/>
    <p:sldId id="533" r:id="rId46"/>
    <p:sldId id="535" r:id="rId47"/>
    <p:sldId id="5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6"/>
            <p14:sldId id="793"/>
            <p14:sldId id="758"/>
            <p14:sldId id="757"/>
            <p14:sldId id="759"/>
            <p14:sldId id="508"/>
            <p14:sldId id="554"/>
            <p14:sldId id="509"/>
            <p14:sldId id="756"/>
            <p14:sldId id="754"/>
            <p14:sldId id="516"/>
            <p14:sldId id="557"/>
            <p14:sldId id="762"/>
            <p14:sldId id="526"/>
            <p14:sldId id="530"/>
            <p14:sldId id="792"/>
            <p14:sldId id="791"/>
            <p14:sldId id="790"/>
            <p14:sldId id="789"/>
            <p14:sldId id="788"/>
            <p14:sldId id="787"/>
            <p14:sldId id="795"/>
            <p14:sldId id="796"/>
            <p14:sldId id="786"/>
            <p14:sldId id="558"/>
            <p14:sldId id="785"/>
            <p14:sldId id="532"/>
            <p14:sldId id="784"/>
            <p14:sldId id="797"/>
            <p14:sldId id="798"/>
            <p14:sldId id="783"/>
            <p14:sldId id="782"/>
            <p14:sldId id="799"/>
            <p14:sldId id="781"/>
            <p14:sldId id="780"/>
            <p14:sldId id="779"/>
            <p14:sldId id="778"/>
            <p14:sldId id="777"/>
            <p14:sldId id="776"/>
            <p14:sldId id="775"/>
            <p14:sldId id="774"/>
            <p14:sldId id="533"/>
            <p14:sldId id="535"/>
            <p14:sldId id="5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1" d="100"/>
          <a:sy n="61" d="100"/>
        </p:scale>
        <p:origin x="99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074332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45683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704126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27298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410240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524057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245872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763229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908394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587830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542458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40647942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571350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9357569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10662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118424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7/7/2024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78988185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7/7/2024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56574108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7/7/2024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89215260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7/7/2024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22327782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7/7/2024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44424255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7/7/2024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02156411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7/7/2024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86078715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7/7/2024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56802939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7/7/2024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35900567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7/7/2024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24575009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7/7/2024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18527223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06835229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526855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58354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734093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789837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734607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8.xml"/><Relationship Id="rId13" Type="http://schemas.openxmlformats.org/officeDocument/2006/relationships/slideLayout" Target="../slideLayouts/slideLayout33.xml"/><Relationship Id="rId18" Type="http://schemas.openxmlformats.org/officeDocument/2006/relationships/theme" Target="../theme/theme2.xml"/><Relationship Id="rId3" Type="http://schemas.openxmlformats.org/officeDocument/2006/relationships/slideLayout" Target="../slideLayouts/slideLayout23.xml"/><Relationship Id="rId7" Type="http://schemas.openxmlformats.org/officeDocument/2006/relationships/slideLayout" Target="../slideLayouts/slideLayout27.xml"/><Relationship Id="rId12" Type="http://schemas.openxmlformats.org/officeDocument/2006/relationships/slideLayout" Target="../slideLayouts/slideLayout32.xml"/><Relationship Id="rId17" Type="http://schemas.openxmlformats.org/officeDocument/2006/relationships/slideLayout" Target="../slideLayouts/slideLayout37.xml"/><Relationship Id="rId2" Type="http://schemas.openxmlformats.org/officeDocument/2006/relationships/slideLayout" Target="../slideLayouts/slideLayout22.xml"/><Relationship Id="rId16" Type="http://schemas.openxmlformats.org/officeDocument/2006/relationships/slideLayout" Target="../slideLayouts/slideLayout36.xml"/><Relationship Id="rId1" Type="http://schemas.openxmlformats.org/officeDocument/2006/relationships/slideLayout" Target="../slideLayouts/slideLayout21.xml"/><Relationship Id="rId6" Type="http://schemas.openxmlformats.org/officeDocument/2006/relationships/slideLayout" Target="../slideLayouts/slideLayout26.xml"/><Relationship Id="rId11" Type="http://schemas.openxmlformats.org/officeDocument/2006/relationships/slideLayout" Target="../slideLayouts/slideLayout31.xml"/><Relationship Id="rId5" Type="http://schemas.openxmlformats.org/officeDocument/2006/relationships/slideLayout" Target="../slideLayouts/slideLayout25.xml"/><Relationship Id="rId15" Type="http://schemas.openxmlformats.org/officeDocument/2006/relationships/slideLayout" Target="../slideLayouts/slideLayout35.xml"/><Relationship Id="rId10" Type="http://schemas.openxmlformats.org/officeDocument/2006/relationships/slideLayout" Target="../slideLayouts/slideLayout30.xml"/><Relationship Id="rId19" Type="http://schemas.openxmlformats.org/officeDocument/2006/relationships/image" Target="../media/image1.png"/><Relationship Id="rId4" Type="http://schemas.openxmlformats.org/officeDocument/2006/relationships/slideLayout" Target="../slideLayouts/slideLayout24.xml"/><Relationship Id="rId9" Type="http://schemas.openxmlformats.org/officeDocument/2006/relationships/slideLayout" Target="../slideLayouts/slideLayout29.xml"/><Relationship Id="rId14" Type="http://schemas.openxmlformats.org/officeDocument/2006/relationships/slideLayout" Target="../slideLayouts/slideLayout3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2">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245603266"/>
      </p:ext>
    </p:extLst>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 id="2147483677" r:id="rId12"/>
    <p:sldLayoutId id="2147483678" r:id="rId13"/>
    <p:sldLayoutId id="2147483680" r:id="rId14"/>
    <p:sldLayoutId id="2147483681" r:id="rId15"/>
    <p:sldLayoutId id="2147483682" r:id="rId16"/>
    <p:sldLayoutId id="2147483660" r:id="rId17"/>
    <p:sldLayoutId id="2147483661" r:id="rId18"/>
    <p:sldLayoutId id="2147483663" r:id="rId19"/>
    <p:sldLayoutId id="2147483664" r:id="rId2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7/7/2024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53879725"/>
      </p:ext>
    </p:extLst>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 id="2147483695" r:id="rId12"/>
    <p:sldLayoutId id="2147483696" r:id="rId13"/>
    <p:sldLayoutId id="2147483697" r:id="rId14"/>
    <p:sldLayoutId id="2147483698" r:id="rId15"/>
    <p:sldLayoutId id="2147483699" r:id="rId16"/>
    <p:sldLayoutId id="2147483700"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8.png"/><Relationship Id="rId1" Type="http://schemas.openxmlformats.org/officeDocument/2006/relationships/slideLayout" Target="../slideLayouts/slideLayout14.xml"/><Relationship Id="rId4" Type="http://schemas.openxmlformats.org/officeDocument/2006/relationships/image" Target="../media/image20.png"/></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8.png"/><Relationship Id="rId1" Type="http://schemas.openxmlformats.org/officeDocument/2006/relationships/slideLayout" Target="../slideLayouts/slideLayout14.xml"/><Relationship Id="rId4" Type="http://schemas.openxmlformats.org/officeDocument/2006/relationships/image" Target="../media/image26.png"/></Relationships>
</file>

<file path=ppt/slides/_rels/slide2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8.png"/><Relationship Id="rId1" Type="http://schemas.openxmlformats.org/officeDocument/2006/relationships/slideLayout" Target="../slideLayouts/slideLayout14.xml"/><Relationship Id="rId5" Type="http://schemas.openxmlformats.org/officeDocument/2006/relationships/image" Target="../media/image32.png"/><Relationship Id="rId4" Type="http://schemas.openxmlformats.org/officeDocument/2006/relationships/image" Target="../media/image31.png"/></Relationships>
</file>

<file path=ppt/slides/_rels/slide3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8.png"/><Relationship Id="rId1" Type="http://schemas.openxmlformats.org/officeDocument/2006/relationships/slideLayout" Target="../slideLayouts/slideLayout14.xml"/><Relationship Id="rId5" Type="http://schemas.openxmlformats.org/officeDocument/2006/relationships/image" Target="../media/image37.png"/><Relationship Id="rId4" Type="http://schemas.openxmlformats.org/officeDocument/2006/relationships/image" Target="../media/image36.png"/></Relationships>
</file>

<file path=ppt/slides/_rels/slide3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8.png"/><Relationship Id="rId1" Type="http://schemas.openxmlformats.org/officeDocument/2006/relationships/slideLayout" Target="../slideLayouts/slideLayout14.xml"/><Relationship Id="rId5" Type="http://schemas.openxmlformats.org/officeDocument/2006/relationships/image" Target="../media/image43.png"/><Relationship Id="rId4" Type="http://schemas.openxmlformats.org/officeDocument/2006/relationships/image" Target="../media/image42.png"/></Relationships>
</file>

<file path=ppt/slides/_rels/slide4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8.png"/><Relationship Id="rId1" Type="http://schemas.openxmlformats.org/officeDocument/2006/relationships/slideLayout" Target="../slideLayouts/slideLayout14.xml"/><Relationship Id="rId5" Type="http://schemas.openxmlformats.org/officeDocument/2006/relationships/image" Target="../media/image46.png"/><Relationship Id="rId4" Type="http://schemas.openxmlformats.org/officeDocument/2006/relationships/image" Target="../media/image45.png"/></Relationships>
</file>

<file path=ppt/slides/_rels/slide4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48.png"/><Relationship Id="rId7" Type="http://schemas.openxmlformats.org/officeDocument/2006/relationships/image" Target="../media/image7.svg"/><Relationship Id="rId2" Type="http://schemas.openxmlformats.org/officeDocument/2006/relationships/image" Target="../media/image47.jpeg"/><Relationship Id="rId1" Type="http://schemas.openxmlformats.org/officeDocument/2006/relationships/slideLayout" Target="../slideLayouts/slideLayout36.xml"/><Relationship Id="rId6" Type="http://schemas.openxmlformats.org/officeDocument/2006/relationships/image" Target="../media/image6.png"/><Relationship Id="rId5" Type="http://schemas.openxmlformats.org/officeDocument/2006/relationships/image" Target="../media/image50.png"/><Relationship Id="rId4" Type="http://schemas.openxmlformats.org/officeDocument/2006/relationships/image" Target="../media/image4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94618" y="3794396"/>
            <a:ext cx="5797042" cy="338554"/>
          </a:xfrm>
          <a:prstGeom prst="rect">
            <a:avLst/>
          </a:prstGeom>
          <a:noFill/>
        </p:spPr>
        <p:txBody>
          <a:bodyPr wrap="square" rtlCol="0">
            <a:spAutoFit/>
          </a:bodyPr>
          <a:lstStyle/>
          <a:p>
            <a:r>
              <a:rPr lang="ar-EG" sz="1600" b="1" dirty="0">
                <a:latin typeface="Alexandria" pitchFamily="2" charset="-78"/>
                <a:cs typeface="Alexandria" pitchFamily="2" charset="-78"/>
              </a:rPr>
              <a:t>إعداد د/ميرهان محسن </a:t>
            </a:r>
            <a:endParaRPr lang="en-US" sz="1600" b="1" dirty="0">
              <a:latin typeface="Alexandria" pitchFamily="2" charset="-78"/>
              <a:cs typeface="Alexandria" pitchFamily="2" charset="-78"/>
            </a:endParaRPr>
          </a:p>
        </p:txBody>
      </p:sp>
      <p:sp>
        <p:nvSpPr>
          <p:cNvPr id="31" name="TextBox 30"/>
          <p:cNvSpPr txBox="1"/>
          <p:nvPr/>
        </p:nvSpPr>
        <p:spPr>
          <a:xfrm>
            <a:off x="475302" y="2497454"/>
            <a:ext cx="5620698" cy="400110"/>
          </a:xfrm>
          <a:prstGeom prst="rect">
            <a:avLst/>
          </a:prstGeom>
          <a:noFill/>
        </p:spPr>
        <p:txBody>
          <a:bodyPr wrap="square" rtlCol="0">
            <a:spAutoFit/>
          </a:bodyPr>
          <a:lstStyle/>
          <a:p>
            <a:r>
              <a:rPr lang="ar-BH" sz="2000" b="1" dirty="0">
                <a:latin typeface="Alexandria" pitchFamily="2" charset="-78"/>
                <a:cs typeface="Alexandria" pitchFamily="2" charset="-78"/>
              </a:rPr>
              <a:t>نظريات </a:t>
            </a:r>
            <a:r>
              <a:rPr lang="ar-BH" sz="2000" b="1">
                <a:latin typeface="Alexandria" pitchFamily="2" charset="-78"/>
                <a:cs typeface="Alexandria" pitchFamily="2" charset="-78"/>
              </a:rPr>
              <a:t>العلاقات العامة. </a:t>
            </a:r>
            <a:endParaRPr lang="en-US" sz="2000" b="1" dirty="0">
              <a:latin typeface="Alexandria" pitchFamily="2" charset="-78"/>
              <a:cs typeface="Alexandria" pitchFamily="2" charset="-78"/>
            </a:endParaRPr>
          </a:p>
        </p:txBody>
      </p:sp>
      <p:sp>
        <p:nvSpPr>
          <p:cNvPr id="34" name="Rectangle: Rounded Corners 33"/>
          <p:cNvSpPr/>
          <p:nvPr/>
        </p:nvSpPr>
        <p:spPr>
          <a:xfrm>
            <a:off x="475302" y="563869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Alexandria" pitchFamily="2" charset="-78"/>
                <a:cs typeface="Alexandria" pitchFamily="2" charset="-78"/>
              </a:rPr>
              <a:t>Lecture 7</a:t>
            </a:r>
          </a:p>
        </p:txBody>
      </p:sp>
      <p:sp>
        <p:nvSpPr>
          <p:cNvPr id="46" name="TextBox 45"/>
          <p:cNvSpPr txBox="1"/>
          <p:nvPr/>
        </p:nvSpPr>
        <p:spPr>
          <a:xfrm>
            <a:off x="538246" y="6167863"/>
            <a:ext cx="1128835" cy="400110"/>
          </a:xfrm>
          <a:prstGeom prst="rect">
            <a:avLst/>
          </a:prstGeom>
          <a:noFill/>
        </p:spPr>
        <p:txBody>
          <a:bodyPr wrap="none" rtlCol="0">
            <a:spAutoFit/>
          </a:bodyPr>
          <a:lstStyle/>
          <a:p>
            <a:r>
              <a:rPr lang="en-US" sz="2000" b="1" dirty="0">
                <a:latin typeface="Alexandria" pitchFamily="2" charset="-78"/>
                <a:cs typeface="Alexandria" pitchFamily="2" charset="-78"/>
              </a:rPr>
              <a:t>PRL </a:t>
            </a:r>
            <a:r>
              <a:rPr lang="ar-BH" sz="2000" b="1" dirty="0">
                <a:latin typeface="Alexandria" pitchFamily="2" charset="-78"/>
                <a:cs typeface="Alexandria" pitchFamily="2" charset="-78"/>
              </a:rPr>
              <a:t>611</a:t>
            </a:r>
            <a:endParaRPr lang="en-US" sz="2000" b="1" dirty="0">
              <a:latin typeface="Alexandria" pitchFamily="2" charset="-78"/>
              <a:cs typeface="Alexandria" pitchFamily="2" charset="-78"/>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483734" y="2635679"/>
            <a:ext cx="5708264" cy="707886"/>
          </a:xfrm>
          <a:prstGeom prst="rect">
            <a:avLst/>
          </a:prstGeom>
          <a:noFill/>
        </p:spPr>
        <p:txBody>
          <a:bodyPr wrap="square" rtlCol="0">
            <a:spAutoFit/>
          </a:bodyPr>
          <a:lstStyle/>
          <a:p>
            <a:pPr algn="ctr"/>
            <a:r>
              <a:rPr lang="ar-BH" sz="2000" b="1" i="1" u="sng">
                <a:latin typeface="Alexandria" pitchFamily="2" charset="-78"/>
                <a:cs typeface="Alexandria" pitchFamily="2" charset="-78"/>
              </a:rPr>
              <a:t>نماذج ونظريات العلاقات العامة في عصر الذكاء الإصطناعي</a:t>
            </a:r>
            <a:endParaRPr lang="ar-BH" sz="2000" b="1" i="1" u="sng" dirty="0">
              <a:latin typeface="Alexandria" pitchFamily="2" charset="-78"/>
              <a:cs typeface="Alexandria" pitchFamily="2" charset="-78"/>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Times New Roman" panose="02020603050405020304" pitchFamily="18" charset="0"/>
                <a:cs typeface="Times New Roman" panose="02020603050405020304" pitchFamily="18" charset="0"/>
              </a:rPr>
              <a:t>Lecture 7</a:t>
            </a:r>
          </a:p>
        </p:txBody>
      </p:sp>
      <p:sp>
        <p:nvSpPr>
          <p:cNvPr id="11" name="TextBox 10"/>
          <p:cNvSpPr txBox="1"/>
          <p:nvPr/>
        </p:nvSpPr>
        <p:spPr>
          <a:xfrm>
            <a:off x="6370224" y="4802552"/>
            <a:ext cx="1103187" cy="400110"/>
          </a:xfrm>
          <a:prstGeom prst="rect">
            <a:avLst/>
          </a:prstGeom>
          <a:noFill/>
        </p:spPr>
        <p:txBody>
          <a:bodyPr wrap="none" rtlCol="0">
            <a:spAutoFit/>
          </a:bodyPr>
          <a:lstStyle/>
          <a:p>
            <a:r>
              <a:rPr lang="en-US" sz="2000" dirty="0">
                <a:latin typeface="Alexandria" pitchFamily="2" charset="-78"/>
                <a:cs typeface="Alexandria" pitchFamily="2" charset="-78"/>
              </a:rPr>
              <a:t>PRL </a:t>
            </a:r>
            <a:r>
              <a:rPr lang="ar-BH" sz="2000" dirty="0">
                <a:latin typeface="Alexandria" pitchFamily="2" charset="-78"/>
                <a:cs typeface="Alexandria" pitchFamily="2" charset="-78"/>
              </a:rPr>
              <a:t>611</a:t>
            </a:r>
            <a:endParaRPr lang="en-US" sz="2000" dirty="0">
              <a:latin typeface="Alexandria" pitchFamily="2" charset="-78"/>
              <a:cs typeface="Alexandria" pitchFamily="2" charset="-78"/>
            </a:endParaRPr>
          </a:p>
        </p:txBody>
      </p:sp>
      <p:sp>
        <p:nvSpPr>
          <p:cNvPr id="13" name="TextBox 12"/>
          <p:cNvSpPr txBox="1"/>
          <p:nvPr/>
        </p:nvSpPr>
        <p:spPr>
          <a:xfrm>
            <a:off x="459185" y="5830966"/>
            <a:ext cx="4886463" cy="369332"/>
          </a:xfrm>
          <a:prstGeom prst="rect">
            <a:avLst/>
          </a:prstGeom>
          <a:noFill/>
        </p:spPr>
        <p:txBody>
          <a:bodyPr wrap="square" rtlCol="0">
            <a:spAutoFit/>
          </a:bodyPr>
          <a:lstStyle/>
          <a:p>
            <a:r>
              <a:rPr lang="ar-EG" dirty="0">
                <a:solidFill>
                  <a:srgbClr val="00B0F0"/>
                </a:solidFill>
                <a:latin typeface="Alexandria" pitchFamily="2" charset="-78"/>
                <a:cs typeface="Alexandria" pitchFamily="2" charset="-78"/>
              </a:rPr>
              <a:t>إ</a:t>
            </a:r>
            <a:r>
              <a:rPr lang="ar-EG" b="1" dirty="0">
                <a:solidFill>
                  <a:srgbClr val="00B0F0"/>
                </a:solidFill>
                <a:latin typeface="Alexandria" pitchFamily="2" charset="-78"/>
                <a:cs typeface="Alexandria" pitchFamily="2" charset="-78"/>
              </a:rPr>
              <a:t>عداد / د.ميرهان محسن</a:t>
            </a:r>
            <a:r>
              <a:rPr lang="ar-EG" dirty="0">
                <a:solidFill>
                  <a:srgbClr val="00B0F0"/>
                </a:solidFill>
                <a:latin typeface="Alexandria" pitchFamily="2" charset="-78"/>
                <a:cs typeface="Alexandria" pitchFamily="2" charset="-78"/>
              </a:rPr>
              <a:t> </a:t>
            </a:r>
            <a:endParaRPr lang="en-US" dirty="0">
              <a:solidFill>
                <a:srgbClr val="00B0F0"/>
              </a:solidFill>
              <a:latin typeface="Alexandria" pitchFamily="2" charset="-78"/>
              <a:cs typeface="Alexandria" pitchFamily="2" charset="-78"/>
            </a:endParaRP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96112" y="2221914"/>
            <a:ext cx="10322768" cy="419987"/>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يُعتبر</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AFBD1087-9E60-D197-6227-0C76E43F757C}"/>
              </a:ext>
            </a:extLst>
          </p:cNvPr>
          <p:cNvSpPr txBox="1"/>
          <p:nvPr/>
        </p:nvSpPr>
        <p:spPr>
          <a:xfrm>
            <a:off x="1444752" y="710543"/>
            <a:ext cx="7484364"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20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lexandria" pitchFamily="2" charset="-78"/>
                <a:ea typeface="+mn-ea"/>
                <a:cs typeface="Alexandria" pitchFamily="2" charset="-78"/>
              </a:rPr>
              <a:t>نظريات العلاقات العامة في عصر الذكاء الإصطناعي</a:t>
            </a:r>
            <a:endParaRPr kumimoji="0" lang="en-US" sz="20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lexandria" pitchFamily="2" charset="-78"/>
              <a:ea typeface="+mn-ea"/>
              <a:cs typeface="Alexandria" pitchFamily="2" charset="-78"/>
            </a:endParaRPr>
          </a:p>
        </p:txBody>
      </p:sp>
      <p:pic>
        <p:nvPicPr>
          <p:cNvPr id="3" name="Picture 2">
            <a:extLst>
              <a:ext uri="{FF2B5EF4-FFF2-40B4-BE49-F238E27FC236}">
                <a16:creationId xmlns:a16="http://schemas.microsoft.com/office/drawing/2014/main" id="{F2F8AAD9-B529-E061-8EFD-26460BA66462}"/>
              </a:ext>
            </a:extLst>
          </p:cNvPr>
          <p:cNvPicPr>
            <a:picLocks noChangeAspect="1"/>
          </p:cNvPicPr>
          <p:nvPr/>
        </p:nvPicPr>
        <p:blipFill>
          <a:blip r:embed="rId3"/>
          <a:stretch>
            <a:fillRect/>
          </a:stretch>
        </p:blipFill>
        <p:spPr>
          <a:xfrm>
            <a:off x="689640" y="1922220"/>
            <a:ext cx="10812720" cy="4225238"/>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 name="Picture 9">
            <a:extLst>
              <a:ext uri="{FF2B5EF4-FFF2-40B4-BE49-F238E27FC236}">
                <a16:creationId xmlns:a16="http://schemas.microsoft.com/office/drawing/2014/main" id="{858ADC7B-3C43-70A9-C2CE-8FBB37CDDE0F}"/>
              </a:ext>
            </a:extLst>
          </p:cNvPr>
          <p:cNvPicPr>
            <a:picLocks noChangeAspect="1"/>
          </p:cNvPicPr>
          <p:nvPr/>
        </p:nvPicPr>
        <p:blipFill>
          <a:blip r:embed="rId3"/>
          <a:stretch>
            <a:fillRect/>
          </a:stretch>
        </p:blipFill>
        <p:spPr>
          <a:xfrm>
            <a:off x="689640" y="1922219"/>
            <a:ext cx="10812719" cy="4370411"/>
          </a:xfrm>
          <a:prstGeom prst="rect">
            <a:avLst/>
          </a:prstGeom>
        </p:spPr>
      </p:pic>
    </p:spTree>
    <p:extLst>
      <p:ext uri="{BB962C8B-B14F-4D97-AF65-F5344CB8AC3E}">
        <p14:creationId xmlns:p14="http://schemas.microsoft.com/office/powerpoint/2010/main" val="35137659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6096000" y="2214517"/>
            <a:ext cx="5122880" cy="226664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كثيرا ما يثار النقاش حول الذكاء الإصطناعي وما إذا كان الذكاءالإصطناعي سيحل محل الوظائف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هل بالفعل سيحل الذكاء الإصطناعي محل الوظائف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هل سيحل محل بعض الوظائف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أراء متفاءله وأخرى تحمل نظرة تشاؤمية وخوف وترقب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FA3567C8-512A-5EBB-52C2-31962DC12186}"/>
              </a:ext>
            </a:extLst>
          </p:cNvPr>
          <p:cNvPicPr>
            <a:picLocks noChangeAspect="1"/>
          </p:cNvPicPr>
          <p:nvPr/>
        </p:nvPicPr>
        <p:blipFill>
          <a:blip r:embed="rId3"/>
          <a:stretch>
            <a:fillRect/>
          </a:stretch>
        </p:blipFill>
        <p:spPr>
          <a:xfrm>
            <a:off x="689640" y="1922219"/>
            <a:ext cx="4982688" cy="4370412"/>
          </a:xfrm>
          <a:prstGeom prst="rect">
            <a:avLst/>
          </a:prstGeom>
        </p:spPr>
      </p:pic>
    </p:spTree>
    <p:extLst>
      <p:ext uri="{BB962C8B-B14F-4D97-AF65-F5344CB8AC3E}">
        <p14:creationId xmlns:p14="http://schemas.microsoft.com/office/powerpoint/2010/main" val="4815522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221444" y="2214517"/>
            <a:ext cx="9997436" cy="2635978"/>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نظرية استبدال الوظائف بالذكاء الاصطناعي </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AI Job Replacement Theory</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طورها الباحث  هوانغ وراست عام 2018م والتي تقسم الذكاء الاصطناعي إلى أربعة مستويات لقياس المدى الذي سيحل به الذكاء الاصطناعي محل العمل البشري. ومستويات الذكاء الأربعة هي:</a:t>
            </a:r>
            <a:endPar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الذكاء الميكانيكي،</a:t>
            </a:r>
            <a:endPar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والذكاء التحليلي</a:t>
            </a:r>
            <a:endPar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والذكاء الحدسي</a:t>
            </a:r>
            <a:endPar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وذكاء العاطفي.</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B0A368D3-90AC-2F6F-996F-054A39B68925}"/>
              </a:ext>
            </a:extLst>
          </p:cNvPr>
          <p:cNvSpPr txBox="1"/>
          <p:nvPr/>
        </p:nvSpPr>
        <p:spPr>
          <a:xfrm>
            <a:off x="2007108" y="975974"/>
            <a:ext cx="6099048" cy="369332"/>
          </a:xfrm>
          <a:prstGeom prst="rect">
            <a:avLst/>
          </a:prstGeom>
          <a:noFill/>
        </p:spPr>
        <p:txBody>
          <a:bodyPr wrap="square">
            <a:spAutoFit/>
          </a:bodyPr>
          <a:lstStyle/>
          <a:p>
            <a:pPr algn="ctr" rtl="1"/>
            <a:r>
              <a:rPr lang="ar-EG" sz="1800" b="1" i="1" u="sng" dirty="0">
                <a:effectLst>
                  <a:outerShdw blurRad="38100" dist="38100" dir="2700000" algn="tl">
                    <a:srgbClr val="000000">
                      <a:alpha val="43137"/>
                    </a:srgbClr>
                  </a:outerShdw>
                </a:effectLst>
                <a:latin typeface="Alexandria" pitchFamily="2" charset="-78"/>
                <a:cs typeface="Alexandria" pitchFamily="2" charset="-78"/>
              </a:rPr>
              <a:t>نظرية إستبدال الوظائف</a:t>
            </a:r>
            <a:r>
              <a:rPr lang="en-US" sz="1800" b="1" i="1" u="sng" dirty="0">
                <a:effectLst>
                  <a:outerShdw blurRad="38100" dist="38100" dir="2700000" algn="tl">
                    <a:srgbClr val="000000">
                      <a:alpha val="43137"/>
                    </a:srgbClr>
                  </a:outerShdw>
                </a:effectLst>
                <a:latin typeface="Alexandria" pitchFamily="2" charset="-78"/>
                <a:cs typeface="Alexandria" pitchFamily="2" charset="-78"/>
              </a:rPr>
              <a:t>AI Job Replacement Theory</a:t>
            </a:r>
            <a:r>
              <a:rPr lang="ar-EG" sz="1800" b="1" i="1" u="sng" dirty="0">
                <a:effectLst>
                  <a:outerShdw blurRad="38100" dist="38100" dir="2700000" algn="tl">
                    <a:srgbClr val="000000">
                      <a:alpha val="43137"/>
                    </a:srgbClr>
                  </a:outerShdw>
                </a:effectLst>
                <a:latin typeface="Alexandria" pitchFamily="2" charset="-78"/>
                <a:cs typeface="Alexandria" pitchFamily="2" charset="-78"/>
              </a:rPr>
              <a:t> </a:t>
            </a:r>
            <a:endParaRPr lang="en-US" sz="1800" b="1" i="1" u="sng" dirty="0">
              <a:effectLst>
                <a:outerShdw blurRad="38100" dist="38100" dir="2700000" algn="tl">
                  <a:srgbClr val="000000">
                    <a:alpha val="43137"/>
                  </a:srgbClr>
                </a:outerShdw>
              </a:effectLst>
              <a:latin typeface="Alexandria" pitchFamily="2" charset="-78"/>
              <a:cs typeface="Alexandria" pitchFamily="2" charset="-78"/>
            </a:endParaRPr>
          </a:p>
        </p:txBody>
      </p:sp>
      <p:pic>
        <p:nvPicPr>
          <p:cNvPr id="5" name="Picture 4">
            <a:extLst>
              <a:ext uri="{FF2B5EF4-FFF2-40B4-BE49-F238E27FC236}">
                <a16:creationId xmlns:a16="http://schemas.microsoft.com/office/drawing/2014/main" id="{5EB6037D-BA5F-2CD2-7156-BF7FAFDCE0E9}"/>
              </a:ext>
            </a:extLst>
          </p:cNvPr>
          <p:cNvPicPr>
            <a:picLocks noChangeAspect="1"/>
          </p:cNvPicPr>
          <p:nvPr/>
        </p:nvPicPr>
        <p:blipFill>
          <a:blip r:embed="rId3"/>
          <a:stretch>
            <a:fillRect/>
          </a:stretch>
        </p:blipFill>
        <p:spPr>
          <a:xfrm>
            <a:off x="842979" y="3532506"/>
            <a:ext cx="4923435" cy="2635978"/>
          </a:xfrm>
          <a:prstGeom prst="rect">
            <a:avLst/>
          </a:prstGeom>
        </p:spPr>
      </p:pic>
    </p:spTree>
    <p:extLst>
      <p:ext uri="{BB962C8B-B14F-4D97-AF65-F5344CB8AC3E}">
        <p14:creationId xmlns:p14="http://schemas.microsoft.com/office/powerpoint/2010/main" val="40964489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097282" y="2008809"/>
            <a:ext cx="9997436" cy="3400418"/>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600"/>
              </a:spcBef>
              <a:spcAft>
                <a:spcPts val="0"/>
              </a:spcAft>
              <a:buClrTx/>
              <a:buSzTx/>
              <a:buFontTx/>
              <a:buNone/>
              <a:tabLst/>
              <a:defRPr/>
            </a:pPr>
            <a:r>
              <a:rPr kumimoji="0" lang="ar-EG" sz="16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lexandria" pitchFamily="2" charset="-78"/>
                <a:ea typeface="Times New Roman" panose="02020603050405020304" pitchFamily="18" charset="0"/>
                <a:cs typeface="Alexandria" pitchFamily="2" charset="-78"/>
              </a:rPr>
              <a:t>وتحتوي هذه النظرية على ثلاثة مبادئ أساسية:</a:t>
            </a:r>
          </a:p>
          <a:p>
            <a:pPr marL="0" marR="0" lvl="0" indent="0" algn="just" defTabSz="914400" rtl="1" eaLnBrk="1" fontAlgn="auto" latinLnBrk="0" hangingPunct="1">
              <a:lnSpc>
                <a:spcPct val="150000"/>
              </a:lnSpc>
              <a:spcBef>
                <a:spcPts val="600"/>
              </a:spcBef>
              <a:spcAft>
                <a:spcPts val="0"/>
              </a:spcAft>
              <a:buClrTx/>
              <a:buSzTx/>
              <a:buFontTx/>
              <a:buNone/>
              <a:tabLst/>
              <a:defRPr/>
            </a:pPr>
            <a:r>
              <a:rPr kumimoji="0" lang="ar-EG" sz="16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lexandria" pitchFamily="2" charset="-78"/>
                <a:ea typeface="Times New Roman" panose="02020603050405020304" pitchFamily="18" charset="0"/>
                <a:cs typeface="Alexandria" pitchFamily="2" charset="-78"/>
              </a:rPr>
              <a:t>أولاً، </a:t>
            </a:r>
            <a:r>
              <a:rPr kumimoji="0" lang="ar-EG"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بناءً على تطوير الذكاء البشري والذكاء الاصطناعي، تم تحديد أربعة أنواع ترتيبية ومتوازية من الذكاء الميكانيكي والتحليلي والحدسي والتعاطفي مدرجة بترتيب الصعوبة التي يتقنها الذكاء الاصطناعي. ثم تعالج الطريقة التي يجب أن تقرر بها الشركات بين البشر والآلات في تقديم الخدمة عبر الذكاءات الأربعة.</a:t>
            </a:r>
          </a:p>
          <a:p>
            <a:pPr marL="0" marR="0" lvl="0" indent="0" algn="just" defTabSz="914400" rtl="1" eaLnBrk="1" fontAlgn="auto" latinLnBrk="0" hangingPunct="1">
              <a:lnSpc>
                <a:spcPct val="150000"/>
              </a:lnSpc>
              <a:spcBef>
                <a:spcPts val="600"/>
              </a:spcBef>
              <a:spcAft>
                <a:spcPts val="0"/>
              </a:spcAft>
              <a:buClrTx/>
              <a:buSzTx/>
              <a:buFontTx/>
              <a:buNone/>
              <a:tabLst/>
              <a:defRPr/>
            </a:pPr>
            <a:r>
              <a:rPr kumimoji="0" lang="ar-EG" sz="16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lexandria" pitchFamily="2" charset="-78"/>
                <a:ea typeface="Times New Roman" panose="02020603050405020304" pitchFamily="18" charset="0"/>
                <a:cs typeface="Alexandria" pitchFamily="2" charset="-78"/>
              </a:rPr>
              <a:t>ثانيًا، </a:t>
            </a:r>
            <a:r>
              <a:rPr kumimoji="0" lang="ar-EG"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يحدث استبدال وظائف الذكاء الاصطناعي بشكل أساسي على مستوى المهمة بدلاً من مستوى الوظيفة، كما يحل الذكاء الاصطناعي محل بعض العمالة البشرية على الأقل في خدمة ما عندما يتمكن الذكاء الاصطناعي من القيام ببعض مهام الوظيفة بشكل أفضل لتلبية الهدف الاستراتيجي للشركة، ثم يتقدم الذكاء الاصطناعي ليحل محل عمال الخدمة البشرية عندما يكون لديه القدرة على تولي جميع مهام الوظيفة</a:t>
            </a: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748047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297680" y="2054819"/>
            <a:ext cx="6854551" cy="226664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600"/>
              </a:spcBef>
              <a:spcAft>
                <a:spcPts val="0"/>
              </a:spcAft>
              <a:buClrTx/>
              <a:buSzTx/>
              <a:buFontTx/>
              <a:buNone/>
              <a:tabLst/>
              <a:defRPr/>
            </a:pPr>
            <a:r>
              <a:rPr kumimoji="0" lang="ar-EG" sz="1600" b="1" i="0" u="sng"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ثالثًا، </a:t>
            </a:r>
            <a:r>
              <a:rPr kumimoji="0" lang="ar-EG" sz="160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يحدث هذا الاستبدال للمهام "الأقل" (الأسهل للذكاء الاصطناعي) أولاً، بدءًا من المهام الميكانيكية، ثم الانتقال إلى مهام الذكاء الأعلى. في النهاية، سيكون الذكاء الاصطناعي قادرًا على أداء المهام البديهية والعاطفية من خلال تحديد آليات استبدال الذكاء الاصطناعي المختلفة للخدمة، نستنتج أن الطرق المبتكرة لتقديم الخدمة آخذة في الظهور وحتمية، وقد يكون حجم استبدال الوظائف أكثر أهمية مما يدركه الكثير من الناس.</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BB94F2D5-8BA4-9E30-75EE-7DCABF0464DB}"/>
              </a:ext>
            </a:extLst>
          </p:cNvPr>
          <p:cNvPicPr>
            <a:picLocks noChangeAspect="1"/>
          </p:cNvPicPr>
          <p:nvPr/>
        </p:nvPicPr>
        <p:blipFill>
          <a:blip r:embed="rId3"/>
          <a:stretch>
            <a:fillRect/>
          </a:stretch>
        </p:blipFill>
        <p:spPr>
          <a:xfrm>
            <a:off x="650407" y="1708355"/>
            <a:ext cx="3369504" cy="4324692"/>
          </a:xfrm>
          <a:prstGeom prst="rect">
            <a:avLst/>
          </a:prstGeom>
        </p:spPr>
      </p:pic>
    </p:spTree>
    <p:extLst>
      <p:ext uri="{BB962C8B-B14F-4D97-AF65-F5344CB8AC3E}">
        <p14:creationId xmlns:p14="http://schemas.microsoft.com/office/powerpoint/2010/main" val="6994200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43285" y="2037327"/>
            <a:ext cx="10214140" cy="1527982"/>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600"/>
              </a:spcBef>
              <a:spcAft>
                <a:spcPts val="0"/>
              </a:spcAft>
              <a:buClrTx/>
              <a:buSzTx/>
              <a:buFontTx/>
              <a:buNone/>
              <a:tabLst/>
              <a:defRPr/>
            </a:pPr>
            <a:r>
              <a:rPr kumimoji="0" lang="ar-EG" sz="1600" b="1" i="1"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lexandria" pitchFamily="2" charset="-78"/>
                <a:ea typeface="Times New Roman" panose="02020603050405020304" pitchFamily="18" charset="0"/>
                <a:cs typeface="Alexandria" pitchFamily="2" charset="-78"/>
              </a:rPr>
              <a:t>إن نظرية استبدال الوظائف بالذكاء الاصطناعي </a:t>
            </a:r>
            <a:r>
              <a:rPr kumimoji="0" lang="ar-EG"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ليست وصفية فقط (لتطبيقات الذكاء الاصطناعي الحالية) ولكنها أيضًا تنبؤية (لتطبيقات الذكاء الاصطناعي المستقبلية)، مما يوفر رؤى للقرارات الإستراتيجية الثابتة في الثورة الصناعية الرابعة. والتي ستكشف الآثار المترتبة على الذكاءات التي ستزداد أو تنقص أهميتها بالنسبة للعمالة البشرية مع تقدم الذكاء الاصطناعي.</a:t>
            </a:r>
            <a:endParaRPr kumimoji="0" lang="en-US"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E96D53D2-1A78-BCCA-71D5-CB660209849E}"/>
              </a:ext>
            </a:extLst>
          </p:cNvPr>
          <p:cNvPicPr>
            <a:picLocks noChangeAspect="1"/>
          </p:cNvPicPr>
          <p:nvPr/>
        </p:nvPicPr>
        <p:blipFill>
          <a:blip r:embed="rId3"/>
          <a:stretch>
            <a:fillRect/>
          </a:stretch>
        </p:blipFill>
        <p:spPr>
          <a:xfrm>
            <a:off x="617280" y="3802033"/>
            <a:ext cx="5224725" cy="2249619"/>
          </a:xfrm>
          <a:prstGeom prst="rect">
            <a:avLst/>
          </a:prstGeom>
        </p:spPr>
      </p:pic>
    </p:spTree>
    <p:extLst>
      <p:ext uri="{BB962C8B-B14F-4D97-AF65-F5344CB8AC3E}">
        <p14:creationId xmlns:p14="http://schemas.microsoft.com/office/powerpoint/2010/main" val="23633670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768655" y="2153257"/>
            <a:ext cx="6476127" cy="3374642"/>
          </a:xfrm>
          <a:prstGeom prst="rect">
            <a:avLst/>
          </a:prstGeom>
          <a:noFill/>
        </p:spPr>
        <p:txBody>
          <a:bodyPr wrap="square" rtlCol="0">
            <a:spAutoFit/>
          </a:bodyPr>
          <a:lstStyle/>
          <a:p>
            <a:pPr lvl="0" algn="just" rtl="1">
              <a:lnSpc>
                <a:spcPct val="150000"/>
              </a:lnSpc>
              <a:defRPr/>
            </a:pPr>
            <a:r>
              <a:rPr lang="ar-EG" sz="1600" dirty="0">
                <a:solidFill>
                  <a:prstClr val="black"/>
                </a:solidFill>
                <a:latin typeface="Alexandria" pitchFamily="2" charset="-78"/>
                <a:cs typeface="Alexandria" pitchFamily="2" charset="-78"/>
              </a:rPr>
              <a:t>تفترض النظرية أن هناك أربعة أنواع للذكاء الاصطناعي مرتبة بطريقة متوازية من الذكاء (ميكانيكي، تحليلي، وبديهي، وعاطفي) مدرجة بترتيب الصعوبة التي يتقنها الذكاء الاصطناعي، وعلى الشركات أن تقرر الذكاء المناسب </a:t>
            </a:r>
            <a:r>
              <a:rPr lang="ar-EG" sz="1600" b="1" dirty="0">
                <a:solidFill>
                  <a:prstClr val="black"/>
                </a:solidFill>
                <a:latin typeface="Alexandria" pitchFamily="2" charset="-78"/>
                <a:cs typeface="Alexandria" pitchFamily="2" charset="-78"/>
              </a:rPr>
              <a:t>لها، وفيما يلي الأنواع الأربعة للذكاء الاصطناعي:</a:t>
            </a:r>
          </a:p>
          <a:p>
            <a:pPr lvl="0" algn="just" rtl="1">
              <a:lnSpc>
                <a:spcPct val="150000"/>
              </a:lnSpc>
              <a:defRPr/>
            </a:pPr>
            <a:r>
              <a:rPr lang="ar-EG" sz="1600" b="1" dirty="0">
                <a:solidFill>
                  <a:prstClr val="black"/>
                </a:solidFill>
                <a:latin typeface="Alexandria" pitchFamily="2" charset="-78"/>
                <a:cs typeface="Alexandria" pitchFamily="2" charset="-78"/>
              </a:rPr>
              <a:t>الذكاء الميكانيكي</a:t>
            </a:r>
            <a:r>
              <a:rPr lang="ar-EG" sz="1600" dirty="0">
                <a:solidFill>
                  <a:prstClr val="black"/>
                </a:solidFill>
                <a:latin typeface="Alexandria" pitchFamily="2" charset="-78"/>
                <a:cs typeface="Alexandria" pitchFamily="2" charset="-78"/>
              </a:rPr>
              <a:t>: يتعلق الذكاء الميكانيكي بالقدرة على أداء المهام الروتينية المتكررة تلقائيًا، قد يبدو غير ذكي بشكل خاص ولكنه ضروري للعديد من المهام، بالنسبة للبشر لا تتطلب العمليات الميكانيكية الكثير من الإبداع لأن العمليات قد أجريت عدة مرات، وبالتالي يمكن إجراؤها بقليل من التفكير الإضافي أو دون تفكير..</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3BA71DA2-A6F2-F9A5-0A7C-5B7DB00E8D4A}"/>
              </a:ext>
            </a:extLst>
          </p:cNvPr>
          <p:cNvSpPr txBox="1"/>
          <p:nvPr/>
        </p:nvSpPr>
        <p:spPr>
          <a:xfrm>
            <a:off x="2555748" y="728606"/>
            <a:ext cx="6099048" cy="400110"/>
          </a:xfrm>
          <a:prstGeom prst="rect">
            <a:avLst/>
          </a:prstGeom>
          <a:noFill/>
        </p:spPr>
        <p:txBody>
          <a:bodyPr wrap="square">
            <a:spAutoFit/>
          </a:bodyPr>
          <a:lstStyle/>
          <a:p>
            <a:r>
              <a:rPr kumimoji="0" lang="ar-EG" sz="2000" b="1" i="1"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lexandria" pitchFamily="2" charset="-78"/>
                <a:ea typeface="Times New Roman" panose="02020603050405020304" pitchFamily="18" charset="0"/>
                <a:cs typeface="Alexandria" pitchFamily="2" charset="-78"/>
              </a:rPr>
              <a:t>مستويات الذكاء الاصطناعي</a:t>
            </a:r>
            <a:endParaRPr lang="en-US" dirty="0"/>
          </a:p>
        </p:txBody>
      </p:sp>
      <p:pic>
        <p:nvPicPr>
          <p:cNvPr id="6" name="Picture 5">
            <a:extLst>
              <a:ext uri="{FF2B5EF4-FFF2-40B4-BE49-F238E27FC236}">
                <a16:creationId xmlns:a16="http://schemas.microsoft.com/office/drawing/2014/main" id="{EDA45A8F-248E-77A6-AFCF-4B09D4838C24}"/>
              </a:ext>
            </a:extLst>
          </p:cNvPr>
          <p:cNvPicPr>
            <a:picLocks noChangeAspect="1"/>
          </p:cNvPicPr>
          <p:nvPr/>
        </p:nvPicPr>
        <p:blipFill>
          <a:blip r:embed="rId3"/>
          <a:stretch>
            <a:fillRect/>
          </a:stretch>
        </p:blipFill>
        <p:spPr>
          <a:xfrm>
            <a:off x="480060" y="1685496"/>
            <a:ext cx="4151376" cy="4370412"/>
          </a:xfrm>
          <a:prstGeom prst="rect">
            <a:avLst/>
          </a:prstGeom>
        </p:spPr>
      </p:pic>
    </p:spTree>
    <p:extLst>
      <p:ext uri="{BB962C8B-B14F-4D97-AF65-F5344CB8AC3E}">
        <p14:creationId xmlns:p14="http://schemas.microsoft.com/office/powerpoint/2010/main" val="33756035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47217" y="1915513"/>
            <a:ext cx="10297566" cy="3159198"/>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600"/>
              </a:spcBef>
              <a:spcAft>
                <a:spcPts val="0"/>
              </a:spcAft>
              <a:buClrTx/>
              <a:buSzTx/>
              <a:buFontTx/>
              <a:buNone/>
              <a:tabLst/>
              <a:defRPr/>
            </a:pPr>
            <a:r>
              <a:rPr kumimoji="0" lang="ar-EG" sz="16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lexandria" pitchFamily="2" charset="-78"/>
                <a:ea typeface="Times New Roman" panose="02020603050405020304" pitchFamily="18" charset="0"/>
                <a:cs typeface="Alexandria" pitchFamily="2" charset="-78"/>
              </a:rPr>
              <a:t>الذكاء التحليلي</a:t>
            </a:r>
            <a:r>
              <a:rPr kumimoji="0" lang="ar-EG"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الذكاء التحليلي هو القدرة على معالجة المعلومات لحل المشكلات والتعلم منها، ويتعلق الأمر بمعالجة المعلومات والتفكير المنطقي والمهارات الرياضية، وتكتسب تلك المهارات الصعبة من التدريب والخبرة والتخصص في التفكير المعرفي، ويعد التعلم الآلي وتحليلات البيانات من أهم تطبيقات الذكاء الاصطناعي التحليلية، وهذا الذكاء مطلوب لأداء مهام معقدة ولكنها منهجية، ومتسقة، ويمكن التنبؤ بها.</a:t>
            </a:r>
            <a:endParaRPr kumimoji="0" lang="en-US"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50000"/>
              </a:lnSpc>
              <a:spcBef>
                <a:spcPts val="60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endParaRPr>
          </a:p>
          <a:p>
            <a:pPr marL="0" marR="0" lvl="0" indent="0" algn="just" defTabSz="914400" rtl="1" eaLnBrk="1" fontAlgn="auto" latinLnBrk="0" hangingPunct="1">
              <a:lnSpc>
                <a:spcPct val="150000"/>
              </a:lnSpc>
              <a:spcBef>
                <a:spcPts val="600"/>
              </a:spcBef>
              <a:spcAft>
                <a:spcPts val="0"/>
              </a:spcAft>
              <a:buClrTx/>
              <a:buSzTx/>
              <a:buFontTx/>
              <a:buNone/>
              <a:tabLst/>
              <a:defRPr/>
            </a:pPr>
            <a:r>
              <a:rPr kumimoji="0" lang="ar-EG" sz="16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lexandria" pitchFamily="2" charset="-78"/>
                <a:ea typeface="Times New Roman" panose="02020603050405020304" pitchFamily="18" charset="0"/>
                <a:cs typeface="Alexandria" pitchFamily="2" charset="-78"/>
              </a:rPr>
              <a:t>الذكاء البديهي: </a:t>
            </a:r>
            <a:r>
              <a:rPr kumimoji="0" lang="ar-EG"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أو الذكاء الحدسي هو القدرة على التفكير الإبداعي والتكيف بشكل فعال مع المواقف الجديدة، ويمكن اعتبارها حكمة مبنية على تفكير كلي وقائم على الخبرة، كما يتضمن الذكاء البديهي مهارات احترافية في التفكير الجاد تتطلب رؤى وحل مشكلات إبداعية.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405207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3819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84504" y="2153257"/>
            <a:ext cx="10222992" cy="226664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الذكاء العاطفي</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أو الذكاء الوجداني هو القدرة على التعرف على مشاعر الآخرين وفهمها، والاستجابة بشكل مناسب عاطفياً، والتأثير على مشاعر الآخرين ،وهي تشمل المهارات الشخصية والاجتماعية والخاصة بالأشخاص التي تساعد البشر على أن يكونوا حساسين لمشاعر الآخرين والعمل بشكل جيد مع الآخرين ، ويصف الذكاء الاصطناعي العاطفي على أنه آلة يمكنها أن تشعر أو على الأقل تتصرف كما لو كان لديها شعور، فالذكاء الاصطناعي العاطفي هو الجيل الأكثر تقدمًا من الذكاء الاصطناعي، ولا تزال التطبيقات الحالية للخدمة قليلة جدًا مثل الروبوتات (صوفيا، ربيليكا).</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9E2C400C-862E-F059-4EF8-89FC68B803B3}"/>
              </a:ext>
            </a:extLst>
          </p:cNvPr>
          <p:cNvPicPr>
            <a:picLocks noChangeAspect="1"/>
          </p:cNvPicPr>
          <p:nvPr/>
        </p:nvPicPr>
        <p:blipFill>
          <a:blip r:embed="rId3"/>
          <a:stretch>
            <a:fillRect/>
          </a:stretch>
        </p:blipFill>
        <p:spPr>
          <a:xfrm flipH="1">
            <a:off x="762000" y="4071459"/>
            <a:ext cx="4281145" cy="1937152"/>
          </a:xfrm>
          <a:prstGeom prst="rect">
            <a:avLst/>
          </a:prstGeom>
        </p:spPr>
      </p:pic>
    </p:spTree>
    <p:extLst>
      <p:ext uri="{BB962C8B-B14F-4D97-AF65-F5344CB8AC3E}">
        <p14:creationId xmlns:p14="http://schemas.microsoft.com/office/powerpoint/2010/main" val="14948789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38452" y="174855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71813" y="2339992"/>
            <a:ext cx="9848374" cy="2343590"/>
          </a:xfrm>
          <a:prstGeom prst="rect">
            <a:avLst/>
          </a:prstGeom>
          <a:noFill/>
        </p:spPr>
        <p:txBody>
          <a:bodyPr wrap="square" rtlCol="0">
            <a:spAutoFit/>
          </a:bodyPr>
          <a:lstStyle/>
          <a:p>
            <a:pPr marL="0" marR="0" lvl="0" indent="0" algn="justLow" defTabSz="914400" rtl="1" eaLnBrk="1" fontAlgn="auto" latinLnBrk="0" hangingPunct="1">
              <a:lnSpc>
                <a:spcPct val="150000"/>
              </a:lnSpc>
              <a:spcBef>
                <a:spcPts val="600"/>
              </a:spcBef>
              <a:spcAft>
                <a:spcPts val="0"/>
              </a:spcAft>
              <a:buClrTx/>
              <a:buSzTx/>
              <a:buFontTx/>
              <a:buNone/>
              <a:tabLst/>
              <a:defRPr/>
            </a:pPr>
            <a:r>
              <a:rPr kumimoji="0" lang="ar-EG" sz="160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lexandria" pitchFamily="2" charset="-78"/>
                <a:ea typeface="Times New Roman" panose="02020603050405020304" pitchFamily="18" charset="0"/>
                <a:cs typeface="Alexandria" pitchFamily="2" charset="-78"/>
              </a:rPr>
              <a:t>من الناحية النظرية، من المرجح جدًا استخدام الذكاء الاصطناعي لمساعدة البشر </a:t>
            </a:r>
            <a:r>
              <a:rPr kumimoji="0" lang="ar-EG" sz="160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على إكمال مهمة العلاقات العامة، وبالمثل في ممارسة العلاقات العامة، فإن تقنية الذكاء الاصطناعي لديها الفرصة لأداء المهام الفنية مثل:</a:t>
            </a:r>
          </a:p>
          <a:p>
            <a:pPr marL="0" marR="0" lvl="0" indent="0" algn="justLow" defTabSz="914400" rtl="1" eaLnBrk="1" fontAlgn="auto" latinLnBrk="0" hangingPunct="1">
              <a:lnSpc>
                <a:spcPct val="150000"/>
              </a:lnSpc>
              <a:spcBef>
                <a:spcPts val="600"/>
              </a:spcBef>
              <a:spcAft>
                <a:spcPts val="0"/>
              </a:spcAft>
              <a:buClrTx/>
              <a:buSzTx/>
              <a:buFontTx/>
              <a:buNone/>
              <a:tabLst/>
              <a:defRPr/>
            </a:pPr>
            <a:r>
              <a:rPr kumimoji="0" lang="ar-EG" sz="160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r>
              <a:rPr kumimoji="0" lang="ar-EG" sz="1600" i="1"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lexandria" pitchFamily="2" charset="-78"/>
                <a:ea typeface="Times New Roman" panose="02020603050405020304" pitchFamily="18" charset="0"/>
                <a:cs typeface="Alexandria" pitchFamily="2" charset="-78"/>
              </a:rPr>
              <a:t>توزيع البيانات الصحفية، وإنشاء قوائم وسائل الإعلام، وتحويل نسخ الصوت والفيديو إلى نص، والتنبؤ باتجاهات وسائل الإعلام، ومراقبة وسائل التواصل الاجتماعي، علاوة على ذلك، فإن تقنية الذكاء الاصطناعي تكون قادرة على تقديم توصيات بشأن الخطوات التي ينبغي اتخاذها في حالة الأزمات في منظمة</a:t>
            </a:r>
            <a:endParaRPr lang="ar-EG" sz="1600" dirty="0">
              <a:solidFill>
                <a:prstClr val="black"/>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795049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2581D188-CAA2-6086-849E-6CF8D647F6FC}"/>
              </a:ext>
            </a:extLst>
          </p:cNvPr>
          <p:cNvPicPr>
            <a:picLocks noChangeAspect="1"/>
          </p:cNvPicPr>
          <p:nvPr/>
        </p:nvPicPr>
        <p:blipFill>
          <a:blip r:embed="rId3"/>
          <a:stretch>
            <a:fillRect/>
          </a:stretch>
        </p:blipFill>
        <p:spPr>
          <a:xfrm>
            <a:off x="617280" y="1637196"/>
            <a:ext cx="10629840" cy="4370412"/>
          </a:xfrm>
          <a:prstGeom prst="rect">
            <a:avLst/>
          </a:prstGeom>
        </p:spPr>
      </p:pic>
    </p:spTree>
    <p:extLst>
      <p:ext uri="{BB962C8B-B14F-4D97-AF65-F5344CB8AC3E}">
        <p14:creationId xmlns:p14="http://schemas.microsoft.com/office/powerpoint/2010/main" val="16135972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58345" y="2174226"/>
            <a:ext cx="10330589" cy="3005310"/>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يمكن قياس نظرية استبدال الوظائف بالذكاء الاصطناعي التي وضعها هوانغ وراست (2018) على ممارسة العلاقات العامة من خلال الأربع مستويات للذكاء الاصطناعي:</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يتطلب الذكاء الميكانيكي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تدريبًا أو تعليمًا محدودًا، ومهام العلاقات العامة التي يمكن تصنيفها في هذا النوع من الذكاء هي توزيع البيانات الصحفية، وعمل قوائم الوسائط، وعمل نسخ من الصوت والفيديو وتحويلها إلى نصوص.</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أما الذكاء التحليلي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يتطلب التدريب والخبرة في البيانات والتحليل، ويتم الحصول على هذه المعلومات من الممارسة والخبرة، وتطبيقات الذكاء الاصطناعي في هذا المستوى هي التعلم الآلي وتحليل البيانات، ومهام العلاقات العامة التي يمكن تصنيفها في هذا النوع من الذكاء هي مراقبة وسائل التواصل الاجتماعي والتنبؤ باتجاهات وسائل الإعلام.</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2D86B1F7-A1FC-BFCE-6003-91099793E1EA}"/>
              </a:ext>
            </a:extLst>
          </p:cNvPr>
          <p:cNvSpPr txBox="1"/>
          <p:nvPr/>
        </p:nvSpPr>
        <p:spPr>
          <a:xfrm>
            <a:off x="1915668" y="840965"/>
            <a:ext cx="6099048" cy="400110"/>
          </a:xfrm>
          <a:prstGeom prst="rect">
            <a:avLst/>
          </a:prstGeom>
          <a:noFill/>
        </p:spPr>
        <p:txBody>
          <a:bodyPr wrap="square">
            <a:spAutoFit/>
          </a:bodyPr>
          <a:lstStyle/>
          <a:p>
            <a:r>
              <a:rPr kumimoji="0" lang="ar-EG" sz="2000" b="1" i="1"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lexandria" pitchFamily="2" charset="-78"/>
                <a:ea typeface="+mn-ea"/>
                <a:cs typeface="Alexandria" pitchFamily="2" charset="-78"/>
              </a:rPr>
              <a:t>تطبيق النظرية على ممارسة العلاقات العامة</a:t>
            </a:r>
            <a:endParaRPr lang="en-US" dirty="0"/>
          </a:p>
        </p:txBody>
      </p:sp>
    </p:spTree>
    <p:extLst>
      <p:ext uri="{BB962C8B-B14F-4D97-AF65-F5344CB8AC3E}">
        <p14:creationId xmlns:p14="http://schemas.microsoft.com/office/powerpoint/2010/main" val="2566729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58345" y="1921654"/>
            <a:ext cx="10330589" cy="1897314"/>
          </a:xfrm>
          <a:prstGeom prst="rect">
            <a:avLst/>
          </a:prstGeom>
          <a:noFill/>
        </p:spPr>
        <p:txBody>
          <a:bodyPr wrap="square" rtlCol="0">
            <a:spAutoFit/>
          </a:bodyPr>
          <a:lstStyle/>
          <a:p>
            <a:pPr lvl="0" algn="just" rtl="1">
              <a:lnSpc>
                <a:spcPct val="150000"/>
              </a:lnSpc>
              <a:defRPr/>
            </a:pP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الذكاء الحدسي أو البديهي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يتضمن مهارات تتطلب رؤى وحل مشاكل إبداعية، ومن الأمثلة على مهام العلاقات العامة في هذا المستوى من الذكاء هم مديرو العلاقات العامة، أو ممارسو العلاقات العامة الذين يعملون كميسرين لعملية حل المشكلات، وتتطلب المهام المعقدة والإبداع ذكاءً بديهيًا.</a:t>
            </a:r>
          </a:p>
          <a:p>
            <a:pPr lvl="0" algn="just" rtl="1">
              <a:lnSpc>
                <a:spcPct val="150000"/>
              </a:lnSpc>
              <a:defRPr/>
            </a:pP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بينما يتطلب الذكاء العاطفي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مهارات اجتماعية وتواصلية وبناء علاقات، وتتضمن هذه المعلومات القيادة والتأييد والتفاوض، وإن مهمة ممارسي العلاقات العامة كمستشاري خبراء في العلاقات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9B9AC47C-9FB3-9FAF-3930-277232106CBB}"/>
              </a:ext>
            </a:extLst>
          </p:cNvPr>
          <p:cNvPicPr>
            <a:picLocks noChangeAspect="1"/>
          </p:cNvPicPr>
          <p:nvPr/>
        </p:nvPicPr>
        <p:blipFill>
          <a:blip r:embed="rId3"/>
          <a:stretch>
            <a:fillRect/>
          </a:stretch>
        </p:blipFill>
        <p:spPr>
          <a:xfrm>
            <a:off x="617280" y="3870701"/>
            <a:ext cx="4535817" cy="2097206"/>
          </a:xfrm>
          <a:prstGeom prst="rect">
            <a:avLst/>
          </a:prstGeom>
        </p:spPr>
      </p:pic>
    </p:spTree>
    <p:extLst>
      <p:ext uri="{BB962C8B-B14F-4D97-AF65-F5344CB8AC3E}">
        <p14:creationId xmlns:p14="http://schemas.microsoft.com/office/powerpoint/2010/main" val="37411040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BH" sz="1800" b="0" i="0" u="none" strike="noStrike" kern="1200" cap="none" spc="0" normalizeH="0" baseline="0" noProof="0">
                <a:ln>
                  <a:noFill/>
                </a:ln>
                <a:solidFill>
                  <a:prstClr val="white"/>
                </a:solidFill>
                <a:effectLst/>
                <a:uLnTx/>
                <a:uFillTx/>
                <a:latin typeface="Calibri"/>
                <a:ea typeface="+mn-ea"/>
                <a:cs typeface="+mn-cs"/>
              </a:rPr>
              <a:t>يتجلى مفهوم نموذج التماثلية أو النموذج المتوازن في أفضل صورة في ما يسمى بالمسئولية الاجتماعية</a:t>
            </a:r>
            <a:endParaRPr kumimoji="0" lang="ar-BH"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954A6577-E8AE-B18B-C2CB-D35940B29D34}"/>
              </a:ext>
            </a:extLst>
          </p:cNvPr>
          <p:cNvPicPr>
            <a:picLocks noChangeAspect="1"/>
          </p:cNvPicPr>
          <p:nvPr/>
        </p:nvPicPr>
        <p:blipFill>
          <a:blip r:embed="rId3"/>
          <a:stretch>
            <a:fillRect/>
          </a:stretch>
        </p:blipFill>
        <p:spPr>
          <a:xfrm>
            <a:off x="617280" y="1685493"/>
            <a:ext cx="5478719" cy="4370413"/>
          </a:xfrm>
          <a:prstGeom prst="rect">
            <a:avLst/>
          </a:prstGeom>
        </p:spPr>
      </p:pic>
      <p:pic>
        <p:nvPicPr>
          <p:cNvPr id="3" name="Picture 2">
            <a:extLst>
              <a:ext uri="{FF2B5EF4-FFF2-40B4-BE49-F238E27FC236}">
                <a16:creationId xmlns:a16="http://schemas.microsoft.com/office/drawing/2014/main" id="{2FB8BE7E-2100-9F58-45F8-A721105B114F}"/>
              </a:ext>
            </a:extLst>
          </p:cNvPr>
          <p:cNvPicPr>
            <a:picLocks noChangeAspect="1"/>
          </p:cNvPicPr>
          <p:nvPr/>
        </p:nvPicPr>
        <p:blipFill>
          <a:blip r:embed="rId4"/>
          <a:stretch>
            <a:fillRect/>
          </a:stretch>
        </p:blipFill>
        <p:spPr>
          <a:xfrm>
            <a:off x="6096000" y="1685492"/>
            <a:ext cx="5447651" cy="4370412"/>
          </a:xfrm>
          <a:prstGeom prst="rect">
            <a:avLst/>
          </a:prstGeom>
        </p:spPr>
      </p:pic>
    </p:spTree>
    <p:extLst>
      <p:ext uri="{BB962C8B-B14F-4D97-AF65-F5344CB8AC3E}">
        <p14:creationId xmlns:p14="http://schemas.microsoft.com/office/powerpoint/2010/main" val="6736004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90600" y="1885542"/>
            <a:ext cx="10122017" cy="374397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هو نموذجًا مفاهيميًا يعتمد على نموذج جودة الخدمة ونظرية الالتزام بالثقة....</a:t>
            </a:r>
            <a:r>
              <a:rPr kumimoji="0" lang="en-US"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AI-Powered Customer Experience Proposed Model</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en-US"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a:t>
            </a: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تم اقتراح النموذج على أساس نظريتين: نظرية الثقة والالتزام من قبل مورغان وهانت، (1994) ونموذج جودة الخدمة من قبل باراسورامان وآخرون. (1994). يتضمن النموذج المقترح المقدم العاملين كوسيط، وهما الثقة والتضحية المتصورة بين تجارب العملاء </a:t>
            </a:r>
            <a:r>
              <a:rPr kumimoji="0" lang="en-US"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AIpowered </a:t>
            </a: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والبنيات ذات الصلة: التخصيص، والراحة، والالتزام بالعلاقة، وجودة خدمة </a:t>
            </a:r>
            <a:r>
              <a:rPr kumimoji="0" lang="en-US"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AI-powered.</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يشير النموذج إلى أنه من المهم دمج الإلتزام بالثقة  مع جودة خدمة العملاء....حيث أن تجربة العملاء المدعومة بالذكاء الاصطناعي، والراحة، والتخصيص، من شأنها خلق الجودة في الخدمة المقدمة ....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تؤكد نظرية الإلتزام بالثقة </a:t>
            </a:r>
            <a:r>
              <a:rPr kumimoji="0" lang="en-US"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The theory of trust-commitment </a:t>
            </a: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على أهمية الثقة والإلتزام من قبل مزود الخدمة  بالخصوصية بين العميل ومقدم الخدمة ...</a:t>
            </a: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7189233E-219D-6261-5E0B-53BF6006043F}"/>
              </a:ext>
            </a:extLst>
          </p:cNvPr>
          <p:cNvSpPr txBox="1"/>
          <p:nvPr/>
        </p:nvSpPr>
        <p:spPr>
          <a:xfrm>
            <a:off x="1751076" y="858994"/>
            <a:ext cx="6099048" cy="400110"/>
          </a:xfrm>
          <a:prstGeom prst="rect">
            <a:avLst/>
          </a:prstGeom>
          <a:noFill/>
        </p:spPr>
        <p:txBody>
          <a:bodyPr wrap="square">
            <a:spAutoFit/>
          </a:bodyPr>
          <a:lstStyle/>
          <a:p>
            <a:pPr marL="0" marR="0" lvl="0" indent="16510" algn="justLow" defTabSz="914400" rtl="1" eaLnBrk="1" fontAlgn="auto" latinLnBrk="0" hangingPunct="1">
              <a:lnSpc>
                <a:spcPct val="100000"/>
              </a:lnSpc>
              <a:spcBef>
                <a:spcPts val="0"/>
              </a:spcBef>
              <a:spcAft>
                <a:spcPts val="0"/>
              </a:spcAft>
              <a:buClrTx/>
              <a:buSzTx/>
              <a:buFontTx/>
              <a:buNone/>
              <a:tabLst/>
              <a:defRPr/>
            </a:pPr>
            <a:r>
              <a:rPr kumimoji="0" lang="ar-EG" sz="2000" b="1" i="1"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lexandria" pitchFamily="2" charset="-78"/>
                <a:ea typeface="Times New Roman" panose="02020603050405020304" pitchFamily="18" charset="0"/>
                <a:cs typeface="Alexandria" pitchFamily="2" charset="-78"/>
              </a:rPr>
              <a:t>نموذج تكامل الخدمات عبر الذكاء الإصطناعي </a:t>
            </a:r>
          </a:p>
        </p:txBody>
      </p:sp>
    </p:spTree>
    <p:extLst>
      <p:ext uri="{BB962C8B-B14F-4D97-AF65-F5344CB8AC3E}">
        <p14:creationId xmlns:p14="http://schemas.microsoft.com/office/powerpoint/2010/main" val="36795137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90600" y="1885542"/>
            <a:ext cx="10122017" cy="3374642"/>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أن</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خصوصية العميل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عنصر مهم في الثقة فالعميل بحاجه للثقة حول محتوى بياناته التي يحتفظ بها مزود الخدمة وكيفي سيستخدمها ،  والتي لها تأثير على العلاقات المختلفة في سياق الذكاء الإصطناعي مثل قابلية الإستخدام وجودة الخدمة المقدمة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نموذج جودة الخدمة </a:t>
            </a:r>
            <a:r>
              <a:rPr kumimoji="0" lang="en-US"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service quality model</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يقدم النموذج المقترح طريقه جديدة لتقييم مدى جودة تكامل الخدمات المقدمة والمدعومه بالذكاء الإصطناعي والتي تحسن من تجربة وخبرة العملاء،  يتضمن النموذج متغيرات مهمة لتواصل العملاء مع الخدمات التي تعمل بالذكاء الاصطناعي. علاوة على ذلك، يتم دمج الثقة والتضحيات الواضحة كوسطاء في هذا النموذج، مما يخفف من آثار العناصر الخارجية مثل إمكانية الوصول والتخصيص والعملاء الذين يدعمهم الذكاء الاصطناعي (نموذج إدارة خبرات العملاء المدعوم بالذكاء الإصطناعي)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799622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376672" y="1885542"/>
            <a:ext cx="5735945" cy="374397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فالذكاء الإصطناعي  يمكن أن يغير من طبيعه علاقة المنظمة بمستهلكيها،  ويمكن أن يؤدي دمج الذكاء الاصطناعي في الشراء إلى تجربة عملاء أفضل مدعومة بالذكاء الاصطناعي، أن الالتزام بالعلاقة الطيبة مع العملاء يؤثر جوهريا في  تجارب العملاء المدعومة بالذكاء الاصطناعي. بالإضافة إلى ذلك، فأن الثقة وإحساس العميل بالخصوصية من قبل المنظمة يلعب دوراً وسيطاً   في جودة الخدمة التي تعمل بالذكاء الاصطناعي</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وهنا يتم تحديد جوانب رئيسية للجودة للخدمات المدعومة بالذكاء الاصطناعي: السلامة، تصميم واجهة الموثوقية، وتحسين مساعدة العملاء</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077E802C-940C-5FE5-144C-1F4090C1F575}"/>
              </a:ext>
            </a:extLst>
          </p:cNvPr>
          <p:cNvPicPr>
            <a:picLocks noChangeAspect="1"/>
          </p:cNvPicPr>
          <p:nvPr/>
        </p:nvPicPr>
        <p:blipFill>
          <a:blip r:embed="rId3"/>
          <a:stretch>
            <a:fillRect/>
          </a:stretch>
        </p:blipFill>
        <p:spPr>
          <a:xfrm>
            <a:off x="617280" y="1685495"/>
            <a:ext cx="4200508" cy="4370411"/>
          </a:xfrm>
          <a:prstGeom prst="rect">
            <a:avLst/>
          </a:prstGeom>
        </p:spPr>
      </p:pic>
    </p:spTree>
    <p:extLst>
      <p:ext uri="{BB962C8B-B14F-4D97-AF65-F5344CB8AC3E}">
        <p14:creationId xmlns:p14="http://schemas.microsoft.com/office/powerpoint/2010/main" val="36434115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6934D3DA-F752-EF89-7193-36A75ACF5579}"/>
              </a:ext>
            </a:extLst>
          </p:cNvPr>
          <p:cNvPicPr>
            <a:picLocks noChangeAspect="1"/>
          </p:cNvPicPr>
          <p:nvPr/>
        </p:nvPicPr>
        <p:blipFill>
          <a:blip r:embed="rId3"/>
          <a:stretch>
            <a:fillRect/>
          </a:stretch>
        </p:blipFill>
        <p:spPr>
          <a:xfrm>
            <a:off x="617280" y="1115367"/>
            <a:ext cx="10957440" cy="4940540"/>
          </a:xfrm>
          <a:prstGeom prst="rect">
            <a:avLst/>
          </a:prstGeom>
        </p:spPr>
      </p:pic>
    </p:spTree>
    <p:extLst>
      <p:ext uri="{BB962C8B-B14F-4D97-AF65-F5344CB8AC3E}">
        <p14:creationId xmlns:p14="http://schemas.microsoft.com/office/powerpoint/2010/main" val="13266487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90600" y="1885542"/>
            <a:ext cx="10122017" cy="226664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يقترح نموذج الخبرة التكنولوجية ورضا العميل ... أن تأثير تقنيات الواقع المعزز والواقع الافتراضي على سعادة العملاء يتم التوسط فيه من خلال جودة تجربة العملاء.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ويشير النموذج إلى أن جودة التكنولوجيا (قابلية الاستخدام والوظيفة) تؤثر بشكل مباشر على جودة تجربة العملاء، جودة التجربة، بدورها، تؤثر على رضا العملاء، مما يؤثر في النهاية على سعادة العملاء واستنادا إلى هذا النموذج، فإن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فهناك علاقة إيجابية بين العميل ، وووظيفة تجربة التسوق ورضا العميل وسعادة العملاء.</a:t>
            </a: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0D9F391-4ACC-099F-CB67-D857FE095C00}"/>
              </a:ext>
            </a:extLst>
          </p:cNvPr>
          <p:cNvSpPr txBox="1"/>
          <p:nvPr/>
        </p:nvSpPr>
        <p:spPr>
          <a:xfrm>
            <a:off x="384048" y="262024"/>
            <a:ext cx="9015984" cy="784830"/>
          </a:xfrm>
          <a:prstGeom prst="rect">
            <a:avLst/>
          </a:prstGeom>
          <a:noFill/>
        </p:spPr>
        <p:txBody>
          <a:bodyPr wrap="square">
            <a:spAutoFit/>
          </a:bodyPr>
          <a:lstStyle/>
          <a:p>
            <a:pPr marL="0" marR="0" lvl="0" indent="247650" algn="ctr" defTabSz="914400" rtl="1" eaLnBrk="1" fontAlgn="auto" latinLnBrk="0" hangingPunct="1">
              <a:lnSpc>
                <a:spcPct val="100000"/>
              </a:lnSpc>
              <a:spcBef>
                <a:spcPts val="600"/>
              </a:spcBef>
              <a:spcAft>
                <a:spcPts val="0"/>
              </a:spcAft>
              <a:buClrTx/>
              <a:buSzTx/>
              <a:buFontTx/>
              <a:buNone/>
              <a:tabLst/>
              <a:defRPr/>
            </a:pPr>
            <a:r>
              <a:rPr kumimoji="0" lang="ar-EG" sz="2000" b="1" i="1"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lexandria" pitchFamily="2" charset="-78"/>
                <a:ea typeface="Times New Roman" panose="02020603050405020304" pitchFamily="18" charset="0"/>
                <a:cs typeface="Alexandria" pitchFamily="2" charset="-78"/>
              </a:rPr>
              <a:t>نموذج الخبرة التكنولوجية ورضا </a:t>
            </a:r>
            <a:r>
              <a:rPr kumimoji="0" lang="ar-BH" sz="2000" b="1" i="1"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lexandria" pitchFamily="2" charset="-78"/>
                <a:ea typeface="Times New Roman" panose="02020603050405020304" pitchFamily="18" charset="0"/>
                <a:cs typeface="Alexandria" pitchFamily="2" charset="-78"/>
              </a:rPr>
              <a:t>وسعادة </a:t>
            </a:r>
            <a:r>
              <a:rPr kumimoji="0" lang="ar-EG" sz="2000" b="1" i="1"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lexandria" pitchFamily="2" charset="-78"/>
                <a:ea typeface="Times New Roman" panose="02020603050405020304" pitchFamily="18" charset="0"/>
                <a:cs typeface="Alexandria" pitchFamily="2" charset="-78"/>
              </a:rPr>
              <a:t>العميل</a:t>
            </a:r>
            <a:endParaRPr kumimoji="0" lang="ar-BH" sz="2000" b="1" i="1"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lexandria" pitchFamily="2" charset="-78"/>
              <a:ea typeface="Times New Roman" panose="02020603050405020304" pitchFamily="18" charset="0"/>
              <a:cs typeface="Alexandria" pitchFamily="2" charset="-78"/>
            </a:endParaRPr>
          </a:p>
          <a:p>
            <a:pPr marL="0" marR="0" lvl="0" indent="247650" algn="ctr" defTabSz="914400" rtl="1" eaLnBrk="1" fontAlgn="auto" latinLnBrk="0" hangingPunct="1">
              <a:lnSpc>
                <a:spcPct val="100000"/>
              </a:lnSpc>
              <a:spcBef>
                <a:spcPts val="600"/>
              </a:spcBef>
              <a:spcAft>
                <a:spcPts val="0"/>
              </a:spcAft>
              <a:buClrTx/>
              <a:buSzTx/>
              <a:buFontTx/>
              <a:buNone/>
              <a:tabLst/>
              <a:defRPr/>
            </a:pPr>
            <a:r>
              <a:rPr kumimoji="0" lang="ar-EG" sz="2000" b="1" i="1"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lexandria" pitchFamily="2" charset="-78"/>
                <a:ea typeface="Times New Roman" panose="02020603050405020304" pitchFamily="18" charset="0"/>
                <a:cs typeface="Alexandria" pitchFamily="2" charset="-78"/>
              </a:rPr>
              <a:t> </a:t>
            </a:r>
            <a:r>
              <a:rPr kumimoji="0" lang="en-US" sz="2000" b="1" i="1"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lexandria" pitchFamily="2" charset="-78"/>
                <a:ea typeface="Times New Roman" panose="02020603050405020304" pitchFamily="18" charset="0"/>
                <a:cs typeface="Alexandria" pitchFamily="2" charset="-78"/>
              </a:rPr>
              <a:t>The Technology-Experience-Satisfaction Model:</a:t>
            </a:r>
          </a:p>
        </p:txBody>
      </p:sp>
      <p:pic>
        <p:nvPicPr>
          <p:cNvPr id="5" name="Picture 4">
            <a:extLst>
              <a:ext uri="{FF2B5EF4-FFF2-40B4-BE49-F238E27FC236}">
                <a16:creationId xmlns:a16="http://schemas.microsoft.com/office/drawing/2014/main" id="{3DDC4491-D1A6-5B14-8F44-8E321F2C78FF}"/>
              </a:ext>
            </a:extLst>
          </p:cNvPr>
          <p:cNvPicPr>
            <a:picLocks noChangeAspect="1"/>
          </p:cNvPicPr>
          <p:nvPr/>
        </p:nvPicPr>
        <p:blipFill>
          <a:blip r:embed="rId3"/>
          <a:stretch>
            <a:fillRect/>
          </a:stretch>
        </p:blipFill>
        <p:spPr>
          <a:xfrm>
            <a:off x="617280" y="4352235"/>
            <a:ext cx="2952750" cy="1714500"/>
          </a:xfrm>
          <a:prstGeom prst="rect">
            <a:avLst/>
          </a:prstGeom>
        </p:spPr>
      </p:pic>
    </p:spTree>
    <p:extLst>
      <p:ext uri="{BB962C8B-B14F-4D97-AF65-F5344CB8AC3E}">
        <p14:creationId xmlns:p14="http://schemas.microsoft.com/office/powerpoint/2010/main" val="27250042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6272784" y="1885542"/>
            <a:ext cx="4884224" cy="226664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وتشير هذه النظرية إلى أن يمكن لتقنيات الواقع المعزز والواقع الافتراضي أن تخلق شعوراً جذابًا وممتعًا تجارب التسوق التي تؤدي إلى زيادة العملاء الرضا والسعادة. وفقا للنظرية، الدرجة انغماس العميل  ومشاركتة في جودة تجربة التسوق الغامر تجعله يكتسب خبرة مميزة ورضا ً وسعادة.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E4F37C6A-B38F-A533-6260-D9BB2F5E1DA0}"/>
              </a:ext>
            </a:extLst>
          </p:cNvPr>
          <p:cNvPicPr>
            <a:picLocks noChangeAspect="1"/>
          </p:cNvPicPr>
          <p:nvPr/>
        </p:nvPicPr>
        <p:blipFill>
          <a:blip r:embed="rId3"/>
          <a:stretch>
            <a:fillRect/>
          </a:stretch>
        </p:blipFill>
        <p:spPr>
          <a:xfrm>
            <a:off x="617280" y="1594177"/>
            <a:ext cx="5382512" cy="4461730"/>
          </a:xfrm>
          <a:prstGeom prst="rect">
            <a:avLst/>
          </a:prstGeom>
        </p:spPr>
      </p:pic>
    </p:spTree>
    <p:extLst>
      <p:ext uri="{BB962C8B-B14F-4D97-AF65-F5344CB8AC3E}">
        <p14:creationId xmlns:p14="http://schemas.microsoft.com/office/powerpoint/2010/main" val="12032223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62631" y="2500979"/>
            <a:ext cx="10122017" cy="2635978"/>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الواقع المعزز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هو نسخة تفاعلية محسّنة لبيئة العالم الحقيقي يتم تحقيقها من خلال العناصر المرئية الرقمية والأصوات والمحفزات الحسية الأخرى عبر تقنية التصوير المجسم. يتضمن الواقع المعزز ثلاث ميزات: مزيج من العوالم الرقمية والمادية، والتفاعلات التي تتم في الوقت الفعلي، وتحديد دقيق ثلاثي الأبعاد للأشياء الافتراضية والحقيقية.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وقد أصبحت تقنية الواقع المعزز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أداة فعالة في تبني الأفراد لأدوات وتقنيات الواقع المعزز بسبب قدرتها على تخفيض تكاليف الترويج والتسويق ، والوصول إلأى أكبر عدد من الجمهور ، كما تساعد المستخدمين على تجريب المنتجات وجمع أكبر معلومات ممكنة عن المنتج وإختيار المنتج الأكثر مناسبة للمتهلك .</a:t>
            </a: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931563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034991" y="1885542"/>
            <a:ext cx="10122017" cy="1158651"/>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إن الفرق الرئيسي بين الواقع الافتراضي والمعزز يكمن في درجة اندماج الواقع الرقمي مع الواقع الحقيقي بداخل </a:t>
            </a: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الواقع الافتراضى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يتم أخذ المستخدم بعيدًا تمامًا عن العالم الواقعي </a:t>
            </a: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بينما في الواقع المعزز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وانواعه يتم دمج البيئتين معًا لتحسين تجربة المستخدم في العالم الحقيقي</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6A8F189F-BA2D-B9ED-549E-152A0BD66D60}"/>
              </a:ext>
            </a:extLst>
          </p:cNvPr>
          <p:cNvPicPr>
            <a:picLocks noChangeAspect="1"/>
          </p:cNvPicPr>
          <p:nvPr/>
        </p:nvPicPr>
        <p:blipFill>
          <a:blip r:embed="rId3"/>
          <a:stretch>
            <a:fillRect/>
          </a:stretch>
        </p:blipFill>
        <p:spPr>
          <a:xfrm>
            <a:off x="762000" y="3384382"/>
            <a:ext cx="4691132" cy="2634327"/>
          </a:xfrm>
          <a:prstGeom prst="rect">
            <a:avLst/>
          </a:prstGeom>
        </p:spPr>
      </p:pic>
      <p:pic>
        <p:nvPicPr>
          <p:cNvPr id="3" name="Picture 2">
            <a:extLst>
              <a:ext uri="{FF2B5EF4-FFF2-40B4-BE49-F238E27FC236}">
                <a16:creationId xmlns:a16="http://schemas.microsoft.com/office/drawing/2014/main" id="{05728524-F1E2-7EB0-9E66-A51D6C6A0914}"/>
              </a:ext>
            </a:extLst>
          </p:cNvPr>
          <p:cNvPicPr>
            <a:picLocks noChangeAspect="1"/>
          </p:cNvPicPr>
          <p:nvPr/>
        </p:nvPicPr>
        <p:blipFill>
          <a:blip r:embed="rId4"/>
          <a:stretch>
            <a:fillRect/>
          </a:stretch>
        </p:blipFill>
        <p:spPr>
          <a:xfrm>
            <a:off x="6738869" y="3283654"/>
            <a:ext cx="4092551" cy="2594913"/>
          </a:xfrm>
          <a:prstGeom prst="rect">
            <a:avLst/>
          </a:prstGeom>
        </p:spPr>
      </p:pic>
    </p:spTree>
    <p:extLst>
      <p:ext uri="{BB962C8B-B14F-4D97-AF65-F5344CB8AC3E}">
        <p14:creationId xmlns:p14="http://schemas.microsoft.com/office/powerpoint/2010/main" val="27609309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90600" y="1885542"/>
            <a:ext cx="10122017" cy="419987"/>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8CB6F2D0-0F7F-D3A9-DD72-30751FD21A5C}"/>
              </a:ext>
            </a:extLst>
          </p:cNvPr>
          <p:cNvPicPr>
            <a:picLocks noChangeAspect="1"/>
          </p:cNvPicPr>
          <p:nvPr/>
        </p:nvPicPr>
        <p:blipFill>
          <a:blip r:embed="rId3"/>
          <a:stretch>
            <a:fillRect/>
          </a:stretch>
        </p:blipFill>
        <p:spPr>
          <a:xfrm>
            <a:off x="614759" y="1702040"/>
            <a:ext cx="10815241" cy="4371211"/>
          </a:xfrm>
          <a:prstGeom prst="rect">
            <a:avLst/>
          </a:prstGeom>
        </p:spPr>
      </p:pic>
    </p:spTree>
    <p:extLst>
      <p:ext uri="{BB962C8B-B14F-4D97-AF65-F5344CB8AC3E}">
        <p14:creationId xmlns:p14="http://schemas.microsoft.com/office/powerpoint/2010/main" val="33534849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11932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762000" y="2225451"/>
            <a:ext cx="10667999" cy="2635978"/>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a:ln>
                  <a:noFill/>
                </a:ln>
                <a:solidFill>
                  <a:prstClr val="black"/>
                </a:solidFill>
                <a:effectLst/>
                <a:uLnTx/>
                <a:uFillTx/>
                <a:latin typeface="Alexandria" pitchFamily="2" charset="-78"/>
                <a:cs typeface="Alexandria" pitchFamily="2" charset="-78"/>
              </a:rPr>
              <a:t>وتتضح أهمية دمج تقنيات الواقع المعزز/الواقع الافتراضي كإستراتيجية تسويق حديثة لتعزيز سعادة العملاء وولاء العلامة التجارية ، مما يؤثر بشكل مباشر على سعادة العملاء ورضاهم عن العلامة التجارية وتجربة التسوق،  بالإضافة إلى ذلك، تم تحديد التقنيات المفضلة لتنفيذ تقنيات الواقع المعزز/الواقع الافتراضي في تجارب التسوق، بما في ذلك مسح رمز الاستجابة السريعة للتجارب الافتراضية، وإطلالات على المنتج بزاوية 360 درجة، وعروض منتجات الواقع المعزز/الواقع الافتراضي، وغرف التركيب الافتراضية وتجارب التسوق الرائعة.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a:ln>
                  <a:noFill/>
                </a:ln>
                <a:solidFill>
                  <a:prstClr val="black"/>
                </a:solidFill>
                <a:effectLst/>
                <a:uLnTx/>
                <a:uFillTx/>
                <a:latin typeface="Alexandria" pitchFamily="2" charset="-78"/>
                <a:cs typeface="Alexandria" pitchFamily="2" charset="-78"/>
              </a:rPr>
              <a:t>فالعلامات التجارية الدولية تستفيد من تقنيات الواقع المعزز/الواقع الافتراضي كأدوات تسويق حديثة في عصر الذكاء الاصطناعي لاكتساب ميزة تنافسية، ولتشجيع قرارات الشراء المستنيرة.</a:t>
            </a:r>
            <a:endPar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Box 3"/>
          <p:cNvSpPr txBox="1"/>
          <p:nvPr/>
        </p:nvSpPr>
        <p:spPr>
          <a:xfrm>
            <a:off x="9078686" y="644488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B5DBB496-BAF6-A93E-F2A4-D0CA89F76C10}"/>
              </a:ext>
            </a:extLst>
          </p:cNvPr>
          <p:cNvPicPr>
            <a:picLocks noChangeAspect="1"/>
          </p:cNvPicPr>
          <p:nvPr/>
        </p:nvPicPr>
        <p:blipFill>
          <a:blip r:embed="rId3"/>
          <a:stretch>
            <a:fillRect/>
          </a:stretch>
        </p:blipFill>
        <p:spPr>
          <a:xfrm>
            <a:off x="617280" y="4861428"/>
            <a:ext cx="2217360" cy="1628307"/>
          </a:xfrm>
          <a:prstGeom prst="rect">
            <a:avLst/>
          </a:prstGeom>
        </p:spPr>
      </p:pic>
    </p:spTree>
    <p:extLst>
      <p:ext uri="{BB962C8B-B14F-4D97-AF65-F5344CB8AC3E}">
        <p14:creationId xmlns:p14="http://schemas.microsoft.com/office/powerpoint/2010/main" val="23168607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90600" y="1885542"/>
            <a:ext cx="10122017" cy="2635978"/>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فسعادة العملاء هي مقياس مدى سرور العميل ورضاه عن منتج أو خدمة تلقاها من شركة، كما أنها  عنصر حاسم في أي عمل لأنه له تأثير مباشر على ولاء العملاء، وعندما يكون العميل سعيدًا، فمن المرجح أن يستمر في التعامل مع نفس الشركة، ويوصي بها للآخرين ويترك مراجعات إيجابية في المقابل، قد يتوقف العميل غير السعيد عن استخدام المنتج أو الخدمة، ويترك تقييمات سلبية، ويخبر الآخرين عن تجربتهم السلبية.لا تتعلق سعادة العملاء فقط بتلبية توقعات العميل ولكن تجاوزها. يتضمن إنشاء تجربة إيجابية للعميل طوال الرحلة بأكملها، من التفاعل الأول مع المنتج أوإلى دعم ما بعد البيع. يمكن تحقيق ذلك من خلال توفير خدمة عملاء استثنائية، واهتمام شخصي، وتقديم منتجات أو خدمات تلبي أو تتجاوز توقعات العميل.</a:t>
            </a: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967381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617280" y="1917305"/>
            <a:ext cx="10667999" cy="2635978"/>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2D3956"/>
                </a:solidFill>
                <a:effectLst/>
                <a:uLnTx/>
                <a:uFillTx/>
                <a:latin typeface="Alexandria" pitchFamily="2" charset="-78"/>
                <a:cs typeface="Alexandria" pitchFamily="2" charset="-78"/>
              </a:rPr>
              <a:t>وتوفر التجارب الإيجابية </a:t>
            </a:r>
            <a:r>
              <a:rPr kumimoji="0" lang="ar-EG" sz="1600" i="0" u="none" strike="noStrike" kern="1200" cap="none" spc="0" normalizeH="0" baseline="0" noProof="0" dirty="0">
                <a:ln>
                  <a:noFill/>
                </a:ln>
                <a:solidFill>
                  <a:srgbClr val="2D3956"/>
                </a:solidFill>
                <a:effectLst/>
                <a:uLnTx/>
                <a:uFillTx/>
                <a:latin typeface="Alexandria" pitchFamily="2" charset="-78"/>
                <a:cs typeface="Alexandria" pitchFamily="2" charset="-78"/>
              </a:rPr>
              <a:t>؛ تجارب معززة للعملاء. وتؤدي التجارب الإيجابية إلى الشعور بالرضا والثقة بشكل أفضل في العلامة التجارية، اعتمادًا على درجة مشاركة العميل وقيمة العلامة التجارية المتصورة. العملاء الذين عانوا من التخصيص والسلاسة والتفوق سيكون لجودة الخدمة ولاء أكبر للعلامة التجارية. سيكون هؤلاء العملاء أكثر ميلًا لإحالة العلامة التجارية إلى المستهلكين الآخرين، وتقديم ملاحظات حول التحسينات وما إلى ذلك. توفر الدراسة الآثار المترتبة على الممارسون لتصميم وتطوير أدوات الذكاء الاصطناعي بحيث تعزز تجربة العملاء، والمديرين لتصميم استراتيجية تكنولوجيا المعلومات لشركاتهم، والأكاديميين لأنها تساعد في استكشاف الجديد في مجال التسويق والمجتمع لأنها ستساعد على تحسين تجربة العملاء مما يؤدي إلى رضا العملاء</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635150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90600" y="1885542"/>
            <a:ext cx="10122017" cy="3005310"/>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لاشك أن تأثير الذكاء الإصطناعي على العملاء كبير وهام وله علاقة مباشرة في خلق أبعاد عديدة لدى العميل </a:t>
            </a: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تشمل الشغف ، سهوله الإستخدام ، حل مشكلات العملاء، حل مشكلات ما بعد البيع)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خاصة أن الذكاء الإصطناعي ، يجعل العميل يشعر بمتعه في التسوق خلال تعامله مع المساعد الإفتراضي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الذكاء الإصطناعي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يساعد  في تحديد المنتجات التي يريد الجمهور شرائها بالفعل ، والمقترحات التي يمكن أن تحقق له المنفعة.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الذكاء الإصطناعي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يساعد في التعرف على رغبات العميل ومن ثم وضع الإستراتيجيات  التسويقية التي تلائم إحتياجات كل عميل وتحقق له المنفعة وبالتالي تعزيز العلاقة بشكل طويل الأجل مع العملاء...</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يتطرق هذا النموذج للتاُثيرات التي تكونها تجارب الواقع المعزز على إلهام وشغف وبهجة العميل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1FA9A6E-35D9-E598-E117-07E26F31DFFD}"/>
              </a:ext>
            </a:extLst>
          </p:cNvPr>
          <p:cNvSpPr txBox="1"/>
          <p:nvPr/>
        </p:nvSpPr>
        <p:spPr>
          <a:xfrm>
            <a:off x="1970532" y="615975"/>
            <a:ext cx="7045452" cy="369332"/>
          </a:xfrm>
          <a:prstGeom prst="rect">
            <a:avLst/>
          </a:prstGeom>
          <a:noFill/>
        </p:spPr>
        <p:txBody>
          <a:bodyPr wrap="square">
            <a:spAutoFit/>
          </a:bodyPr>
          <a:lstStyle/>
          <a:p>
            <a:pPr marL="0" marR="0" lvl="0" indent="0" algn="just" defTabSz="914400" rtl="1" eaLnBrk="1" fontAlgn="auto" latinLnBrk="0" hangingPunct="1">
              <a:lnSpc>
                <a:spcPct val="90000"/>
              </a:lnSpc>
              <a:spcBef>
                <a:spcPts val="1000"/>
              </a:spcBef>
              <a:spcAft>
                <a:spcPts val="0"/>
              </a:spcAft>
              <a:buClrTx/>
              <a:buSzTx/>
              <a:buFontTx/>
              <a:buNone/>
              <a:tabLst/>
              <a:defRPr/>
            </a:pPr>
            <a:r>
              <a:rPr kumimoji="0" lang="ar-EG" sz="2000" b="1" i="1"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lexandria" pitchFamily="2" charset="-78"/>
                <a:ea typeface="+mn-ea"/>
                <a:cs typeface="Alexandria" pitchFamily="2" charset="-78"/>
              </a:rPr>
              <a:t>نموذج تأثيرات الواقع المعزز على إلهام المستهلك</a:t>
            </a:r>
          </a:p>
        </p:txBody>
      </p:sp>
    </p:spTree>
    <p:extLst>
      <p:ext uri="{BB962C8B-B14F-4D97-AF65-F5344CB8AC3E}">
        <p14:creationId xmlns:p14="http://schemas.microsoft.com/office/powerpoint/2010/main" val="12061202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943600" y="1885542"/>
            <a:ext cx="5169017" cy="2635978"/>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مصطلح التسويق المعزز للواقع </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Marketing augmented reality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اصبح يفرض نفسه بشكل كبير بوصفه أحد الاساليب التسويقية الحديثة ويعرف بانه شكل تسويقي يمثل حلقة الوصل بين المعلومات الإلكترونية والبيئة الواقعية بشكل تفاعلي حيث يتيح الواقع المعزز  خلق تجربة حقيقية للمنتج وتعزيز البيئة الإفتراضية بالمعلومات المرئية.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09717764-13C6-663C-C693-9AC685C1B2FA}"/>
              </a:ext>
            </a:extLst>
          </p:cNvPr>
          <p:cNvPicPr>
            <a:picLocks noChangeAspect="1"/>
          </p:cNvPicPr>
          <p:nvPr/>
        </p:nvPicPr>
        <p:blipFill>
          <a:blip r:embed="rId3"/>
          <a:stretch>
            <a:fillRect/>
          </a:stretch>
        </p:blipFill>
        <p:spPr>
          <a:xfrm>
            <a:off x="1079383" y="2058426"/>
            <a:ext cx="4774702" cy="3624549"/>
          </a:xfrm>
          <a:prstGeom prst="rect">
            <a:avLst/>
          </a:prstGeom>
        </p:spPr>
      </p:pic>
    </p:spTree>
    <p:extLst>
      <p:ext uri="{BB962C8B-B14F-4D97-AF65-F5344CB8AC3E}">
        <p14:creationId xmlns:p14="http://schemas.microsoft.com/office/powerpoint/2010/main" val="2865588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6448097" y="1885542"/>
            <a:ext cx="4664520" cy="189731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في البداية استخدمت الشركات نظارة جوجل </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Glasses،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ومع تطور الهواتف المحمولة تطورت تقنيات التسويق المعزز للواقع مثل عرض المنتج في مساحة ثلاثية الأبعاد مما يساعد على زيادة الاحساس بالواقعية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8DBB7612-DFE9-DF63-BDD9-CFB10797DEEE}"/>
              </a:ext>
            </a:extLst>
          </p:cNvPr>
          <p:cNvPicPr>
            <a:picLocks noChangeAspect="1"/>
          </p:cNvPicPr>
          <p:nvPr/>
        </p:nvPicPr>
        <p:blipFill>
          <a:blip r:embed="rId3"/>
          <a:stretch>
            <a:fillRect/>
          </a:stretch>
        </p:blipFill>
        <p:spPr>
          <a:xfrm>
            <a:off x="617281" y="1685495"/>
            <a:ext cx="2915408" cy="4370411"/>
          </a:xfrm>
          <a:prstGeom prst="rect">
            <a:avLst/>
          </a:prstGeom>
        </p:spPr>
      </p:pic>
      <p:pic>
        <p:nvPicPr>
          <p:cNvPr id="5" name="Picture 4">
            <a:extLst>
              <a:ext uri="{FF2B5EF4-FFF2-40B4-BE49-F238E27FC236}">
                <a16:creationId xmlns:a16="http://schemas.microsoft.com/office/drawing/2014/main" id="{B8462520-6175-BA8C-67AB-4021DFD72201}"/>
              </a:ext>
            </a:extLst>
          </p:cNvPr>
          <p:cNvPicPr>
            <a:picLocks noChangeAspect="1"/>
          </p:cNvPicPr>
          <p:nvPr/>
        </p:nvPicPr>
        <p:blipFill>
          <a:blip r:embed="rId4"/>
          <a:stretch>
            <a:fillRect/>
          </a:stretch>
        </p:blipFill>
        <p:spPr>
          <a:xfrm>
            <a:off x="4156437" y="3484620"/>
            <a:ext cx="1837996" cy="2571285"/>
          </a:xfrm>
          <a:prstGeom prst="rect">
            <a:avLst/>
          </a:prstGeom>
        </p:spPr>
      </p:pic>
      <p:pic>
        <p:nvPicPr>
          <p:cNvPr id="6" name="Picture 5">
            <a:extLst>
              <a:ext uri="{FF2B5EF4-FFF2-40B4-BE49-F238E27FC236}">
                <a16:creationId xmlns:a16="http://schemas.microsoft.com/office/drawing/2014/main" id="{95A6B48B-7598-4664-7011-93C2FEE6E9B4}"/>
              </a:ext>
            </a:extLst>
          </p:cNvPr>
          <p:cNvPicPr>
            <a:picLocks noChangeAspect="1"/>
          </p:cNvPicPr>
          <p:nvPr/>
        </p:nvPicPr>
        <p:blipFill>
          <a:blip r:embed="rId5"/>
          <a:stretch>
            <a:fillRect/>
          </a:stretch>
        </p:blipFill>
        <p:spPr>
          <a:xfrm>
            <a:off x="6618182" y="4062130"/>
            <a:ext cx="3992011" cy="1897313"/>
          </a:xfrm>
          <a:prstGeom prst="rect">
            <a:avLst/>
          </a:prstGeom>
        </p:spPr>
      </p:pic>
    </p:spTree>
    <p:extLst>
      <p:ext uri="{BB962C8B-B14F-4D97-AF65-F5344CB8AC3E}">
        <p14:creationId xmlns:p14="http://schemas.microsoft.com/office/powerpoint/2010/main" val="37710982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328745" y="1885542"/>
            <a:ext cx="5783872" cy="3374642"/>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وكذلك </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تم إستخدام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تقنية </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QR CODE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والتي تمكن المستخدم من خلال المسح الضوئي بتوجيه كاميرا الهاتف المحمول على كود الإستجابة السريعه المتواجد على العبوه الخاصة للمنتج من الحصول على المزيد من المعلومات المرئية فضلاً عن تقنية </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MARKERLESS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والتي تسمح بتحديد البيئة الواقعية التي يتواجد فيها المستخدم من خلال كاميرا الهاتف المحمول وتجربة وضع المنتج مثل أجهزة الاثاث المنزلي  لتحديد مدى ملائمته لتلك البيئة وتعد شركة </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IKEA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من ابرز الشركات التي اعتمدت هذه التقنية في خلق  تجربة حقيقية للمنتج.</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4F1A054A-C214-FB4F-80DD-42468C111F5C}"/>
              </a:ext>
            </a:extLst>
          </p:cNvPr>
          <p:cNvPicPr>
            <a:picLocks noChangeAspect="1"/>
          </p:cNvPicPr>
          <p:nvPr/>
        </p:nvPicPr>
        <p:blipFill>
          <a:blip r:embed="rId3"/>
          <a:stretch>
            <a:fillRect/>
          </a:stretch>
        </p:blipFill>
        <p:spPr>
          <a:xfrm>
            <a:off x="961696" y="2348611"/>
            <a:ext cx="3552371" cy="2823894"/>
          </a:xfrm>
          <a:prstGeom prst="rect">
            <a:avLst/>
          </a:prstGeom>
        </p:spPr>
      </p:pic>
    </p:spTree>
    <p:extLst>
      <p:ext uri="{BB962C8B-B14F-4D97-AF65-F5344CB8AC3E}">
        <p14:creationId xmlns:p14="http://schemas.microsoft.com/office/powerpoint/2010/main" val="34256009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3790950" y="1885542"/>
            <a:ext cx="7321667" cy="374397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ولاشك ان هذا الشكل التسويقي أثر على إستجابة العملاء وعلاقتهم بالعلامة التجارية ،  وأدى  الى خلق قيمه مضافة وزيادة الخبرة الإيجابية الخاصة بذلك المنتج فضلا عن خلق الاحساس بالمتعة والشغف والتسلية في التسويق وتوصيل المعلومات بشكل فاعل مما يسهم في اتخاذ القرار الشرائي.</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ومن المهم خلق تجربة واقعية للمنتج من خلال التطبيق والاهتمام من خلال توظيف المحتوى المرئي بإمكانية تحديد ملامح المنتج ومدى ملائمته لإحتياجات المستخدم مما يعكس اهمية الخبرة الإلكترونية المتكونة عبر تطبيق الواقع المعزز في التأثير الإتجاه نحو منتجات الشركة وعلامتها التجارية وتطبيقات  التسويق المعزز هامخ للغاية كونها ، من الادوات التسويقية الحديثة التي ينبغى اخذها في الاعتبار لخلق خبره إيجابية بمنتجات الشركة وعلامتها التجارية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CFFB934F-F0B3-CADA-C691-EBA5099DB984}"/>
              </a:ext>
            </a:extLst>
          </p:cNvPr>
          <p:cNvPicPr>
            <a:picLocks noChangeAspect="1"/>
          </p:cNvPicPr>
          <p:nvPr/>
        </p:nvPicPr>
        <p:blipFill>
          <a:blip r:embed="rId3"/>
          <a:stretch>
            <a:fillRect/>
          </a:stretch>
        </p:blipFill>
        <p:spPr>
          <a:xfrm>
            <a:off x="990600" y="2132192"/>
            <a:ext cx="2800350" cy="3250674"/>
          </a:xfrm>
          <a:prstGeom prst="rect">
            <a:avLst/>
          </a:prstGeom>
        </p:spPr>
      </p:pic>
    </p:spTree>
    <p:extLst>
      <p:ext uri="{BB962C8B-B14F-4D97-AF65-F5344CB8AC3E}">
        <p14:creationId xmlns:p14="http://schemas.microsoft.com/office/powerpoint/2010/main" val="6958236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7123667" y="2818663"/>
            <a:ext cx="3797417" cy="226664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ولاشك أن استخدام تقنية الواقع الافتراضي الغامرة</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VR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في متجر محاكاة افتراضي،  يعزز الوجود عن بعد وإمكانية الاستخدام مقارنة بتكنولوجيا سطح المكتب التقليدية.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370BB9AE-566D-2BCA-426D-B3EEB2C0B256}"/>
              </a:ext>
            </a:extLst>
          </p:cNvPr>
          <p:cNvPicPr>
            <a:picLocks noChangeAspect="1"/>
          </p:cNvPicPr>
          <p:nvPr/>
        </p:nvPicPr>
        <p:blipFill>
          <a:blip r:embed="rId3"/>
          <a:stretch>
            <a:fillRect/>
          </a:stretch>
        </p:blipFill>
        <p:spPr>
          <a:xfrm>
            <a:off x="851333" y="1961412"/>
            <a:ext cx="2333302" cy="3964739"/>
          </a:xfrm>
          <a:prstGeom prst="rect">
            <a:avLst/>
          </a:prstGeom>
        </p:spPr>
      </p:pic>
      <p:pic>
        <p:nvPicPr>
          <p:cNvPr id="3" name="Picture 2">
            <a:extLst>
              <a:ext uri="{FF2B5EF4-FFF2-40B4-BE49-F238E27FC236}">
                <a16:creationId xmlns:a16="http://schemas.microsoft.com/office/drawing/2014/main" id="{1C149A6B-7BF8-02AC-FFE5-1197573EEC00}"/>
              </a:ext>
            </a:extLst>
          </p:cNvPr>
          <p:cNvPicPr>
            <a:picLocks noChangeAspect="1"/>
          </p:cNvPicPr>
          <p:nvPr/>
        </p:nvPicPr>
        <p:blipFill>
          <a:blip r:embed="rId4"/>
          <a:stretch>
            <a:fillRect/>
          </a:stretch>
        </p:blipFill>
        <p:spPr>
          <a:xfrm>
            <a:off x="3570657" y="1961413"/>
            <a:ext cx="3044094" cy="1714500"/>
          </a:xfrm>
          <a:prstGeom prst="rect">
            <a:avLst/>
          </a:prstGeom>
        </p:spPr>
      </p:pic>
      <p:pic>
        <p:nvPicPr>
          <p:cNvPr id="5" name="Picture 4">
            <a:extLst>
              <a:ext uri="{FF2B5EF4-FFF2-40B4-BE49-F238E27FC236}">
                <a16:creationId xmlns:a16="http://schemas.microsoft.com/office/drawing/2014/main" id="{55E4AC6F-B2D9-C867-1089-1EEE142B2528}"/>
              </a:ext>
            </a:extLst>
          </p:cNvPr>
          <p:cNvPicPr>
            <a:picLocks noChangeAspect="1"/>
          </p:cNvPicPr>
          <p:nvPr/>
        </p:nvPicPr>
        <p:blipFill>
          <a:blip r:embed="rId5"/>
          <a:stretch>
            <a:fillRect/>
          </a:stretch>
        </p:blipFill>
        <p:spPr>
          <a:xfrm flipH="1">
            <a:off x="3586423" y="3951831"/>
            <a:ext cx="3028328" cy="2120484"/>
          </a:xfrm>
          <a:prstGeom prst="rect">
            <a:avLst/>
          </a:prstGeom>
        </p:spPr>
      </p:pic>
    </p:spTree>
    <p:extLst>
      <p:ext uri="{BB962C8B-B14F-4D97-AF65-F5344CB8AC3E}">
        <p14:creationId xmlns:p14="http://schemas.microsoft.com/office/powerpoint/2010/main" val="3986138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948922" y="1629382"/>
            <a:ext cx="6048980" cy="4482637"/>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سعادة العملاء هي مقياس مدى سرور العميل ورضاه عن منتج أو خدمة تلقاها من شركة. إنه عنصر حاسم في أي عمل لأنه له تأثير مباشر على ولاء العملاء،، والدعوة. عندما يكون العميل سعيدًا، فمن المرجح أن يستمر في التعامل مع نفس الشركة، ويوصي بها للآخرين ويترك مراجعات إيجابية.في المقابل، قد يتوقف العميل غير السعيد عن استخدام المنتج أو الخدمة، ويترك تقييمات سلبية، ويخبر الآخرين عن تجربتهم السلبية.لا تتعلق سعادة العملاء فقط بتلبية توقعات العميل ولكن تجاوزها. يتضمن إنشاء تجربة إيجابية للعميل طوال الرحلة بأكملها، من التفاعل الأول مع المنتج أوإلى دعم ما بعد البيع. يمكن تحقيق ذلك من خلال توفير خدمة عملاء استثنائية، واهتمام شخصي، وتقديم منتجات أو خدمات تلبي أو تتجاوز توقعات العميل.</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3DED6198-7C6B-11AD-28B2-D247E0B0F286}"/>
              </a:ext>
            </a:extLst>
          </p:cNvPr>
          <p:cNvPicPr>
            <a:picLocks noChangeAspect="1"/>
          </p:cNvPicPr>
          <p:nvPr/>
        </p:nvPicPr>
        <p:blipFill>
          <a:blip r:embed="rId3"/>
          <a:stretch>
            <a:fillRect/>
          </a:stretch>
        </p:blipFill>
        <p:spPr>
          <a:xfrm>
            <a:off x="762000" y="1685495"/>
            <a:ext cx="3456590" cy="3958560"/>
          </a:xfrm>
          <a:prstGeom prst="rect">
            <a:avLst/>
          </a:prstGeom>
        </p:spPr>
      </p:pic>
    </p:spTree>
    <p:extLst>
      <p:ext uri="{BB962C8B-B14F-4D97-AF65-F5344CB8AC3E}">
        <p14:creationId xmlns:p14="http://schemas.microsoft.com/office/powerpoint/2010/main" val="16290382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90600" y="1885542"/>
            <a:ext cx="10122017" cy="4113306"/>
          </a:xfrm>
          <a:prstGeom prst="rect">
            <a:avLst/>
          </a:prstGeom>
          <a:noFill/>
        </p:spPr>
        <p:txBody>
          <a:bodyPr wrap="square" rtlCol="0">
            <a:spAutoFit/>
          </a:bodyPr>
          <a:lstStyle/>
          <a:p>
            <a:pPr lvl="0" algn="just" rtl="1">
              <a:lnSpc>
                <a:spcPct val="150000"/>
              </a:lnSpc>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الذكاء الإصطناعي يحتوى على نوعين من المحفزات التي تؤثر على السلوك الإنساني في تعاملات الفرد مع المنشأة تتمثل في:</a:t>
            </a:r>
          </a:p>
          <a:p>
            <a:pPr lvl="0" algn="just" rtl="1">
              <a:lnSpc>
                <a:spcPct val="150000"/>
              </a:lnSpc>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محفزات لمتعة العميل( وهو ما يركز على المشاعر الإيجابية للعميل من خلال ادوات الذكاء الإصطناعي وهو ما يخلق الشغف لدى العميل نحو إستخدام الذكاء الإصطناعي).</a:t>
            </a:r>
          </a:p>
          <a:p>
            <a:pPr lvl="0" algn="just" rtl="1">
              <a:lnSpc>
                <a:spcPct val="150000"/>
              </a:lnSpc>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ومحفزات لمنافع والفوائد للعميل ( وتتحقق للعميل من خلال سهولة الإستخدام  بالشكل الذي ييسر التعامل مع المنشأة ويحدد رغبات العميل بكل سهولة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وتسهل خدمات ما بعد الشراء  مما يساعد المنظمات على تطوير إستراتيجيات تسويقية  فعاله نحو خدمات ما بعد الشراء فإستخدام المحفزات يساهم في زيادة المتعه لدى العميل  ويسهل عملية الشراء لديه  ويسهل التنبؤ مما في عقله عند البحث  عبر المواقع الإلكترونية  كما ان تقديم مقترحات تزيد من خبرة العميل الذكية ، فالخدمات الذكية تعتمد بشكل فعال على استخدام المنظمات لتقنيات الذكاء الإصطناعي الامر الذي دفع للقول ان تجربة العملاء الذكية هي حاله عاطفية يشعر بها العميل في حال وجود تقنيات الذكاء الإصطناعي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01504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90600" y="1885542"/>
            <a:ext cx="10122017" cy="226664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كما أن إستخدام تقنية 360 على الجمهور والشعور بالوجود عند التجربة  خلال تزويد الجماهير بتجارب واقعية وغامره وجذابة ، يسمح للمشاهد من الإنغماس في التجربة والشعور بتأثيرات مثل الرياح والإهتزاز والرائحة وتأثيرات الضوء ، مما يسمح بتحسين خبرة العميل عبر التعرض للمنتج أو الخدمة المقدمة عبر التجارب الحسيه الغامرة وفي العديد من التجارب وجد أن العملاء شعروا بالدهشه جراء هذه التجارإضافة الى الإحساس بمتعة التجربة وجودة التجربة</a:t>
            </a:r>
            <a:r>
              <a:rPr kumimoji="0" lang="en-US"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Quality of Experience</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حيث يكون الجمهور اكثر تفاعلاً مع الحدث </a:t>
            </a: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45BB8D47-7412-C89C-37CE-07B93311410D}"/>
              </a:ext>
            </a:extLst>
          </p:cNvPr>
          <p:cNvPicPr>
            <a:picLocks noChangeAspect="1"/>
          </p:cNvPicPr>
          <p:nvPr/>
        </p:nvPicPr>
        <p:blipFill>
          <a:blip r:embed="rId3"/>
          <a:stretch>
            <a:fillRect/>
          </a:stretch>
        </p:blipFill>
        <p:spPr>
          <a:xfrm>
            <a:off x="673217" y="3964798"/>
            <a:ext cx="6401355" cy="2091109"/>
          </a:xfrm>
          <a:prstGeom prst="rect">
            <a:avLst/>
          </a:prstGeom>
        </p:spPr>
      </p:pic>
    </p:spTree>
    <p:extLst>
      <p:ext uri="{BB962C8B-B14F-4D97-AF65-F5344CB8AC3E}">
        <p14:creationId xmlns:p14="http://schemas.microsoft.com/office/powerpoint/2010/main" val="36873942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90600" y="1885542"/>
            <a:ext cx="10122017" cy="3005310"/>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نظرية التقييم هي نظرية في علم النفس مفادها أن العواطف مستخلصة من تقييماتنا (تقييمات أو تقديرات) للأحداث التي تسبب ردود فعل محددة لدى أشخاص مختلفين. بشكل أساسي، يؤدي تقييمنا للموقف إلى استجابة عاطفية أو عاطفية تستند إلى هذا التقييم.</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نظريات التقييم هي نوع من نظرية المشاعر...والفرضية الأساسية لنظريات التقييم هي أن المشاعر تحدث وتختلف عن طريق التقييم، وهي عملية يتم فيها تحديد القيم لعدد من عوامل التقييم مثل أهمية الهدف، والهدف في/التطابق، وعدم التوقع، والتحكم.</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ولاشك أن إدارات العلاقات العامة من خلال إستخدامها لأدوات الذكاء الإصطناعي المختلفة والمتنوعة تسعي بذلك لإثارة عواطف الجماهير وكسب ولائهم العاطفي .</a:t>
            </a: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6DB90A95-D9DF-0618-66DF-9FA93F65C1E8}"/>
              </a:ext>
            </a:extLst>
          </p:cNvPr>
          <p:cNvSpPr txBox="1"/>
          <p:nvPr/>
        </p:nvSpPr>
        <p:spPr>
          <a:xfrm>
            <a:off x="786384" y="698975"/>
            <a:ext cx="7484364" cy="369332"/>
          </a:xfrm>
          <a:prstGeom prst="rect">
            <a:avLst/>
          </a:prstGeom>
          <a:noFill/>
        </p:spPr>
        <p:txBody>
          <a:bodyPr wrap="square">
            <a:spAutoFit/>
          </a:bodyPr>
          <a:lstStyle/>
          <a:p>
            <a:pPr marL="0" marR="0" lvl="0" indent="0" algn="just" defTabSz="914400" rtl="1" eaLnBrk="1" fontAlgn="auto" latinLnBrk="0" hangingPunct="1">
              <a:lnSpc>
                <a:spcPct val="90000"/>
              </a:lnSpc>
              <a:spcBef>
                <a:spcPts val="1000"/>
              </a:spcBef>
              <a:spcAft>
                <a:spcPts val="0"/>
              </a:spcAft>
              <a:buClrTx/>
              <a:buSzTx/>
              <a:buFontTx/>
              <a:buNone/>
              <a:tabLst/>
              <a:defRPr/>
            </a:pPr>
            <a:r>
              <a:rPr kumimoji="0" lang="ar-EG" sz="20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lexandria" pitchFamily="2" charset="-78"/>
                <a:ea typeface="+mn-ea"/>
                <a:cs typeface="Alexandria" pitchFamily="2" charset="-78"/>
              </a:rPr>
              <a:t>نظرية تقييم العاطفة</a:t>
            </a:r>
            <a:r>
              <a:rPr kumimoji="0" lang="en-US" sz="20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lexandria" pitchFamily="2" charset="-78"/>
                <a:ea typeface="+mn-ea"/>
                <a:cs typeface="Alexandria" pitchFamily="2" charset="-78"/>
              </a:rPr>
              <a:t>Appraisal Theory of Emotion </a:t>
            </a:r>
            <a:r>
              <a:rPr kumimoji="0" lang="ar-EG" sz="20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lexandria" pitchFamily="2" charset="-78"/>
                <a:ea typeface="+mn-ea"/>
                <a:cs typeface="Alexandria" pitchFamily="2" charset="-78"/>
              </a:rPr>
              <a:t> </a:t>
            </a:r>
          </a:p>
        </p:txBody>
      </p:sp>
    </p:spTree>
    <p:extLst>
      <p:ext uri="{BB962C8B-B14F-4D97-AF65-F5344CB8AC3E}">
        <p14:creationId xmlns:p14="http://schemas.microsoft.com/office/powerpoint/2010/main" val="34879048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90600" y="1885542"/>
            <a:ext cx="10122017" cy="2635978"/>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ووفقأ لهذا النموذج ففي الخطوة الأولى هناك العديد من الحوافز التي تعمل على جذب المستهلك وفقاً لتقنيات الذكاء الإصطناعي والتي من شأنها تحسين تجربة العميل مع المنظمة وخلق الرضا والولاء العاطفي للمنظمة.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وفي الخطوة الثانية يقوم المستهلك بتقييم قيمة ما يقدم له من محتوى مميز عبر الواقع المعزز أو الواقع الإفتراضي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وفي الخطوة الثالثة تتشكل عاطفة الجمهور وولائه العاطفي نحو المنظمة ، وفقاً لعناصر تختلف وتتباين من منظمة لأخرى.</a:t>
            </a: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76D07041-59FD-FC4D-B238-98FCE3534769}"/>
              </a:ext>
            </a:extLst>
          </p:cNvPr>
          <p:cNvPicPr>
            <a:picLocks noChangeAspect="1"/>
          </p:cNvPicPr>
          <p:nvPr/>
        </p:nvPicPr>
        <p:blipFill>
          <a:blip r:embed="rId3"/>
          <a:stretch>
            <a:fillRect/>
          </a:stretch>
        </p:blipFill>
        <p:spPr>
          <a:xfrm>
            <a:off x="673217" y="4330589"/>
            <a:ext cx="4194412" cy="1725318"/>
          </a:xfrm>
          <a:prstGeom prst="rect">
            <a:avLst/>
          </a:prstGeom>
        </p:spPr>
      </p:pic>
    </p:spTree>
    <p:extLst>
      <p:ext uri="{BB962C8B-B14F-4D97-AF65-F5344CB8AC3E}">
        <p14:creationId xmlns:p14="http://schemas.microsoft.com/office/powerpoint/2010/main" val="18928166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90600" y="1885542"/>
            <a:ext cx="10122017" cy="419987"/>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زيادة</a:t>
            </a: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D2875F02-241D-5FB6-1AAB-63D88B76CC58}"/>
              </a:ext>
            </a:extLst>
          </p:cNvPr>
          <p:cNvPicPr>
            <a:picLocks noChangeAspect="1"/>
          </p:cNvPicPr>
          <p:nvPr/>
        </p:nvPicPr>
        <p:blipFill>
          <a:blip r:embed="rId3"/>
          <a:stretch>
            <a:fillRect/>
          </a:stretch>
        </p:blipFill>
        <p:spPr>
          <a:xfrm>
            <a:off x="617280" y="1685495"/>
            <a:ext cx="4840644" cy="2097206"/>
          </a:xfrm>
          <a:prstGeom prst="rect">
            <a:avLst/>
          </a:prstGeom>
        </p:spPr>
      </p:pic>
      <p:pic>
        <p:nvPicPr>
          <p:cNvPr id="3" name="Picture 2">
            <a:extLst>
              <a:ext uri="{FF2B5EF4-FFF2-40B4-BE49-F238E27FC236}">
                <a16:creationId xmlns:a16="http://schemas.microsoft.com/office/drawing/2014/main" id="{2E7B7E66-E2B3-9B20-9EEF-5A5B1CCB302E}"/>
              </a:ext>
            </a:extLst>
          </p:cNvPr>
          <p:cNvPicPr>
            <a:picLocks noChangeAspect="1"/>
          </p:cNvPicPr>
          <p:nvPr/>
        </p:nvPicPr>
        <p:blipFill>
          <a:blip r:embed="rId4"/>
          <a:stretch>
            <a:fillRect/>
          </a:stretch>
        </p:blipFill>
        <p:spPr>
          <a:xfrm>
            <a:off x="3312935" y="3870701"/>
            <a:ext cx="5566130" cy="2097206"/>
          </a:xfrm>
          <a:prstGeom prst="rect">
            <a:avLst/>
          </a:prstGeom>
        </p:spPr>
      </p:pic>
      <p:pic>
        <p:nvPicPr>
          <p:cNvPr id="5" name="Picture 4">
            <a:extLst>
              <a:ext uri="{FF2B5EF4-FFF2-40B4-BE49-F238E27FC236}">
                <a16:creationId xmlns:a16="http://schemas.microsoft.com/office/drawing/2014/main" id="{34089BE3-B70F-2D06-5F94-019CF107C314}"/>
              </a:ext>
            </a:extLst>
          </p:cNvPr>
          <p:cNvPicPr>
            <a:picLocks noChangeAspect="1"/>
          </p:cNvPicPr>
          <p:nvPr/>
        </p:nvPicPr>
        <p:blipFill>
          <a:blip r:embed="rId5"/>
          <a:stretch>
            <a:fillRect/>
          </a:stretch>
        </p:blipFill>
        <p:spPr>
          <a:xfrm>
            <a:off x="6096000" y="1721762"/>
            <a:ext cx="5334000" cy="2097206"/>
          </a:xfrm>
          <a:prstGeom prst="rect">
            <a:avLst/>
          </a:prstGeom>
        </p:spPr>
      </p:pic>
    </p:spTree>
    <p:extLst>
      <p:ext uri="{BB962C8B-B14F-4D97-AF65-F5344CB8AC3E}">
        <p14:creationId xmlns:p14="http://schemas.microsoft.com/office/powerpoint/2010/main" val="5168931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90600" y="1885542"/>
            <a:ext cx="10122017" cy="411330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ولاشك أن الجمهور يعمل على تقييم فاعلية استخدام تقنيات وتطبيقات الواقع المعزز المختلفة عبر المنصات الرقمية المختلفة وإنعكاسها في تحقيق التواصل مع العملاء  في تجارب تحاكي الواقع لفحص المنتجات ومعاينتها وانعكاس ذلك في تحقيق الإستجابة الشرائية وزيادة نسبة العملاء ونمو المشاركة والتفاعل فيما بينهم خاصة في ظل خلق تجارب معززة ومثيرة للعملاء بل وأيضا تخلق الولاء العاطفي للمنظمة وما تقدمة من منتجالت وخدمات بشكل جاذب عاطفياً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وتعد تجارب الواقع المعزز تحقق  العديد من المميزات لاصحاب المشروعات التجارية منها رؤية المنتج وإختباره وتحقيق التفاعل بين اطراف العملية البيعية ونشر المنتج بين عدد كبير من المستهلكين بأقل تكلفة ممكنه ، وتحقق تطبيقات الواقع المعزز نجاحاً في تطوير موقع المؤسسة الإلكتروني ، وتشير الارقام أيضاً إلى انها تحقق درجة كبيرة من الولاء العاطفي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فمثلا ؛ إعلانات الواقع المعزز تعزز ثقة العملاء وتسمح بإنشاء اتصال عاطفي يسمح بزيادة الوعي بالعلامة التجارية فهي إعلانات مميزة لزيادة حجم المبيعات ولبناء سمعة الشركة </a:t>
            </a: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251265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90600" y="1885542"/>
            <a:ext cx="10122017" cy="411330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highlight>
                  <a:srgbClr val="FFFF00"/>
                </a:highlight>
                <a:uLnTx/>
                <a:uFillTx/>
                <a:latin typeface="Alexandria" pitchFamily="2" charset="-78"/>
                <a:ea typeface="+mn-ea"/>
                <a:cs typeface="Alexandria" pitchFamily="2" charset="-78"/>
              </a:rPr>
              <a:t>تطبيق </a:t>
            </a:r>
            <a:r>
              <a:rPr kumimoji="0" lang="en-US" sz="1600" b="0" i="0" u="none" strike="noStrike" kern="1200" cap="none" spc="0" normalizeH="0" baseline="0" noProof="0" dirty="0">
                <a:ln>
                  <a:noFill/>
                </a:ln>
                <a:solidFill>
                  <a:prstClr val="black"/>
                </a:solidFill>
                <a:effectLst/>
                <a:highlight>
                  <a:srgbClr val="FFFF00"/>
                </a:highlight>
                <a:uLnTx/>
                <a:uFillTx/>
                <a:latin typeface="Alexandria" pitchFamily="2" charset="-78"/>
                <a:ea typeface="+mn-ea"/>
                <a:cs typeface="Alexandria" pitchFamily="2" charset="-78"/>
              </a:rPr>
              <a:t>IKEA Place</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يتيح تطبيق </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IKEA Place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الواقع المعزز للديكور المنزلي هذا لنظامي </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Android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 </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iOS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وضع إصدارات افتراضية من منتجات الديكور المنزلي على أرضيات المنزل والمساحات والجدران لاختبارها ومعرفة أيها يناسبها بشكل أفضل من حيث الحجم والشكل والتصميم قبل أن تتمكن من الشراء أو الطلب في متجر ايكيا ، ومن مميزات هذا التطبيق:</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highlight>
                  <a:srgbClr val="FFFF00"/>
                </a:highlight>
                <a:uLnTx/>
                <a:uFillTx/>
                <a:latin typeface="Alexandria" pitchFamily="2" charset="-78"/>
                <a:ea typeface="+mn-ea"/>
                <a:cs typeface="Alexandria" pitchFamily="2" charset="-78"/>
              </a:rPr>
              <a:t>تطبيق </a:t>
            </a:r>
            <a:r>
              <a:rPr kumimoji="0" lang="en-US" sz="1600" b="0" i="0" u="none" strike="noStrike" kern="1200" cap="none" spc="0" normalizeH="0" baseline="0" noProof="0" dirty="0" err="1">
                <a:ln>
                  <a:noFill/>
                </a:ln>
                <a:solidFill>
                  <a:prstClr val="black"/>
                </a:solidFill>
                <a:effectLst/>
                <a:highlight>
                  <a:srgbClr val="FFFF00"/>
                </a:highlight>
                <a:uLnTx/>
                <a:uFillTx/>
                <a:latin typeface="Alexandria" pitchFamily="2" charset="-78"/>
                <a:ea typeface="+mn-ea"/>
                <a:cs typeface="Alexandria" pitchFamily="2" charset="-78"/>
              </a:rPr>
              <a:t>ModiFace</a:t>
            </a:r>
            <a:endParaRPr kumimoji="0" lang="en-US" sz="1600" b="0" i="0" u="none" strike="noStrike" kern="1200" cap="none" spc="0" normalizeH="0" baseline="0" noProof="0" dirty="0">
              <a:ln>
                <a:noFill/>
              </a:ln>
              <a:solidFill>
                <a:prstClr val="black"/>
              </a:solidFill>
              <a:effectLst/>
              <a:highlight>
                <a:srgbClr val="FFFF00"/>
              </a:highligh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en-US" sz="1600" b="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ModiFace</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هو تطبيق يمكن من خلاله استخدام الهاتف الذكي لمسح الوجه ضوئيًا ثم فعليًا ، ويمكن محاكاة مظهر المكياج والشعر والبشرة وأنواع أخرى من منتجات التجميل ، ومن مميزات هذا التطبيق:</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يستخدم التطبيق تقنية الذكاء الاصطناعي لمساعدتك على تجربة مستحضرات التجميل والمكياج افتراضيًا قبل الشراء،يستخدم معايرة الظل لتقديم نتائج صور واقعية عن طريق مسح وتحليل المعلومات المتعلقة بظل مكياج معين ، المعلومات التي تم إنشاؤها من خلال الذكاء الاصطناعي مستمدة من المعلومات المقدمة من علامات التجميل والمكياج التي تضيف محتواها عبر مجموعة أدوات تطوير برامج </a:t>
            </a:r>
            <a:r>
              <a:rPr kumimoji="0" lang="en-US" sz="1600" b="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ModiFace</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520D580-2A46-CD2E-9DAB-66EE6452A0E3}"/>
              </a:ext>
            </a:extLst>
          </p:cNvPr>
          <p:cNvSpPr txBox="1"/>
          <p:nvPr/>
        </p:nvSpPr>
        <p:spPr>
          <a:xfrm>
            <a:off x="1531620" y="802093"/>
            <a:ext cx="6099048" cy="369332"/>
          </a:xfrm>
          <a:prstGeom prst="rect">
            <a:avLst/>
          </a:prstGeom>
          <a:noFill/>
        </p:spPr>
        <p:txBody>
          <a:bodyPr wrap="square">
            <a:spAutoFit/>
          </a:bodyPr>
          <a:lstStyle/>
          <a:p>
            <a:pPr marL="0" marR="0" lvl="0" indent="0" algn="just" defTabSz="914400" rtl="1" eaLnBrk="1" fontAlgn="auto" latinLnBrk="0" hangingPunct="1">
              <a:lnSpc>
                <a:spcPct val="90000"/>
              </a:lnSpc>
              <a:spcBef>
                <a:spcPts val="1000"/>
              </a:spcBef>
              <a:spcAft>
                <a:spcPts val="0"/>
              </a:spcAft>
              <a:buClrTx/>
              <a:buSzTx/>
              <a:buFontTx/>
              <a:buNone/>
              <a:tabLst/>
              <a:defRPr/>
            </a:pPr>
            <a:r>
              <a:rPr kumimoji="0" lang="ar-EG" sz="20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lexandria" pitchFamily="2" charset="-78"/>
                <a:ea typeface="+mn-ea"/>
                <a:cs typeface="Alexandria" pitchFamily="2" charset="-78"/>
              </a:rPr>
              <a:t>تطبيقات الواقع المعزز في الشركات </a:t>
            </a:r>
          </a:p>
        </p:txBody>
      </p:sp>
    </p:spTree>
    <p:extLst>
      <p:ext uri="{BB962C8B-B14F-4D97-AF65-F5344CB8AC3E}">
        <p14:creationId xmlns:p14="http://schemas.microsoft.com/office/powerpoint/2010/main" val="16425404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B9B18962-3D64-DB63-C33B-33120E11D05D}"/>
              </a:ext>
            </a:extLst>
          </p:cNvPr>
          <p:cNvPicPr>
            <a:picLocks noChangeAspect="1"/>
          </p:cNvPicPr>
          <p:nvPr/>
        </p:nvPicPr>
        <p:blipFill>
          <a:blip r:embed="rId3"/>
          <a:stretch>
            <a:fillRect/>
          </a:stretch>
        </p:blipFill>
        <p:spPr>
          <a:xfrm>
            <a:off x="7692828" y="1727859"/>
            <a:ext cx="3737172" cy="2091109"/>
          </a:xfrm>
          <a:prstGeom prst="rect">
            <a:avLst/>
          </a:prstGeom>
        </p:spPr>
      </p:pic>
      <p:pic>
        <p:nvPicPr>
          <p:cNvPr id="3" name="Picture 2">
            <a:extLst>
              <a:ext uri="{FF2B5EF4-FFF2-40B4-BE49-F238E27FC236}">
                <a16:creationId xmlns:a16="http://schemas.microsoft.com/office/drawing/2014/main" id="{4C354E6D-9FBB-F705-BC48-DD9CBC51404B}"/>
              </a:ext>
            </a:extLst>
          </p:cNvPr>
          <p:cNvPicPr>
            <a:picLocks noChangeAspect="1"/>
          </p:cNvPicPr>
          <p:nvPr/>
        </p:nvPicPr>
        <p:blipFill>
          <a:blip r:embed="rId4"/>
          <a:stretch>
            <a:fillRect/>
          </a:stretch>
        </p:blipFill>
        <p:spPr>
          <a:xfrm>
            <a:off x="4272676" y="2552414"/>
            <a:ext cx="3420152" cy="2097206"/>
          </a:xfrm>
          <a:prstGeom prst="rect">
            <a:avLst/>
          </a:prstGeom>
        </p:spPr>
      </p:pic>
      <p:pic>
        <p:nvPicPr>
          <p:cNvPr id="5" name="Picture 4">
            <a:extLst>
              <a:ext uri="{FF2B5EF4-FFF2-40B4-BE49-F238E27FC236}">
                <a16:creationId xmlns:a16="http://schemas.microsoft.com/office/drawing/2014/main" id="{14ECE3F8-9F91-2146-260E-8E9B222F9EA6}"/>
              </a:ext>
            </a:extLst>
          </p:cNvPr>
          <p:cNvPicPr>
            <a:picLocks noChangeAspect="1"/>
          </p:cNvPicPr>
          <p:nvPr/>
        </p:nvPicPr>
        <p:blipFill>
          <a:blip r:embed="rId5"/>
          <a:stretch>
            <a:fillRect/>
          </a:stretch>
        </p:blipFill>
        <p:spPr>
          <a:xfrm>
            <a:off x="617280" y="3944254"/>
            <a:ext cx="3792041" cy="2091109"/>
          </a:xfrm>
          <a:prstGeom prst="rect">
            <a:avLst/>
          </a:prstGeom>
        </p:spPr>
      </p:pic>
    </p:spTree>
    <p:extLst>
      <p:ext uri="{BB962C8B-B14F-4D97-AF65-F5344CB8AC3E}">
        <p14:creationId xmlns:p14="http://schemas.microsoft.com/office/powerpoint/2010/main" val="1370319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90600" y="1885542"/>
            <a:ext cx="10122017" cy="2635978"/>
          </a:xfrm>
          <a:prstGeom prst="rect">
            <a:avLst/>
          </a:prstGeom>
          <a:noFill/>
        </p:spPr>
        <p:txBody>
          <a:bodyPr wrap="square" rtlCol="0">
            <a:spAutoFit/>
          </a:bodyPr>
          <a:lstStyle/>
          <a:p>
            <a:pPr lvl="0" algn="just" rtl="1">
              <a:lnSpc>
                <a:spcPct val="150000"/>
              </a:lnSpc>
              <a:defRPr/>
            </a:pPr>
            <a:r>
              <a:rPr lang="ar-EG" sz="1600">
                <a:solidFill>
                  <a:prstClr val="black"/>
                </a:solidFill>
                <a:latin typeface="Alexandria" pitchFamily="2" charset="-78"/>
                <a:cs typeface="Alexandria" pitchFamily="2" charset="-78"/>
              </a:rPr>
              <a:t>وختاماً ....</a:t>
            </a:r>
          </a:p>
          <a:p>
            <a:pPr lvl="0" algn="just" rtl="1">
              <a:lnSpc>
                <a:spcPct val="150000"/>
              </a:lnSpc>
              <a:defRPr/>
            </a:pPr>
            <a:r>
              <a:rPr lang="ar-EG" sz="1600">
                <a:solidFill>
                  <a:prstClr val="black"/>
                </a:solidFill>
                <a:latin typeface="Alexandria" pitchFamily="2" charset="-78"/>
                <a:cs typeface="Alexandria" pitchFamily="2" charset="-78"/>
              </a:rPr>
              <a:t>ومن خلال ما تم طرحه عبر هذه المحاضرة ؛ نجد أن نماذج ونظريات العلاقات العامة في عصر الذكاء الإصطناعي عديدة ومتنوعة ، ومن شأنها تحفيز الجمهور للإستفاده بأكبر شكل ممكن من تقنيات الذكاء الإصطناعي المتنوعة مثل الواقع المعزز والواقع الإفتراضي ، وتجربة 360 وغيرها العديد من تقنيات وأدوات الذكاء الإصطناعي والتي من شأنها العمل على تحفيز المستهلك للتعامل مع هذه التقنيات عبر المنتجات والخدمات المقدمة والتي من شأنها العمل على خلق الشغف والإلهام والبهجة والسعادة للعميل من تكرارالتجربة في التعامل مع المنظمات ...وهلق نوع من الرضا والولاء العاطفي نحو المنتجات والخدمات المقدمة.</a:t>
            </a:r>
            <a:endParaRPr lang="ar-EG" sz="1600" dirty="0">
              <a:solidFill>
                <a:prstClr val="black"/>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60722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3077866691"/>
      </p:ext>
    </p:extLst>
  </p:cSld>
  <p:clrMapOvr>
    <a:masterClrMapping/>
  </p:clrMapOvr>
</p:sld>
</file>

<file path=ppt/theme/theme1.xml><?xml version="1.0" encoding="utf-8"?>
<a:theme xmlns:a="http://schemas.openxmlformats.org/drawingml/2006/main" na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1291</TotalTime>
  <Words>3539</Words>
  <Application>Microsoft Office PowerPoint</Application>
  <PresentationFormat>Widescreen</PresentationFormat>
  <Paragraphs>151</Paragraphs>
  <Slides>46</Slides>
  <Notes>2</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46</vt:i4>
      </vt:variant>
    </vt:vector>
  </HeadingPairs>
  <TitlesOfParts>
    <vt:vector size="53" baseType="lpstr">
      <vt:lpstr>Alexandria</vt:lpstr>
      <vt:lpstr>Arial</vt:lpstr>
      <vt:lpstr>Calibri</vt:lpstr>
      <vt:lpstr>Calibri Light</vt:lpstr>
      <vt:lpstr>Times New Roman</vt:lpstr>
      <vt:lpstr>1</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Merhan Mohsan Mohammed</cp:lastModifiedBy>
  <cp:revision>88</cp:revision>
  <dcterms:created xsi:type="dcterms:W3CDTF">2023-04-29T09:08:00Z</dcterms:created>
  <dcterms:modified xsi:type="dcterms:W3CDTF">2024-07-07T19:54:38Z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ies>
</file>