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5"/>
  </p:notesMasterIdLst>
  <p:handoutMasterIdLst>
    <p:handoutMasterId r:id="rId56"/>
  </p:handoutMasterIdLst>
  <p:sldIdLst>
    <p:sldId id="256" r:id="rId2"/>
    <p:sldId id="258" r:id="rId3"/>
    <p:sldId id="386" r:id="rId4"/>
    <p:sldId id="994" r:id="rId5"/>
    <p:sldId id="993" r:id="rId6"/>
    <p:sldId id="986" r:id="rId7"/>
    <p:sldId id="988" r:id="rId8"/>
    <p:sldId id="989" r:id="rId9"/>
    <p:sldId id="990" r:id="rId10"/>
    <p:sldId id="991" r:id="rId11"/>
    <p:sldId id="1013" r:id="rId12"/>
    <p:sldId id="1014" r:id="rId13"/>
    <p:sldId id="992" r:id="rId14"/>
    <p:sldId id="969" r:id="rId15"/>
    <p:sldId id="966" r:id="rId16"/>
    <p:sldId id="968" r:id="rId17"/>
    <p:sldId id="967" r:id="rId18"/>
    <p:sldId id="972" r:id="rId19"/>
    <p:sldId id="971" r:id="rId20"/>
    <p:sldId id="975" r:id="rId21"/>
    <p:sldId id="977" r:id="rId22"/>
    <p:sldId id="1003" r:id="rId23"/>
    <p:sldId id="976" r:id="rId24"/>
    <p:sldId id="974" r:id="rId25"/>
    <p:sldId id="995" r:id="rId26"/>
    <p:sldId id="1002" r:id="rId27"/>
    <p:sldId id="998" r:id="rId28"/>
    <p:sldId id="1006" r:id="rId29"/>
    <p:sldId id="1004" r:id="rId30"/>
    <p:sldId id="996" r:id="rId31"/>
    <p:sldId id="1007" r:id="rId32"/>
    <p:sldId id="1001" r:id="rId33"/>
    <p:sldId id="1000" r:id="rId34"/>
    <p:sldId id="978" r:id="rId35"/>
    <p:sldId id="979" r:id="rId36"/>
    <p:sldId id="1010" r:id="rId37"/>
    <p:sldId id="1009" r:id="rId38"/>
    <p:sldId id="1012" r:id="rId39"/>
    <p:sldId id="980" r:id="rId40"/>
    <p:sldId id="1008" r:id="rId41"/>
    <p:sldId id="981" r:id="rId42"/>
    <p:sldId id="983" r:id="rId43"/>
    <p:sldId id="949" r:id="rId44"/>
    <p:sldId id="947" r:id="rId45"/>
    <p:sldId id="328" r:id="rId46"/>
    <p:sldId id="330" r:id="rId47"/>
    <p:sldId id="950" r:id="rId48"/>
    <p:sldId id="946" r:id="rId49"/>
    <p:sldId id="951" r:id="rId50"/>
    <p:sldId id="259" r:id="rId51"/>
    <p:sldId id="945" r:id="rId52"/>
    <p:sldId id="965" r:id="rId53"/>
    <p:sldId id="494" r:id="rId54"/>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B1F80265-8163-42CB-A483-BB4ACB4D6FF6}">
          <p14:sldIdLst>
            <p14:sldId id="256"/>
            <p14:sldId id="258"/>
            <p14:sldId id="386"/>
            <p14:sldId id="994"/>
            <p14:sldId id="993"/>
            <p14:sldId id="986"/>
            <p14:sldId id="988"/>
            <p14:sldId id="989"/>
            <p14:sldId id="990"/>
            <p14:sldId id="991"/>
            <p14:sldId id="1013"/>
            <p14:sldId id="1014"/>
            <p14:sldId id="992"/>
            <p14:sldId id="969"/>
            <p14:sldId id="966"/>
            <p14:sldId id="968"/>
            <p14:sldId id="967"/>
            <p14:sldId id="972"/>
            <p14:sldId id="971"/>
            <p14:sldId id="975"/>
            <p14:sldId id="977"/>
            <p14:sldId id="1003"/>
            <p14:sldId id="976"/>
            <p14:sldId id="974"/>
            <p14:sldId id="995"/>
            <p14:sldId id="1002"/>
            <p14:sldId id="998"/>
            <p14:sldId id="1006"/>
            <p14:sldId id="1004"/>
            <p14:sldId id="996"/>
            <p14:sldId id="1007"/>
            <p14:sldId id="1001"/>
            <p14:sldId id="1000"/>
            <p14:sldId id="978"/>
            <p14:sldId id="979"/>
            <p14:sldId id="1010"/>
            <p14:sldId id="1009"/>
            <p14:sldId id="1012"/>
            <p14:sldId id="980"/>
            <p14:sldId id="1008"/>
            <p14:sldId id="981"/>
            <p14:sldId id="983"/>
          </p14:sldIdLst>
        </p14:section>
        <p14:section name="Default Section" id="{B2FFE3E6-11F9-424C-B062-1702837AFD37}">
          <p14:sldIdLst>
            <p14:sldId id="949"/>
            <p14:sldId id="947"/>
            <p14:sldId id="328"/>
            <p14:sldId id="330"/>
            <p14:sldId id="950"/>
            <p14:sldId id="946"/>
            <p14:sldId id="951"/>
            <p14:sldId id="259"/>
            <p14:sldId id="945"/>
            <p14:sldId id="965"/>
            <p14:sldId id="494"/>
          </p14:sldIdLst>
        </p14:section>
      </p14:sectionLst>
    </p:ex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16"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4995" autoAdjust="0"/>
    <p:restoredTop sz="93447" autoAdjust="0"/>
  </p:normalViewPr>
  <p:slideViewPr>
    <p:cSldViewPr snapToGrid="0">
      <p:cViewPr varScale="1">
        <p:scale>
          <a:sx n="64" d="100"/>
          <a:sy n="64" d="100"/>
        </p:scale>
        <p:origin x="748" y="32"/>
      </p:cViewPr>
      <p:guideLst/>
    </p:cSldViewPr>
  </p:slideViewPr>
  <p:notesTextViewPr>
    <p:cViewPr>
      <p:scale>
        <a:sx n="200" d="100"/>
        <a:sy n="200" d="100"/>
      </p:scale>
      <p:origin x="0" y="0"/>
    </p:cViewPr>
  </p:notesTextViewPr>
  <p:sorterViewPr>
    <p:cViewPr>
      <p:scale>
        <a:sx n="100" d="100"/>
        <a:sy n="100" d="100"/>
      </p:scale>
      <p:origin x="0" y="-2900"/>
    </p:cViewPr>
  </p:sorterViewPr>
  <p:notesViewPr>
    <p:cSldViewPr snapToGrid="0">
      <p:cViewPr varScale="1">
        <p:scale>
          <a:sx n="48" d="100"/>
          <a:sy n="48" d="100"/>
        </p:scale>
        <p:origin x="2752" y="32"/>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117"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12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11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116" Type="http://customschemas.google.com/relationships/presentationmetadata" Target="meta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19"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94A914E-A685-C134-F64E-4231B1810DF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E65D841-7737-33C1-7295-60A6019F430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B25611-CF20-49CA-AECE-3ABBD3EC659C}" type="datetimeFigureOut">
              <a:rPr lang="en-US" smtClean="0"/>
              <a:t>11/10/2023</a:t>
            </a:fld>
            <a:endParaRPr lang="en-US"/>
          </a:p>
        </p:txBody>
      </p:sp>
      <p:sp>
        <p:nvSpPr>
          <p:cNvPr id="4" name="Footer Placeholder 3">
            <a:extLst>
              <a:ext uri="{FF2B5EF4-FFF2-40B4-BE49-F238E27FC236}">
                <a16:creationId xmlns:a16="http://schemas.microsoft.com/office/drawing/2014/main" id="{D7DE6389-51C3-DE8E-EC25-F222A4A336A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45F042E-DF7F-8B82-51B1-0E472CC551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37A6E06-2093-47C2-BBF7-A5B21BBF6E81}" type="slidenum">
              <a:rPr lang="en-US" smtClean="0"/>
              <a:t>‹#›</a:t>
            </a:fld>
            <a:endParaRPr lang="en-US"/>
          </a:p>
        </p:txBody>
      </p:sp>
    </p:spTree>
    <p:extLst>
      <p:ext uri="{BB962C8B-B14F-4D97-AF65-F5344CB8AC3E}">
        <p14:creationId xmlns:p14="http://schemas.microsoft.com/office/powerpoint/2010/main" val="3854698242"/>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07T11:13:39.586"/>
    </inkml:context>
    <inkml:brush xml:id="br0">
      <inkml:brushProperty name="width" value="0.05292" units="cm"/>
      <inkml:brushProperty name="height" value="0.05292" units="cm"/>
      <inkml:brushProperty name="color" value="#FF0000"/>
    </inkml:brush>
  </inkml:definitions>
  <inkml:trace contextRef="#ctx0" brushRef="#br0">22806 11247 0</inkml:trace>
  <inkml:trace contextRef="#ctx0" brushRef="#br0" timeOffset="1027">20809 14268 0</inkml:trace>
</inkml:ink>
</file>

<file path=ppt/ink/ink2.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08T11:05:05.032"/>
    </inkml:context>
    <inkml:brush xml:id="br0">
      <inkml:brushProperty name="width" value="0.05292" units="cm"/>
      <inkml:brushProperty name="height" value="0.05292" units="cm"/>
      <inkml:brushProperty name="color" value="#FF0000"/>
    </inkml:brush>
  </inkml:definitions>
  <inkml:trace contextRef="#ctx0" brushRef="#br0">8960 10984 0</inkml:trace>
</inkml:ink>
</file>

<file path=ppt/ink/ink3.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55.81395" units="1/cm"/>
          <inkml:channelProperty channel="Y" name="resolution" value="55.6701" units="1/cm"/>
          <inkml:channelProperty channel="T" name="resolution" value="1" units="1/dev"/>
        </inkml:channelProperties>
      </inkml:inkSource>
      <inkml:timestamp xml:id="ts0" timeString="2023-11-08T10:57:31.675"/>
    </inkml:context>
    <inkml:brush xml:id="br0">
      <inkml:brushProperty name="width" value="0.05292" units="cm"/>
      <inkml:brushProperty name="height" value="0.05292" units="cm"/>
      <inkml:brushProperty name="color" value="#FF0000"/>
    </inkml:brush>
  </inkml:definitions>
  <inkml:trace contextRef="#ctx0" brushRef="#br0">12769 10984 0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3</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38105" y="2120354"/>
            <a:ext cx="5542720"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TextBox 9">
            <a:extLst>
              <a:ext uri="{FF2B5EF4-FFF2-40B4-BE49-F238E27FC236}">
                <a16:creationId xmlns:a16="http://schemas.microsoft.com/office/drawing/2014/main" id="{A85928BD-A09E-B54E-07FA-A75C29E14ACE}"/>
              </a:ext>
            </a:extLst>
          </p:cNvPr>
          <p:cNvSpPr txBox="1"/>
          <p:nvPr userDrawn="1"/>
        </p:nvSpPr>
        <p:spPr>
          <a:xfrm>
            <a:off x="6357895" y="4300351"/>
            <a:ext cx="5377070"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Lecture 6</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Main Types of Neural Networks and Their Applications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normAutofit/>
          </a:bodyPr>
          <a:lstStyle>
            <a:lvl1pPr marL="0" indent="0" algn="ctr">
              <a:buNone/>
              <a:defRPr sz="32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11/10/2023</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193993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11/10/2023</a:t>
            </a:fld>
            <a:endParaRPr lang="en-US"/>
          </a:p>
        </p:txBody>
      </p:sp>
      <p:sp>
        <p:nvSpPr>
          <p:cNvPr id="4" name="Holder 4"/>
          <p:cNvSpPr>
            <a:spLocks noGrp="1"/>
          </p:cNvSpPr>
          <p:nvPr>
            <p:ph type="sldNum" sz="quarter" idx="7"/>
          </p:nvPr>
        </p:nvSpPr>
        <p:spPr/>
        <p:txBody>
          <a:bodyPr lIns="0" tIns="0" rIns="0" bIns="0"/>
          <a:lstStyle>
            <a:lvl1pPr>
              <a:defRPr sz="1147" b="0" i="0">
                <a:solidFill>
                  <a:srgbClr val="898989"/>
                </a:solidFill>
                <a:latin typeface="Calibri"/>
                <a:cs typeface="Calibri"/>
              </a:defRPr>
            </a:lvl1pPr>
          </a:lstStyle>
          <a:p>
            <a:pPr marL="11206">
              <a:lnSpc>
                <a:spcPts val="1191"/>
              </a:lnSpc>
            </a:pPr>
            <a:r>
              <a:rPr lang="en-US" spc="9"/>
              <a:t>1</a:t>
            </a:r>
            <a:fld id="{81D60167-4931-47E6-BA6A-407CBD079E47}" type="slidenum">
              <a:rPr spc="9" smtClean="0"/>
              <a:pPr marL="11206">
                <a:lnSpc>
                  <a:spcPts val="1191"/>
                </a:lnSpc>
              </a:pPr>
              <a:t>‹#›</a:t>
            </a:fld>
            <a:endParaRPr spc="9" dirty="0"/>
          </a:p>
        </p:txBody>
      </p:sp>
    </p:spTree>
    <p:extLst>
      <p:ext uri="{BB962C8B-B14F-4D97-AF65-F5344CB8AC3E}">
        <p14:creationId xmlns:p14="http://schemas.microsoft.com/office/powerpoint/2010/main" val="31909955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40347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17118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76911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3" r:id="rId14"/>
    <p:sldLayoutId id="2147483674" r:id="rId15"/>
    <p:sldLayoutId id="2147483675" r:id="rId16"/>
    <p:sldLayoutId id="214748367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hyperlink" Target="https://aws.amazon.com/what-is/overfitting/#:~:text=Overfitting%20is%20an%20undesirable%20machine,on%20a%20known%20data%20set." TargetMode="Externa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hyperlink" Target="https://aws.amazon.com/what-is/overfitting/#:~:text=Overfitting%20is%20an%20undesirable%20machine,on%20a%20known%20data%20set."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hyperlink" Target="https://aws.amazon.com/what-is/overfitting/#:~:text=Overfitting%20is%20an%20undesirable%20machine,on%20a%20known%20data%20set." TargetMode="Externa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hyperlink" Target="https://aws.amazon.com/what-is/overfitting/#:~:text=Overfitting%20is%20an%20undesirable%20machine,on%20a%20known%20data%20set." TargetMode="Externa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hyperlink" Target="https://aws.amazon.com/what-is/overfitting/#:~:text=Overfitting%20is%20an%20undesirable%20machine,on%20a%20known%20data%20set." TargetMode="Externa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14.png"/><Relationship Id="rId1" Type="http://schemas.openxmlformats.org/officeDocument/2006/relationships/slideLayout" Target="../slideLayouts/slideLayout12.xml"/><Relationship Id="rId9"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6.gi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gif"/><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 Id="rId10" Type="http://schemas.openxmlformats.org/officeDocument/2006/relationships/image" Target="../media/image32.png"/><Relationship Id="rId4" Type="http://schemas.openxmlformats.org/officeDocument/2006/relationships/customXml" Target="../ink/ink2.xml"/></Relationships>
</file>

<file path=ppt/slides/_rels/slide29.xml.rels><?xml version="1.0" encoding="UTF-8" standalone="yes"?>
<Relationships xmlns="http://schemas.openxmlformats.org/package/2006/relationships"><Relationship Id="rId2" Type="http://schemas.openxmlformats.org/officeDocument/2006/relationships/customXml" Target="../ink/ink3.xml"/><Relationship Id="rId1" Type="http://schemas.openxmlformats.org/officeDocument/2006/relationships/slideLayout" Target="../slideLayouts/slideLayout12.xml"/><Relationship Id="rId6" Type="http://schemas.openxmlformats.org/officeDocument/2006/relationships/image" Target="../media/image22.gif"/><Relationship Id="rId5"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hyperlink" Target="https://saturncloud.io/blog/a-comprehensive-guide-to-convolutional-neural-networks-the-eli5-way/#why-convnets-over-feed-forward-neural-nets" TargetMode="Externa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xml"/></Relationships>
</file>

<file path=ppt/slides/_rels/slide45.xml.rels><?xml version="1.0" encoding="UTF-8" standalone="yes"?>
<Relationships xmlns="http://schemas.openxmlformats.org/package/2006/relationships"><Relationship Id="rId3" Type="http://schemas.openxmlformats.org/officeDocument/2006/relationships/hyperlink" Target="http://www.columbia.edu/cu/computinghistory/704.html" TargetMode="External"/><Relationship Id="rId2" Type="http://schemas.openxmlformats.org/officeDocument/2006/relationships/image" Target="../media/image28.jp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slideLayout" Target="../slideLayouts/slideLayout12.xml"/><Relationship Id="rId1" Type="http://schemas.openxmlformats.org/officeDocument/2006/relationships/tags" Target="../tags/tag2.xml"/><Relationship Id="rId4" Type="http://schemas.openxmlformats.org/officeDocument/2006/relationships/image" Target="../media/image30.jpg"/></Relationships>
</file>

<file path=ppt/slides/_rels/slide4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slideLayout" Target="../slideLayouts/slideLayout12.xml"/><Relationship Id="rId1" Type="http://schemas.openxmlformats.org/officeDocument/2006/relationships/tags" Target="../tags/tag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hyperlink" Target="https://www.anaconda.com/download/" TargetMode="Externa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6</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10154" y="-634746"/>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6727371"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Main Types of Neural Network</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Neural Network Topology</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Main type of Layers of Deep Neural Network</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r>
              <a:rPr lang="en-US" sz="2800" dirty="0"/>
              <a:t>Lab: Live Demo Your First Neural Network</a:t>
            </a: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US" sz="2600" b="0" i="0" u="none" strike="noStrike" kern="1200" cap="none" spc="0" normalizeH="0" baseline="0" noProof="0" dirty="0">
              <a:ln>
                <a:noFill/>
              </a:ln>
              <a:solidFill>
                <a:prstClr val="black"/>
              </a:solidFill>
              <a:effectLst/>
              <a:uLnTx/>
              <a:uFillTx/>
              <a:latin typeface="Trebuchet MS"/>
              <a:ea typeface="+mn-ea"/>
              <a:cs typeface="+mn-cs"/>
            </a:endParaRPr>
          </a:p>
          <a:p>
            <a:pPr marL="274320" marR="0" lvl="0" indent="-274320" algn="l" defTabSz="914400" rtl="0" eaLnBrk="1" fontAlgn="auto" latinLnBrk="0" hangingPunct="1">
              <a:lnSpc>
                <a:spcPct val="150000"/>
              </a:lnSpc>
              <a:spcBef>
                <a:spcPts val="600"/>
              </a:spcBef>
              <a:spcAft>
                <a:spcPts val="0"/>
              </a:spcAft>
              <a:buClr>
                <a:srgbClr val="B13F9A"/>
              </a:buClr>
              <a:buSzPct val="73000"/>
              <a:buFont typeface="Wingdings 2"/>
              <a:buChar char=""/>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2800" b="1"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800" b="1" i="0" u="none" strike="noStrike" kern="1200" cap="all" spc="0" normalizeH="0" baseline="0" noProof="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n-ea"/>
                <a:cs typeface="+mn-cs"/>
              </a:rPr>
              <a:t>Lecture Outline</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27633992"/>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07547-1BF0-3619-ECC9-C8F134127B9A}"/>
              </a:ext>
            </a:extLst>
          </p:cNvPr>
          <p:cNvSpPr>
            <a:spLocks noGrp="1"/>
          </p:cNvSpPr>
          <p:nvPr>
            <p:ph type="title"/>
          </p:nvPr>
        </p:nvSpPr>
        <p:spPr/>
        <p:txBody>
          <a:bodyPr/>
          <a:lstStyle/>
          <a:p>
            <a:r>
              <a:rPr lang="en-US" dirty="0"/>
              <a:t>Overfitting versus underfitting</a:t>
            </a:r>
          </a:p>
        </p:txBody>
      </p:sp>
      <p:sp>
        <p:nvSpPr>
          <p:cNvPr id="4" name="Content Placeholder 3">
            <a:extLst>
              <a:ext uri="{FF2B5EF4-FFF2-40B4-BE49-F238E27FC236}">
                <a16:creationId xmlns:a16="http://schemas.microsoft.com/office/drawing/2014/main" id="{0154EBBF-4E87-53A5-8049-BE7DF787845F}"/>
              </a:ext>
            </a:extLst>
          </p:cNvPr>
          <p:cNvSpPr>
            <a:spLocks noGrp="1"/>
          </p:cNvSpPr>
          <p:nvPr>
            <p:ph idx="1"/>
          </p:nvPr>
        </p:nvSpPr>
        <p:spPr/>
        <p:txBody>
          <a:bodyPr/>
          <a:lstStyle/>
          <a:p>
            <a:endParaRPr lang="en-US" dirty="0"/>
          </a:p>
        </p:txBody>
      </p:sp>
      <p:pic>
        <p:nvPicPr>
          <p:cNvPr id="2052" name="Picture 4">
            <a:extLst>
              <a:ext uri="{FF2B5EF4-FFF2-40B4-BE49-F238E27FC236}">
                <a16:creationId xmlns:a16="http://schemas.microsoft.com/office/drawing/2014/main" id="{43127174-3B1D-4805-9C23-0EA40EF0B4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2813" y="1624348"/>
            <a:ext cx="10380039" cy="360930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B6EF5CF-B2AC-1D17-36C3-D347D14539A4}"/>
              </a:ext>
            </a:extLst>
          </p:cNvPr>
          <p:cNvSpPr txBox="1"/>
          <p:nvPr/>
        </p:nvSpPr>
        <p:spPr>
          <a:xfrm>
            <a:off x="609600" y="6068006"/>
            <a:ext cx="9688286" cy="261610"/>
          </a:xfrm>
          <a:prstGeom prst="rect">
            <a:avLst/>
          </a:prstGeom>
          <a:noFill/>
        </p:spPr>
        <p:txBody>
          <a:bodyPr wrap="square">
            <a:spAutoFit/>
          </a:bodyPr>
          <a:lstStyle/>
          <a:p>
            <a:r>
              <a:rPr lang="en-US" sz="1100" dirty="0"/>
              <a:t>https://medium.com/swlh/machine-learning-how-to-prevent-overfitting-fdf759cc00a9</a:t>
            </a:r>
          </a:p>
        </p:txBody>
      </p:sp>
    </p:spTree>
    <p:extLst>
      <p:ext uri="{BB962C8B-B14F-4D97-AF65-F5344CB8AC3E}">
        <p14:creationId xmlns:p14="http://schemas.microsoft.com/office/powerpoint/2010/main" val="2321587094"/>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07F8D-1BBA-BF27-5771-AF6A6BD95C7D}"/>
              </a:ext>
            </a:extLst>
          </p:cNvPr>
          <p:cNvSpPr>
            <a:spLocks noGrp="1"/>
          </p:cNvSpPr>
          <p:nvPr>
            <p:ph type="title"/>
          </p:nvPr>
        </p:nvSpPr>
        <p:spPr/>
        <p:txBody>
          <a:bodyPr/>
          <a:lstStyle/>
          <a:p>
            <a:r>
              <a:rPr lang="en-US" dirty="0"/>
              <a:t>Overfitting versus underfitting</a:t>
            </a:r>
          </a:p>
        </p:txBody>
      </p:sp>
      <p:pic>
        <p:nvPicPr>
          <p:cNvPr id="1026" name="Picture 2" descr="Overfitting and Underfitting in Machine Learning - Animated Guide for  Beginners - MLK - Machine Learning Knowledge">
            <a:extLst>
              <a:ext uri="{FF2B5EF4-FFF2-40B4-BE49-F238E27FC236}">
                <a16:creationId xmlns:a16="http://schemas.microsoft.com/office/drawing/2014/main" id="{875B5869-3C73-C56D-F5C8-968FF785963A}"/>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67607" y="1123950"/>
            <a:ext cx="6456786"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C0E0CC9-BB7F-519C-182B-2360DDADC708}"/>
              </a:ext>
            </a:extLst>
          </p:cNvPr>
          <p:cNvSpPr txBox="1"/>
          <p:nvPr/>
        </p:nvSpPr>
        <p:spPr>
          <a:xfrm>
            <a:off x="359228" y="6067524"/>
            <a:ext cx="9993086" cy="307777"/>
          </a:xfrm>
          <a:prstGeom prst="rect">
            <a:avLst/>
          </a:prstGeom>
          <a:noFill/>
        </p:spPr>
        <p:txBody>
          <a:bodyPr wrap="square">
            <a:spAutoFit/>
          </a:bodyPr>
          <a:lstStyle/>
          <a:p>
            <a:r>
              <a:rPr lang="en-US" dirty="0"/>
              <a:t>https://machinelearningknowledge.ai/overfitting-and-underfitting-in-machine-learning-animated-guide-for-beginners/</a:t>
            </a:r>
          </a:p>
        </p:txBody>
      </p:sp>
    </p:spTree>
    <p:extLst>
      <p:ext uri="{BB962C8B-B14F-4D97-AF65-F5344CB8AC3E}">
        <p14:creationId xmlns:p14="http://schemas.microsoft.com/office/powerpoint/2010/main" val="255861405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205B2-254A-01AB-797B-1D0FFC73F78C}"/>
              </a:ext>
            </a:extLst>
          </p:cNvPr>
          <p:cNvSpPr>
            <a:spLocks noGrp="1"/>
          </p:cNvSpPr>
          <p:nvPr>
            <p:ph type="title"/>
          </p:nvPr>
        </p:nvSpPr>
        <p:spPr/>
        <p:txBody>
          <a:bodyPr/>
          <a:lstStyle/>
          <a:p>
            <a:r>
              <a:rPr lang="en-US" dirty="0"/>
              <a:t>Overfitting</a:t>
            </a:r>
          </a:p>
        </p:txBody>
      </p:sp>
      <p:sp>
        <p:nvSpPr>
          <p:cNvPr id="3" name="Content Placeholder 2">
            <a:extLst>
              <a:ext uri="{FF2B5EF4-FFF2-40B4-BE49-F238E27FC236}">
                <a16:creationId xmlns:a16="http://schemas.microsoft.com/office/drawing/2014/main" id="{4ECF0C4D-2DD6-813A-CDC0-CAF9B560CB24}"/>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Overfitting is an </a:t>
            </a:r>
            <a:r>
              <a:rPr lang="en-US" b="1" dirty="0">
                <a:solidFill>
                  <a:schemeClr val="accent5">
                    <a:lumMod val="75000"/>
                  </a:schemeClr>
                </a:solidFill>
                <a:latin typeface="Times New Roman" panose="02020603050405020304" pitchFamily="18" charset="0"/>
                <a:cs typeface="Times New Roman" panose="02020603050405020304" pitchFamily="18" charset="0"/>
              </a:rPr>
              <a:t>undesirable</a:t>
            </a:r>
            <a:r>
              <a:rPr lang="en-US" dirty="0">
                <a:latin typeface="Times New Roman" panose="02020603050405020304" pitchFamily="18" charset="0"/>
                <a:cs typeface="Times New Roman" panose="02020603050405020304" pitchFamily="18" charset="0"/>
              </a:rPr>
              <a:t> machine learning behavior that occurs when the machine learning model gives </a:t>
            </a:r>
            <a:r>
              <a:rPr lang="en-US" b="1" dirty="0">
                <a:solidFill>
                  <a:schemeClr val="accent5">
                    <a:lumMod val="75000"/>
                  </a:schemeClr>
                </a:solidFill>
                <a:latin typeface="Times New Roman" panose="02020603050405020304" pitchFamily="18" charset="0"/>
                <a:cs typeface="Times New Roman" panose="02020603050405020304" pitchFamily="18" charset="0"/>
              </a:rPr>
              <a:t>accurate</a:t>
            </a:r>
            <a:r>
              <a:rPr lang="en-US" dirty="0">
                <a:solidFill>
                  <a:schemeClr val="accent5">
                    <a:lumMod val="75000"/>
                  </a:schemeClr>
                </a:solidFill>
                <a:latin typeface="Times New Roman" panose="02020603050405020304" pitchFamily="18" charset="0"/>
                <a:cs typeface="Times New Roman" panose="02020603050405020304" pitchFamily="18" charset="0"/>
              </a:rPr>
              <a:t> predictions</a:t>
            </a:r>
            <a:r>
              <a:rPr lang="en-US" dirty="0">
                <a:latin typeface="Times New Roman" panose="02020603050405020304" pitchFamily="18" charset="0"/>
                <a:cs typeface="Times New Roman" panose="02020603050405020304" pitchFamily="18" charset="0"/>
              </a:rPr>
              <a:t> for </a:t>
            </a:r>
            <a:r>
              <a:rPr lang="en-US" b="1" dirty="0">
                <a:solidFill>
                  <a:schemeClr val="accent5">
                    <a:lumMod val="75000"/>
                  </a:schemeClr>
                </a:solidFill>
                <a:latin typeface="Times New Roman" panose="02020603050405020304" pitchFamily="18" charset="0"/>
                <a:cs typeface="Times New Roman" panose="02020603050405020304" pitchFamily="18" charset="0"/>
              </a:rPr>
              <a:t>training data </a:t>
            </a:r>
            <a:r>
              <a:rPr lang="en-US" dirty="0">
                <a:latin typeface="Times New Roman" panose="02020603050405020304" pitchFamily="18" charset="0"/>
                <a:cs typeface="Times New Roman" panose="02020603050405020304" pitchFamily="18" charset="0"/>
              </a:rPr>
              <a:t>but </a:t>
            </a:r>
            <a:r>
              <a:rPr lang="en-US" b="1" dirty="0">
                <a:solidFill>
                  <a:schemeClr val="accent6">
                    <a:lumMod val="50000"/>
                  </a:schemeClr>
                </a:solidFill>
                <a:latin typeface="Times New Roman" panose="02020603050405020304" pitchFamily="18" charset="0"/>
                <a:cs typeface="Times New Roman" panose="02020603050405020304" pitchFamily="18" charset="0"/>
              </a:rPr>
              <a:t>not for new data</a:t>
            </a:r>
            <a:r>
              <a:rPr lang="en-US" dirty="0">
                <a:latin typeface="Times New Roman" panose="02020603050405020304" pitchFamily="18" charset="0"/>
                <a:cs typeface="Times New Roman" panose="02020603050405020304" pitchFamily="18" charset="0"/>
              </a:rPr>
              <a:t>. </a:t>
            </a:r>
          </a:p>
          <a:p>
            <a:pPr>
              <a:lnSpc>
                <a:spcPct val="150000"/>
              </a:lnSpc>
            </a:pPr>
            <a:r>
              <a:rPr lang="en-US" dirty="0">
                <a:latin typeface="Times New Roman" panose="02020603050405020304" pitchFamily="18" charset="0"/>
                <a:cs typeface="Times New Roman" panose="02020603050405020304" pitchFamily="18" charset="0"/>
              </a:rPr>
              <a:t>An overfit model can give </a:t>
            </a:r>
            <a:r>
              <a:rPr lang="en-US" b="1" dirty="0">
                <a:solidFill>
                  <a:schemeClr val="accent6">
                    <a:lumMod val="50000"/>
                  </a:schemeClr>
                </a:solidFill>
                <a:latin typeface="Times New Roman" panose="02020603050405020304" pitchFamily="18" charset="0"/>
                <a:cs typeface="Times New Roman" panose="02020603050405020304" pitchFamily="18" charset="0"/>
              </a:rPr>
              <a:t>inaccurate predictions </a:t>
            </a:r>
            <a:r>
              <a:rPr lang="en-US" dirty="0">
                <a:latin typeface="Times New Roman" panose="02020603050405020304" pitchFamily="18" charset="0"/>
                <a:cs typeface="Times New Roman" panose="02020603050405020304" pitchFamily="18" charset="0"/>
              </a:rPr>
              <a:t>and cannot perform well for all types of </a:t>
            </a:r>
            <a:r>
              <a:rPr lang="en-US" b="1" dirty="0">
                <a:solidFill>
                  <a:srgbClr val="00B0F0"/>
                </a:solidFill>
                <a:latin typeface="Times New Roman" panose="02020603050405020304" pitchFamily="18" charset="0"/>
                <a:cs typeface="Times New Roman" panose="02020603050405020304" pitchFamily="18" charset="0"/>
              </a:rPr>
              <a:t>new data</a:t>
            </a:r>
            <a:r>
              <a:rPr lang="en-US" dirty="0">
                <a:latin typeface="Times New Roman" panose="02020603050405020304" pitchFamily="18" charset="0"/>
                <a:cs typeface="Times New Roman" panose="02020603050405020304" pitchFamily="18" charset="0"/>
              </a:rPr>
              <a:t>.</a:t>
            </a:r>
          </a:p>
        </p:txBody>
      </p:sp>
      <p:sp>
        <p:nvSpPr>
          <p:cNvPr id="5" name="TextBox 4">
            <a:extLst>
              <a:ext uri="{FF2B5EF4-FFF2-40B4-BE49-F238E27FC236}">
                <a16:creationId xmlns:a16="http://schemas.microsoft.com/office/drawing/2014/main" id="{329D7C83-F692-8E41-677F-C93A8DC2E95A}"/>
              </a:ext>
            </a:extLst>
          </p:cNvPr>
          <p:cNvSpPr txBox="1"/>
          <p:nvPr/>
        </p:nvSpPr>
        <p:spPr>
          <a:xfrm>
            <a:off x="805543" y="5914118"/>
            <a:ext cx="6096000" cy="307777"/>
          </a:xfrm>
          <a:prstGeom prst="rect">
            <a:avLst/>
          </a:prstGeom>
          <a:noFill/>
        </p:spPr>
        <p:txBody>
          <a:bodyPr wrap="square">
            <a:spAutoFit/>
          </a:bodyPr>
          <a:lstStyle/>
          <a:p>
            <a:r>
              <a:rPr lang="en-US" dirty="0">
                <a:hlinkClick r:id="rId2"/>
              </a:rPr>
              <a:t>amazon</a:t>
            </a:r>
            <a:endParaRPr lang="en-US" dirty="0"/>
          </a:p>
        </p:txBody>
      </p:sp>
    </p:spTree>
    <p:extLst>
      <p:ext uri="{BB962C8B-B14F-4D97-AF65-F5344CB8AC3E}">
        <p14:creationId xmlns:p14="http://schemas.microsoft.com/office/powerpoint/2010/main" val="4065235802"/>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205B2-254A-01AB-797B-1D0FFC73F78C}"/>
              </a:ext>
            </a:extLst>
          </p:cNvPr>
          <p:cNvSpPr>
            <a:spLocks noGrp="1"/>
          </p:cNvSpPr>
          <p:nvPr>
            <p:ph type="title"/>
          </p:nvPr>
        </p:nvSpPr>
        <p:spPr/>
        <p:txBody>
          <a:bodyPr/>
          <a:lstStyle/>
          <a:p>
            <a:r>
              <a:rPr lang="en-US" dirty="0"/>
              <a:t>How can you prevent overfitting?</a:t>
            </a:r>
          </a:p>
        </p:txBody>
      </p:sp>
      <p:sp>
        <p:nvSpPr>
          <p:cNvPr id="3" name="Content Placeholder 2">
            <a:extLst>
              <a:ext uri="{FF2B5EF4-FFF2-40B4-BE49-F238E27FC236}">
                <a16:creationId xmlns:a16="http://schemas.microsoft.com/office/drawing/2014/main" id="{4ECF0C4D-2DD6-813A-CDC0-CAF9B560CB24}"/>
              </a:ext>
            </a:extLst>
          </p:cNvPr>
          <p:cNvSpPr>
            <a:spLocks noGrp="1"/>
          </p:cNvSpPr>
          <p:nvPr>
            <p:ph idx="1"/>
          </p:nvPr>
        </p:nvSpPr>
        <p:spPr/>
        <p:txBody>
          <a:bodyPr>
            <a:normAutofit fontScale="92500" lnSpcReduction="20000"/>
          </a:bodyPr>
          <a:lstStyle/>
          <a:p>
            <a:pPr algn="just">
              <a:lnSpc>
                <a:spcPct val="150000"/>
              </a:lnSpc>
            </a:pPr>
            <a:r>
              <a:rPr lang="en-US" b="1" i="0" dirty="0">
                <a:solidFill>
                  <a:srgbClr val="333333"/>
                </a:solidFill>
                <a:effectLst/>
                <a:latin typeface="Times New Roman" panose="02020603050405020304" pitchFamily="18" charset="0"/>
                <a:cs typeface="Times New Roman" panose="02020603050405020304" pitchFamily="18" charset="0"/>
              </a:rPr>
              <a:t>Early stopping </a:t>
            </a:r>
            <a:r>
              <a:rPr lang="en-US" b="1" i="0" dirty="0">
                <a:solidFill>
                  <a:srgbClr val="00B0F0"/>
                </a:solidFill>
                <a:effectLst/>
                <a:latin typeface="Times New Roman" panose="02020603050405020304" pitchFamily="18" charset="0"/>
                <a:cs typeface="Times New Roman" panose="02020603050405020304" pitchFamily="18" charset="0"/>
              </a:rPr>
              <a:t>pauses</a:t>
            </a:r>
            <a:r>
              <a:rPr lang="en-US" b="0" i="0" dirty="0">
                <a:solidFill>
                  <a:srgbClr val="333333"/>
                </a:solidFill>
                <a:effectLst/>
                <a:latin typeface="Times New Roman" panose="02020603050405020304" pitchFamily="18" charset="0"/>
                <a:cs typeface="Times New Roman" panose="02020603050405020304" pitchFamily="18" charset="0"/>
              </a:rPr>
              <a:t> the training phase before the machine learning model learns the noise in the data. However, getting the timing right is important; else the model will still not give accurate results.</a:t>
            </a:r>
          </a:p>
          <a:p>
            <a:pPr algn="just">
              <a:lnSpc>
                <a:spcPct val="150000"/>
              </a:lnSpc>
            </a:pPr>
            <a:r>
              <a:rPr lang="en-US" b="1" i="0" dirty="0">
                <a:solidFill>
                  <a:srgbClr val="333333"/>
                </a:solidFill>
                <a:effectLst/>
                <a:latin typeface="Times New Roman" panose="02020603050405020304" pitchFamily="18" charset="0"/>
                <a:cs typeface="Times New Roman" panose="02020603050405020304" pitchFamily="18" charset="0"/>
              </a:rPr>
              <a:t>Pruning</a:t>
            </a:r>
            <a:r>
              <a:rPr lang="en-US" b="0" i="0" dirty="0">
                <a:solidFill>
                  <a:srgbClr val="333333"/>
                </a:solidFill>
                <a:effectLst/>
                <a:latin typeface="Times New Roman" panose="02020603050405020304" pitchFamily="18" charset="0"/>
                <a:cs typeface="Times New Roman" panose="02020603050405020304" pitchFamily="18" charset="0"/>
              </a:rPr>
              <a:t>: You might identify several features or parameters that impact the final prediction when you build a model. </a:t>
            </a:r>
            <a:r>
              <a:rPr lang="en-US" b="1" i="0" dirty="0">
                <a:solidFill>
                  <a:srgbClr val="333333"/>
                </a:solidFill>
                <a:effectLst/>
                <a:latin typeface="Times New Roman" panose="02020603050405020304" pitchFamily="18" charset="0"/>
                <a:cs typeface="Times New Roman" panose="02020603050405020304" pitchFamily="18" charset="0"/>
              </a:rPr>
              <a:t>Feature selection—or pruning</a:t>
            </a:r>
            <a:r>
              <a:rPr lang="en-US" b="0" i="0" dirty="0">
                <a:solidFill>
                  <a:srgbClr val="333333"/>
                </a:solidFill>
                <a:effectLst/>
                <a:latin typeface="Times New Roman" panose="02020603050405020304" pitchFamily="18" charset="0"/>
                <a:cs typeface="Times New Roman" panose="02020603050405020304" pitchFamily="18" charset="0"/>
              </a:rPr>
              <a:t>—identifies the most important features within the training set and eliminates irrelevant ones. For example, to predict if an image is an animal or human, you can look at various input parameters like face shape, ear position, body structure, etc. You may prioritize face shape and ignore the shape of the eyes.</a:t>
            </a:r>
            <a:endParaRPr lang="en-US"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29D7C83-F692-8E41-677F-C93A8DC2E95A}"/>
              </a:ext>
            </a:extLst>
          </p:cNvPr>
          <p:cNvSpPr txBox="1"/>
          <p:nvPr/>
        </p:nvSpPr>
        <p:spPr>
          <a:xfrm>
            <a:off x="805543" y="5914118"/>
            <a:ext cx="6096000" cy="307777"/>
          </a:xfrm>
          <a:prstGeom prst="rect">
            <a:avLst/>
          </a:prstGeom>
          <a:noFill/>
        </p:spPr>
        <p:txBody>
          <a:bodyPr wrap="square">
            <a:spAutoFit/>
          </a:bodyPr>
          <a:lstStyle/>
          <a:p>
            <a:r>
              <a:rPr lang="en-US" dirty="0">
                <a:hlinkClick r:id="rId2"/>
              </a:rPr>
              <a:t>amazon</a:t>
            </a:r>
            <a:endParaRPr lang="en-US" dirty="0"/>
          </a:p>
        </p:txBody>
      </p:sp>
    </p:spTree>
    <p:extLst>
      <p:ext uri="{BB962C8B-B14F-4D97-AF65-F5344CB8AC3E}">
        <p14:creationId xmlns:p14="http://schemas.microsoft.com/office/powerpoint/2010/main" val="4066110564"/>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205B2-254A-01AB-797B-1D0FFC73F78C}"/>
              </a:ext>
            </a:extLst>
          </p:cNvPr>
          <p:cNvSpPr>
            <a:spLocks noGrp="1"/>
          </p:cNvSpPr>
          <p:nvPr>
            <p:ph type="title"/>
          </p:nvPr>
        </p:nvSpPr>
        <p:spPr/>
        <p:txBody>
          <a:bodyPr/>
          <a:lstStyle/>
          <a:p>
            <a:r>
              <a:rPr lang="en-US" dirty="0"/>
              <a:t>How can you prevent overfitting?</a:t>
            </a:r>
          </a:p>
        </p:txBody>
      </p:sp>
      <p:sp>
        <p:nvSpPr>
          <p:cNvPr id="3" name="Content Placeholder 2">
            <a:extLst>
              <a:ext uri="{FF2B5EF4-FFF2-40B4-BE49-F238E27FC236}">
                <a16:creationId xmlns:a16="http://schemas.microsoft.com/office/drawing/2014/main" id="{4ECF0C4D-2DD6-813A-CDC0-CAF9B560CB24}"/>
              </a:ext>
            </a:extLst>
          </p:cNvPr>
          <p:cNvSpPr>
            <a:spLocks noGrp="1"/>
          </p:cNvSpPr>
          <p:nvPr>
            <p:ph idx="1"/>
          </p:nvPr>
        </p:nvSpPr>
        <p:spPr/>
        <p:txBody>
          <a:bodyPr>
            <a:normAutofit fontScale="92500"/>
          </a:bodyPr>
          <a:lstStyle/>
          <a:p>
            <a:pPr algn="just">
              <a:lnSpc>
                <a:spcPct val="150000"/>
              </a:lnSpc>
            </a:pPr>
            <a:r>
              <a:rPr lang="en-US" b="1" i="0" dirty="0">
                <a:solidFill>
                  <a:srgbClr val="333333"/>
                </a:solidFill>
                <a:effectLst/>
                <a:latin typeface="Times New Roman" panose="02020603050405020304" pitchFamily="18" charset="0"/>
                <a:cs typeface="Times New Roman" panose="02020603050405020304" pitchFamily="18" charset="0"/>
              </a:rPr>
              <a:t>Regularization </a:t>
            </a:r>
          </a:p>
          <a:p>
            <a:pPr lvl="1" algn="just">
              <a:lnSpc>
                <a:spcPct val="150000"/>
              </a:lnSpc>
            </a:pPr>
            <a:r>
              <a:rPr lang="en-US" i="0" dirty="0">
                <a:solidFill>
                  <a:srgbClr val="333333"/>
                </a:solidFill>
                <a:effectLst/>
                <a:latin typeface="Times New Roman" panose="02020603050405020304" pitchFamily="18" charset="0"/>
                <a:cs typeface="Times New Roman" panose="02020603050405020304" pitchFamily="18" charset="0"/>
              </a:rPr>
              <a:t>a collection of </a:t>
            </a:r>
            <a:r>
              <a:rPr lang="en-US" b="1" i="0" dirty="0">
                <a:solidFill>
                  <a:srgbClr val="333333"/>
                </a:solidFill>
                <a:effectLst/>
                <a:latin typeface="Times New Roman" panose="02020603050405020304" pitchFamily="18" charset="0"/>
                <a:cs typeface="Times New Roman" panose="02020603050405020304" pitchFamily="18" charset="0"/>
              </a:rPr>
              <a:t>training/optimization </a:t>
            </a:r>
            <a:r>
              <a:rPr lang="en-US" i="0" dirty="0">
                <a:solidFill>
                  <a:srgbClr val="333333"/>
                </a:solidFill>
                <a:effectLst/>
                <a:latin typeface="Times New Roman" panose="02020603050405020304" pitchFamily="18" charset="0"/>
                <a:cs typeface="Times New Roman" panose="02020603050405020304" pitchFamily="18" charset="0"/>
              </a:rPr>
              <a:t>techniques that seek to </a:t>
            </a:r>
            <a:r>
              <a:rPr lang="en-US" b="1" i="0" dirty="0">
                <a:solidFill>
                  <a:srgbClr val="333333"/>
                </a:solidFill>
                <a:effectLst/>
                <a:latin typeface="Times New Roman" panose="02020603050405020304" pitchFamily="18" charset="0"/>
                <a:cs typeface="Times New Roman" panose="02020603050405020304" pitchFamily="18" charset="0"/>
              </a:rPr>
              <a:t>reduce overfitting</a:t>
            </a:r>
          </a:p>
          <a:p>
            <a:pPr lvl="1" algn="just">
              <a:lnSpc>
                <a:spcPct val="150000"/>
              </a:lnSpc>
            </a:pPr>
            <a:r>
              <a:rPr lang="en-US" i="0" dirty="0">
                <a:solidFill>
                  <a:srgbClr val="333333"/>
                </a:solidFill>
                <a:effectLst/>
                <a:latin typeface="Times New Roman" panose="02020603050405020304" pitchFamily="18" charset="0"/>
                <a:cs typeface="Times New Roman" panose="02020603050405020304" pitchFamily="18" charset="0"/>
              </a:rPr>
              <a:t>These methods try to eliminate those factors that do not impact the prediction outcomes by grading features based on importance.</a:t>
            </a:r>
          </a:p>
          <a:p>
            <a:pPr lvl="1" algn="just">
              <a:lnSpc>
                <a:spcPct val="150000"/>
              </a:lnSpc>
            </a:pPr>
            <a:r>
              <a:rPr lang="en-US" i="0" dirty="0">
                <a:solidFill>
                  <a:srgbClr val="333333"/>
                </a:solidFill>
                <a:effectLst/>
                <a:latin typeface="Times New Roman" panose="02020603050405020304" pitchFamily="18" charset="0"/>
                <a:cs typeface="Times New Roman" panose="02020603050405020304" pitchFamily="18" charset="0"/>
              </a:rPr>
              <a:t> For example, mathematical calculations apply a penalty value to features with minimal impact. Consider a statistical model attempting to predict the housing prices of a city in 20 years. Regularization would give a lower penalty value to features like population growth and average annual income but a higher penalty value to the average annual temperature of the city.</a:t>
            </a:r>
          </a:p>
        </p:txBody>
      </p:sp>
      <p:sp>
        <p:nvSpPr>
          <p:cNvPr id="5" name="TextBox 4">
            <a:extLst>
              <a:ext uri="{FF2B5EF4-FFF2-40B4-BE49-F238E27FC236}">
                <a16:creationId xmlns:a16="http://schemas.microsoft.com/office/drawing/2014/main" id="{329D7C83-F692-8E41-677F-C93A8DC2E95A}"/>
              </a:ext>
            </a:extLst>
          </p:cNvPr>
          <p:cNvSpPr txBox="1"/>
          <p:nvPr/>
        </p:nvSpPr>
        <p:spPr>
          <a:xfrm>
            <a:off x="805543" y="5914118"/>
            <a:ext cx="6096000" cy="307777"/>
          </a:xfrm>
          <a:prstGeom prst="rect">
            <a:avLst/>
          </a:prstGeom>
          <a:noFill/>
        </p:spPr>
        <p:txBody>
          <a:bodyPr wrap="square">
            <a:spAutoFit/>
          </a:bodyPr>
          <a:lstStyle/>
          <a:p>
            <a:r>
              <a:rPr lang="en-US" dirty="0">
                <a:hlinkClick r:id="rId2"/>
              </a:rPr>
              <a:t>amazon</a:t>
            </a:r>
            <a:endParaRPr lang="en-US" dirty="0"/>
          </a:p>
        </p:txBody>
      </p:sp>
    </p:spTree>
    <p:extLst>
      <p:ext uri="{BB962C8B-B14F-4D97-AF65-F5344CB8AC3E}">
        <p14:creationId xmlns:p14="http://schemas.microsoft.com/office/powerpoint/2010/main" val="302196415"/>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205B2-254A-01AB-797B-1D0FFC73F78C}"/>
              </a:ext>
            </a:extLst>
          </p:cNvPr>
          <p:cNvSpPr>
            <a:spLocks noGrp="1"/>
          </p:cNvSpPr>
          <p:nvPr>
            <p:ph type="title"/>
          </p:nvPr>
        </p:nvSpPr>
        <p:spPr/>
        <p:txBody>
          <a:bodyPr/>
          <a:lstStyle/>
          <a:p>
            <a:r>
              <a:rPr lang="en-US" dirty="0"/>
              <a:t>How can you prevent overfitting?</a:t>
            </a:r>
          </a:p>
        </p:txBody>
      </p:sp>
      <p:sp>
        <p:nvSpPr>
          <p:cNvPr id="3" name="Content Placeholder 2">
            <a:extLst>
              <a:ext uri="{FF2B5EF4-FFF2-40B4-BE49-F238E27FC236}">
                <a16:creationId xmlns:a16="http://schemas.microsoft.com/office/drawing/2014/main" id="{4ECF0C4D-2DD6-813A-CDC0-CAF9B560CB24}"/>
              </a:ext>
            </a:extLst>
          </p:cNvPr>
          <p:cNvSpPr>
            <a:spLocks noGrp="1"/>
          </p:cNvSpPr>
          <p:nvPr>
            <p:ph idx="1"/>
          </p:nvPr>
        </p:nvSpPr>
        <p:spPr/>
        <p:txBody>
          <a:bodyPr>
            <a:normAutofit/>
          </a:bodyPr>
          <a:lstStyle/>
          <a:p>
            <a:pPr algn="just">
              <a:lnSpc>
                <a:spcPct val="150000"/>
              </a:lnSpc>
            </a:pPr>
            <a:r>
              <a:rPr lang="en-US" dirty="0" err="1">
                <a:latin typeface="Times New Roman" panose="02020603050405020304" pitchFamily="18" charset="0"/>
                <a:cs typeface="Times New Roman" panose="02020603050405020304" pitchFamily="18" charset="0"/>
              </a:rPr>
              <a:t>Ensembling</a:t>
            </a:r>
            <a:endParaRPr lang="en-US" dirty="0">
              <a:latin typeface="Times New Roman" panose="02020603050405020304" pitchFamily="18" charset="0"/>
              <a:cs typeface="Times New Roman" panose="02020603050405020304" pitchFamily="18" charset="0"/>
            </a:endParaRPr>
          </a:p>
          <a:p>
            <a:pPr lvl="1" algn="just">
              <a:lnSpc>
                <a:spcPct val="150000"/>
              </a:lnSpc>
            </a:pPr>
            <a:r>
              <a:rPr lang="en-US" dirty="0" err="1">
                <a:latin typeface="Times New Roman" panose="02020603050405020304" pitchFamily="18" charset="0"/>
                <a:cs typeface="Times New Roman" panose="02020603050405020304" pitchFamily="18" charset="0"/>
              </a:rPr>
              <a:t>Ensembling</a:t>
            </a:r>
            <a:r>
              <a:rPr lang="en-US" dirty="0">
                <a:latin typeface="Times New Roman" panose="02020603050405020304" pitchFamily="18" charset="0"/>
                <a:cs typeface="Times New Roman" panose="02020603050405020304" pitchFamily="18" charset="0"/>
              </a:rPr>
              <a:t> combines predictions from several separate machine learning algorithms. Some models are called weak learners because their results are often inaccurate. </a:t>
            </a:r>
          </a:p>
          <a:p>
            <a:pPr lvl="1" algn="just">
              <a:lnSpc>
                <a:spcPct val="150000"/>
              </a:lnSpc>
            </a:pPr>
            <a:r>
              <a:rPr lang="en-US" dirty="0">
                <a:latin typeface="Times New Roman" panose="02020603050405020304" pitchFamily="18" charset="0"/>
                <a:cs typeface="Times New Roman" panose="02020603050405020304" pitchFamily="18" charset="0"/>
              </a:rPr>
              <a:t>Ensemble methods combine all the weak learners to get more accurate results.</a:t>
            </a:r>
          </a:p>
          <a:p>
            <a:pPr lvl="1" algn="just">
              <a:lnSpc>
                <a:spcPct val="150000"/>
              </a:lnSpc>
            </a:pPr>
            <a:r>
              <a:rPr lang="en-US">
                <a:solidFill>
                  <a:srgbClr val="333333"/>
                </a:solidFill>
                <a:latin typeface="Times New Roman" panose="02020603050405020304" pitchFamily="18" charset="0"/>
                <a:cs typeface="Times New Roman" panose="02020603050405020304" pitchFamily="18" charset="0"/>
              </a:rPr>
              <a:t>Bagging and boosting are examples of ensemble models</a:t>
            </a:r>
            <a:endParaRPr lang="en-US">
              <a:latin typeface="Times New Roman" panose="02020603050405020304" pitchFamily="18" charset="0"/>
              <a:cs typeface="Times New Roman" panose="02020603050405020304" pitchFamily="18" charset="0"/>
            </a:endParaRPr>
          </a:p>
          <a:p>
            <a:pPr marL="533400" lvl="1" indent="0" algn="just">
              <a:lnSpc>
                <a:spcPct val="150000"/>
              </a:lnSpc>
              <a:buNone/>
            </a:pPr>
            <a:endParaRPr lang="en-US"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29D7C83-F692-8E41-677F-C93A8DC2E95A}"/>
              </a:ext>
            </a:extLst>
          </p:cNvPr>
          <p:cNvSpPr txBox="1"/>
          <p:nvPr/>
        </p:nvSpPr>
        <p:spPr>
          <a:xfrm>
            <a:off x="805543" y="5914118"/>
            <a:ext cx="6096000" cy="307777"/>
          </a:xfrm>
          <a:prstGeom prst="rect">
            <a:avLst/>
          </a:prstGeom>
          <a:noFill/>
        </p:spPr>
        <p:txBody>
          <a:bodyPr wrap="square">
            <a:spAutoFit/>
          </a:bodyPr>
          <a:lstStyle/>
          <a:p>
            <a:r>
              <a:rPr lang="en-US" dirty="0">
                <a:hlinkClick r:id="rId2"/>
              </a:rPr>
              <a:t>amazon</a:t>
            </a:r>
            <a:endParaRPr lang="en-US" dirty="0"/>
          </a:p>
        </p:txBody>
      </p:sp>
    </p:spTree>
    <p:extLst>
      <p:ext uri="{BB962C8B-B14F-4D97-AF65-F5344CB8AC3E}">
        <p14:creationId xmlns:p14="http://schemas.microsoft.com/office/powerpoint/2010/main" val="741560336"/>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205B2-254A-01AB-797B-1D0FFC73F78C}"/>
              </a:ext>
            </a:extLst>
          </p:cNvPr>
          <p:cNvSpPr>
            <a:spLocks noGrp="1"/>
          </p:cNvSpPr>
          <p:nvPr>
            <p:ph type="title"/>
          </p:nvPr>
        </p:nvSpPr>
        <p:spPr/>
        <p:txBody>
          <a:bodyPr/>
          <a:lstStyle/>
          <a:p>
            <a:r>
              <a:rPr lang="en-US" dirty="0"/>
              <a:t>How can you prevent overfitting?</a:t>
            </a:r>
          </a:p>
        </p:txBody>
      </p:sp>
      <p:sp>
        <p:nvSpPr>
          <p:cNvPr id="3" name="Content Placeholder 2">
            <a:extLst>
              <a:ext uri="{FF2B5EF4-FFF2-40B4-BE49-F238E27FC236}">
                <a16:creationId xmlns:a16="http://schemas.microsoft.com/office/drawing/2014/main" id="{4ECF0C4D-2DD6-813A-CDC0-CAF9B560CB24}"/>
              </a:ext>
            </a:extLst>
          </p:cNvPr>
          <p:cNvSpPr>
            <a:spLocks noGrp="1"/>
          </p:cNvSpPr>
          <p:nvPr>
            <p:ph idx="1"/>
          </p:nvPr>
        </p:nvSpPr>
        <p:spPr/>
        <p:txBody>
          <a:bodyPr>
            <a:normAutofit/>
          </a:bodyPr>
          <a:lstStyle/>
          <a:p>
            <a:pPr algn="just">
              <a:lnSpc>
                <a:spcPct val="150000"/>
              </a:lnSpc>
            </a:pPr>
            <a:r>
              <a:rPr lang="en-US" sz="2400" b="1" i="0" dirty="0">
                <a:solidFill>
                  <a:srgbClr val="333333"/>
                </a:solidFill>
                <a:effectLst/>
                <a:latin typeface="Times New Roman" panose="02020603050405020304" pitchFamily="18" charset="0"/>
                <a:cs typeface="Times New Roman" panose="02020603050405020304" pitchFamily="18" charset="0"/>
              </a:rPr>
              <a:t>Data augmentation </a:t>
            </a:r>
          </a:p>
          <a:p>
            <a:pPr lvl="1" algn="just">
              <a:lnSpc>
                <a:spcPct val="150000"/>
              </a:lnSpc>
            </a:pPr>
            <a:r>
              <a:rPr lang="en-US" b="0" i="0" dirty="0">
                <a:solidFill>
                  <a:srgbClr val="333333"/>
                </a:solidFill>
                <a:effectLst/>
                <a:latin typeface="Times New Roman" panose="02020603050405020304" pitchFamily="18" charset="0"/>
                <a:cs typeface="Times New Roman" panose="02020603050405020304" pitchFamily="18" charset="0"/>
              </a:rPr>
              <a:t>a machine learning technique </a:t>
            </a:r>
            <a:r>
              <a:rPr lang="en-US" b="0" i="0" dirty="0">
                <a:solidFill>
                  <a:srgbClr val="00B0F0"/>
                </a:solidFill>
                <a:effectLst/>
                <a:latin typeface="Times New Roman" panose="02020603050405020304" pitchFamily="18" charset="0"/>
                <a:cs typeface="Times New Roman" panose="02020603050405020304" pitchFamily="18" charset="0"/>
              </a:rPr>
              <a:t>that changes the sample data</a:t>
            </a:r>
            <a:r>
              <a:rPr lang="en-US" b="0" i="0" dirty="0">
                <a:solidFill>
                  <a:srgbClr val="333333"/>
                </a:solidFill>
                <a:effectLst/>
                <a:latin typeface="Times New Roman" panose="02020603050405020304" pitchFamily="18" charset="0"/>
                <a:cs typeface="Times New Roman" panose="02020603050405020304" pitchFamily="18" charset="0"/>
              </a:rPr>
              <a:t> slightly every time the model processes it. </a:t>
            </a:r>
          </a:p>
          <a:p>
            <a:pPr lvl="1" algn="just">
              <a:lnSpc>
                <a:spcPct val="150000"/>
              </a:lnSpc>
            </a:pPr>
            <a:r>
              <a:rPr lang="en-US" b="0" i="0" dirty="0">
                <a:solidFill>
                  <a:srgbClr val="333333"/>
                </a:solidFill>
                <a:effectLst/>
                <a:latin typeface="Times New Roman" panose="02020603050405020304" pitchFamily="18" charset="0"/>
                <a:cs typeface="Times New Roman" panose="02020603050405020304" pitchFamily="18" charset="0"/>
              </a:rPr>
              <a:t>You can do this by changing the </a:t>
            </a:r>
            <a:r>
              <a:rPr lang="en-US" b="1" i="0" dirty="0">
                <a:solidFill>
                  <a:srgbClr val="00B0F0"/>
                </a:solidFill>
                <a:effectLst/>
                <a:latin typeface="Times New Roman" panose="02020603050405020304" pitchFamily="18" charset="0"/>
                <a:cs typeface="Times New Roman" panose="02020603050405020304" pitchFamily="18" charset="0"/>
              </a:rPr>
              <a:t>input data in small ways</a:t>
            </a:r>
            <a:r>
              <a:rPr lang="en-US" b="0" i="0" dirty="0">
                <a:solidFill>
                  <a:srgbClr val="333333"/>
                </a:solidFill>
                <a:effectLst/>
                <a:latin typeface="Times New Roman" panose="02020603050405020304" pitchFamily="18" charset="0"/>
                <a:cs typeface="Times New Roman" panose="02020603050405020304" pitchFamily="18" charset="0"/>
              </a:rPr>
              <a:t>. When done in moderation, data augmentation makes the training sets appear unique to the model and prevents the model from learning their characteristics. </a:t>
            </a:r>
          </a:p>
          <a:p>
            <a:pPr lvl="1" algn="just">
              <a:lnSpc>
                <a:spcPct val="150000"/>
              </a:lnSpc>
            </a:pPr>
            <a:r>
              <a:rPr lang="en-US" b="0" i="0" dirty="0">
                <a:solidFill>
                  <a:srgbClr val="333333"/>
                </a:solidFill>
                <a:effectLst/>
                <a:latin typeface="Times New Roman" panose="02020603050405020304" pitchFamily="18" charset="0"/>
                <a:cs typeface="Times New Roman" panose="02020603050405020304" pitchFamily="18" charset="0"/>
              </a:rPr>
              <a:t>For example, applying transformations such as translation, flipping, and rotation to input images.</a:t>
            </a:r>
            <a:endParaRPr lang="en-US"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29D7C83-F692-8E41-677F-C93A8DC2E95A}"/>
              </a:ext>
            </a:extLst>
          </p:cNvPr>
          <p:cNvSpPr txBox="1"/>
          <p:nvPr/>
        </p:nvSpPr>
        <p:spPr>
          <a:xfrm>
            <a:off x="805543" y="5914118"/>
            <a:ext cx="6096000" cy="307777"/>
          </a:xfrm>
          <a:prstGeom prst="rect">
            <a:avLst/>
          </a:prstGeom>
          <a:noFill/>
        </p:spPr>
        <p:txBody>
          <a:bodyPr wrap="square">
            <a:spAutoFit/>
          </a:bodyPr>
          <a:lstStyle/>
          <a:p>
            <a:r>
              <a:rPr lang="en-US" dirty="0">
                <a:hlinkClick r:id="rId2"/>
              </a:rPr>
              <a:t>amazon</a:t>
            </a:r>
            <a:endParaRPr lang="en-US" dirty="0"/>
          </a:p>
        </p:txBody>
      </p:sp>
    </p:spTree>
    <p:extLst>
      <p:ext uri="{BB962C8B-B14F-4D97-AF65-F5344CB8AC3E}">
        <p14:creationId xmlns:p14="http://schemas.microsoft.com/office/powerpoint/2010/main" val="1951338931"/>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29F59-039F-B1D2-FB0E-A4C2AF7E9687}"/>
              </a:ext>
            </a:extLst>
          </p:cNvPr>
          <p:cNvSpPr>
            <a:spLocks noGrp="1"/>
          </p:cNvSpPr>
          <p:nvPr>
            <p:ph type="title"/>
          </p:nvPr>
        </p:nvSpPr>
        <p:spPr/>
        <p:txBody>
          <a:bodyPr/>
          <a:lstStyle/>
          <a:p>
            <a:r>
              <a:rPr lang="en-US" dirty="0"/>
              <a:t>How can you prevent overfitting?</a:t>
            </a:r>
          </a:p>
        </p:txBody>
      </p:sp>
      <p:sp>
        <p:nvSpPr>
          <p:cNvPr id="3" name="Content Placeholder 2">
            <a:extLst>
              <a:ext uri="{FF2B5EF4-FFF2-40B4-BE49-F238E27FC236}">
                <a16:creationId xmlns:a16="http://schemas.microsoft.com/office/drawing/2014/main" id="{E7BAA3B5-CE74-5309-5C93-C483CD191C94}"/>
              </a:ext>
            </a:extLst>
          </p:cNvPr>
          <p:cNvSpPr>
            <a:spLocks noGrp="1"/>
          </p:cNvSpPr>
          <p:nvPr>
            <p:ph idx="1"/>
          </p:nvPr>
        </p:nvSpPr>
        <p:spPr>
          <a:xfrm>
            <a:off x="479148" y="1124622"/>
            <a:ext cx="5616852" cy="5097273"/>
          </a:xfrm>
        </p:spPr>
        <p:txBody>
          <a:bodyPr>
            <a:normAutofit fontScale="85000" lnSpcReduction="10000"/>
          </a:bodyPr>
          <a:lstStyle/>
          <a:p>
            <a:pPr algn="just">
              <a:lnSpc>
                <a:spcPct val="15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Dropout</a:t>
            </a:r>
            <a:r>
              <a:rPr lang="en-US" dirty="0">
                <a:latin typeface="Times New Roman" panose="02020603050405020304" pitchFamily="18" charset="0"/>
                <a:cs typeface="Times New Roman" panose="02020603050405020304" pitchFamily="18" charset="0"/>
              </a:rPr>
              <a:t> is a regularization technique used in neural networks to prevent overfitting. Overfitting occurs when a neural network becomes too specialized to the training data and performs poorly on unseen data. Dropout helps address this issue by randomly setting a fraction of the input units (neurons) to 0 at each update during training.</a:t>
            </a:r>
          </a:p>
        </p:txBody>
      </p:sp>
      <p:pic>
        <p:nvPicPr>
          <p:cNvPr id="2051" name="Picture 3" descr="Dropout Regularization in Deep Learning - Analytics Vidhya">
            <a:extLst>
              <a:ext uri="{FF2B5EF4-FFF2-40B4-BE49-F238E27FC236}">
                <a16:creationId xmlns:a16="http://schemas.microsoft.com/office/drawing/2014/main" id="{C11A3800-3F09-80FB-6D35-1871BD394C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1185" y="1547812"/>
            <a:ext cx="5715000" cy="3762375"/>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31D8B34-C7FE-EE73-6D1A-E569F401A796}"/>
              </a:ext>
            </a:extLst>
          </p:cNvPr>
          <p:cNvSpPr txBox="1"/>
          <p:nvPr/>
        </p:nvSpPr>
        <p:spPr>
          <a:xfrm>
            <a:off x="1121228" y="5883375"/>
            <a:ext cx="8569424" cy="307777"/>
          </a:xfrm>
          <a:prstGeom prst="rect">
            <a:avLst/>
          </a:prstGeom>
          <a:noFill/>
        </p:spPr>
        <p:txBody>
          <a:bodyPr wrap="square">
            <a:spAutoFit/>
          </a:bodyPr>
          <a:lstStyle/>
          <a:p>
            <a:r>
              <a:rPr lang="en-US" dirty="0"/>
              <a:t>https://www.analyticsvidhya.com/blog/2022/08/dropout-regularization-in-deep-learning/</a:t>
            </a:r>
          </a:p>
        </p:txBody>
      </p:sp>
    </p:spTree>
    <p:extLst>
      <p:ext uri="{BB962C8B-B14F-4D97-AF65-F5344CB8AC3E}">
        <p14:creationId xmlns:p14="http://schemas.microsoft.com/office/powerpoint/2010/main" val="489261343"/>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11FBF-B900-F6A9-1BAC-B54864C75CFF}"/>
              </a:ext>
            </a:extLst>
          </p:cNvPr>
          <p:cNvSpPr>
            <a:spLocks noGrp="1"/>
          </p:cNvSpPr>
          <p:nvPr>
            <p:ph type="title"/>
          </p:nvPr>
        </p:nvSpPr>
        <p:spPr/>
        <p:txBody>
          <a:bodyPr/>
          <a:lstStyle/>
          <a:p>
            <a:r>
              <a:rPr lang="en-US" dirty="0"/>
              <a:t>How can you prevent overfitting?</a:t>
            </a:r>
          </a:p>
        </p:txBody>
      </p:sp>
      <p:sp>
        <p:nvSpPr>
          <p:cNvPr id="3" name="Content Placeholder 2">
            <a:extLst>
              <a:ext uri="{FF2B5EF4-FFF2-40B4-BE49-F238E27FC236}">
                <a16:creationId xmlns:a16="http://schemas.microsoft.com/office/drawing/2014/main" id="{34020477-E500-4B00-DDF4-D29EC6DE0EA2}"/>
              </a:ext>
            </a:extLst>
          </p:cNvPr>
          <p:cNvSpPr>
            <a:spLocks noGrp="1"/>
          </p:cNvSpPr>
          <p:nvPr>
            <p:ph idx="1"/>
          </p:nvPr>
        </p:nvSpPr>
        <p:spPr/>
        <p:txBody>
          <a:bodyPr>
            <a:normAutofit fontScale="92500" lnSpcReduction="10000"/>
          </a:bodyPr>
          <a:lstStyle/>
          <a:p>
            <a:pPr algn="just">
              <a:lnSpc>
                <a:spcPct val="150000"/>
              </a:lnSpc>
            </a:pPr>
            <a:r>
              <a:rPr lang="en-US" b="1" dirty="0">
                <a:solidFill>
                  <a:schemeClr val="accent5">
                    <a:lumMod val="75000"/>
                  </a:schemeClr>
                </a:solidFill>
                <a:latin typeface="Times New Roman" panose="02020603050405020304" pitchFamily="18" charset="0"/>
                <a:cs typeface="Times New Roman" panose="02020603050405020304" pitchFamily="18" charset="0"/>
              </a:rPr>
              <a:t>Dropout</a:t>
            </a:r>
            <a:r>
              <a:rPr lang="en-US" dirty="0">
                <a:latin typeface="Times New Roman" panose="02020603050405020304" pitchFamily="18" charset="0"/>
                <a:cs typeface="Times New Roman" panose="02020603050405020304" pitchFamily="18" charset="0"/>
              </a:rPr>
              <a:t> is a powerful technique for reducing overfitting and improving the generalization performance of neural networks. </a:t>
            </a:r>
          </a:p>
          <a:p>
            <a:pPr algn="just">
              <a:lnSpc>
                <a:spcPct val="150000"/>
              </a:lnSpc>
            </a:pPr>
            <a:r>
              <a:rPr lang="en-US">
                <a:latin typeface="Times New Roman" panose="02020603050405020304" pitchFamily="18" charset="0"/>
                <a:cs typeface="Times New Roman" panose="02020603050405020304" pitchFamily="18" charset="0"/>
              </a:rPr>
              <a:t>However</a:t>
            </a:r>
            <a:r>
              <a:rPr lang="en-US" dirty="0">
                <a:latin typeface="Times New Roman" panose="02020603050405020304" pitchFamily="18" charset="0"/>
                <a:cs typeface="Times New Roman" panose="02020603050405020304" pitchFamily="18" charset="0"/>
              </a:rPr>
              <a:t>, it's important to find an appropriate dropout rate, as using too high a dropout rate may result in underfitting, while using too low a dropout rate may not provide sufficient regularization</a:t>
            </a:r>
            <a:r>
              <a:rPr lang="en-US">
                <a:latin typeface="Times New Roman" panose="02020603050405020304" pitchFamily="18" charset="0"/>
                <a:cs typeface="Times New Roman" panose="02020603050405020304" pitchFamily="18" charset="0"/>
              </a:rPr>
              <a:t>. </a:t>
            </a:r>
          </a:p>
          <a:p>
            <a:pPr algn="just">
              <a:lnSpc>
                <a:spcPct val="150000"/>
              </a:lnSpc>
            </a:pPr>
            <a:r>
              <a:rPr lang="en-US">
                <a:latin typeface="Times New Roman" panose="02020603050405020304" pitchFamily="18" charset="0"/>
                <a:cs typeface="Times New Roman" panose="02020603050405020304" pitchFamily="18" charset="0"/>
              </a:rPr>
              <a:t>The </a:t>
            </a:r>
            <a:r>
              <a:rPr lang="en-US" dirty="0">
                <a:latin typeface="Times New Roman" panose="02020603050405020304" pitchFamily="18" charset="0"/>
                <a:cs typeface="Times New Roman" panose="02020603050405020304" pitchFamily="18" charset="0"/>
              </a:rPr>
              <a:t>optimal dropout rate may vary depending on the specific problem and dataset, so it's often necessary to experiment and tune the dropout rate to achieve the best results.</a:t>
            </a:r>
          </a:p>
        </p:txBody>
      </p:sp>
    </p:spTree>
    <p:extLst>
      <p:ext uri="{BB962C8B-B14F-4D97-AF65-F5344CB8AC3E}">
        <p14:creationId xmlns:p14="http://schemas.microsoft.com/office/powerpoint/2010/main" val="2195332820"/>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9A556-6456-4556-A209-A7FBF235BA80}"/>
              </a:ext>
            </a:extLst>
          </p:cNvPr>
          <p:cNvSpPr>
            <a:spLocks noGrp="1"/>
          </p:cNvSpPr>
          <p:nvPr>
            <p:ph type="title"/>
          </p:nvPr>
        </p:nvSpPr>
        <p:spPr/>
        <p:txBody>
          <a:bodyPr>
            <a:normAutofit/>
          </a:bodyPr>
          <a:lstStyle/>
          <a:p>
            <a:r>
              <a:rPr lang="en-US" dirty="0"/>
              <a:t>What is underfitting?</a:t>
            </a:r>
          </a:p>
        </p:txBody>
      </p:sp>
      <p:sp>
        <p:nvSpPr>
          <p:cNvPr id="3" name="Content Placeholder 2">
            <a:extLst>
              <a:ext uri="{FF2B5EF4-FFF2-40B4-BE49-F238E27FC236}">
                <a16:creationId xmlns:a16="http://schemas.microsoft.com/office/drawing/2014/main" id="{27FBB4D2-7712-648E-3753-B56C43B68A63}"/>
              </a:ext>
            </a:extLst>
          </p:cNvPr>
          <p:cNvSpPr>
            <a:spLocks noGrp="1"/>
          </p:cNvSpPr>
          <p:nvPr>
            <p:ph idx="1"/>
          </p:nvPr>
        </p:nvSpPr>
        <p:spPr/>
        <p:txBody>
          <a:bodyPr/>
          <a:lstStyle/>
          <a:p>
            <a:pPr>
              <a:lnSpc>
                <a:spcPct val="200000"/>
              </a:lnSpc>
            </a:pPr>
            <a:r>
              <a:rPr lang="en-US" dirty="0">
                <a:latin typeface="Times New Roman" panose="02020603050405020304" pitchFamily="18" charset="0"/>
                <a:cs typeface="Times New Roman" panose="02020603050405020304" pitchFamily="18" charset="0"/>
              </a:rPr>
              <a:t>Underfitting is another type of error that occurs when the model </a:t>
            </a:r>
            <a:r>
              <a:rPr lang="en-US" b="1" dirty="0">
                <a:solidFill>
                  <a:srgbClr val="C00000"/>
                </a:solidFill>
                <a:latin typeface="Times New Roman" panose="02020603050405020304" pitchFamily="18" charset="0"/>
                <a:cs typeface="Times New Roman" panose="02020603050405020304" pitchFamily="18" charset="0"/>
              </a:rPr>
              <a:t>cannot</a:t>
            </a:r>
            <a:r>
              <a:rPr lang="en-US" dirty="0">
                <a:latin typeface="Times New Roman" panose="02020603050405020304" pitchFamily="18" charset="0"/>
                <a:cs typeface="Times New Roman" panose="02020603050405020304" pitchFamily="18" charset="0"/>
              </a:rPr>
              <a:t> determine a meaningful </a:t>
            </a:r>
            <a:r>
              <a:rPr lang="en-US" b="1" dirty="0">
                <a:solidFill>
                  <a:srgbClr val="00B0F0"/>
                </a:solidFill>
                <a:latin typeface="Times New Roman" panose="02020603050405020304" pitchFamily="18" charset="0"/>
                <a:cs typeface="Times New Roman" panose="02020603050405020304" pitchFamily="18" charset="0"/>
              </a:rPr>
              <a:t>relationship between the input and output data</a:t>
            </a:r>
            <a:r>
              <a:rPr lang="en-US" dirty="0">
                <a:latin typeface="Times New Roman" panose="02020603050405020304" pitchFamily="18" charset="0"/>
                <a:cs typeface="Times New Roman" panose="02020603050405020304" pitchFamily="18" charset="0"/>
              </a:rPr>
              <a:t>. </a:t>
            </a:r>
          </a:p>
          <a:p>
            <a:pPr>
              <a:lnSpc>
                <a:spcPct val="200000"/>
              </a:lnSpc>
            </a:pPr>
            <a:r>
              <a:rPr lang="en-US" dirty="0">
                <a:latin typeface="Times New Roman" panose="02020603050405020304" pitchFamily="18" charset="0"/>
                <a:cs typeface="Times New Roman" panose="02020603050405020304" pitchFamily="18" charset="0"/>
              </a:rPr>
              <a:t>You get underfit models if they have not trained for the appropriate length of time on a large number of data points.</a:t>
            </a:r>
          </a:p>
        </p:txBody>
      </p:sp>
    </p:spTree>
    <p:extLst>
      <p:ext uri="{BB962C8B-B14F-4D97-AF65-F5344CB8AC3E}">
        <p14:creationId xmlns:p14="http://schemas.microsoft.com/office/powerpoint/2010/main" val="744134580"/>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2E8637F-9744-DC36-29BA-FE8925F834C9}"/>
              </a:ext>
            </a:extLst>
          </p:cNvPr>
          <p:cNvSpPr>
            <a:spLocks noGrp="1"/>
          </p:cNvSpPr>
          <p:nvPr>
            <p:ph type="title"/>
          </p:nvPr>
        </p:nvSpPr>
        <p:spPr/>
        <p:txBody>
          <a:bodyPr/>
          <a:lstStyle/>
          <a:p>
            <a:r>
              <a:rPr lang="en-US" b="0" i="0" dirty="0">
                <a:effectLst/>
                <a:latin typeface="Poppins" panose="00000500000000000000" pitchFamily="2" charset="0"/>
              </a:rPr>
              <a:t>Neural Network Topologies</a:t>
            </a:r>
            <a:endParaRPr lang="en-US" dirty="0"/>
          </a:p>
        </p:txBody>
      </p:sp>
      <p:sp>
        <p:nvSpPr>
          <p:cNvPr id="4" name="Content Placeholder 3">
            <a:extLst>
              <a:ext uri="{FF2B5EF4-FFF2-40B4-BE49-F238E27FC236}">
                <a16:creationId xmlns:a16="http://schemas.microsoft.com/office/drawing/2014/main" id="{707A049B-C4DF-A493-0DB2-75EF92625FBA}"/>
              </a:ext>
            </a:extLst>
          </p:cNvPr>
          <p:cNvSpPr>
            <a:spLocks noGrp="1"/>
          </p:cNvSpPr>
          <p:nvPr>
            <p:ph idx="1"/>
          </p:nvPr>
        </p:nvSpPr>
        <p:spPr/>
        <p:txBody>
          <a:bodyPr/>
          <a:lstStyle/>
          <a:p>
            <a:pPr algn="just">
              <a:lnSpc>
                <a:spcPct val="150000"/>
              </a:lnSpc>
            </a:pPr>
            <a:r>
              <a:rPr lang="en-US" dirty="0">
                <a:latin typeface="Times New Roman" panose="02020603050405020304" pitchFamily="18" charset="0"/>
                <a:cs typeface="Times New Roman" panose="02020603050405020304" pitchFamily="18" charset="0"/>
              </a:rPr>
              <a:t>Topology of a neural network refers to the way the </a:t>
            </a:r>
            <a:r>
              <a:rPr lang="en-US" b="1" dirty="0">
                <a:solidFill>
                  <a:schemeClr val="accent5">
                    <a:lumMod val="75000"/>
                  </a:schemeClr>
                </a:solidFill>
                <a:latin typeface="Times New Roman" panose="02020603050405020304" pitchFamily="18" charset="0"/>
                <a:cs typeface="Times New Roman" panose="02020603050405020304" pitchFamily="18" charset="0"/>
              </a:rPr>
              <a:t>Neurons are connected</a:t>
            </a:r>
            <a:r>
              <a:rPr lang="en-US" dirty="0">
                <a:latin typeface="Times New Roman" panose="02020603050405020304" pitchFamily="18" charset="0"/>
                <a:cs typeface="Times New Roman" panose="02020603050405020304" pitchFamily="18" charset="0"/>
              </a:rPr>
              <a:t>, and it is an important factor in network functioning and learning.</a:t>
            </a:r>
          </a:p>
        </p:txBody>
      </p:sp>
    </p:spTree>
    <p:extLst>
      <p:ext uri="{BB962C8B-B14F-4D97-AF65-F5344CB8AC3E}">
        <p14:creationId xmlns:p14="http://schemas.microsoft.com/office/powerpoint/2010/main" val="2864665138"/>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3BAD64A-DEB9-B165-E99B-EC629B376913}"/>
              </a:ext>
            </a:extLst>
          </p:cNvPr>
          <p:cNvSpPr>
            <a:spLocks noGrp="1"/>
          </p:cNvSpPr>
          <p:nvPr>
            <p:ph type="title"/>
          </p:nvPr>
        </p:nvSpPr>
        <p:spPr/>
        <p:txBody>
          <a:bodyPr>
            <a:normAutofit/>
          </a:bodyPr>
          <a:lstStyle/>
          <a:p>
            <a:r>
              <a:rPr lang="en-US" b="0" i="0" dirty="0">
                <a:effectLst/>
                <a:latin typeface="Poppins" panose="00000500000000000000" pitchFamily="2" charset="0"/>
              </a:rPr>
              <a:t>Neural Network Topologies</a:t>
            </a:r>
            <a:endParaRPr lang="en-US" dirty="0"/>
          </a:p>
        </p:txBody>
      </p:sp>
      <p:sp>
        <p:nvSpPr>
          <p:cNvPr id="4" name="Content Placeholder 3">
            <a:extLst>
              <a:ext uri="{FF2B5EF4-FFF2-40B4-BE49-F238E27FC236}">
                <a16:creationId xmlns:a16="http://schemas.microsoft.com/office/drawing/2014/main" id="{FFA6BB20-8DCF-64BA-18E7-67DFD9146B36}"/>
              </a:ext>
            </a:extLst>
          </p:cNvPr>
          <p:cNvSpPr>
            <a:spLocks noGrp="1"/>
          </p:cNvSpPr>
          <p:nvPr>
            <p:ph idx="1"/>
          </p:nvPr>
        </p:nvSpPr>
        <p:spPr/>
        <p:txBody>
          <a:bodyPr/>
          <a:lstStyle/>
          <a:p>
            <a:r>
              <a:rPr lang="en-US" b="1" dirty="0">
                <a:solidFill>
                  <a:srgbClr val="002060"/>
                </a:solidFill>
                <a:latin typeface="Times New Roman" panose="02020603050405020304" pitchFamily="18" charset="0"/>
                <a:cs typeface="Times New Roman" panose="02020603050405020304" pitchFamily="18" charset="0"/>
              </a:rPr>
              <a:t>Perceptron</a:t>
            </a:r>
          </a:p>
          <a:p>
            <a:r>
              <a:rPr lang="en-US" dirty="0">
                <a:latin typeface="Times New Roman" panose="02020603050405020304" pitchFamily="18" charset="0"/>
                <a:cs typeface="Times New Roman" panose="02020603050405020304" pitchFamily="18" charset="0"/>
              </a:rPr>
              <a:t>The perceptron model is also known as a single-layer neural network. This neural net contains only two layers:</a:t>
            </a:r>
          </a:p>
          <a:p>
            <a:endParaRPr lang="en-US" dirty="0">
              <a:latin typeface="Times New Roman" panose="02020603050405020304" pitchFamily="18" charset="0"/>
              <a:cs typeface="Times New Roman" panose="02020603050405020304" pitchFamily="18" charset="0"/>
            </a:endParaRPr>
          </a:p>
          <a:p>
            <a:pPr lvl="1"/>
            <a:r>
              <a:rPr lang="en-US" dirty="0">
                <a:latin typeface="Times New Roman" panose="02020603050405020304" pitchFamily="18" charset="0"/>
                <a:cs typeface="Times New Roman" panose="02020603050405020304" pitchFamily="18" charset="0"/>
              </a:rPr>
              <a:t>Input Layer</a:t>
            </a:r>
          </a:p>
          <a:p>
            <a:pPr lvl="1"/>
            <a:r>
              <a:rPr lang="en-US" dirty="0">
                <a:latin typeface="Times New Roman" panose="02020603050405020304" pitchFamily="18" charset="0"/>
                <a:cs typeface="Times New Roman" panose="02020603050405020304" pitchFamily="18" charset="0"/>
              </a:rPr>
              <a:t>Output Layer</a:t>
            </a:r>
          </a:p>
          <a:p>
            <a:pPr lvl="1"/>
            <a:endParaRPr lang="en-US" dirty="0">
              <a:latin typeface="Times New Roman" panose="02020603050405020304" pitchFamily="18" charset="0"/>
              <a:cs typeface="Times New Roman" panose="02020603050405020304" pitchFamily="18" charset="0"/>
            </a:endParaRPr>
          </a:p>
          <a:p>
            <a:pPr lvl="1"/>
            <a:endParaRPr lang="en-US" dirty="0">
              <a:latin typeface="Times New Roman" panose="02020603050405020304" pitchFamily="18" charset="0"/>
              <a:cs typeface="Times New Roman" panose="02020603050405020304" pitchFamily="18" charset="0"/>
            </a:endParaRPr>
          </a:p>
          <a:p>
            <a:pPr lvl="1"/>
            <a:endParaRPr lang="en-US" dirty="0">
              <a:latin typeface="Times New Roman" panose="02020603050405020304" pitchFamily="18" charset="0"/>
              <a:cs typeface="Times New Roman" panose="02020603050405020304" pitchFamily="18" charset="0"/>
            </a:endParaRPr>
          </a:p>
          <a:p>
            <a:pPr marL="533400" lvl="1" indent="0">
              <a:buNone/>
            </a:pPr>
            <a:r>
              <a:rPr lang="en-US" dirty="0">
                <a:latin typeface="Times New Roman" panose="02020603050405020304" pitchFamily="18" charset="0"/>
                <a:cs typeface="Times New Roman" panose="02020603050405020304" pitchFamily="18" charset="0"/>
              </a:rPr>
              <a:t>Applications:</a:t>
            </a:r>
          </a:p>
          <a:p>
            <a:pPr marL="533400" lvl="1" indent="0">
              <a:buNone/>
            </a:pPr>
            <a:r>
              <a:rPr lang="en-US" dirty="0">
                <a:latin typeface="Times New Roman" panose="02020603050405020304" pitchFamily="18" charset="0"/>
                <a:cs typeface="Times New Roman" panose="02020603050405020304" pitchFamily="18" charset="0"/>
              </a:rPr>
              <a:t>Classification</a:t>
            </a:r>
          </a:p>
        </p:txBody>
      </p:sp>
      <p:sp>
        <p:nvSpPr>
          <p:cNvPr id="5" name="AutoShape 2" descr="Figure 3: Representation of the perceptron (p).">
            <a:extLst>
              <a:ext uri="{FF2B5EF4-FFF2-40B4-BE49-F238E27FC236}">
                <a16:creationId xmlns:a16="http://schemas.microsoft.com/office/drawing/2014/main" id="{998828AC-03AF-23CB-C0A6-ECD74C0D5D0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a:extLst>
              <a:ext uri="{FF2B5EF4-FFF2-40B4-BE49-F238E27FC236}">
                <a16:creationId xmlns:a16="http://schemas.microsoft.com/office/drawing/2014/main" id="{063DCD8E-4987-80D7-2D32-7CE3B05DFB0F}"/>
              </a:ext>
            </a:extLst>
          </p:cNvPr>
          <p:cNvPicPr>
            <a:picLocks noChangeAspect="1"/>
          </p:cNvPicPr>
          <p:nvPr/>
        </p:nvPicPr>
        <p:blipFill>
          <a:blip r:embed="rId2"/>
          <a:stretch>
            <a:fillRect/>
          </a:stretch>
        </p:blipFill>
        <p:spPr>
          <a:xfrm>
            <a:off x="5148943" y="2630288"/>
            <a:ext cx="5406264" cy="2953255"/>
          </a:xfrm>
          <a:prstGeom prst="rect">
            <a:avLst/>
          </a:prstGeom>
        </p:spPr>
      </p:pic>
      <p:sp>
        <p:nvSpPr>
          <p:cNvPr id="10" name="TextBox 9">
            <a:extLst>
              <a:ext uri="{FF2B5EF4-FFF2-40B4-BE49-F238E27FC236}">
                <a16:creationId xmlns:a16="http://schemas.microsoft.com/office/drawing/2014/main" id="{4E975013-C8A8-A44B-5FBA-533D3EC53669}"/>
              </a:ext>
            </a:extLst>
          </p:cNvPr>
          <p:cNvSpPr txBox="1"/>
          <p:nvPr/>
        </p:nvSpPr>
        <p:spPr>
          <a:xfrm>
            <a:off x="1611084" y="5756240"/>
            <a:ext cx="9731829" cy="307777"/>
          </a:xfrm>
          <a:prstGeom prst="rect">
            <a:avLst/>
          </a:prstGeom>
          <a:noFill/>
        </p:spPr>
        <p:txBody>
          <a:bodyPr wrap="square">
            <a:spAutoFit/>
          </a:bodyPr>
          <a:lstStyle/>
          <a:p>
            <a:r>
              <a:rPr lang="en-US" dirty="0"/>
              <a:t>https://towardsai.net/p/machine-learning/main-types-of-neural-networks-and-its-applications-tutorial-734480d7ec8e</a:t>
            </a:r>
          </a:p>
        </p:txBody>
      </p:sp>
    </p:spTree>
    <p:extLst>
      <p:ext uri="{BB962C8B-B14F-4D97-AF65-F5344CB8AC3E}">
        <p14:creationId xmlns:p14="http://schemas.microsoft.com/office/powerpoint/2010/main" val="2484299931"/>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A8AEE-9F38-6170-45A5-9E9981BC16C9}"/>
              </a:ext>
            </a:extLst>
          </p:cNvPr>
          <p:cNvSpPr>
            <a:spLocks noGrp="1"/>
          </p:cNvSpPr>
          <p:nvPr>
            <p:ph type="title"/>
          </p:nvPr>
        </p:nvSpPr>
        <p:spPr/>
        <p:txBody>
          <a:bodyPr/>
          <a:lstStyle/>
          <a:p>
            <a:r>
              <a:rPr lang="en-US" b="0" i="0" dirty="0">
                <a:effectLst/>
                <a:latin typeface="Poppins" panose="00000500000000000000" pitchFamily="2" charset="0"/>
              </a:rPr>
              <a:t>Neural Network Topologies</a:t>
            </a:r>
            <a:endParaRPr lang="en-US" dirty="0"/>
          </a:p>
        </p:txBody>
      </p:sp>
      <p:pic>
        <p:nvPicPr>
          <p:cNvPr id="5" name="Picture 4">
            <a:extLst>
              <a:ext uri="{FF2B5EF4-FFF2-40B4-BE49-F238E27FC236}">
                <a16:creationId xmlns:a16="http://schemas.microsoft.com/office/drawing/2014/main" id="{3752B373-CD91-EE7A-C779-0028ACF4E31D}"/>
              </a:ext>
            </a:extLst>
          </p:cNvPr>
          <p:cNvPicPr>
            <a:picLocks noChangeAspect="1"/>
          </p:cNvPicPr>
          <p:nvPr/>
        </p:nvPicPr>
        <p:blipFill rotWithShape="1">
          <a:blip r:embed="rId2"/>
          <a:srcRect r="9243"/>
          <a:stretch/>
        </p:blipFill>
        <p:spPr>
          <a:xfrm>
            <a:off x="6339706" y="2752619"/>
            <a:ext cx="5493066" cy="3127313"/>
          </a:xfrm>
          <a:prstGeom prst="rect">
            <a:avLst/>
          </a:prstGeom>
        </p:spPr>
      </p:pic>
      <p:sp>
        <p:nvSpPr>
          <p:cNvPr id="3" name="Content Placeholder 2">
            <a:extLst>
              <a:ext uri="{FF2B5EF4-FFF2-40B4-BE49-F238E27FC236}">
                <a16:creationId xmlns:a16="http://schemas.microsoft.com/office/drawing/2014/main" id="{715B2AAC-3A48-3F22-83A3-BFE266C2A680}"/>
              </a:ext>
            </a:extLst>
          </p:cNvPr>
          <p:cNvSpPr>
            <a:spLocks noGrp="1"/>
          </p:cNvSpPr>
          <p:nvPr>
            <p:ph idx="1"/>
          </p:nvPr>
        </p:nvSpPr>
        <p:spPr>
          <a:xfrm>
            <a:off x="515848" y="1124622"/>
            <a:ext cx="6037352" cy="5097273"/>
          </a:xfrm>
        </p:spPr>
        <p:txBody>
          <a:bodyPr>
            <a:normAutofit/>
          </a:bodyPr>
          <a:lstStyle/>
          <a:p>
            <a:pPr>
              <a:lnSpc>
                <a:spcPct val="150000"/>
              </a:lnSpc>
              <a:spcBef>
                <a:spcPts val="0"/>
              </a:spcBef>
            </a:pPr>
            <a:r>
              <a:rPr lang="en-US" sz="2800" dirty="0">
                <a:latin typeface="Times New Roman" panose="02020603050405020304" pitchFamily="18" charset="0"/>
                <a:cs typeface="Times New Roman" panose="02020603050405020304" pitchFamily="18" charset="0"/>
              </a:rPr>
              <a:t> </a:t>
            </a:r>
            <a:r>
              <a:rPr lang="en-US" sz="2800" b="1" dirty="0">
                <a:solidFill>
                  <a:srgbClr val="002060"/>
                </a:solidFill>
                <a:latin typeface="Times New Roman" panose="02020603050405020304" pitchFamily="18" charset="0"/>
                <a:cs typeface="Times New Roman" panose="02020603050405020304" pitchFamily="18" charset="0"/>
              </a:rPr>
              <a:t>Feed-forward Neural Network </a:t>
            </a:r>
            <a:endParaRPr lang="en-US" dirty="0">
              <a:latin typeface="Times New Roman" panose="02020603050405020304" pitchFamily="18" charset="0"/>
              <a:cs typeface="Times New Roman" panose="02020603050405020304" pitchFamily="18" charset="0"/>
            </a:endParaRPr>
          </a:p>
          <a:p>
            <a:pPr algn="just">
              <a:lnSpc>
                <a:spcPct val="100000"/>
              </a:lnSpc>
              <a:spcBef>
                <a:spcPts val="0"/>
              </a:spcBef>
            </a:pPr>
            <a:r>
              <a:rPr lang="en-US" dirty="0">
                <a:latin typeface="Times New Roman" panose="02020603050405020304" pitchFamily="18" charset="0"/>
                <a:cs typeface="Times New Roman" panose="02020603050405020304" pitchFamily="18" charset="0"/>
              </a:rPr>
              <a:t>There are no back-loops in the feed-forward network. Hence, to minimize the error in prediction, we generally use the backpropagation algorithm to update the weight values.</a:t>
            </a:r>
          </a:p>
          <a:p>
            <a:pPr>
              <a:lnSpc>
                <a:spcPct val="150000"/>
              </a:lnSpc>
            </a:pPr>
            <a:endParaRPr lang="en-US" dirty="0">
              <a:latin typeface="Times New Roman" panose="02020603050405020304" pitchFamily="18" charset="0"/>
              <a:cs typeface="Times New Roman" panose="02020603050405020304" pitchFamily="18" charset="0"/>
            </a:endParaRPr>
          </a:p>
          <a:p>
            <a:pPr marL="50800" indent="0">
              <a:buNone/>
            </a:pPr>
            <a:endParaRPr lang="en-US" dirty="0"/>
          </a:p>
        </p:txBody>
      </p:sp>
      <p:sp>
        <p:nvSpPr>
          <p:cNvPr id="6" name="TextBox 5">
            <a:extLst>
              <a:ext uri="{FF2B5EF4-FFF2-40B4-BE49-F238E27FC236}">
                <a16:creationId xmlns:a16="http://schemas.microsoft.com/office/drawing/2014/main" id="{090CCF7E-7B26-C6D2-A325-92973FF1EAFA}"/>
              </a:ext>
            </a:extLst>
          </p:cNvPr>
          <p:cNvSpPr txBox="1"/>
          <p:nvPr/>
        </p:nvSpPr>
        <p:spPr>
          <a:xfrm>
            <a:off x="1045027" y="6068006"/>
            <a:ext cx="9731829" cy="307777"/>
          </a:xfrm>
          <a:prstGeom prst="rect">
            <a:avLst/>
          </a:prstGeom>
          <a:noFill/>
        </p:spPr>
        <p:txBody>
          <a:bodyPr wrap="square">
            <a:spAutoFit/>
          </a:bodyPr>
          <a:lstStyle/>
          <a:p>
            <a:r>
              <a:rPr lang="en-US" dirty="0"/>
              <a:t>https://towardsai.net/p/machine-learning/main-types-of-neural-networks-and-its-applications-tutorial-734480d7ec8e</a:t>
            </a:r>
          </a:p>
        </p:txBody>
      </p:sp>
    </p:spTree>
    <p:extLst>
      <p:ext uri="{BB962C8B-B14F-4D97-AF65-F5344CB8AC3E}">
        <p14:creationId xmlns:p14="http://schemas.microsoft.com/office/powerpoint/2010/main" val="1471347458"/>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7">
            <a:extLst>
              <a:ext uri="{FF2B5EF4-FFF2-40B4-BE49-F238E27FC236}">
                <a16:creationId xmlns:a16="http://schemas.microsoft.com/office/drawing/2014/main" id="{D20C6071-539D-49F8-33E6-ED547F97CF27}"/>
              </a:ext>
            </a:extLst>
          </p:cNvPr>
          <p:cNvPicPr>
            <a:picLocks noChangeAspect="1"/>
          </p:cNvPicPr>
          <p:nvPr/>
        </p:nvPicPr>
        <p:blipFill rotWithShape="1">
          <a:blip r:embed="rId2"/>
          <a:srcRect r="9243"/>
          <a:stretch/>
        </p:blipFill>
        <p:spPr>
          <a:xfrm>
            <a:off x="6793193" y="1590991"/>
            <a:ext cx="5083121" cy="3884523"/>
          </a:xfrm>
          <a:prstGeom prst="rect">
            <a:avLst/>
          </a:prstGeom>
        </p:spPr>
      </p:pic>
      <p:sp>
        <p:nvSpPr>
          <p:cNvPr id="2" name="Title 1">
            <a:extLst>
              <a:ext uri="{FF2B5EF4-FFF2-40B4-BE49-F238E27FC236}">
                <a16:creationId xmlns:a16="http://schemas.microsoft.com/office/drawing/2014/main" id="{F7B2BF39-0E21-9F3E-82D5-561AD6BB554D}"/>
              </a:ext>
            </a:extLst>
          </p:cNvPr>
          <p:cNvSpPr>
            <a:spLocks noGrp="1"/>
          </p:cNvSpPr>
          <p:nvPr>
            <p:ph type="title"/>
          </p:nvPr>
        </p:nvSpPr>
        <p:spPr/>
        <p:txBody>
          <a:bodyPr/>
          <a:lstStyle/>
          <a:p>
            <a:r>
              <a:rPr lang="en-US" b="0" i="0" dirty="0">
                <a:effectLst/>
                <a:latin typeface="Poppins" panose="00000500000000000000" pitchFamily="2" charset="0"/>
              </a:rPr>
              <a:t>Neural Network Topologies</a:t>
            </a:r>
            <a:endParaRPr lang="en-US" dirty="0"/>
          </a:p>
        </p:txBody>
      </p:sp>
      <p:sp>
        <p:nvSpPr>
          <p:cNvPr id="3" name="Content Placeholder 2">
            <a:extLst>
              <a:ext uri="{FF2B5EF4-FFF2-40B4-BE49-F238E27FC236}">
                <a16:creationId xmlns:a16="http://schemas.microsoft.com/office/drawing/2014/main" id="{31E7445C-650C-CDA1-0CEE-DE509ABDE93F}"/>
              </a:ext>
            </a:extLst>
          </p:cNvPr>
          <p:cNvSpPr>
            <a:spLocks noGrp="1"/>
          </p:cNvSpPr>
          <p:nvPr>
            <p:ph idx="1"/>
          </p:nvPr>
        </p:nvSpPr>
        <p:spPr>
          <a:xfrm>
            <a:off x="315686" y="1124622"/>
            <a:ext cx="6792685" cy="5097273"/>
          </a:xfrm>
        </p:spPr>
        <p:txBody>
          <a:bodyPr>
            <a:normAutofit fontScale="70000" lnSpcReduction="20000"/>
          </a:bodyPr>
          <a:lstStyle/>
          <a:p>
            <a:r>
              <a:rPr lang="en-US" sz="3400" dirty="0">
                <a:latin typeface="Times New Roman" panose="02020603050405020304" pitchFamily="18" charset="0"/>
                <a:cs typeface="Times New Roman" panose="02020603050405020304" pitchFamily="18" charset="0"/>
              </a:rPr>
              <a:t> </a:t>
            </a:r>
            <a:r>
              <a:rPr lang="en-US" sz="3400" b="1" dirty="0">
                <a:solidFill>
                  <a:srgbClr val="002060"/>
                </a:solidFill>
                <a:latin typeface="Times New Roman" panose="02020603050405020304" pitchFamily="18" charset="0"/>
                <a:cs typeface="Times New Roman" panose="02020603050405020304" pitchFamily="18" charset="0"/>
              </a:rPr>
              <a:t>Feed-forward Neural Network </a:t>
            </a:r>
            <a:endParaRPr lang="en-US" b="1" dirty="0">
              <a:solidFill>
                <a:srgbClr val="002060"/>
              </a:solidFill>
              <a:latin typeface="Times New Roman" panose="02020603050405020304" pitchFamily="18" charset="0"/>
              <a:cs typeface="Times New Roman" panose="02020603050405020304" pitchFamily="18" charset="0"/>
            </a:endParaRPr>
          </a:p>
          <a:p>
            <a:pPr algn="just">
              <a:lnSpc>
                <a:spcPct val="140000"/>
              </a:lnSpc>
              <a:spcBef>
                <a:spcPts val="0"/>
              </a:spcBef>
            </a:pPr>
            <a:r>
              <a:rPr lang="en-US" dirty="0">
                <a:latin typeface="Times New Roman" panose="02020603050405020304" pitchFamily="18" charset="0"/>
                <a:cs typeface="Times New Roman" panose="02020603050405020304" pitchFamily="18" charset="0"/>
              </a:rPr>
              <a:t>A feed-forward neural network is an artificial neural network in which the nodes </a:t>
            </a:r>
            <a:r>
              <a:rPr lang="en-US" b="1" dirty="0">
                <a:solidFill>
                  <a:schemeClr val="accent5">
                    <a:lumMod val="75000"/>
                  </a:schemeClr>
                </a:solidFill>
                <a:latin typeface="Times New Roman" panose="02020603050405020304" pitchFamily="18" charset="0"/>
                <a:cs typeface="Times New Roman" panose="02020603050405020304" pitchFamily="18" charset="0"/>
              </a:rPr>
              <a:t>do not ever form a cycle</a:t>
            </a:r>
            <a:r>
              <a:rPr lang="en-US" dirty="0">
                <a:latin typeface="Times New Roman" panose="02020603050405020304" pitchFamily="18" charset="0"/>
                <a:cs typeface="Times New Roman" panose="02020603050405020304" pitchFamily="18" charset="0"/>
              </a:rPr>
              <a:t>. </a:t>
            </a:r>
          </a:p>
          <a:p>
            <a:pPr algn="just">
              <a:lnSpc>
                <a:spcPct val="140000"/>
              </a:lnSpc>
              <a:spcBef>
                <a:spcPts val="0"/>
              </a:spcBef>
            </a:pPr>
            <a:r>
              <a:rPr lang="en-US" dirty="0">
                <a:latin typeface="Times New Roman" panose="02020603050405020304" pitchFamily="18" charset="0"/>
                <a:cs typeface="Times New Roman" panose="02020603050405020304" pitchFamily="18" charset="0"/>
              </a:rPr>
              <a:t>In this neural network, all of the </a:t>
            </a:r>
            <a:r>
              <a:rPr lang="en-US" dirty="0" err="1">
                <a:latin typeface="Times New Roman" panose="02020603050405020304" pitchFamily="18" charset="0"/>
                <a:cs typeface="Times New Roman" panose="02020603050405020304" pitchFamily="18" charset="0"/>
              </a:rPr>
              <a:t>perceptrons</a:t>
            </a:r>
            <a:r>
              <a:rPr lang="en-US" dirty="0">
                <a:latin typeface="Times New Roman" panose="02020603050405020304" pitchFamily="18" charset="0"/>
                <a:cs typeface="Times New Roman" panose="02020603050405020304" pitchFamily="18" charset="0"/>
              </a:rPr>
              <a:t> are arranged in layers where the input layer takes in input, and the output layer generates output.</a:t>
            </a:r>
          </a:p>
          <a:p>
            <a:pPr algn="just">
              <a:lnSpc>
                <a:spcPct val="140000"/>
              </a:lnSpc>
              <a:spcBef>
                <a:spcPts val="0"/>
              </a:spcBef>
            </a:pPr>
            <a:r>
              <a:rPr lang="en-US" dirty="0">
                <a:latin typeface="Times New Roman" panose="02020603050405020304" pitchFamily="18" charset="0"/>
                <a:cs typeface="Times New Roman" panose="02020603050405020304" pitchFamily="18" charset="0"/>
              </a:rPr>
              <a:t> The </a:t>
            </a:r>
            <a:r>
              <a:rPr lang="en-US" b="1" dirty="0">
                <a:solidFill>
                  <a:schemeClr val="accent5">
                    <a:lumMod val="75000"/>
                  </a:schemeClr>
                </a:solidFill>
                <a:latin typeface="Times New Roman" panose="02020603050405020304" pitchFamily="18" charset="0"/>
                <a:cs typeface="Times New Roman" panose="02020603050405020304" pitchFamily="18" charset="0"/>
              </a:rPr>
              <a:t>hidden</a:t>
            </a:r>
            <a:r>
              <a:rPr lang="en-US" dirty="0">
                <a:latin typeface="Times New Roman" panose="02020603050405020304" pitchFamily="18" charset="0"/>
                <a:cs typeface="Times New Roman" panose="02020603050405020304" pitchFamily="18" charset="0"/>
              </a:rPr>
              <a:t> layers have no connection with the outer world; that’s why they are called hidden layers.</a:t>
            </a:r>
          </a:p>
          <a:p>
            <a:pPr algn="just">
              <a:lnSpc>
                <a:spcPct val="140000"/>
              </a:lnSpc>
              <a:spcBef>
                <a:spcPts val="0"/>
              </a:spcBef>
            </a:pPr>
            <a:r>
              <a:rPr lang="en-US" dirty="0">
                <a:latin typeface="Times New Roman" panose="02020603050405020304" pitchFamily="18" charset="0"/>
                <a:cs typeface="Times New Roman" panose="02020603050405020304" pitchFamily="18" charset="0"/>
              </a:rPr>
              <a:t> In a feed-forward neural network, every perceptron in one layer is connected with each node in the next layer. Therefore, all the nodes are </a:t>
            </a:r>
            <a:r>
              <a:rPr lang="en-US" b="1" dirty="0">
                <a:solidFill>
                  <a:schemeClr val="accent5">
                    <a:lumMod val="75000"/>
                  </a:schemeClr>
                </a:solidFill>
                <a:latin typeface="Times New Roman" panose="02020603050405020304" pitchFamily="18" charset="0"/>
                <a:cs typeface="Times New Roman" panose="02020603050405020304" pitchFamily="18" charset="0"/>
              </a:rPr>
              <a:t>fully connected</a:t>
            </a:r>
            <a:r>
              <a:rPr lang="en-US" dirty="0">
                <a:latin typeface="Times New Roman" panose="02020603050405020304" pitchFamily="18" charset="0"/>
                <a:cs typeface="Times New Roman" panose="02020603050405020304" pitchFamily="18" charset="0"/>
              </a:rPr>
              <a:t>. There is no connection between the nodes in the same layer. </a:t>
            </a:r>
          </a:p>
          <a:p>
            <a:pPr algn="just">
              <a:lnSpc>
                <a:spcPct val="140000"/>
              </a:lnSpc>
              <a:spcBef>
                <a:spcPts val="0"/>
              </a:spcBef>
            </a:pPr>
            <a:r>
              <a:rPr lang="pt-PT" altLang="pt-PT" dirty="0">
                <a:latin typeface="Times New Roman" panose="02020603050405020304" pitchFamily="18" charset="0"/>
                <a:cs typeface="Times New Roman" panose="02020603050405020304" pitchFamily="18" charset="0"/>
              </a:rPr>
              <a:t>Need as many neurons as coefficients of my feature vector.</a:t>
            </a:r>
          </a:p>
          <a:p>
            <a:pPr>
              <a:lnSpc>
                <a:spcPct val="140000"/>
              </a:lnSpc>
              <a:spcBef>
                <a:spcPts val="0"/>
              </a:spcBef>
            </a:pPr>
            <a:endParaRPr lang="en-US" dirty="0">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3">
            <p14:nvContentPartPr>
              <p14:cNvPr id="39" name="Ink 38">
                <a:extLst>
                  <a:ext uri="{FF2B5EF4-FFF2-40B4-BE49-F238E27FC236}">
                    <a16:creationId xmlns:a16="http://schemas.microsoft.com/office/drawing/2014/main" id="{7C1A3078-34EC-4AE2-12EC-53E15EAA7C8F}"/>
                  </a:ext>
                </a:extLst>
              </p14:cNvPr>
              <p14:cNvContentPartPr/>
              <p14:nvPr/>
            </p14:nvContentPartPr>
            <p14:xfrm>
              <a:off x="7491240" y="4048920"/>
              <a:ext cx="719280" cy="1087920"/>
            </p14:xfrm>
          </p:contentPart>
        </mc:Choice>
        <mc:Fallback xmlns="">
          <p:pic>
            <p:nvPicPr>
              <p:cNvPr id="39" name="Ink 38">
                <a:extLst>
                  <a:ext uri="{FF2B5EF4-FFF2-40B4-BE49-F238E27FC236}">
                    <a16:creationId xmlns:a16="http://schemas.microsoft.com/office/drawing/2014/main" id="{7C1A3078-34EC-4AE2-12EC-53E15EAA7C8F}"/>
                  </a:ext>
                </a:extLst>
              </p:cNvPr>
              <p:cNvPicPr/>
              <p:nvPr/>
            </p:nvPicPr>
            <p:blipFill>
              <a:blip r:embed="rId9"/>
              <a:stretch>
                <a:fillRect/>
              </a:stretch>
            </p:blipFill>
            <p:spPr>
              <a:xfrm>
                <a:off x="7481880" y="4039560"/>
                <a:ext cx="738000" cy="1106640"/>
              </a:xfrm>
              <a:prstGeom prst="rect">
                <a:avLst/>
              </a:prstGeom>
            </p:spPr>
          </p:pic>
        </mc:Fallback>
      </mc:AlternateContent>
    </p:spTree>
    <p:extLst>
      <p:ext uri="{BB962C8B-B14F-4D97-AF65-F5344CB8AC3E}">
        <p14:creationId xmlns:p14="http://schemas.microsoft.com/office/powerpoint/2010/main" val="3959878495"/>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48453A-D008-C943-A7C8-C65B6EEA7540}"/>
              </a:ext>
            </a:extLst>
          </p:cNvPr>
          <p:cNvSpPr>
            <a:spLocks noGrp="1"/>
          </p:cNvSpPr>
          <p:nvPr>
            <p:ph type="title"/>
          </p:nvPr>
        </p:nvSpPr>
        <p:spPr/>
        <p:txBody>
          <a:bodyPr/>
          <a:lstStyle/>
          <a:p>
            <a:r>
              <a:rPr lang="en-US" b="0" i="0" dirty="0">
                <a:effectLst/>
                <a:latin typeface="Poppins" panose="00000500000000000000" pitchFamily="2" charset="0"/>
              </a:rPr>
              <a:t>Neural Network Topologies</a:t>
            </a:r>
            <a:endParaRPr lang="en-US" dirty="0"/>
          </a:p>
        </p:txBody>
      </p:sp>
      <p:pic>
        <p:nvPicPr>
          <p:cNvPr id="5" name="Content Placeholder 4">
            <a:extLst>
              <a:ext uri="{FF2B5EF4-FFF2-40B4-BE49-F238E27FC236}">
                <a16:creationId xmlns:a16="http://schemas.microsoft.com/office/drawing/2014/main" id="{079C3909-16D6-0106-3811-D92E4E97824F}"/>
              </a:ext>
            </a:extLst>
          </p:cNvPr>
          <p:cNvPicPr>
            <a:picLocks noGrp="1" noChangeAspect="1"/>
          </p:cNvPicPr>
          <p:nvPr>
            <p:ph idx="1"/>
          </p:nvPr>
        </p:nvPicPr>
        <p:blipFill>
          <a:blip r:embed="rId2"/>
          <a:stretch>
            <a:fillRect/>
          </a:stretch>
        </p:blipFill>
        <p:spPr>
          <a:xfrm>
            <a:off x="2730326" y="2012071"/>
            <a:ext cx="8409555" cy="4149243"/>
          </a:xfrm>
        </p:spPr>
      </p:pic>
      <p:sp>
        <p:nvSpPr>
          <p:cNvPr id="7" name="TextBox 6">
            <a:extLst>
              <a:ext uri="{FF2B5EF4-FFF2-40B4-BE49-F238E27FC236}">
                <a16:creationId xmlns:a16="http://schemas.microsoft.com/office/drawing/2014/main" id="{341F0C89-623D-5104-BB3E-A72B391A068D}"/>
              </a:ext>
            </a:extLst>
          </p:cNvPr>
          <p:cNvSpPr txBox="1"/>
          <p:nvPr/>
        </p:nvSpPr>
        <p:spPr>
          <a:xfrm>
            <a:off x="718457" y="1149156"/>
            <a:ext cx="6096000" cy="577850"/>
          </a:xfrm>
          <a:prstGeom prst="rect">
            <a:avLst/>
          </a:prstGeom>
          <a:noFill/>
        </p:spPr>
        <p:txBody>
          <a:bodyPr wrap="square">
            <a:spAutoFit/>
          </a:bodyPr>
          <a:lstStyle/>
          <a:p>
            <a:pPr>
              <a:lnSpc>
                <a:spcPct val="150000"/>
              </a:lnSpc>
            </a:pPr>
            <a:r>
              <a:rPr lang="en-US" sz="2400" b="1" dirty="0">
                <a:solidFill>
                  <a:srgbClr val="002060"/>
                </a:solidFill>
              </a:rPr>
              <a:t>Deep Feed-forward (DFF):</a:t>
            </a:r>
          </a:p>
        </p:txBody>
      </p:sp>
      <p:sp>
        <p:nvSpPr>
          <p:cNvPr id="4" name="TextBox 3">
            <a:extLst>
              <a:ext uri="{FF2B5EF4-FFF2-40B4-BE49-F238E27FC236}">
                <a16:creationId xmlns:a16="http://schemas.microsoft.com/office/drawing/2014/main" id="{12EC68B0-5924-0358-E702-C2C5B8AC08E3}"/>
              </a:ext>
            </a:extLst>
          </p:cNvPr>
          <p:cNvSpPr txBox="1"/>
          <p:nvPr/>
        </p:nvSpPr>
        <p:spPr>
          <a:xfrm>
            <a:off x="1045027" y="6068006"/>
            <a:ext cx="9731829" cy="307777"/>
          </a:xfrm>
          <a:prstGeom prst="rect">
            <a:avLst/>
          </a:prstGeom>
          <a:noFill/>
        </p:spPr>
        <p:txBody>
          <a:bodyPr wrap="square">
            <a:spAutoFit/>
          </a:bodyPr>
          <a:lstStyle/>
          <a:p>
            <a:r>
              <a:rPr lang="en-US" dirty="0"/>
              <a:t>https://towardsai.net/p/machine-learning/main-types-of-neural-networks-and-its-applications-tutorial-734480d7ec8e</a:t>
            </a:r>
          </a:p>
        </p:txBody>
      </p:sp>
    </p:spTree>
    <p:extLst>
      <p:ext uri="{BB962C8B-B14F-4D97-AF65-F5344CB8AC3E}">
        <p14:creationId xmlns:p14="http://schemas.microsoft.com/office/powerpoint/2010/main" val="1913526845"/>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FE1F8-2D04-71D0-A888-9F3F055A2D09}"/>
              </a:ext>
            </a:extLst>
          </p:cNvPr>
          <p:cNvSpPr>
            <a:spLocks noGrp="1"/>
          </p:cNvSpPr>
          <p:nvPr>
            <p:ph type="title"/>
          </p:nvPr>
        </p:nvSpPr>
        <p:spPr/>
        <p:txBody>
          <a:bodyPr/>
          <a:lstStyle/>
          <a:p>
            <a:r>
              <a:rPr lang="en-US" b="0" i="0" dirty="0">
                <a:effectLst/>
                <a:latin typeface="Poppins" panose="00000500000000000000" pitchFamily="2" charset="0"/>
              </a:rPr>
              <a:t>Neural Network Topologies</a:t>
            </a:r>
            <a:endParaRPr lang="en-US" dirty="0"/>
          </a:p>
        </p:txBody>
      </p:sp>
      <p:sp>
        <p:nvSpPr>
          <p:cNvPr id="3" name="Content Placeholder 2">
            <a:extLst>
              <a:ext uri="{FF2B5EF4-FFF2-40B4-BE49-F238E27FC236}">
                <a16:creationId xmlns:a16="http://schemas.microsoft.com/office/drawing/2014/main" id="{FFDD4F80-6961-D9E5-633A-044225642DFC}"/>
              </a:ext>
            </a:extLst>
          </p:cNvPr>
          <p:cNvSpPr>
            <a:spLocks noGrp="1"/>
          </p:cNvSpPr>
          <p:nvPr>
            <p:ph idx="1"/>
          </p:nvPr>
        </p:nvSpPr>
        <p:spPr/>
        <p:txBody>
          <a:bodyPr/>
          <a:lstStyle/>
          <a:p>
            <a:pPr algn="just">
              <a:lnSpc>
                <a:spcPct val="150000"/>
              </a:lnSpc>
            </a:pPr>
            <a:r>
              <a:rPr lang="en-US" b="1" dirty="0">
                <a:solidFill>
                  <a:srgbClr val="002060"/>
                </a:solidFill>
                <a:latin typeface="Times New Roman" panose="02020603050405020304" pitchFamily="18" charset="0"/>
                <a:cs typeface="Times New Roman" panose="02020603050405020304" pitchFamily="18" charset="0"/>
              </a:rPr>
              <a:t>Deep Feed-forward (DFF):</a:t>
            </a:r>
          </a:p>
          <a:p>
            <a:pPr algn="just">
              <a:lnSpc>
                <a:spcPct val="150000"/>
              </a:lnSpc>
            </a:pPr>
            <a:r>
              <a:rPr lang="en-US" dirty="0">
                <a:latin typeface="Times New Roman" panose="02020603050405020304" pitchFamily="18" charset="0"/>
                <a:cs typeface="Times New Roman" panose="02020603050405020304" pitchFamily="18" charset="0"/>
              </a:rPr>
              <a:t>A deep feed-forward network is a feed-forward network that uses </a:t>
            </a:r>
            <a:r>
              <a:rPr lang="en-US" b="1" dirty="0">
                <a:solidFill>
                  <a:srgbClr val="00B0F0"/>
                </a:solidFill>
                <a:latin typeface="Times New Roman" panose="02020603050405020304" pitchFamily="18" charset="0"/>
                <a:cs typeface="Times New Roman" panose="02020603050405020304" pitchFamily="18" charset="0"/>
              </a:rPr>
              <a:t>more than one hidden layer</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latin typeface="Times New Roman" panose="02020603050405020304" pitchFamily="18" charset="0"/>
                <a:cs typeface="Times New Roman" panose="02020603050405020304" pitchFamily="18" charset="0"/>
              </a:rPr>
              <a:t> The main problem with using only one hidden layer is the one of overfitting, therefore by adding more hidden layers, we may </a:t>
            </a:r>
            <a:r>
              <a:rPr lang="en-US" b="1" dirty="0">
                <a:solidFill>
                  <a:schemeClr val="accent5">
                    <a:lumMod val="75000"/>
                  </a:schemeClr>
                </a:solidFill>
                <a:latin typeface="Times New Roman" panose="02020603050405020304" pitchFamily="18" charset="0"/>
                <a:cs typeface="Times New Roman" panose="02020603050405020304" pitchFamily="18" charset="0"/>
              </a:rPr>
              <a:t>reduced overfitting and improved generalization</a:t>
            </a:r>
            <a:r>
              <a:rPr lang="en-US" dirty="0">
                <a:latin typeface="Times New Roman" panose="02020603050405020304" pitchFamily="18" charset="0"/>
                <a:cs typeface="Times New Roman" panose="02020603050405020304" pitchFamily="18" charset="0"/>
              </a:rPr>
              <a:t>.</a:t>
            </a:r>
          </a:p>
        </p:txBody>
      </p:sp>
      <p:sp>
        <p:nvSpPr>
          <p:cNvPr id="7" name="TextBox 6">
            <a:extLst>
              <a:ext uri="{FF2B5EF4-FFF2-40B4-BE49-F238E27FC236}">
                <a16:creationId xmlns:a16="http://schemas.microsoft.com/office/drawing/2014/main" id="{79A378F0-40C4-4FA3-3AA2-981E3B3A5FBF}"/>
              </a:ext>
            </a:extLst>
          </p:cNvPr>
          <p:cNvSpPr txBox="1"/>
          <p:nvPr/>
        </p:nvSpPr>
        <p:spPr>
          <a:xfrm>
            <a:off x="827313" y="5733378"/>
            <a:ext cx="9786257" cy="307777"/>
          </a:xfrm>
          <a:prstGeom prst="rect">
            <a:avLst/>
          </a:prstGeom>
          <a:noFill/>
        </p:spPr>
        <p:txBody>
          <a:bodyPr wrap="square">
            <a:spAutoFit/>
          </a:bodyPr>
          <a:lstStyle/>
          <a:p>
            <a:r>
              <a:rPr lang="en-US" dirty="0"/>
              <a:t>https://towardsai.net/p/machine-learning/main-types-of-neural-networks-and-its-applications-tutorial-734480d7ec8e</a:t>
            </a:r>
          </a:p>
        </p:txBody>
      </p:sp>
    </p:spTree>
    <p:extLst>
      <p:ext uri="{BB962C8B-B14F-4D97-AF65-F5344CB8AC3E}">
        <p14:creationId xmlns:p14="http://schemas.microsoft.com/office/powerpoint/2010/main" val="1598117240"/>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EEC97-1187-CC90-AC7E-21A39BE2BA35}"/>
              </a:ext>
            </a:extLst>
          </p:cNvPr>
          <p:cNvSpPr>
            <a:spLocks noGrp="1"/>
          </p:cNvSpPr>
          <p:nvPr>
            <p:ph type="title"/>
          </p:nvPr>
        </p:nvSpPr>
        <p:spPr/>
        <p:txBody>
          <a:bodyPr/>
          <a:lstStyle/>
          <a:p>
            <a:r>
              <a:rPr lang="en-US" b="0" i="0" dirty="0">
                <a:effectLst/>
                <a:latin typeface="Poppins" panose="00000500000000000000" pitchFamily="2" charset="0"/>
              </a:rPr>
              <a:t>Neural Network Topologies</a:t>
            </a:r>
            <a:endParaRPr lang="en-US" dirty="0"/>
          </a:p>
        </p:txBody>
      </p:sp>
      <p:sp>
        <p:nvSpPr>
          <p:cNvPr id="3" name="Content Placeholder 2">
            <a:extLst>
              <a:ext uri="{FF2B5EF4-FFF2-40B4-BE49-F238E27FC236}">
                <a16:creationId xmlns:a16="http://schemas.microsoft.com/office/drawing/2014/main" id="{34D81A61-9759-E5B5-F9BC-B66FFE205291}"/>
              </a:ext>
            </a:extLst>
          </p:cNvPr>
          <p:cNvSpPr>
            <a:spLocks noGrp="1"/>
          </p:cNvSpPr>
          <p:nvPr>
            <p:ph idx="1"/>
          </p:nvPr>
        </p:nvSpPr>
        <p:spPr>
          <a:xfrm>
            <a:off x="479148" y="1124622"/>
            <a:ext cx="5715000" cy="5097273"/>
          </a:xfrm>
        </p:spPr>
        <p:txBody>
          <a:bodyPr>
            <a:normAutofit/>
          </a:bodyPr>
          <a:lstStyle/>
          <a:p>
            <a:pPr algn="just">
              <a:lnSpc>
                <a:spcPct val="130000"/>
              </a:lnSpc>
            </a:pPr>
            <a:r>
              <a:rPr lang="en-US" b="1" dirty="0">
                <a:solidFill>
                  <a:srgbClr val="002060"/>
                </a:solidFill>
                <a:latin typeface="Times New Roman" panose="02020603050405020304" pitchFamily="18" charset="0"/>
                <a:cs typeface="Times New Roman" panose="02020603050405020304" pitchFamily="18" charset="0"/>
              </a:rPr>
              <a:t>Recurrent Neural Network (RNN):</a:t>
            </a:r>
          </a:p>
          <a:p>
            <a:pPr algn="just">
              <a:lnSpc>
                <a:spcPct val="130000"/>
              </a:lnSpc>
            </a:pPr>
            <a:r>
              <a:rPr lang="en-US" dirty="0">
                <a:latin typeface="Times New Roman" panose="02020603050405020304" pitchFamily="18" charset="0"/>
                <a:cs typeface="Times New Roman" panose="02020603050405020304" pitchFamily="18" charset="0"/>
              </a:rPr>
              <a:t>Recurrent neural networks (RNNs) are a variation to feed-forward (FF) networks. In this type, each of the neurons in hidden layers receives an input with a specific delay in time(cycle). </a:t>
            </a:r>
          </a:p>
        </p:txBody>
      </p:sp>
      <p:pic>
        <p:nvPicPr>
          <p:cNvPr id="2050" name="Picture 2" descr="Recurrent Neural Networks rnn">
            <a:extLst>
              <a:ext uri="{FF2B5EF4-FFF2-40B4-BE49-F238E27FC236}">
                <a16:creationId xmlns:a16="http://schemas.microsoft.com/office/drawing/2014/main" id="{8085B573-0C5B-26A8-8DD6-697571FA2D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175" y="2575152"/>
            <a:ext cx="5252358" cy="32099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7724BF3-D2AE-41FA-3E1C-AD6D79229B06}"/>
              </a:ext>
            </a:extLst>
          </p:cNvPr>
          <p:cNvSpPr txBox="1"/>
          <p:nvPr/>
        </p:nvSpPr>
        <p:spPr>
          <a:xfrm>
            <a:off x="609599" y="5960285"/>
            <a:ext cx="9198429" cy="307777"/>
          </a:xfrm>
          <a:prstGeom prst="rect">
            <a:avLst/>
          </a:prstGeom>
          <a:noFill/>
        </p:spPr>
        <p:txBody>
          <a:bodyPr wrap="square">
            <a:spAutoFit/>
          </a:bodyPr>
          <a:lstStyle/>
          <a:p>
            <a:r>
              <a:rPr lang="en-US" dirty="0"/>
              <a:t>https://www.analyticsvidhya.com/blog/2021/06/a-visual-guide-to-recurrent-neural-networks/</a:t>
            </a:r>
          </a:p>
        </p:txBody>
      </p:sp>
    </p:spTree>
    <p:extLst>
      <p:ext uri="{BB962C8B-B14F-4D97-AF65-F5344CB8AC3E}">
        <p14:creationId xmlns:p14="http://schemas.microsoft.com/office/powerpoint/2010/main" val="3656778784"/>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8DB05-7666-F045-D6F6-8E57765D0803}"/>
              </a:ext>
            </a:extLst>
          </p:cNvPr>
          <p:cNvSpPr>
            <a:spLocks noGrp="1"/>
          </p:cNvSpPr>
          <p:nvPr>
            <p:ph type="title"/>
          </p:nvPr>
        </p:nvSpPr>
        <p:spPr/>
        <p:txBody>
          <a:bodyPr>
            <a:normAutofit/>
          </a:bodyPr>
          <a:lstStyle/>
          <a:p>
            <a:r>
              <a:rPr lang="en-US" dirty="0"/>
              <a:t>Recurrent Neural Network (RNN):</a:t>
            </a:r>
          </a:p>
        </p:txBody>
      </p:sp>
      <p:sp>
        <p:nvSpPr>
          <p:cNvPr id="3" name="Content Placeholder 2">
            <a:extLst>
              <a:ext uri="{FF2B5EF4-FFF2-40B4-BE49-F238E27FC236}">
                <a16:creationId xmlns:a16="http://schemas.microsoft.com/office/drawing/2014/main" id="{2F0A389C-F1AF-3A6D-C8D1-7620DB8CC584}"/>
              </a:ext>
            </a:extLst>
          </p:cNvPr>
          <p:cNvSpPr>
            <a:spLocks noGrp="1"/>
          </p:cNvSpPr>
          <p:nvPr>
            <p:ph idx="1"/>
          </p:nvPr>
        </p:nvSpPr>
        <p:spPr>
          <a:xfrm>
            <a:off x="479147" y="1124622"/>
            <a:ext cx="11386281" cy="5097273"/>
          </a:xfrm>
        </p:spPr>
        <p:txBody>
          <a:bodyPr>
            <a:normAutofit/>
          </a:bodyPr>
          <a:lstStyle/>
          <a:p>
            <a:pPr>
              <a:lnSpc>
                <a:spcPct val="140000"/>
              </a:lnSpc>
            </a:pPr>
            <a:r>
              <a:rPr lang="en-US" sz="2400" dirty="0">
                <a:solidFill>
                  <a:srgbClr val="222222"/>
                </a:solidFill>
                <a:latin typeface="Times New Roman" panose="02020603050405020304" pitchFamily="18" charset="0"/>
                <a:cs typeface="Times New Roman" panose="02020603050405020304" pitchFamily="18" charset="0"/>
              </a:rPr>
              <a:t>T</a:t>
            </a:r>
            <a:r>
              <a:rPr lang="en-US" sz="2400" b="0" i="0" dirty="0">
                <a:solidFill>
                  <a:srgbClr val="222222"/>
                </a:solidFill>
                <a:effectLst/>
                <a:latin typeface="Times New Roman" panose="02020603050405020304" pitchFamily="18" charset="0"/>
                <a:cs typeface="Times New Roman" panose="02020603050405020304" pitchFamily="18" charset="0"/>
              </a:rPr>
              <a:t>he input layer in architecture for our DNN is fixed. n a feed-forward neural network, the number of neurons in the input layer is determined by the number of features in the input data.</a:t>
            </a:r>
          </a:p>
          <a:p>
            <a:pPr algn="just">
              <a:lnSpc>
                <a:spcPct val="140000"/>
              </a:lnSpc>
            </a:pPr>
            <a:r>
              <a:rPr lang="en-US" sz="2400" b="0" i="0" dirty="0">
                <a:solidFill>
                  <a:srgbClr val="222222"/>
                </a:solidFill>
                <a:effectLst/>
                <a:latin typeface="Times New Roman" panose="02020603050405020304" pitchFamily="18" charset="0"/>
                <a:cs typeface="Times New Roman" panose="02020603050405020304" pitchFamily="18" charset="0"/>
              </a:rPr>
              <a:t>Different input size. Add Zeros to make the input size equal. </a:t>
            </a:r>
          </a:p>
          <a:p>
            <a:pPr marL="50800" indent="0">
              <a:buNone/>
            </a:pPr>
            <a:endParaRPr lang="en-US" dirty="0"/>
          </a:p>
        </p:txBody>
      </p:sp>
    </p:spTree>
    <p:extLst>
      <p:ext uri="{BB962C8B-B14F-4D97-AF65-F5344CB8AC3E}">
        <p14:creationId xmlns:p14="http://schemas.microsoft.com/office/powerpoint/2010/main" val="4123306623"/>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8DB05-7666-F045-D6F6-8E57765D0803}"/>
              </a:ext>
            </a:extLst>
          </p:cNvPr>
          <p:cNvSpPr>
            <a:spLocks noGrp="1"/>
          </p:cNvSpPr>
          <p:nvPr>
            <p:ph type="title"/>
          </p:nvPr>
        </p:nvSpPr>
        <p:spPr/>
        <p:txBody>
          <a:bodyPr>
            <a:normAutofit/>
          </a:bodyPr>
          <a:lstStyle/>
          <a:p>
            <a:r>
              <a:rPr lang="en-US" dirty="0"/>
              <a:t>Recurrent Neural Network (RNN):</a:t>
            </a:r>
          </a:p>
        </p:txBody>
      </p:sp>
      <p:sp>
        <p:nvSpPr>
          <p:cNvPr id="3" name="Content Placeholder 2">
            <a:extLst>
              <a:ext uri="{FF2B5EF4-FFF2-40B4-BE49-F238E27FC236}">
                <a16:creationId xmlns:a16="http://schemas.microsoft.com/office/drawing/2014/main" id="{2F0A389C-F1AF-3A6D-C8D1-7620DB8CC584}"/>
              </a:ext>
            </a:extLst>
          </p:cNvPr>
          <p:cNvSpPr>
            <a:spLocks noGrp="1"/>
          </p:cNvSpPr>
          <p:nvPr>
            <p:ph idx="1"/>
          </p:nvPr>
        </p:nvSpPr>
        <p:spPr>
          <a:xfrm>
            <a:off x="479147" y="1124622"/>
            <a:ext cx="11386281" cy="5097273"/>
          </a:xfrm>
        </p:spPr>
        <p:txBody>
          <a:bodyPr>
            <a:normAutofit fontScale="85000" lnSpcReduction="10000"/>
          </a:bodyPr>
          <a:lstStyle/>
          <a:p>
            <a:pPr algn="just">
              <a:lnSpc>
                <a:spcPct val="140000"/>
              </a:lnSpc>
            </a:pPr>
            <a:r>
              <a:rPr lang="en-US" sz="3300" b="0" i="0" dirty="0">
                <a:solidFill>
                  <a:srgbClr val="222222"/>
                </a:solidFill>
                <a:effectLst/>
                <a:latin typeface="Times New Roman" panose="02020603050405020304" pitchFamily="18" charset="0"/>
                <a:cs typeface="Times New Roman" panose="02020603050405020304" pitchFamily="18" charset="0"/>
              </a:rPr>
              <a:t>Number of parameters becomes astronomically high. Suppose the maximum length of the sentence is 20 which pretty small for most data sets available. Let the number of words in corpus= 20k (considering a very small corpus)</a:t>
            </a:r>
          </a:p>
          <a:p>
            <a:pPr algn="just">
              <a:lnSpc>
                <a:spcPct val="140000"/>
              </a:lnSpc>
            </a:pPr>
            <a:r>
              <a:rPr lang="en-US" sz="3300" b="0" i="0" dirty="0">
                <a:solidFill>
                  <a:srgbClr val="222222"/>
                </a:solidFill>
                <a:effectLst/>
                <a:latin typeface="Times New Roman" panose="02020603050405020304" pitchFamily="18" charset="0"/>
                <a:cs typeface="Times New Roman" panose="02020603050405020304" pitchFamily="18" charset="0"/>
              </a:rPr>
              <a:t>Then each input will become 400k dimensional and with just 10 neurons in the hidden layer, our number of parameters becomes 4 million! To have a proper network means having billions of parameters. To overcome this we need to have a network with weight sharing capabilities</a:t>
            </a:r>
          </a:p>
          <a:p>
            <a:pPr marL="50800" indent="0">
              <a:buNone/>
            </a:pPr>
            <a:endParaRPr lang="en-US" dirty="0"/>
          </a:p>
        </p:txBody>
      </p:sp>
    </p:spTree>
    <p:extLst>
      <p:ext uri="{BB962C8B-B14F-4D97-AF65-F5344CB8AC3E}">
        <p14:creationId xmlns:p14="http://schemas.microsoft.com/office/powerpoint/2010/main" val="1713066328"/>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5C4AB-1DC0-9FF4-11BD-701A3426CFB3}"/>
              </a:ext>
            </a:extLst>
          </p:cNvPr>
          <p:cNvSpPr>
            <a:spLocks noGrp="1"/>
          </p:cNvSpPr>
          <p:nvPr>
            <p:ph type="title"/>
          </p:nvPr>
        </p:nvSpPr>
        <p:spPr/>
        <p:txBody>
          <a:bodyPr>
            <a:normAutofit fontScale="90000"/>
          </a:bodyPr>
          <a:lstStyle/>
          <a:p>
            <a:r>
              <a:rPr lang="en-US" dirty="0"/>
              <a:t>Recurrent Neural Network (RNN):</a:t>
            </a:r>
            <a:br>
              <a:rPr lang="en-US" dirty="0"/>
            </a:br>
            <a:endParaRPr lang="en-US" dirty="0"/>
          </a:p>
        </p:txBody>
      </p:sp>
      <p:sp>
        <p:nvSpPr>
          <p:cNvPr id="5" name="TextBox 4">
            <a:extLst>
              <a:ext uri="{FF2B5EF4-FFF2-40B4-BE49-F238E27FC236}">
                <a16:creationId xmlns:a16="http://schemas.microsoft.com/office/drawing/2014/main" id="{A0C34980-98BD-CF7B-94EA-32D2CBEADBFF}"/>
              </a:ext>
            </a:extLst>
          </p:cNvPr>
          <p:cNvSpPr txBox="1"/>
          <p:nvPr/>
        </p:nvSpPr>
        <p:spPr>
          <a:xfrm>
            <a:off x="609599" y="5960285"/>
            <a:ext cx="9198429" cy="307777"/>
          </a:xfrm>
          <a:prstGeom prst="rect">
            <a:avLst/>
          </a:prstGeom>
          <a:noFill/>
        </p:spPr>
        <p:txBody>
          <a:bodyPr wrap="square">
            <a:spAutoFit/>
          </a:bodyPr>
          <a:lstStyle/>
          <a:p>
            <a:r>
              <a:rPr lang="en-US" dirty="0"/>
              <a:t>https://easyai.tech/en/ai-definition/rnn/</a:t>
            </a:r>
          </a:p>
        </p:txBody>
      </p:sp>
      <p:pic>
        <p:nvPicPr>
          <p:cNvPr id="4100" name="Picture 4" descr="RNN difference">
            <a:extLst>
              <a:ext uri="{FF2B5EF4-FFF2-40B4-BE49-F238E27FC236}">
                <a16:creationId xmlns:a16="http://schemas.microsoft.com/office/drawing/2014/main" id="{3C44D215-3BAE-E295-CAB9-D3E6866E1A4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97087" y="2482056"/>
            <a:ext cx="2381250" cy="238125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The embodiment of RNN's &quot;memory&quot; effect on the previous input">
            <a:extLst>
              <a:ext uri="{FF2B5EF4-FFF2-40B4-BE49-F238E27FC236}">
                <a16:creationId xmlns:a16="http://schemas.microsoft.com/office/drawing/2014/main" id="{2443315F-C113-C318-6872-483A9005AC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67350" y="1910768"/>
            <a:ext cx="4762500"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034816"/>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EEC97-1187-CC90-AC7E-21A39BE2BA35}"/>
              </a:ext>
            </a:extLst>
          </p:cNvPr>
          <p:cNvSpPr>
            <a:spLocks noGrp="1"/>
          </p:cNvSpPr>
          <p:nvPr>
            <p:ph type="title"/>
          </p:nvPr>
        </p:nvSpPr>
        <p:spPr/>
        <p:txBody>
          <a:bodyPr/>
          <a:lstStyle/>
          <a:p>
            <a:r>
              <a:rPr lang="en-US" b="0" i="0" dirty="0">
                <a:effectLst/>
                <a:latin typeface="Poppins" panose="00000500000000000000" pitchFamily="2" charset="0"/>
              </a:rPr>
              <a:t>Neural Network Topologies</a:t>
            </a:r>
            <a:endParaRPr lang="en-US" dirty="0"/>
          </a:p>
        </p:txBody>
      </p:sp>
      <p:sp>
        <p:nvSpPr>
          <p:cNvPr id="3" name="Content Placeholder 2">
            <a:extLst>
              <a:ext uri="{FF2B5EF4-FFF2-40B4-BE49-F238E27FC236}">
                <a16:creationId xmlns:a16="http://schemas.microsoft.com/office/drawing/2014/main" id="{34D81A61-9759-E5B5-F9BC-B66FFE205291}"/>
              </a:ext>
            </a:extLst>
          </p:cNvPr>
          <p:cNvSpPr>
            <a:spLocks noGrp="1"/>
          </p:cNvSpPr>
          <p:nvPr>
            <p:ph idx="1"/>
          </p:nvPr>
        </p:nvSpPr>
        <p:spPr/>
        <p:txBody>
          <a:bodyPr>
            <a:normAutofit fontScale="92500" lnSpcReduction="10000"/>
          </a:bodyPr>
          <a:lstStyle/>
          <a:p>
            <a:pPr algn="just">
              <a:lnSpc>
                <a:spcPct val="130000"/>
              </a:lnSpc>
            </a:pPr>
            <a:r>
              <a:rPr lang="en-US" b="1" dirty="0">
                <a:solidFill>
                  <a:srgbClr val="002060"/>
                </a:solidFill>
                <a:latin typeface="Times New Roman" panose="02020603050405020304" pitchFamily="18" charset="0"/>
                <a:cs typeface="Times New Roman" panose="02020603050405020304" pitchFamily="18" charset="0"/>
              </a:rPr>
              <a:t>Recurrent Neural Network (RNN):</a:t>
            </a:r>
          </a:p>
          <a:p>
            <a:pPr algn="just">
              <a:lnSpc>
                <a:spcPct val="130000"/>
              </a:lnSpc>
            </a:pPr>
            <a:r>
              <a:rPr lang="en-US" dirty="0">
                <a:latin typeface="Times New Roman" panose="02020603050405020304" pitchFamily="18" charset="0"/>
                <a:cs typeface="Times New Roman" panose="02020603050405020304" pitchFamily="18" charset="0"/>
              </a:rPr>
              <a:t>We use this type of neural network where we need to access previous information in current iterations. For example, when we are trying to predict the next word in a sentence, we need to know the previously used words first. </a:t>
            </a:r>
          </a:p>
          <a:p>
            <a:pPr algn="just">
              <a:lnSpc>
                <a:spcPct val="130000"/>
              </a:lnSpc>
            </a:pPr>
            <a:r>
              <a:rPr lang="en-US" dirty="0">
                <a:latin typeface="Times New Roman" panose="02020603050405020304" pitchFamily="18" charset="0"/>
                <a:cs typeface="Times New Roman" panose="02020603050405020304" pitchFamily="18" charset="0"/>
              </a:rPr>
              <a:t>RNNs can process inputs and share any lengths and weights across time. The model size does not increase with the size of the input, and the computations in this model take into account the historical information. </a:t>
            </a:r>
          </a:p>
          <a:p>
            <a:pPr algn="just">
              <a:lnSpc>
                <a:spcPct val="130000"/>
              </a:lnSpc>
            </a:pPr>
            <a:r>
              <a:rPr lang="en-US" dirty="0">
                <a:latin typeface="Times New Roman" panose="02020603050405020304" pitchFamily="18" charset="0"/>
                <a:cs typeface="Times New Roman" panose="02020603050405020304" pitchFamily="18" charset="0"/>
              </a:rPr>
              <a:t>However, the problem with this neural network is the slow computational speed. It cannot remember info from a long time ago.</a:t>
            </a:r>
          </a:p>
        </p:txBody>
      </p:sp>
    </p:spTree>
    <p:extLst>
      <p:ext uri="{BB962C8B-B14F-4D97-AF65-F5344CB8AC3E}">
        <p14:creationId xmlns:p14="http://schemas.microsoft.com/office/powerpoint/2010/main" val="3607456386"/>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48DE3A-78B6-3A65-5C4C-428632AE0F29}"/>
              </a:ext>
            </a:extLst>
          </p:cNvPr>
          <p:cNvSpPr>
            <a:spLocks noGrp="1"/>
          </p:cNvSpPr>
          <p:nvPr>
            <p:ph type="title"/>
          </p:nvPr>
        </p:nvSpPr>
        <p:spPr/>
        <p:txBody>
          <a:bodyPr>
            <a:normAutofit/>
          </a:bodyPr>
          <a:lstStyle/>
          <a:p>
            <a:r>
              <a:rPr lang="en-US" dirty="0"/>
              <a:t>Recurrent Neural Network (RNN)</a:t>
            </a:r>
          </a:p>
        </p:txBody>
      </p:sp>
      <p:sp>
        <p:nvSpPr>
          <p:cNvPr id="3" name="Content Placeholder 2">
            <a:extLst>
              <a:ext uri="{FF2B5EF4-FFF2-40B4-BE49-F238E27FC236}">
                <a16:creationId xmlns:a16="http://schemas.microsoft.com/office/drawing/2014/main" id="{EF363067-C8C8-0598-59E4-30BCF5C40CCB}"/>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RNNs are a type of neural network that are designed to process </a:t>
            </a:r>
            <a:r>
              <a:rPr lang="en-US" b="1" dirty="0">
                <a:solidFill>
                  <a:schemeClr val="accent5">
                    <a:lumMod val="75000"/>
                  </a:schemeClr>
                </a:solidFill>
                <a:latin typeface="Times New Roman" panose="02020603050405020304" pitchFamily="18" charset="0"/>
                <a:cs typeface="Times New Roman" panose="02020603050405020304" pitchFamily="18" charset="0"/>
              </a:rPr>
              <a:t>sequential data, such as text, audio, or time series data</a:t>
            </a:r>
            <a:r>
              <a:rPr lang="en-US" dirty="0">
                <a:latin typeface="Times New Roman" panose="02020603050405020304" pitchFamily="18" charset="0"/>
                <a:cs typeface="Times New Roman" panose="02020603050405020304" pitchFamily="18" charset="0"/>
              </a:rPr>
              <a:t>. They can “remember” or store information from previous inputs, which allows them to use context and dependencies between time steps.</a:t>
            </a:r>
          </a:p>
          <a:p>
            <a:pPr>
              <a:lnSpc>
                <a:spcPct val="150000"/>
              </a:lnSpc>
            </a:pPr>
            <a:r>
              <a:rPr lang="en-US" dirty="0">
                <a:latin typeface="Times New Roman" panose="02020603050405020304" pitchFamily="18" charset="0"/>
                <a:cs typeface="Times New Roman" panose="02020603050405020304" pitchFamily="18" charset="0"/>
              </a:rPr>
              <a:t>It can use </a:t>
            </a:r>
            <a:r>
              <a:rPr lang="en-US" b="1" dirty="0">
                <a:solidFill>
                  <a:schemeClr val="accent5">
                    <a:lumMod val="75000"/>
                  </a:schemeClr>
                </a:solidFill>
                <a:latin typeface="Times New Roman" panose="02020603050405020304" pitchFamily="18" charset="0"/>
                <a:cs typeface="Times New Roman" panose="02020603050405020304" pitchFamily="18" charset="0"/>
              </a:rPr>
              <a:t>variable-length</a:t>
            </a:r>
            <a:r>
              <a:rPr lang="en-US" dirty="0">
                <a:latin typeface="Times New Roman" panose="02020603050405020304" pitchFamily="18" charset="0"/>
                <a:cs typeface="Times New Roman" panose="02020603050405020304" pitchFamily="18" charset="0"/>
              </a:rPr>
              <a:t> input</a:t>
            </a:r>
          </a:p>
          <a:p>
            <a:pPr marL="50800" indent="0">
              <a:buNone/>
            </a:pPr>
            <a:endParaRPr lang="en-US" dirty="0"/>
          </a:p>
        </p:txBody>
      </p:sp>
    </p:spTree>
    <p:extLst>
      <p:ext uri="{BB962C8B-B14F-4D97-AF65-F5344CB8AC3E}">
        <p14:creationId xmlns:p14="http://schemas.microsoft.com/office/powerpoint/2010/main" val="1436180153"/>
      </p:ext>
    </p:extLst>
  </p:cSld>
  <p:clrMapOvr>
    <a:masterClrMapping/>
  </p:clrMapOvr>
  <p:transition spd="slow">
    <p:wip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4DF4C-B4EE-FD15-1E97-1D8AF0BD3DFD}"/>
              </a:ext>
            </a:extLst>
          </p:cNvPr>
          <p:cNvSpPr>
            <a:spLocks noGrp="1"/>
          </p:cNvSpPr>
          <p:nvPr>
            <p:ph type="title"/>
          </p:nvPr>
        </p:nvSpPr>
        <p:spPr/>
        <p:txBody>
          <a:bodyPr/>
          <a:lstStyle/>
          <a:p>
            <a:r>
              <a:rPr lang="en-US" dirty="0"/>
              <a:t>Recurrent Neural Network (RNN):</a:t>
            </a:r>
          </a:p>
        </p:txBody>
      </p:sp>
      <p:sp>
        <p:nvSpPr>
          <p:cNvPr id="3" name="Content Placeholder 2">
            <a:extLst>
              <a:ext uri="{FF2B5EF4-FFF2-40B4-BE49-F238E27FC236}">
                <a16:creationId xmlns:a16="http://schemas.microsoft.com/office/drawing/2014/main" id="{EB7B895A-4A64-7520-FFE0-432617DA68C1}"/>
              </a:ext>
            </a:extLst>
          </p:cNvPr>
          <p:cNvSpPr>
            <a:spLocks noGrp="1"/>
          </p:cNvSpPr>
          <p:nvPr>
            <p:ph idx="1"/>
          </p:nvPr>
        </p:nvSpPr>
        <p:spPr/>
        <p:txBody>
          <a:bodyPr>
            <a:normAutofit fontScale="92500" lnSpcReduction="10000"/>
          </a:bodyPr>
          <a:lstStyle/>
          <a:p>
            <a:pPr>
              <a:lnSpc>
                <a:spcPct val="150000"/>
              </a:lnSpc>
            </a:pPr>
            <a:r>
              <a:rPr lang="en-US" dirty="0">
                <a:latin typeface="Times New Roman" panose="02020603050405020304" pitchFamily="18" charset="0"/>
                <a:cs typeface="Times New Roman" panose="02020603050405020304" pitchFamily="18" charset="0"/>
              </a:rPr>
              <a:t>LSTMs are a type of RNN that use special type of memory cell and gates to store and output information. LSTMs are effective at storing and accessing long-term dependencies. They are slower to train and run than other types of RNNs.</a:t>
            </a:r>
          </a:p>
          <a:p>
            <a:pPr>
              <a:lnSpc>
                <a:spcPct val="150000"/>
              </a:lnSpc>
            </a:pPr>
            <a:r>
              <a:rPr lang="en-US" dirty="0">
                <a:latin typeface="Times New Roman" panose="02020603050405020304" pitchFamily="18" charset="0"/>
                <a:cs typeface="Times New Roman" panose="02020603050405020304" pitchFamily="18" charset="0"/>
              </a:rPr>
              <a:t>GRUs are simplified version of LSTMs that use single “update gate” to control the flow of information into the memory cell. GRUs are easier to train and faster to run than LSTMs, but they may not be as effective at storing and accessing long-term dependencies.</a:t>
            </a:r>
          </a:p>
          <a:p>
            <a:endParaRPr lang="en-US" dirty="0"/>
          </a:p>
        </p:txBody>
      </p:sp>
    </p:spTree>
    <p:extLst>
      <p:ext uri="{BB962C8B-B14F-4D97-AF65-F5344CB8AC3E}">
        <p14:creationId xmlns:p14="http://schemas.microsoft.com/office/powerpoint/2010/main" val="501161689"/>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FF8DF-B16F-3E15-7CD2-F85DA017C5C2}"/>
              </a:ext>
            </a:extLst>
          </p:cNvPr>
          <p:cNvSpPr>
            <a:spLocks noGrp="1"/>
          </p:cNvSpPr>
          <p:nvPr>
            <p:ph type="title"/>
          </p:nvPr>
        </p:nvSpPr>
        <p:spPr/>
        <p:txBody>
          <a:bodyPr/>
          <a:lstStyle/>
          <a:p>
            <a:r>
              <a:rPr lang="en-US" dirty="0"/>
              <a:t>Convolutional Neural Network (CNN)</a:t>
            </a:r>
          </a:p>
        </p:txBody>
      </p:sp>
      <p:pic>
        <p:nvPicPr>
          <p:cNvPr id="2050" name="Picture 2" descr="Basics of CNN ">
            <a:extLst>
              <a:ext uri="{FF2B5EF4-FFF2-40B4-BE49-F238E27FC236}">
                <a16:creationId xmlns:a16="http://schemas.microsoft.com/office/drawing/2014/main" id="{553F3B7F-1F83-9829-4CA8-DDFE5CF4FC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3167" y="1123950"/>
            <a:ext cx="10845665"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CC34517-A28A-12D2-CD7F-AA0263CB70AF}"/>
              </a:ext>
            </a:extLst>
          </p:cNvPr>
          <p:cNvSpPr txBox="1"/>
          <p:nvPr/>
        </p:nvSpPr>
        <p:spPr>
          <a:xfrm>
            <a:off x="673167" y="6008354"/>
            <a:ext cx="6096000" cy="523220"/>
          </a:xfrm>
          <a:prstGeom prst="rect">
            <a:avLst/>
          </a:prstGeom>
          <a:noFill/>
        </p:spPr>
        <p:txBody>
          <a:bodyPr wrap="square">
            <a:spAutoFit/>
          </a:bodyPr>
          <a:lstStyle/>
          <a:p>
            <a:r>
              <a:rPr lang="en-US" dirty="0"/>
              <a:t>https://www.analyticsvidhya.com/blog/2022/03/basics-of-cnn-in-deep-learning/</a:t>
            </a:r>
          </a:p>
        </p:txBody>
      </p:sp>
    </p:spTree>
    <p:extLst>
      <p:ext uri="{BB962C8B-B14F-4D97-AF65-F5344CB8AC3E}">
        <p14:creationId xmlns:p14="http://schemas.microsoft.com/office/powerpoint/2010/main" val="93610768"/>
      </p:ext>
    </p:extLst>
  </p:cSld>
  <p:clrMapOvr>
    <a:masterClrMapping/>
  </p:clrMapOvr>
  <p:transition spd="slow">
    <p:wip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FF8DF-B16F-3E15-7CD2-F85DA017C5C2}"/>
              </a:ext>
            </a:extLst>
          </p:cNvPr>
          <p:cNvSpPr>
            <a:spLocks noGrp="1"/>
          </p:cNvSpPr>
          <p:nvPr>
            <p:ph type="title"/>
          </p:nvPr>
        </p:nvSpPr>
        <p:spPr/>
        <p:txBody>
          <a:bodyPr/>
          <a:lstStyle/>
          <a:p>
            <a:r>
              <a:rPr lang="en-US" dirty="0"/>
              <a:t>Convolutional Neural Network (CNN)</a:t>
            </a:r>
          </a:p>
        </p:txBody>
      </p:sp>
      <p:sp>
        <p:nvSpPr>
          <p:cNvPr id="3" name="Content Placeholder 2">
            <a:extLst>
              <a:ext uri="{FF2B5EF4-FFF2-40B4-BE49-F238E27FC236}">
                <a16:creationId xmlns:a16="http://schemas.microsoft.com/office/drawing/2014/main" id="{661DA7FC-16C3-6ED9-D576-1D50B79AD9B5}"/>
              </a:ext>
            </a:extLst>
          </p:cNvPr>
          <p:cNvSpPr>
            <a:spLocks noGrp="1"/>
          </p:cNvSpPr>
          <p:nvPr>
            <p:ph idx="1"/>
          </p:nvPr>
        </p:nvSpPr>
        <p:spPr/>
        <p:txBody>
          <a:bodyPr/>
          <a:lstStyle/>
          <a:p>
            <a:endParaRPr lang="en-US" dirty="0"/>
          </a:p>
        </p:txBody>
      </p:sp>
      <p:pic>
        <p:nvPicPr>
          <p:cNvPr id="1026" name="Picture 2" descr="719,638 Red Rose Stock Photos - Free &amp; Royalty-Free Stock Photos from  Dreamstime">
            <a:extLst>
              <a:ext uri="{FF2B5EF4-FFF2-40B4-BE49-F238E27FC236}">
                <a16:creationId xmlns:a16="http://schemas.microsoft.com/office/drawing/2014/main" id="{B6D295D1-B7C8-6EA1-AA75-C0BD6C7DF7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6143" y="1305373"/>
            <a:ext cx="3184773" cy="45399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ingle Stem Rose – The Flower Web">
            <a:extLst>
              <a:ext uri="{FF2B5EF4-FFF2-40B4-BE49-F238E27FC236}">
                <a16:creationId xmlns:a16="http://schemas.microsoft.com/office/drawing/2014/main" id="{0C41E6B7-8CFD-B7DC-8AA1-D8C82CBA28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20865" y="1589400"/>
            <a:ext cx="4431439" cy="4431439"/>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4">
            <p14:nvContentPartPr>
              <p14:cNvPr id="23" name="Ink 22">
                <a:extLst>
                  <a:ext uri="{FF2B5EF4-FFF2-40B4-BE49-F238E27FC236}">
                    <a16:creationId xmlns:a16="http://schemas.microsoft.com/office/drawing/2014/main" id="{A8588333-5DE2-BEE5-FB9B-855D08E7AD57}"/>
                  </a:ext>
                </a:extLst>
              </p14:cNvPr>
              <p14:cNvContentPartPr/>
              <p14:nvPr/>
            </p14:nvContentPartPr>
            <p14:xfrm>
              <a:off x="3225600" y="3954240"/>
              <a:ext cx="360" cy="360"/>
            </p14:xfrm>
          </p:contentPart>
        </mc:Choice>
        <mc:Fallback xmlns="">
          <p:pic>
            <p:nvPicPr>
              <p:cNvPr id="23" name="Ink 22">
                <a:extLst>
                  <a:ext uri="{FF2B5EF4-FFF2-40B4-BE49-F238E27FC236}">
                    <a16:creationId xmlns:a16="http://schemas.microsoft.com/office/drawing/2014/main" id="{A8588333-5DE2-BEE5-FB9B-855D08E7AD57}"/>
                  </a:ext>
                </a:extLst>
              </p:cNvPr>
              <p:cNvPicPr/>
              <p:nvPr/>
            </p:nvPicPr>
            <p:blipFill>
              <a:blip r:embed="rId10"/>
              <a:stretch>
                <a:fillRect/>
              </a:stretch>
            </p:blipFill>
            <p:spPr>
              <a:xfrm>
                <a:off x="3216240" y="3944880"/>
                <a:ext cx="19080" cy="19080"/>
              </a:xfrm>
              <a:prstGeom prst="rect">
                <a:avLst/>
              </a:prstGeom>
            </p:spPr>
          </p:pic>
        </mc:Fallback>
      </mc:AlternateContent>
    </p:spTree>
    <p:extLst>
      <p:ext uri="{BB962C8B-B14F-4D97-AF65-F5344CB8AC3E}">
        <p14:creationId xmlns:p14="http://schemas.microsoft.com/office/powerpoint/2010/main" val="3837247930"/>
      </p:ext>
    </p:extLst>
  </p:cSld>
  <p:clrMapOvr>
    <a:masterClrMapping/>
  </p:clrMapOvr>
  <p:transition spd="slow">
    <p:wip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72898-341D-FB6A-30F4-B306F5663F7A}"/>
              </a:ext>
            </a:extLst>
          </p:cNvPr>
          <p:cNvSpPr>
            <a:spLocks noGrp="1"/>
          </p:cNvSpPr>
          <p:nvPr>
            <p:ph type="title"/>
          </p:nvPr>
        </p:nvSpPr>
        <p:spPr/>
        <p:txBody>
          <a:bodyPr/>
          <a:lstStyle/>
          <a:p>
            <a:r>
              <a:rPr lang="en-US" dirty="0"/>
              <a:t>Convolutional Neural Network (CNN)</a:t>
            </a:r>
          </a:p>
        </p:txBody>
      </p:sp>
      <p:sp>
        <p:nvSpPr>
          <p:cNvPr id="6" name="TextBox 5">
            <a:extLst>
              <a:ext uri="{FF2B5EF4-FFF2-40B4-BE49-F238E27FC236}">
                <a16:creationId xmlns:a16="http://schemas.microsoft.com/office/drawing/2014/main" id="{516164DC-14E9-CF8D-4A09-1D13874F88A5}"/>
              </a:ext>
            </a:extLst>
          </p:cNvPr>
          <p:cNvSpPr txBox="1"/>
          <p:nvPr/>
        </p:nvSpPr>
        <p:spPr>
          <a:xfrm>
            <a:off x="734785" y="6062776"/>
            <a:ext cx="10722428" cy="307777"/>
          </a:xfrm>
          <a:prstGeom prst="rect">
            <a:avLst/>
          </a:prstGeom>
          <a:noFill/>
        </p:spPr>
        <p:txBody>
          <a:bodyPr wrap="square">
            <a:spAutoFit/>
          </a:bodyPr>
          <a:lstStyle/>
          <a:p>
            <a:r>
              <a:rPr lang="en-US" dirty="0"/>
              <a:t>https://towardsdatascience.com/light-on-math-machine-learning-intuitive-guide-to-convolution-neural-networks-e3f054dd5daa</a:t>
            </a:r>
          </a:p>
        </p:txBody>
      </p:sp>
      <mc:AlternateContent xmlns:mc="http://schemas.openxmlformats.org/markup-compatibility/2006" xmlns:p14="http://schemas.microsoft.com/office/powerpoint/2010/main">
        <mc:Choice Requires="p14">
          <p:contentPart p14:bwMode="auto" r:id="rId2">
            <p14:nvContentPartPr>
              <p14:cNvPr id="23" name="Ink 22">
                <a:extLst>
                  <a:ext uri="{FF2B5EF4-FFF2-40B4-BE49-F238E27FC236}">
                    <a16:creationId xmlns:a16="http://schemas.microsoft.com/office/drawing/2014/main" id="{757463DC-AF14-8195-1860-A4B8B7167CBE}"/>
                  </a:ext>
                </a:extLst>
              </p14:cNvPr>
              <p14:cNvContentPartPr/>
              <p14:nvPr/>
            </p14:nvContentPartPr>
            <p14:xfrm>
              <a:off x="4596840" y="3954240"/>
              <a:ext cx="360" cy="360"/>
            </p14:xfrm>
          </p:contentPart>
        </mc:Choice>
        <mc:Fallback xmlns="">
          <p:pic>
            <p:nvPicPr>
              <p:cNvPr id="23" name="Ink 22">
                <a:extLst>
                  <a:ext uri="{FF2B5EF4-FFF2-40B4-BE49-F238E27FC236}">
                    <a16:creationId xmlns:a16="http://schemas.microsoft.com/office/drawing/2014/main" id="{757463DC-AF14-8195-1860-A4B8B7167CBE}"/>
                  </a:ext>
                </a:extLst>
              </p:cNvPr>
              <p:cNvPicPr/>
              <p:nvPr/>
            </p:nvPicPr>
            <p:blipFill>
              <a:blip r:embed="rId5"/>
              <a:stretch>
                <a:fillRect/>
              </a:stretch>
            </p:blipFill>
            <p:spPr>
              <a:xfrm>
                <a:off x="4587480" y="3944880"/>
                <a:ext cx="19080" cy="19080"/>
              </a:xfrm>
              <a:prstGeom prst="rect">
                <a:avLst/>
              </a:prstGeom>
            </p:spPr>
          </p:pic>
        </mc:Fallback>
      </mc:AlternateContent>
      <p:pic>
        <p:nvPicPr>
          <p:cNvPr id="31" name="Content Placeholder 30" descr="A drawing of a face&#10;&#10;Description automatically generated">
            <a:extLst>
              <a:ext uri="{FF2B5EF4-FFF2-40B4-BE49-F238E27FC236}">
                <a16:creationId xmlns:a16="http://schemas.microsoft.com/office/drawing/2014/main" id="{1C751E07-39A1-9AE5-D22F-F9CBABC98E6A}"/>
              </a:ext>
            </a:extLst>
          </p:cNvPr>
          <p:cNvPicPr>
            <a:picLocks noGrp="1" noChangeAspect="1"/>
          </p:cNvPicPr>
          <p:nvPr>
            <p:ph idx="1"/>
          </p:nvPr>
        </p:nvPicPr>
        <p:blipFill>
          <a:blip r:embed="rId6"/>
          <a:stretch>
            <a:fillRect/>
          </a:stretch>
        </p:blipFill>
        <p:spPr>
          <a:xfrm>
            <a:off x="881062" y="1543844"/>
            <a:ext cx="10429875" cy="4257675"/>
          </a:xfrm>
        </p:spPr>
      </p:pic>
    </p:spTree>
    <p:extLst>
      <p:ext uri="{BB962C8B-B14F-4D97-AF65-F5344CB8AC3E}">
        <p14:creationId xmlns:p14="http://schemas.microsoft.com/office/powerpoint/2010/main" val="3184643104"/>
      </p:ext>
    </p:extLst>
  </p:cSld>
  <p:clrMapOvr>
    <a:masterClrMapping/>
  </p:clrMapOvr>
  <p:transition spd="slow">
    <p:wip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7F210A-D16A-655E-0F6F-0882A8726F09}"/>
              </a:ext>
            </a:extLst>
          </p:cNvPr>
          <p:cNvSpPr>
            <a:spLocks noGrp="1"/>
          </p:cNvSpPr>
          <p:nvPr>
            <p:ph type="title"/>
          </p:nvPr>
        </p:nvSpPr>
        <p:spPr/>
        <p:txBody>
          <a:bodyPr>
            <a:normAutofit/>
          </a:bodyPr>
          <a:lstStyle/>
          <a:p>
            <a:r>
              <a:rPr lang="en-US" dirty="0"/>
              <a:t>Convolutional Neural Network (CNN)</a:t>
            </a:r>
          </a:p>
        </p:txBody>
      </p:sp>
      <p:sp>
        <p:nvSpPr>
          <p:cNvPr id="3" name="Content Placeholder 2">
            <a:extLst>
              <a:ext uri="{FF2B5EF4-FFF2-40B4-BE49-F238E27FC236}">
                <a16:creationId xmlns:a16="http://schemas.microsoft.com/office/drawing/2014/main" id="{D0DB2313-D422-D168-2964-A3BE68F13B0B}"/>
              </a:ext>
            </a:extLst>
          </p:cNvPr>
          <p:cNvSpPr>
            <a:spLocks noGrp="1"/>
          </p:cNvSpPr>
          <p:nvPr>
            <p:ph idx="1"/>
          </p:nvPr>
        </p:nvSpPr>
        <p:spPr/>
        <p:txBody>
          <a:bodyPr/>
          <a:lstStyle/>
          <a:p>
            <a:r>
              <a:rPr lang="en-US" b="0" i="0" dirty="0">
                <a:solidFill>
                  <a:srgbClr val="222222"/>
                </a:solidFill>
                <a:effectLst/>
                <a:latin typeface="Times New Roman" panose="02020603050405020304" pitchFamily="18" charset="0"/>
                <a:cs typeface="Times New Roman" panose="02020603050405020304" pitchFamily="18" charset="0"/>
              </a:rPr>
              <a:t>Why </a:t>
            </a:r>
            <a:r>
              <a:rPr lang="en-US" b="0" i="0" dirty="0" err="1">
                <a:solidFill>
                  <a:srgbClr val="222222"/>
                </a:solidFill>
                <a:effectLst/>
                <a:latin typeface="Times New Roman" panose="02020603050405020304" pitchFamily="18" charset="0"/>
                <a:cs typeface="Times New Roman" panose="02020603050405020304" pitchFamily="18" charset="0"/>
              </a:rPr>
              <a:t>ConvNets</a:t>
            </a:r>
            <a:r>
              <a:rPr lang="en-US" b="0" i="0" dirty="0">
                <a:solidFill>
                  <a:srgbClr val="222222"/>
                </a:solidFill>
                <a:effectLst/>
                <a:latin typeface="Times New Roman" panose="02020603050405020304" pitchFamily="18" charset="0"/>
                <a:cs typeface="Times New Roman" panose="02020603050405020304" pitchFamily="18" charset="0"/>
              </a:rPr>
              <a:t> over Feed-Forward Neural Nets?</a:t>
            </a:r>
            <a:r>
              <a:rPr lang="en-US" b="0" i="0" u="none" strike="noStrike" dirty="0">
                <a:solidFill>
                  <a:srgbClr val="014166"/>
                </a:solidFill>
                <a:effectLst/>
                <a:latin typeface="Times New Roman" panose="02020603050405020304" pitchFamily="18" charset="0"/>
                <a:cs typeface="Times New Roman" panose="02020603050405020304" pitchFamily="18" charset="0"/>
                <a:hlinkClick r:id="rId2"/>
              </a:rPr>
              <a:t> </a:t>
            </a:r>
            <a:endParaRPr lang="en-US" b="0" i="0" dirty="0">
              <a:solidFill>
                <a:srgbClr val="222222"/>
              </a:solidFill>
              <a:effectLst/>
              <a:latin typeface="Times New Roman" panose="02020603050405020304" pitchFamily="18" charset="0"/>
              <a:cs typeface="Times New Roman" panose="02020603050405020304" pitchFamily="18" charset="0"/>
            </a:endParaRPr>
          </a:p>
          <a:p>
            <a:endParaRPr lang="en-US" dirty="0"/>
          </a:p>
        </p:txBody>
      </p:sp>
      <p:sp>
        <p:nvSpPr>
          <p:cNvPr id="4" name="AutoShape 2" descr="Flattening of a 3x3 image matrix into a 9x1 vector">
            <a:extLst>
              <a:ext uri="{FF2B5EF4-FFF2-40B4-BE49-F238E27FC236}">
                <a16:creationId xmlns:a16="http://schemas.microsoft.com/office/drawing/2014/main" id="{BBF16EDE-425A-4A2F-8B9D-5137513F896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a16="http://schemas.microsoft.com/office/drawing/2014/main" id="{58CE4CB6-6FEE-DF35-C8F9-C81A80595692}"/>
              </a:ext>
            </a:extLst>
          </p:cNvPr>
          <p:cNvPicPr>
            <a:picLocks noChangeAspect="1"/>
          </p:cNvPicPr>
          <p:nvPr/>
        </p:nvPicPr>
        <p:blipFill>
          <a:blip r:embed="rId3"/>
          <a:stretch>
            <a:fillRect/>
          </a:stretch>
        </p:blipFill>
        <p:spPr>
          <a:xfrm>
            <a:off x="5105399" y="1859036"/>
            <a:ext cx="6011813" cy="4210459"/>
          </a:xfrm>
          <a:prstGeom prst="rect">
            <a:avLst/>
          </a:prstGeom>
        </p:spPr>
      </p:pic>
      <p:sp>
        <p:nvSpPr>
          <p:cNvPr id="22" name="TextBox 21">
            <a:extLst>
              <a:ext uri="{FF2B5EF4-FFF2-40B4-BE49-F238E27FC236}">
                <a16:creationId xmlns:a16="http://schemas.microsoft.com/office/drawing/2014/main" id="{8D9DFF0E-91DD-F1DB-B10E-9C5920B5015B}"/>
              </a:ext>
            </a:extLst>
          </p:cNvPr>
          <p:cNvSpPr txBox="1"/>
          <p:nvPr/>
        </p:nvSpPr>
        <p:spPr>
          <a:xfrm>
            <a:off x="609599" y="5960285"/>
            <a:ext cx="8436429" cy="307777"/>
          </a:xfrm>
          <a:prstGeom prst="rect">
            <a:avLst/>
          </a:prstGeom>
          <a:noFill/>
        </p:spPr>
        <p:txBody>
          <a:bodyPr wrap="square">
            <a:spAutoFit/>
          </a:bodyPr>
          <a:lstStyle/>
          <a:p>
            <a:r>
              <a:rPr lang="en-US" dirty="0"/>
              <a:t>https://saturncloud.io/blog/a-comprehensive-guide-to-convolutional-neural-networks-the-eli5-way/</a:t>
            </a:r>
          </a:p>
        </p:txBody>
      </p:sp>
    </p:spTree>
    <p:extLst>
      <p:ext uri="{BB962C8B-B14F-4D97-AF65-F5344CB8AC3E}">
        <p14:creationId xmlns:p14="http://schemas.microsoft.com/office/powerpoint/2010/main" val="2370845411"/>
      </p:ext>
    </p:extLst>
  </p:cSld>
  <p:clrMapOvr>
    <a:masterClrMapping/>
  </p:clrMapOvr>
  <p:transition spd="slow">
    <p:wip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FF3C4-F823-72BC-F0B7-BEFB0E94B2F0}"/>
              </a:ext>
            </a:extLst>
          </p:cNvPr>
          <p:cNvSpPr>
            <a:spLocks noGrp="1"/>
          </p:cNvSpPr>
          <p:nvPr>
            <p:ph type="title"/>
          </p:nvPr>
        </p:nvSpPr>
        <p:spPr/>
        <p:txBody>
          <a:bodyPr/>
          <a:lstStyle/>
          <a:p>
            <a:r>
              <a:rPr lang="en-US" dirty="0"/>
              <a:t>Convolutional Neural Network (CNN)</a:t>
            </a:r>
          </a:p>
        </p:txBody>
      </p:sp>
      <p:sp>
        <p:nvSpPr>
          <p:cNvPr id="3" name="Content Placeholder 2">
            <a:extLst>
              <a:ext uri="{FF2B5EF4-FFF2-40B4-BE49-F238E27FC236}">
                <a16:creationId xmlns:a16="http://schemas.microsoft.com/office/drawing/2014/main" id="{B837752C-A69D-CEBE-AABA-DA4BA16C2A53}"/>
              </a:ext>
            </a:extLst>
          </p:cNvPr>
          <p:cNvSpPr>
            <a:spLocks noGrp="1"/>
          </p:cNvSpPr>
          <p:nvPr>
            <p:ph idx="1"/>
          </p:nvPr>
        </p:nvSpPr>
        <p:spPr/>
        <p:txBody>
          <a:bodyPr>
            <a:normAutofit/>
          </a:bodyPr>
          <a:lstStyle/>
          <a:p>
            <a:pPr algn="just"/>
            <a:r>
              <a:rPr lang="en-US" sz="2400" dirty="0">
                <a:latin typeface="Times New Roman" panose="02020603050405020304" pitchFamily="18" charset="0"/>
                <a:cs typeface="Times New Roman" panose="02020603050405020304" pitchFamily="18" charset="0"/>
              </a:rPr>
              <a:t>An image is nothing but a matrix of pixel values, right? So why not just </a:t>
            </a:r>
            <a:r>
              <a:rPr lang="en-US" sz="2400" b="1" dirty="0">
                <a:solidFill>
                  <a:schemeClr val="accent5">
                    <a:lumMod val="75000"/>
                  </a:schemeClr>
                </a:solidFill>
                <a:latin typeface="Times New Roman" panose="02020603050405020304" pitchFamily="18" charset="0"/>
                <a:cs typeface="Times New Roman" panose="02020603050405020304" pitchFamily="18" charset="0"/>
              </a:rPr>
              <a:t>flatten</a:t>
            </a:r>
            <a:r>
              <a:rPr lang="en-US" sz="2400" dirty="0">
                <a:latin typeface="Times New Roman" panose="02020603050405020304" pitchFamily="18" charset="0"/>
                <a:cs typeface="Times New Roman" panose="02020603050405020304" pitchFamily="18" charset="0"/>
              </a:rPr>
              <a:t> the image (e.g. 3x3 image matrix into a 9x1 vector) and feed it to a Multi-Level Perceptron for classification purposes? Uh.. not really.</a:t>
            </a:r>
          </a:p>
          <a:p>
            <a:pPr algn="just"/>
            <a:r>
              <a:rPr lang="en-US" sz="2400" dirty="0">
                <a:latin typeface="Times New Roman" panose="02020603050405020304" pitchFamily="18" charset="0"/>
                <a:cs typeface="Times New Roman" panose="02020603050405020304" pitchFamily="18" charset="0"/>
              </a:rPr>
              <a:t>In cases of extremely basic binary images, the method might show an average precision score while performing prediction of classes but would have little to </a:t>
            </a:r>
            <a:r>
              <a:rPr lang="en-US" sz="2400" b="1" dirty="0">
                <a:solidFill>
                  <a:srgbClr val="FF0000"/>
                </a:solidFill>
                <a:latin typeface="Times New Roman" panose="02020603050405020304" pitchFamily="18" charset="0"/>
                <a:cs typeface="Times New Roman" panose="02020603050405020304" pitchFamily="18" charset="0"/>
              </a:rPr>
              <a:t>no accuracy</a:t>
            </a:r>
            <a:r>
              <a:rPr lang="en-US" sz="2400" dirty="0">
                <a:latin typeface="Times New Roman" panose="02020603050405020304" pitchFamily="18" charset="0"/>
                <a:cs typeface="Times New Roman" panose="02020603050405020304" pitchFamily="18" charset="0"/>
              </a:rPr>
              <a:t> when it comes to complex images having pixel dependencies throughout.</a:t>
            </a:r>
          </a:p>
          <a:p>
            <a:pPr algn="just"/>
            <a:r>
              <a:rPr lang="en-US" sz="2400" dirty="0">
                <a:latin typeface="Times New Roman" panose="02020603050405020304" pitchFamily="18" charset="0"/>
                <a:cs typeface="Times New Roman" panose="02020603050405020304" pitchFamily="18" charset="0"/>
              </a:rPr>
              <a:t>A </a:t>
            </a:r>
            <a:r>
              <a:rPr lang="en-US" sz="2400" dirty="0" err="1">
                <a:latin typeface="Times New Roman" panose="02020603050405020304" pitchFamily="18" charset="0"/>
                <a:cs typeface="Times New Roman" panose="02020603050405020304" pitchFamily="18" charset="0"/>
              </a:rPr>
              <a:t>ConvNet</a:t>
            </a:r>
            <a:r>
              <a:rPr lang="en-US" sz="2400" dirty="0">
                <a:latin typeface="Times New Roman" panose="02020603050405020304" pitchFamily="18" charset="0"/>
                <a:cs typeface="Times New Roman" panose="02020603050405020304" pitchFamily="18" charset="0"/>
              </a:rPr>
              <a:t> is able to successfully capture the </a:t>
            </a:r>
            <a:r>
              <a:rPr lang="en-US" sz="2400" b="1" dirty="0">
                <a:solidFill>
                  <a:schemeClr val="accent5">
                    <a:lumMod val="75000"/>
                  </a:schemeClr>
                </a:solidFill>
                <a:latin typeface="Times New Roman" panose="02020603050405020304" pitchFamily="18" charset="0"/>
                <a:cs typeface="Times New Roman" panose="02020603050405020304" pitchFamily="18" charset="0"/>
              </a:rPr>
              <a:t>Spatial and Temporal</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dependencies in an image</a:t>
            </a:r>
          </a:p>
        </p:txBody>
      </p:sp>
      <p:sp>
        <p:nvSpPr>
          <p:cNvPr id="17" name="TextBox 16">
            <a:extLst>
              <a:ext uri="{FF2B5EF4-FFF2-40B4-BE49-F238E27FC236}">
                <a16:creationId xmlns:a16="http://schemas.microsoft.com/office/drawing/2014/main" id="{0993A446-B168-0290-4E6E-758DA1A7726A}"/>
              </a:ext>
            </a:extLst>
          </p:cNvPr>
          <p:cNvSpPr txBox="1"/>
          <p:nvPr/>
        </p:nvSpPr>
        <p:spPr>
          <a:xfrm>
            <a:off x="609599" y="5960285"/>
            <a:ext cx="8436429" cy="307777"/>
          </a:xfrm>
          <a:prstGeom prst="rect">
            <a:avLst/>
          </a:prstGeom>
          <a:noFill/>
        </p:spPr>
        <p:txBody>
          <a:bodyPr wrap="square">
            <a:spAutoFit/>
          </a:bodyPr>
          <a:lstStyle/>
          <a:p>
            <a:r>
              <a:rPr lang="en-US" dirty="0"/>
              <a:t>https://saturncloud.io/blog/a-comprehensive-guide-to-convolutional-neural-networks-the-eli5-way/</a:t>
            </a:r>
          </a:p>
        </p:txBody>
      </p:sp>
    </p:spTree>
    <p:extLst>
      <p:ext uri="{BB962C8B-B14F-4D97-AF65-F5344CB8AC3E}">
        <p14:creationId xmlns:p14="http://schemas.microsoft.com/office/powerpoint/2010/main" val="2743947270"/>
      </p:ext>
    </p:extLst>
  </p:cSld>
  <p:clrMapOvr>
    <a:masterClrMapping/>
  </p:clrMapOvr>
  <p:transition spd="slow">
    <p:wip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BD329-DC9C-A154-4DA7-C50E24A3F923}"/>
              </a:ext>
            </a:extLst>
          </p:cNvPr>
          <p:cNvSpPr>
            <a:spLocks noGrp="1"/>
          </p:cNvSpPr>
          <p:nvPr>
            <p:ph type="title"/>
          </p:nvPr>
        </p:nvSpPr>
        <p:spPr/>
        <p:txBody>
          <a:bodyPr/>
          <a:lstStyle/>
          <a:p>
            <a:r>
              <a:rPr lang="en-US" dirty="0"/>
              <a:t>Convolution Neural Network</a:t>
            </a:r>
          </a:p>
        </p:txBody>
      </p:sp>
      <p:sp>
        <p:nvSpPr>
          <p:cNvPr id="3" name="Content Placeholder 2">
            <a:extLst>
              <a:ext uri="{FF2B5EF4-FFF2-40B4-BE49-F238E27FC236}">
                <a16:creationId xmlns:a16="http://schemas.microsoft.com/office/drawing/2014/main" id="{91A11EAD-2D86-7F30-9EBF-103FD4832E61}"/>
              </a:ext>
            </a:extLst>
          </p:cNvPr>
          <p:cNvSpPr>
            <a:spLocks noGrp="1"/>
          </p:cNvSpPr>
          <p:nvPr>
            <p:ph idx="1"/>
          </p:nvPr>
        </p:nvSpPr>
        <p:spPr>
          <a:xfrm>
            <a:off x="479148" y="1124622"/>
            <a:ext cx="2993395" cy="5097273"/>
          </a:xfrm>
        </p:spPr>
        <p:txBody>
          <a:bodyPr>
            <a:normAutofit fontScale="55000" lnSpcReduction="20000"/>
          </a:bodyPr>
          <a:lstStyle/>
          <a:p>
            <a:pPr>
              <a:lnSpc>
                <a:spcPct val="130000"/>
              </a:lnSpc>
            </a:pPr>
            <a:r>
              <a:rPr lang="en-US" sz="3600" dirty="0">
                <a:latin typeface="Times New Roman" panose="02020603050405020304" pitchFamily="18" charset="0"/>
                <a:cs typeface="Times New Roman" panose="02020603050405020304" pitchFamily="18" charset="0"/>
              </a:rPr>
              <a:t>eNet-5</a:t>
            </a:r>
          </a:p>
          <a:p>
            <a:pPr>
              <a:lnSpc>
                <a:spcPct val="130000"/>
              </a:lnSpc>
            </a:pPr>
            <a:r>
              <a:rPr lang="en-US" sz="3600" dirty="0" err="1">
                <a:latin typeface="Times New Roman" panose="02020603050405020304" pitchFamily="18" charset="0"/>
                <a:cs typeface="Times New Roman" panose="02020603050405020304" pitchFamily="18" charset="0"/>
              </a:rPr>
              <a:t>AlexNet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VGGNet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GoogLeNet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ResNet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DenseNet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MobileNet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SqueezeNet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NASNet</a:t>
            </a:r>
            <a:endParaRPr lang="en-US" sz="3600" dirty="0">
              <a:latin typeface="Times New Roman" panose="02020603050405020304" pitchFamily="18" charset="0"/>
              <a:cs typeface="Times New Roman" panose="02020603050405020304" pitchFamily="18" charset="0"/>
            </a:endParaRPr>
          </a:p>
          <a:p>
            <a:pPr>
              <a:lnSpc>
                <a:spcPct val="130000"/>
              </a:lnSpc>
            </a:pPr>
            <a:r>
              <a:rPr lang="en-US" sz="3600" dirty="0" err="1">
                <a:latin typeface="Times New Roman" panose="02020603050405020304" pitchFamily="18" charset="0"/>
                <a:cs typeface="Times New Roman" panose="02020603050405020304" pitchFamily="18" charset="0"/>
              </a:rPr>
              <a:t>Xception</a:t>
            </a:r>
            <a:endParaRPr lang="en-US" dirty="0">
              <a:latin typeface="Times New Roman" panose="02020603050405020304" pitchFamily="18" charset="0"/>
              <a:cs typeface="Times New Roman" panose="02020603050405020304" pitchFamily="18" charset="0"/>
            </a:endParaRPr>
          </a:p>
        </p:txBody>
      </p:sp>
      <p:sp>
        <p:nvSpPr>
          <p:cNvPr id="9" name="Content Placeholder 2">
            <a:extLst>
              <a:ext uri="{FF2B5EF4-FFF2-40B4-BE49-F238E27FC236}">
                <a16:creationId xmlns:a16="http://schemas.microsoft.com/office/drawing/2014/main" id="{051B0EFA-BBEA-6637-3C43-05084312235D}"/>
              </a:ext>
            </a:extLst>
          </p:cNvPr>
          <p:cNvSpPr txBox="1">
            <a:spLocks/>
          </p:cNvSpPr>
          <p:nvPr/>
        </p:nvSpPr>
        <p:spPr>
          <a:xfrm>
            <a:off x="3429177" y="1149785"/>
            <a:ext cx="3907794" cy="5097273"/>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nSpc>
                <a:spcPct val="130000"/>
              </a:lnSpc>
            </a:pPr>
            <a:r>
              <a:rPr lang="en-US" sz="2000" dirty="0" err="1">
                <a:latin typeface="Times New Roman" panose="02020603050405020304" pitchFamily="18" charset="0"/>
                <a:cs typeface="Times New Roman" panose="02020603050405020304" pitchFamily="18" charset="0"/>
              </a:rPr>
              <a:t>ShuffleNet</a:t>
            </a:r>
            <a:endParaRPr lang="en-US" sz="2000" dirty="0">
              <a:latin typeface="Times New Roman" panose="02020603050405020304" pitchFamily="18" charset="0"/>
              <a:cs typeface="Times New Roman" panose="02020603050405020304" pitchFamily="18" charset="0"/>
            </a:endParaRPr>
          </a:p>
          <a:p>
            <a:pPr>
              <a:lnSpc>
                <a:spcPct val="130000"/>
              </a:lnSpc>
            </a:pPr>
            <a:r>
              <a:rPr lang="en-US" sz="2000" dirty="0" err="1">
                <a:latin typeface="Times New Roman" panose="02020603050405020304" pitchFamily="18" charset="0"/>
                <a:cs typeface="Times New Roman" panose="02020603050405020304" pitchFamily="18" charset="0"/>
              </a:rPr>
              <a:t>EfficientNet</a:t>
            </a:r>
            <a:endParaRPr lang="en-US" sz="2000" dirty="0">
              <a:latin typeface="Times New Roman" panose="02020603050405020304" pitchFamily="18" charset="0"/>
              <a:cs typeface="Times New Roman" panose="02020603050405020304" pitchFamily="18" charset="0"/>
            </a:endParaRPr>
          </a:p>
          <a:p>
            <a:pPr>
              <a:lnSpc>
                <a:spcPct val="130000"/>
              </a:lnSpc>
            </a:pPr>
            <a:r>
              <a:rPr lang="en-US" sz="2000" dirty="0">
                <a:latin typeface="Times New Roman" panose="02020603050405020304" pitchFamily="18" charset="0"/>
                <a:cs typeface="Times New Roman" panose="02020603050405020304" pitchFamily="18" charset="0"/>
              </a:rPr>
              <a:t>Inception-</a:t>
            </a:r>
            <a:r>
              <a:rPr lang="en-US" sz="2000" dirty="0" err="1">
                <a:latin typeface="Times New Roman" panose="02020603050405020304" pitchFamily="18" charset="0"/>
                <a:cs typeface="Times New Roman" panose="02020603050405020304" pitchFamily="18" charset="0"/>
              </a:rPr>
              <a:t>ResNet</a:t>
            </a:r>
            <a:endParaRPr lang="en-US" sz="2000" dirty="0">
              <a:latin typeface="Times New Roman" panose="02020603050405020304" pitchFamily="18" charset="0"/>
              <a:cs typeface="Times New Roman" panose="02020603050405020304" pitchFamily="18" charset="0"/>
            </a:endParaRPr>
          </a:p>
          <a:p>
            <a:pPr>
              <a:lnSpc>
                <a:spcPct val="130000"/>
              </a:lnSpc>
            </a:pPr>
            <a:r>
              <a:rPr lang="en-US" sz="2000" dirty="0">
                <a:latin typeface="Times New Roman" panose="02020603050405020304" pitchFamily="18" charset="0"/>
                <a:cs typeface="Times New Roman" panose="02020603050405020304" pitchFamily="18" charset="0"/>
              </a:rPr>
              <a:t>MobileNetV2</a:t>
            </a:r>
          </a:p>
          <a:p>
            <a:pPr>
              <a:lnSpc>
                <a:spcPct val="130000"/>
              </a:lnSpc>
            </a:pPr>
            <a:r>
              <a:rPr lang="en-US" sz="2000" dirty="0">
                <a:latin typeface="Times New Roman" panose="02020603050405020304" pitchFamily="18" charset="0"/>
                <a:cs typeface="Times New Roman" panose="02020603050405020304" pitchFamily="18" charset="0"/>
              </a:rPr>
              <a:t>MobileNetV3</a:t>
            </a:r>
          </a:p>
          <a:p>
            <a:pPr>
              <a:lnSpc>
                <a:spcPct val="130000"/>
              </a:lnSpc>
            </a:pPr>
            <a:r>
              <a:rPr lang="en-US" sz="2000" dirty="0" err="1">
                <a:latin typeface="Times New Roman" panose="02020603050405020304" pitchFamily="18" charset="0"/>
                <a:cs typeface="Times New Roman" panose="02020603050405020304" pitchFamily="18" charset="0"/>
              </a:rPr>
              <a:t>ResNeXt</a:t>
            </a:r>
            <a:endParaRPr lang="en-US" sz="2000" dirty="0">
              <a:latin typeface="Times New Roman" panose="02020603050405020304" pitchFamily="18" charset="0"/>
              <a:cs typeface="Times New Roman" panose="02020603050405020304" pitchFamily="18" charset="0"/>
            </a:endParaRPr>
          </a:p>
          <a:p>
            <a:pPr>
              <a:lnSpc>
                <a:spcPct val="130000"/>
              </a:lnSpc>
            </a:pPr>
            <a:r>
              <a:rPr lang="en-US" sz="2000" dirty="0" err="1">
                <a:latin typeface="Times New Roman" panose="02020603050405020304" pitchFamily="18" charset="0"/>
                <a:cs typeface="Times New Roman" panose="02020603050405020304" pitchFamily="18" charset="0"/>
              </a:rPr>
              <a:t>DarkNet</a:t>
            </a:r>
            <a:endParaRPr lang="en-US" sz="2000" dirty="0">
              <a:latin typeface="Times New Roman" panose="02020603050405020304" pitchFamily="18" charset="0"/>
              <a:cs typeface="Times New Roman" panose="02020603050405020304" pitchFamily="18" charset="0"/>
            </a:endParaRPr>
          </a:p>
          <a:p>
            <a:pPr>
              <a:lnSpc>
                <a:spcPct val="130000"/>
              </a:lnSpc>
            </a:pPr>
            <a:r>
              <a:rPr lang="en-US" sz="2000" dirty="0">
                <a:latin typeface="Times New Roman" panose="02020603050405020304" pitchFamily="18" charset="0"/>
                <a:cs typeface="Times New Roman" panose="02020603050405020304" pitchFamily="18" charset="0"/>
              </a:rPr>
              <a:t>YOLO </a:t>
            </a:r>
          </a:p>
          <a:p>
            <a:pPr marL="50800" indent="0">
              <a:lnSpc>
                <a:spcPct val="130000"/>
              </a:lnSpc>
              <a:buNone/>
            </a:pPr>
            <a:r>
              <a:rPr lang="en-US" sz="2000" dirty="0">
                <a:latin typeface="Times New Roman" panose="02020603050405020304" pitchFamily="18" charset="0"/>
                <a:cs typeface="Times New Roman" panose="02020603050405020304" pitchFamily="18" charset="0"/>
              </a:rPr>
              <a:t>   (You Only Look Once)</a:t>
            </a:r>
          </a:p>
        </p:txBody>
      </p:sp>
      <p:sp>
        <p:nvSpPr>
          <p:cNvPr id="10" name="Content Placeholder 2">
            <a:extLst>
              <a:ext uri="{FF2B5EF4-FFF2-40B4-BE49-F238E27FC236}">
                <a16:creationId xmlns:a16="http://schemas.microsoft.com/office/drawing/2014/main" id="{73EA83C9-B0EC-E586-54EE-32567F30D4E3}"/>
              </a:ext>
            </a:extLst>
          </p:cNvPr>
          <p:cNvSpPr txBox="1">
            <a:spLocks/>
          </p:cNvSpPr>
          <p:nvPr/>
        </p:nvSpPr>
        <p:spPr>
          <a:xfrm>
            <a:off x="6422573" y="1149786"/>
            <a:ext cx="5159828" cy="5097273"/>
          </a:xfrm>
          <a:prstGeom prst="rect">
            <a:avLst/>
          </a:prstGeom>
          <a:noFill/>
          <a:ln>
            <a:noFill/>
          </a:ln>
        </p:spPr>
        <p:txBody>
          <a:bodyPr spcFirstLastPara="1" wrap="square" lIns="91425" tIns="45700" rIns="91425" bIns="45700" anchor="t" anchorCtr="0">
            <a:normAutofit fontScale="70000" lnSpcReduction="20000"/>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nSpc>
                <a:spcPct val="150000"/>
              </a:lnSpc>
            </a:pPr>
            <a:r>
              <a:rPr lang="en-US" dirty="0">
                <a:latin typeface="Times New Roman" panose="02020603050405020304" pitchFamily="18" charset="0"/>
                <a:cs typeface="Times New Roman" panose="02020603050405020304" pitchFamily="18" charset="0"/>
              </a:rPr>
              <a:t>SSD (Single Shot </a:t>
            </a:r>
            <a:r>
              <a:rPr lang="en-US" dirty="0" err="1">
                <a:latin typeface="Times New Roman" panose="02020603050405020304" pitchFamily="18" charset="0"/>
                <a:cs typeface="Times New Roman" panose="02020603050405020304" pitchFamily="18" charset="0"/>
              </a:rPr>
              <a:t>MultiBox</a:t>
            </a:r>
            <a:r>
              <a:rPr lang="en-US" dirty="0">
                <a:latin typeface="Times New Roman" panose="02020603050405020304" pitchFamily="18" charset="0"/>
                <a:cs typeface="Times New Roman" panose="02020603050405020304" pitchFamily="18" charset="0"/>
              </a:rPr>
              <a:t> Detector)</a:t>
            </a:r>
          </a:p>
          <a:p>
            <a:pPr>
              <a:lnSpc>
                <a:spcPct val="150000"/>
              </a:lnSpc>
            </a:pPr>
            <a:r>
              <a:rPr lang="en-US" dirty="0" err="1">
                <a:latin typeface="Times New Roman" panose="02020603050405020304" pitchFamily="18" charset="0"/>
                <a:cs typeface="Times New Roman" panose="02020603050405020304" pitchFamily="18" charset="0"/>
              </a:rPr>
              <a:t>CapsuleNet</a:t>
            </a:r>
            <a:endParaRPr lang="en-US" dirty="0">
              <a:latin typeface="Times New Roman" panose="02020603050405020304" pitchFamily="18" charset="0"/>
              <a:cs typeface="Times New Roman" panose="02020603050405020304" pitchFamily="18" charset="0"/>
            </a:endParaRPr>
          </a:p>
          <a:p>
            <a:pPr>
              <a:lnSpc>
                <a:spcPct val="150000"/>
              </a:lnSpc>
            </a:pPr>
            <a:r>
              <a:rPr lang="en-US" dirty="0" err="1">
                <a:latin typeface="Times New Roman" panose="02020603050405020304" pitchFamily="18" charset="0"/>
                <a:cs typeface="Times New Roman" panose="02020603050405020304" pitchFamily="18" charset="0"/>
              </a:rPr>
              <a:t>SENet</a:t>
            </a:r>
            <a:r>
              <a:rPr lang="en-US" dirty="0">
                <a:latin typeface="Times New Roman" panose="02020603050405020304" pitchFamily="18" charset="0"/>
                <a:cs typeface="Times New Roman" panose="02020603050405020304" pitchFamily="18" charset="0"/>
              </a:rPr>
              <a:t> (Squeeze-and-Excitation Network)</a:t>
            </a:r>
          </a:p>
          <a:p>
            <a:pPr>
              <a:lnSpc>
                <a:spcPct val="150000"/>
              </a:lnSpc>
            </a:pPr>
            <a:r>
              <a:rPr lang="en-US" dirty="0" err="1">
                <a:latin typeface="Times New Roman" panose="02020603050405020304" pitchFamily="18" charset="0"/>
                <a:cs typeface="Times New Roman" panose="02020603050405020304" pitchFamily="18" charset="0"/>
              </a:rPr>
              <a:t>PNasNet</a:t>
            </a:r>
            <a:r>
              <a:rPr lang="en-US" dirty="0">
                <a:latin typeface="Times New Roman" panose="02020603050405020304" pitchFamily="18" charset="0"/>
                <a:cs typeface="Times New Roman" panose="02020603050405020304" pitchFamily="18" charset="0"/>
              </a:rPr>
              <a:t> (Progressive Neural Architecture Search Network)</a:t>
            </a:r>
          </a:p>
          <a:p>
            <a:pPr>
              <a:lnSpc>
                <a:spcPct val="150000"/>
              </a:lnSpc>
            </a:pPr>
            <a:r>
              <a:rPr lang="en-US" dirty="0" err="1">
                <a:latin typeface="Times New Roman" panose="02020603050405020304" pitchFamily="18" charset="0"/>
                <a:cs typeface="Times New Roman" panose="02020603050405020304" pitchFamily="18" charset="0"/>
              </a:rPr>
              <a:t>HRNet</a:t>
            </a:r>
            <a:r>
              <a:rPr lang="en-US" dirty="0">
                <a:latin typeface="Times New Roman" panose="02020603050405020304" pitchFamily="18" charset="0"/>
                <a:cs typeface="Times New Roman" panose="02020603050405020304" pitchFamily="18" charset="0"/>
              </a:rPr>
              <a:t> (High-Resolution Network)</a:t>
            </a:r>
          </a:p>
          <a:p>
            <a:pPr>
              <a:lnSpc>
                <a:spcPct val="150000"/>
              </a:lnSpc>
            </a:pPr>
            <a:r>
              <a:rPr lang="en-US" dirty="0" err="1">
                <a:latin typeface="Times New Roman" panose="02020603050405020304" pitchFamily="18" charset="0"/>
                <a:cs typeface="Times New Roman" panose="02020603050405020304" pitchFamily="18" charset="0"/>
              </a:rPr>
              <a:t>EfficientDet</a:t>
            </a:r>
            <a:endParaRPr lang="en-US" dirty="0">
              <a:latin typeface="Times New Roman" panose="02020603050405020304" pitchFamily="18" charset="0"/>
              <a:cs typeface="Times New Roman" panose="02020603050405020304" pitchFamily="18" charset="0"/>
            </a:endParaRPr>
          </a:p>
          <a:p>
            <a:pPr>
              <a:lnSpc>
                <a:spcPct val="150000"/>
              </a:lnSpc>
            </a:pPr>
            <a:r>
              <a:rPr lang="en-US" dirty="0" err="1">
                <a:latin typeface="Times New Roman" panose="02020603050405020304" pitchFamily="18" charset="0"/>
                <a:cs typeface="Times New Roman" panose="02020603050405020304" pitchFamily="18" charset="0"/>
              </a:rPr>
              <a:t>RegNet</a:t>
            </a:r>
            <a:r>
              <a:rPr lang="en-US" dirty="0">
                <a:latin typeface="Times New Roman" panose="02020603050405020304" pitchFamily="18" charset="0"/>
                <a:cs typeface="Times New Roman" panose="02020603050405020304" pitchFamily="18" charset="0"/>
              </a:rPr>
              <a:t> (Designing Network Architectures for Resource-Constrained Training)</a:t>
            </a:r>
          </a:p>
        </p:txBody>
      </p:sp>
    </p:spTree>
    <p:extLst>
      <p:ext uri="{BB962C8B-B14F-4D97-AF65-F5344CB8AC3E}">
        <p14:creationId xmlns:p14="http://schemas.microsoft.com/office/powerpoint/2010/main" val="998714306"/>
      </p:ext>
    </p:extLst>
  </p:cSld>
  <p:clrMapOvr>
    <a:masterClrMapping/>
  </p:clrMapOvr>
  <p:transition spd="slow">
    <p:wip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18467-19DC-070C-A326-CB9116F23ADE}"/>
              </a:ext>
            </a:extLst>
          </p:cNvPr>
          <p:cNvSpPr>
            <a:spLocks noGrp="1"/>
          </p:cNvSpPr>
          <p:nvPr>
            <p:ph type="title"/>
          </p:nvPr>
        </p:nvSpPr>
        <p:spPr/>
        <p:txBody>
          <a:bodyPr/>
          <a:lstStyle/>
          <a:p>
            <a:r>
              <a:rPr lang="en-US" dirty="0"/>
              <a:t>Other Types of DNN</a:t>
            </a:r>
          </a:p>
        </p:txBody>
      </p:sp>
      <p:sp>
        <p:nvSpPr>
          <p:cNvPr id="3" name="Content Placeholder 2">
            <a:extLst>
              <a:ext uri="{FF2B5EF4-FFF2-40B4-BE49-F238E27FC236}">
                <a16:creationId xmlns:a16="http://schemas.microsoft.com/office/drawing/2014/main" id="{93DC56B8-1C00-ACEF-51C7-057150BEBD29}"/>
              </a:ext>
            </a:extLst>
          </p:cNvPr>
          <p:cNvSpPr>
            <a:spLocks noGrp="1"/>
          </p:cNvSpPr>
          <p:nvPr>
            <p:ph idx="1"/>
          </p:nvPr>
        </p:nvSpPr>
        <p:spPr>
          <a:xfrm>
            <a:off x="479148" y="1124622"/>
            <a:ext cx="5344709" cy="5097273"/>
          </a:xfrm>
        </p:spPr>
        <p:txBody>
          <a:bodyPr>
            <a:normAutofit fontScale="55000" lnSpcReduction="20000"/>
          </a:bodyPr>
          <a:lstStyle/>
          <a:p>
            <a:pPr>
              <a:lnSpc>
                <a:spcPct val="130000"/>
              </a:lnSpc>
            </a:pPr>
            <a:r>
              <a:rPr lang="en-US" dirty="0"/>
              <a:t>Feed-forward Neural Networks (FNN)</a:t>
            </a:r>
          </a:p>
          <a:p>
            <a:pPr>
              <a:lnSpc>
                <a:spcPct val="130000"/>
              </a:lnSpc>
            </a:pPr>
            <a:r>
              <a:rPr lang="en-US" dirty="0"/>
              <a:t>Convolutional Neural Networks (CNN)</a:t>
            </a:r>
          </a:p>
          <a:p>
            <a:pPr>
              <a:lnSpc>
                <a:spcPct val="130000"/>
              </a:lnSpc>
            </a:pPr>
            <a:r>
              <a:rPr lang="en-US" dirty="0"/>
              <a:t>Recurrent Neural </a:t>
            </a:r>
            <a:r>
              <a:rPr lang="en-US" dirty="0">
                <a:latin typeface="Times New Roman" panose="02020603050405020304" pitchFamily="18" charset="0"/>
                <a:cs typeface="Times New Roman" panose="02020603050405020304" pitchFamily="18" charset="0"/>
              </a:rPr>
              <a:t>Networks</a:t>
            </a:r>
            <a:r>
              <a:rPr lang="en-US" dirty="0"/>
              <a:t> (RNN)</a:t>
            </a:r>
          </a:p>
          <a:p>
            <a:pPr>
              <a:lnSpc>
                <a:spcPct val="130000"/>
              </a:lnSpc>
            </a:pPr>
            <a:r>
              <a:rPr lang="en-US" dirty="0"/>
              <a:t>Long Short-Term Memory (LSTM) Networks</a:t>
            </a:r>
          </a:p>
          <a:p>
            <a:pPr>
              <a:lnSpc>
                <a:spcPct val="130000"/>
              </a:lnSpc>
            </a:pPr>
            <a:r>
              <a:rPr lang="en-US" dirty="0"/>
              <a:t>Gated Recurrent Unit (GRU) Networks</a:t>
            </a:r>
          </a:p>
          <a:p>
            <a:pPr>
              <a:lnSpc>
                <a:spcPct val="130000"/>
              </a:lnSpc>
            </a:pPr>
            <a:r>
              <a:rPr lang="en-US" dirty="0"/>
              <a:t>Autoencoders</a:t>
            </a:r>
          </a:p>
          <a:p>
            <a:pPr>
              <a:lnSpc>
                <a:spcPct val="130000"/>
              </a:lnSpc>
            </a:pPr>
            <a:r>
              <a:rPr lang="en-US" dirty="0"/>
              <a:t>Generative Adversarial Networks (GAN)</a:t>
            </a:r>
          </a:p>
          <a:p>
            <a:pPr>
              <a:lnSpc>
                <a:spcPct val="130000"/>
              </a:lnSpc>
            </a:pPr>
            <a:r>
              <a:rPr lang="en-US" dirty="0"/>
              <a:t>Transformers</a:t>
            </a:r>
          </a:p>
          <a:p>
            <a:pPr>
              <a:lnSpc>
                <a:spcPct val="130000"/>
              </a:lnSpc>
            </a:pPr>
            <a:r>
              <a:rPr lang="en-US" dirty="0"/>
              <a:t>Deep Belief Networks (DBN)</a:t>
            </a:r>
          </a:p>
          <a:p>
            <a:pPr>
              <a:lnSpc>
                <a:spcPct val="130000"/>
              </a:lnSpc>
            </a:pPr>
            <a:r>
              <a:rPr lang="en-US" dirty="0"/>
              <a:t>Radial Basis Function Networks (RBFN)</a:t>
            </a:r>
          </a:p>
          <a:p>
            <a:pPr>
              <a:lnSpc>
                <a:spcPct val="130000"/>
              </a:lnSpc>
            </a:pPr>
            <a:r>
              <a:rPr lang="en-US" dirty="0"/>
              <a:t>Deep Q-Networks (DQN)</a:t>
            </a:r>
          </a:p>
          <a:p>
            <a:pPr>
              <a:lnSpc>
                <a:spcPct val="130000"/>
              </a:lnSpc>
            </a:pPr>
            <a:r>
              <a:rPr lang="en-US" dirty="0"/>
              <a:t>Restricted Boltzmann Machines (RBM)</a:t>
            </a:r>
          </a:p>
          <a:p>
            <a:pPr>
              <a:lnSpc>
                <a:spcPct val="130000"/>
              </a:lnSpc>
            </a:pPr>
            <a:r>
              <a:rPr lang="en-US" dirty="0"/>
              <a:t>Hopfield Networks</a:t>
            </a:r>
          </a:p>
        </p:txBody>
      </p:sp>
      <p:sp>
        <p:nvSpPr>
          <p:cNvPr id="21" name="Content Placeholder 2">
            <a:extLst>
              <a:ext uri="{FF2B5EF4-FFF2-40B4-BE49-F238E27FC236}">
                <a16:creationId xmlns:a16="http://schemas.microsoft.com/office/drawing/2014/main" id="{64E8D45F-6053-FF77-26C2-64DFF5DFAF99}"/>
              </a:ext>
            </a:extLst>
          </p:cNvPr>
          <p:cNvSpPr txBox="1">
            <a:spLocks/>
          </p:cNvSpPr>
          <p:nvPr/>
        </p:nvSpPr>
        <p:spPr>
          <a:xfrm>
            <a:off x="6096000" y="1236873"/>
            <a:ext cx="3831595" cy="5097273"/>
          </a:xfrm>
          <a:prstGeom prst="rect">
            <a:avLst/>
          </a:prstGeom>
          <a:noFill/>
          <a:ln>
            <a:noFill/>
          </a:ln>
        </p:spPr>
        <p:txBody>
          <a:bodyPr spcFirstLastPara="1" wrap="square" lIns="91425" tIns="45700" rIns="91425" bIns="45700" anchor="t" anchorCtr="0">
            <a:normAutofit fontScale="55000" lnSpcReduction="20000"/>
          </a:bodyPr>
          <a:lstStyle>
            <a:defPPr marR="0" lvl="0" algn="l" rtl="0">
              <a:lnSpc>
                <a:spcPct val="100000"/>
              </a:lnSpc>
              <a:spcBef>
                <a:spcPts val="0"/>
              </a:spcBef>
              <a:spcAft>
                <a:spcPts val="0"/>
              </a:spcAft>
            </a:defPPr>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pPr>
              <a:lnSpc>
                <a:spcPct val="130000"/>
              </a:lnSpc>
            </a:pPr>
            <a:r>
              <a:rPr lang="en-US" dirty="0">
                <a:latin typeface="Times New Roman" panose="02020603050405020304" pitchFamily="18" charset="0"/>
                <a:cs typeface="Times New Roman" panose="02020603050405020304" pitchFamily="18" charset="0"/>
              </a:rPr>
              <a:t>Boltzmann Machines</a:t>
            </a:r>
          </a:p>
          <a:p>
            <a:pPr>
              <a:lnSpc>
                <a:spcPct val="130000"/>
              </a:lnSpc>
            </a:pPr>
            <a:r>
              <a:rPr lang="en-US" dirty="0">
                <a:latin typeface="Times New Roman" panose="02020603050405020304" pitchFamily="18" charset="0"/>
                <a:cs typeface="Times New Roman" panose="02020603050405020304" pitchFamily="18" charset="0"/>
              </a:rPr>
              <a:t>Self-Organizing Maps (SOM)</a:t>
            </a:r>
          </a:p>
          <a:p>
            <a:pPr>
              <a:lnSpc>
                <a:spcPct val="130000"/>
              </a:lnSpc>
            </a:pPr>
            <a:r>
              <a:rPr lang="en-US" dirty="0">
                <a:latin typeface="Times New Roman" panose="02020603050405020304" pitchFamily="18" charset="0"/>
                <a:cs typeface="Times New Roman" panose="02020603050405020304" pitchFamily="18" charset="0"/>
              </a:rPr>
              <a:t>Deep Residual Networks (</a:t>
            </a:r>
            <a:r>
              <a:rPr lang="en-US" dirty="0" err="1">
                <a:latin typeface="Times New Roman" panose="02020603050405020304" pitchFamily="18" charset="0"/>
                <a:cs typeface="Times New Roman" panose="02020603050405020304" pitchFamily="18" charset="0"/>
              </a:rPr>
              <a:t>ResNet</a:t>
            </a:r>
            <a:r>
              <a:rPr lang="en-US" dirty="0">
                <a:latin typeface="Times New Roman" panose="02020603050405020304" pitchFamily="18" charset="0"/>
                <a:cs typeface="Times New Roman" panose="02020603050405020304" pitchFamily="18" charset="0"/>
              </a:rPr>
              <a:t>)</a:t>
            </a:r>
          </a:p>
          <a:p>
            <a:pPr>
              <a:lnSpc>
                <a:spcPct val="130000"/>
              </a:lnSpc>
            </a:pPr>
            <a:r>
              <a:rPr lang="en-US" dirty="0">
                <a:latin typeface="Times New Roman" panose="02020603050405020304" pitchFamily="18" charset="0"/>
                <a:cs typeface="Times New Roman" panose="02020603050405020304" pitchFamily="18" charset="0"/>
              </a:rPr>
              <a:t>Capsule Networks</a:t>
            </a:r>
          </a:p>
          <a:p>
            <a:pPr>
              <a:lnSpc>
                <a:spcPct val="130000"/>
              </a:lnSpc>
            </a:pPr>
            <a:r>
              <a:rPr lang="en-US" dirty="0">
                <a:latin typeface="Times New Roman" panose="02020603050405020304" pitchFamily="18" charset="0"/>
                <a:cs typeface="Times New Roman" panose="02020603050405020304" pitchFamily="18" charset="0"/>
              </a:rPr>
              <a:t>Echo State Networks (ESN)</a:t>
            </a:r>
          </a:p>
          <a:p>
            <a:pPr>
              <a:lnSpc>
                <a:spcPct val="130000"/>
              </a:lnSpc>
            </a:pPr>
            <a:r>
              <a:rPr lang="en-US" dirty="0">
                <a:latin typeface="Times New Roman" panose="02020603050405020304" pitchFamily="18" charset="0"/>
                <a:cs typeface="Times New Roman" panose="02020603050405020304" pitchFamily="18" charset="0"/>
              </a:rPr>
              <a:t>Deep Reinforcement Learning Networks</a:t>
            </a:r>
          </a:p>
          <a:p>
            <a:pPr>
              <a:lnSpc>
                <a:spcPct val="130000"/>
              </a:lnSpc>
            </a:pPr>
            <a:r>
              <a:rPr lang="en-US" dirty="0">
                <a:latin typeface="Times New Roman" panose="02020603050405020304" pitchFamily="18" charset="0"/>
                <a:cs typeface="Times New Roman" panose="02020603050405020304" pitchFamily="18" charset="0"/>
              </a:rPr>
              <a:t>Modular Neural Networks</a:t>
            </a:r>
          </a:p>
          <a:p>
            <a:pPr>
              <a:lnSpc>
                <a:spcPct val="130000"/>
              </a:lnSpc>
            </a:pPr>
            <a:r>
              <a:rPr lang="en-US" dirty="0">
                <a:latin typeface="Times New Roman" panose="02020603050405020304" pitchFamily="18" charset="0"/>
                <a:cs typeface="Times New Roman" panose="02020603050405020304" pitchFamily="18" charset="0"/>
              </a:rPr>
              <a:t>Attention-based Neural Networks</a:t>
            </a:r>
          </a:p>
          <a:p>
            <a:pPr>
              <a:lnSpc>
                <a:spcPct val="130000"/>
              </a:lnSpc>
            </a:pPr>
            <a:r>
              <a:rPr lang="en-US" dirty="0">
                <a:latin typeface="Times New Roman" panose="02020603050405020304" pitchFamily="18" charset="0"/>
                <a:cs typeface="Times New Roman" panose="02020603050405020304" pitchFamily="18" charset="0"/>
              </a:rPr>
              <a:t>Hybrid Neural Networks</a:t>
            </a:r>
          </a:p>
          <a:p>
            <a:pPr>
              <a:lnSpc>
                <a:spcPct val="130000"/>
              </a:lnSpc>
            </a:pPr>
            <a:r>
              <a:rPr lang="en-US" dirty="0">
                <a:latin typeface="Times New Roman" panose="02020603050405020304" pitchFamily="18" charset="0"/>
                <a:cs typeface="Times New Roman" panose="02020603050405020304" pitchFamily="18" charset="0"/>
              </a:rPr>
              <a:t>Spiking Neural Networks (SNN)</a:t>
            </a:r>
          </a:p>
          <a:p>
            <a:pPr>
              <a:lnSpc>
                <a:spcPct val="130000"/>
              </a:lnSpc>
            </a:pPr>
            <a:r>
              <a:rPr lang="en-US" dirty="0">
                <a:latin typeface="Times New Roman" panose="02020603050405020304" pitchFamily="18" charset="0"/>
                <a:cs typeface="Times New Roman" panose="02020603050405020304" pitchFamily="18" charset="0"/>
              </a:rPr>
              <a:t>Neural Turing Machines (NTM)</a:t>
            </a:r>
          </a:p>
          <a:p>
            <a:pPr>
              <a:lnSpc>
                <a:spcPct val="130000"/>
              </a:lnSpc>
            </a:pPr>
            <a:r>
              <a:rPr lang="en-US" dirty="0">
                <a:latin typeface="Times New Roman" panose="02020603050405020304" pitchFamily="18" charset="0"/>
                <a:cs typeface="Times New Roman" panose="02020603050405020304" pitchFamily="18" charset="0"/>
              </a:rPr>
              <a:t>Deep Variational Autoencoders (VAE)</a:t>
            </a:r>
          </a:p>
        </p:txBody>
      </p:sp>
    </p:spTree>
    <p:extLst>
      <p:ext uri="{BB962C8B-B14F-4D97-AF65-F5344CB8AC3E}">
        <p14:creationId xmlns:p14="http://schemas.microsoft.com/office/powerpoint/2010/main" val="1947238104"/>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6B091-AF15-017B-CA7B-BC796BD6FDB3}"/>
              </a:ext>
            </a:extLst>
          </p:cNvPr>
          <p:cNvSpPr>
            <a:spLocks noGrp="1"/>
          </p:cNvSpPr>
          <p:nvPr>
            <p:ph type="title"/>
          </p:nvPr>
        </p:nvSpPr>
        <p:spPr/>
        <p:txBody>
          <a:bodyPr/>
          <a:lstStyle/>
          <a:p>
            <a:r>
              <a:rPr lang="en-US" dirty="0"/>
              <a:t>Build Your First Neural Network-TensorFlow</a:t>
            </a:r>
          </a:p>
        </p:txBody>
      </p:sp>
      <p:sp>
        <p:nvSpPr>
          <p:cNvPr id="3" name="Content Placeholder 2">
            <a:extLst>
              <a:ext uri="{FF2B5EF4-FFF2-40B4-BE49-F238E27FC236}">
                <a16:creationId xmlns:a16="http://schemas.microsoft.com/office/drawing/2014/main" id="{4D6D79D8-17B9-D911-869D-10B26315C53E}"/>
              </a:ext>
            </a:extLst>
          </p:cNvPr>
          <p:cNvSpPr>
            <a:spLocks noGrp="1"/>
          </p:cNvSpPr>
          <p:nvPr>
            <p:ph idx="1"/>
          </p:nvPr>
        </p:nvSpPr>
        <p:spPr/>
        <p:txBody>
          <a:bodyPr>
            <a:normAutofit fontScale="92500"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TensorFlow is an free open source platform for machine learning. TensorFlow is a rich system for managing all aspects of a machine learning system</a:t>
            </a:r>
          </a:p>
          <a:p>
            <a:pPr algn="just">
              <a:lnSpc>
                <a:spcPct val="150000"/>
              </a:lnSpc>
            </a:pPr>
            <a:r>
              <a:rPr lang="en-US" dirty="0">
                <a:latin typeface="Times New Roman" panose="02020603050405020304" pitchFamily="18" charset="0"/>
                <a:cs typeface="Times New Roman" panose="02020603050405020304" pitchFamily="18" charset="0"/>
              </a:rPr>
              <a:t>TensorFlow was developed by the Google Brain team for internal Google use in research and production.</a:t>
            </a:r>
          </a:p>
          <a:p>
            <a:pPr algn="just">
              <a:lnSpc>
                <a:spcPct val="150000"/>
              </a:lnSpc>
            </a:pPr>
            <a:r>
              <a:rPr lang="en-US" dirty="0">
                <a:latin typeface="Times New Roman" panose="02020603050405020304" pitchFamily="18" charset="0"/>
                <a:cs typeface="Times New Roman" panose="02020603050405020304" pitchFamily="18" charset="0"/>
              </a:rPr>
              <a:t>TensorFlow is not limited to Python only. While Python is the most commonly used language for TensorFlow, TensorFlow also provides support for other programming languages such as C++, Java, JavaScript, Swift, and Go.</a:t>
            </a:r>
          </a:p>
          <a:p>
            <a:pPr algn="just">
              <a:lnSpc>
                <a:spcPct val="150000"/>
              </a:lnSpc>
            </a:pPr>
            <a:r>
              <a:rPr lang="en-US" b="0" i="0" dirty="0">
                <a:solidFill>
                  <a:srgbClr val="212121"/>
                </a:solidFill>
                <a:effectLst/>
                <a:latin typeface="Times New Roman" panose="02020603050405020304" pitchFamily="18" charset="0"/>
                <a:cs typeface="Times New Roman" panose="02020603050405020304" pitchFamily="18" charset="0"/>
              </a:rPr>
              <a:t> tensor : A multidimensional array</a:t>
            </a:r>
            <a:endParaRPr lang="en-US" b="1" i="0" dirty="0">
              <a:solidFill>
                <a:srgbClr val="212121"/>
              </a:solidFill>
              <a:effectLst/>
              <a:latin typeface="Times New Roman" panose="02020603050405020304" pitchFamily="18" charset="0"/>
              <a:cs typeface="Times New Roman" panose="02020603050405020304" pitchFamily="18" charset="0"/>
            </a:endParaRPr>
          </a:p>
          <a:p>
            <a:endParaRPr lang="en-US" dirty="0"/>
          </a:p>
          <a:p>
            <a:endParaRPr lang="en-US" dirty="0"/>
          </a:p>
        </p:txBody>
      </p:sp>
    </p:spTree>
    <p:extLst>
      <p:ext uri="{BB962C8B-B14F-4D97-AF65-F5344CB8AC3E}">
        <p14:creationId xmlns:p14="http://schemas.microsoft.com/office/powerpoint/2010/main" val="4193420033"/>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09E0F-BF5E-E138-DB21-90394DD31163}"/>
              </a:ext>
            </a:extLst>
          </p:cNvPr>
          <p:cNvSpPr>
            <a:spLocks noGrp="1"/>
          </p:cNvSpPr>
          <p:nvPr>
            <p:ph type="title"/>
          </p:nvPr>
        </p:nvSpPr>
        <p:spPr/>
        <p:txBody>
          <a:bodyPr/>
          <a:lstStyle/>
          <a:p>
            <a:r>
              <a:rPr lang="en-US" dirty="0"/>
              <a:t>Build Your First Neural Network-</a:t>
            </a:r>
            <a:r>
              <a:rPr lang="en-US" dirty="0" err="1"/>
              <a:t>Keras</a:t>
            </a:r>
            <a:endParaRPr lang="en-US" dirty="0"/>
          </a:p>
        </p:txBody>
      </p:sp>
      <p:sp>
        <p:nvSpPr>
          <p:cNvPr id="3" name="Content Placeholder 2">
            <a:extLst>
              <a:ext uri="{FF2B5EF4-FFF2-40B4-BE49-F238E27FC236}">
                <a16:creationId xmlns:a16="http://schemas.microsoft.com/office/drawing/2014/main" id="{62CF61EC-5DBE-FBE2-9A43-94E2D385645D}"/>
              </a:ext>
            </a:extLst>
          </p:cNvPr>
          <p:cNvSpPr>
            <a:spLocks noGrp="1"/>
          </p:cNvSpPr>
          <p:nvPr>
            <p:ph idx="1"/>
          </p:nvPr>
        </p:nvSpPr>
        <p:spPr/>
        <p:txBody>
          <a:bodyPr>
            <a:normAutofit/>
          </a:bodyPr>
          <a:lstStyle/>
          <a:p>
            <a:pPr>
              <a:lnSpc>
                <a:spcPct val="150000"/>
              </a:lnSpc>
            </a:pPr>
            <a:r>
              <a:rPr lang="en-US" dirty="0" err="1">
                <a:latin typeface="Times New Roman" panose="02020603050405020304" pitchFamily="18" charset="0"/>
                <a:cs typeface="Times New Roman" panose="02020603050405020304" pitchFamily="18" charset="0"/>
              </a:rPr>
              <a:t>Keras</a:t>
            </a:r>
            <a:r>
              <a:rPr lang="en-US" dirty="0">
                <a:latin typeface="Times New Roman" panose="02020603050405020304" pitchFamily="18" charset="0"/>
                <a:cs typeface="Times New Roman" panose="02020603050405020304" pitchFamily="18" charset="0"/>
              </a:rPr>
              <a:t> is an open source framework a high-level neural networks API written in Python. It is capable of running on top of popular deep learning frameworks such as TensorFlow, Microsoft Cognitive Toolkit (CNTK), or Theano. </a:t>
            </a:r>
            <a:r>
              <a:rPr lang="en-US" dirty="0" err="1">
                <a:latin typeface="Times New Roman" panose="02020603050405020304" pitchFamily="18" charset="0"/>
                <a:cs typeface="Times New Roman" panose="02020603050405020304" pitchFamily="18" charset="0"/>
              </a:rPr>
              <a:t>Keras</a:t>
            </a:r>
            <a:r>
              <a:rPr lang="en-US" dirty="0">
                <a:latin typeface="Times New Roman" panose="02020603050405020304" pitchFamily="18" charset="0"/>
                <a:cs typeface="Times New Roman" panose="02020603050405020304" pitchFamily="18" charset="0"/>
              </a:rPr>
              <a:t> provides a user-friendly interface for designing, training, and evaluating deep learning models.</a:t>
            </a:r>
          </a:p>
        </p:txBody>
      </p:sp>
      <p:sp>
        <p:nvSpPr>
          <p:cNvPr id="4" name="TextBox 3">
            <a:extLst>
              <a:ext uri="{FF2B5EF4-FFF2-40B4-BE49-F238E27FC236}">
                <a16:creationId xmlns:a16="http://schemas.microsoft.com/office/drawing/2014/main" id="{91718B84-16C1-48AD-0705-085FC3E3005C}"/>
              </a:ext>
            </a:extLst>
          </p:cNvPr>
          <p:cNvSpPr txBox="1"/>
          <p:nvPr/>
        </p:nvSpPr>
        <p:spPr>
          <a:xfrm>
            <a:off x="751114" y="6068006"/>
            <a:ext cx="6096000" cy="307777"/>
          </a:xfrm>
          <a:prstGeom prst="rect">
            <a:avLst/>
          </a:prstGeom>
          <a:noFill/>
        </p:spPr>
        <p:txBody>
          <a:bodyPr wrap="square">
            <a:spAutoFit/>
          </a:bodyPr>
          <a:lstStyle/>
          <a:p>
            <a:r>
              <a:rPr lang="en-US" dirty="0"/>
              <a:t>https://www.dataquest.io/blog/tutorial-introduction-to-keras/</a:t>
            </a:r>
          </a:p>
        </p:txBody>
      </p:sp>
    </p:spTree>
    <p:extLst>
      <p:ext uri="{BB962C8B-B14F-4D97-AF65-F5344CB8AC3E}">
        <p14:creationId xmlns:p14="http://schemas.microsoft.com/office/powerpoint/2010/main" val="4173780453"/>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E4684-7584-D965-4EA3-5B02240543CC}"/>
              </a:ext>
            </a:extLst>
          </p:cNvPr>
          <p:cNvSpPr>
            <a:spLocks noGrp="1"/>
          </p:cNvSpPr>
          <p:nvPr>
            <p:ph type="title"/>
          </p:nvPr>
        </p:nvSpPr>
        <p:spPr/>
        <p:txBody>
          <a:bodyPr/>
          <a:lstStyle/>
          <a:p>
            <a:r>
              <a:rPr lang="en-US" dirty="0"/>
              <a:t>Build Your First Neural Network</a:t>
            </a:r>
          </a:p>
        </p:txBody>
      </p:sp>
      <p:sp>
        <p:nvSpPr>
          <p:cNvPr id="3" name="Content Placeholder 2">
            <a:extLst>
              <a:ext uri="{FF2B5EF4-FFF2-40B4-BE49-F238E27FC236}">
                <a16:creationId xmlns:a16="http://schemas.microsoft.com/office/drawing/2014/main" id="{662654BD-6933-BD9B-CA47-06885B046800}"/>
              </a:ext>
            </a:extLst>
          </p:cNvPr>
          <p:cNvSpPr>
            <a:spLocks noGrp="1"/>
          </p:cNvSpPr>
          <p:nvPr>
            <p:ph idx="1"/>
          </p:nvPr>
        </p:nvSpPr>
        <p:spPr/>
        <p:txBody>
          <a:bodyPr/>
          <a:lstStyle/>
          <a:p>
            <a:r>
              <a:rPr lang="en-US" dirty="0"/>
              <a:t>Load</a:t>
            </a:r>
          </a:p>
        </p:txBody>
      </p:sp>
      <p:pic>
        <p:nvPicPr>
          <p:cNvPr id="5" name="Picture 4">
            <a:extLst>
              <a:ext uri="{FF2B5EF4-FFF2-40B4-BE49-F238E27FC236}">
                <a16:creationId xmlns:a16="http://schemas.microsoft.com/office/drawing/2014/main" id="{5E8D89C6-8C98-AD9B-F033-2E877BAD1E33}"/>
              </a:ext>
            </a:extLst>
          </p:cNvPr>
          <p:cNvPicPr>
            <a:picLocks noChangeAspect="1"/>
          </p:cNvPicPr>
          <p:nvPr/>
        </p:nvPicPr>
        <p:blipFill rotWithShape="1">
          <a:blip r:embed="rId2"/>
          <a:srcRect r="16707"/>
          <a:stretch/>
        </p:blipFill>
        <p:spPr>
          <a:xfrm>
            <a:off x="234044" y="2983555"/>
            <a:ext cx="10651670" cy="2546387"/>
          </a:xfrm>
          <a:prstGeom prst="rect">
            <a:avLst/>
          </a:prstGeom>
        </p:spPr>
      </p:pic>
    </p:spTree>
    <p:extLst>
      <p:ext uri="{BB962C8B-B14F-4D97-AF65-F5344CB8AC3E}">
        <p14:creationId xmlns:p14="http://schemas.microsoft.com/office/powerpoint/2010/main" val="700977427"/>
      </p:ext>
    </p:extLst>
  </p:cSld>
  <p:clrMapOvr>
    <a:masterClrMapping/>
  </p:clrMapOvr>
  <p:transition spd="slow">
    <p:wip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784B0-37F5-0922-EE32-EEA204C96C38}"/>
              </a:ext>
            </a:extLst>
          </p:cNvPr>
          <p:cNvSpPr>
            <a:spLocks noGrp="1"/>
          </p:cNvSpPr>
          <p:nvPr>
            <p:ph type="title"/>
          </p:nvPr>
        </p:nvSpPr>
        <p:spPr/>
        <p:txBody>
          <a:bodyPr/>
          <a:lstStyle/>
          <a:p>
            <a:r>
              <a:rPr lang="en-US" dirty="0"/>
              <a:t>Build Your First Neural Network-</a:t>
            </a:r>
            <a:r>
              <a:rPr lang="en-US" dirty="0" err="1"/>
              <a:t>Keras</a:t>
            </a:r>
            <a:endParaRPr lang="en-US" dirty="0"/>
          </a:p>
        </p:txBody>
      </p:sp>
      <p:pic>
        <p:nvPicPr>
          <p:cNvPr id="6" name="Content Placeholder 5">
            <a:extLst>
              <a:ext uri="{FF2B5EF4-FFF2-40B4-BE49-F238E27FC236}">
                <a16:creationId xmlns:a16="http://schemas.microsoft.com/office/drawing/2014/main" id="{990B6F67-3350-4343-C832-EA9673CF46A9}"/>
              </a:ext>
            </a:extLst>
          </p:cNvPr>
          <p:cNvPicPr>
            <a:picLocks noGrp="1" noChangeAspect="1"/>
          </p:cNvPicPr>
          <p:nvPr>
            <p:ph idx="1"/>
          </p:nvPr>
        </p:nvPicPr>
        <p:blipFill>
          <a:blip r:embed="rId2"/>
          <a:stretch>
            <a:fillRect/>
          </a:stretch>
        </p:blipFill>
        <p:spPr bwMode="auto">
          <a:xfrm>
            <a:off x="1363809" y="1152288"/>
            <a:ext cx="9750551" cy="40344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7CED489-65BE-5501-E8E6-A3232CAA35ED}"/>
              </a:ext>
            </a:extLst>
          </p:cNvPr>
          <p:cNvSpPr txBox="1"/>
          <p:nvPr/>
        </p:nvSpPr>
        <p:spPr>
          <a:xfrm>
            <a:off x="941614" y="5916033"/>
            <a:ext cx="10308772" cy="307777"/>
          </a:xfrm>
          <a:prstGeom prst="rect">
            <a:avLst/>
          </a:prstGeom>
          <a:noFill/>
        </p:spPr>
        <p:txBody>
          <a:bodyPr wrap="square">
            <a:spAutoFit/>
          </a:bodyPr>
          <a:lstStyle/>
          <a:p>
            <a:r>
              <a:rPr lang="en-US" dirty="0"/>
              <a:t>https://towardsdatascience.com/3-ways-to-build-neural-networks-in-tensorflow-with-the-keras-api-80e92d3b5b7e</a:t>
            </a:r>
          </a:p>
        </p:txBody>
      </p:sp>
    </p:spTree>
    <p:extLst>
      <p:ext uri="{BB962C8B-B14F-4D97-AF65-F5344CB8AC3E}">
        <p14:creationId xmlns:p14="http://schemas.microsoft.com/office/powerpoint/2010/main" val="3962015755"/>
      </p:ext>
    </p:extLst>
  </p:cSld>
  <p:clrMapOvr>
    <a:masterClrMapping/>
  </p:clrMapOvr>
  <p:transition spd="slow">
    <p:wip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09E0F-BF5E-E138-DB21-90394DD31163}"/>
              </a:ext>
            </a:extLst>
          </p:cNvPr>
          <p:cNvSpPr>
            <a:spLocks noGrp="1"/>
          </p:cNvSpPr>
          <p:nvPr>
            <p:ph type="title"/>
          </p:nvPr>
        </p:nvSpPr>
        <p:spPr/>
        <p:txBody>
          <a:bodyPr/>
          <a:lstStyle/>
          <a:p>
            <a:r>
              <a:rPr lang="en-US" dirty="0"/>
              <a:t>Build Your First Neural Network</a:t>
            </a:r>
          </a:p>
        </p:txBody>
      </p:sp>
      <p:sp>
        <p:nvSpPr>
          <p:cNvPr id="3" name="Content Placeholder 2">
            <a:extLst>
              <a:ext uri="{FF2B5EF4-FFF2-40B4-BE49-F238E27FC236}">
                <a16:creationId xmlns:a16="http://schemas.microsoft.com/office/drawing/2014/main" id="{62CF61EC-5DBE-FBE2-9A43-94E2D385645D}"/>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The Sequential API allows you to build models by stacking layers on top of each other</a:t>
            </a:r>
            <a:r>
              <a:rPr lang="ar-EG" dirty="0">
                <a:latin typeface="Times New Roman" panose="02020603050405020304" pitchFamily="18" charset="0"/>
                <a:cs typeface="Times New Roman" panose="02020603050405020304" pitchFamily="18" charset="0"/>
              </a:rPr>
              <a:t>.</a:t>
            </a:r>
          </a:p>
          <a:p>
            <a:pPr>
              <a:lnSpc>
                <a:spcPct val="150000"/>
              </a:lnSpc>
            </a:pPr>
            <a:r>
              <a:rPr lang="en-US" dirty="0">
                <a:latin typeface="Times New Roman" panose="02020603050405020304" pitchFamily="18" charset="0"/>
                <a:cs typeface="Times New Roman" panose="02020603050405020304" pitchFamily="18" charset="0"/>
              </a:rPr>
              <a:t>The Functional API in </a:t>
            </a:r>
            <a:r>
              <a:rPr lang="en-US" dirty="0" err="1">
                <a:latin typeface="Times New Roman" panose="02020603050405020304" pitchFamily="18" charset="0"/>
                <a:cs typeface="Times New Roman" panose="02020603050405020304" pitchFamily="18" charset="0"/>
              </a:rPr>
              <a:t>Keras</a:t>
            </a:r>
            <a:r>
              <a:rPr lang="en-US" dirty="0">
                <a:latin typeface="Times New Roman" panose="02020603050405020304" pitchFamily="18" charset="0"/>
                <a:cs typeface="Times New Roman" panose="02020603050405020304" pitchFamily="18" charset="0"/>
              </a:rPr>
              <a:t> allows you to build more complex models with multiple inputs or outputs or models with shared layers</a:t>
            </a:r>
          </a:p>
        </p:txBody>
      </p:sp>
      <p:sp>
        <p:nvSpPr>
          <p:cNvPr id="4" name="TextBox 3">
            <a:extLst>
              <a:ext uri="{FF2B5EF4-FFF2-40B4-BE49-F238E27FC236}">
                <a16:creationId xmlns:a16="http://schemas.microsoft.com/office/drawing/2014/main" id="{91718B84-16C1-48AD-0705-085FC3E3005C}"/>
              </a:ext>
            </a:extLst>
          </p:cNvPr>
          <p:cNvSpPr txBox="1"/>
          <p:nvPr/>
        </p:nvSpPr>
        <p:spPr>
          <a:xfrm>
            <a:off x="751114" y="6068006"/>
            <a:ext cx="6096000" cy="307777"/>
          </a:xfrm>
          <a:prstGeom prst="rect">
            <a:avLst/>
          </a:prstGeom>
          <a:noFill/>
        </p:spPr>
        <p:txBody>
          <a:bodyPr wrap="square">
            <a:spAutoFit/>
          </a:bodyPr>
          <a:lstStyle/>
          <a:p>
            <a:r>
              <a:rPr lang="en-US" dirty="0"/>
              <a:t>https://www.dataquest.io/blog/tutorial-introduction-to-keras/</a:t>
            </a:r>
          </a:p>
        </p:txBody>
      </p:sp>
    </p:spTree>
    <p:extLst>
      <p:ext uri="{BB962C8B-B14F-4D97-AF65-F5344CB8AC3E}">
        <p14:creationId xmlns:p14="http://schemas.microsoft.com/office/powerpoint/2010/main" val="4260834282"/>
      </p:ext>
    </p:extLst>
  </p:cSld>
  <p:clrMapOvr>
    <a:masterClrMapping/>
  </p:clrMapOvr>
  <p:transition spd="slow">
    <p:wip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56E8C-2BC0-DBF2-38E0-3A65751E87D3}"/>
              </a:ext>
            </a:extLst>
          </p:cNvPr>
          <p:cNvSpPr>
            <a:spLocks noGrp="1"/>
          </p:cNvSpPr>
          <p:nvPr>
            <p:ph type="title"/>
          </p:nvPr>
        </p:nvSpPr>
        <p:spPr/>
        <p:txBody>
          <a:bodyPr/>
          <a:lstStyle/>
          <a:p>
            <a:r>
              <a:rPr lang="en-US" dirty="0"/>
              <a:t>Build Your First Neural Network(sequential model)</a:t>
            </a:r>
          </a:p>
        </p:txBody>
      </p:sp>
      <p:sp>
        <p:nvSpPr>
          <p:cNvPr id="3" name="Content Placeholder 2">
            <a:extLst>
              <a:ext uri="{FF2B5EF4-FFF2-40B4-BE49-F238E27FC236}">
                <a16:creationId xmlns:a16="http://schemas.microsoft.com/office/drawing/2014/main" id="{E9C3715A-D2DE-F33B-3081-AF5357FFB25E}"/>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There are many types of layers available in the </a:t>
            </a:r>
            <a:r>
              <a:rPr lang="en-US" dirty="0" err="1">
                <a:latin typeface="Times New Roman" panose="02020603050405020304" pitchFamily="18" charset="0"/>
                <a:cs typeface="Times New Roman" panose="02020603050405020304" pitchFamily="18" charset="0"/>
              </a:rPr>
              <a:t>Keras</a:t>
            </a:r>
            <a:r>
              <a:rPr lang="en-US" dirty="0">
                <a:latin typeface="Times New Roman" panose="02020603050405020304" pitchFamily="18" charset="0"/>
                <a:cs typeface="Times New Roman" panose="02020603050405020304" pitchFamily="18" charset="0"/>
              </a:rPr>
              <a:t> Sequential API.</a:t>
            </a:r>
            <a:endParaRPr lang="ar-EG" dirty="0">
              <a:latin typeface="Times New Roman" panose="02020603050405020304" pitchFamily="18" charset="0"/>
              <a:cs typeface="Times New Roman" panose="02020603050405020304" pitchFamily="18" charset="0"/>
            </a:endParaRPr>
          </a:p>
          <a:p>
            <a:pPr marL="50800" indent="0" algn="just">
              <a:buNone/>
            </a:pPr>
            <a:endParaRPr lang="en-US" dirty="0">
              <a:latin typeface="Times New Roman" panose="02020603050405020304" pitchFamily="18" charset="0"/>
              <a:cs typeface="Times New Roman" panose="02020603050405020304" pitchFamily="18" charset="0"/>
            </a:endParaRPr>
          </a:p>
          <a:p>
            <a:pPr marL="533400" lvl="1" indent="0" algn="just">
              <a:lnSpc>
                <a:spcPct val="120000"/>
              </a:lnSpc>
              <a:buNone/>
            </a:pPr>
            <a:endParaRPr lang="en-US" dirty="0">
              <a:latin typeface="Times New Roman" panose="02020603050405020304" pitchFamily="18" charset="0"/>
              <a:cs typeface="Times New Roman" panose="02020603050405020304" pitchFamily="18" charset="0"/>
            </a:endParaRPr>
          </a:p>
        </p:txBody>
      </p:sp>
      <p:sp>
        <p:nvSpPr>
          <p:cNvPr id="4" name="AutoShape 2">
            <a:extLst>
              <a:ext uri="{FF2B5EF4-FFF2-40B4-BE49-F238E27FC236}">
                <a16:creationId xmlns:a16="http://schemas.microsoft.com/office/drawing/2014/main" id="{D3D563B2-48E4-570A-9D55-04365A1630B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id="{312CF591-D7E0-FD5C-BB59-53F88F0B4BFB}"/>
              </a:ext>
            </a:extLst>
          </p:cNvPr>
          <p:cNvSpPr txBox="1"/>
          <p:nvPr/>
        </p:nvSpPr>
        <p:spPr>
          <a:xfrm>
            <a:off x="751114" y="6068006"/>
            <a:ext cx="6096000" cy="307777"/>
          </a:xfrm>
          <a:prstGeom prst="rect">
            <a:avLst/>
          </a:prstGeom>
          <a:noFill/>
        </p:spPr>
        <p:txBody>
          <a:bodyPr wrap="square">
            <a:spAutoFit/>
          </a:bodyPr>
          <a:lstStyle/>
          <a:p>
            <a:r>
              <a:rPr lang="en-US" dirty="0"/>
              <a:t>https://www.dataquest.io/blog/tutorial-introduction-to-keras/</a:t>
            </a:r>
          </a:p>
        </p:txBody>
      </p:sp>
      <p:pic>
        <p:nvPicPr>
          <p:cNvPr id="12" name="Picture 11">
            <a:extLst>
              <a:ext uri="{FF2B5EF4-FFF2-40B4-BE49-F238E27FC236}">
                <a16:creationId xmlns:a16="http://schemas.microsoft.com/office/drawing/2014/main" id="{78085B1D-22B4-8879-D859-3627D42F64B2}"/>
              </a:ext>
            </a:extLst>
          </p:cNvPr>
          <p:cNvPicPr>
            <a:picLocks noChangeAspect="1"/>
          </p:cNvPicPr>
          <p:nvPr/>
        </p:nvPicPr>
        <p:blipFill>
          <a:blip r:embed="rId2"/>
          <a:stretch>
            <a:fillRect/>
          </a:stretch>
        </p:blipFill>
        <p:spPr>
          <a:xfrm>
            <a:off x="663055" y="2619113"/>
            <a:ext cx="11049797" cy="2595144"/>
          </a:xfrm>
          <a:prstGeom prst="rect">
            <a:avLst/>
          </a:prstGeom>
        </p:spPr>
      </p:pic>
    </p:spTree>
    <p:extLst>
      <p:ext uri="{BB962C8B-B14F-4D97-AF65-F5344CB8AC3E}">
        <p14:creationId xmlns:p14="http://schemas.microsoft.com/office/powerpoint/2010/main" val="946438454"/>
      </p:ext>
    </p:extLst>
  </p:cSld>
  <p:clrMapOvr>
    <a:masterClrMapping/>
  </p:clrMapOvr>
  <p:transition spd="slow">
    <p:wip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656E8C-2BC0-DBF2-38E0-3A65751E87D3}"/>
              </a:ext>
            </a:extLst>
          </p:cNvPr>
          <p:cNvSpPr>
            <a:spLocks noGrp="1"/>
          </p:cNvSpPr>
          <p:nvPr>
            <p:ph type="title"/>
          </p:nvPr>
        </p:nvSpPr>
        <p:spPr/>
        <p:txBody>
          <a:bodyPr/>
          <a:lstStyle/>
          <a:p>
            <a:r>
              <a:rPr lang="en-US" dirty="0"/>
              <a:t>Build Your First Neural Network</a:t>
            </a:r>
          </a:p>
        </p:txBody>
      </p:sp>
      <p:sp>
        <p:nvSpPr>
          <p:cNvPr id="3" name="Content Placeholder 2">
            <a:extLst>
              <a:ext uri="{FF2B5EF4-FFF2-40B4-BE49-F238E27FC236}">
                <a16:creationId xmlns:a16="http://schemas.microsoft.com/office/drawing/2014/main" id="{E9C3715A-D2DE-F33B-3081-AF5357FFB25E}"/>
              </a:ext>
            </a:extLst>
          </p:cNvPr>
          <p:cNvSpPr>
            <a:spLocks noGrp="1"/>
          </p:cNvSpPr>
          <p:nvPr>
            <p:ph idx="1"/>
          </p:nvPr>
        </p:nvSpPr>
        <p:spPr/>
        <p:txBody>
          <a:bodyPr>
            <a:normAutofit/>
          </a:bodyPr>
          <a:lstStyle/>
          <a:p>
            <a:pPr marL="508000" lvl="1" indent="0" algn="just">
              <a:lnSpc>
                <a:spcPct val="150000"/>
              </a:lnSpc>
              <a:buNone/>
            </a:pPr>
            <a:r>
              <a:rPr lang="en-US" dirty="0">
                <a:latin typeface="Times New Roman" panose="02020603050405020304" pitchFamily="18" charset="0"/>
                <a:cs typeface="Times New Roman" panose="02020603050405020304" pitchFamily="18" charset="0"/>
              </a:rPr>
              <a:t>There are many types of layers available in the </a:t>
            </a:r>
            <a:r>
              <a:rPr lang="en-US" dirty="0" err="1">
                <a:latin typeface="Times New Roman" panose="02020603050405020304" pitchFamily="18" charset="0"/>
                <a:cs typeface="Times New Roman" panose="02020603050405020304" pitchFamily="18" charset="0"/>
              </a:rPr>
              <a:t>Keras</a:t>
            </a:r>
            <a:r>
              <a:rPr lang="en-US" dirty="0">
                <a:latin typeface="Times New Roman" panose="02020603050405020304" pitchFamily="18" charset="0"/>
                <a:cs typeface="Times New Roman" panose="02020603050405020304" pitchFamily="18" charset="0"/>
              </a:rPr>
              <a:t> Sequential API.</a:t>
            </a:r>
            <a:endParaRPr lang="ar-EG" dirty="0">
              <a:latin typeface="Times New Roman" panose="02020603050405020304" pitchFamily="18" charset="0"/>
              <a:cs typeface="Times New Roman" panose="02020603050405020304" pitchFamily="18" charset="0"/>
            </a:endParaRPr>
          </a:p>
          <a:p>
            <a:pPr marL="850900" lvl="1" indent="-342900" algn="just">
              <a:lnSpc>
                <a:spcPct val="150000"/>
              </a:lnSpc>
            </a:pPr>
            <a:r>
              <a:rPr lang="en-US" dirty="0">
                <a:latin typeface="Times New Roman" panose="02020603050405020304" pitchFamily="18" charset="0"/>
                <a:cs typeface="Times New Roman" panose="02020603050405020304" pitchFamily="18" charset="0"/>
              </a:rPr>
              <a:t>One of the most common layer types is the </a:t>
            </a:r>
            <a:r>
              <a:rPr lang="en-US" b="1" dirty="0">
                <a:latin typeface="Times New Roman" panose="02020603050405020304" pitchFamily="18" charset="0"/>
                <a:cs typeface="Times New Roman" panose="02020603050405020304" pitchFamily="18" charset="0"/>
              </a:rPr>
              <a:t>Dense layer</a:t>
            </a:r>
            <a:r>
              <a:rPr lang="en-US" dirty="0">
                <a:latin typeface="Times New Roman" panose="02020603050405020304" pitchFamily="18" charset="0"/>
                <a:cs typeface="Times New Roman" panose="02020603050405020304" pitchFamily="18" charset="0"/>
              </a:rPr>
              <a:t>, a fully connected layer</a:t>
            </a:r>
            <a:r>
              <a:rPr lang="ar-EG" dirty="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p>
          <a:p>
            <a:pPr marL="850900" lvl="1" indent="-342900" algn="just">
              <a:lnSpc>
                <a:spcPct val="150000"/>
              </a:lnSpc>
            </a:pPr>
            <a:r>
              <a:rPr lang="en-US" dirty="0">
                <a:latin typeface="Times New Roman" panose="02020603050405020304" pitchFamily="18" charset="0"/>
                <a:cs typeface="Times New Roman" panose="02020603050405020304" pitchFamily="18" charset="0"/>
              </a:rPr>
              <a:t>Flatten layer: a layer that flattens the multi-dimensional input tensors into a single dimension — used as a transition layer between convolutional or recurrent layers and fully connected layers in a neural network.</a:t>
            </a:r>
          </a:p>
          <a:p>
            <a:pPr marL="850900" lvl="1" indent="-342900" algn="just">
              <a:lnSpc>
                <a:spcPct val="150000"/>
              </a:lnSpc>
            </a:pPr>
            <a:r>
              <a:rPr lang="en-US" dirty="0">
                <a:latin typeface="Times New Roman" panose="02020603050405020304" pitchFamily="18" charset="0"/>
                <a:cs typeface="Times New Roman" panose="02020603050405020304" pitchFamily="18" charset="0"/>
              </a:rPr>
              <a:t>Dropout layer: a layer that randomly sets input units to 0 (using a defined frequency) during training time — used as a regularization technique to prevent overfitting in neural networks.</a:t>
            </a:r>
          </a:p>
          <a:p>
            <a:pPr marL="50800" indent="0" algn="just">
              <a:buNone/>
            </a:pPr>
            <a:endParaRPr lang="en-US" dirty="0">
              <a:latin typeface="Times New Roman" panose="02020603050405020304" pitchFamily="18" charset="0"/>
              <a:cs typeface="Times New Roman" panose="02020603050405020304" pitchFamily="18" charset="0"/>
            </a:endParaRPr>
          </a:p>
        </p:txBody>
      </p:sp>
      <p:sp>
        <p:nvSpPr>
          <p:cNvPr id="4" name="AutoShape 2">
            <a:extLst>
              <a:ext uri="{FF2B5EF4-FFF2-40B4-BE49-F238E27FC236}">
                <a16:creationId xmlns:a16="http://schemas.microsoft.com/office/drawing/2014/main" id="{D3D563B2-48E4-570A-9D55-04365A1630B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extBox 6">
            <a:extLst>
              <a:ext uri="{FF2B5EF4-FFF2-40B4-BE49-F238E27FC236}">
                <a16:creationId xmlns:a16="http://schemas.microsoft.com/office/drawing/2014/main" id="{312CF591-D7E0-FD5C-BB59-53F88F0B4BFB}"/>
              </a:ext>
            </a:extLst>
          </p:cNvPr>
          <p:cNvSpPr txBox="1"/>
          <p:nvPr/>
        </p:nvSpPr>
        <p:spPr>
          <a:xfrm>
            <a:off x="751114" y="6068006"/>
            <a:ext cx="6096000" cy="307777"/>
          </a:xfrm>
          <a:prstGeom prst="rect">
            <a:avLst/>
          </a:prstGeom>
          <a:noFill/>
        </p:spPr>
        <p:txBody>
          <a:bodyPr wrap="square">
            <a:spAutoFit/>
          </a:bodyPr>
          <a:lstStyle/>
          <a:p>
            <a:r>
              <a:rPr lang="en-US" dirty="0"/>
              <a:t>https://www.dataquest.io/blog/tutorial-introduction-to-keras/</a:t>
            </a:r>
          </a:p>
        </p:txBody>
      </p:sp>
    </p:spTree>
    <p:extLst>
      <p:ext uri="{BB962C8B-B14F-4D97-AF65-F5344CB8AC3E}">
        <p14:creationId xmlns:p14="http://schemas.microsoft.com/office/powerpoint/2010/main" val="3496105300"/>
      </p:ext>
    </p:extLst>
  </p:cSld>
  <p:clrMapOvr>
    <a:masterClrMapping/>
  </p:clrMapOvr>
  <p:transition spd="slow">
    <p:wip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85AC7-66DE-33AD-9ADB-2C2C507E3976}"/>
              </a:ext>
            </a:extLst>
          </p:cNvPr>
          <p:cNvSpPr>
            <a:spLocks noGrp="1"/>
          </p:cNvSpPr>
          <p:nvPr>
            <p:ph type="title"/>
          </p:nvPr>
        </p:nvSpPr>
        <p:spPr/>
        <p:txBody>
          <a:bodyPr/>
          <a:lstStyle/>
          <a:p>
            <a:r>
              <a:rPr lang="en-US" dirty="0"/>
              <a:t>Build Your First Neural Network</a:t>
            </a:r>
          </a:p>
        </p:txBody>
      </p:sp>
      <p:sp>
        <p:nvSpPr>
          <p:cNvPr id="3" name="Content Placeholder 2">
            <a:extLst>
              <a:ext uri="{FF2B5EF4-FFF2-40B4-BE49-F238E27FC236}">
                <a16:creationId xmlns:a16="http://schemas.microsoft.com/office/drawing/2014/main" id="{31119D82-5216-5BAC-205D-BF0AA255612A}"/>
              </a:ext>
            </a:extLst>
          </p:cNvPr>
          <p:cNvSpPr>
            <a:spLocks noGrp="1"/>
          </p:cNvSpPr>
          <p:nvPr>
            <p:ph idx="1"/>
          </p:nvPr>
        </p:nvSpPr>
        <p:spPr/>
        <p:txBody>
          <a:bodyPr>
            <a:normAutofit/>
          </a:bodyPr>
          <a:lstStyle/>
          <a:p>
            <a:pPr algn="l">
              <a:lnSpc>
                <a:spcPct val="150000"/>
              </a:lnSpc>
            </a:pPr>
            <a:r>
              <a:rPr lang="en-US" b="1" i="0" dirty="0">
                <a:effectLst/>
                <a:latin typeface="Times New Roman" panose="02020603050405020304" pitchFamily="18" charset="0"/>
                <a:cs typeface="Times New Roman" panose="02020603050405020304" pitchFamily="18" charset="0"/>
              </a:rPr>
              <a:t>Compiling a Model with </a:t>
            </a:r>
            <a:r>
              <a:rPr lang="en-US" b="1" i="0" dirty="0" err="1">
                <a:effectLst/>
                <a:latin typeface="Times New Roman" panose="02020603050405020304" pitchFamily="18" charset="0"/>
                <a:cs typeface="Times New Roman" panose="02020603050405020304" pitchFamily="18" charset="0"/>
              </a:rPr>
              <a:t>Keras</a:t>
            </a:r>
            <a:endParaRPr lang="en-US" b="1" i="0" dirty="0">
              <a:effectLst/>
              <a:latin typeface="Times New Roman" panose="02020603050405020304" pitchFamily="18" charset="0"/>
              <a:cs typeface="Times New Roman" panose="02020603050405020304" pitchFamily="18" charset="0"/>
            </a:endParaRPr>
          </a:p>
          <a:p>
            <a:pPr algn="l">
              <a:lnSpc>
                <a:spcPct val="150000"/>
              </a:lnSpc>
            </a:pPr>
            <a:r>
              <a:rPr lang="en-US" b="0" i="0" dirty="0">
                <a:solidFill>
                  <a:srgbClr val="212529"/>
                </a:solidFill>
                <a:effectLst/>
                <a:latin typeface="Times New Roman" panose="02020603050405020304" pitchFamily="18" charset="0"/>
                <a:cs typeface="Times New Roman" panose="02020603050405020304" pitchFamily="18" charset="0"/>
              </a:rPr>
              <a:t>Once you’ve built a model using the </a:t>
            </a:r>
            <a:r>
              <a:rPr lang="en-US" b="0" i="0" dirty="0" err="1">
                <a:solidFill>
                  <a:srgbClr val="212529"/>
                </a:solidFill>
                <a:effectLst/>
                <a:latin typeface="Times New Roman" panose="02020603050405020304" pitchFamily="18" charset="0"/>
                <a:cs typeface="Times New Roman" panose="02020603050405020304" pitchFamily="18" charset="0"/>
              </a:rPr>
              <a:t>Keras</a:t>
            </a:r>
            <a:r>
              <a:rPr lang="en-US" b="0" i="0" dirty="0">
                <a:solidFill>
                  <a:srgbClr val="212529"/>
                </a:solidFill>
                <a:effectLst/>
                <a:latin typeface="Times New Roman" panose="02020603050405020304" pitchFamily="18" charset="0"/>
                <a:cs typeface="Times New Roman" panose="02020603050405020304" pitchFamily="18" charset="0"/>
              </a:rPr>
              <a:t> Sequential API, you’ll need to compile it before it can be used for training. When compiling the model, you’ll need to specify both a loss function and an optimizer</a:t>
            </a:r>
            <a:r>
              <a:rPr lang="en-US" b="0" i="0" dirty="0">
                <a:solidFill>
                  <a:srgbClr val="212529"/>
                </a:solidFill>
                <a:effectLst/>
                <a:latin typeface="SSP Local"/>
              </a:rPr>
              <a:t>. </a:t>
            </a:r>
          </a:p>
        </p:txBody>
      </p:sp>
      <p:pic>
        <p:nvPicPr>
          <p:cNvPr id="16" name="Picture 15">
            <a:extLst>
              <a:ext uri="{FF2B5EF4-FFF2-40B4-BE49-F238E27FC236}">
                <a16:creationId xmlns:a16="http://schemas.microsoft.com/office/drawing/2014/main" id="{2DB0C0A0-210D-693D-358C-461A7D665317}"/>
              </a:ext>
            </a:extLst>
          </p:cNvPr>
          <p:cNvPicPr>
            <a:picLocks noChangeAspect="1"/>
          </p:cNvPicPr>
          <p:nvPr/>
        </p:nvPicPr>
        <p:blipFill>
          <a:blip r:embed="rId2"/>
          <a:stretch>
            <a:fillRect/>
          </a:stretch>
        </p:blipFill>
        <p:spPr>
          <a:xfrm>
            <a:off x="1697599" y="4407471"/>
            <a:ext cx="9149852" cy="1661321"/>
          </a:xfrm>
          <a:prstGeom prst="rect">
            <a:avLst/>
          </a:prstGeom>
        </p:spPr>
      </p:pic>
    </p:spTree>
    <p:extLst>
      <p:ext uri="{BB962C8B-B14F-4D97-AF65-F5344CB8AC3E}">
        <p14:creationId xmlns:p14="http://schemas.microsoft.com/office/powerpoint/2010/main" val="3656886758"/>
      </p:ext>
    </p:extLst>
  </p:cSld>
  <p:clrMapOvr>
    <a:masterClrMapping/>
  </p:clrMapOvr>
  <p:transition spd="slow">
    <p:wip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73291E-DFB3-9B99-B403-F849E749BC27}"/>
              </a:ext>
            </a:extLst>
          </p:cNvPr>
          <p:cNvSpPr>
            <a:spLocks noGrp="1"/>
          </p:cNvSpPr>
          <p:nvPr>
            <p:ph type="title"/>
          </p:nvPr>
        </p:nvSpPr>
        <p:spPr/>
        <p:txBody>
          <a:bodyPr/>
          <a:lstStyle/>
          <a:p>
            <a:r>
              <a:rPr lang="en-US" dirty="0"/>
              <a:t>Build Your First Neural Network</a:t>
            </a:r>
          </a:p>
        </p:txBody>
      </p:sp>
      <p:sp>
        <p:nvSpPr>
          <p:cNvPr id="3" name="Content Placeholder 2">
            <a:extLst>
              <a:ext uri="{FF2B5EF4-FFF2-40B4-BE49-F238E27FC236}">
                <a16:creationId xmlns:a16="http://schemas.microsoft.com/office/drawing/2014/main" id="{0B700B4D-1557-F357-7211-1DC22A0F4E85}"/>
              </a:ext>
            </a:extLst>
          </p:cNvPr>
          <p:cNvSpPr>
            <a:spLocks noGrp="1"/>
          </p:cNvSpPr>
          <p:nvPr>
            <p:ph idx="1"/>
          </p:nvPr>
        </p:nvSpPr>
        <p:spPr/>
        <p:txBody>
          <a:bodyPr>
            <a:normAutofit/>
          </a:bodyPr>
          <a:lstStyle/>
          <a:p>
            <a:pPr>
              <a:lnSpc>
                <a:spcPct val="170000"/>
              </a:lnSpc>
            </a:pPr>
            <a:r>
              <a:rPr lang="en-US" dirty="0">
                <a:latin typeface="Times New Roman" panose="02020603050405020304" pitchFamily="18" charset="0"/>
                <a:cs typeface="Times New Roman" panose="02020603050405020304" pitchFamily="18" charset="0"/>
              </a:rPr>
              <a:t>Fitting a Model with </a:t>
            </a:r>
            <a:r>
              <a:rPr lang="en-US" dirty="0" err="1">
                <a:latin typeface="Times New Roman" panose="02020603050405020304" pitchFamily="18" charset="0"/>
                <a:cs typeface="Times New Roman" panose="02020603050405020304" pitchFamily="18" charset="0"/>
              </a:rPr>
              <a:t>Keras</a:t>
            </a:r>
            <a:endParaRPr lang="en-US" dirty="0">
              <a:latin typeface="Times New Roman" panose="02020603050405020304" pitchFamily="18" charset="0"/>
              <a:cs typeface="Times New Roman" panose="02020603050405020304" pitchFamily="18" charset="0"/>
            </a:endParaRPr>
          </a:p>
          <a:p>
            <a:pPr lvl="1">
              <a:lnSpc>
                <a:spcPct val="170000"/>
              </a:lnSpc>
            </a:pPr>
            <a:r>
              <a:rPr lang="en-US" dirty="0">
                <a:latin typeface="Times New Roman" panose="02020603050405020304" pitchFamily="18" charset="0"/>
                <a:cs typeface="Times New Roman" panose="02020603050405020304" pitchFamily="18" charset="0"/>
              </a:rPr>
              <a:t>Finally, to use </a:t>
            </a:r>
            <a:r>
              <a:rPr lang="en-US" dirty="0" err="1">
                <a:latin typeface="Times New Roman" panose="02020603050405020304" pitchFamily="18" charset="0"/>
                <a:cs typeface="Times New Roman" panose="02020603050405020304" pitchFamily="18" charset="0"/>
              </a:rPr>
              <a:t>Keras</a:t>
            </a:r>
            <a:r>
              <a:rPr lang="en-US" dirty="0">
                <a:latin typeface="Times New Roman" panose="02020603050405020304" pitchFamily="18" charset="0"/>
                <a:cs typeface="Times New Roman" panose="02020603050405020304" pitchFamily="18" charset="0"/>
              </a:rPr>
              <a:t> for deep learning, the compiled model must be fit to a training dataset. </a:t>
            </a:r>
          </a:p>
          <a:p>
            <a:pPr lvl="2">
              <a:lnSpc>
                <a:spcPct val="170000"/>
              </a:lnSpc>
            </a:pPr>
            <a:r>
              <a:rPr lang="en-US" dirty="0" err="1">
                <a:latin typeface="Times New Roman" panose="02020603050405020304" pitchFamily="18" charset="0"/>
                <a:cs typeface="Times New Roman" panose="02020603050405020304" pitchFamily="18" charset="0"/>
              </a:rPr>
              <a:t>model.fit</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X_train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y_train</a:t>
            </a:r>
            <a:r>
              <a:rPr lang="en-US" dirty="0">
                <a:latin typeface="Times New Roman" panose="02020603050405020304" pitchFamily="18" charset="0"/>
                <a:cs typeface="Times New Roman" panose="02020603050405020304" pitchFamily="18" charset="0"/>
              </a:rPr>
              <a:t>)</a:t>
            </a:r>
          </a:p>
          <a:p>
            <a:pPr lvl="1">
              <a:lnSpc>
                <a:spcPct val="170000"/>
              </a:lnSpc>
            </a:pPr>
            <a:r>
              <a:rPr lang="en-US" dirty="0">
                <a:latin typeface="Times New Roman" panose="02020603050405020304" pitchFamily="18" charset="0"/>
                <a:cs typeface="Times New Roman" panose="02020603050405020304" pitchFamily="18" charset="0"/>
              </a:rPr>
              <a:t>To evaluate the performance of the model after training, you can use evaluate:</a:t>
            </a:r>
          </a:p>
          <a:p>
            <a:pPr lvl="2">
              <a:lnSpc>
                <a:spcPct val="170000"/>
              </a:lnSpc>
            </a:pPr>
            <a:r>
              <a:rPr lang="en-US" dirty="0" err="1">
                <a:latin typeface="Times New Roman" panose="02020603050405020304" pitchFamily="18" charset="0"/>
                <a:cs typeface="Times New Roman" panose="02020603050405020304" pitchFamily="18" charset="0"/>
              </a:rPr>
              <a:t>test_loss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test_accuracy</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model.evaluate</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x_test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y_test</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867987658"/>
      </p:ext>
    </p:extLst>
  </p:cSld>
  <p:clrMapOvr>
    <a:masterClrMapping/>
  </p:clrMapOvr>
  <p:transition spd="slow">
    <p:wip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BF158C-F4C5-F3FE-5274-CFDB45513BE5}"/>
              </a:ext>
            </a:extLst>
          </p:cNvPr>
          <p:cNvSpPr>
            <a:spLocks noGrp="1"/>
          </p:cNvSpPr>
          <p:nvPr>
            <p:ph type="title"/>
          </p:nvPr>
        </p:nvSpPr>
        <p:spPr/>
        <p:txBody>
          <a:bodyPr/>
          <a:lstStyle/>
          <a:p>
            <a:r>
              <a:rPr lang="en-US" dirty="0"/>
              <a:t>LAB</a:t>
            </a:r>
          </a:p>
        </p:txBody>
      </p:sp>
    </p:spTree>
    <p:extLst>
      <p:ext uri="{BB962C8B-B14F-4D97-AF65-F5344CB8AC3E}">
        <p14:creationId xmlns:p14="http://schemas.microsoft.com/office/powerpoint/2010/main" val="2209089872"/>
      </p:ext>
    </p:extLst>
  </p:cSld>
  <p:clrMapOvr>
    <a:masterClrMapping/>
  </p:clrMapOvr>
  <p:transition spd="slow">
    <p:wip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4354B-AC67-4A85-8AC5-3E1ED4E5B594}"/>
              </a:ext>
            </a:extLst>
          </p:cNvPr>
          <p:cNvSpPr>
            <a:spLocks noGrp="1"/>
          </p:cNvSpPr>
          <p:nvPr>
            <p:ph type="title"/>
          </p:nvPr>
        </p:nvSpPr>
        <p:spPr/>
        <p:txBody>
          <a:bodyPr/>
          <a:lstStyle/>
          <a:p>
            <a:r>
              <a:rPr lang="en-US" b="1" dirty="0">
                <a:ln w="10160">
                  <a:noFill/>
                  <a:prstDash val="solid"/>
                </a:ln>
                <a:solidFill>
                  <a:srgbClr val="FFFFFF"/>
                </a:solidFill>
                <a:effectLst>
                  <a:outerShdw blurRad="38100" dist="22860" dir="5400000" algn="tl" rotWithShape="0">
                    <a:srgbClr val="000000">
                      <a:alpha val="30000"/>
                    </a:srgbClr>
                  </a:outerShdw>
                </a:effectLst>
                <a:latin typeface="Georgia" panose="02040502050405020303" pitchFamily="18" charset="0"/>
              </a:rPr>
              <a:t>A Short History of Programming languages</a:t>
            </a:r>
            <a:endParaRPr lang="en-US" b="1" dirty="0">
              <a:ln w="10160">
                <a:noFill/>
                <a:prstDash val="solid"/>
              </a:ln>
              <a:solidFill>
                <a:srgbClr val="FFFFFF"/>
              </a:solidFill>
              <a:effectLst>
                <a:outerShdw blurRad="38100" dist="22860" dir="5400000" algn="tl" rotWithShape="0">
                  <a:srgbClr val="000000">
                    <a:alpha val="30000"/>
                  </a:srgbClr>
                </a:outerShdw>
              </a:effectLst>
            </a:endParaRPr>
          </a:p>
        </p:txBody>
      </p:sp>
      <p:sp>
        <p:nvSpPr>
          <p:cNvPr id="3" name="Content Placeholder 2">
            <a:extLst>
              <a:ext uri="{FF2B5EF4-FFF2-40B4-BE49-F238E27FC236}">
                <a16:creationId xmlns:a16="http://schemas.microsoft.com/office/drawing/2014/main" id="{310C639D-B009-4D01-8403-0E3DB0AB2C28}"/>
              </a:ext>
            </a:extLst>
          </p:cNvPr>
          <p:cNvSpPr>
            <a:spLocks noGrp="1"/>
          </p:cNvSpPr>
          <p:nvPr>
            <p:ph idx="1"/>
          </p:nvPr>
        </p:nvSpPr>
        <p:spPr/>
        <p:txBody>
          <a:bodyPr/>
          <a:lstStyle/>
          <a:p>
            <a:pPr marL="457200" indent="-457200">
              <a:lnSpc>
                <a:spcPct val="150000"/>
              </a:lnSpc>
              <a:buFont typeface="+mj-lt"/>
              <a:buAutoNum type="arabicParenR"/>
            </a:pPr>
            <a:r>
              <a:rPr lang="en-US" dirty="0">
                <a:latin typeface="Times New Roman" panose="02020603050405020304" pitchFamily="18" charset="0"/>
                <a:cs typeface="Times New Roman" panose="02020603050405020304" pitchFamily="18" charset="0"/>
              </a:rPr>
              <a:t>Nothing</a:t>
            </a:r>
          </a:p>
          <a:p>
            <a:pPr marL="457200" indent="-457200">
              <a:lnSpc>
                <a:spcPct val="150000"/>
              </a:lnSpc>
              <a:buFont typeface="+mj-lt"/>
              <a:buAutoNum type="arabicParenR"/>
            </a:pPr>
            <a:r>
              <a:rPr lang="en-US" dirty="0">
                <a:latin typeface="Times New Roman" panose="02020603050405020304" pitchFamily="18" charset="0"/>
                <a:cs typeface="Times New Roman" panose="02020603050405020304" pitchFamily="18" charset="0"/>
              </a:rPr>
              <a:t>machine code</a:t>
            </a:r>
          </a:p>
          <a:p>
            <a:pPr marL="457200" indent="-457200">
              <a:lnSpc>
                <a:spcPct val="150000"/>
              </a:lnSpc>
              <a:buFont typeface="+mj-lt"/>
              <a:buAutoNum type="arabicParenR"/>
            </a:pPr>
            <a:r>
              <a:rPr lang="en-US" dirty="0">
                <a:latin typeface="Times New Roman" panose="02020603050405020304" pitchFamily="18" charset="0"/>
                <a:cs typeface="Times New Roman" panose="02020603050405020304" pitchFamily="18" charset="0"/>
              </a:rPr>
              <a:t>assembly languages</a:t>
            </a:r>
          </a:p>
          <a:p>
            <a:endParaRPr lang="en-US" dirty="0"/>
          </a:p>
        </p:txBody>
      </p:sp>
    </p:spTree>
    <p:custDataLst>
      <p:tags r:id="rId1"/>
    </p:custDataLst>
    <p:extLst>
      <p:ext uri="{BB962C8B-B14F-4D97-AF65-F5344CB8AC3E}">
        <p14:creationId xmlns:p14="http://schemas.microsoft.com/office/powerpoint/2010/main" val="394242962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prstGeom prst="rect">
            <a:avLst/>
          </a:prstGeom>
        </p:spPr>
        <p:txBody>
          <a:bodyPr/>
          <a:lstStyle/>
          <a:p>
            <a:fld id="{A9045D25-2CCC-404F-8CFF-A820A8A7BC70}" type="slidenum">
              <a:rPr lang="en-US" smtClean="0"/>
              <a:t>45</a:t>
            </a:fld>
            <a:endParaRPr lang="en-US" dirty="0"/>
          </a:p>
        </p:txBody>
      </p:sp>
      <p:sp>
        <p:nvSpPr>
          <p:cNvPr id="2" name="Title 1"/>
          <p:cNvSpPr>
            <a:spLocks noGrp="1"/>
          </p:cNvSpPr>
          <p:nvPr>
            <p:ph type="title"/>
          </p:nvPr>
        </p:nvSpPr>
        <p:spPr/>
        <p:txBody>
          <a:bodyPr>
            <a:normAutofit/>
          </a:bodyPr>
          <a:lstStyle/>
          <a:p>
            <a:r>
              <a:rPr lang="en-US" b="1" dirty="0">
                <a:ln w="10160">
                  <a:noFill/>
                  <a:prstDash val="solid"/>
                </a:ln>
                <a:solidFill>
                  <a:srgbClr val="FFFFFF"/>
                </a:solidFill>
                <a:effectLst>
                  <a:outerShdw blurRad="38100" dist="22860" dir="5400000" algn="tl" rotWithShape="0">
                    <a:srgbClr val="000000">
                      <a:alpha val="30000"/>
                    </a:srgbClr>
                  </a:outerShdw>
                </a:effectLst>
                <a:latin typeface="Georgia" panose="02040502050405020303" pitchFamily="18" charset="0"/>
              </a:rPr>
              <a:t>A Short History of Programming languages</a:t>
            </a:r>
            <a:endParaRPr lang="en-US" dirty="0"/>
          </a:p>
        </p:txBody>
      </p:sp>
      <p:sp>
        <p:nvSpPr>
          <p:cNvPr id="3" name="Content Placeholder 2"/>
          <p:cNvSpPr>
            <a:spLocks noGrp="1"/>
          </p:cNvSpPr>
          <p:nvPr>
            <p:ph idx="1"/>
          </p:nvPr>
        </p:nvSpPr>
        <p:spPr>
          <a:ln>
            <a:solidFill>
              <a:schemeClr val="bg1"/>
            </a:solidFill>
          </a:ln>
        </p:spPr>
        <p:txBody>
          <a:bodyPr>
            <a:normAutofit/>
          </a:bodyPr>
          <a:lstStyle/>
          <a:p>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9160" y="1054225"/>
            <a:ext cx="6336738" cy="4629201"/>
          </a:xfrm>
          <a:prstGeom prst="rect">
            <a:avLst/>
          </a:prstGeom>
        </p:spPr>
      </p:pic>
      <p:sp>
        <p:nvSpPr>
          <p:cNvPr id="9" name="TextBox 8"/>
          <p:cNvSpPr txBox="1"/>
          <p:nvPr/>
        </p:nvSpPr>
        <p:spPr>
          <a:xfrm>
            <a:off x="327616" y="6082434"/>
            <a:ext cx="10512862" cy="538469"/>
          </a:xfrm>
          <a:prstGeom prst="rect">
            <a:avLst/>
          </a:prstGeom>
          <a:noFill/>
        </p:spPr>
        <p:txBody>
          <a:bodyPr wrap="square" rtlCol="0">
            <a:spAutoFit/>
          </a:bodyPr>
          <a:lstStyle/>
          <a:p>
            <a:r>
              <a:rPr lang="en-US" sz="1100" b="1" dirty="0">
                <a:latin typeface="Cambria" pitchFamily="18" charset="0"/>
              </a:rPr>
              <a:t> * </a:t>
            </a:r>
            <a:r>
              <a:rPr lang="en-US" sz="1100" b="1" dirty="0">
                <a:latin typeface="Cambria" pitchFamily="18" charset="0"/>
                <a:hlinkClick r:id="rId3"/>
              </a:rPr>
              <a:t>http://www.columbia.edu/cu/computinghistory/704.html</a:t>
            </a:r>
            <a:endParaRPr lang="en-US" sz="1100" b="1" dirty="0"/>
          </a:p>
          <a:p>
            <a:endParaRPr lang="en-US" sz="1799" dirty="0"/>
          </a:p>
        </p:txBody>
      </p:sp>
      <p:sp>
        <p:nvSpPr>
          <p:cNvPr id="4" name="TextBox 3">
            <a:extLst>
              <a:ext uri="{FF2B5EF4-FFF2-40B4-BE49-F238E27FC236}">
                <a16:creationId xmlns:a16="http://schemas.microsoft.com/office/drawing/2014/main" id="{EBBFB39F-52F3-4560-8AB7-533B7D478C13}"/>
              </a:ext>
            </a:extLst>
          </p:cNvPr>
          <p:cNvSpPr txBox="1"/>
          <p:nvPr/>
        </p:nvSpPr>
        <p:spPr>
          <a:xfrm>
            <a:off x="479148" y="1061034"/>
            <a:ext cx="5119310" cy="3835152"/>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dirty="0">
                <a:latin typeface="Georgia" panose="02040502050405020303" pitchFamily="18" charset="0"/>
                <a:ea typeface="Tahoma" panose="020B0604030504040204" pitchFamily="34" charset="0"/>
                <a:cs typeface="Tahoma" panose="020B0604030504040204" pitchFamily="34" charset="0"/>
              </a:rPr>
              <a:t>1954: IBM develops the 704 – Successor to the 701</a:t>
            </a:r>
          </a:p>
          <a:p>
            <a:pPr marL="342900" indent="-342900">
              <a:lnSpc>
                <a:spcPct val="150000"/>
              </a:lnSpc>
              <a:buFont typeface="Arial" panose="020B0604020202020204" pitchFamily="34" charset="0"/>
              <a:buChar char="•"/>
            </a:pPr>
            <a:r>
              <a:rPr lang="en-US" sz="2400" dirty="0">
                <a:latin typeface="Georgia" panose="02040502050405020303" pitchFamily="18" charset="0"/>
                <a:ea typeface="Tahoma" panose="020B0604030504040204" pitchFamily="34" charset="0"/>
                <a:cs typeface="Tahoma" panose="020B0604030504040204" pitchFamily="34" charset="0"/>
              </a:rPr>
              <a:t>All programming done in assembly</a:t>
            </a:r>
          </a:p>
          <a:p>
            <a:pPr marL="342900" indent="-342900">
              <a:lnSpc>
                <a:spcPct val="150000"/>
              </a:lnSpc>
              <a:buFont typeface="Arial" panose="020B0604020202020204" pitchFamily="34" charset="0"/>
              <a:buChar char="•"/>
            </a:pPr>
            <a:r>
              <a:rPr lang="en-US" sz="2400" dirty="0">
                <a:latin typeface="Georgia" panose="02040502050405020303" pitchFamily="18" charset="0"/>
                <a:ea typeface="Tahoma" panose="020B0604030504040204" pitchFamily="34" charset="0"/>
                <a:cs typeface="Tahoma" panose="020B0604030504040204" pitchFamily="34" charset="0"/>
              </a:rPr>
              <a:t>Problem – Software costs exceeded hardware costs! </a:t>
            </a:r>
          </a:p>
          <a:p>
            <a:pPr>
              <a:lnSpc>
                <a:spcPct val="150000"/>
              </a:lnSpc>
            </a:pPr>
            <a:endParaRPr lang="en-US" sz="2100" dirty="0">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08282797"/>
      </p:ext>
    </p:extLst>
  </p:cSld>
  <p:clrMapOvr>
    <a:masterClrMapping/>
  </p:clrMapOvr>
  <p:transition spd="slow">
    <p:wipe/>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n w="10160">
                  <a:noFill/>
                  <a:prstDash val="solid"/>
                </a:ln>
                <a:solidFill>
                  <a:srgbClr val="FFFFFF"/>
                </a:solidFill>
                <a:effectLst>
                  <a:outerShdw blurRad="38100" dist="22860" dir="5400000" algn="tl" rotWithShape="0">
                    <a:srgbClr val="000000">
                      <a:alpha val="30000"/>
                    </a:srgbClr>
                  </a:outerShdw>
                </a:effectLst>
                <a:latin typeface="Georgia" panose="02040502050405020303" pitchFamily="18" charset="0"/>
              </a:rPr>
              <a:t>A Short History of Programming languages</a:t>
            </a:r>
            <a:endParaRPr lang="en-US" dirty="0"/>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Fortran I</a:t>
            </a:r>
          </a:p>
          <a:p>
            <a:pPr lvl="1"/>
            <a:r>
              <a:rPr lang="en-US" dirty="0">
                <a:latin typeface="Times New Roman" panose="02020603050405020304" pitchFamily="18" charset="0"/>
                <a:cs typeface="Times New Roman" panose="02020603050405020304" pitchFamily="18" charset="0"/>
              </a:rPr>
              <a:t>1958 – &gt;50% of all software is in FORTRAN </a:t>
            </a:r>
          </a:p>
          <a:p>
            <a:pPr lvl="1"/>
            <a:r>
              <a:rPr lang="en-US" dirty="0">
                <a:latin typeface="Times New Roman" panose="02020603050405020304" pitchFamily="18" charset="0"/>
                <a:cs typeface="Times New Roman" panose="02020603050405020304" pitchFamily="18" charset="0"/>
              </a:rPr>
              <a:t>Performance is close to hand-written assembly!</a:t>
            </a:r>
          </a:p>
          <a:p>
            <a:pPr lvl="1"/>
            <a:r>
              <a:rPr lang="en-US" dirty="0">
                <a:latin typeface="Times New Roman" panose="02020603050405020304" pitchFamily="18" charset="0"/>
                <a:cs typeface="Times New Roman" panose="02020603050405020304" pitchFamily="18" charset="0"/>
              </a:rPr>
              <a:t>Faster Development time.</a:t>
            </a:r>
          </a:p>
          <a:p>
            <a:pPr lvl="2"/>
            <a:endParaRPr lang="en-US" dirty="0"/>
          </a:p>
          <a:p>
            <a:endParaRPr lang="en-US" dirty="0"/>
          </a:p>
          <a:p>
            <a:pPr marL="0" indent="0">
              <a:buNone/>
            </a:pPr>
            <a:endParaRPr lang="en-US" dirty="0"/>
          </a:p>
        </p:txBody>
      </p:sp>
      <p:pic>
        <p:nvPicPr>
          <p:cNvPr id="7" name="Content Placeholder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4060" y="1374545"/>
            <a:ext cx="3809008" cy="4189909"/>
          </a:xfrm>
          <a:prstGeom prst="rect">
            <a:avLst/>
          </a:prstGeom>
        </p:spPr>
      </p:pic>
      <p:pic>
        <p:nvPicPr>
          <p:cNvPr id="8" name="Content Placeholder 3"/>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9264032" y="5098945"/>
            <a:ext cx="2318733" cy="175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009344" y="5924723"/>
            <a:ext cx="8455997" cy="307697"/>
          </a:xfrm>
          <a:prstGeom prst="rect">
            <a:avLst/>
          </a:prstGeom>
        </p:spPr>
        <p:txBody>
          <a:bodyPr wrap="square">
            <a:spAutoFit/>
          </a:bodyPr>
          <a:lstStyle/>
          <a:p>
            <a:r>
              <a:rPr lang="en-US" sz="1400" dirty="0"/>
              <a:t>http://www.columbia.edu/cu/computinghistory/backus.html</a:t>
            </a:r>
          </a:p>
        </p:txBody>
      </p:sp>
    </p:spTree>
    <p:custDataLst>
      <p:tags r:id="rId1"/>
    </p:custDataLst>
    <p:extLst>
      <p:ext uri="{BB962C8B-B14F-4D97-AF65-F5344CB8AC3E}">
        <p14:creationId xmlns:p14="http://schemas.microsoft.com/office/powerpoint/2010/main" val="32053950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1000"/>
                                        <p:tgtEl>
                                          <p:spTgt spid="8"/>
                                        </p:tgtEl>
                                      </p:cBhvr>
                                    </p:animEffect>
                                    <p:anim calcmode="lin" valueType="num">
                                      <p:cBhvr>
                                        <p:cTn id="12" dur="1000" fill="hold"/>
                                        <p:tgtEl>
                                          <p:spTgt spid="8"/>
                                        </p:tgtEl>
                                        <p:attrNameLst>
                                          <p:attrName>ppt_x</p:attrName>
                                        </p:attrNameLst>
                                      </p:cBhvr>
                                      <p:tavLst>
                                        <p:tav tm="0">
                                          <p:val>
                                            <p:strVal val="#ppt_x"/>
                                          </p:val>
                                        </p:tav>
                                        <p:tav tm="100000">
                                          <p:val>
                                            <p:strVal val="#ppt_x"/>
                                          </p:val>
                                        </p:tav>
                                      </p:tavLst>
                                    </p:anim>
                                    <p:anim calcmode="lin" valueType="num">
                                      <p:cBhvr>
                                        <p:cTn id="1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ln w="10160">
                  <a:noFill/>
                  <a:prstDash val="solid"/>
                </a:ln>
                <a:solidFill>
                  <a:srgbClr val="FFFFFF"/>
                </a:solidFill>
                <a:effectLst>
                  <a:outerShdw blurRad="38100" dist="22860" dir="5400000" algn="tl" rotWithShape="0">
                    <a:srgbClr val="000000">
                      <a:alpha val="30000"/>
                    </a:srgbClr>
                  </a:outerShdw>
                </a:effectLst>
                <a:latin typeface="Georgia" panose="02040502050405020303" pitchFamily="18" charset="0"/>
              </a:rPr>
              <a:t>A Short History of Programming languages</a:t>
            </a:r>
            <a:endParaRPr lang="en-US" dirty="0"/>
          </a:p>
        </p:txBody>
      </p:sp>
      <p:sp>
        <p:nvSpPr>
          <p:cNvPr id="3" name="Content Placeholder 2"/>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Fortran I</a:t>
            </a:r>
          </a:p>
          <a:p>
            <a:pPr lvl="1"/>
            <a:r>
              <a:rPr lang="en-US" dirty="0">
                <a:latin typeface="Times New Roman" panose="02020603050405020304" pitchFamily="18" charset="0"/>
                <a:cs typeface="Times New Roman" panose="02020603050405020304" pitchFamily="18" charset="0"/>
              </a:rPr>
              <a:t>1958 – &gt;50% of all software is in FORTRAN </a:t>
            </a:r>
          </a:p>
          <a:p>
            <a:pPr lvl="1"/>
            <a:r>
              <a:rPr lang="en-US" dirty="0">
                <a:latin typeface="Times New Roman" panose="02020603050405020304" pitchFamily="18" charset="0"/>
                <a:cs typeface="Times New Roman" panose="02020603050405020304" pitchFamily="18" charset="0"/>
              </a:rPr>
              <a:t>Performance is close to hand-written assembly!</a:t>
            </a:r>
          </a:p>
          <a:p>
            <a:pPr lvl="1"/>
            <a:r>
              <a:rPr lang="en-US" dirty="0">
                <a:latin typeface="Times New Roman" panose="02020603050405020304" pitchFamily="18" charset="0"/>
                <a:cs typeface="Times New Roman" panose="02020603050405020304" pitchFamily="18" charset="0"/>
              </a:rPr>
              <a:t>Faster Development time.</a:t>
            </a:r>
          </a:p>
          <a:p>
            <a:r>
              <a:rPr lang="en-US" dirty="0">
                <a:latin typeface="Times New Roman" panose="02020603050405020304" pitchFamily="18" charset="0"/>
                <a:cs typeface="Times New Roman" panose="02020603050405020304" pitchFamily="18" charset="0"/>
              </a:rPr>
              <a:t>C</a:t>
            </a:r>
          </a:p>
          <a:p>
            <a:r>
              <a:rPr lang="en-US" dirty="0">
                <a:latin typeface="Times New Roman" panose="02020603050405020304" pitchFamily="18" charset="0"/>
                <a:cs typeface="Times New Roman" panose="02020603050405020304" pitchFamily="18" charset="0"/>
              </a:rPr>
              <a:t>JAVA</a:t>
            </a:r>
          </a:p>
          <a:p>
            <a:r>
              <a:rPr lang="en-US" dirty="0">
                <a:latin typeface="Times New Roman" panose="02020603050405020304" pitchFamily="18" charset="0"/>
                <a:cs typeface="Times New Roman" panose="02020603050405020304" pitchFamily="18" charset="0"/>
              </a:rPr>
              <a:t>Python</a:t>
            </a:r>
          </a:p>
          <a:p>
            <a:endParaRPr lang="en-US" dirty="0">
              <a:latin typeface="Times New Roman" panose="02020603050405020304" pitchFamily="18" charset="0"/>
              <a:cs typeface="Times New Roman" panose="02020603050405020304" pitchFamily="18" charset="0"/>
            </a:endParaRPr>
          </a:p>
          <a:p>
            <a:pPr lvl="2"/>
            <a:endParaRPr lang="en-US" dirty="0"/>
          </a:p>
          <a:p>
            <a:endParaRPr lang="en-US" dirty="0"/>
          </a:p>
          <a:p>
            <a:pPr marL="0" indent="0">
              <a:buNone/>
            </a:pPr>
            <a:endParaRPr lang="en-US" dirty="0"/>
          </a:p>
        </p:txBody>
      </p:sp>
      <p:pic>
        <p:nvPicPr>
          <p:cNvPr id="8"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bwMode="auto">
          <a:xfrm>
            <a:off x="8892937" y="3528390"/>
            <a:ext cx="2318733" cy="175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p:cNvSpPr/>
          <p:nvPr/>
        </p:nvSpPr>
        <p:spPr>
          <a:xfrm>
            <a:off x="1009344" y="5924723"/>
            <a:ext cx="8455997" cy="307697"/>
          </a:xfrm>
          <a:prstGeom prst="rect">
            <a:avLst/>
          </a:prstGeom>
        </p:spPr>
        <p:txBody>
          <a:bodyPr wrap="square">
            <a:spAutoFit/>
          </a:bodyPr>
          <a:lstStyle/>
          <a:p>
            <a:r>
              <a:rPr lang="en-US" sz="1400" dirty="0"/>
              <a:t>http://www.columbia.edu/cu/computinghistory/backus.html</a:t>
            </a:r>
          </a:p>
        </p:txBody>
      </p:sp>
    </p:spTree>
    <p:custDataLst>
      <p:tags r:id="rId1"/>
    </p:custDataLst>
    <p:extLst>
      <p:ext uri="{BB962C8B-B14F-4D97-AF65-F5344CB8AC3E}">
        <p14:creationId xmlns:p14="http://schemas.microsoft.com/office/powerpoint/2010/main" val="395984197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797D8-CF41-2BD2-095D-C09FBE32F642}"/>
              </a:ext>
            </a:extLst>
          </p:cNvPr>
          <p:cNvSpPr>
            <a:spLocks noGrp="1"/>
          </p:cNvSpPr>
          <p:nvPr>
            <p:ph type="title"/>
          </p:nvPr>
        </p:nvSpPr>
        <p:spPr/>
        <p:txBody>
          <a:bodyPr/>
          <a:lstStyle/>
          <a:p>
            <a:r>
              <a:rPr lang="en-US" dirty="0"/>
              <a:t>Why Python?</a:t>
            </a:r>
          </a:p>
        </p:txBody>
      </p:sp>
      <p:sp>
        <p:nvSpPr>
          <p:cNvPr id="3" name="Content Placeholder 2">
            <a:extLst>
              <a:ext uri="{FF2B5EF4-FFF2-40B4-BE49-F238E27FC236}">
                <a16:creationId xmlns:a16="http://schemas.microsoft.com/office/drawing/2014/main" id="{6263AAED-0AFF-A525-84C6-16AEB693F0EE}"/>
              </a:ext>
            </a:extLst>
          </p:cNvPr>
          <p:cNvSpPr>
            <a:spLocks noGrp="1"/>
          </p:cNvSpPr>
          <p:nvPr>
            <p:ph idx="1"/>
          </p:nvPr>
        </p:nvSpPr>
        <p:spPr/>
        <p:txBody>
          <a:bodyPr>
            <a:normAutofit/>
          </a:bodyPr>
          <a:lstStyle/>
          <a:p>
            <a:pPr>
              <a:lnSpc>
                <a:spcPct val="150000"/>
              </a:lnSpc>
            </a:pPr>
            <a:r>
              <a:rPr lang="en-US" sz="3200" dirty="0">
                <a:latin typeface="Times New Roman" panose="02020603050405020304" pitchFamily="18" charset="0"/>
                <a:cs typeface="Times New Roman" panose="02020603050405020304" pitchFamily="18" charset="0"/>
              </a:rPr>
              <a:t>Python is a popular language for AI because </a:t>
            </a:r>
          </a:p>
          <a:p>
            <a:pPr lvl="1">
              <a:lnSpc>
                <a:spcPct val="150000"/>
              </a:lnSpc>
            </a:pPr>
            <a:r>
              <a:rPr lang="en-US" sz="2800" dirty="0">
                <a:latin typeface="Times New Roman" panose="02020603050405020304" pitchFamily="18" charset="0"/>
                <a:cs typeface="Times New Roman" panose="02020603050405020304" pitchFamily="18" charset="0"/>
              </a:rPr>
              <a:t>it is </a:t>
            </a:r>
            <a:r>
              <a:rPr lang="en-US" sz="2800" b="1" dirty="0">
                <a:solidFill>
                  <a:srgbClr val="00B0F0"/>
                </a:solidFill>
                <a:latin typeface="Times New Roman" panose="02020603050405020304" pitchFamily="18" charset="0"/>
                <a:cs typeface="Times New Roman" panose="02020603050405020304" pitchFamily="18" charset="0"/>
              </a:rPr>
              <a:t>easy</a:t>
            </a:r>
            <a:r>
              <a:rPr lang="en-US" sz="2800" dirty="0">
                <a:latin typeface="Times New Roman" panose="02020603050405020304" pitchFamily="18" charset="0"/>
                <a:cs typeface="Times New Roman" panose="02020603050405020304" pitchFamily="18" charset="0"/>
              </a:rPr>
              <a:t> to learn</a:t>
            </a:r>
          </a:p>
          <a:p>
            <a:pPr lvl="1">
              <a:lnSpc>
                <a:spcPct val="150000"/>
              </a:lnSpc>
            </a:pPr>
            <a:r>
              <a:rPr lang="en-US" sz="2800" dirty="0">
                <a:latin typeface="Times New Roman" panose="02020603050405020304" pitchFamily="18" charset="0"/>
                <a:cs typeface="Times New Roman" panose="02020603050405020304" pitchFamily="18" charset="0"/>
              </a:rPr>
              <a:t> has a large and active </a:t>
            </a:r>
            <a:r>
              <a:rPr lang="en-US" sz="2800" b="1" dirty="0">
                <a:solidFill>
                  <a:srgbClr val="00B0F0"/>
                </a:solidFill>
                <a:latin typeface="Times New Roman" panose="02020603050405020304" pitchFamily="18" charset="0"/>
                <a:cs typeface="Times New Roman" panose="02020603050405020304" pitchFamily="18" charset="0"/>
              </a:rPr>
              <a:t>community</a:t>
            </a:r>
          </a:p>
          <a:p>
            <a:pPr lvl="1">
              <a:lnSpc>
                <a:spcPct val="150000"/>
              </a:lnSpc>
            </a:pPr>
            <a:r>
              <a:rPr lang="en-US" sz="2800" dirty="0">
                <a:latin typeface="Times New Roman" panose="02020603050405020304" pitchFamily="18" charset="0"/>
                <a:cs typeface="Times New Roman" panose="02020603050405020304" pitchFamily="18" charset="0"/>
              </a:rPr>
              <a:t> offers powerful </a:t>
            </a:r>
            <a:r>
              <a:rPr lang="en-US" sz="2800" b="1" dirty="0">
                <a:solidFill>
                  <a:srgbClr val="00B0F0"/>
                </a:solidFill>
                <a:latin typeface="Times New Roman" panose="02020603050405020304" pitchFamily="18" charset="0"/>
                <a:cs typeface="Times New Roman" panose="02020603050405020304" pitchFamily="18" charset="0"/>
              </a:rPr>
              <a:t>libraries</a:t>
            </a:r>
            <a:r>
              <a:rPr lang="en-US" sz="2800" dirty="0">
                <a:latin typeface="Times New Roman" panose="02020603050405020304" pitchFamily="18" charset="0"/>
                <a:cs typeface="Times New Roman" panose="02020603050405020304" pitchFamily="18" charset="0"/>
              </a:rPr>
              <a:t> for data analysis and visualization and has excellent machine-learning libraries.</a:t>
            </a:r>
          </a:p>
        </p:txBody>
      </p:sp>
    </p:spTree>
    <p:extLst>
      <p:ext uri="{BB962C8B-B14F-4D97-AF65-F5344CB8AC3E}">
        <p14:creationId xmlns:p14="http://schemas.microsoft.com/office/powerpoint/2010/main" val="506953232"/>
      </p:ext>
    </p:extLst>
  </p:cSld>
  <p:clrMapOvr>
    <a:masterClrMapping/>
  </p:clrMapOvr>
  <p:transition spd="slow">
    <p:wipe/>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ABF195-DA72-DC22-FEC3-CD74A0197CA5}"/>
              </a:ext>
            </a:extLst>
          </p:cNvPr>
          <p:cNvSpPr>
            <a:spLocks noGrp="1"/>
          </p:cNvSpPr>
          <p:nvPr>
            <p:ph type="title"/>
          </p:nvPr>
        </p:nvSpPr>
        <p:spPr/>
        <p:txBody>
          <a:bodyPr/>
          <a:lstStyle/>
          <a:p>
            <a:r>
              <a:rPr lang="en-US" dirty="0"/>
              <a:t>Why Python?</a:t>
            </a:r>
          </a:p>
        </p:txBody>
      </p:sp>
      <p:sp>
        <p:nvSpPr>
          <p:cNvPr id="3" name="Content Placeholder 2">
            <a:extLst>
              <a:ext uri="{FF2B5EF4-FFF2-40B4-BE49-F238E27FC236}">
                <a16:creationId xmlns:a16="http://schemas.microsoft.com/office/drawing/2014/main" id="{D4DAF255-9B30-4F3A-5B4B-7850160D7CD6}"/>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Anaconda</a:t>
            </a:r>
          </a:p>
          <a:p>
            <a:pPr>
              <a:lnSpc>
                <a:spcPct val="150000"/>
              </a:lnSpc>
            </a:pPr>
            <a:r>
              <a:rPr lang="en-US" dirty="0" err="1">
                <a:latin typeface="Times New Roman" panose="02020603050405020304" pitchFamily="18" charset="0"/>
                <a:cs typeface="Times New Roman" panose="02020603050405020304" pitchFamily="18" charset="0"/>
              </a:rPr>
              <a:t>Colab</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516408"/>
      </p:ext>
    </p:extLst>
  </p:cSld>
  <p:clrMapOvr>
    <a:masterClrMapping/>
  </p:clrMapOvr>
  <p:transition spd="slow">
    <p:wipe/>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691C1A4-395A-8A9A-F2DF-A797542951C1}"/>
              </a:ext>
            </a:extLst>
          </p:cNvPr>
          <p:cNvSpPr>
            <a:spLocks noGrp="1"/>
          </p:cNvSpPr>
          <p:nvPr>
            <p:ph type="sldNum" sz="quarter" idx="12"/>
          </p:nvPr>
        </p:nvSpPr>
        <p:spPr/>
        <p:txBody>
          <a:bodyPr/>
          <a:lstStyle/>
          <a:p>
            <a:fld id="{02927C25-5033-4A34-9D60-CD7E0ECF87DA}" type="slidenum">
              <a:rPr lang="en-US" smtClean="0"/>
              <a:pPr/>
              <a:t>50</a:t>
            </a:fld>
            <a:endParaRPr lang="en-US"/>
          </a:p>
        </p:txBody>
      </p:sp>
      <p:sp>
        <p:nvSpPr>
          <p:cNvPr id="2" name="Title 1">
            <a:extLst>
              <a:ext uri="{FF2B5EF4-FFF2-40B4-BE49-F238E27FC236}">
                <a16:creationId xmlns:a16="http://schemas.microsoft.com/office/drawing/2014/main" id="{13221D36-0F36-7ECE-BB55-7A425104BC18}"/>
              </a:ext>
            </a:extLst>
          </p:cNvPr>
          <p:cNvSpPr>
            <a:spLocks noGrp="1"/>
          </p:cNvSpPr>
          <p:nvPr>
            <p:ph type="title"/>
          </p:nvPr>
        </p:nvSpPr>
        <p:spPr/>
        <p:txBody>
          <a:bodyPr/>
          <a:lstStyle/>
          <a:p>
            <a:r>
              <a:rPr lang="en-US" dirty="0"/>
              <a:t>What is Anaconda?</a:t>
            </a:r>
          </a:p>
        </p:txBody>
      </p:sp>
      <p:sp>
        <p:nvSpPr>
          <p:cNvPr id="3" name="Content Placeholder 2">
            <a:extLst>
              <a:ext uri="{FF2B5EF4-FFF2-40B4-BE49-F238E27FC236}">
                <a16:creationId xmlns:a16="http://schemas.microsoft.com/office/drawing/2014/main" id="{0E72B27C-E8A3-C02D-99D1-BE9888600A2B}"/>
              </a:ext>
            </a:extLst>
          </p:cNvPr>
          <p:cNvSpPr>
            <a:spLocks noGrp="1"/>
          </p:cNvSpPr>
          <p:nvPr>
            <p:ph idx="1"/>
          </p:nvPr>
        </p:nvSpPr>
        <p:spPr/>
        <p:txBody>
          <a:bodyPr>
            <a:normAutofit lnSpcReduction="10000"/>
          </a:bodyPr>
          <a:lstStyle/>
          <a:p>
            <a:pPr algn="just">
              <a:lnSpc>
                <a:spcPct val="150000"/>
              </a:lnSpc>
            </a:pPr>
            <a:r>
              <a:rPr lang="en-US" sz="2400" dirty="0">
                <a:latin typeface="Times New Roman" panose="02020603050405020304" pitchFamily="18" charset="0"/>
                <a:cs typeface="Times New Roman" panose="02020603050405020304" pitchFamily="18" charset="0"/>
              </a:rPr>
              <a:t>Anaconda is actually a distribution of software that comes with </a:t>
            </a:r>
            <a:r>
              <a:rPr lang="en-US" sz="2400" dirty="0" err="1">
                <a:latin typeface="Times New Roman" panose="02020603050405020304" pitchFamily="18" charset="0"/>
                <a:cs typeface="Times New Roman" panose="02020603050405020304" pitchFamily="18" charset="0"/>
              </a:rPr>
              <a:t>conda</a:t>
            </a:r>
            <a:r>
              <a:rPr lang="en-US" sz="2400" dirty="0">
                <a:latin typeface="Times New Roman" panose="02020603050405020304" pitchFamily="18" charset="0"/>
                <a:cs typeface="Times New Roman" panose="02020603050405020304" pitchFamily="18" charset="0"/>
              </a:rPr>
              <a:t>, Python, and over 150 scientific packages and their dependencies. </a:t>
            </a:r>
          </a:p>
          <a:p>
            <a:pPr algn="just">
              <a:lnSpc>
                <a:spcPct val="150000"/>
              </a:lnSpc>
            </a:pPr>
            <a:r>
              <a:rPr lang="en-US" sz="2400" dirty="0">
                <a:latin typeface="Times New Roman" panose="02020603050405020304" pitchFamily="18" charset="0"/>
                <a:cs typeface="Times New Roman" panose="02020603050405020304" pitchFamily="18" charset="0"/>
              </a:rPr>
              <a:t>The application </a:t>
            </a:r>
            <a:r>
              <a:rPr lang="en-US" sz="2400" dirty="0" err="1">
                <a:latin typeface="Times New Roman" panose="02020603050405020304" pitchFamily="18" charset="0"/>
                <a:cs typeface="Times New Roman" panose="02020603050405020304" pitchFamily="18" charset="0"/>
              </a:rPr>
              <a:t>conda</a:t>
            </a:r>
            <a:r>
              <a:rPr lang="en-US" sz="2400" dirty="0">
                <a:latin typeface="Times New Roman" panose="02020603050405020304" pitchFamily="18" charset="0"/>
                <a:cs typeface="Times New Roman" panose="02020603050405020304" pitchFamily="18" charset="0"/>
              </a:rPr>
              <a:t> is a package and environment manager. Anaconda is a fairly large download </a:t>
            </a:r>
            <a:r>
              <a:rPr lang="en-US" sz="2400" b="1" dirty="0">
                <a:solidFill>
                  <a:schemeClr val="accent6">
                    <a:lumMod val="50000"/>
                  </a:schemeClr>
                </a:solidFill>
                <a:latin typeface="Times New Roman" panose="02020603050405020304" pitchFamily="18" charset="0"/>
                <a:cs typeface="Times New Roman" panose="02020603050405020304" pitchFamily="18" charset="0"/>
              </a:rPr>
              <a:t>(~500 MB</a:t>
            </a:r>
            <a:r>
              <a:rPr lang="en-US" sz="2400" dirty="0">
                <a:latin typeface="Times New Roman" panose="02020603050405020304" pitchFamily="18" charset="0"/>
                <a:cs typeface="Times New Roman" panose="02020603050405020304" pitchFamily="18" charset="0"/>
              </a:rPr>
              <a:t>) because it comes with the most common data science packages in Python.</a:t>
            </a:r>
          </a:p>
          <a:p>
            <a:pPr algn="just">
              <a:lnSpc>
                <a:spcPct val="150000"/>
              </a:lnSpc>
            </a:pPr>
            <a:r>
              <a:rPr lang="en-US" sz="2400" dirty="0">
                <a:latin typeface="Times New Roman" panose="02020603050405020304" pitchFamily="18" charset="0"/>
                <a:cs typeface="Times New Roman" panose="02020603050405020304" pitchFamily="18" charset="0"/>
              </a:rPr>
              <a:t> If you don't need all the packages or need to conserve bandwidth or storage space, there is also </a:t>
            </a:r>
            <a:r>
              <a:rPr lang="en-US" sz="2400" b="1" dirty="0" err="1">
                <a:solidFill>
                  <a:srgbClr val="FF0000"/>
                </a:solidFill>
                <a:latin typeface="Times New Roman" panose="02020603050405020304" pitchFamily="18" charset="0"/>
                <a:cs typeface="Times New Roman" panose="02020603050405020304" pitchFamily="18" charset="0"/>
              </a:rPr>
              <a:t>Miniconda</a:t>
            </a:r>
            <a:r>
              <a:rPr lang="en-US" sz="2400" dirty="0">
                <a:latin typeface="Times New Roman" panose="02020603050405020304" pitchFamily="18" charset="0"/>
                <a:cs typeface="Times New Roman" panose="02020603050405020304" pitchFamily="18" charset="0"/>
              </a:rPr>
              <a:t>, a smaller distribution that includes only </a:t>
            </a:r>
            <a:r>
              <a:rPr lang="en-US" sz="2400" dirty="0" err="1">
                <a:latin typeface="Times New Roman" panose="02020603050405020304" pitchFamily="18" charset="0"/>
                <a:cs typeface="Times New Roman" panose="02020603050405020304" pitchFamily="18" charset="0"/>
              </a:rPr>
              <a:t>conda</a:t>
            </a:r>
            <a:r>
              <a:rPr lang="en-US" sz="2400" dirty="0">
                <a:latin typeface="Times New Roman" panose="02020603050405020304" pitchFamily="18" charset="0"/>
                <a:cs typeface="Times New Roman" panose="02020603050405020304" pitchFamily="18" charset="0"/>
              </a:rPr>
              <a:t> and Python. You can still install any of the available packages with </a:t>
            </a:r>
            <a:r>
              <a:rPr lang="en-US" sz="2400" dirty="0" err="1">
                <a:latin typeface="Times New Roman" panose="02020603050405020304" pitchFamily="18" charset="0"/>
                <a:cs typeface="Times New Roman" panose="02020603050405020304" pitchFamily="18" charset="0"/>
              </a:rPr>
              <a:t>conda</a:t>
            </a:r>
            <a:r>
              <a:rPr lang="en-US" sz="2400" dirty="0">
                <a:latin typeface="Times New Roman" panose="02020603050405020304" pitchFamily="18" charset="0"/>
                <a:cs typeface="Times New Roman" panose="02020603050405020304" pitchFamily="18" charset="0"/>
              </a:rPr>
              <a:t>, it just doesn't come with them.</a:t>
            </a:r>
          </a:p>
        </p:txBody>
      </p:sp>
      <p:sp>
        <p:nvSpPr>
          <p:cNvPr id="6" name="TextBox 5">
            <a:extLst>
              <a:ext uri="{FF2B5EF4-FFF2-40B4-BE49-F238E27FC236}">
                <a16:creationId xmlns:a16="http://schemas.microsoft.com/office/drawing/2014/main" id="{880F40B1-4985-DA53-C97F-4B4C4388387C}"/>
              </a:ext>
            </a:extLst>
          </p:cNvPr>
          <p:cNvSpPr txBox="1"/>
          <p:nvPr/>
        </p:nvSpPr>
        <p:spPr>
          <a:xfrm>
            <a:off x="928007" y="5843725"/>
            <a:ext cx="6123214" cy="369332"/>
          </a:xfrm>
          <a:prstGeom prst="rect">
            <a:avLst/>
          </a:prstGeom>
          <a:noFill/>
        </p:spPr>
        <p:txBody>
          <a:bodyPr wrap="square">
            <a:spAutoFit/>
          </a:bodyPr>
          <a:lstStyle/>
          <a:p>
            <a:r>
              <a:rPr lang="en-US" dirty="0"/>
              <a:t>Udacity - Deep Learning Foundation</a:t>
            </a:r>
          </a:p>
        </p:txBody>
      </p:sp>
    </p:spTree>
    <p:extLst>
      <p:ext uri="{BB962C8B-B14F-4D97-AF65-F5344CB8AC3E}">
        <p14:creationId xmlns:p14="http://schemas.microsoft.com/office/powerpoint/2010/main" val="2473249867"/>
      </p:ext>
    </p:extLst>
  </p:cSld>
  <p:clrMapOvr>
    <a:masterClrMapping/>
  </p:clrMapOvr>
  <p:transition spd="slow">
    <p:wipe/>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6F0F5E7-4C8B-E5F7-C39A-48530B370083}"/>
              </a:ext>
            </a:extLst>
          </p:cNvPr>
          <p:cNvSpPr>
            <a:spLocks noGrp="1"/>
          </p:cNvSpPr>
          <p:nvPr>
            <p:ph type="sldNum" sz="quarter" idx="12"/>
          </p:nvPr>
        </p:nvSpPr>
        <p:spPr/>
        <p:txBody>
          <a:bodyPr/>
          <a:lstStyle/>
          <a:p>
            <a:fld id="{02927C25-5033-4A34-9D60-CD7E0ECF87DA}" type="slidenum">
              <a:rPr lang="en-US" smtClean="0"/>
              <a:pPr/>
              <a:t>51</a:t>
            </a:fld>
            <a:endParaRPr lang="en-US"/>
          </a:p>
        </p:txBody>
      </p:sp>
      <p:sp>
        <p:nvSpPr>
          <p:cNvPr id="2" name="Title 1">
            <a:extLst>
              <a:ext uri="{FF2B5EF4-FFF2-40B4-BE49-F238E27FC236}">
                <a16:creationId xmlns:a16="http://schemas.microsoft.com/office/drawing/2014/main" id="{96007747-8DD1-02AC-1FC1-094D40E624E8}"/>
              </a:ext>
            </a:extLst>
          </p:cNvPr>
          <p:cNvSpPr>
            <a:spLocks noGrp="1"/>
          </p:cNvSpPr>
          <p:nvPr>
            <p:ph type="title"/>
          </p:nvPr>
        </p:nvSpPr>
        <p:spPr/>
        <p:txBody>
          <a:bodyPr>
            <a:normAutofit/>
          </a:bodyPr>
          <a:lstStyle/>
          <a:p>
            <a:r>
              <a:rPr lang="en-US" dirty="0"/>
              <a:t>Installing Anaconda</a:t>
            </a:r>
          </a:p>
        </p:txBody>
      </p:sp>
      <p:sp>
        <p:nvSpPr>
          <p:cNvPr id="3" name="Content Placeholder 2">
            <a:extLst>
              <a:ext uri="{FF2B5EF4-FFF2-40B4-BE49-F238E27FC236}">
                <a16:creationId xmlns:a16="http://schemas.microsoft.com/office/drawing/2014/main" id="{356455C1-2901-4F1E-5B5C-3F5D9587802C}"/>
              </a:ext>
            </a:extLst>
          </p:cNvPr>
          <p:cNvSpPr>
            <a:spLocks noGrp="1"/>
          </p:cNvSpPr>
          <p:nvPr>
            <p:ph idx="1"/>
          </p:nvPr>
        </p:nvSpPr>
        <p:spPr/>
        <p:txBody>
          <a:bodyPr>
            <a:normAutofit/>
          </a:bodyPr>
          <a:lstStyle/>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Anaconda is available for Windows, Mac OS X, and Linux. You can find the installers and installation instructions at </a:t>
            </a:r>
            <a:r>
              <a:rPr lang="en-US" dirty="0">
                <a:latin typeface="Times New Roman" panose="02020603050405020304" pitchFamily="18" charset="0"/>
                <a:cs typeface="Times New Roman" panose="02020603050405020304" pitchFamily="18" charset="0"/>
                <a:hlinkClick r:id="rId2"/>
              </a:rPr>
              <a:t>https://www.anaconda.com/download/</a:t>
            </a: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37313735"/>
      </p:ext>
    </p:extLst>
  </p:cSld>
  <p:clrMapOvr>
    <a:masterClrMapping/>
  </p:clrMapOvr>
  <p:transition spd="slow">
    <p:wipe/>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1E725-30B4-756E-17A4-BDF9113E2925}"/>
              </a:ext>
            </a:extLst>
          </p:cNvPr>
          <p:cNvSpPr>
            <a:spLocks noGrp="1"/>
          </p:cNvSpPr>
          <p:nvPr>
            <p:ph type="title"/>
          </p:nvPr>
        </p:nvSpPr>
        <p:spPr/>
        <p:txBody>
          <a:bodyPr>
            <a:normAutofit/>
          </a:bodyPr>
          <a:lstStyle/>
          <a:p>
            <a:r>
              <a:rPr lang="en-US" dirty="0"/>
              <a:t>Google </a:t>
            </a:r>
            <a:r>
              <a:rPr lang="en-US" dirty="0" err="1"/>
              <a:t>Colaboratory</a:t>
            </a:r>
            <a:endParaRPr lang="en-US" dirty="0"/>
          </a:p>
        </p:txBody>
      </p:sp>
      <p:sp>
        <p:nvSpPr>
          <p:cNvPr id="3" name="Content Placeholder 2">
            <a:extLst>
              <a:ext uri="{FF2B5EF4-FFF2-40B4-BE49-F238E27FC236}">
                <a16:creationId xmlns:a16="http://schemas.microsoft.com/office/drawing/2014/main" id="{20D777A3-16CB-B9E0-0BE0-F5047A08E903}"/>
              </a:ext>
            </a:extLst>
          </p:cNvPr>
          <p:cNvSpPr>
            <a:spLocks noGrp="1"/>
          </p:cNvSpPr>
          <p:nvPr>
            <p:ph idx="1"/>
          </p:nvPr>
        </p:nvSpPr>
        <p:spPr/>
        <p:txBody>
          <a:bodyPr/>
          <a:lstStyle/>
          <a:p>
            <a:pPr>
              <a:lnSpc>
                <a:spcPct val="100000"/>
              </a:lnSpc>
            </a:pPr>
            <a:r>
              <a:rPr lang="en-US" dirty="0" err="1">
                <a:latin typeface="Times New Roman" panose="02020603050405020304" pitchFamily="18" charset="0"/>
                <a:cs typeface="Times New Roman" panose="02020603050405020304" pitchFamily="18" charset="0"/>
              </a:rPr>
              <a:t>Colab</a:t>
            </a:r>
            <a:r>
              <a:rPr lang="en-US" dirty="0">
                <a:latin typeface="Times New Roman" panose="02020603050405020304" pitchFamily="18" charset="0"/>
                <a:cs typeface="Times New Roman" panose="02020603050405020304" pitchFamily="18" charset="0"/>
              </a:rPr>
              <a:t> is a hosted </a:t>
            </a:r>
            <a:r>
              <a:rPr lang="en-US" dirty="0" err="1">
                <a:latin typeface="Times New Roman" panose="02020603050405020304" pitchFamily="18" charset="0"/>
                <a:cs typeface="Times New Roman" panose="02020603050405020304" pitchFamily="18" charset="0"/>
              </a:rPr>
              <a:t>Jupyter</a:t>
            </a:r>
            <a:r>
              <a:rPr lang="en-US" dirty="0">
                <a:latin typeface="Times New Roman" panose="02020603050405020304" pitchFamily="18" charset="0"/>
                <a:cs typeface="Times New Roman" panose="02020603050405020304" pitchFamily="18" charset="0"/>
              </a:rPr>
              <a:t> Notebook service that requires no setup to use and provides free access to computing resources, including GPUs and TPUs. </a:t>
            </a:r>
            <a:r>
              <a:rPr lang="en-US" dirty="0" err="1">
                <a:latin typeface="Times New Roman" panose="02020603050405020304" pitchFamily="18" charset="0"/>
                <a:cs typeface="Times New Roman" panose="02020603050405020304" pitchFamily="18" charset="0"/>
              </a:rPr>
              <a:t>Colab</a:t>
            </a:r>
            <a:r>
              <a:rPr lang="en-US" dirty="0">
                <a:latin typeface="Times New Roman" panose="02020603050405020304" pitchFamily="18" charset="0"/>
                <a:cs typeface="Times New Roman" panose="02020603050405020304" pitchFamily="18" charset="0"/>
              </a:rPr>
              <a:t> is especially well suited to machine learning, data science, and education.</a:t>
            </a:r>
          </a:p>
        </p:txBody>
      </p:sp>
      <p:pic>
        <p:nvPicPr>
          <p:cNvPr id="5" name="Picture 4">
            <a:extLst>
              <a:ext uri="{FF2B5EF4-FFF2-40B4-BE49-F238E27FC236}">
                <a16:creationId xmlns:a16="http://schemas.microsoft.com/office/drawing/2014/main" id="{B5E2CE47-E1E7-CF6B-EC84-F8B1203280FC}"/>
              </a:ext>
            </a:extLst>
          </p:cNvPr>
          <p:cNvPicPr>
            <a:picLocks noChangeAspect="1"/>
          </p:cNvPicPr>
          <p:nvPr/>
        </p:nvPicPr>
        <p:blipFill>
          <a:blip r:embed="rId2"/>
          <a:stretch>
            <a:fillRect/>
          </a:stretch>
        </p:blipFill>
        <p:spPr>
          <a:xfrm>
            <a:off x="3379349" y="2596155"/>
            <a:ext cx="8198271" cy="3429176"/>
          </a:xfrm>
          <a:prstGeom prst="rect">
            <a:avLst/>
          </a:prstGeom>
        </p:spPr>
      </p:pic>
    </p:spTree>
    <p:extLst>
      <p:ext uri="{BB962C8B-B14F-4D97-AF65-F5344CB8AC3E}">
        <p14:creationId xmlns:p14="http://schemas.microsoft.com/office/powerpoint/2010/main" val="115651683"/>
      </p:ext>
    </p:extLst>
  </p:cSld>
  <p:clrMapOvr>
    <a:masterClrMapping/>
  </p:clrMapOvr>
  <p:transition spd="slow">
    <p:wipe/>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12|7.9|17.8"/>
</p:tagLst>
</file>

<file path=ppt/tags/tag2.xml><?xml version="1.0" encoding="utf-8"?>
<p:tagLst xmlns:a="http://schemas.openxmlformats.org/drawingml/2006/main" xmlns:r="http://schemas.openxmlformats.org/officeDocument/2006/relationships" xmlns:p="http://schemas.openxmlformats.org/presentationml/2006/main">
  <p:tag name="TIMING" val="|6.9"/>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5106</TotalTime>
  <Words>2820</Words>
  <Application>Microsoft Office PowerPoint</Application>
  <PresentationFormat>Widescreen</PresentationFormat>
  <Paragraphs>262</Paragraphs>
  <Slides>53</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53</vt:i4>
      </vt:variant>
    </vt:vector>
  </HeadingPairs>
  <TitlesOfParts>
    <vt:vector size="65" baseType="lpstr">
      <vt:lpstr>Arial</vt:lpstr>
      <vt:lpstr>Brush Script MT</vt:lpstr>
      <vt:lpstr>Calibri</vt:lpstr>
      <vt:lpstr>Cambria</vt:lpstr>
      <vt:lpstr>Georgia</vt:lpstr>
      <vt:lpstr>Poppins</vt:lpstr>
      <vt:lpstr>SSP Local</vt:lpstr>
      <vt:lpstr>Tahoma</vt:lpstr>
      <vt:lpstr>Times New Roman</vt:lpstr>
      <vt:lpstr>Trebuchet MS</vt:lpstr>
      <vt:lpstr>Wingdings 2</vt:lpstr>
      <vt:lpstr>Office Theme</vt:lpstr>
      <vt:lpstr>PowerPoint Presentation</vt:lpstr>
      <vt:lpstr>PowerPoint Presentation</vt:lpstr>
      <vt:lpstr>PowerPoint Presentation</vt:lpstr>
      <vt:lpstr>Overfitting versus underfitting</vt:lpstr>
      <vt:lpstr>Overfitting versus underfitting</vt:lpstr>
      <vt:lpstr>Overfitting</vt:lpstr>
      <vt:lpstr>How can you prevent overfitting?</vt:lpstr>
      <vt:lpstr>How can you prevent overfitting?</vt:lpstr>
      <vt:lpstr>How can you prevent overfitting?</vt:lpstr>
      <vt:lpstr>How can you prevent overfitting?</vt:lpstr>
      <vt:lpstr>How can you prevent overfitting?</vt:lpstr>
      <vt:lpstr>How can you prevent overfitting?</vt:lpstr>
      <vt:lpstr>What is underfitting?</vt:lpstr>
      <vt:lpstr>Neural Network Topologies</vt:lpstr>
      <vt:lpstr>Neural Network Topologies</vt:lpstr>
      <vt:lpstr>Neural Network Topologies</vt:lpstr>
      <vt:lpstr>Neural Network Topologies</vt:lpstr>
      <vt:lpstr>Neural Network Topologies</vt:lpstr>
      <vt:lpstr>Neural Network Topologies</vt:lpstr>
      <vt:lpstr>Neural Network Topologies</vt:lpstr>
      <vt:lpstr>Recurrent Neural Network (RNN):</vt:lpstr>
      <vt:lpstr>Recurrent Neural Network (RNN):</vt:lpstr>
      <vt:lpstr>Recurrent Neural Network (RNN): </vt:lpstr>
      <vt:lpstr>Neural Network Topologies</vt:lpstr>
      <vt:lpstr>Recurrent Neural Network (RNN)</vt:lpstr>
      <vt:lpstr>Recurrent Neural Network (RNN):</vt:lpstr>
      <vt:lpstr>Convolutional Neural Network (CNN)</vt:lpstr>
      <vt:lpstr>Convolutional Neural Network (CNN)</vt:lpstr>
      <vt:lpstr>Convolutional Neural Network (CNN)</vt:lpstr>
      <vt:lpstr>Convolutional Neural Network (CNN)</vt:lpstr>
      <vt:lpstr>Convolutional Neural Network (CNN)</vt:lpstr>
      <vt:lpstr>Convolution Neural Network</vt:lpstr>
      <vt:lpstr>Other Types of DNN</vt:lpstr>
      <vt:lpstr>Build Your First Neural Network-TensorFlow</vt:lpstr>
      <vt:lpstr>Build Your First Neural Network-Keras</vt:lpstr>
      <vt:lpstr>Build Your First Neural Network</vt:lpstr>
      <vt:lpstr>Build Your First Neural Network-Keras</vt:lpstr>
      <vt:lpstr>Build Your First Neural Network</vt:lpstr>
      <vt:lpstr>Build Your First Neural Network(sequential model)</vt:lpstr>
      <vt:lpstr>Build Your First Neural Network</vt:lpstr>
      <vt:lpstr>Build Your First Neural Network</vt:lpstr>
      <vt:lpstr>Build Your First Neural Network</vt:lpstr>
      <vt:lpstr>LAB</vt:lpstr>
      <vt:lpstr>A Short History of Programming languages</vt:lpstr>
      <vt:lpstr>A Short History of Programming languages</vt:lpstr>
      <vt:lpstr>A Short History of Programming languages</vt:lpstr>
      <vt:lpstr>A Short History of Programming languages</vt:lpstr>
      <vt:lpstr>Why Python?</vt:lpstr>
      <vt:lpstr>Why Python?</vt:lpstr>
      <vt:lpstr>What is Anaconda?</vt:lpstr>
      <vt:lpstr>Installing Anaconda</vt:lpstr>
      <vt:lpstr>Google Colaboratory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185</cp:revision>
  <dcterms:created xsi:type="dcterms:W3CDTF">2023-04-29T09:08:23Z</dcterms:created>
  <dcterms:modified xsi:type="dcterms:W3CDTF">2023-11-10T14:48:22Z</dcterms:modified>
</cp:coreProperties>
</file>