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6" r:id="rId3"/>
  </p:sldMasterIdLst>
  <p:notesMasterIdLst>
    <p:notesMasterId r:id="rId24"/>
  </p:notesMasterIdLst>
  <p:sldIdLst>
    <p:sldId id="480" r:id="rId4"/>
    <p:sldId id="303" r:id="rId5"/>
    <p:sldId id="518" r:id="rId6"/>
    <p:sldId id="525" r:id="rId7"/>
    <p:sldId id="536" r:id="rId8"/>
    <p:sldId id="535" r:id="rId9"/>
    <p:sldId id="537" r:id="rId10"/>
    <p:sldId id="533" r:id="rId11"/>
    <p:sldId id="526" r:id="rId12"/>
    <p:sldId id="524" r:id="rId13"/>
    <p:sldId id="529" r:id="rId14"/>
    <p:sldId id="527" r:id="rId15"/>
    <p:sldId id="528" r:id="rId16"/>
    <p:sldId id="530" r:id="rId17"/>
    <p:sldId id="271" r:id="rId18"/>
    <p:sldId id="531" r:id="rId19"/>
    <p:sldId id="532" r:id="rId20"/>
    <p:sldId id="483" r:id="rId21"/>
    <p:sldId id="484"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8"/>
            <p14:sldId id="525"/>
            <p14:sldId id="536"/>
            <p14:sldId id="535"/>
            <p14:sldId id="537"/>
            <p14:sldId id="533"/>
            <p14:sldId id="526"/>
            <p14:sldId id="524"/>
            <p14:sldId id="529"/>
            <p14:sldId id="527"/>
            <p14:sldId id="528"/>
            <p14:sldId id="530"/>
            <p14:sldId id="271"/>
            <p14:sldId id="531"/>
            <p14:sldId id="532"/>
            <p14:sldId id="483"/>
            <p14:sldId id="48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4472C4"/>
    <a:srgbClr val="FFFFFF"/>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3738" autoAdjust="0"/>
  </p:normalViewPr>
  <p:slideViewPr>
    <p:cSldViewPr snapToGrid="0">
      <p:cViewPr varScale="1">
        <p:scale>
          <a:sx n="69" d="100"/>
          <a:sy n="69" d="100"/>
        </p:scale>
        <p:origin x="57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0031309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814296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532880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228769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125971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081813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43681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157150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878450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355421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55033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2448948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9110074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509007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7417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644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57486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27756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5996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370512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182672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773674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2300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7142518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962927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4880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75528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074560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2952212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5231985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1973934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8409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7290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97586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15137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91455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slideLayout" Target="../slideLayouts/slideLayout44.xml"/><Relationship Id="rId18" Type="http://schemas.openxmlformats.org/officeDocument/2006/relationships/theme" Target="../theme/theme3.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slideLayout" Target="../slideLayouts/slideLayout43.xml"/><Relationship Id="rId17" Type="http://schemas.openxmlformats.org/officeDocument/2006/relationships/slideLayout" Target="../slideLayouts/slideLayout48.xml"/><Relationship Id="rId2" Type="http://schemas.openxmlformats.org/officeDocument/2006/relationships/slideLayout" Target="../slideLayouts/slideLayout33.xml"/><Relationship Id="rId16" Type="http://schemas.openxmlformats.org/officeDocument/2006/relationships/slideLayout" Target="../slideLayouts/slideLayout47.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5" Type="http://schemas.openxmlformats.org/officeDocument/2006/relationships/slideLayout" Target="../slideLayouts/slideLayout4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 Id="rId14"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7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7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639464743"/>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lumMod val="75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28747725"/>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 id="2147483701" r:id="rId15"/>
    <p:sldLayoutId id="2147483703" r:id="rId16"/>
    <p:sldLayoutId id="214748370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jpg"/><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4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jpeg"/><Relationship Id="rId1" Type="http://schemas.openxmlformats.org/officeDocument/2006/relationships/slideLayout" Target="../slideLayouts/slideLayout45.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44.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48.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48.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48.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44.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44.xml"/><Relationship Id="rId6" Type="http://schemas.openxmlformats.org/officeDocument/2006/relationships/image" Target="../media/image9.png"/><Relationship Id="rId5" Type="http://schemas.openxmlformats.org/officeDocument/2006/relationships/image" Target="../media/image5.sv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1.png"/><Relationship Id="rId1" Type="http://schemas.openxmlformats.org/officeDocument/2006/relationships/slideLayout" Target="../slideLayouts/slideLayout32.xml"/><Relationship Id="rId5" Type="http://schemas.openxmlformats.org/officeDocument/2006/relationships/image" Target="../media/image9.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48.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Layout" Target="../slideLayouts/slideLayout48.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eg"/><Relationship Id="rId1" Type="http://schemas.openxmlformats.org/officeDocument/2006/relationships/slideLayout" Target="../slideLayouts/slideLayout45.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3.jpeg"/><Relationship Id="rId1" Type="http://schemas.openxmlformats.org/officeDocument/2006/relationships/slideLayout" Target="../slideLayouts/slideLayout45.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eg"/><Relationship Id="rId1" Type="http://schemas.openxmlformats.org/officeDocument/2006/relationships/slideLayout" Target="../slideLayouts/slideLayout45.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2.png"/><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5.svg"/><Relationship Id="rId2" Type="http://schemas.openxmlformats.org/officeDocument/2006/relationships/image" Target="../media/image20.jpeg"/><Relationship Id="rId1" Type="http://schemas.openxmlformats.org/officeDocument/2006/relationships/slideLayout" Target="../slideLayouts/slideLayout30.xml"/><Relationship Id="rId6" Type="http://schemas.openxmlformats.org/officeDocument/2006/relationships/image" Target="../media/image4.png"/><Relationship Id="rId5" Type="http://schemas.openxmlformats.org/officeDocument/2006/relationships/image" Target="../media/image2.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90912" y="-119551"/>
            <a:ext cx="7346045" cy="6977551"/>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814625" y="3729479"/>
            <a:ext cx="4886463" cy="461665"/>
          </a:xfrm>
          <a:prstGeom prst="rect">
            <a:avLst/>
          </a:prstGeom>
          <a:noFill/>
        </p:spPr>
        <p:txBody>
          <a:bodyPr wrap="square" rtlCol="0">
            <a:spAutoFit/>
          </a:bodyPr>
          <a:lstStyle/>
          <a:p>
            <a:pPr algn="ctr"/>
            <a:r>
              <a:rPr lang="en-US" sz="2400" b="1" dirty="0">
                <a:solidFill>
                  <a:srgbClr val="C00000"/>
                </a:solidFill>
                <a:latin typeface="Times New Roman" panose="02020603050405020304" pitchFamily="18" charset="0"/>
                <a:cs typeface="Times New Roman" panose="02020603050405020304" pitchFamily="18" charset="0"/>
              </a:rPr>
              <a:t>Prepared by Dr. shereen farouk</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1819" y="1326965"/>
            <a:ext cx="6685259" cy="1587935"/>
          </a:xfrm>
          <a:prstGeom prst="rect">
            <a:avLst/>
          </a:prstGeom>
          <a:noFill/>
        </p:spPr>
        <p:txBody>
          <a:bodyPr wrap="square" rtlCol="0">
            <a:spAutoFit/>
          </a:bodyPr>
          <a:lstStyle/>
          <a:p>
            <a:pPr algn="ctr" rtl="1">
              <a:lnSpc>
                <a:spcPct val="107000"/>
              </a:lnSpc>
              <a:spcAft>
                <a:spcPts val="800"/>
              </a:spcAft>
            </a:pPr>
            <a:r>
              <a:rPr lang="ar-EG" sz="2800" dirty="0">
                <a:solidFill>
                  <a:srgbClr val="C00000"/>
                </a:solidFill>
                <a:latin typeface="Calibri" panose="020F0502020204030204" pitchFamily="34" charset="0"/>
                <a:ea typeface="Calibri" panose="020F0502020204030204" pitchFamily="34" charset="0"/>
                <a:cs typeface="mohammad bold art 1" pitchFamily="2" charset="-78"/>
              </a:rPr>
              <a:t>مقرر كتابة الأخبار والتقرير الصحفي</a:t>
            </a:r>
          </a:p>
          <a:p>
            <a:pPr algn="ctr" rtl="1">
              <a:lnSpc>
                <a:spcPct val="107000"/>
              </a:lnSpc>
              <a:spcAft>
                <a:spcPts val="800"/>
              </a:spcAft>
            </a:pPr>
            <a:r>
              <a:rPr lang="en-US" sz="32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rPr>
              <a:t>News Writing and Journalistic report</a:t>
            </a:r>
            <a:endParaRPr lang="ar-EG" sz="3200" b="1" dirty="0">
              <a:solidFill>
                <a:srgbClr val="C00000"/>
              </a:solidFill>
              <a:latin typeface="Adobe Arabic" panose="02040503050201020203" pitchFamily="18" charset="-78"/>
              <a:ea typeface="Calibri" panose="020F0502020204030204" pitchFamily="34" charset="0"/>
              <a:cs typeface="Adobe Arabic" panose="02040503050201020203" pitchFamily="18"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a:p>
            <a:pPr algn="ctr" rtl="1">
              <a:lnSpc>
                <a:spcPct val="107000"/>
              </a:lnSpc>
              <a:spcAft>
                <a:spcPts val="800"/>
              </a:spcAft>
            </a:pPr>
            <a:endParaRPr lang="en-US" sz="200" b="1" dirty="0">
              <a:solidFill>
                <a:srgbClr val="C00000"/>
              </a:solidFill>
              <a:latin typeface="Adobe Kaiti Std R" panose="02020400000000000000" pitchFamily="18" charset="-128"/>
              <a:ea typeface="Adobe Kaiti Std R" panose="02020400000000000000" pitchFamily="18" charset="-128"/>
              <a:cs typeface="mohammad bold art 1"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63208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 Intro Lecture</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0687" y="5548940"/>
            <a:ext cx="1260281" cy="400110"/>
          </a:xfrm>
          <a:prstGeom prst="rect">
            <a:avLst/>
          </a:prstGeom>
          <a:noFill/>
        </p:spPr>
        <p:txBody>
          <a:bodyPr wrap="none" rtlCol="0">
            <a:spAutoFit/>
          </a:bodyPr>
          <a:lstStyle/>
          <a:p>
            <a:r>
              <a:rPr lang="en-US" sz="2000" b="1" dirty="0">
                <a:solidFill>
                  <a:srgbClr val="002060"/>
                </a:solidFill>
                <a:latin typeface="Times New Roman" panose="02020603050405020304" pitchFamily="18" charset="0"/>
                <a:cs typeface="Times New Roman" panose="02020603050405020304" pitchFamily="18" charset="0"/>
              </a:rPr>
              <a:t>DGM 212</a:t>
            </a:r>
          </a:p>
        </p:txBody>
      </p:sp>
      <p:sp>
        <p:nvSpPr>
          <p:cNvPr id="14" name="Oval 13">
            <a:extLst>
              <a:ext uri="{FF2B5EF4-FFF2-40B4-BE49-F238E27FC236}">
                <a16:creationId xmlns:a16="http://schemas.microsoft.com/office/drawing/2014/main" id="{46F3C90B-EB3F-EA91-08C5-03400C278827}"/>
              </a:ext>
            </a:extLst>
          </p:cNvPr>
          <p:cNvSpPr/>
          <p:nvPr/>
        </p:nvSpPr>
        <p:spPr>
          <a:xfrm>
            <a:off x="6717078" y="-78327"/>
            <a:ext cx="6893715" cy="69775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819" y="0"/>
            <a:ext cx="2168598" cy="1012587"/>
          </a:xfrm>
          <a:prstGeom prst="rect">
            <a:avLst/>
          </a:prstGeom>
        </p:spPr>
      </p:pic>
      <p:sp>
        <p:nvSpPr>
          <p:cNvPr id="9" name="TextBox 8">
            <a:extLst>
              <a:ext uri="{FF2B5EF4-FFF2-40B4-BE49-F238E27FC236}">
                <a16:creationId xmlns:a16="http://schemas.microsoft.com/office/drawing/2014/main" id="{46C1260A-3907-48ED-BEFD-4B4EBFDAFAD2}"/>
              </a:ext>
            </a:extLst>
          </p:cNvPr>
          <p:cNvSpPr txBox="1"/>
          <p:nvPr/>
        </p:nvSpPr>
        <p:spPr>
          <a:xfrm>
            <a:off x="814625" y="3055909"/>
            <a:ext cx="4886463" cy="461665"/>
          </a:xfrm>
          <a:prstGeom prst="rect">
            <a:avLst/>
          </a:prstGeom>
          <a:noFill/>
        </p:spPr>
        <p:txBody>
          <a:bodyPr wrap="square" rtlCol="0">
            <a:spAutoFit/>
          </a:bodyPr>
          <a:lstStyle/>
          <a:p>
            <a:pPr algn="ctr" rtl="1"/>
            <a:r>
              <a:rPr lang="ar-EG" sz="2400" dirty="0">
                <a:solidFill>
                  <a:srgbClr val="002060"/>
                </a:solidFill>
                <a:cs typeface="mohammad bold art 1" pitchFamily="2" charset="-78"/>
              </a:rPr>
              <a:t>محاضرة تمهيدية</a:t>
            </a:r>
            <a:endParaRPr lang="en-US" sz="2400" dirty="0">
              <a:solidFill>
                <a:srgbClr val="002060"/>
              </a:solidFill>
              <a:cs typeface="mohammad bold art 1" pitchFamily="2" charset="-78"/>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12" name="TextBox 11">
            <a:extLst>
              <a:ext uri="{FF2B5EF4-FFF2-40B4-BE49-F238E27FC236}">
                <a16:creationId xmlns:a16="http://schemas.microsoft.com/office/drawing/2014/main" id="{8C520B7F-7764-8B81-C7C7-A7440DA2CCAF}"/>
              </a:ext>
            </a:extLst>
          </p:cNvPr>
          <p:cNvSpPr txBox="1"/>
          <p:nvPr/>
        </p:nvSpPr>
        <p:spPr>
          <a:xfrm>
            <a:off x="2119822" y="6485172"/>
            <a:ext cx="3380433" cy="461665"/>
          </a:xfrm>
          <a:prstGeom prst="rect">
            <a:avLst/>
          </a:prstGeom>
          <a:noFill/>
        </p:spPr>
        <p:txBody>
          <a:bodyPr wrap="square" rtlCol="0">
            <a:spAutoFit/>
          </a:bodyPr>
          <a:lstStyle/>
          <a:p>
            <a:r>
              <a:rPr lang="en-US" sz="2400" b="1" dirty="0">
                <a:solidFill>
                  <a:schemeClr val="bg1"/>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18352" y="6422243"/>
            <a:ext cx="4886463" cy="523220"/>
          </a:xfrm>
          <a:prstGeom prst="rect">
            <a:avLst/>
          </a:prstGeom>
          <a:noFill/>
        </p:spPr>
        <p:txBody>
          <a:bodyPr wrap="square" rtlCol="0">
            <a:spAutoFit/>
          </a:bodyPr>
          <a:lstStyle/>
          <a:p>
            <a:pPr lvl="0"/>
            <a:r>
              <a:rPr lang="en-US" sz="2800" b="1" dirty="0">
                <a:solidFill>
                  <a:srgbClr val="FFFFFF"/>
                </a:solidFill>
                <a:latin typeface="Times New Roman" panose="02020603050405020304" pitchFamily="18" charset="0"/>
                <a:cs typeface="Times New Roman" panose="02020603050405020304" pitchFamily="18" charset="0"/>
              </a:rPr>
              <a:t>Prepared by :</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88562" y="72793"/>
            <a:ext cx="2457656" cy="536878"/>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278185" y="5983513"/>
            <a:ext cx="2616200" cy="523220"/>
          </a:xfrm>
          <a:prstGeom prst="rect">
            <a:avLst/>
          </a:prstGeom>
          <a:noFill/>
        </p:spPr>
        <p:txBody>
          <a:bodyPr wrap="square" rtlCol="0">
            <a:spAutoFit/>
          </a:bodyPr>
          <a:lstStyle/>
          <a:p>
            <a:pPr algn="ctr"/>
            <a:r>
              <a:rPr lang="en-US" sz="2800" b="1" dirty="0">
                <a:solidFill>
                  <a:schemeClr val="bg1"/>
                </a:solidFill>
                <a:latin typeface="Adobe Arabic" panose="02040503050201020203" pitchFamily="18" charset="-78"/>
                <a:cs typeface="Adobe Arabic" panose="02040503050201020203" pitchFamily="18" charset="-78"/>
              </a:rPr>
              <a:t>www.midocean.ae</a:t>
            </a:r>
          </a:p>
        </p:txBody>
      </p:sp>
      <p:sp>
        <p:nvSpPr>
          <p:cNvPr id="7" name="Rectangle: Rounded Corners 6">
            <a:extLst>
              <a:ext uri="{FF2B5EF4-FFF2-40B4-BE49-F238E27FC236}">
                <a16:creationId xmlns:a16="http://schemas.microsoft.com/office/drawing/2014/main" id="{0A129A97-E686-46E7-8A22-28BC6078FA5A}"/>
              </a:ext>
            </a:extLst>
          </p:cNvPr>
          <p:cNvSpPr/>
          <p:nvPr/>
        </p:nvSpPr>
        <p:spPr>
          <a:xfrm>
            <a:off x="6602402" y="387926"/>
            <a:ext cx="5851966" cy="6470073"/>
          </a:xfrm>
          <a:prstGeom prst="roundRect">
            <a:avLst/>
          </a:prstGeom>
          <a:solidFill>
            <a:schemeClr val="accent5">
              <a:lumMod val="40000"/>
              <a:lumOff val="60000"/>
            </a:schemeClr>
          </a:solidFill>
          <a:ln>
            <a:noFill/>
          </a:ln>
        </p:spPr>
        <p:style>
          <a:lnRef idx="2">
            <a:schemeClr val="accent5"/>
          </a:lnRef>
          <a:fillRef idx="1">
            <a:schemeClr val="lt1"/>
          </a:fillRef>
          <a:effectRef idx="0">
            <a:schemeClr val="accent5"/>
          </a:effectRef>
          <a:fontRef idx="minor">
            <a:schemeClr val="dk1"/>
          </a:fontRef>
        </p:style>
        <p:txBody>
          <a:bodyPr rtlCol="1" anchor="ctr"/>
          <a:lstStyle/>
          <a:p>
            <a:pPr algn="justLow" rtl="1">
              <a:lnSpc>
                <a:spcPct val="150000"/>
              </a:lnSpc>
            </a:pPr>
            <a:endParaRPr lang="ar-EG" sz="2800" dirty="0">
              <a:solidFill>
                <a:srgbClr val="002060"/>
              </a:solidFill>
              <a:ea typeface="Calibri" panose="020F0502020204030204" pitchFamily="34" charset="0"/>
              <a:cs typeface="Times New Roman" panose="02020603050405020304" pitchFamily="18" charset="0"/>
            </a:endParaRPr>
          </a:p>
        </p:txBody>
      </p:sp>
      <p:sp>
        <p:nvSpPr>
          <p:cNvPr id="19" name="Rectangle: Rounded Corners 18">
            <a:extLst>
              <a:ext uri="{FF2B5EF4-FFF2-40B4-BE49-F238E27FC236}">
                <a16:creationId xmlns:a16="http://schemas.microsoft.com/office/drawing/2014/main" id="{2482B95F-A386-412A-91C7-BDF9E02DAB1E}"/>
              </a:ext>
            </a:extLst>
          </p:cNvPr>
          <p:cNvSpPr/>
          <p:nvPr/>
        </p:nvSpPr>
        <p:spPr>
          <a:xfrm>
            <a:off x="2646217" y="609671"/>
            <a:ext cx="9684327" cy="5860403"/>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lvl="0" indent="-342900" algn="r" rtl="1">
              <a:buFont typeface="Wingdings"/>
              <a:buChar char=""/>
            </a:pPr>
            <a:r>
              <a:rPr lang="ar-EG" sz="2400" b="1" dirty="0">
                <a:solidFill>
                  <a:srgbClr val="FF0000"/>
                </a:solidFill>
                <a:latin typeface="Angsana New" pitchFamily="18" charset="-34"/>
                <a:ea typeface="Calibri"/>
              </a:rPr>
              <a:t>شغلت عدداً من الوظائف، وحصُلت على العديد من الدرجات العلمية أهمها:</a:t>
            </a:r>
            <a:endParaRPr lang="en-US" sz="2400" b="1" dirty="0">
              <a:solidFill>
                <a:srgbClr val="FF0000"/>
              </a:solidFill>
              <a:latin typeface="Angsana New" pitchFamily="18" charset="-34"/>
              <a:ea typeface="Calibri"/>
            </a:endParaRPr>
          </a:p>
          <a:p>
            <a:pPr marL="342900" lvl="0" indent="-342900" algn="justLow" rtl="1">
              <a:buFont typeface="Simplified Arabic"/>
              <a:buChar char="-"/>
            </a:pPr>
            <a:r>
              <a:rPr lang="ar-EG" sz="2400" dirty="0">
                <a:solidFill>
                  <a:srgbClr val="002060"/>
                </a:solidFill>
                <a:ea typeface="Calibri"/>
                <a:cs typeface="+mj-cs"/>
              </a:rPr>
              <a:t>درجة الدكتوراه فى مجال الإعلام الرقمي وتقنيات الذكاء الاصطناعي وخوارزميات تعلم الآلة بتقدير ممتاز مع مرتبة الشرف الأولي والتوصية بالطبع والتبادل بين الجامعات ( مصر: </a:t>
            </a:r>
            <a:r>
              <a:rPr lang="ar-EG" sz="2400" dirty="0">
                <a:solidFill>
                  <a:srgbClr val="002060"/>
                </a:solidFill>
                <a:latin typeface="Adobe Caslon Pro" panose="0205050205050A020403" pitchFamily="18" charset="0"/>
                <a:ea typeface="Calibri"/>
                <a:cs typeface="+mj-cs"/>
              </a:rPr>
              <a:t>2022</a:t>
            </a:r>
            <a:r>
              <a:rPr lang="ar-EG" sz="2400" dirty="0">
                <a:solidFill>
                  <a:srgbClr val="002060"/>
                </a:solidFill>
                <a:ea typeface="Calibri"/>
                <a:cs typeface="+mj-cs"/>
              </a:rPr>
              <a:t>)</a:t>
            </a:r>
            <a:endParaRPr lang="en-US" sz="2400" dirty="0">
              <a:solidFill>
                <a:srgbClr val="002060"/>
              </a:solidFill>
              <a:ea typeface="Calibri"/>
              <a:cs typeface="+mj-cs"/>
            </a:endParaRPr>
          </a:p>
          <a:p>
            <a:pPr marL="342900" lvl="0" indent="-342900" algn="justLow" rtl="1">
              <a:buFont typeface="Simplified Arabic"/>
              <a:buChar char="-"/>
            </a:pPr>
            <a:r>
              <a:rPr lang="ar-EG" sz="2400" dirty="0">
                <a:solidFill>
                  <a:srgbClr val="002060"/>
                </a:solidFill>
                <a:ea typeface="Calibri"/>
                <a:cs typeface="+mj-cs"/>
              </a:rPr>
              <a:t>درجة الماجستير فى مجال الإعلام الرقمي وعلوم الاتصال السياسي بتقدير ممتاز مع مرتبة الشرف ( مصر: 2017).</a:t>
            </a:r>
            <a:endParaRPr lang="en-US" sz="2400" dirty="0">
              <a:solidFill>
                <a:srgbClr val="002060"/>
              </a:solidFill>
              <a:ea typeface="Calibri"/>
              <a:cs typeface="+mj-cs"/>
            </a:endParaRPr>
          </a:p>
          <a:p>
            <a:pPr marL="342900" lvl="0" indent="-342900" algn="justLow" rtl="1">
              <a:buFont typeface="Simplified Arabic"/>
              <a:buChar char="-"/>
            </a:pPr>
            <a:r>
              <a:rPr lang="en-US" sz="2400" dirty="0">
                <a:solidFill>
                  <a:srgbClr val="002060"/>
                </a:solidFill>
                <a:latin typeface="Simplified Arabic"/>
                <a:ea typeface="Calibri"/>
                <a:cs typeface="+mj-cs"/>
              </a:rPr>
              <a:t> </a:t>
            </a:r>
            <a:r>
              <a:rPr lang="ar-EG" sz="2400" dirty="0">
                <a:solidFill>
                  <a:srgbClr val="002060"/>
                </a:solidFill>
                <a:latin typeface="Simplified Arabic"/>
                <a:ea typeface="Calibri"/>
                <a:cs typeface="+mj-cs"/>
              </a:rPr>
              <a:t>عملت محاضراً بقسم الإعلام، كلية الآداب، جامعة المنيا .</a:t>
            </a:r>
          </a:p>
          <a:p>
            <a:pPr marL="342900" lvl="0" indent="-342900" algn="justLow" rtl="1">
              <a:buFont typeface="Simplified Arabic"/>
              <a:buChar char="-"/>
            </a:pPr>
            <a:r>
              <a:rPr lang="ar-EG" sz="2400" dirty="0">
                <a:solidFill>
                  <a:srgbClr val="002060"/>
                </a:solidFill>
                <a:latin typeface="Simplified Arabic"/>
                <a:ea typeface="Calibri"/>
                <a:cs typeface="+mj-cs"/>
              </a:rPr>
              <a:t>عملت محاضراً بالمعهد العالي للإعلام </a:t>
            </a:r>
            <a:r>
              <a:rPr lang="en-US" sz="2400" dirty="0">
                <a:solidFill>
                  <a:srgbClr val="002060"/>
                </a:solidFill>
                <a:latin typeface="Sylfaen" panose="010A0502050306030303" pitchFamily="18" charset="0"/>
                <a:ea typeface="Calibri"/>
                <a:cs typeface="+mj-cs"/>
              </a:rPr>
              <a:t>EST</a:t>
            </a:r>
          </a:p>
          <a:p>
            <a:pPr marL="342900" lvl="0" indent="-342900" algn="justLow" rtl="1">
              <a:buFont typeface="Simplified Arabic"/>
              <a:buChar char="-"/>
            </a:pPr>
            <a:r>
              <a:rPr lang="ar-EG" sz="2400" dirty="0">
                <a:solidFill>
                  <a:srgbClr val="002060"/>
                </a:solidFill>
                <a:ea typeface="Calibri"/>
                <a:cs typeface="+mj-cs"/>
              </a:rPr>
              <a:t>درست العلوم الاستراتيجية والأمن القومي بكلية الدفاع الوطني، أكاديمية ناصر العليا للعلوم العسكرية 2020 </a:t>
            </a:r>
            <a:endParaRPr lang="en-US" sz="2400" dirty="0">
              <a:solidFill>
                <a:srgbClr val="002060"/>
              </a:solidFill>
              <a:ea typeface="Calibri"/>
              <a:cs typeface="+mj-cs"/>
            </a:endParaRPr>
          </a:p>
          <a:p>
            <a:pPr marL="342900" lvl="0" indent="-342900" algn="justLow" rtl="1">
              <a:spcAft>
                <a:spcPts val="1000"/>
              </a:spcAft>
              <a:buFont typeface="Simplified Arabic"/>
              <a:buChar char="-"/>
            </a:pPr>
            <a:r>
              <a:rPr lang="ar-EG" sz="2400" dirty="0">
                <a:solidFill>
                  <a:srgbClr val="002060"/>
                </a:solidFill>
                <a:ea typeface="Calibri"/>
                <a:cs typeface="+mj-cs"/>
              </a:rPr>
              <a:t>لي عدد من الأبحاث العلمية المنشورة بعدد من الدوريات العلمية فى مجال الإعلام الرقمي، والحروب الإعلامية الحديثة.</a:t>
            </a:r>
          </a:p>
          <a:p>
            <a:pPr marL="342900" lvl="0" indent="-342900" algn="justLow" rtl="1">
              <a:spcAft>
                <a:spcPts val="1000"/>
              </a:spcAft>
              <a:buFont typeface="Simplified Arabic"/>
              <a:buChar char="-"/>
            </a:pPr>
            <a:r>
              <a:rPr lang="ar-EG" sz="2400" dirty="0">
                <a:solidFill>
                  <a:srgbClr val="002060"/>
                </a:solidFill>
                <a:ea typeface="Calibri"/>
                <a:cs typeface="+mj-cs"/>
              </a:rPr>
              <a:t>  شاركت فى العديد من المؤتمرات والمنتديات العلمية محلياً ودولياً.</a:t>
            </a:r>
          </a:p>
          <a:p>
            <a:pPr marL="342900" lvl="0" indent="-342900" algn="justLow" rtl="1">
              <a:spcAft>
                <a:spcPts val="1000"/>
              </a:spcAft>
              <a:buFont typeface="Simplified Arabic"/>
              <a:buChar char="-"/>
            </a:pPr>
            <a:r>
              <a:rPr lang="ar-EG" sz="2400" dirty="0">
                <a:solidFill>
                  <a:srgbClr val="002060"/>
                </a:solidFill>
                <a:ea typeface="Calibri"/>
                <a:cs typeface="+mj-cs"/>
              </a:rPr>
              <a:t>تتركز اهتماماتي العلمية الحالية بمجال دراسات الإعلام الرقمي وخوارزميات التعلم الآلي والتعلم العميق</a:t>
            </a:r>
            <a:r>
              <a:rPr lang="ar-EG" sz="2400" dirty="0">
                <a:solidFill>
                  <a:srgbClr val="0070C0"/>
                </a:solidFill>
                <a:ea typeface="Calibri"/>
                <a:cs typeface="+mj-cs"/>
              </a:rPr>
              <a:t>.</a:t>
            </a:r>
          </a:p>
        </p:txBody>
      </p:sp>
      <p:sp>
        <p:nvSpPr>
          <p:cNvPr id="11" name="Rectangle: Rounded Corners 10">
            <a:extLst>
              <a:ext uri="{FF2B5EF4-FFF2-40B4-BE49-F238E27FC236}">
                <a16:creationId xmlns:a16="http://schemas.microsoft.com/office/drawing/2014/main" id="{19CAED1D-7C3C-4F0F-A893-E2BF3F77CB0D}"/>
              </a:ext>
            </a:extLst>
          </p:cNvPr>
          <p:cNvSpPr/>
          <p:nvPr/>
        </p:nvSpPr>
        <p:spPr>
          <a:xfrm>
            <a:off x="2976698" y="30081"/>
            <a:ext cx="3299411"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Dr .shereen farouk </a:t>
            </a:r>
          </a:p>
        </p:txBody>
      </p:sp>
      <p:pic>
        <p:nvPicPr>
          <p:cNvPr id="15" name="Picture 14">
            <a:extLst>
              <a:ext uri="{FF2B5EF4-FFF2-40B4-BE49-F238E27FC236}">
                <a16:creationId xmlns:a16="http://schemas.microsoft.com/office/drawing/2014/main" id="{4AD61C7D-9C3A-43A3-8702-50CB22F181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88562" y="1385455"/>
            <a:ext cx="2284687" cy="31232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320384" y="1961526"/>
            <a:ext cx="4246236" cy="394648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44080" y="1175822"/>
            <a:ext cx="4149395" cy="341767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32411" y="1395264"/>
            <a:ext cx="4037570" cy="4040269"/>
          </a:xfrm>
        </p:spPr>
      </p:pic>
      <p:sp>
        <p:nvSpPr>
          <p:cNvPr id="11" name="Rectangle 10">
            <a:extLst>
              <a:ext uri="{FF2B5EF4-FFF2-40B4-BE49-F238E27FC236}">
                <a16:creationId xmlns:a16="http://schemas.microsoft.com/office/drawing/2014/main" id="{5A075604-73CD-4507-8013-424F369DFDEB}"/>
              </a:ext>
            </a:extLst>
          </p:cNvPr>
          <p:cNvSpPr/>
          <p:nvPr/>
        </p:nvSpPr>
        <p:spPr>
          <a:xfrm>
            <a:off x="275830" y="5953725"/>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36083" y="5953725"/>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 Intro Lecture</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3" name="Rectangle: Rounded Corners 2">
            <a:extLst>
              <a:ext uri="{FF2B5EF4-FFF2-40B4-BE49-F238E27FC236}">
                <a16:creationId xmlns:a16="http://schemas.microsoft.com/office/drawing/2014/main" id="{3FE7D8DB-3EB6-4AB1-B968-1AF22B6407EF}"/>
              </a:ext>
            </a:extLst>
          </p:cNvPr>
          <p:cNvSpPr/>
          <p:nvPr/>
        </p:nvSpPr>
        <p:spPr>
          <a:xfrm>
            <a:off x="6096000" y="329810"/>
            <a:ext cx="2968053"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dobe Caslon Pro Bold" panose="0205070206050A020403" pitchFamily="18" charset="0"/>
                <a:cs typeface="Adobe Arabic" panose="02040503050201020203" pitchFamily="18" charset="-78"/>
              </a:rPr>
              <a:t>Intro Lecture </a:t>
            </a:r>
            <a:endParaRPr lang="ar-EG" sz="2400" dirty="0">
              <a:latin typeface="Adobe Caslon Pro Bold" panose="0205070206050A020403" pitchFamily="18" charset="0"/>
              <a:cs typeface="Adobe Arabic" panose="02040503050201020203" pitchFamily="18" charset="-78"/>
            </a:endParaRPr>
          </a:p>
        </p:txBody>
      </p:sp>
      <p:sp>
        <p:nvSpPr>
          <p:cNvPr id="14" name="Rectangle 13">
            <a:extLst>
              <a:ext uri="{FF2B5EF4-FFF2-40B4-BE49-F238E27FC236}">
                <a16:creationId xmlns:a16="http://schemas.microsoft.com/office/drawing/2014/main" id="{9FA3F187-A568-4AEE-8C8D-9760BCD0B159}"/>
              </a:ext>
            </a:extLst>
          </p:cNvPr>
          <p:cNvSpPr/>
          <p:nvPr/>
        </p:nvSpPr>
        <p:spPr>
          <a:xfrm>
            <a:off x="5580184" y="1899587"/>
            <a:ext cx="6113052" cy="4054138"/>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r" rtl="1">
              <a:buAutoNum type="arabicPeriod"/>
            </a:pPr>
            <a:r>
              <a:rPr lang="ar-EG" sz="2800" b="1" dirty="0">
                <a:solidFill>
                  <a:srgbClr val="002060"/>
                </a:solidFill>
                <a:latin typeface="Adobe Arabic" panose="02040503050201020203" pitchFamily="18" charset="-78"/>
                <a:ea typeface="Calibri"/>
                <a:cs typeface="Adobe Arabic" panose="02040503050201020203" pitchFamily="18" charset="-78"/>
              </a:rPr>
              <a:t>تمهيد.                         </a:t>
            </a:r>
            <a:r>
              <a:rPr lang="en-US" sz="2800" b="1" dirty="0">
                <a:solidFill>
                  <a:srgbClr val="002060"/>
                </a:solidFill>
                <a:latin typeface="Adobe Arabic" panose="02040503050201020203" pitchFamily="18" charset="-78"/>
                <a:ea typeface="Calibri"/>
                <a:cs typeface="Adobe Arabic" panose="02040503050201020203" pitchFamily="18" charset="-78"/>
              </a:rPr>
              <a:t>Introduction</a:t>
            </a:r>
            <a:r>
              <a:rPr lang="ar-EG" sz="2800" b="1" dirty="0">
                <a:solidFill>
                  <a:srgbClr val="002060"/>
                </a:solidFill>
                <a:latin typeface="Adobe Arabic" panose="02040503050201020203" pitchFamily="18" charset="-78"/>
                <a:ea typeface="Calibri"/>
                <a:cs typeface="Adobe Arabic" panose="02040503050201020203" pitchFamily="18" charset="-78"/>
              </a:rPr>
              <a:t>  </a:t>
            </a:r>
          </a:p>
          <a:p>
            <a:pPr marL="457200" lvl="0" indent="-457200" algn="r" rtl="1">
              <a:buAutoNum type="arabicPeriod"/>
            </a:pPr>
            <a:r>
              <a:rPr lang="ar-EG" sz="2800" b="1" dirty="0">
                <a:solidFill>
                  <a:srgbClr val="002060"/>
                </a:solidFill>
                <a:latin typeface="Adobe Arabic" panose="02040503050201020203" pitchFamily="18" charset="-78"/>
                <a:ea typeface="Calibri"/>
                <a:cs typeface="Adobe Arabic" panose="02040503050201020203" pitchFamily="18" charset="-78"/>
              </a:rPr>
              <a:t>توصيف المقرر  </a:t>
            </a:r>
            <a:r>
              <a:rPr lang="en-US" sz="2800" b="1" dirty="0">
                <a:solidFill>
                  <a:srgbClr val="002060"/>
                </a:solidFill>
                <a:latin typeface="Adobe Arabic" panose="02040503050201020203" pitchFamily="18" charset="-78"/>
                <a:cs typeface="Adobe Arabic" panose="02040503050201020203" pitchFamily="18" charset="-78"/>
              </a:rPr>
              <a:t> Course Description            </a:t>
            </a:r>
            <a:endParaRPr lang="ar-EG" sz="2800" b="1" dirty="0">
              <a:solidFill>
                <a:srgbClr val="002060"/>
              </a:solidFill>
              <a:latin typeface="Adobe Arabic" panose="02040503050201020203" pitchFamily="18" charset="-78"/>
              <a:cs typeface="Adobe Arabic" panose="02040503050201020203" pitchFamily="18" charset="-78"/>
            </a:endParaRPr>
          </a:p>
          <a:p>
            <a:pPr marL="457200" lvl="0" indent="-457200" algn="r" rtl="1">
              <a:buAutoNum type="arabicPeriod"/>
            </a:pPr>
            <a:r>
              <a:rPr lang="ar-EG" sz="2800" b="1" dirty="0">
                <a:solidFill>
                  <a:srgbClr val="002060"/>
                </a:solidFill>
                <a:latin typeface="Adobe Arabic" panose="02040503050201020203" pitchFamily="18" charset="-78"/>
                <a:cs typeface="Adobe Arabic" panose="02040503050201020203" pitchFamily="18"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lvl="0" algn="r" rtl="1">
              <a:lnSpc>
                <a:spcPct val="115000"/>
              </a:lnSpc>
            </a:pPr>
            <a:r>
              <a:rPr lang="ar-EG" sz="2800" b="1" dirty="0">
                <a:solidFill>
                  <a:srgbClr val="002060"/>
                </a:solidFill>
                <a:latin typeface="Adobe Arabic" panose="02040503050201020203" pitchFamily="18" charset="-78"/>
                <a:ea typeface="Calibri"/>
                <a:cs typeface="Adobe Arabic" panose="02040503050201020203" pitchFamily="18" charset="-78"/>
              </a:rPr>
              <a:t>4. التقييم الطلابي</a:t>
            </a:r>
            <a:r>
              <a:rPr lang="ar-EG" sz="2800" dirty="0">
                <a:solidFill>
                  <a:srgbClr val="002060"/>
                </a:solidFill>
                <a:latin typeface="Adobe Arabic" panose="02040503050201020203" pitchFamily="18" charset="-78"/>
                <a:ea typeface="Calibri"/>
                <a:cs typeface="Adobe Arabic" panose="02040503050201020203" pitchFamily="18" charset="-78"/>
              </a:rPr>
              <a:t>.                </a:t>
            </a:r>
            <a:r>
              <a:rPr lang="en-US" sz="2800" b="1" dirty="0">
                <a:solidFill>
                  <a:srgbClr val="002060"/>
                </a:solidFill>
                <a:latin typeface="Adobe Arabic" panose="02040503050201020203" pitchFamily="18" charset="-78"/>
                <a:cs typeface="Adobe Arabic" panose="02040503050201020203" pitchFamily="18" charset="-78"/>
              </a:rPr>
              <a:t>Assessment</a:t>
            </a:r>
            <a:endParaRPr lang="en-US" sz="2800" dirty="0">
              <a:solidFill>
                <a:srgbClr val="002060"/>
              </a:solidFill>
              <a:latin typeface="Adobe Arabic" panose="02040503050201020203" pitchFamily="18" charset="-78"/>
              <a:ea typeface="Calibri"/>
              <a:cs typeface="Adobe Arabic" panose="02040503050201020203" pitchFamily="18" charset="-78"/>
            </a:endParaRPr>
          </a:p>
          <a:p>
            <a:pPr lvl="0" algn="r" rtl="1">
              <a:spcAft>
                <a:spcPts val="800"/>
              </a:spcAft>
            </a:pPr>
            <a:r>
              <a:rPr lang="ar-EG" sz="2800" dirty="0">
                <a:solidFill>
                  <a:srgbClr val="002060"/>
                </a:solidFill>
                <a:latin typeface="Adobe Arabic" panose="02040503050201020203" pitchFamily="18" charset="-78"/>
                <a:ea typeface="Calibri"/>
                <a:cs typeface="Adobe Arabic" panose="02040503050201020203" pitchFamily="18" charset="-78"/>
              </a:rPr>
              <a:t>5. </a:t>
            </a:r>
            <a:r>
              <a:rPr lang="ar-EG" sz="2800" b="1" dirty="0">
                <a:solidFill>
                  <a:srgbClr val="002060"/>
                </a:solidFill>
                <a:latin typeface="Adobe Arabic" panose="02040503050201020203" pitchFamily="18" charset="-78"/>
                <a:ea typeface="Calibri"/>
                <a:cs typeface="Adobe Arabic" panose="02040503050201020203" pitchFamily="18" charset="-78"/>
              </a:rPr>
              <a:t>موضوعات المقرر              </a:t>
            </a:r>
            <a:r>
              <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 Course Topics</a:t>
            </a:r>
            <a:endParaRPr lang="ar-EG"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lvl="0" algn="r" rtl="1">
              <a:spcAft>
                <a:spcPts val="800"/>
              </a:spcAft>
            </a:pPr>
            <a:r>
              <a:rPr lang="ar-EG" sz="2800" b="1" dirty="0">
                <a:solidFill>
                  <a:srgbClr val="002060"/>
                </a:solidFill>
                <a:latin typeface="Adobe Arabic" panose="02040503050201020203" pitchFamily="18" charset="-78"/>
                <a:ea typeface="Calibri"/>
                <a:cs typeface="Adobe Arabic" panose="02040503050201020203" pitchFamily="18" charset="-78"/>
              </a:rPr>
              <a:t>6. خاتمة                       </a:t>
            </a:r>
            <a:r>
              <a:rPr lang="en-US" sz="28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Conclusion      </a:t>
            </a: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947564" y="1112519"/>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dirty="0">
                <a:latin typeface="Adobe Caslon Pro Bold" panose="0205070206050A020403" pitchFamily="18" charset="0"/>
                <a:cs typeface="Adobe Arabic" panose="02040503050201020203" pitchFamily="18" charset="-78"/>
              </a:rPr>
              <a:t>Content</a:t>
            </a:r>
            <a:endParaRPr lang="ar-EG" sz="2400" dirty="0">
              <a:latin typeface="Adobe Caslon Pro Bold" panose="0205070206050A020403" pitchFamily="18" charset="0"/>
              <a:cs typeface="Adobe Arabic" panose="02040503050201020203" pitchFamily="18" charset="-78"/>
            </a:endParaRPr>
          </a:p>
        </p:txBody>
      </p:sp>
    </p:spTree>
    <p:extLst>
      <p:ext uri="{BB962C8B-B14F-4D97-AF65-F5344CB8AC3E}">
        <p14:creationId xmlns:p14="http://schemas.microsoft.com/office/powerpoint/2010/main" val="2784479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0945" y="843420"/>
            <a:ext cx="7302909" cy="555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15000"/>
              </a:lnSpc>
              <a:spcAft>
                <a:spcPts val="800"/>
              </a:spcAft>
            </a:pPr>
            <a:r>
              <a:rPr lang="ar-EG" sz="2000" dirty="0">
                <a:solidFill>
                  <a:srgbClr val="002060"/>
                </a:solidFill>
                <a:latin typeface="Calibri" panose="020F0502020204030204" pitchFamily="34" charset="0"/>
                <a:cs typeface="Times New Roman" panose="02020603050405020304" pitchFamily="18" charset="0"/>
              </a:rPr>
              <a:t>تعتبر كتابة </a:t>
            </a: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الأخبار والتقارير الصحفية في الإعلام التقليدي فنًا قديمًا وحيويًا يلعب دورًا حاسمًا في نقل المعلومات وتوجيه الرأي العام. فالتقارير الصحفية المنشورة في الصحف والمجلات والمطبوعات المختلفة تشكل مصدرًا هامًا للمعلومات وتساهم في تشكيل الرأي العام واتخاذ القرارات.</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ويتطلب كتابة الأخبار والتقارير الصحفية في الإعلام التقليدي الاحترافية والتفاني في جمع المعلومات وتحريرها بطريقة موضوعية ومتوازنة. ويجب على الصحفي أن يكون قادرًا على تحليل الأحداث وفهمها بشكل عميق، وتوظيف أساليب البحث والمقابلة للحصول على مصادر موثوقة ومعلومات دقيقة.</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15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وتبدأ عملية كتابة الأخبار بتحديد الحدث أو الموضوع الذي يستحق التغطية الصحفية. ويجب هنا على الصحفي أن يكون على دراية بالقضايا الراهنة والأحداث المهمة في مجال التغطية الإخبارية. وبعد تحديد الموضوع، يتعين على الصحفي جمع المزيد من المعلومات من مصادر متعددة مثل المجلات والصحف والمواقع الإلكترونية والمقابلات المباشرة.</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254917" y="1376156"/>
            <a:ext cx="1226595" cy="1138773"/>
          </a:xfrm>
          <a:prstGeom prst="rect">
            <a:avLst/>
          </a:prstGeom>
          <a:noFill/>
        </p:spPr>
        <p:txBody>
          <a:bodyPr wrap="square" rtlCol="0">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Intro</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Bold" panose="0205070206050A020403" pitchFamily="18" charset="0"/>
              </a:rPr>
              <a:t>www.midocean.ae</a:t>
            </a:r>
          </a:p>
        </p:txBody>
      </p:sp>
      <p:sp>
        <p:nvSpPr>
          <p:cNvPr id="13" name="TextBox 12">
            <a:extLst>
              <a:ext uri="{FF2B5EF4-FFF2-40B4-BE49-F238E27FC236}">
                <a16:creationId xmlns:a16="http://schemas.microsoft.com/office/drawing/2014/main" id="{4500265E-9765-4D43-98C7-AD826970F5AE}"/>
              </a:ext>
            </a:extLst>
          </p:cNvPr>
          <p:cNvSpPr txBox="1"/>
          <p:nvPr/>
        </p:nvSpPr>
        <p:spPr>
          <a:xfrm>
            <a:off x="2823950" y="871637"/>
            <a:ext cx="4838351"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EG" sz="2800" b="1" dirty="0">
                <a:solidFill>
                  <a:srgbClr val="002060"/>
                </a:solidFill>
                <a:latin typeface="Adobe Arabic" panose="02040503050201020203" pitchFamily="18" charset="-78"/>
                <a:cs typeface="Adobe Arabic" panose="02040503050201020203" pitchFamily="18" charset="-78"/>
              </a:rPr>
              <a:t>1. تمهيد.. </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0" name="Graphic 22">
            <a:extLst>
              <a:ext uri="{FF2B5EF4-FFF2-40B4-BE49-F238E27FC236}">
                <a16:creationId xmlns:a16="http://schemas.microsoft.com/office/drawing/2014/main" id="{B8CF479D-56E3-479D-BE91-E519D0A996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1660" y="107730"/>
            <a:ext cx="2470340" cy="787774"/>
          </a:xfrm>
          <a:prstGeom prst="rect">
            <a:avLst/>
          </a:prstGeom>
        </p:spPr>
      </p:pic>
    </p:spTree>
    <p:extLst>
      <p:ext uri="{BB962C8B-B14F-4D97-AF65-F5344CB8AC3E}">
        <p14:creationId xmlns:p14="http://schemas.microsoft.com/office/powerpoint/2010/main" val="170309739"/>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8443340" y="1976940"/>
            <a:ext cx="2699584"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55047" y="720436"/>
            <a:ext cx="8016117" cy="601287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15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بعد جمع المعلومات، يجب أن يتم تنظيمها وتحليلها بطريقة منهجية. ويجب على الصحفي أن يعتمد على مبادئ الصحافة المهنية مثل الموضوعية والعدالة والدقة في تقديم المعلومات، كما يتعين على الصحفي أيضًا التحقق من صحة المعلومات والتأكد من أنها مدعومة بمصادر موثوقة قبل إدراجها في التقرير.</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وتأتي مهارات التحرير في مقامٍ أساسي في كتابة الأخبار والتقارير الصحفية. بحيث يجب على الصحفي أن يكون قادرًا على تنظيم المعلومات بشكل منطقي ومتسلسل وكتابتها بأسلوب سلس وواضح، وأن تكون الجمل موجزة ومفهومة، مع تجنب استخدام المصطلحات الصعبة واللغة الصعبة قدر الإمكان، ما لم يكن القارئ المستهدف للتقرير ذو اختصاص معين.</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بعد كتابة التقرير، يجب على الصحفي أن يقوم بمراجعته والتأكد من خلوه من الأخطاء اللغوية والنحوية. كما يجب أن يكون التقرير متزنًا وموضوعيًا، مع الحرص على تجنب إدخال أي تحيزات شخصية أو آراء غير مدعومة بالحقائق. بالإضافة إلى ذلك، يجب أن يتم تنسيق التقرير بشكل جيد واستخدام العناوين والفقرات</a:t>
            </a:r>
            <a:r>
              <a:rPr lang="ar-EG" sz="2000">
                <a:solidFill>
                  <a:srgbClr val="002060"/>
                </a:solidFill>
                <a:latin typeface="Calibri" panose="020F0502020204030204" pitchFamily="34" charset="0"/>
                <a:ea typeface="Calibri" panose="020F0502020204030204" pitchFamily="34" charset="0"/>
                <a:cs typeface="Times New Roman" panose="02020603050405020304" pitchFamily="18" charset="0"/>
              </a:rPr>
              <a:t>، مع مراعاة </a:t>
            </a: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توظيف علامات الترقيم بشكل صحيح. </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lvl="0" algn="justLow" rtl="1">
              <a:lnSpc>
                <a:spcPct val="115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وبشكل عام، يجب أن يعكس التقرير الصحفي المهني الحقائق بشكل دقيق وشامل، ويعزز الوعي والفهم لدى القراء، فالصحفي مسؤولًا عن تقديم المعلومات بطريقة تعكس الحقائق وتعزز الشفافية والديمقراطية.</a:t>
            </a:r>
            <a:endParaRPr lang="en-US" sz="16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8271164" y="1317572"/>
            <a:ext cx="3920835"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10820159" y="1184269"/>
            <a:ext cx="1116793" cy="561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accent5">
                    <a:lumMod val="75000"/>
                  </a:schemeClr>
                </a:solidFill>
                <a:effectLst/>
                <a:uLnTx/>
                <a:uFillTx/>
                <a:latin typeface="Adobe Caslon Pro" panose="0205050205050A020403" pitchFamily="18" charset="0"/>
                <a:ea typeface="Roboto Light" panose="02000000000000000000" pitchFamily="2" charset="0"/>
                <a:cs typeface="+mn-cs"/>
              </a:rPr>
              <a:t>Lecture </a:t>
            </a:r>
            <a:r>
              <a:rPr kumimoji="0" lang="en-US" sz="11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0142392" y="1188660"/>
            <a:ext cx="91714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accent5">
                    <a:lumMod val="75000"/>
                  </a:schemeClr>
                </a:solidFill>
                <a:effectLst/>
                <a:uLnTx/>
                <a:uFillTx/>
                <a:latin typeface="Times New Roman" panose="02020603050405020304" pitchFamily="18" charset="0"/>
                <a:ea typeface="+mn-ea"/>
                <a:cs typeface="Times New Roman" panose="02020603050405020304" pitchFamily="18" charset="0"/>
              </a:rPr>
              <a:t>intro</a:t>
            </a:r>
          </a:p>
        </p:txBody>
      </p:sp>
      <p:sp>
        <p:nvSpPr>
          <p:cNvPr id="7" name="TextBox 6">
            <a:extLst>
              <a:ext uri="{FF2B5EF4-FFF2-40B4-BE49-F238E27FC236}">
                <a16:creationId xmlns:a16="http://schemas.microsoft.com/office/drawing/2014/main" id="{20D19C38-D110-EE5A-C35B-B7A999B68582}"/>
              </a:ext>
            </a:extLst>
          </p:cNvPr>
          <p:cNvSpPr txBox="1"/>
          <p:nvPr/>
        </p:nvSpPr>
        <p:spPr>
          <a:xfrm>
            <a:off x="8443340" y="6056584"/>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Adobe Caslon Pro" panose="0205050205050A020403" pitchFamily="18" charset="0"/>
                <a:ea typeface="+mn-ea"/>
                <a:cs typeface="+mn-cs"/>
              </a:rPr>
              <a:t>www.midocean.ae</a:t>
            </a:r>
          </a:p>
        </p:txBody>
      </p:sp>
      <p:pic>
        <p:nvPicPr>
          <p:cNvPr id="10" name="Graphic 22">
            <a:extLst>
              <a:ext uri="{FF2B5EF4-FFF2-40B4-BE49-F238E27FC236}">
                <a16:creationId xmlns:a16="http://schemas.microsoft.com/office/drawing/2014/main" id="{289441DC-BC0B-4CB0-A8DF-102AE8269D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1659" y="97927"/>
            <a:ext cx="2470340" cy="787774"/>
          </a:xfrm>
          <a:prstGeom prst="rect">
            <a:avLst/>
          </a:prstGeom>
        </p:spPr>
      </p:pic>
    </p:spTree>
    <p:extLst>
      <p:ext uri="{BB962C8B-B14F-4D97-AF65-F5344CB8AC3E}">
        <p14:creationId xmlns:p14="http://schemas.microsoft.com/office/powerpoint/2010/main" val="368026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5"/>
            <a:ext cx="12191999" cy="67525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1844640" y="6167549"/>
            <a:ext cx="3281542" cy="461665"/>
          </a:xfrm>
          <a:prstGeom prst="rect">
            <a:avLst/>
          </a:prstGeom>
          <a:noFill/>
        </p:spPr>
        <p:txBody>
          <a:bodyPr wrap="square" rtlCol="0">
            <a:spAutoFit/>
          </a:bodyPr>
          <a:lstStyle/>
          <a:p>
            <a:r>
              <a:rPr lang="en-US" sz="2400" b="1" dirty="0">
                <a:solidFill>
                  <a:schemeClr val="accent5">
                    <a:lumMod val="75000"/>
                  </a:schemeClr>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272340" y="6149356"/>
            <a:ext cx="3281542" cy="461665"/>
          </a:xfrm>
          <a:prstGeom prst="rect">
            <a:avLst/>
          </a:prstGeom>
          <a:noFill/>
        </p:spPr>
        <p:txBody>
          <a:bodyPr wrap="square" rtlCol="0">
            <a:spAutoFit/>
          </a:bodyPr>
          <a:lstStyle/>
          <a:p>
            <a:r>
              <a:rPr lang="en-US" sz="2400" dirty="0">
                <a:solidFill>
                  <a:schemeClr val="accent5">
                    <a:lumMod val="75000"/>
                  </a:schemeClr>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436448" y="-5960"/>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518832" y="6351534"/>
            <a:ext cx="2616200" cy="400110"/>
          </a:xfrm>
          <a:prstGeom prst="rect">
            <a:avLst/>
          </a:prstGeom>
          <a:noFill/>
        </p:spPr>
        <p:txBody>
          <a:bodyPr wrap="square" rtlCol="0">
            <a:spAutoFit/>
          </a:bodyPr>
          <a:lstStyle/>
          <a:p>
            <a:pPr algn="ctr"/>
            <a:r>
              <a:rPr lang="en-US" sz="2000" b="1" dirty="0">
                <a:solidFill>
                  <a:schemeClr val="accent5">
                    <a:lumMod val="75000"/>
                  </a:schemeClr>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21612" y="692727"/>
            <a:ext cx="6803093" cy="5300798"/>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justLow" rtl="1">
              <a:lnSpc>
                <a:spcPct val="150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ومع تطور التكنولوجيا وانتشار الإنترنت، ظهرت وسائل الإعلام الرقمية التي غيرت مفهوم كتابة الأخبار والتقارير الصحفية. ففي الإعلام الرقمي، يتم استخدام الإنترنت ووسائل التواصل الاجتماعي والمدونات والمواقع الإخبارية الإلكترونية لنشر الأخبار والتقارير. كما يُتيح الإعلام الرقمي للصحفيين والمدونين والمواطنين العاديين نشر المحتوى بسرعة وسهولة والتفاعل مع الجمهور بمزيد من الحيوية والتفصيل.</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sz="2000" dirty="0">
                <a:solidFill>
                  <a:srgbClr val="002060"/>
                </a:solidFill>
                <a:latin typeface="Calibri" panose="020F0502020204030204" pitchFamily="34" charset="0"/>
                <a:ea typeface="Calibri" panose="020F0502020204030204" pitchFamily="34" charset="0"/>
                <a:cs typeface="Times New Roman" panose="02020603050405020304" pitchFamily="18" charset="0"/>
              </a:rPr>
              <a:t>تعتبر الكتابة الصحفية في الإعلام الرقمي فرصة للتنوع والابتكار، حيث يمكن استخدام تقنيات متقدمة مثل الفيديوهات والصور المتحركة والرسوم البيانية لتعزيز تأثير القصص الصحفية. بالإضافة إلى ذلك، يمكن للقراء التفاعل مع الأخبار والتعليق عليها ومشاركتها، مما يؤدي إلى تواصل أفضل وتفاعل أكبر بين الصحفي والجمهور.</a:t>
            </a:r>
            <a:endParaRPr lang="en-US" sz="2000"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270027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2509" y="1137458"/>
            <a:ext cx="7151129" cy="5147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ومع ذلك، تطرأ تحديات مهنية على كتابة الأخبار والتقارير في الإعلام الرقمي، مثل مصداقية المصادر والتحقق من الحقائق والتحليل الدقيق للمعلومات. وفى هذا الصدد يجب على الصحفيين أن يكونوا حذرين لانتشار الأخبار الكاذبة والمعلومات غير المؤكدة. علاوة على ذلك، يتطلب الإعلام الرقمي توجيه الجهود نحو تحسين تجربة المستخدم وتناسب الأخبار والتقارير لمختلف الأجهزة والمنصات.</a:t>
            </a:r>
            <a:endParaRPr lang="en-US" sz="2400" dirty="0">
              <a:solidFill>
                <a:srgbClr val="002060"/>
              </a:solidFill>
              <a:latin typeface="Calibri" panose="020F0502020204030204" pitchFamily="34" charset="0"/>
              <a:ea typeface="Calibri" panose="020F0502020204030204" pitchFamily="34" charset="0"/>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dobe Caslon Pro Bold" panose="0205070206050A020403" pitchFamily="18" charset="0"/>
                <a:ea typeface="Roboto Light" panose="02000000000000000000" pitchFamily="2" charset="0"/>
                <a:cs typeface="+mn-cs"/>
              </a:rPr>
              <a:t>Lecture</a:t>
            </a:r>
            <a:r>
              <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accent5">
                    <a:lumMod val="75000"/>
                  </a:schemeClr>
                </a:solidFill>
                <a:effectLst/>
                <a:uLnTx/>
                <a:uFillTx/>
                <a:latin typeface="Adobe Caslon Pro Bold" panose="0205070206050A020403" pitchFamily="18" charset="0"/>
                <a:ea typeface="+mn-ea"/>
                <a:cs typeface="+mn-cs"/>
              </a:rPr>
              <a:t>www.midocean.ae</a:t>
            </a:r>
          </a:p>
        </p:txBody>
      </p:sp>
      <p:pic>
        <p:nvPicPr>
          <p:cNvPr id="9" name="Graphic 22">
            <a:extLst>
              <a:ext uri="{FF2B5EF4-FFF2-40B4-BE49-F238E27FC236}">
                <a16:creationId xmlns:a16="http://schemas.microsoft.com/office/drawing/2014/main" id="{38A8B3A5-6F8B-49C4-9077-A4FEE157016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59084" y="205962"/>
            <a:ext cx="2470340" cy="787774"/>
          </a:xfrm>
          <a:prstGeom prst="rect">
            <a:avLst/>
          </a:prstGeom>
        </p:spPr>
      </p:pic>
    </p:spTree>
    <p:extLst>
      <p:ext uri="{BB962C8B-B14F-4D97-AF65-F5344CB8AC3E}">
        <p14:creationId xmlns:p14="http://schemas.microsoft.com/office/powerpoint/2010/main" val="2956421663"/>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30945" y="843420"/>
            <a:ext cx="7302909" cy="555734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50000"/>
              </a:lnSpc>
            </a:pPr>
            <a:endParaRPr lang="en-US" b="1" dirty="0">
              <a:solidFill>
                <a:srgbClr val="002060"/>
              </a:solidFill>
              <a:ea typeface="Calibri" panose="020F0502020204030204" pitchFamily="34" charset="0"/>
              <a:cs typeface="+mj-cs"/>
            </a:endParaRPr>
          </a:p>
          <a:p>
            <a:pPr algn="justLow" rtl="1">
              <a:lnSpc>
                <a:spcPct val="150000"/>
              </a:lnSpc>
            </a:pPr>
            <a:r>
              <a:rPr lang="en-US" b="1" dirty="0">
                <a:solidFill>
                  <a:srgbClr val="002060"/>
                </a:solidFill>
                <a:ea typeface="Calibri" panose="020F0502020204030204" pitchFamily="34" charset="0"/>
                <a:cs typeface="+mj-cs"/>
              </a:rPr>
              <a:t>       </a:t>
            </a:r>
            <a:r>
              <a:rPr lang="ar-SA" b="1" dirty="0">
                <a:solidFill>
                  <a:srgbClr val="002060"/>
                </a:solidFill>
                <a:ea typeface="Calibri" panose="020F0502020204030204" pitchFamily="34" charset="0"/>
                <a:cs typeface="+mj-cs"/>
              </a:rPr>
              <a:t>مقرر كتابة الخبر والتقرير الصحفي هو تجربة أكاديمية تعليمية تستهدف تطوير قدرات الطلاب في مجال الصحافة والاتصال. بحيث يُقدم المقرر للطلاب الذين يرغبون في تطوير مهاراتهم في كتابة الأخبار بشكل شامل، سواء في الوسائط التقليدية أو الوسائط الرقمية، بما يساهم فى تعزيز قدرات الطلاب في كتابة الأخبار والتقارير الصحفية بطريقة فعّالة واحترافية</a:t>
            </a:r>
            <a:r>
              <a:rPr lang="ar-EG" b="1" dirty="0">
                <a:solidFill>
                  <a:srgbClr val="002060"/>
                </a:solidFill>
                <a:ea typeface="Calibri" panose="020F0502020204030204" pitchFamily="34" charset="0"/>
                <a:cs typeface="+mj-cs"/>
              </a:rPr>
              <a:t>.</a:t>
            </a:r>
          </a:p>
          <a:p>
            <a:pPr algn="justLow" rtl="1">
              <a:lnSpc>
                <a:spcPct val="150000"/>
              </a:lnSpc>
            </a:pPr>
            <a:r>
              <a:rPr lang="ar-EG" dirty="0">
                <a:solidFill>
                  <a:srgbClr val="002060"/>
                </a:solidFill>
              </a:rPr>
              <a:t>       </a:t>
            </a:r>
            <a:r>
              <a:rPr lang="ar-SA" b="1" dirty="0">
                <a:solidFill>
                  <a:srgbClr val="002060"/>
                </a:solidFill>
                <a:cs typeface="+mj-cs"/>
              </a:rPr>
              <a:t>يتناول المقرر الجوانب التقليدية والرقمية لكتابة الأخبار، حيث يتعلم الطلاب المفاهيم الأساسية للصحافة وأساليب كتابة الأخبار التقليدية. ويتضمن ذلك فهم قواعد البناء الصحفي، وأساليب البحث وجمع المعلومات، وتحليل الأحداث، وترتيب الأفكار والهرم الصحفي. بالإضافة إلى ذلك، يركز المقرر على الجوانب الرقمية لكتابة الأخبار، مثل استخدام الوسائط الاجتماعية والمدونات والمواقع الإخبارية الرقمية، وتقنيات الذكاء الاصطناعي. كما يستهدف المقرر تعليم الطلاب كيفية تحليل واستخدام البيانات الرقمية، والتعامل مع الأخبار الرقمية وتدقيقها والتحقق من مصداقيتها.</a:t>
            </a:r>
            <a:endParaRPr lang="ar-EG" b="1" dirty="0">
              <a:solidFill>
                <a:srgbClr val="002060"/>
              </a:solidFill>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7602135" y="4939923"/>
            <a:ext cx="4113898" cy="523220"/>
          </a:xfrm>
          <a:prstGeom prst="rect">
            <a:avLst/>
          </a:prstGeom>
          <a:noFill/>
        </p:spPr>
        <p:txBody>
          <a:bodyPr wrap="square" rtlCol="0">
            <a:spAutoFit/>
          </a:bodyPr>
          <a:lstStyle/>
          <a:p>
            <a:pPr algn="r" rtl="1"/>
            <a:r>
              <a:rPr lang="ar-EG" sz="2800" b="1" dirty="0">
                <a:solidFill>
                  <a:schemeClr val="accent5">
                    <a:lumMod val="75000"/>
                  </a:schemeClr>
                </a:solidFill>
                <a:latin typeface="Adobe Arabic" panose="02040503050201020203" pitchFamily="18" charset="-78"/>
                <a:ea typeface="Calibri"/>
                <a:cs typeface="Adobe Arabic" panose="02040503050201020203" pitchFamily="18" charset="-78"/>
              </a:rPr>
              <a:t>توصيف المقرر  </a:t>
            </a:r>
            <a:r>
              <a:rPr lang="en-US" sz="2800" b="1" dirty="0">
                <a:solidFill>
                  <a:schemeClr val="accent5">
                    <a:lumMod val="75000"/>
                  </a:schemeClr>
                </a:solidFill>
                <a:latin typeface="Adobe Arabic" panose="02040503050201020203" pitchFamily="18" charset="-78"/>
                <a:cs typeface="Adobe Arabic" panose="02040503050201020203" pitchFamily="18" charset="-78"/>
              </a:rPr>
              <a:t> Course Description</a:t>
            </a:r>
            <a:endParaRPr lang="en-US" sz="28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r>
              <a:rPr lang="en-US" sz="2400" b="1" dirty="0">
                <a:solidFill>
                  <a:schemeClr val="accent5">
                    <a:lumMod val="75000"/>
                  </a:schemeClr>
                </a:solidFill>
                <a:latin typeface="Times New Roman" panose="02020603050405020304" pitchFamily="18" charset="0"/>
                <a:cs typeface="Times New Roman" panose="02020603050405020304" pitchFamily="18" charset="0"/>
              </a:rPr>
              <a:t>Intro</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Bold" panose="0205070206050A020403" pitchFamily="18" charset="0"/>
              </a:rPr>
              <a:t>www.midocean.ae</a:t>
            </a:r>
          </a:p>
        </p:txBody>
      </p:sp>
      <p:sp>
        <p:nvSpPr>
          <p:cNvPr id="13" name="TextBox 12">
            <a:extLst>
              <a:ext uri="{FF2B5EF4-FFF2-40B4-BE49-F238E27FC236}">
                <a16:creationId xmlns:a16="http://schemas.microsoft.com/office/drawing/2014/main" id="{4500265E-9765-4D43-98C7-AD826970F5AE}"/>
              </a:ext>
            </a:extLst>
          </p:cNvPr>
          <p:cNvSpPr txBox="1"/>
          <p:nvPr/>
        </p:nvSpPr>
        <p:spPr>
          <a:xfrm>
            <a:off x="2450229" y="1033583"/>
            <a:ext cx="4838351"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EG" sz="2800" b="1" dirty="0">
                <a:solidFill>
                  <a:srgbClr val="002060"/>
                </a:solidFill>
                <a:latin typeface="Adobe Arabic" panose="02040503050201020203" pitchFamily="18" charset="-78"/>
                <a:ea typeface="Calibri"/>
                <a:cs typeface="Adobe Arabic" panose="02040503050201020203" pitchFamily="18" charset="-78"/>
              </a:rPr>
              <a:t>2. توصيف المقرر  </a:t>
            </a:r>
            <a:r>
              <a:rPr lang="en-US" sz="2800" b="1" dirty="0">
                <a:solidFill>
                  <a:srgbClr val="002060"/>
                </a:solidFill>
                <a:latin typeface="Adobe Arabic" panose="02040503050201020203" pitchFamily="18" charset="-78"/>
                <a:cs typeface="Adobe Arabic" panose="02040503050201020203" pitchFamily="18" charset="-78"/>
              </a:rPr>
              <a:t> 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1" name="Graphic 22">
            <a:extLst>
              <a:ext uri="{FF2B5EF4-FFF2-40B4-BE49-F238E27FC236}">
                <a16:creationId xmlns:a16="http://schemas.microsoft.com/office/drawing/2014/main" id="{6618B690-D553-491F-89B6-A8F7FADC62E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45972" y="55646"/>
            <a:ext cx="2470340" cy="787774"/>
          </a:xfrm>
          <a:prstGeom prst="rect">
            <a:avLst/>
          </a:prstGeom>
        </p:spPr>
      </p:pic>
    </p:spTree>
    <p:extLst>
      <p:ext uri="{BB962C8B-B14F-4D97-AF65-F5344CB8AC3E}">
        <p14:creationId xmlns:p14="http://schemas.microsoft.com/office/powerpoint/2010/main" val="306872456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90945" y="1137458"/>
            <a:ext cx="7192693" cy="5147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200000"/>
              </a:lnSpc>
            </a:pPr>
            <a:endParaRPr lang="en-US" sz="900" b="1" dirty="0">
              <a:solidFill>
                <a:srgbClr val="002060"/>
              </a:solidFill>
              <a:ea typeface="Calibri" panose="020F0502020204030204" pitchFamily="34" charset="0"/>
              <a:cs typeface="+mj-cs"/>
            </a:endParaRPr>
          </a:p>
          <a:p>
            <a:pPr algn="justLow" rtl="1">
              <a:lnSpc>
                <a:spcPct val="200000"/>
              </a:lnSpc>
            </a:pPr>
            <a:r>
              <a:rPr lang="en-US" b="1" dirty="0">
                <a:solidFill>
                  <a:srgbClr val="002060"/>
                </a:solidFill>
                <a:ea typeface="Calibri" panose="020F0502020204030204" pitchFamily="34" charset="0"/>
                <a:cs typeface="+mj-cs"/>
              </a:rPr>
              <a:t>   </a:t>
            </a:r>
            <a:r>
              <a:rPr lang="ar-EG" b="1" dirty="0">
                <a:solidFill>
                  <a:srgbClr val="002060"/>
                </a:solidFill>
                <a:ea typeface="Calibri" panose="020F0502020204030204" pitchFamily="34" charset="0"/>
                <a:cs typeface="+mj-cs"/>
              </a:rPr>
              <a:t>    </a:t>
            </a:r>
            <a:r>
              <a:rPr lang="ar-SA" b="1" dirty="0">
                <a:solidFill>
                  <a:srgbClr val="002060"/>
                </a:solidFill>
                <a:cs typeface="+mj-cs"/>
              </a:rPr>
              <a:t>ومن الناحية التطبيقية يشمل المقرر أيضًا تعلم كتابة التقارير الصحفية، حيث يتدرب الطلاب على كتابة تقارير شاملة ومتنوعة، بما في ذلك تقارير الأحداث الجارية والتقارير التحليلية. ويتعلمون كيفية بناء التقارير وتنظيم المعلومات بشكل منطقي وجذاب للقراء. باستخدام أمثلة وتمارين عملية، تُتيح للطلاب الفرصة لتطبيق المفاهيم والمهارات التي يتعلمونها في المقرر. يشمل ذلك القيام بمشاريع بحثية وتحرير تقارير وكتابة مقالات صحفية.</a:t>
            </a:r>
            <a:endParaRPr lang="en-US" b="1" dirty="0">
              <a:solidFill>
                <a:srgbClr val="002060"/>
              </a:solidFill>
              <a:cs typeface="+mj-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758985" y="1960011"/>
            <a:ext cx="3800199" cy="28793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7" name="TextBox 16">
            <a:extLst>
              <a:ext uri="{FF2B5EF4-FFF2-40B4-BE49-F238E27FC236}">
                <a16:creationId xmlns:a16="http://schemas.microsoft.com/office/drawing/2014/main" id="{954B34D3-F436-A1EE-53D3-534D66D793CE}"/>
              </a:ext>
            </a:extLst>
          </p:cNvPr>
          <p:cNvSpPr txBox="1"/>
          <p:nvPr/>
        </p:nvSpPr>
        <p:spPr>
          <a:xfrm>
            <a:off x="7602135" y="4939923"/>
            <a:ext cx="4113898" cy="523220"/>
          </a:xfrm>
          <a:prstGeom prst="rect">
            <a:avLst/>
          </a:prstGeom>
          <a:noFill/>
        </p:spPr>
        <p:txBody>
          <a:bodyPr wrap="square" rtlCol="0">
            <a:spAutoFit/>
          </a:bodyPr>
          <a:lstStyle/>
          <a:p>
            <a:pPr algn="r" rtl="1"/>
            <a:r>
              <a:rPr lang="ar-EG" sz="2800" b="1" dirty="0">
                <a:solidFill>
                  <a:schemeClr val="accent5">
                    <a:lumMod val="75000"/>
                  </a:schemeClr>
                </a:solidFill>
                <a:latin typeface="Adobe Arabic" panose="02040503050201020203" pitchFamily="18" charset="-78"/>
                <a:ea typeface="Calibri"/>
                <a:cs typeface="Adobe Arabic" panose="02040503050201020203" pitchFamily="18" charset="-78"/>
              </a:rPr>
              <a:t>توصيف المقرر  </a:t>
            </a:r>
            <a:r>
              <a:rPr lang="en-US" sz="2800" b="1" dirty="0">
                <a:solidFill>
                  <a:schemeClr val="accent5">
                    <a:lumMod val="75000"/>
                  </a:schemeClr>
                </a:solidFill>
                <a:latin typeface="Adobe Arabic" panose="02040503050201020203" pitchFamily="18" charset="-78"/>
                <a:cs typeface="Adobe Arabic" panose="02040503050201020203" pitchFamily="18" charset="-78"/>
              </a:rPr>
              <a:t> Course Description</a:t>
            </a:r>
            <a:endParaRPr lang="en-US" sz="2800" b="1" dirty="0">
              <a:solidFill>
                <a:schemeClr val="accent5">
                  <a:lumMod val="75000"/>
                </a:schemeClr>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9407864" y="1394857"/>
            <a:ext cx="1091009" cy="55068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latin typeface="Adobe Caslon Pro Bold" panose="0205070206050A020403" pitchFamily="18" charset="0"/>
                <a:ea typeface="Roboto Light" panose="02000000000000000000" pitchFamily="2" charset="0"/>
                <a:cs typeface="+mj-cs"/>
              </a:rPr>
              <a:t>Lecture</a:t>
            </a:r>
            <a:r>
              <a:rPr lang="en-US" sz="1400" dirty="0">
                <a:ea typeface="Roboto Light" panose="02000000000000000000" pitchFamily="2" charset="0"/>
              </a:rPr>
              <a:t> </a:t>
            </a:r>
          </a:p>
        </p:txBody>
      </p:sp>
      <p:sp>
        <p:nvSpPr>
          <p:cNvPr id="19" name="TextBox 18">
            <a:extLst>
              <a:ext uri="{FF2B5EF4-FFF2-40B4-BE49-F238E27FC236}">
                <a16:creationId xmlns:a16="http://schemas.microsoft.com/office/drawing/2014/main" id="{286030D9-F3A9-5CAC-74B0-1F810F0D8C45}"/>
              </a:ext>
            </a:extLst>
          </p:cNvPr>
          <p:cNvSpPr txBox="1"/>
          <p:nvPr/>
        </p:nvSpPr>
        <p:spPr>
          <a:xfrm>
            <a:off x="8419377" y="1408574"/>
            <a:ext cx="1226595" cy="1138773"/>
          </a:xfrm>
          <a:prstGeom prst="rect">
            <a:avLst/>
          </a:prstGeom>
          <a:noFill/>
        </p:spPr>
        <p:txBody>
          <a:bodyPr wrap="square" rtlCol="0">
            <a:spAutoFit/>
          </a:bodyPr>
          <a:lstStyle/>
          <a:p>
            <a:pPr algn="ctr"/>
            <a:r>
              <a:rPr lang="en-US" sz="2400" b="1" dirty="0">
                <a:solidFill>
                  <a:schemeClr val="accent5">
                    <a:lumMod val="75000"/>
                  </a:schemeClr>
                </a:solidFill>
                <a:latin typeface="Times New Roman" panose="02020603050405020304" pitchFamily="18" charset="0"/>
                <a:cs typeface="Times New Roman" panose="02020603050405020304" pitchFamily="18" charset="0"/>
              </a:rPr>
              <a:t>Intro</a:t>
            </a:r>
          </a:p>
          <a:p>
            <a:pPr algn="ctr"/>
            <a:endParaRPr lang="en-US" sz="2400" b="1" dirty="0">
              <a:solidFill>
                <a:schemeClr val="bg1"/>
              </a:solidFill>
              <a:latin typeface="Times New Roman" panose="02020603050405020304" pitchFamily="18" charset="0"/>
              <a:cs typeface="Times New Roman" panose="02020603050405020304" pitchFamily="18" charset="0"/>
            </a:endParaRPr>
          </a:p>
          <a:p>
            <a:pPr algn="ctr"/>
            <a:r>
              <a:rPr lang="en-US" sz="2000" dirty="0">
                <a:solidFill>
                  <a:schemeClr val="bg1"/>
                </a:solidFill>
                <a:latin typeface="Times New Roman" panose="02020603050405020304" pitchFamily="18" charset="0"/>
                <a:cs typeface="Times New Roman" panose="02020603050405020304" pitchFamily="18" charset="0"/>
              </a:rPr>
              <a:t>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827167" y="573052"/>
            <a:ext cx="8831918"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869405" y="6400765"/>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Bold" panose="0205070206050A020403" pitchFamily="18" charset="0"/>
              </a:rPr>
              <a:t>www.midocean.ae</a:t>
            </a:r>
          </a:p>
        </p:txBody>
      </p:sp>
      <p:sp>
        <p:nvSpPr>
          <p:cNvPr id="13" name="TextBox 12">
            <a:extLst>
              <a:ext uri="{FF2B5EF4-FFF2-40B4-BE49-F238E27FC236}">
                <a16:creationId xmlns:a16="http://schemas.microsoft.com/office/drawing/2014/main" id="{4500265E-9765-4D43-98C7-AD826970F5AE}"/>
              </a:ext>
            </a:extLst>
          </p:cNvPr>
          <p:cNvSpPr txBox="1"/>
          <p:nvPr/>
        </p:nvSpPr>
        <p:spPr>
          <a:xfrm>
            <a:off x="2450229" y="1287112"/>
            <a:ext cx="4838351" cy="523220"/>
          </a:xfrm>
          <a:prstGeom prst="rect">
            <a:avLst/>
          </a:prstGeom>
          <a:noFill/>
        </p:spPr>
        <p:txBody>
          <a:bodyPr wrap="square" rtlCol="0">
            <a:spAutoFit/>
          </a:bodyPr>
          <a:lstStyle/>
          <a:p>
            <a:pPr marL="457200" indent="-457200" algn="r" rtl="1">
              <a:buFont typeface="Wingdings" panose="05000000000000000000" pitchFamily="2" charset="2"/>
              <a:buChar char="Ø"/>
            </a:pPr>
            <a:r>
              <a:rPr lang="ar-EG" sz="2800" b="1" dirty="0">
                <a:solidFill>
                  <a:srgbClr val="002060"/>
                </a:solidFill>
                <a:latin typeface="Adobe Arabic" panose="02040503050201020203" pitchFamily="18" charset="-78"/>
                <a:ea typeface="Calibri"/>
                <a:cs typeface="Adobe Arabic" panose="02040503050201020203" pitchFamily="18" charset="-78"/>
              </a:rPr>
              <a:t>توصيف المقرر  </a:t>
            </a:r>
            <a:r>
              <a:rPr lang="en-US" sz="2800" b="1" dirty="0">
                <a:solidFill>
                  <a:srgbClr val="002060"/>
                </a:solidFill>
                <a:latin typeface="Adobe Arabic" panose="02040503050201020203" pitchFamily="18" charset="-78"/>
                <a:cs typeface="Adobe Arabic" panose="02040503050201020203" pitchFamily="18" charset="-78"/>
              </a:rPr>
              <a:t> Course Description</a:t>
            </a:r>
            <a:endParaRPr lang="en-US" sz="2800" b="1" dirty="0">
              <a:solidFill>
                <a:srgbClr val="002060"/>
              </a:solidFill>
              <a:latin typeface="Times New Roman" panose="02020603050405020304" pitchFamily="18" charset="0"/>
              <a:cs typeface="Times New Roman" panose="02020603050405020304" pitchFamily="18" charset="0"/>
            </a:endParaRPr>
          </a:p>
        </p:txBody>
      </p:sp>
      <p:pic>
        <p:nvPicPr>
          <p:cNvPr id="11" name="Graphic 22">
            <a:extLst>
              <a:ext uri="{FF2B5EF4-FFF2-40B4-BE49-F238E27FC236}">
                <a16:creationId xmlns:a16="http://schemas.microsoft.com/office/drawing/2014/main" id="{7A96E49B-8D9E-4594-91A4-6290510564D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45972" y="107730"/>
            <a:ext cx="2470340" cy="787774"/>
          </a:xfrm>
          <a:prstGeom prst="rect">
            <a:avLst/>
          </a:prstGeom>
        </p:spPr>
      </p:pic>
    </p:spTree>
    <p:extLst>
      <p:ext uri="{BB962C8B-B14F-4D97-AF65-F5344CB8AC3E}">
        <p14:creationId xmlns:p14="http://schemas.microsoft.com/office/powerpoint/2010/main" val="1683705859"/>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2182387" y="6193677"/>
            <a:ext cx="3281542" cy="461665"/>
          </a:xfrm>
          <a:prstGeom prst="rect">
            <a:avLst/>
          </a:prstGeom>
          <a:noFill/>
        </p:spPr>
        <p:txBody>
          <a:bodyPr wrap="square" rtlCol="0">
            <a:spAutoFit/>
          </a:bodyPr>
          <a:lstStyle/>
          <a:p>
            <a:r>
              <a:rPr lang="en-US" sz="2400" b="1" dirty="0">
                <a:solidFill>
                  <a:schemeClr val="accent5">
                    <a:lumMod val="75000"/>
                  </a:schemeClr>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6" y="5830966"/>
            <a:ext cx="3281542" cy="461665"/>
          </a:xfrm>
          <a:prstGeom prst="rect">
            <a:avLst/>
          </a:prstGeom>
          <a:noFill/>
        </p:spPr>
        <p:txBody>
          <a:bodyPr wrap="square" rtlCol="0">
            <a:spAutoFit/>
          </a:bodyPr>
          <a:lstStyle/>
          <a:p>
            <a:r>
              <a:rPr lang="en-US" sz="2400" dirty="0">
                <a:solidFill>
                  <a:schemeClr val="accent5">
                    <a:lumMod val="75000"/>
                  </a:schemeClr>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516588" y="-24659"/>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chemeClr val="accent5">
                    <a:lumMod val="75000"/>
                  </a:schemeClr>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21612" y="692726"/>
            <a:ext cx="6803093" cy="5099067"/>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ea typeface="Calibri" panose="020F0502020204030204" pitchFamily="34" charset="0"/>
                <a:cs typeface="Simplified Arabic" panose="02020603050405020304" pitchFamily="18" charset="-78"/>
              </a:rPr>
              <a:t>3. 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ea typeface="Calibri" panose="020F0502020204030204" pitchFamily="34" charset="0"/>
              <a:cs typeface="Simplified Arabic" panose="02020603050405020304" pitchFamily="18" charset="-78"/>
            </a:endParaRPr>
          </a:p>
          <a:p>
            <a:pPr lvl="0" algn="justLow" rtl="1">
              <a:lnSpc>
                <a:spcPct val="150000"/>
              </a:lnSpc>
            </a:pPr>
            <a:r>
              <a:rPr lang="ar-EG" sz="2400"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 </a:t>
            </a:r>
            <a:r>
              <a:rPr lang="ar-EG" sz="2000" b="1" u="sng"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في نهاية المقرر، سيكون الطلاب قادرون على ما يلي</a:t>
            </a:r>
            <a:r>
              <a:rPr lang="ar-EG"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1. فهم مبادئ وأُسس كتابة الأخبار التقليدية والرقمية والتقارير الصحفية.</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2. القدرة على تحليل الأحداث وجمع المعلومات الصحفية بشكل مؤثر وموثوق.</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3. التعرف على هيكل وتنظيم الأخبار والتقارير الصحفية بطريقة منطقية وجذابة للقراء.</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4. القدرة على استخدام أساليب البحث والتحقق من صحة المعلومات.</a:t>
            </a: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a:p>
            <a:pPr algn="justLow" rtl="1">
              <a:lnSpc>
                <a:spcPct val="150000"/>
              </a:lnSpc>
              <a:spcAft>
                <a:spcPts val="800"/>
              </a:spcAft>
            </a:pPr>
            <a:r>
              <a:rPr lang="ar-EG" b="1" dirty="0">
                <a:solidFill>
                  <a:srgbClr val="002060"/>
                </a:solidFill>
                <a:latin typeface="Calibri" panose="020F0502020204030204" pitchFamily="34" charset="0"/>
                <a:ea typeface="Calibri" panose="020F0502020204030204" pitchFamily="34" charset="0"/>
                <a:cs typeface="Simplified Arabic" panose="02020603050405020304" pitchFamily="18" charset="-78"/>
              </a:rPr>
              <a:t>5. تطوير مهارات الكتابة الصحفية واستخدام الأسلوب الصحفي المناسب.</a:t>
            </a:r>
          </a:p>
          <a:p>
            <a:pPr algn="justLow" rtl="1">
              <a:lnSpc>
                <a:spcPct val="150000"/>
              </a:lnSpc>
              <a:spcAft>
                <a:spcPts val="800"/>
              </a:spcAft>
            </a:pP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808236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7384985" y="-24659"/>
            <a:ext cx="4750047"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9154188" y="5301799"/>
            <a:ext cx="261620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2060"/>
                </a:solidFill>
                <a:latin typeface="Times New Roman" panose="02020603050405020304" pitchFamily="18" charset="0"/>
                <a:cs typeface="Times New Roman" panose="02020603050405020304" pitchFamily="18" charset="0"/>
              </a:rPr>
              <a:t>Intro Lecture</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2099957" y="6247298"/>
            <a:ext cx="3281542" cy="461665"/>
          </a:xfrm>
          <a:prstGeom prst="rect">
            <a:avLst/>
          </a:prstGeom>
          <a:noFill/>
        </p:spPr>
        <p:txBody>
          <a:bodyPr wrap="square" rtlCol="0">
            <a:spAutoFit/>
          </a:bodyPr>
          <a:lstStyle/>
          <a:p>
            <a:r>
              <a:rPr lang="en-US" sz="2400" b="1" dirty="0">
                <a:solidFill>
                  <a:schemeClr val="accent5">
                    <a:lumMod val="75000"/>
                  </a:schemeClr>
                </a:solidFill>
                <a:latin typeface="Times New Roman" panose="02020603050405020304" pitchFamily="18" charset="0"/>
                <a:cs typeface="Times New Roman" panose="02020603050405020304" pitchFamily="18" charset="0"/>
              </a:rPr>
              <a:t>Dr. shereen farouk</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33592" y="6278075"/>
            <a:ext cx="3281542" cy="461665"/>
          </a:xfrm>
          <a:prstGeom prst="rect">
            <a:avLst/>
          </a:prstGeom>
          <a:noFill/>
        </p:spPr>
        <p:txBody>
          <a:bodyPr wrap="square" rtlCol="0">
            <a:spAutoFit/>
          </a:bodyPr>
          <a:lstStyle/>
          <a:p>
            <a:r>
              <a:rPr lang="en-US" sz="2400" dirty="0">
                <a:solidFill>
                  <a:schemeClr val="accent5">
                    <a:lumMod val="75000"/>
                  </a:schemeClr>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516588" y="-24659"/>
            <a:ext cx="1736794" cy="46882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0" y="-95047"/>
            <a:ext cx="2470340" cy="7877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458589" y="6308853"/>
            <a:ext cx="2616200" cy="400110"/>
          </a:xfrm>
          <a:prstGeom prst="rect">
            <a:avLst/>
          </a:prstGeom>
          <a:noFill/>
        </p:spPr>
        <p:txBody>
          <a:bodyPr wrap="square" rtlCol="0">
            <a:spAutoFit/>
          </a:bodyPr>
          <a:lstStyle/>
          <a:p>
            <a:pPr algn="ctr"/>
            <a:r>
              <a:rPr lang="en-US" sz="2000" b="1" dirty="0">
                <a:solidFill>
                  <a:schemeClr val="accent5">
                    <a:lumMod val="75000"/>
                  </a:schemeClr>
                </a:solidFill>
                <a:latin typeface="Adobe Caslon Pro" panose="0205050205050A020403" pitchFamily="18" charset="0"/>
                <a:cs typeface="Adobe Arabic" panose="02040503050201020203" pitchFamily="18" charset="-78"/>
              </a:rPr>
              <a:t>www.midocean.ae</a:t>
            </a:r>
          </a:p>
        </p:txBody>
      </p:sp>
      <p:sp>
        <p:nvSpPr>
          <p:cNvPr id="4" name="Rectangle: Rounded Corners 3">
            <a:extLst>
              <a:ext uri="{FF2B5EF4-FFF2-40B4-BE49-F238E27FC236}">
                <a16:creationId xmlns:a16="http://schemas.microsoft.com/office/drawing/2014/main" id="{247F9690-99D7-4C19-93D0-DF685F306259}"/>
              </a:ext>
            </a:extLst>
          </p:cNvPr>
          <p:cNvSpPr/>
          <p:nvPr/>
        </p:nvSpPr>
        <p:spPr>
          <a:xfrm>
            <a:off x="421612" y="692727"/>
            <a:ext cx="6803093" cy="4765644"/>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marL="342900" indent="-342900" algn="justLow" rtl="1">
              <a:lnSpc>
                <a:spcPct val="150000"/>
              </a:lnSpc>
              <a:buFont typeface="Wingdings" panose="05000000000000000000" pitchFamily="2" charset="2"/>
              <a:buChar char="Ø"/>
            </a:pPr>
            <a:r>
              <a:rPr lang="ar-EG" sz="2400" b="1" dirty="0">
                <a:solidFill>
                  <a:srgbClr val="002060"/>
                </a:solidFill>
                <a:ea typeface="Calibri" panose="020F0502020204030204" pitchFamily="34" charset="0"/>
                <a:cs typeface="Simplified Arabic" panose="02020603050405020304" pitchFamily="18" charset="-78"/>
              </a:rPr>
              <a:t>مخرجات التعلم      </a:t>
            </a:r>
            <a:r>
              <a:rPr lang="en-US" sz="2800" b="1" dirty="0">
                <a:solidFill>
                  <a:srgbClr val="002060"/>
                </a:solidFill>
                <a:latin typeface="Adobe Arabic" panose="02040503050201020203" pitchFamily="18" charset="-78"/>
                <a:cs typeface="Adobe Arabic" panose="02040503050201020203" pitchFamily="18" charset="-78"/>
              </a:rPr>
              <a:t>Course Outcomes</a:t>
            </a:r>
            <a:endParaRPr lang="ar-EG" sz="2800" b="1" dirty="0">
              <a:solidFill>
                <a:srgbClr val="002060"/>
              </a:solidFill>
              <a:latin typeface="Adobe Arabic" panose="02040503050201020203" pitchFamily="18" charset="-78"/>
              <a:cs typeface="Adobe Arabic" panose="02040503050201020203" pitchFamily="18" charset="-78"/>
            </a:endParaRPr>
          </a:p>
          <a:p>
            <a:pPr algn="justLow" rtl="1">
              <a:lnSpc>
                <a:spcPct val="150000"/>
              </a:lnSpc>
            </a:pPr>
            <a:endParaRPr lang="ar-EG" sz="800" b="1" dirty="0">
              <a:solidFill>
                <a:srgbClr val="002060"/>
              </a:solidFill>
              <a:ea typeface="Calibri" panose="020F0502020204030204" pitchFamily="34" charset="0"/>
              <a:cs typeface="+mj-cs"/>
            </a:endParaRPr>
          </a:p>
          <a:p>
            <a:pPr algn="justLow" rtl="1">
              <a:lnSpc>
                <a:spcPct val="106000"/>
              </a:lnSpc>
              <a:spcAft>
                <a:spcPts val="800"/>
              </a:spcAft>
            </a:pPr>
            <a:r>
              <a:rPr lang="ar-EG" sz="2000" b="1" dirty="0">
                <a:solidFill>
                  <a:srgbClr val="002060"/>
                </a:solidFill>
                <a:latin typeface="Calibri" panose="020F0502020204030204" pitchFamily="34" charset="0"/>
                <a:ea typeface="Calibri" panose="020F0502020204030204" pitchFamily="34" charset="0"/>
                <a:cs typeface="+mj-cs"/>
              </a:rPr>
              <a:t>6.</a:t>
            </a:r>
            <a:r>
              <a:rPr lang="ar-EG" sz="2000" dirty="0">
                <a:solidFill>
                  <a:srgbClr val="002060"/>
                </a:solidFill>
                <a:latin typeface="Calibri" panose="020F0502020204030204" pitchFamily="34" charset="0"/>
                <a:ea typeface="Calibri" panose="020F0502020204030204" pitchFamily="34" charset="0"/>
                <a:cs typeface="+mj-cs"/>
              </a:rPr>
              <a:t> القدرة على كتابة تقارير شاملة ومتنوعة، بما في ذلك تقارير الأحداث الجارية والتقارير التحليلية .</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6000"/>
              </a:lnSpc>
              <a:spcAft>
                <a:spcPts val="800"/>
              </a:spcAft>
            </a:pPr>
            <a:r>
              <a:rPr lang="ar-EG" sz="2000" b="1" dirty="0">
                <a:solidFill>
                  <a:srgbClr val="002060"/>
                </a:solidFill>
                <a:latin typeface="Calibri" panose="020F0502020204030204" pitchFamily="34" charset="0"/>
                <a:ea typeface="Calibri" panose="020F0502020204030204" pitchFamily="34" charset="0"/>
                <a:cs typeface="+mj-cs"/>
              </a:rPr>
              <a:t>7</a:t>
            </a:r>
            <a:r>
              <a:rPr lang="ar-EG" sz="2000" dirty="0">
                <a:solidFill>
                  <a:srgbClr val="002060"/>
                </a:solidFill>
                <a:latin typeface="Calibri" panose="020F0502020204030204" pitchFamily="34" charset="0"/>
                <a:ea typeface="Calibri" panose="020F0502020204030204" pitchFamily="34" charset="0"/>
                <a:cs typeface="+mj-cs"/>
              </a:rPr>
              <a:t>. التعرف على الأدوات الرقمية واستخدامها في كتابة الأخبار والتقارير الصحفية.</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6000"/>
              </a:lnSpc>
              <a:spcAft>
                <a:spcPts val="800"/>
              </a:spcAft>
            </a:pPr>
            <a:r>
              <a:rPr lang="ar-EG" sz="2000" b="1" dirty="0">
                <a:solidFill>
                  <a:srgbClr val="002060"/>
                </a:solidFill>
                <a:latin typeface="Calibri" panose="020F0502020204030204" pitchFamily="34" charset="0"/>
                <a:ea typeface="Calibri" panose="020F0502020204030204" pitchFamily="34" charset="0"/>
                <a:cs typeface="+mj-cs"/>
              </a:rPr>
              <a:t>8. </a:t>
            </a:r>
            <a:r>
              <a:rPr lang="ar-EG" sz="2000" dirty="0">
                <a:solidFill>
                  <a:srgbClr val="002060"/>
                </a:solidFill>
                <a:latin typeface="Calibri" panose="020F0502020204030204" pitchFamily="34" charset="0"/>
                <a:ea typeface="Calibri" panose="020F0502020204030204" pitchFamily="34" charset="0"/>
                <a:cs typeface="+mj-cs"/>
              </a:rPr>
              <a:t>استخدام الوسائط الاجتماعية والمنصات الرقمية لنشر الأخبار والتفاعل مع الجمهور.</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6000"/>
              </a:lnSpc>
              <a:spcAft>
                <a:spcPts val="800"/>
              </a:spcAft>
            </a:pPr>
            <a:r>
              <a:rPr lang="ar-EG" sz="2000" b="1" dirty="0">
                <a:solidFill>
                  <a:srgbClr val="002060"/>
                </a:solidFill>
                <a:latin typeface="Calibri" panose="020F0502020204030204" pitchFamily="34" charset="0"/>
                <a:ea typeface="Calibri" panose="020F0502020204030204" pitchFamily="34" charset="0"/>
                <a:cs typeface="+mj-cs"/>
              </a:rPr>
              <a:t>9. </a:t>
            </a:r>
            <a:r>
              <a:rPr lang="ar-EG" sz="2000" dirty="0">
                <a:solidFill>
                  <a:srgbClr val="002060"/>
                </a:solidFill>
                <a:latin typeface="Calibri" panose="020F0502020204030204" pitchFamily="34" charset="0"/>
                <a:ea typeface="Calibri" panose="020F0502020204030204" pitchFamily="34" charset="0"/>
                <a:cs typeface="+mj-cs"/>
              </a:rPr>
              <a:t>توظيف تقنيات وأدوات الذكاء الاصطناعي في إنتاج المحتوى الاخباري.</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6000"/>
              </a:lnSpc>
              <a:spcAft>
                <a:spcPts val="800"/>
              </a:spcAft>
            </a:pPr>
            <a:r>
              <a:rPr lang="ar-EG" sz="2000" b="1" dirty="0">
                <a:solidFill>
                  <a:srgbClr val="002060"/>
                </a:solidFill>
                <a:latin typeface="Calibri" panose="020F0502020204030204" pitchFamily="34" charset="0"/>
                <a:ea typeface="Calibri" panose="020F0502020204030204" pitchFamily="34" charset="0"/>
                <a:cs typeface="+mj-cs"/>
              </a:rPr>
              <a:t>10</a:t>
            </a:r>
            <a:r>
              <a:rPr lang="ar-EG" sz="2000" dirty="0">
                <a:solidFill>
                  <a:srgbClr val="002060"/>
                </a:solidFill>
                <a:latin typeface="Calibri" panose="020F0502020204030204" pitchFamily="34" charset="0"/>
                <a:ea typeface="Calibri" panose="020F0502020204030204" pitchFamily="34" charset="0"/>
                <a:cs typeface="+mj-cs"/>
              </a:rPr>
              <a:t>. تطوير مهارات تحليل البيانات واستخدام الأدوات الرقمية لتتبع أداء المحتوى الإخباري.</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06000"/>
              </a:lnSpc>
              <a:spcAft>
                <a:spcPts val="800"/>
              </a:spcAft>
            </a:pPr>
            <a:r>
              <a:rPr lang="ar-EG" sz="2000" b="1" dirty="0">
                <a:solidFill>
                  <a:srgbClr val="002060"/>
                </a:solidFill>
                <a:latin typeface="Calibri" panose="020F0502020204030204" pitchFamily="34" charset="0"/>
                <a:ea typeface="Calibri" panose="020F0502020204030204" pitchFamily="34" charset="0"/>
                <a:cs typeface="+mj-cs"/>
              </a:rPr>
              <a:t>11</a:t>
            </a:r>
            <a:r>
              <a:rPr lang="ar-EG" sz="2000" dirty="0">
                <a:solidFill>
                  <a:srgbClr val="002060"/>
                </a:solidFill>
                <a:latin typeface="Calibri" panose="020F0502020204030204" pitchFamily="34" charset="0"/>
                <a:ea typeface="Calibri" panose="020F0502020204030204" pitchFamily="34" charset="0"/>
                <a:cs typeface="+mj-cs"/>
              </a:rPr>
              <a:t>. القدرة على تنفيذ مشاريع بحثية وإنتاج محتوى إخباري شامل ومؤثر.</a:t>
            </a:r>
            <a:endParaRPr lang="en-US" sz="20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pPr>
            <a:endParaRPr lang="en-US" sz="1400" b="1" dirty="0">
              <a:solidFill>
                <a:srgbClr val="002060"/>
              </a:solidFill>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939124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424951" y="116001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492624" y="1397643"/>
            <a:ext cx="10019194" cy="44986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75484" y="154732"/>
            <a:ext cx="3619363" cy="1261884"/>
          </a:xfrm>
          <a:prstGeom prst="rect">
            <a:avLst/>
          </a:prstGeom>
          <a:noFill/>
        </p:spPr>
        <p:txBody>
          <a:bodyPr wrap="square" rtlCol="0">
            <a:spAutoFit/>
          </a:bodyPr>
          <a:lstStyle/>
          <a:p>
            <a:endParaRPr lang="en-US" sz="2000" dirty="0">
              <a:solidFill>
                <a:srgbClr val="2D3956"/>
              </a:solidFill>
              <a:latin typeface="Times New Roman" panose="02020603050405020304" pitchFamily="18" charset="0"/>
              <a:cs typeface="Times New Roman" panose="02020603050405020304" pitchFamily="18" charset="0"/>
            </a:endParaRPr>
          </a:p>
          <a:p>
            <a:pPr algn="ctr" rtl="1"/>
            <a:r>
              <a:rPr lang="en-US" sz="2800" b="1" dirty="0">
                <a:solidFill>
                  <a:schemeClr val="accent5">
                    <a:lumMod val="75000"/>
                  </a:schemeClr>
                </a:solidFill>
                <a:latin typeface="Times New Roman" panose="02020603050405020304" pitchFamily="18" charset="0"/>
                <a:cs typeface="Times New Roman" panose="02020603050405020304" pitchFamily="18" charset="0"/>
              </a:rPr>
              <a:t>.4</a:t>
            </a:r>
            <a:r>
              <a:rPr lang="ar-EG" sz="2800" b="1" dirty="0">
                <a:solidFill>
                  <a:schemeClr val="accent5">
                    <a:lumMod val="75000"/>
                  </a:schemeClr>
                </a:solidFill>
                <a:latin typeface="Times New Roman" panose="02020603050405020304" pitchFamily="18" charset="0"/>
                <a:cs typeface="Times New Roman" panose="02020603050405020304" pitchFamily="18" charset="0"/>
              </a:rPr>
              <a:t>التقييم الطلابي </a:t>
            </a:r>
            <a:r>
              <a:rPr lang="en-US" sz="2800" b="1" dirty="0">
                <a:solidFill>
                  <a:schemeClr val="accent5">
                    <a:lumMod val="75000"/>
                  </a:schemeClr>
                </a:solidFill>
                <a:latin typeface="Times New Roman" panose="02020603050405020304" pitchFamily="18" charset="0"/>
                <a:cs typeface="Times New Roman" panose="02020603050405020304" pitchFamily="18" charset="0"/>
              </a:rPr>
              <a:t>Assessment</a:t>
            </a:r>
          </a:p>
        </p:txBody>
      </p:sp>
      <p:sp>
        <p:nvSpPr>
          <p:cNvPr id="4" name="TextBox 3">
            <a:extLst>
              <a:ext uri="{FF2B5EF4-FFF2-40B4-BE49-F238E27FC236}">
                <a16:creationId xmlns:a16="http://schemas.microsoft.com/office/drawing/2014/main" id="{F4348071-CE82-4950-9337-A8B929809A72}"/>
              </a:ext>
            </a:extLst>
          </p:cNvPr>
          <p:cNvSpPr txBox="1"/>
          <p:nvPr/>
        </p:nvSpPr>
        <p:spPr>
          <a:xfrm>
            <a:off x="-127038" y="6328400"/>
            <a:ext cx="2616200" cy="400110"/>
          </a:xfrm>
          <a:prstGeom prst="rect">
            <a:avLst/>
          </a:prstGeom>
          <a:noFill/>
        </p:spPr>
        <p:txBody>
          <a:bodyPr wrap="square" rtlCol="0">
            <a:spAutoFit/>
          </a:bodyPr>
          <a:lstStyle/>
          <a:p>
            <a:pPr algn="ctr"/>
            <a:r>
              <a:rPr lang="en-US" sz="2000" dirty="0">
                <a:solidFill>
                  <a:schemeClr val="bg1"/>
                </a:solidFill>
                <a:latin typeface="Sylfaen" panose="010A0502050306030303" pitchFamily="18" charset="0"/>
                <a:cs typeface="Adobe Arabic" panose="02040503050201020203" pitchFamily="18" charset="-78"/>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311175" y="457502"/>
            <a:ext cx="900476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0441AEE5-A435-46D4-ADBE-5DEF16A08E15}"/>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11200"/>
                    </a14:imgEffect>
                  </a14:imgLayer>
                </a14:imgProps>
              </a:ext>
            </a:extLst>
          </a:blip>
          <a:stretch>
            <a:fillRect/>
          </a:stretch>
        </p:blipFill>
        <p:spPr>
          <a:xfrm>
            <a:off x="7047982" y="2486745"/>
            <a:ext cx="4114447" cy="3409501"/>
          </a:xfrm>
          <a:prstGeom prst="rect">
            <a:avLst/>
          </a:prstGeom>
        </p:spPr>
      </p:pic>
      <p:pic>
        <p:nvPicPr>
          <p:cNvPr id="6" name="Picture 5">
            <a:extLst>
              <a:ext uri="{FF2B5EF4-FFF2-40B4-BE49-F238E27FC236}">
                <a16:creationId xmlns:a16="http://schemas.microsoft.com/office/drawing/2014/main" id="{F6994624-4B0F-41B3-BEDF-444D3E651B71}"/>
              </a:ext>
            </a:extLst>
          </p:cNvPr>
          <p:cNvPicPr>
            <a:picLocks noChangeAspect="1"/>
          </p:cNvPicPr>
          <p:nvPr/>
        </p:nvPicPr>
        <p:blipFill>
          <a:blip r:embed="rId4"/>
          <a:stretch>
            <a:fillRect/>
          </a:stretch>
        </p:blipFill>
        <p:spPr>
          <a:xfrm>
            <a:off x="2118261" y="2393577"/>
            <a:ext cx="4114447" cy="5462058"/>
          </a:xfrm>
          <a:prstGeom prst="rect">
            <a:avLst/>
          </a:prstGeom>
        </p:spPr>
      </p:pic>
      <p:sp>
        <p:nvSpPr>
          <p:cNvPr id="10" name="Rectangle 9">
            <a:extLst>
              <a:ext uri="{FF2B5EF4-FFF2-40B4-BE49-F238E27FC236}">
                <a16:creationId xmlns:a16="http://schemas.microsoft.com/office/drawing/2014/main" id="{54EF4335-C0D0-4AA4-AC67-8A38C86C655C}"/>
              </a:ext>
            </a:extLst>
          </p:cNvPr>
          <p:cNvSpPr/>
          <p:nvPr/>
        </p:nvSpPr>
        <p:spPr>
          <a:xfrm>
            <a:off x="7077694" y="1656077"/>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اختبارات أسبوعية</a:t>
            </a:r>
          </a:p>
          <a:p>
            <a:pPr algn="ctr"/>
            <a:r>
              <a:rPr lang="en-US" sz="2400" b="1" dirty="0">
                <a:solidFill>
                  <a:srgbClr val="0070C0"/>
                </a:solidFill>
                <a:latin typeface="Adobe Devanagari" panose="02040503050201020203" pitchFamily="18" charset="0"/>
                <a:cs typeface="Adobe Devanagari" panose="02040503050201020203" pitchFamily="18" charset="0"/>
              </a:rPr>
              <a:t>Weekly Quizzes</a:t>
            </a:r>
            <a:r>
              <a:rPr lang="ar-EG" sz="2400" b="1" dirty="0">
                <a:solidFill>
                  <a:srgbClr val="0070C0"/>
                </a:solidFill>
                <a:latin typeface="Adobe Devanagari" panose="02040503050201020203" pitchFamily="18" charset="0"/>
              </a:rPr>
              <a:t> </a:t>
            </a:r>
          </a:p>
        </p:txBody>
      </p:sp>
      <p:sp>
        <p:nvSpPr>
          <p:cNvPr id="16" name="Rectangle 15">
            <a:extLst>
              <a:ext uri="{FF2B5EF4-FFF2-40B4-BE49-F238E27FC236}">
                <a16:creationId xmlns:a16="http://schemas.microsoft.com/office/drawing/2014/main" id="{DB520EB3-B41B-4DD5-8BF1-A280E20D3EA7}"/>
              </a:ext>
            </a:extLst>
          </p:cNvPr>
          <p:cNvSpPr/>
          <p:nvPr/>
        </p:nvSpPr>
        <p:spPr>
          <a:xfrm>
            <a:off x="2275878" y="1583282"/>
            <a:ext cx="3396342" cy="6355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solidFill>
                  <a:srgbClr val="0070C0"/>
                </a:solidFill>
              </a:rPr>
              <a:t>حلقات نقاش أسبوعية</a:t>
            </a:r>
          </a:p>
          <a:p>
            <a:pPr algn="ctr"/>
            <a:r>
              <a:rPr lang="en-US" sz="2400" b="1" dirty="0">
                <a:solidFill>
                  <a:srgbClr val="0070C0"/>
                </a:solidFill>
                <a:latin typeface="Adobe Devanagari" panose="02040503050201020203" pitchFamily="18" charset="0"/>
                <a:cs typeface="Adobe Devanagari" panose="02040503050201020203" pitchFamily="18" charset="0"/>
              </a:rPr>
              <a:t>Weekly Discussion</a:t>
            </a:r>
            <a:endParaRPr lang="ar-EG" sz="2400" b="1" dirty="0">
              <a:solidFill>
                <a:srgbClr val="0070C0"/>
              </a:solidFill>
              <a:latin typeface="Adobe Devanagari" panose="02040503050201020203" pitchFamily="18" charset="0"/>
            </a:endParaRPr>
          </a:p>
        </p:txBody>
      </p:sp>
      <p:pic>
        <p:nvPicPr>
          <p:cNvPr id="12" name="Graphic 22">
            <a:extLst>
              <a:ext uri="{FF2B5EF4-FFF2-40B4-BE49-F238E27FC236}">
                <a16:creationId xmlns:a16="http://schemas.microsoft.com/office/drawing/2014/main" id="{07AE0044-48E5-41C3-84F1-78CEE943E38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721660" y="109334"/>
            <a:ext cx="2470340" cy="787774"/>
          </a:xfrm>
          <a:prstGeom prst="rect">
            <a:avLst/>
          </a:prstGeom>
        </p:spPr>
      </p:pic>
    </p:spTree>
    <p:extLst>
      <p:ext uri="{BB962C8B-B14F-4D97-AF65-F5344CB8AC3E}">
        <p14:creationId xmlns:p14="http://schemas.microsoft.com/office/powerpoint/2010/main" val="3637647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lvl="0" algn="ctr" rtl="1">
              <a:spcAft>
                <a:spcPts val="800"/>
              </a:spcAft>
            </a:pPr>
            <a:r>
              <a:rPr lang="en-US" sz="2400" b="1" dirty="0">
                <a:solidFill>
                  <a:schemeClr val="accent5">
                    <a:lumMod val="75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Intro Lecture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5">
                    <a:lumMod val="75000"/>
                  </a:schemeClr>
                </a:solidFill>
                <a:latin typeface="Book Antiqua" panose="02040602050305030304" pitchFamily="18" charset="0"/>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1398994" y="1337332"/>
            <a:ext cx="5635317" cy="477613"/>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marL="342900" indent="-342900" algn="r" rtl="1">
              <a:spcAft>
                <a:spcPts val="800"/>
              </a:spcAft>
              <a:buFont typeface="Wingdings" panose="05000000000000000000" pitchFamily="2" charset="2"/>
              <a:buChar char="Ø"/>
            </a:pPr>
            <a:r>
              <a:rPr lang="ar-EG" sz="2400" b="1" dirty="0">
                <a:solidFill>
                  <a:srgbClr val="002060"/>
                </a:solidFill>
                <a:latin typeface="Book Antiqua" panose="02040602050305030304" pitchFamily="18" charset="0"/>
                <a:ea typeface="Calibri" panose="020F0502020204030204" pitchFamily="34" charset="0"/>
                <a:cs typeface="Simplified Arabic" panose="02020603050405020304" pitchFamily="18" charset="-78"/>
              </a:rPr>
              <a:t>5. موضوعات المقرر   </a:t>
            </a:r>
            <a:r>
              <a:rPr lang="ar-EG" sz="2400" b="1" dirty="0">
                <a:solidFill>
                  <a:srgbClr val="FF0000"/>
                </a:solidFill>
                <a:latin typeface="Book Antiqua" panose="02040602050305030304" pitchFamily="18" charset="0"/>
                <a:ea typeface="Calibri" panose="020F0502020204030204" pitchFamily="34" charset="0"/>
                <a:cs typeface="Simplified Arabic" panose="02020603050405020304" pitchFamily="18" charset="-78"/>
              </a:rPr>
              <a:t>   </a:t>
            </a:r>
            <a:r>
              <a:rPr lang="en-US" sz="2400" b="1" dirty="0">
                <a:solidFill>
                  <a:schemeClr val="accent1">
                    <a:lumMod val="50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a:p>
            <a:pPr lvl="0" algn="r" rtl="1">
              <a:spcAft>
                <a:spcPts val="800"/>
              </a:spcAft>
            </a:pPr>
            <a:endPar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9" name="Rectangle: Rounded Corners 8">
            <a:extLst>
              <a:ext uri="{FF2B5EF4-FFF2-40B4-BE49-F238E27FC236}">
                <a16:creationId xmlns:a16="http://schemas.microsoft.com/office/drawing/2014/main" id="{1BB4F4F5-DE61-4FEA-905B-9ACDA7BE8100}"/>
              </a:ext>
            </a:extLst>
          </p:cNvPr>
          <p:cNvSpPr/>
          <p:nvPr/>
        </p:nvSpPr>
        <p:spPr>
          <a:xfrm>
            <a:off x="338569" y="1931811"/>
            <a:ext cx="6695742" cy="360317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justLow" rtl="1">
              <a:lnSpc>
                <a:spcPct val="107000"/>
              </a:lnSpc>
              <a:spcAft>
                <a:spcPts val="0"/>
              </a:spcAft>
              <a:buSzPts val="1400"/>
            </a:pPr>
            <a:r>
              <a:rPr lang="ar-EG" sz="2400" dirty="0">
                <a:solidFill>
                  <a:srgbClr val="002060"/>
                </a:solidFill>
                <a:latin typeface="Calibri" panose="020F0502020204030204" pitchFamily="34" charset="0"/>
                <a:ea typeface="Calibri" panose="020F0502020204030204" pitchFamily="34" charset="0"/>
                <a:cs typeface="+mj-cs"/>
              </a:rPr>
              <a:t>1</a:t>
            </a:r>
            <a:r>
              <a:rPr lang="ar-EG" sz="2400" b="1" dirty="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فن الخبر الصحفي</a:t>
            </a:r>
            <a:endParaRPr lang="en-US" dirty="0">
              <a:solidFill>
                <a:srgbClr val="002060"/>
              </a:solidFill>
              <a:latin typeface="Calibri" panose="020F0502020204030204" pitchFamily="34" charset="0"/>
              <a:ea typeface="Calibri" panose="020F0502020204030204" pitchFamily="34" charset="0"/>
              <a:cs typeface="+mj-cs"/>
            </a:endParaRPr>
          </a:p>
          <a:p>
            <a:pPr marL="457200" algn="justLow" rtl="1">
              <a:lnSpc>
                <a:spcPct val="107000"/>
              </a:lnSpc>
              <a:spcAft>
                <a:spcPts val="0"/>
              </a:spcAft>
            </a:pPr>
            <a:r>
              <a:rPr lang="ar-SA" sz="2400" dirty="0">
                <a:solidFill>
                  <a:srgbClr val="002060"/>
                </a:solidFill>
                <a:latin typeface="Calibri" panose="020F0502020204030204" pitchFamily="34" charset="0"/>
                <a:ea typeface="Calibri" panose="020F0502020204030204" pitchFamily="34" charset="0"/>
                <a:cs typeface="+mj-cs"/>
              </a:rPr>
              <a:t>(مفهومه، وأنواعه، والقيم الإخبارية التي ترشحه للنشر، ومصادره وأساليب كتابته).</a:t>
            </a:r>
            <a:endParaRPr lang="en-US" dirty="0">
              <a:solidFill>
                <a:srgbClr val="002060"/>
              </a:solidFill>
              <a:latin typeface="Calibri" panose="020F0502020204030204" pitchFamily="34" charset="0"/>
              <a:ea typeface="Calibri" panose="020F0502020204030204" pitchFamily="34" charset="0"/>
              <a:cs typeface="+mj-cs"/>
            </a:endParaRPr>
          </a:p>
          <a:p>
            <a:pPr marL="457200" algn="justLow" rtl="1">
              <a:lnSpc>
                <a:spcPct val="107000"/>
              </a:lnSpc>
              <a:spcAft>
                <a:spcPts val="0"/>
              </a:spcAft>
            </a:pPr>
            <a:r>
              <a:rPr lang="en-US" sz="900" dirty="0">
                <a:solidFill>
                  <a:srgbClr val="002060"/>
                </a:solidFill>
                <a:latin typeface="Simplified Arabic" panose="02020603050405020304" pitchFamily="18" charset="-78"/>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lvl="0" algn="justLow" rtl="1">
              <a:lnSpc>
                <a:spcPct val="107000"/>
              </a:lnSpc>
              <a:spcAft>
                <a:spcPts val="0"/>
              </a:spcAft>
              <a:buSzPts val="1400"/>
            </a:pPr>
            <a:r>
              <a:rPr lang="ar-EG" sz="2400" dirty="0">
                <a:solidFill>
                  <a:srgbClr val="002060"/>
                </a:solidFill>
                <a:latin typeface="Calibri" panose="020F0502020204030204" pitchFamily="34" charset="0"/>
                <a:ea typeface="Calibri" panose="020F0502020204030204" pitchFamily="34" charset="0"/>
                <a:cs typeface="+mj-cs"/>
              </a:rPr>
              <a:t>2. </a:t>
            </a:r>
            <a:r>
              <a:rPr lang="ar-SA" sz="2400" dirty="0">
                <a:solidFill>
                  <a:srgbClr val="002060"/>
                </a:solidFill>
                <a:latin typeface="Calibri" panose="020F0502020204030204" pitchFamily="34" charset="0"/>
                <a:ea typeface="Calibri" panose="020F0502020204030204" pitchFamily="34" charset="0"/>
                <a:cs typeface="+mj-cs"/>
              </a:rPr>
              <a:t>الفنون والقوالب الصحفية المختلفة</a:t>
            </a:r>
            <a:endParaRPr lang="en-US" dirty="0">
              <a:solidFill>
                <a:srgbClr val="002060"/>
              </a:solidFill>
              <a:latin typeface="Calibri" panose="020F0502020204030204" pitchFamily="34" charset="0"/>
              <a:ea typeface="Calibri" panose="020F0502020204030204" pitchFamily="34" charset="0"/>
              <a:cs typeface="+mj-cs"/>
            </a:endParaRPr>
          </a:p>
          <a:p>
            <a:pPr algn="ctr" rtl="1">
              <a:lnSpc>
                <a:spcPct val="107000"/>
              </a:lnSpc>
              <a:spcAft>
                <a:spcPts val="0"/>
              </a:spcAft>
            </a:pPr>
            <a:r>
              <a:rPr lang="ar-SA" sz="2400" dirty="0">
                <a:solidFill>
                  <a:srgbClr val="002060"/>
                </a:solidFill>
                <a:latin typeface="Calibri" panose="020F0502020204030204" pitchFamily="34" charset="0"/>
                <a:ea typeface="Calibri" panose="020F0502020204030204" pitchFamily="34" charset="0"/>
                <a:cs typeface="+mj-cs"/>
              </a:rPr>
              <a:t>التقرير الصحفي، التحقيق الصحفي، الحديث الصحفي، المقال الصحفي، العمود الصحفي.. الخ</a:t>
            </a:r>
            <a:endParaRPr lang="en-US" dirty="0">
              <a:solidFill>
                <a:srgbClr val="002060"/>
              </a:solidFill>
              <a:latin typeface="Calibri" panose="020F0502020204030204" pitchFamily="34" charset="0"/>
              <a:ea typeface="Calibri" panose="020F0502020204030204" pitchFamily="34" charset="0"/>
              <a:cs typeface="+mj-cs"/>
            </a:endParaRPr>
          </a:p>
          <a:p>
            <a:pPr algn="ctr" rtl="1">
              <a:lnSpc>
                <a:spcPct val="107000"/>
              </a:lnSpc>
              <a:spcAft>
                <a:spcPts val="0"/>
              </a:spcAft>
            </a:pPr>
            <a:r>
              <a:rPr lang="ar-SA" sz="800" b="1" dirty="0">
                <a:solidFill>
                  <a:srgbClr val="002060"/>
                </a:solidFill>
                <a:latin typeface="Calibri" panose="020F0502020204030204" pitchFamily="34" charset="0"/>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algn="ctr" rtl="1">
              <a:lnSpc>
                <a:spcPct val="107000"/>
              </a:lnSpc>
              <a:spcAft>
                <a:spcPts val="0"/>
              </a:spcAft>
            </a:pPr>
            <a:r>
              <a:rPr lang="ar-SA" sz="2400" dirty="0">
                <a:solidFill>
                  <a:srgbClr val="002060"/>
                </a:solidFill>
                <a:latin typeface="Calibri" panose="020F0502020204030204" pitchFamily="34" charset="0"/>
                <a:ea typeface="Calibri" panose="020F0502020204030204" pitchFamily="34" charset="0"/>
                <a:cs typeface="+mj-cs"/>
              </a:rPr>
              <a:t>(المفهوم، الفرق بينه</a:t>
            </a:r>
            <a:r>
              <a:rPr lang="ar-EG" sz="2400" dirty="0">
                <a:solidFill>
                  <a:srgbClr val="002060"/>
                </a:solidFill>
                <a:latin typeface="Calibri" panose="020F0502020204030204" pitchFamily="34" charset="0"/>
                <a:ea typeface="Calibri" panose="020F0502020204030204" pitchFamily="34" charset="0"/>
                <a:cs typeface="+mj-cs"/>
              </a:rPr>
              <a:t>م</a:t>
            </a:r>
            <a:r>
              <a:rPr lang="ar-SA" sz="2400" dirty="0">
                <a:solidFill>
                  <a:srgbClr val="002060"/>
                </a:solidFill>
                <a:latin typeface="Calibri" panose="020F0502020204030204" pitchFamily="34" charset="0"/>
                <a:ea typeface="Calibri" panose="020F0502020204030204" pitchFamily="34" charset="0"/>
                <a:cs typeface="+mj-cs"/>
              </a:rPr>
              <a:t>ا وبين الخبر الصحفي، خصائصه</a:t>
            </a:r>
            <a:r>
              <a:rPr lang="ar-EG" sz="2400" dirty="0">
                <a:solidFill>
                  <a:srgbClr val="002060"/>
                </a:solidFill>
                <a:latin typeface="Calibri" panose="020F0502020204030204" pitchFamily="34" charset="0"/>
                <a:ea typeface="Calibri" panose="020F0502020204030204" pitchFamily="34" charset="0"/>
                <a:cs typeface="+mj-cs"/>
              </a:rPr>
              <a:t>م</a:t>
            </a:r>
            <a:r>
              <a:rPr lang="ar-SA" sz="2400" dirty="0">
                <a:solidFill>
                  <a:srgbClr val="002060"/>
                </a:solidFill>
                <a:latin typeface="Calibri" panose="020F0502020204030204" pitchFamily="34" charset="0"/>
                <a:ea typeface="Calibri" panose="020F0502020204030204" pitchFamily="34" charset="0"/>
                <a:cs typeface="+mj-cs"/>
              </a:rPr>
              <a:t>ا، أنواعه</a:t>
            </a:r>
            <a:r>
              <a:rPr lang="ar-EG" sz="2400" dirty="0">
                <a:solidFill>
                  <a:srgbClr val="002060"/>
                </a:solidFill>
                <a:latin typeface="Calibri" panose="020F0502020204030204" pitchFamily="34" charset="0"/>
                <a:ea typeface="Calibri" panose="020F0502020204030204" pitchFamily="34" charset="0"/>
                <a:cs typeface="+mj-cs"/>
              </a:rPr>
              <a:t>م</a:t>
            </a:r>
            <a:r>
              <a:rPr lang="ar-SA" sz="2400" dirty="0">
                <a:solidFill>
                  <a:srgbClr val="002060"/>
                </a:solidFill>
                <a:latin typeface="Calibri" panose="020F0502020204030204" pitchFamily="34" charset="0"/>
                <a:ea typeface="Calibri" panose="020F0502020204030204" pitchFamily="34" charset="0"/>
                <a:cs typeface="+mj-cs"/>
              </a:rPr>
              <a:t>ا، كيفية إعداده</a:t>
            </a:r>
            <a:r>
              <a:rPr lang="ar-EG" sz="2400" dirty="0">
                <a:solidFill>
                  <a:srgbClr val="002060"/>
                </a:solidFill>
                <a:latin typeface="Calibri" panose="020F0502020204030204" pitchFamily="34" charset="0"/>
                <a:ea typeface="Calibri" panose="020F0502020204030204" pitchFamily="34" charset="0"/>
                <a:cs typeface="+mj-cs"/>
              </a:rPr>
              <a:t>م</a:t>
            </a:r>
            <a:r>
              <a:rPr lang="ar-SA" sz="2400" dirty="0">
                <a:solidFill>
                  <a:srgbClr val="002060"/>
                </a:solidFill>
                <a:latin typeface="Calibri" panose="020F0502020204030204" pitchFamily="34" charset="0"/>
                <a:ea typeface="Calibri" panose="020F0502020204030204" pitchFamily="34" charset="0"/>
                <a:cs typeface="+mj-cs"/>
              </a:rPr>
              <a:t> وكتابته</a:t>
            </a:r>
            <a:r>
              <a:rPr lang="ar-EG" sz="2400" dirty="0">
                <a:solidFill>
                  <a:srgbClr val="002060"/>
                </a:solidFill>
                <a:latin typeface="Calibri" panose="020F0502020204030204" pitchFamily="34" charset="0"/>
                <a:ea typeface="Calibri" panose="020F0502020204030204" pitchFamily="34" charset="0"/>
                <a:cs typeface="+mj-cs"/>
              </a:rPr>
              <a:t>م</a:t>
            </a:r>
            <a:r>
              <a:rPr lang="ar-SA" sz="2400" dirty="0">
                <a:solidFill>
                  <a:srgbClr val="002060"/>
                </a:solidFill>
                <a:latin typeface="Calibri" panose="020F0502020204030204" pitchFamily="34" charset="0"/>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p:txBody>
      </p:sp>
      <p:pic>
        <p:nvPicPr>
          <p:cNvPr id="13" name="Graphic 22">
            <a:extLst>
              <a:ext uri="{FF2B5EF4-FFF2-40B4-BE49-F238E27FC236}">
                <a16:creationId xmlns:a16="http://schemas.microsoft.com/office/drawing/2014/main" id="{4C52677E-A623-463B-B0D8-02B99AA2833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87188" y="84391"/>
            <a:ext cx="2470340" cy="787774"/>
          </a:xfrm>
          <a:prstGeom prst="rect">
            <a:avLst/>
          </a:prstGeom>
        </p:spPr>
      </p:pic>
    </p:spTree>
    <p:extLst>
      <p:ext uri="{BB962C8B-B14F-4D97-AF65-F5344CB8AC3E}">
        <p14:creationId xmlns:p14="http://schemas.microsoft.com/office/powerpoint/2010/main" val="1379856984"/>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34472" y="748036"/>
            <a:ext cx="7086600" cy="52120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ctr" rtl="1">
              <a:lnSpc>
                <a:spcPct val="107000"/>
              </a:lnSpc>
              <a:spcAft>
                <a:spcPts val="800"/>
              </a:spcAft>
              <a:buFont typeface="Wingdings" panose="05000000000000000000" pitchFamily="2" charset="2"/>
              <a:buChar char=""/>
            </a:pPr>
            <a:r>
              <a:rPr lang="ar-EG" sz="2000" b="1" dirty="0">
                <a:latin typeface="Calibri" panose="020F0502020204030204" pitchFamily="34" charset="0"/>
                <a:ea typeface="Calibri" panose="020F0502020204030204" pitchFamily="34" charset="0"/>
                <a:cs typeface="Simplified Arabic" panose="02020603050405020304" pitchFamily="18" charset="-78"/>
              </a:rPr>
              <a:t>موضوعات المقرر</a:t>
            </a:r>
          </a:p>
          <a:p>
            <a:pPr marL="342900" lvl="0" indent="-342900" algn="ctr" rtl="1">
              <a:lnSpc>
                <a:spcPct val="107000"/>
              </a:lnSpc>
              <a:spcAft>
                <a:spcPts val="800"/>
              </a:spcAft>
              <a:buFont typeface="Wingdings" panose="05000000000000000000" pitchFamily="2" charset="2"/>
              <a:buChar char=""/>
            </a:pPr>
            <a:endParaRPr lang="ar-EG" sz="2000" b="1" dirty="0">
              <a:solidFill>
                <a:schemeClr val="accent1">
                  <a:lumMod val="50000"/>
                </a:schemeClr>
              </a:solidFill>
              <a:latin typeface="Calibri" panose="020F0502020204030204" pitchFamily="34" charset="0"/>
              <a:ea typeface="Calibri" panose="020F0502020204030204" pitchFamily="34" charset="0"/>
              <a:cs typeface="Simplified Arabic" panose="02020603050405020304" pitchFamily="18" charset="-78"/>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7495018" y="1413921"/>
            <a:ext cx="4385807" cy="2495550"/>
          </a:xfrm>
        </p:spPr>
      </p:pic>
      <p:sp>
        <p:nvSpPr>
          <p:cNvPr id="17" name="TextBox 16">
            <a:extLst>
              <a:ext uri="{FF2B5EF4-FFF2-40B4-BE49-F238E27FC236}">
                <a16:creationId xmlns:a16="http://schemas.microsoft.com/office/drawing/2014/main" id="{954B34D3-F436-A1EE-53D3-534D66D793CE}"/>
              </a:ext>
            </a:extLst>
          </p:cNvPr>
          <p:cNvSpPr txBox="1"/>
          <p:nvPr/>
        </p:nvSpPr>
        <p:spPr>
          <a:xfrm>
            <a:off x="8078102" y="4021049"/>
            <a:ext cx="4113898" cy="461665"/>
          </a:xfrm>
          <a:prstGeom prst="rect">
            <a:avLst/>
          </a:prstGeom>
          <a:noFill/>
        </p:spPr>
        <p:txBody>
          <a:bodyPr wrap="square" rtlCol="0">
            <a:spAutoFit/>
          </a:bodyPr>
          <a:lstStyle/>
          <a:p>
            <a:pPr lvl="0" algn="ctr" rtl="1">
              <a:spcAft>
                <a:spcPts val="800"/>
              </a:spcAft>
            </a:pPr>
            <a:r>
              <a:rPr lang="en-US" sz="2400" b="1" dirty="0">
                <a:solidFill>
                  <a:schemeClr val="accent5">
                    <a:lumMod val="75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p:txBody>
      </p:sp>
      <p:sp>
        <p:nvSpPr>
          <p:cNvPr id="18" name="Rectangle 17">
            <a:extLst>
              <a:ext uri="{FF2B5EF4-FFF2-40B4-BE49-F238E27FC236}">
                <a16:creationId xmlns:a16="http://schemas.microsoft.com/office/drawing/2014/main" id="{9BFC32B8-BDEE-2CBC-DFF5-CD482608568C}"/>
              </a:ext>
            </a:extLst>
          </p:cNvPr>
          <p:cNvSpPr/>
          <p:nvPr/>
        </p:nvSpPr>
        <p:spPr>
          <a:xfrm>
            <a:off x="7709316" y="465911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7764103" y="4799395"/>
            <a:ext cx="1091009" cy="707886"/>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Intro Lecture </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964331" y="3920248"/>
            <a:ext cx="819100"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Intro</a:t>
            </a:r>
          </a:p>
        </p:txBody>
      </p:sp>
      <p:sp>
        <p:nvSpPr>
          <p:cNvPr id="29" name="Rectangle 28">
            <a:extLst>
              <a:ext uri="{FF2B5EF4-FFF2-40B4-BE49-F238E27FC236}">
                <a16:creationId xmlns:a16="http://schemas.microsoft.com/office/drawing/2014/main" id="{25E018C8-E6D9-8F68-BAC6-E298E84AEBAC}"/>
              </a:ext>
            </a:extLst>
          </p:cNvPr>
          <p:cNvSpPr/>
          <p:nvPr/>
        </p:nvSpPr>
        <p:spPr>
          <a:xfrm>
            <a:off x="311175" y="478278"/>
            <a:ext cx="899328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5">
                    <a:lumMod val="75000"/>
                  </a:schemeClr>
                </a:solidFill>
                <a:latin typeface="Book Antiqua" panose="02040602050305030304" pitchFamily="18" charset="0"/>
              </a:rPr>
              <a:t>www.midocean.ae</a:t>
            </a:r>
          </a:p>
        </p:txBody>
      </p:sp>
      <p:sp>
        <p:nvSpPr>
          <p:cNvPr id="3" name="Rectangle 2">
            <a:extLst>
              <a:ext uri="{FF2B5EF4-FFF2-40B4-BE49-F238E27FC236}">
                <a16:creationId xmlns:a16="http://schemas.microsoft.com/office/drawing/2014/main" id="{7C8B66BD-6A5B-4E2A-BA9C-61F28AB1D3CF}"/>
              </a:ext>
            </a:extLst>
          </p:cNvPr>
          <p:cNvSpPr/>
          <p:nvPr/>
        </p:nvSpPr>
        <p:spPr>
          <a:xfrm>
            <a:off x="365963" y="962854"/>
            <a:ext cx="6640954" cy="877699"/>
          </a:xfrm>
          <a:prstGeom prst="rect">
            <a:avLst/>
          </a:prstGeom>
          <a:ln>
            <a:noFill/>
          </a:ln>
        </p:spPr>
        <p:style>
          <a:lnRef idx="2">
            <a:schemeClr val="accent6"/>
          </a:lnRef>
          <a:fillRef idx="1">
            <a:schemeClr val="lt1"/>
          </a:fillRef>
          <a:effectRef idx="0">
            <a:schemeClr val="accent6"/>
          </a:effectRef>
          <a:fontRef idx="minor">
            <a:schemeClr val="dk1"/>
          </a:fontRef>
        </p:style>
        <p:txBody>
          <a:bodyPr rtlCol="1" anchor="ctr"/>
          <a:lstStyle/>
          <a:p>
            <a:pPr lvl="0" algn="ctr" rtl="1">
              <a:spcAft>
                <a:spcPts val="800"/>
              </a:spcAft>
            </a:pPr>
            <a:r>
              <a:rPr lang="en-US" sz="2400" b="1" dirty="0">
                <a:solidFill>
                  <a:schemeClr val="accent1">
                    <a:lumMod val="50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a:p>
            <a:pPr marL="342900" lvl="0" indent="-342900" algn="r" rtl="1">
              <a:spcAft>
                <a:spcPts val="800"/>
              </a:spcAft>
              <a:buFont typeface="Wingdings" panose="05000000000000000000" pitchFamily="2" charset="2"/>
              <a:buChar char="Ø"/>
            </a:pPr>
            <a:r>
              <a:rPr lang="ar-EG" sz="2400" b="1" dirty="0">
                <a:solidFill>
                  <a:srgbClr val="FF0000"/>
                </a:solidFill>
                <a:latin typeface="Book Antiqua" panose="02040602050305030304" pitchFamily="18" charset="0"/>
                <a:ea typeface="Calibri" panose="020F0502020204030204" pitchFamily="34" charset="0"/>
                <a:cs typeface="Simplified Arabic" panose="02020603050405020304" pitchFamily="18" charset="-78"/>
              </a:rPr>
              <a:t>موضوعات المقرر: </a:t>
            </a:r>
            <a:endParaRPr lang="en-US" sz="2400" b="1" dirty="0">
              <a:solidFill>
                <a:srgbClr val="FF0000"/>
              </a:solidFill>
              <a:latin typeface="Calibri" panose="020F0502020204030204" pitchFamily="34" charset="0"/>
              <a:ea typeface="Calibri" panose="020F0502020204030204" pitchFamily="34" charset="0"/>
              <a:cs typeface="Arial" panose="020B0604020202020204" pitchFamily="34" charset="0"/>
            </a:endParaRPr>
          </a:p>
        </p:txBody>
      </p:sp>
      <p:sp>
        <p:nvSpPr>
          <p:cNvPr id="13" name="Rectangle: Rounded Corners 12">
            <a:extLst>
              <a:ext uri="{FF2B5EF4-FFF2-40B4-BE49-F238E27FC236}">
                <a16:creationId xmlns:a16="http://schemas.microsoft.com/office/drawing/2014/main" id="{B64D5AF1-FCFE-4525-AA72-47533D7DA024}"/>
              </a:ext>
            </a:extLst>
          </p:cNvPr>
          <p:cNvSpPr/>
          <p:nvPr/>
        </p:nvSpPr>
        <p:spPr>
          <a:xfrm>
            <a:off x="365963" y="1977568"/>
            <a:ext cx="6640954" cy="3669995"/>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07000"/>
              </a:lnSpc>
              <a:spcAft>
                <a:spcPts val="0"/>
              </a:spcAft>
              <a:buSzPts val="1400"/>
            </a:pPr>
            <a:r>
              <a:rPr lang="ar-EG" sz="2400" b="1" dirty="0">
                <a:solidFill>
                  <a:srgbClr val="002060"/>
                </a:solidFill>
                <a:latin typeface="Calibri" panose="020F0502020204030204" pitchFamily="34" charset="0"/>
                <a:ea typeface="Calibri" panose="020F0502020204030204" pitchFamily="34" charset="0"/>
                <a:cs typeface="+mj-cs"/>
              </a:rPr>
              <a:t>3. </a:t>
            </a:r>
            <a:r>
              <a:rPr lang="ar-SA" sz="2400" b="1" dirty="0">
                <a:solidFill>
                  <a:srgbClr val="002060"/>
                </a:solidFill>
                <a:latin typeface="Calibri" panose="020F0502020204030204" pitchFamily="34" charset="0"/>
                <a:ea typeface="Calibri" panose="020F0502020204030204" pitchFamily="34" charset="0"/>
                <a:cs typeface="+mj-cs"/>
              </a:rPr>
              <a:t>الاستفادة من شبكة الإنترنت في العمل الصحفي.</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SA" sz="2400" dirty="0">
                <a:solidFill>
                  <a:srgbClr val="002060"/>
                </a:solidFill>
                <a:latin typeface="Calibri" panose="020F0502020204030204" pitchFamily="34" charset="0"/>
                <a:ea typeface="Calibri" panose="020F0502020204030204" pitchFamily="34" charset="0"/>
                <a:cs typeface="+mj-cs"/>
              </a:rPr>
              <a:t>( البحث عن أفكار لموضوعات صحفية جديدة، تغطية الأحداث، والبيانات المفتوحة المصدر..</a:t>
            </a:r>
            <a:r>
              <a:rPr lang="ar-EG" sz="2400" dirty="0">
                <a:solidFill>
                  <a:srgbClr val="002060"/>
                </a:solidFill>
                <a:latin typeface="Calibri" panose="020F0502020204030204" pitchFamily="34" charset="0"/>
                <a:ea typeface="Calibri" panose="020F0502020204030204" pitchFamily="34" charset="0"/>
                <a:cs typeface="+mj-cs"/>
              </a:rPr>
              <a:t> </a:t>
            </a:r>
            <a:r>
              <a:rPr lang="ar-SA" sz="2400" dirty="0">
                <a:solidFill>
                  <a:srgbClr val="002060"/>
                </a:solidFill>
                <a:latin typeface="Calibri" panose="020F0502020204030204" pitchFamily="34" charset="0"/>
                <a:ea typeface="Calibri" panose="020F0502020204030204" pitchFamily="34" charset="0"/>
                <a:cs typeface="+mj-cs"/>
              </a:rPr>
              <a:t>الخ</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en-US" sz="500" dirty="0">
                <a:solidFill>
                  <a:srgbClr val="002060"/>
                </a:solidFill>
                <a:latin typeface="Simplified Arabic" panose="02020603050405020304" pitchFamily="18" charset="-78"/>
                <a:ea typeface="Calibri" panose="020F0502020204030204" pitchFamily="34" charset="0"/>
                <a:cs typeface="+mj-cs"/>
              </a:rPr>
              <a:t> </a:t>
            </a:r>
            <a:endParaRPr lang="en-US" dirty="0">
              <a:solidFill>
                <a:srgbClr val="002060"/>
              </a:solidFill>
              <a:latin typeface="Calibri" panose="020F0502020204030204" pitchFamily="34" charset="0"/>
              <a:ea typeface="Calibri" panose="020F0502020204030204" pitchFamily="34" charset="0"/>
              <a:cs typeface="+mj-cs"/>
            </a:endParaRPr>
          </a:p>
          <a:p>
            <a:pPr lvl="0" algn="justLow" rtl="1">
              <a:lnSpc>
                <a:spcPct val="107000"/>
              </a:lnSpc>
              <a:spcAft>
                <a:spcPts val="0"/>
              </a:spcAft>
              <a:buSzPts val="1400"/>
            </a:pPr>
            <a:r>
              <a:rPr lang="ar-EG" sz="2400" b="1" dirty="0">
                <a:solidFill>
                  <a:srgbClr val="002060"/>
                </a:solidFill>
                <a:latin typeface="Calibri" panose="020F0502020204030204" pitchFamily="34" charset="0"/>
                <a:ea typeface="Calibri" panose="020F0502020204030204" pitchFamily="34" charset="0"/>
                <a:cs typeface="+mj-cs"/>
              </a:rPr>
              <a:t>4. </a:t>
            </a:r>
            <a:r>
              <a:rPr lang="ar-SA" sz="2400" b="1" dirty="0">
                <a:solidFill>
                  <a:srgbClr val="002060"/>
                </a:solidFill>
                <a:latin typeface="Calibri" panose="020F0502020204030204" pitchFamily="34" charset="0"/>
                <a:ea typeface="Calibri" panose="020F0502020204030204" pitchFamily="34" charset="0"/>
                <a:cs typeface="+mj-cs"/>
              </a:rPr>
              <a:t>الكتابة للصحافة الرقمية.</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07000"/>
              </a:lnSpc>
              <a:spcAft>
                <a:spcPts val="0"/>
              </a:spcAft>
            </a:pPr>
            <a:r>
              <a:rPr lang="ar-SA" sz="2400" dirty="0">
                <a:solidFill>
                  <a:srgbClr val="002060"/>
                </a:solidFill>
                <a:latin typeface="Calibri" panose="020F0502020204030204" pitchFamily="34" charset="0"/>
                <a:ea typeface="Calibri" panose="020F0502020204030204" pitchFamily="34" charset="0"/>
                <a:cs typeface="+mj-cs"/>
              </a:rPr>
              <a:t>( اعتبارات الكتابة للمنصات الرقمية،  ومهارات الصحفي المتخصص في المواقع الإلكترونية)</a:t>
            </a:r>
            <a:r>
              <a:rPr lang="ar-EG" sz="2400" dirty="0">
                <a:solidFill>
                  <a:srgbClr val="002060"/>
                </a:solidFill>
                <a:latin typeface="Calibri" panose="020F0502020204030204" pitchFamily="34" charset="0"/>
                <a:ea typeface="Calibri" panose="020F0502020204030204" pitchFamily="34" charset="0"/>
                <a:cs typeface="+mj-cs"/>
              </a:rPr>
              <a:t>.</a:t>
            </a:r>
            <a:endParaRPr lang="en-US" dirty="0">
              <a:solidFill>
                <a:srgbClr val="002060"/>
              </a:solidFill>
              <a:latin typeface="Calibri" panose="020F0502020204030204" pitchFamily="34" charset="0"/>
              <a:ea typeface="Calibri" panose="020F0502020204030204" pitchFamily="34" charset="0"/>
              <a:cs typeface="+mj-cs"/>
            </a:endParaRPr>
          </a:p>
        </p:txBody>
      </p:sp>
      <p:pic>
        <p:nvPicPr>
          <p:cNvPr id="14" name="Graphic 22">
            <a:extLst>
              <a:ext uri="{FF2B5EF4-FFF2-40B4-BE49-F238E27FC236}">
                <a16:creationId xmlns:a16="http://schemas.microsoft.com/office/drawing/2014/main" id="{5B527925-DE67-4063-B1A0-D9BB12264DD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587188" y="84391"/>
            <a:ext cx="2470340" cy="787774"/>
          </a:xfrm>
          <a:prstGeom prst="rect">
            <a:avLst/>
          </a:prstGeom>
        </p:spPr>
      </p:pic>
    </p:spTree>
    <p:extLst>
      <p:ext uri="{BB962C8B-B14F-4D97-AF65-F5344CB8AC3E}">
        <p14:creationId xmlns:p14="http://schemas.microsoft.com/office/powerpoint/2010/main" val="382560988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7945002" y="2014538"/>
            <a:ext cx="311453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344229" y="1307010"/>
            <a:ext cx="5107669" cy="5007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r>
              <a:rPr lang="ar-EG" sz="2000" b="1" dirty="0">
                <a:solidFill>
                  <a:srgbClr val="002060"/>
                </a:solidFill>
                <a:latin typeface="Calibri" panose="020F0502020204030204" pitchFamily="34" charset="0"/>
                <a:ea typeface="Calibri" panose="020F0502020204030204" pitchFamily="34" charset="0"/>
                <a:cs typeface="+mj-cs"/>
              </a:rPr>
              <a:t>5. </a:t>
            </a:r>
            <a:r>
              <a:rPr lang="ar-SA" sz="2000" b="1" dirty="0">
                <a:solidFill>
                  <a:srgbClr val="002060"/>
                </a:solidFill>
                <a:latin typeface="Calibri" panose="020F0502020204030204" pitchFamily="34" charset="0"/>
                <a:ea typeface="Calibri" panose="020F0502020204030204" pitchFamily="34" charset="0"/>
                <a:cs typeface="+mj-cs"/>
              </a:rPr>
              <a:t>تأثير وسائل التواصل الاجتماعي على الأخبار الصحفية.</a:t>
            </a: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SA" sz="2000" dirty="0">
                <a:solidFill>
                  <a:srgbClr val="002060"/>
                </a:solidFill>
                <a:latin typeface="Calibri" panose="020F0502020204030204" pitchFamily="34" charset="0"/>
                <a:ea typeface="Calibri" panose="020F0502020204030204" pitchFamily="34" charset="0"/>
                <a:cs typeface="+mj-cs"/>
              </a:rPr>
              <a:t>( تحديات الصحافة في عصر وسائل التواصل الاجتماعي، الأخبار المزيفة والتلاعب بالمعلومات عبر وسائل التواصل الاجتماعي، ودراسة دور ومسؤولية المنصات الرقمية في مكافحة الأخبار المضللة).</a:t>
            </a:r>
            <a:endParaRPr lang="en-US" sz="1600" dirty="0">
              <a:solidFill>
                <a:srgbClr val="002060"/>
              </a:solidFill>
              <a:latin typeface="Calibri" panose="020F0502020204030204" pitchFamily="34" charset="0"/>
              <a:ea typeface="Calibri" panose="020F0502020204030204" pitchFamily="34" charset="0"/>
              <a:cs typeface="+mj-cs"/>
            </a:endParaRPr>
          </a:p>
          <a:p>
            <a:pPr lvl="0" algn="justLow" rtl="1">
              <a:lnSpc>
                <a:spcPct val="150000"/>
              </a:lnSpc>
              <a:spcAft>
                <a:spcPts val="800"/>
              </a:spcAft>
              <a:buSzPts val="1400"/>
            </a:pPr>
            <a:r>
              <a:rPr lang="ar-EG" sz="2000" b="1" dirty="0">
                <a:solidFill>
                  <a:srgbClr val="002060"/>
                </a:solidFill>
                <a:latin typeface="Calibri" panose="020F0502020204030204" pitchFamily="34" charset="0"/>
                <a:ea typeface="Calibri" panose="020F0502020204030204" pitchFamily="34" charset="0"/>
                <a:cs typeface="+mj-cs"/>
              </a:rPr>
              <a:t>6. </a:t>
            </a:r>
            <a:r>
              <a:rPr lang="ar-SA" sz="2000" b="1" dirty="0">
                <a:solidFill>
                  <a:srgbClr val="002060"/>
                </a:solidFill>
                <a:latin typeface="Calibri" panose="020F0502020204030204" pitchFamily="34" charset="0"/>
                <a:ea typeface="Calibri" panose="020F0502020204030204" pitchFamily="34" charset="0"/>
                <a:cs typeface="+mj-cs"/>
              </a:rPr>
              <a:t>الذكاء الاصطناعي ومستقبل العمل الإخباري.</a:t>
            </a:r>
            <a:endParaRPr lang="en-US" sz="16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SA" sz="2000" dirty="0">
                <a:solidFill>
                  <a:srgbClr val="002060"/>
                </a:solidFill>
                <a:latin typeface="Calibri" panose="020F0502020204030204" pitchFamily="34" charset="0"/>
                <a:ea typeface="Calibri" panose="020F0502020204030204" pitchFamily="34" charset="0"/>
                <a:cs typeface="+mj-cs"/>
              </a:rPr>
              <a:t>(تطبيقات الذكاء الاصطناعي في توليد وتحليل الأخبار، وآفاق استخدام الروبوتات الصحفية والكتابة الذاتية، بالإضافة إلى تحديات الذكاء الاصطناعي في مجال الصحافة والعمل الإخباري).</a:t>
            </a:r>
            <a:endParaRPr lang="en-US" sz="1600" dirty="0">
              <a:solidFill>
                <a:srgbClr val="002060"/>
              </a:solidFill>
              <a:latin typeface="Calibri" panose="020F0502020204030204" pitchFamily="34" charset="0"/>
              <a:ea typeface="Calibri" panose="020F0502020204030204" pitchFamily="34" charset="0"/>
              <a:cs typeface="+mj-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8534400" y="2014538"/>
            <a:ext cx="3402551"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11038731" y="1541325"/>
            <a:ext cx="1116793" cy="561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5">
                    <a:lumMod val="75000"/>
                  </a:schemeClr>
                </a:solidFill>
                <a:latin typeface="Adobe Caslon Pro" panose="0205050205050A020403" pitchFamily="18" charset="0"/>
                <a:ea typeface="Roboto Light" panose="02000000000000000000" pitchFamily="2" charset="0"/>
              </a:rPr>
              <a:t>Lecture </a:t>
            </a:r>
            <a:r>
              <a:rPr lang="en-US" sz="1100" dirty="0">
                <a:solidFill>
                  <a:schemeClr val="accent5">
                    <a:lumMod val="75000"/>
                  </a:schemeClr>
                </a:solidFill>
                <a:ea typeface="Roboto Light" panose="02000000000000000000" pitchFamily="2" charset="0"/>
              </a:rPr>
              <a:t> </a:t>
            </a: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94435" y="608055"/>
            <a:ext cx="3260083" cy="1179810"/>
          </a:xfrm>
          <a:prstGeom prst="rect">
            <a:avLst/>
          </a:prstGeom>
          <a:noFill/>
        </p:spPr>
        <p:txBody>
          <a:bodyPr wrap="square" rtlCol="0">
            <a:spAutoFit/>
          </a:bodyPr>
          <a:lstStyle/>
          <a:p>
            <a:pPr lvl="0" algn="ctr" rtl="1">
              <a:spcAft>
                <a:spcPts val="800"/>
              </a:spcAft>
            </a:pPr>
            <a:r>
              <a:rPr lang="en-US" sz="32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accent5">
                    <a:lumMod val="75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endParaRPr lang="en-US" sz="2400" b="1" dirty="0">
              <a:solidFill>
                <a:schemeClr val="accent5">
                  <a:lumMod val="75000"/>
                </a:schemeClr>
              </a:solidFill>
              <a:latin typeface="Book Antiqua" panose="02040602050305030304" pitchFamily="18" charset="0"/>
              <a:ea typeface="Calibri" panose="020F0502020204030204" pitchFamily="34" charset="0"/>
              <a:cs typeface="Simplified Arabic" panose="02020603050405020304" pitchFamily="18" charset="-78"/>
            </a:endParaRPr>
          </a:p>
          <a:p>
            <a:r>
              <a:rPr lang="en-US" sz="3200" b="1" dirty="0">
                <a:solidFill>
                  <a:srgbClr val="00B0F0"/>
                </a:solidFill>
                <a:latin typeface="Times New Roman" panose="02020603050405020304" pitchFamily="18" charset="0"/>
                <a:cs typeface="Times New Roman" panose="02020603050405020304" pitchFamily="18" charset="0"/>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10384956" y="1541325"/>
            <a:ext cx="917148" cy="400110"/>
          </a:xfrm>
          <a:prstGeom prst="rect">
            <a:avLst/>
          </a:prstGeom>
          <a:noFill/>
        </p:spPr>
        <p:txBody>
          <a:bodyPr wrap="square" rtlCol="0">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intro</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panose="0205050205050A020403" pitchFamily="18" charset="0"/>
              </a:rPr>
              <a:t>www.midocean.ae</a:t>
            </a:r>
          </a:p>
        </p:txBody>
      </p:sp>
      <p:pic>
        <p:nvPicPr>
          <p:cNvPr id="3" name="Picture 2">
            <a:extLst>
              <a:ext uri="{FF2B5EF4-FFF2-40B4-BE49-F238E27FC236}">
                <a16:creationId xmlns:a16="http://schemas.microsoft.com/office/drawing/2014/main" id="{1F548863-23A7-41C1-B1D9-10FE2A0687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76" y="1429508"/>
            <a:ext cx="3128917" cy="47625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Graphic 22">
            <a:extLst>
              <a:ext uri="{FF2B5EF4-FFF2-40B4-BE49-F238E27FC236}">
                <a16:creationId xmlns:a16="http://schemas.microsoft.com/office/drawing/2014/main" id="{FF8E6908-0375-48C7-AEAC-0EA4CF4606C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06348" y="0"/>
            <a:ext cx="2470340" cy="787774"/>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8395855" y="2014538"/>
            <a:ext cx="2663684"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183744" y="1319018"/>
            <a:ext cx="5161054" cy="5170777"/>
          </a:xfrm>
          <a:prstGeom prst="rect">
            <a:avLst/>
          </a:prstGeom>
          <a:solidFill>
            <a:schemeClr val="bg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r>
              <a:rPr lang="ar-EG" sz="2400" b="1" dirty="0">
                <a:solidFill>
                  <a:srgbClr val="002060"/>
                </a:solidFill>
                <a:latin typeface="Calibri" panose="020F0502020204030204" pitchFamily="34" charset="0"/>
                <a:ea typeface="Calibri" panose="020F0502020204030204" pitchFamily="34" charset="0"/>
                <a:cs typeface="+mj-cs"/>
              </a:rPr>
              <a:t>7.</a:t>
            </a:r>
            <a:r>
              <a:rPr lang="ar-SA" sz="2400" b="1" dirty="0">
                <a:solidFill>
                  <a:srgbClr val="002060"/>
                </a:solidFill>
                <a:latin typeface="Calibri" panose="020F0502020204030204" pitchFamily="34" charset="0"/>
                <a:ea typeface="Calibri" panose="020F0502020204030204" pitchFamily="34" charset="0"/>
                <a:cs typeface="+mj-cs"/>
              </a:rPr>
              <a:t>الابتكارات التقنية في صناعة الأخبار.</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SA" sz="2400" dirty="0">
                <a:solidFill>
                  <a:srgbClr val="002060"/>
                </a:solidFill>
                <a:latin typeface="Calibri" panose="020F0502020204030204" pitchFamily="34" charset="0"/>
                <a:ea typeface="Calibri" panose="020F0502020204030204" pitchFamily="34" charset="0"/>
                <a:cs typeface="+mj-cs"/>
              </a:rPr>
              <a:t>(وتشمل الواقع الافتراضي وتجربة الصحافة التفاعلية، تقنيات البيانات الضخمة وتحليل البيانات في الصحافة، استخدام تقنيات الواقع المعزز في تحسين تجربة القراءة الصحفية).</a:t>
            </a:r>
            <a:endParaRPr lang="en-US"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800"/>
              </a:spcAft>
            </a:pPr>
            <a:r>
              <a:rPr lang="ar-SA" sz="2400" b="1" dirty="0">
                <a:solidFill>
                  <a:srgbClr val="002060"/>
                </a:solidFill>
                <a:latin typeface="Calibri" panose="020F0502020204030204" pitchFamily="34" charset="0"/>
                <a:ea typeface="Calibri" panose="020F0502020204030204" pitchFamily="34" charset="0"/>
                <a:cs typeface="+mj-cs"/>
              </a:rPr>
              <a:t>8. تحولات الإعلام وتحديات المستقبل.</a:t>
            </a:r>
            <a:endParaRPr lang="en-US" dirty="0">
              <a:solidFill>
                <a:srgbClr val="002060"/>
              </a:solidFill>
              <a:latin typeface="Calibri" panose="020F0502020204030204" pitchFamily="34" charset="0"/>
              <a:ea typeface="Calibri" panose="020F0502020204030204" pitchFamily="34" charset="0"/>
              <a:cs typeface="+mj-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8562109" y="2014538"/>
            <a:ext cx="3451513"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10831734" y="1453087"/>
            <a:ext cx="1116793" cy="561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5">
                    <a:lumMod val="75000"/>
                  </a:schemeClr>
                </a:solidFill>
                <a:latin typeface="Adobe Caslon Pro" panose="0205050205050A020403" pitchFamily="18" charset="0"/>
                <a:ea typeface="Roboto Light" panose="02000000000000000000" pitchFamily="2" charset="0"/>
              </a:rPr>
              <a:t>Lecture </a:t>
            </a:r>
            <a:r>
              <a:rPr lang="en-US" sz="1100" dirty="0">
                <a:solidFill>
                  <a:schemeClr val="bg1"/>
                </a:solidFill>
                <a:ea typeface="Roboto Light" panose="02000000000000000000" pitchFamily="2" charset="0"/>
              </a:rPr>
              <a:t> </a:t>
            </a: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4269076" y="525422"/>
            <a:ext cx="3260083" cy="1179810"/>
          </a:xfrm>
          <a:prstGeom prst="rect">
            <a:avLst/>
          </a:prstGeom>
          <a:noFill/>
        </p:spPr>
        <p:txBody>
          <a:bodyPr wrap="square" rtlCol="0">
            <a:spAutoFit/>
          </a:bodyPr>
          <a:lstStyle/>
          <a:p>
            <a:pPr lvl="0" algn="ctr" rtl="1">
              <a:spcAft>
                <a:spcPts val="800"/>
              </a:spcAft>
            </a:pPr>
            <a:r>
              <a:rPr lang="en-US" sz="32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accent5">
                    <a:lumMod val="75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endParaRPr lang="en-US" sz="2400" b="1" dirty="0">
              <a:solidFill>
                <a:schemeClr val="accent5">
                  <a:lumMod val="75000"/>
                </a:schemeClr>
              </a:solidFill>
              <a:latin typeface="Book Antiqua" panose="02040602050305030304" pitchFamily="18" charset="0"/>
              <a:ea typeface="Calibri" panose="020F0502020204030204" pitchFamily="34" charset="0"/>
              <a:cs typeface="Simplified Arabic" panose="02020603050405020304" pitchFamily="18" charset="-78"/>
            </a:endParaRPr>
          </a:p>
          <a:p>
            <a:r>
              <a:rPr lang="en-US" sz="3200" b="1" dirty="0">
                <a:solidFill>
                  <a:srgbClr val="00B0F0"/>
                </a:solidFill>
                <a:latin typeface="Times New Roman" panose="02020603050405020304" pitchFamily="18" charset="0"/>
                <a:cs typeface="Times New Roman" panose="02020603050405020304" pitchFamily="18" charset="0"/>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10142391" y="1474065"/>
            <a:ext cx="917148" cy="400110"/>
          </a:xfrm>
          <a:prstGeom prst="rect">
            <a:avLst/>
          </a:prstGeom>
          <a:noFill/>
        </p:spPr>
        <p:txBody>
          <a:bodyPr wrap="square" rtlCol="0">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intro</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panose="0205050205050A020403" pitchFamily="18" charset="0"/>
              </a:rPr>
              <a:t>www.midocean.ae</a:t>
            </a:r>
          </a:p>
        </p:txBody>
      </p:sp>
      <p:pic>
        <p:nvPicPr>
          <p:cNvPr id="3" name="Picture 2">
            <a:extLst>
              <a:ext uri="{FF2B5EF4-FFF2-40B4-BE49-F238E27FC236}">
                <a16:creationId xmlns:a16="http://schemas.microsoft.com/office/drawing/2014/main" id="{7BADFFBA-5077-4D72-9A51-E961ED24594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562" y="1115327"/>
            <a:ext cx="3005899" cy="528543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Graphic 22">
            <a:extLst>
              <a:ext uri="{FF2B5EF4-FFF2-40B4-BE49-F238E27FC236}">
                <a16:creationId xmlns:a16="http://schemas.microsoft.com/office/drawing/2014/main" id="{A868744D-D30F-4C8B-AA1C-DE3DA8A12031}"/>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10485" y="55450"/>
            <a:ext cx="2470340" cy="787774"/>
          </a:xfrm>
          <a:prstGeom prst="rect">
            <a:avLst/>
          </a:prstGeom>
        </p:spPr>
      </p:pic>
    </p:spTree>
    <p:extLst>
      <p:ext uri="{BB962C8B-B14F-4D97-AF65-F5344CB8AC3E}">
        <p14:creationId xmlns:p14="http://schemas.microsoft.com/office/powerpoint/2010/main" val="4232046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55048" y="1317572"/>
            <a:ext cx="5107669" cy="500749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buSzPts val="1400"/>
            </a:pPr>
            <a:endParaRPr lang="en-US" dirty="0">
              <a:latin typeface="Calibri" panose="020F0502020204030204" pitchFamily="34" charset="0"/>
              <a:ea typeface="Calibri" panose="020F0502020204030204" pitchFamily="34" charset="0"/>
              <a:cs typeface="+mj-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6137181" y="2014538"/>
            <a:ext cx="579977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10642777" y="1488070"/>
            <a:ext cx="1116793" cy="5614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accent5">
                    <a:lumMod val="75000"/>
                  </a:schemeClr>
                </a:solidFill>
                <a:latin typeface="Adobe Caslon Pro" panose="0205050205050A020403" pitchFamily="18" charset="0"/>
                <a:ea typeface="Roboto Light" panose="02000000000000000000" pitchFamily="2" charset="0"/>
              </a:rPr>
              <a:t>Lecture </a:t>
            </a:r>
            <a:r>
              <a:rPr lang="en-US" sz="1100" dirty="0">
                <a:solidFill>
                  <a:schemeClr val="accent5">
                    <a:lumMod val="75000"/>
                  </a:schemeClr>
                </a:solidFill>
                <a:ea typeface="Roboto Light" panose="02000000000000000000" pitchFamily="2" charset="0"/>
              </a:rPr>
              <a:t> </a:t>
            </a:r>
          </a:p>
        </p:txBody>
      </p:sp>
      <p:sp>
        <p:nvSpPr>
          <p:cNvPr id="6" name="Rectangle 5">
            <a:extLst>
              <a:ext uri="{FF2B5EF4-FFF2-40B4-BE49-F238E27FC236}">
                <a16:creationId xmlns:a16="http://schemas.microsoft.com/office/drawing/2014/main" id="{625A65B4-F2A8-05FC-5604-83D2080647B6}"/>
              </a:ext>
            </a:extLst>
          </p:cNvPr>
          <p:cNvSpPr/>
          <p:nvPr/>
        </p:nvSpPr>
        <p:spPr>
          <a:xfrm flipV="1">
            <a:off x="311175" y="562336"/>
            <a:ext cx="8806174" cy="4571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lumMod val="75000"/>
                </a:schemeClr>
              </a:solidFill>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5799861" y="904911"/>
            <a:ext cx="3260083" cy="1179810"/>
          </a:xfrm>
          <a:prstGeom prst="rect">
            <a:avLst/>
          </a:prstGeom>
          <a:noFill/>
        </p:spPr>
        <p:txBody>
          <a:bodyPr wrap="square" rtlCol="0">
            <a:spAutoFit/>
          </a:bodyPr>
          <a:lstStyle/>
          <a:p>
            <a:pPr lvl="0" algn="ctr" rtl="1">
              <a:spcAft>
                <a:spcPts val="800"/>
              </a:spcAft>
            </a:pPr>
            <a:r>
              <a:rPr lang="en-US" sz="3200" b="1" dirty="0">
                <a:solidFill>
                  <a:srgbClr val="00B0F0"/>
                </a:solidFill>
                <a:latin typeface="Times New Roman" panose="02020603050405020304" pitchFamily="18" charset="0"/>
                <a:cs typeface="Times New Roman" panose="02020603050405020304" pitchFamily="18" charset="0"/>
              </a:rPr>
              <a:t> </a:t>
            </a:r>
            <a:r>
              <a:rPr lang="en-US" sz="2400" b="1" dirty="0">
                <a:solidFill>
                  <a:schemeClr val="accent5">
                    <a:lumMod val="75000"/>
                  </a:schemeClr>
                </a:solidFill>
                <a:latin typeface="Book Antiqua" panose="02040602050305030304" pitchFamily="18" charset="0"/>
                <a:ea typeface="Calibri" panose="020F0502020204030204" pitchFamily="34" charset="0"/>
                <a:cs typeface="Simplified Arabic" panose="02020603050405020304" pitchFamily="18" charset="-78"/>
              </a:rPr>
              <a:t>Course Topics</a:t>
            </a:r>
          </a:p>
          <a:p>
            <a:r>
              <a:rPr lang="en-US" sz="3200" b="1" dirty="0">
                <a:solidFill>
                  <a:srgbClr val="00B0F0"/>
                </a:solidFill>
                <a:latin typeface="Times New Roman" panose="02020603050405020304" pitchFamily="18" charset="0"/>
                <a:cs typeface="Times New Roman" panose="02020603050405020304" pitchFamily="18" charset="0"/>
              </a:rPr>
              <a:t>                                       </a:t>
            </a:r>
          </a:p>
        </p:txBody>
      </p:sp>
      <p:sp>
        <p:nvSpPr>
          <p:cNvPr id="42" name="TextBox 41">
            <a:extLst>
              <a:ext uri="{FF2B5EF4-FFF2-40B4-BE49-F238E27FC236}">
                <a16:creationId xmlns:a16="http://schemas.microsoft.com/office/drawing/2014/main" id="{AB738525-DD8E-2E85-F385-345FF64341EB}"/>
              </a:ext>
            </a:extLst>
          </p:cNvPr>
          <p:cNvSpPr txBox="1"/>
          <p:nvPr/>
        </p:nvSpPr>
        <p:spPr>
          <a:xfrm>
            <a:off x="9990381" y="1481962"/>
            <a:ext cx="917148" cy="400110"/>
          </a:xfrm>
          <a:prstGeom prst="rect">
            <a:avLst/>
          </a:prstGeom>
          <a:noFill/>
        </p:spPr>
        <p:txBody>
          <a:bodyPr wrap="square" rtlCol="0">
            <a:spAutoFit/>
          </a:bodyPr>
          <a:lstStyle/>
          <a:p>
            <a:pPr algn="ctr"/>
            <a:r>
              <a:rPr lang="en-US" sz="2000" b="1" dirty="0">
                <a:solidFill>
                  <a:schemeClr val="accent5">
                    <a:lumMod val="75000"/>
                  </a:schemeClr>
                </a:solidFill>
                <a:latin typeface="Times New Roman" panose="02020603050405020304" pitchFamily="18" charset="0"/>
                <a:cs typeface="Times New Roman" panose="02020603050405020304" pitchFamily="18" charset="0"/>
              </a:rPr>
              <a:t>intro</a:t>
            </a:r>
          </a:p>
        </p:txBody>
      </p:sp>
      <p:sp>
        <p:nvSpPr>
          <p:cNvPr id="7" name="TextBox 6">
            <a:extLst>
              <a:ext uri="{FF2B5EF4-FFF2-40B4-BE49-F238E27FC236}">
                <a16:creationId xmlns:a16="http://schemas.microsoft.com/office/drawing/2014/main" id="{20D19C38-D110-EE5A-C35B-B7A999B68582}"/>
              </a:ext>
            </a:extLst>
          </p:cNvPr>
          <p:cNvSpPr txBox="1"/>
          <p:nvPr/>
        </p:nvSpPr>
        <p:spPr>
          <a:xfrm>
            <a:off x="6173256" y="6140959"/>
            <a:ext cx="2616200" cy="400110"/>
          </a:xfrm>
          <a:prstGeom prst="rect">
            <a:avLst/>
          </a:prstGeom>
          <a:noFill/>
        </p:spPr>
        <p:txBody>
          <a:bodyPr wrap="square" rtlCol="0">
            <a:spAutoFit/>
          </a:bodyPr>
          <a:lstStyle/>
          <a:p>
            <a:pPr algn="ctr"/>
            <a:r>
              <a:rPr lang="en-US" sz="2000" dirty="0">
                <a:solidFill>
                  <a:schemeClr val="accent5">
                    <a:lumMod val="75000"/>
                  </a:schemeClr>
                </a:solidFill>
                <a:latin typeface="Adobe Caslon Pro" panose="0205050205050A020403" pitchFamily="18" charset="0"/>
              </a:rPr>
              <a:t>www.midocean.ae</a:t>
            </a:r>
          </a:p>
        </p:txBody>
      </p:sp>
      <p:sp>
        <p:nvSpPr>
          <p:cNvPr id="3" name="Rectangle 2">
            <a:extLst>
              <a:ext uri="{FF2B5EF4-FFF2-40B4-BE49-F238E27FC236}">
                <a16:creationId xmlns:a16="http://schemas.microsoft.com/office/drawing/2014/main" id="{705918BB-27F1-4234-B1E8-8E11B9D551A0}"/>
              </a:ext>
            </a:extLst>
          </p:cNvPr>
          <p:cNvSpPr/>
          <p:nvPr/>
        </p:nvSpPr>
        <p:spPr>
          <a:xfrm>
            <a:off x="255049" y="975924"/>
            <a:ext cx="5576112" cy="2595903"/>
          </a:xfrm>
          <a:prstGeom prst="rect">
            <a:avLst/>
          </a:prstGeom>
          <a:solidFill>
            <a:schemeClr val="bg1"/>
          </a:solidFill>
        </p:spPr>
        <p:txBody>
          <a:bodyPr wrap="square">
            <a:spAutoFit/>
          </a:bodyPr>
          <a:lstStyle/>
          <a:p>
            <a:pPr algn="justLow" rtl="1">
              <a:lnSpc>
                <a:spcPct val="107000"/>
              </a:lnSpc>
              <a:spcAft>
                <a:spcPts val="800"/>
              </a:spcAft>
            </a:pPr>
            <a:r>
              <a:rPr lang="ar-SA" sz="1400" b="1" dirty="0">
                <a:latin typeface="Calibri" panose="020F0502020204030204" pitchFamily="34" charset="0"/>
                <a:ea typeface="Calibri" panose="020F0502020204030204" pitchFamily="34" charset="0"/>
                <a:cs typeface="Simplified Arabic" panose="02020603050405020304" pitchFamily="18" charset="-78"/>
              </a:rPr>
              <a:t> </a:t>
            </a:r>
            <a:r>
              <a:rPr lang="ar-EG" b="1" dirty="0">
                <a:solidFill>
                  <a:srgbClr val="002060"/>
                </a:solidFill>
                <a:latin typeface="Calibri" panose="020F0502020204030204" pitchFamily="34" charset="0"/>
                <a:ea typeface="Calibri" panose="020F0502020204030204" pitchFamily="34" charset="0"/>
                <a:cs typeface="+mj-cs"/>
              </a:rPr>
              <a:t>9.</a:t>
            </a:r>
            <a:r>
              <a:rPr lang="ar-SA" sz="3600" b="1" dirty="0">
                <a:solidFill>
                  <a:srgbClr val="002060"/>
                </a:solidFill>
                <a:latin typeface="Calibri" panose="020F0502020204030204" pitchFamily="34" charset="0"/>
                <a:ea typeface="Calibri" panose="020F0502020204030204" pitchFamily="34" charset="0"/>
                <a:cs typeface="+mj-cs"/>
              </a:rPr>
              <a:t> </a:t>
            </a:r>
            <a:r>
              <a:rPr lang="ar-SA" sz="2000" b="1" dirty="0">
                <a:solidFill>
                  <a:srgbClr val="002060"/>
                </a:solidFill>
                <a:latin typeface="Calibri" panose="020F0502020204030204" pitchFamily="34" charset="0"/>
                <a:ea typeface="Calibri" panose="020F0502020204030204" pitchFamily="34" charset="0"/>
                <a:cs typeface="+mj-cs"/>
              </a:rPr>
              <a:t>التحقق من المحتوى. </a:t>
            </a:r>
            <a:endParaRPr lang="en-US" sz="2000" dirty="0">
              <a:solidFill>
                <a:srgbClr val="002060"/>
              </a:solidFill>
              <a:latin typeface="Calibri" panose="020F0502020204030204" pitchFamily="34" charset="0"/>
              <a:ea typeface="Calibri" panose="020F0502020204030204" pitchFamily="34" charset="0"/>
              <a:cs typeface="+mj-cs"/>
            </a:endParaRPr>
          </a:p>
          <a:p>
            <a:pPr algn="justLow" rtl="1">
              <a:lnSpc>
                <a:spcPct val="150000"/>
              </a:lnSpc>
              <a:spcAft>
                <a:spcPts val="0"/>
              </a:spcAft>
            </a:pPr>
            <a:r>
              <a:rPr lang="ar-SA" sz="2000" dirty="0">
                <a:solidFill>
                  <a:srgbClr val="002060"/>
                </a:solidFill>
                <a:latin typeface="Calibri" panose="020F0502020204030204" pitchFamily="34" charset="0"/>
                <a:ea typeface="Calibri" panose="020F0502020204030204" pitchFamily="34" charset="0"/>
                <a:cs typeface="+mj-cs"/>
              </a:rPr>
              <a:t>(مفهوم التحقق من المحتوى، وأدواته، وأدوات التحقق من الصور ومقاطع الفيديو</a:t>
            </a:r>
            <a:r>
              <a:rPr lang="ar-EG" sz="2000" dirty="0">
                <a:solidFill>
                  <a:srgbClr val="002060"/>
                </a:solidFill>
                <a:latin typeface="Calibri" panose="020F0502020204030204" pitchFamily="34" charset="0"/>
                <a:ea typeface="Calibri" panose="020F0502020204030204" pitchFamily="34" charset="0"/>
                <a:cs typeface="+mj-cs"/>
              </a:rPr>
              <a:t>، </a:t>
            </a:r>
            <a:r>
              <a:rPr lang="en-US" sz="2000" dirty="0">
                <a:solidFill>
                  <a:srgbClr val="002060"/>
                </a:solidFill>
                <a:latin typeface="Simplified Arabic" panose="02020603050405020304" pitchFamily="18" charset="-78"/>
                <a:ea typeface="Calibri" panose="020F0502020204030204" pitchFamily="34" charset="0"/>
                <a:cs typeface="+mj-cs"/>
              </a:rPr>
              <a:t> </a:t>
            </a:r>
            <a:r>
              <a:rPr lang="ar-SA" sz="2000" dirty="0">
                <a:solidFill>
                  <a:srgbClr val="002060"/>
                </a:solidFill>
                <a:latin typeface="Calibri" panose="020F0502020204030204" pitchFamily="34" charset="0"/>
                <a:ea typeface="Calibri" panose="020F0502020204030204" pitchFamily="34" charset="0"/>
                <a:cs typeface="+mj-cs"/>
              </a:rPr>
              <a:t>وتطبيقات تحليل الصور للهواتف ومبادرات المنصات الرقمية المتخصصة فى التحقق من المحتوى ونماذج عملية)</a:t>
            </a:r>
            <a:r>
              <a:rPr lang="en-US" sz="2000" dirty="0">
                <a:solidFill>
                  <a:srgbClr val="002060"/>
                </a:solidFill>
                <a:latin typeface="Simplified Arabic" panose="02020603050405020304" pitchFamily="18" charset="-78"/>
                <a:ea typeface="Calibri" panose="020F0502020204030204" pitchFamily="34" charset="0"/>
                <a:cs typeface="+mj-cs"/>
              </a:rPr>
              <a:t>.</a:t>
            </a:r>
            <a:endParaRPr lang="en-US" sz="2000" dirty="0">
              <a:solidFill>
                <a:srgbClr val="002060"/>
              </a:solidFill>
              <a:latin typeface="Calibri" panose="020F0502020204030204" pitchFamily="34" charset="0"/>
              <a:ea typeface="Calibri" panose="020F0502020204030204" pitchFamily="34" charset="0"/>
              <a:cs typeface="+mj-cs"/>
            </a:endParaRPr>
          </a:p>
        </p:txBody>
      </p:sp>
      <p:pic>
        <p:nvPicPr>
          <p:cNvPr id="5" name="Picture 4">
            <a:extLst>
              <a:ext uri="{FF2B5EF4-FFF2-40B4-BE49-F238E27FC236}">
                <a16:creationId xmlns:a16="http://schemas.microsoft.com/office/drawing/2014/main" id="{139212C2-C70A-4C6C-93B7-11C1F315530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5048" y="3750542"/>
            <a:ext cx="5544813" cy="27969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Graphic 22">
            <a:extLst>
              <a:ext uri="{FF2B5EF4-FFF2-40B4-BE49-F238E27FC236}">
                <a16:creationId xmlns:a16="http://schemas.microsoft.com/office/drawing/2014/main" id="{DE193262-945A-4E97-B79D-9BF1A454962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572163" y="0"/>
            <a:ext cx="2470340" cy="787774"/>
          </a:xfrm>
          <a:prstGeom prst="rect">
            <a:avLst/>
          </a:prstGeom>
        </p:spPr>
      </p:pic>
    </p:spTree>
    <p:extLst>
      <p:ext uri="{BB962C8B-B14F-4D97-AF65-F5344CB8AC3E}">
        <p14:creationId xmlns:p14="http://schemas.microsoft.com/office/powerpoint/2010/main" val="3633363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nodePh="1">
                                  <p:stCondLst>
                                    <p:cond delay="250"/>
                                  </p:stCondLst>
                                  <p:endCondLst>
                                    <p:cond evt="begin" delay="0">
                                      <p:tn val="5"/>
                                    </p:cond>
                                  </p:end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10">
            <a:extLst>
              <a:ext uri="{FF2B5EF4-FFF2-40B4-BE49-F238E27FC236}">
                <a16:creationId xmlns:a16="http://schemas.microsoft.com/office/drawing/2014/main" id="{9DF84ECE-09F2-4C90-8DCC-CF7708533A2F}"/>
              </a:ext>
            </a:extLst>
          </p:cNvPr>
          <p:cNvSpPr/>
          <p:nvPr/>
        </p:nvSpPr>
        <p:spPr>
          <a:xfrm>
            <a:off x="7875021" y="1451486"/>
            <a:ext cx="4128422" cy="44301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40AD33B2-84DB-498D-99BC-48015ABD3174}"/>
              </a:ext>
            </a:extLst>
          </p:cNvPr>
          <p:cNvSpPr/>
          <p:nvPr/>
        </p:nvSpPr>
        <p:spPr>
          <a:xfrm>
            <a:off x="3968039" y="1637238"/>
            <a:ext cx="7813964" cy="4058604"/>
          </a:xfrm>
          <a:prstGeom prst="rect">
            <a:avLst/>
          </a:prstGeom>
          <a:solidFill>
            <a:srgbClr val="FFFFFF"/>
          </a:solidFill>
          <a:ln>
            <a:noFill/>
          </a:ln>
          <a:effectLst>
            <a:outerShdw blurRad="50800" dist="38100" dir="13500000" algn="b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mj-cs"/>
              </a:rPr>
              <a:t>إجمالاً: فإن كتابة الأخبار والتقارير الصحفية تبقى أداة قوية لنقل المعلومات وتوعية الجمهور؛ لكونها تساهم في بناء الوعي وتشكيل الرأي العام. وفي الإعلام التقليدي، يجب على الصحفيين الالتزام بمبادئ الصحافة الأساسية مثل الموضوعية والدقة والشفافية، فضلاً عن ضرورة حرصهم على التحقق من المعلومات والتأكد من صحتها قبل نشرها، وأن يتجنبوا التحيز والتلاعب بالحقائق.</a:t>
            </a:r>
            <a:endParaRPr lang="en-US" sz="2400" dirty="0">
              <a:solidFill>
                <a:srgbClr val="002060"/>
              </a:solidFill>
              <a:latin typeface="Calibri" panose="020F0502020204030204" pitchFamily="34" charset="0"/>
              <a:ea typeface="Calibri" panose="020F0502020204030204" pitchFamily="34" charset="0"/>
              <a:cs typeface="+mj-cs"/>
            </a:endParaRPr>
          </a:p>
        </p:txBody>
      </p:sp>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1839350"/>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151799" y="5913545"/>
            <a:ext cx="1091009" cy="85447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217289" y="6249753"/>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353243" y="5881594"/>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a:t>
            </a:r>
            <a:r>
              <a:rPr kumimoji="0" lang="en-US" sz="9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34E7560-2826-295A-607D-FDF83C320490}"/>
              </a:ext>
            </a:extLst>
          </p:cNvPr>
          <p:cNvSpPr txBox="1"/>
          <p:nvPr/>
        </p:nvSpPr>
        <p:spPr>
          <a:xfrm>
            <a:off x="9484224" y="1247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2" name="Rectangle: Rounded Corners 11">
            <a:extLst>
              <a:ext uri="{FF2B5EF4-FFF2-40B4-BE49-F238E27FC236}">
                <a16:creationId xmlns:a16="http://schemas.microsoft.com/office/drawing/2014/main" id="{3D8572D5-A672-4F4A-9C86-44AABA8C1B91}"/>
              </a:ext>
            </a:extLst>
          </p:cNvPr>
          <p:cNvSpPr/>
          <p:nvPr/>
        </p:nvSpPr>
        <p:spPr>
          <a:xfrm>
            <a:off x="5530837" y="642338"/>
            <a:ext cx="3513084" cy="709988"/>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lvl="0" algn="l">
              <a:spcAft>
                <a:spcPts val="800"/>
              </a:spcAft>
            </a:pPr>
            <a:endParaRPr lang="en-US" sz="100" b="1" dirty="0">
              <a:solidFill>
                <a:schemeClr val="bg2"/>
              </a:solidFill>
              <a:latin typeface="Adobe Arabic" panose="02040503050201020203" pitchFamily="18" charset="-78"/>
              <a:ea typeface="Calibri" panose="020F0502020204030204" pitchFamily="34" charset="0"/>
              <a:cs typeface="Adobe Arabic" panose="02040503050201020203" pitchFamily="18" charset="-78"/>
            </a:endParaRPr>
          </a:p>
          <a:p>
            <a:pPr lvl="0" algn="r">
              <a:spcAft>
                <a:spcPts val="800"/>
              </a:spcAft>
            </a:pPr>
            <a:r>
              <a:rPr lang="en-US" sz="2800" b="1" dirty="0">
                <a:solidFill>
                  <a:schemeClr val="bg2"/>
                </a:solidFill>
                <a:latin typeface="Adobe Arabic" panose="02040503050201020203" pitchFamily="18" charset="-78"/>
                <a:ea typeface="Calibri" panose="020F0502020204030204" pitchFamily="34" charset="0"/>
                <a:cs typeface="Adobe Arabic" panose="02040503050201020203" pitchFamily="18" charset="-78"/>
              </a:rPr>
              <a:t>Conclusion</a:t>
            </a:r>
            <a:r>
              <a:rPr lang="ar-EG" sz="2800" b="1" dirty="0">
                <a:solidFill>
                  <a:schemeClr val="bg2"/>
                </a:solidFill>
                <a:latin typeface="Adobe Arabic" panose="02040503050201020203" pitchFamily="18" charset="-78"/>
                <a:ea typeface="Calibri" panose="020F0502020204030204" pitchFamily="34" charset="0"/>
                <a:cs typeface="Adobe Arabic" panose="02040503050201020203" pitchFamily="18" charset="-78"/>
              </a:rPr>
              <a:t>6. خاتمة    </a:t>
            </a:r>
            <a:endParaRPr lang="en-US" sz="2800" b="1" dirty="0">
              <a:solidFill>
                <a:schemeClr val="bg2"/>
              </a:solidFill>
              <a:latin typeface="Adobe Arabic" panose="02040503050201020203" pitchFamily="18" charset="-78"/>
              <a:ea typeface="Calibri" panose="020F0502020204030204" pitchFamily="34" charset="0"/>
              <a:cs typeface="Adobe Arabic" panose="02040503050201020203" pitchFamily="18" charset="-78"/>
            </a:endParaRPr>
          </a:p>
        </p:txBody>
      </p:sp>
      <p:pic>
        <p:nvPicPr>
          <p:cNvPr id="5" name="Picture 4">
            <a:extLst>
              <a:ext uri="{FF2B5EF4-FFF2-40B4-BE49-F238E27FC236}">
                <a16:creationId xmlns:a16="http://schemas.microsoft.com/office/drawing/2014/main" id="{6C4259C0-0BB8-4F01-9DBF-B896A9C6FB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792" y="1935499"/>
            <a:ext cx="3649807" cy="35779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5828803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843506" y="1167604"/>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158836" y="1297793"/>
            <a:ext cx="8721989" cy="484558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ومع استمرار التطور التكنولوجي والتحولات في وسائل الإعلام، من المهم أيضا أن يكون لدى الصحفيين القدرة على التكيف وتعلم المهارات الجديدة للعمل في هذه البيئة المتغيرة، وأن يكونوا على دراية كذلك بأخلاقيات النشر عبر الإنترنت وضوابط الخصوصية، وأن يتعاملوا بحذر مع تداعيات الأخبار المزيفة والمعلومات غير الموثوقة.</a:t>
            </a:r>
            <a:endParaRPr lang="en-US" sz="2400" dirty="0">
              <a:solidFill>
                <a:srgbClr val="002060"/>
              </a:solidFill>
              <a:latin typeface="Calibri" panose="020F0502020204030204" pitchFamily="34" charset="0"/>
              <a:ea typeface="Calibri" panose="020F0502020204030204" pitchFamily="34" charset="0"/>
            </a:endParaRPr>
          </a:p>
          <a:p>
            <a:pPr lvl="0" algn="justLow" rtl="1">
              <a:lnSpc>
                <a:spcPct val="150000"/>
              </a:lnSpc>
              <a:spcAft>
                <a:spcPts val="800"/>
              </a:spcAft>
            </a:pPr>
            <a:r>
              <a:rPr lang="ar-EG" sz="2400" dirty="0">
                <a:solidFill>
                  <a:srgbClr val="002060"/>
                </a:solidFill>
                <a:latin typeface="Calibri" panose="020F0502020204030204" pitchFamily="34" charset="0"/>
                <a:ea typeface="Calibri" panose="020F0502020204030204" pitchFamily="34" charset="0"/>
                <a:cs typeface="Times New Roman" panose="02020603050405020304" pitchFamily="18" charset="0"/>
              </a:rPr>
              <a:t>لذا، يجب على الصحفيين بكل الأحوال مواصلة السعي للحفاظ على المهنية والجودة في كتابتهم، سواء في الإعلام التقليدي أو الجديد، وأن يكونوا مستمرين في تطوير مهاراتهم والابتكار في طرق تقديم الأخبار والتقارير، وبالقدر الذي يتمسكون فيه بهذه المبادئ، سيستمر دور الصحافة في أن تكون ركيزة أساسية في المجتمعات والديمقراطيات الحديثة.</a:t>
            </a:r>
            <a:endParaRPr lang="en-US" sz="2400" dirty="0">
              <a:solidFill>
                <a:srgbClr val="002060"/>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282019"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pic>
        <p:nvPicPr>
          <p:cNvPr id="4" name="Picture 3">
            <a:extLst>
              <a:ext uri="{FF2B5EF4-FFF2-40B4-BE49-F238E27FC236}">
                <a16:creationId xmlns:a16="http://schemas.microsoft.com/office/drawing/2014/main" id="{2F719EC5-2E4F-4684-B11D-31D4C6A1E3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491" y="1736359"/>
            <a:ext cx="3039242" cy="38795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64795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1994687" y="5629462"/>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27711" y="0"/>
            <a:ext cx="1864289" cy="870495"/>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141904"/>
            <a:ext cx="2431152" cy="66363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2758</TotalTime>
  <Words>1732</Words>
  <Application>Microsoft Office PowerPoint</Application>
  <PresentationFormat>Widescreen</PresentationFormat>
  <Paragraphs>174</Paragraphs>
  <Slides>20</Slides>
  <Notes>5</Notes>
  <HiddenSlides>0</HiddenSlides>
  <MMClips>0</MMClips>
  <ScaleCrop>false</ScaleCrop>
  <HeadingPairs>
    <vt:vector size="6" baseType="variant">
      <vt:variant>
        <vt:lpstr>Fonts Used</vt:lpstr>
      </vt:variant>
      <vt:variant>
        <vt:i4>14</vt:i4>
      </vt:variant>
      <vt:variant>
        <vt:lpstr>Theme</vt:lpstr>
      </vt:variant>
      <vt:variant>
        <vt:i4>3</vt:i4>
      </vt:variant>
      <vt:variant>
        <vt:lpstr>Slide Titles</vt:lpstr>
      </vt:variant>
      <vt:variant>
        <vt:i4>20</vt:i4>
      </vt:variant>
    </vt:vector>
  </HeadingPairs>
  <TitlesOfParts>
    <vt:vector size="37" baseType="lpstr">
      <vt:lpstr>Adobe Kaiti Std R</vt:lpstr>
      <vt:lpstr>Adobe Arabic</vt:lpstr>
      <vt:lpstr>Adobe Caslon Pro</vt:lpstr>
      <vt:lpstr>Adobe Caslon Pro Bold</vt:lpstr>
      <vt:lpstr>Adobe Devanagari</vt:lpstr>
      <vt:lpstr>Angsana New</vt:lpstr>
      <vt:lpstr>Arial</vt:lpstr>
      <vt:lpstr>Book Antiqua</vt:lpstr>
      <vt:lpstr>Calibri</vt:lpstr>
      <vt:lpstr>Calibri Light</vt:lpstr>
      <vt:lpstr>Simplified Arabic</vt:lpstr>
      <vt:lpstr>Sylfaen</vt:lpstr>
      <vt:lpstr>Times New Roman</vt:lpstr>
      <vt:lpstr>Wingdings</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NoteBook</cp:lastModifiedBy>
  <cp:revision>229</cp:revision>
  <dcterms:created xsi:type="dcterms:W3CDTF">2023-04-29T09:08:23Z</dcterms:created>
  <dcterms:modified xsi:type="dcterms:W3CDTF">2024-01-24T16:40:16Z</dcterms:modified>
</cp:coreProperties>
</file>