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5"/>
  </p:notesMasterIdLst>
  <p:sldIdLst>
    <p:sldId id="303" r:id="rId5"/>
    <p:sldId id="511" r:id="rId6"/>
    <p:sldId id="512" r:id="rId7"/>
    <p:sldId id="534" r:id="rId8"/>
    <p:sldId id="535" r:id="rId9"/>
    <p:sldId id="536" r:id="rId10"/>
    <p:sldId id="537" r:id="rId11"/>
    <p:sldId id="539" r:id="rId12"/>
    <p:sldId id="540" r:id="rId13"/>
    <p:sldId id="541" r:id="rId14"/>
    <p:sldId id="550" r:id="rId15"/>
    <p:sldId id="542" r:id="rId16"/>
    <p:sldId id="544" r:id="rId17"/>
    <p:sldId id="543" r:id="rId18"/>
    <p:sldId id="546" r:id="rId19"/>
    <p:sldId id="545" r:id="rId20"/>
    <p:sldId id="547" r:id="rId21"/>
    <p:sldId id="548" r:id="rId22"/>
    <p:sldId id="551" r:id="rId23"/>
    <p:sldId id="349"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11"/>
            <p14:sldId id="512"/>
            <p14:sldId id="534"/>
            <p14:sldId id="535"/>
            <p14:sldId id="536"/>
            <p14:sldId id="537"/>
            <p14:sldId id="539"/>
            <p14:sldId id="540"/>
            <p14:sldId id="541"/>
            <p14:sldId id="550"/>
            <p14:sldId id="542"/>
            <p14:sldId id="544"/>
            <p14:sldId id="543"/>
            <p14:sldId id="546"/>
            <p14:sldId id="545"/>
            <p14:sldId id="547"/>
            <p14:sldId id="548"/>
            <p14:sldId id="55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AEEF"/>
    <a:srgbClr val="FFD200"/>
    <a:srgbClr val="203E5F"/>
    <a:srgbClr val="F58221"/>
    <a:srgbClr val="000000"/>
    <a:srgbClr val="669BBC"/>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45" autoAdjust="0"/>
    <p:restoredTop sz="94660"/>
  </p:normalViewPr>
  <p:slideViewPr>
    <p:cSldViewPr snapToGrid="0">
      <p:cViewPr varScale="1">
        <p:scale>
          <a:sx n="84" d="100"/>
          <a:sy n="84" d="100"/>
        </p:scale>
        <p:origin x="61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4.xml"/><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513891" y="3655709"/>
            <a:ext cx="6608284" cy="584775"/>
          </a:xfrm>
          <a:prstGeom prst="rect">
            <a:avLst/>
          </a:prstGeom>
          <a:noFill/>
        </p:spPr>
        <p:txBody>
          <a:bodyPr wrap="none" rtlCol="0">
            <a:spAutoFit/>
          </a:bodyPr>
          <a:lstStyle/>
          <a:p>
            <a:pPr algn="ctr"/>
            <a:r>
              <a:rPr lang="en-US" sz="3200" b="1" dirty="0">
                <a:solidFill>
                  <a:srgbClr val="00B0F0"/>
                </a:solidFill>
                <a:latin typeface="Alexandria" charset="0"/>
                <a:cs typeface="Alexandria" charset="0"/>
              </a:rPr>
              <a:t>Encryption &amp; Decryption Mechanisms</a:t>
            </a:r>
          </a:p>
        </p:txBody>
      </p:sp>
      <p:sp>
        <p:nvSpPr>
          <p:cNvPr id="10" name="Rectangle: Rounded Corners 9"/>
          <p:cNvSpPr/>
          <p:nvPr/>
        </p:nvSpPr>
        <p:spPr>
          <a:xfrm>
            <a:off x="7106632"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tx1"/>
                </a:solidFill>
                <a:latin typeface="Alexandria" charset="0"/>
                <a:cs typeface="Alexandria" charset="0"/>
              </a:rPr>
              <a:t>Lecture 8</a:t>
            </a:r>
            <a:endParaRPr lang="en-US" sz="2800" b="1" dirty="0">
              <a:solidFill>
                <a:schemeClr val="tx1"/>
              </a:solidFill>
              <a:latin typeface="Alexandria" charset="0"/>
              <a:cs typeface="Alexandria" charset="0"/>
            </a:endParaRPr>
          </a:p>
        </p:txBody>
      </p:sp>
      <p:sp>
        <p:nvSpPr>
          <p:cNvPr id="11" name="TextBox 10"/>
          <p:cNvSpPr txBox="1"/>
          <p:nvPr/>
        </p:nvSpPr>
        <p:spPr>
          <a:xfrm>
            <a:off x="7076077" y="4786509"/>
            <a:ext cx="2263866" cy="523220"/>
          </a:xfrm>
          <a:prstGeom prst="rect">
            <a:avLst/>
          </a:prstGeom>
          <a:noFill/>
        </p:spPr>
        <p:txBody>
          <a:bodyPr wrap="square" rtlCol="0">
            <a:spAutoFit/>
          </a:bodyPr>
          <a:lstStyle/>
          <a:p>
            <a:r>
              <a:rPr lang="en-US" sz="2800" dirty="0">
                <a:latin typeface="Alexandria" charset="0"/>
                <a:cs typeface="Alexandria" charset="0"/>
              </a:rPr>
              <a:t>HCIA-Security</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Abdelrhman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23ACED-CD3A-D0F9-3BFF-3B436C0BEE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32A8EC2-85E8-93C2-877D-6FF9991E7ED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20A3C12-CEE0-94DB-8E43-33C933537A01}"/>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Forward</a:t>
            </a:r>
          </a:p>
        </p:txBody>
      </p:sp>
      <p:sp>
        <p:nvSpPr>
          <p:cNvPr id="5" name="Rectangle 4">
            <a:extLst>
              <a:ext uri="{FF2B5EF4-FFF2-40B4-BE49-F238E27FC236}">
                <a16:creationId xmlns:a16="http://schemas.microsoft.com/office/drawing/2014/main" id="{672934AA-7C1A-2527-F7E1-931E35FB7B7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5B193EE-5ADE-1485-3ADF-AF7E52392F8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09ED2BC-A6B5-6AF5-53EC-D9EA751A82E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E7DEE104-4C18-B419-0294-154327A6E0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8366EB94-4400-585B-5754-042D0B4EE7C0}"/>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6E17A658-BC42-9BB9-32AD-20F6E44EAD15}"/>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4934BA5-AE8E-C44D-D8F8-84D73CE28F43}"/>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7012AA7C-53AB-B1A5-FF33-DBD7ADCF7697}"/>
              </a:ext>
            </a:extLst>
          </p:cNvPr>
          <p:cNvSpPr txBox="1"/>
          <p:nvPr/>
        </p:nvSpPr>
        <p:spPr>
          <a:xfrm>
            <a:off x="717053" y="3185238"/>
            <a:ext cx="10745603" cy="2308324"/>
          </a:xfrm>
          <a:prstGeom prst="rect">
            <a:avLst/>
          </a:prstGeom>
          <a:noFill/>
        </p:spPr>
        <p:txBody>
          <a:bodyPr wrap="square" rtlCol="0">
            <a:spAutoFit/>
          </a:bodyPr>
          <a:lstStyle/>
          <a:p>
            <a:r>
              <a:rPr lang="en-US" sz="2400" b="1" dirty="0"/>
              <a:t>• Data encapsulated based on the TCP/IP protocol stack is transmitted in plaintext over the Internet, resulting in potential risks. For example, passwords and bank account information may be stolen or tampered with, </a:t>
            </a:r>
          </a:p>
          <a:p>
            <a:r>
              <a:rPr lang="en-US" sz="2400" b="1" dirty="0"/>
              <a:t>and users’ identities may be impersonated. After encryption and decryption technologies are applied on the network, transmitted data is protected to reduce the risk of information being leaked.</a:t>
            </a:r>
          </a:p>
        </p:txBody>
      </p:sp>
    </p:spTree>
    <p:extLst>
      <p:ext uri="{BB962C8B-B14F-4D97-AF65-F5344CB8AC3E}">
        <p14:creationId xmlns:p14="http://schemas.microsoft.com/office/powerpoint/2010/main" val="5087892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7350BB-9FA5-7FA1-282B-23B86793AD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3BB702-B284-5438-E85D-FACA118EA37D}"/>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C36801B-CB7E-3C7D-2F0A-E18E03537E7A}"/>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Objectives</a:t>
            </a:r>
          </a:p>
        </p:txBody>
      </p:sp>
      <p:sp>
        <p:nvSpPr>
          <p:cNvPr id="5" name="Rectangle 4">
            <a:extLst>
              <a:ext uri="{FF2B5EF4-FFF2-40B4-BE49-F238E27FC236}">
                <a16:creationId xmlns:a16="http://schemas.microsoft.com/office/drawing/2014/main" id="{C6E1C42A-79B7-6485-F618-702C485E85E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D06A93-D7A7-3617-AE2E-1CD166FB636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A82AD7B-7CBF-AB9C-3AD5-B563197CD69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3F45BCE0-7671-0175-9BD3-57CE40C009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DF8C41E3-A87B-D63D-0C56-94332A78640A}"/>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59874528-3F31-1E50-EC3F-237E0B650BF4}"/>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CA26E02-5DC2-EA50-7BD0-CECF41F2B15C}"/>
              </a:ext>
            </a:extLst>
          </p:cNvPr>
          <p:cNvSpPr txBox="1"/>
          <p:nvPr/>
        </p:nvSpPr>
        <p:spPr>
          <a:xfrm>
            <a:off x="681717" y="3228029"/>
            <a:ext cx="11189154" cy="1938992"/>
          </a:xfrm>
          <a:prstGeom prst="rect">
            <a:avLst/>
          </a:prstGeom>
          <a:noFill/>
        </p:spPr>
        <p:txBody>
          <a:bodyPr wrap="square">
            <a:spAutoFit/>
          </a:bodyPr>
          <a:lstStyle/>
          <a:p>
            <a:r>
              <a:rPr lang="en-US" sz="2400" b="1" dirty="0"/>
              <a:t>• Upon completion of this course, you will be able to:</a:t>
            </a:r>
          </a:p>
          <a:p>
            <a:endParaRPr lang="en-US" sz="2400" b="1" dirty="0"/>
          </a:p>
          <a:p>
            <a:r>
              <a:rPr lang="en-US" sz="2400" b="1" dirty="0"/>
              <a:t>□ Describe the development of encryption and decryption technologies. </a:t>
            </a:r>
          </a:p>
          <a:p>
            <a:r>
              <a:rPr lang="en-US" sz="2400" b="1" dirty="0"/>
              <a:t>□ Describe the processes of various encryption and decryption methods. </a:t>
            </a:r>
          </a:p>
          <a:p>
            <a:r>
              <a:rPr lang="en-US" sz="2400" b="1" dirty="0"/>
              <a:t>□ Understand the mechanisms of encryption and decryption algorithms.</a:t>
            </a:r>
          </a:p>
        </p:txBody>
      </p:sp>
    </p:spTree>
    <p:extLst>
      <p:ext uri="{BB962C8B-B14F-4D97-AF65-F5344CB8AC3E}">
        <p14:creationId xmlns:p14="http://schemas.microsoft.com/office/powerpoint/2010/main" val="1760558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27A06E-40D4-1F90-A323-148F06D5AB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E387505-4075-E0E2-4C51-A820B48CD1D7}"/>
              </a:ext>
            </a:extLst>
          </p:cNvPr>
          <p:cNvSpPr/>
          <p:nvPr/>
        </p:nvSpPr>
        <p:spPr>
          <a:xfrm>
            <a:off x="212271" y="1685494"/>
            <a:ext cx="1177290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C02299A-FB85-FDE8-7CA4-EB8680AEEDFA}"/>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Cryptography</a:t>
            </a:r>
          </a:p>
        </p:txBody>
      </p:sp>
      <p:sp>
        <p:nvSpPr>
          <p:cNvPr id="5" name="Rectangle 4">
            <a:extLst>
              <a:ext uri="{FF2B5EF4-FFF2-40B4-BE49-F238E27FC236}">
                <a16:creationId xmlns:a16="http://schemas.microsoft.com/office/drawing/2014/main" id="{6195C4B3-5CB7-15D0-6CD7-C6E7E42A3D1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BB62FA2-792B-6A0B-76DA-1790592D779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496FC72-3516-5745-27B4-52DF5671C98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237B7ABD-F3BB-C7A9-52C2-55F61CC4D6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C431FC5A-49F3-758D-AB65-A024B3C19C8C}"/>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44ED0DA6-6512-9AF5-CC42-5E73CC2326C4}"/>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9EF0180C-29D9-80AF-AFAC-BD4E177D59F3}"/>
              </a:ext>
            </a:extLst>
          </p:cNvPr>
          <p:cNvPicPr>
            <a:picLocks noChangeAspect="1"/>
          </p:cNvPicPr>
          <p:nvPr/>
        </p:nvPicPr>
        <p:blipFill>
          <a:blip r:embed="rId3"/>
          <a:stretch>
            <a:fillRect/>
          </a:stretch>
        </p:blipFill>
        <p:spPr>
          <a:xfrm>
            <a:off x="1657478" y="2174154"/>
            <a:ext cx="9075067" cy="4422590"/>
          </a:xfrm>
          <a:prstGeom prst="rect">
            <a:avLst/>
          </a:prstGeom>
        </p:spPr>
      </p:pic>
    </p:spTree>
    <p:extLst>
      <p:ext uri="{BB962C8B-B14F-4D97-AF65-F5344CB8AC3E}">
        <p14:creationId xmlns:p14="http://schemas.microsoft.com/office/powerpoint/2010/main" val="14448740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6EE72B-5636-8F9A-E06E-F84049F401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2264847-B5DD-F2EF-7D5E-602B9B074E9D}"/>
              </a:ext>
            </a:extLst>
          </p:cNvPr>
          <p:cNvSpPr/>
          <p:nvPr/>
        </p:nvSpPr>
        <p:spPr>
          <a:xfrm>
            <a:off x="261257" y="1685494"/>
            <a:ext cx="11707586"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1FFE764-12F5-6B6B-8808-8F949AA6548B}"/>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Functions of Encryption Technologies</a:t>
            </a:r>
          </a:p>
        </p:txBody>
      </p:sp>
      <p:sp>
        <p:nvSpPr>
          <p:cNvPr id="5" name="Rectangle 4">
            <a:extLst>
              <a:ext uri="{FF2B5EF4-FFF2-40B4-BE49-F238E27FC236}">
                <a16:creationId xmlns:a16="http://schemas.microsoft.com/office/drawing/2014/main" id="{CAC01F04-4677-936C-6732-4718059D27B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3BBD944-31C1-3275-F84E-CD7248DB713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47E44DE-F8D8-0A0C-ABF6-680FAAB8AA5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67369FFC-CE71-BA64-6D18-9595053037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8791A582-2152-1B29-4791-F6D4E7E42A94}"/>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75B206B2-2CC8-F456-B4BF-30FFD6848B04}"/>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4459AE4D-CD15-B4C2-C1AA-AB68C0714031}"/>
              </a:ext>
            </a:extLst>
          </p:cNvPr>
          <p:cNvPicPr>
            <a:picLocks noChangeAspect="1"/>
          </p:cNvPicPr>
          <p:nvPr/>
        </p:nvPicPr>
        <p:blipFill>
          <a:blip r:embed="rId3"/>
          <a:stretch>
            <a:fillRect/>
          </a:stretch>
        </p:blipFill>
        <p:spPr>
          <a:xfrm>
            <a:off x="3520561" y="1827844"/>
            <a:ext cx="4937639" cy="4754340"/>
          </a:xfrm>
          <a:prstGeom prst="rect">
            <a:avLst/>
          </a:prstGeom>
        </p:spPr>
      </p:pic>
    </p:spTree>
    <p:extLst>
      <p:ext uri="{BB962C8B-B14F-4D97-AF65-F5344CB8AC3E}">
        <p14:creationId xmlns:p14="http://schemas.microsoft.com/office/powerpoint/2010/main" val="3165495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E6F785-D4B0-CA3A-49B2-8991EF5483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EC762E8-9651-D27C-C2DB-B5F6A56B6044}"/>
              </a:ext>
            </a:extLst>
          </p:cNvPr>
          <p:cNvSpPr/>
          <p:nvPr/>
        </p:nvSpPr>
        <p:spPr>
          <a:xfrm>
            <a:off x="179614" y="1126671"/>
            <a:ext cx="11789229" cy="5578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7A54534-297D-2936-830F-16FE6F193B6B}"/>
              </a:ext>
            </a:extLst>
          </p:cNvPr>
          <p:cNvSpPr txBox="1"/>
          <p:nvPr/>
        </p:nvSpPr>
        <p:spPr>
          <a:xfrm>
            <a:off x="2300879" y="610856"/>
            <a:ext cx="7561578" cy="523220"/>
          </a:xfrm>
          <a:prstGeom prst="rect">
            <a:avLst/>
          </a:prstGeom>
          <a:noFill/>
        </p:spPr>
        <p:txBody>
          <a:bodyPr wrap="square" rtlCol="0">
            <a:spAutoFit/>
          </a:bodyPr>
          <a:lstStyle/>
          <a:p>
            <a:r>
              <a:rPr lang="en-US" sz="2800" b="1" dirty="0">
                <a:latin typeface="Alexandria" charset="0"/>
                <a:cs typeface="Alexandria" charset="0"/>
              </a:rPr>
              <a:t>Functions of Encryption Technologies</a:t>
            </a:r>
          </a:p>
        </p:txBody>
      </p:sp>
      <p:sp>
        <p:nvSpPr>
          <p:cNvPr id="5" name="Rectangle 4">
            <a:extLst>
              <a:ext uri="{FF2B5EF4-FFF2-40B4-BE49-F238E27FC236}">
                <a16:creationId xmlns:a16="http://schemas.microsoft.com/office/drawing/2014/main" id="{3AF17265-60B2-C42B-2EC1-DD63BA5DE1DE}"/>
              </a:ext>
            </a:extLst>
          </p:cNvPr>
          <p:cNvSpPr/>
          <p:nvPr/>
        </p:nvSpPr>
        <p:spPr>
          <a:xfrm>
            <a:off x="909650" y="363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94BCCBF-2D0C-A232-CDDE-B660DE542E32}"/>
              </a:ext>
            </a:extLst>
          </p:cNvPr>
          <p:cNvSpPr txBox="1"/>
          <p:nvPr/>
        </p:nvSpPr>
        <p:spPr>
          <a:xfrm>
            <a:off x="997283" y="58408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4E802EF-F83C-8293-B25D-747F4A3840C8}"/>
              </a:ext>
            </a:extLst>
          </p:cNvPr>
          <p:cNvSpPr txBox="1"/>
          <p:nvPr/>
        </p:nvSpPr>
        <p:spPr>
          <a:xfrm>
            <a:off x="1148866" y="75826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67963E87-B28E-D08C-FBDB-BE292590E4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85F309D-CC28-E64E-CD7D-CCDB0C9DCA2E}"/>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E892F43-F825-B303-738B-90CB17C282D2}"/>
              </a:ext>
            </a:extLst>
          </p:cNvPr>
          <p:cNvSpPr txBox="1"/>
          <p:nvPr/>
        </p:nvSpPr>
        <p:spPr>
          <a:xfrm>
            <a:off x="195944" y="1552260"/>
            <a:ext cx="11772900" cy="4801314"/>
          </a:xfrm>
          <a:prstGeom prst="rect">
            <a:avLst/>
          </a:prstGeom>
          <a:noFill/>
        </p:spPr>
        <p:txBody>
          <a:bodyPr wrap="square">
            <a:spAutoFit/>
          </a:bodyPr>
          <a:lstStyle/>
          <a:p>
            <a:r>
              <a:rPr lang="en-US" b="1" dirty="0"/>
              <a:t>• Encryption is the process of making information only readable to certain receivers and incomprehensible to other users. It achieves this by enabling the original content to be shown only after the correct key is used to decrypt the information. Encryption protects data from being obtained and read by unauthorized users. It prevents interception and theft of private information over networks. Encryption guarantees the confidentiality, integrity, authenticity, and non-repudiation of information.</a:t>
            </a:r>
          </a:p>
          <a:p>
            <a:endParaRPr lang="en-US" b="1" dirty="0"/>
          </a:p>
          <a:p>
            <a:r>
              <a:rPr lang="en-US" b="1" u="sng" dirty="0"/>
              <a:t>• Confidentiality: </a:t>
            </a:r>
            <a:r>
              <a:rPr lang="en-US" b="1" dirty="0"/>
              <a:t>implemented through data encryption. It allows only some users to access and read the information, making the information incomprehensible to unauthorized users. This is the main objective of encryption. It ensures that only the corresponding receivers can read it by using mathematical equations.</a:t>
            </a:r>
          </a:p>
          <a:p>
            <a:r>
              <a:rPr lang="en-US" b="1" u="sng" dirty="0"/>
              <a:t>• Integrity: </a:t>
            </a:r>
            <a:r>
              <a:rPr lang="en-US" b="1" dirty="0"/>
              <a:t>implemented through data encryption, hash algorithm, or digital signature. It ensures that data is not changed (tampered with, deleted, added, and replayed) by unauthorized users during the storage and transmission processes. For users that require high-level security, data encryption alone is not enough, because data can still be cracked and changed by unauthorized users.</a:t>
            </a:r>
          </a:p>
          <a:p>
            <a:r>
              <a:rPr lang="en-US" b="1" u="sng" dirty="0"/>
              <a:t>•    Authenticity:  </a:t>
            </a:r>
            <a:r>
              <a:rPr lang="en-US" b="1" dirty="0"/>
              <a:t>implemented  through  data  encryption,  hash  algorithm,  or  digital  signature. It provides services relevant to the authentication of the data sender and receiver.</a:t>
            </a:r>
          </a:p>
          <a:p>
            <a:r>
              <a:rPr lang="en-US" b="1" u="sng" dirty="0"/>
              <a:t>• Non-repudiation: </a:t>
            </a:r>
            <a:r>
              <a:rPr lang="en-US" b="1" dirty="0"/>
              <a:t>implemented through symmetric or asymmetric encryption and digital signature, with the help of trustworthy registration or certification organizations. It prevents users from denying things they have said or done.</a:t>
            </a:r>
          </a:p>
        </p:txBody>
      </p:sp>
    </p:spTree>
    <p:extLst>
      <p:ext uri="{BB962C8B-B14F-4D97-AF65-F5344CB8AC3E}">
        <p14:creationId xmlns:p14="http://schemas.microsoft.com/office/powerpoint/2010/main" val="32225155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C167C0-0FBB-344C-3433-0F72D8F546D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187AE4D-23E2-C431-8E5D-C7F1F0C26370}"/>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17B53EA-6537-9EEA-52C9-461676C9F130}"/>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Encryption Technology Development</a:t>
            </a:r>
          </a:p>
        </p:txBody>
      </p:sp>
      <p:sp>
        <p:nvSpPr>
          <p:cNvPr id="5" name="Rectangle 4">
            <a:extLst>
              <a:ext uri="{FF2B5EF4-FFF2-40B4-BE49-F238E27FC236}">
                <a16:creationId xmlns:a16="http://schemas.microsoft.com/office/drawing/2014/main" id="{6B6BBB3A-C36F-3D61-1689-D509551477C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0F88BFC-4413-B731-8D38-18C2AACFF49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E0CEF01-8A35-CA89-9329-97E73600626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B33F7EE4-C715-E79F-ACE7-ADB7AC6E57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19003968-E19F-6A75-0A4E-054D591063CA}"/>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2C65A879-6036-EBE8-4393-57F92C7BC533}"/>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5E427163-BC59-4DA4-F518-C922B158F6F0}"/>
              </a:ext>
            </a:extLst>
          </p:cNvPr>
          <p:cNvPicPr>
            <a:picLocks noChangeAspect="1"/>
          </p:cNvPicPr>
          <p:nvPr/>
        </p:nvPicPr>
        <p:blipFill>
          <a:blip r:embed="rId3"/>
          <a:stretch>
            <a:fillRect/>
          </a:stretch>
        </p:blipFill>
        <p:spPr>
          <a:xfrm>
            <a:off x="2448865" y="1908132"/>
            <a:ext cx="7282963" cy="4667088"/>
          </a:xfrm>
          <a:prstGeom prst="rect">
            <a:avLst/>
          </a:prstGeom>
        </p:spPr>
      </p:pic>
    </p:spTree>
    <p:extLst>
      <p:ext uri="{BB962C8B-B14F-4D97-AF65-F5344CB8AC3E}">
        <p14:creationId xmlns:p14="http://schemas.microsoft.com/office/powerpoint/2010/main" val="14698772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FE555E-1495-21D0-04AC-E9B0A6C0FC6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C4FDEF-5CE0-1C13-176F-D4B3E69BA72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6CBCCEF-4F93-0FE5-57BB-A6AFB983B0AD}"/>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Types of Encryption Technology</a:t>
            </a:r>
          </a:p>
        </p:txBody>
      </p:sp>
      <p:sp>
        <p:nvSpPr>
          <p:cNvPr id="5" name="Rectangle 4">
            <a:extLst>
              <a:ext uri="{FF2B5EF4-FFF2-40B4-BE49-F238E27FC236}">
                <a16:creationId xmlns:a16="http://schemas.microsoft.com/office/drawing/2014/main" id="{597F0B09-0901-F35B-FA7E-A1D722285F5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B99B0F2-A64E-E498-EDDF-FF5F0D289C7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E852404-80AD-9358-CE54-FE24DC3518F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867B547D-E10F-027E-2F83-D82034A8C9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F8FC28A-17F8-4848-39F3-07DB6A5CFEB7}"/>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B3041936-609A-D86C-0215-0D257D9CF535}"/>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29E618AB-58A3-92C5-0F9C-A169D31C0A60}"/>
              </a:ext>
            </a:extLst>
          </p:cNvPr>
          <p:cNvSpPr txBox="1"/>
          <p:nvPr/>
        </p:nvSpPr>
        <p:spPr>
          <a:xfrm>
            <a:off x="714373" y="2121185"/>
            <a:ext cx="10682969" cy="4524315"/>
          </a:xfrm>
          <a:prstGeom prst="rect">
            <a:avLst/>
          </a:prstGeom>
          <a:noFill/>
        </p:spPr>
        <p:txBody>
          <a:bodyPr wrap="square">
            <a:spAutoFit/>
          </a:bodyPr>
          <a:lstStyle/>
          <a:p>
            <a:r>
              <a:rPr lang="en-US" sz="2400" b="1" dirty="0"/>
              <a:t>•  Symmetric encryption (also called shared-key encryption)</a:t>
            </a:r>
          </a:p>
          <a:p>
            <a:endParaRPr lang="en-US" sz="2400" b="1" dirty="0"/>
          </a:p>
          <a:p>
            <a:r>
              <a:rPr lang="en-US" sz="2400" b="1" dirty="0"/>
              <a:t>•  The same key is used for encryption and decryption.</a:t>
            </a:r>
          </a:p>
          <a:p>
            <a:endParaRPr lang="en-US" sz="2400" b="1" dirty="0"/>
          </a:p>
          <a:p>
            <a:r>
              <a:rPr lang="en-US" sz="2400" b="1" dirty="0"/>
              <a:t>•  Asymmetric encryption</a:t>
            </a:r>
          </a:p>
          <a:p>
            <a:endParaRPr lang="en-US" sz="2400" b="1" dirty="0"/>
          </a:p>
          <a:p>
            <a:pPr marL="285750" indent="-285750">
              <a:buFont typeface="Wingdings" panose="05000000000000000000" pitchFamily="2" charset="2"/>
              <a:buChar char="v"/>
            </a:pPr>
            <a:r>
              <a:rPr lang="en-US" sz="2400" b="1" dirty="0"/>
              <a:t>Two different keys are used for encryption and decryption: </a:t>
            </a:r>
            <a:br>
              <a:rPr lang="en-US" sz="2400" b="1" dirty="0"/>
            </a:br>
            <a:endParaRPr lang="en-US" sz="2400" b="1" dirty="0"/>
          </a:p>
          <a:p>
            <a:r>
              <a:rPr lang="en-US" sz="2400" b="1" dirty="0"/>
              <a:t>    □ The private key is for data protection.</a:t>
            </a:r>
          </a:p>
          <a:p>
            <a:endParaRPr lang="en-US" sz="2400" b="1" dirty="0"/>
          </a:p>
          <a:p>
            <a:r>
              <a:rPr lang="en-US" sz="2400" b="1" dirty="0"/>
              <a:t>    □ The public key is used by users in the same system to check the validity of the information and its sender.</a:t>
            </a:r>
          </a:p>
        </p:txBody>
      </p:sp>
    </p:spTree>
    <p:extLst>
      <p:ext uri="{BB962C8B-B14F-4D97-AF65-F5344CB8AC3E}">
        <p14:creationId xmlns:p14="http://schemas.microsoft.com/office/powerpoint/2010/main" val="14970904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712090-A973-11ED-3BAF-60456F80497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5491454-BB03-553D-31E0-6CC3DC8E5D58}"/>
              </a:ext>
            </a:extLst>
          </p:cNvPr>
          <p:cNvSpPr/>
          <p:nvPr/>
        </p:nvSpPr>
        <p:spPr>
          <a:xfrm>
            <a:off x="212271" y="1685494"/>
            <a:ext cx="1177290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9E8EBE3-80B0-219E-67C1-03BCC2664CD1}"/>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Symmetric Encryption</a:t>
            </a:r>
          </a:p>
        </p:txBody>
      </p:sp>
      <p:sp>
        <p:nvSpPr>
          <p:cNvPr id="5" name="Rectangle 4">
            <a:extLst>
              <a:ext uri="{FF2B5EF4-FFF2-40B4-BE49-F238E27FC236}">
                <a16:creationId xmlns:a16="http://schemas.microsoft.com/office/drawing/2014/main" id="{489B938B-272E-CD02-3DF5-98733A44897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1BDA7EC-897A-AFB2-DA6E-28B87F8E7EA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E8F1691-DFD6-01A5-9C39-23E4F6980F7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6BC55572-A87B-75AA-F058-0DC7C9934A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07A3C57D-C097-2C53-6DF8-0745627B100F}"/>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FB9D024B-0C61-6C2C-5E42-D67750879A7F}"/>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35B7872-8513-7B37-E99D-EF82195EDFD1}"/>
              </a:ext>
            </a:extLst>
          </p:cNvPr>
          <p:cNvSpPr txBox="1"/>
          <p:nvPr/>
        </p:nvSpPr>
        <p:spPr>
          <a:xfrm>
            <a:off x="289832" y="2138727"/>
            <a:ext cx="11662681" cy="1938992"/>
          </a:xfrm>
          <a:prstGeom prst="rect">
            <a:avLst/>
          </a:prstGeom>
          <a:noFill/>
        </p:spPr>
        <p:txBody>
          <a:bodyPr wrap="square">
            <a:spAutoFit/>
          </a:bodyPr>
          <a:lstStyle/>
          <a:p>
            <a:r>
              <a:rPr lang="en-US" sz="2400" b="1" dirty="0"/>
              <a:t>• Users A and B negotiate a symmetric key in advance. The encryption and decryption process is as follows:</a:t>
            </a:r>
          </a:p>
          <a:p>
            <a:r>
              <a:rPr lang="en-US" sz="2400" b="1" dirty="0"/>
              <a:t>□  User A uses the symmetric key to encrypt data and sends the encrypted data to user B.</a:t>
            </a:r>
          </a:p>
          <a:p>
            <a:r>
              <a:rPr lang="en-US" sz="2400" b="1" dirty="0"/>
              <a:t>□  After receiving the encrypted data, user B decrypts the data using the symmetric key and obtains the original plaintext.</a:t>
            </a:r>
          </a:p>
        </p:txBody>
      </p:sp>
      <p:pic>
        <p:nvPicPr>
          <p:cNvPr id="13" name="Picture 12">
            <a:extLst>
              <a:ext uri="{FF2B5EF4-FFF2-40B4-BE49-F238E27FC236}">
                <a16:creationId xmlns:a16="http://schemas.microsoft.com/office/drawing/2014/main" id="{E932F6FB-890C-7931-00AF-E2F5BDAAE825}"/>
              </a:ext>
            </a:extLst>
          </p:cNvPr>
          <p:cNvPicPr>
            <a:picLocks noChangeAspect="1"/>
          </p:cNvPicPr>
          <p:nvPr/>
        </p:nvPicPr>
        <p:blipFill>
          <a:blip r:embed="rId3"/>
          <a:stretch>
            <a:fillRect/>
          </a:stretch>
        </p:blipFill>
        <p:spPr>
          <a:xfrm>
            <a:off x="3069772" y="4144510"/>
            <a:ext cx="5949118" cy="2484890"/>
          </a:xfrm>
          <a:prstGeom prst="rect">
            <a:avLst/>
          </a:prstGeom>
        </p:spPr>
      </p:pic>
    </p:spTree>
    <p:extLst>
      <p:ext uri="{BB962C8B-B14F-4D97-AF65-F5344CB8AC3E}">
        <p14:creationId xmlns:p14="http://schemas.microsoft.com/office/powerpoint/2010/main" val="744551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B2B113-A739-EDD1-2C41-A6A5D49398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6ECB854-0AD5-6058-CEF0-26D1CBC9600F}"/>
              </a:ext>
            </a:extLst>
          </p:cNvPr>
          <p:cNvSpPr/>
          <p:nvPr/>
        </p:nvSpPr>
        <p:spPr>
          <a:xfrm>
            <a:off x="228599" y="1685494"/>
            <a:ext cx="11789229"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C9197D91-36D9-CD9A-3E54-57D75E471117}"/>
              </a:ext>
            </a:extLst>
          </p:cNvPr>
          <p:cNvSpPr txBox="1"/>
          <p:nvPr/>
        </p:nvSpPr>
        <p:spPr>
          <a:xfrm>
            <a:off x="2398849" y="1133369"/>
            <a:ext cx="7626893" cy="523220"/>
          </a:xfrm>
          <a:prstGeom prst="rect">
            <a:avLst/>
          </a:prstGeom>
          <a:noFill/>
        </p:spPr>
        <p:txBody>
          <a:bodyPr wrap="square" rtlCol="0">
            <a:spAutoFit/>
          </a:bodyPr>
          <a:lstStyle/>
          <a:p>
            <a:r>
              <a:rPr lang="en-US" sz="2800" b="1" dirty="0">
                <a:latin typeface="Alexandria" charset="0"/>
                <a:cs typeface="Alexandria" charset="0"/>
              </a:rPr>
              <a:t>Asymmetric Encryption</a:t>
            </a:r>
          </a:p>
        </p:txBody>
      </p:sp>
      <p:sp>
        <p:nvSpPr>
          <p:cNvPr id="5" name="Rectangle 4">
            <a:extLst>
              <a:ext uri="{FF2B5EF4-FFF2-40B4-BE49-F238E27FC236}">
                <a16:creationId xmlns:a16="http://schemas.microsoft.com/office/drawing/2014/main" id="{38936EAC-AE36-3C02-8B97-188D19EA56F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5ECEFE3-0967-4C7F-B2A3-951CC29B888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0BE810D-A5A4-B25F-218C-CCBA280087D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B5D755F8-9459-305D-D4D7-794F344741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D95FD6AD-1B35-CAEF-B645-7EFC9DCD093F}"/>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8CECC46B-230F-DEA6-7BFC-B56DAA363D0C}"/>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77836423-B464-E29F-1287-9BA80E080B1D}"/>
              </a:ext>
            </a:extLst>
          </p:cNvPr>
          <p:cNvSpPr txBox="1"/>
          <p:nvPr/>
        </p:nvSpPr>
        <p:spPr>
          <a:xfrm>
            <a:off x="240846" y="2209524"/>
            <a:ext cx="11744325" cy="1477328"/>
          </a:xfrm>
          <a:prstGeom prst="rect">
            <a:avLst/>
          </a:prstGeom>
          <a:noFill/>
        </p:spPr>
        <p:txBody>
          <a:bodyPr wrap="square">
            <a:spAutoFit/>
          </a:bodyPr>
          <a:lstStyle/>
          <a:p>
            <a:r>
              <a:rPr lang="en-US" b="1" dirty="0"/>
              <a:t>• User A obtains the public key of user B in advance. The encryption and decryption process is as follows:</a:t>
            </a:r>
          </a:p>
          <a:p>
            <a:endParaRPr lang="en-US" b="1" dirty="0"/>
          </a:p>
          <a:p>
            <a:r>
              <a:rPr lang="en-US" b="1" dirty="0"/>
              <a:t>□  User A uses user B's public key to encrypt data and sends the encrypted data to user B.</a:t>
            </a:r>
          </a:p>
          <a:p>
            <a:endParaRPr lang="en-US" b="1" dirty="0"/>
          </a:p>
          <a:p>
            <a:r>
              <a:rPr lang="en-US" b="1" dirty="0"/>
              <a:t>□  After receiving the encrypted data, user B decrypts the data using their private key and obtains the original plaintext.</a:t>
            </a:r>
          </a:p>
        </p:txBody>
      </p:sp>
      <p:pic>
        <p:nvPicPr>
          <p:cNvPr id="14" name="Picture 13">
            <a:extLst>
              <a:ext uri="{FF2B5EF4-FFF2-40B4-BE49-F238E27FC236}">
                <a16:creationId xmlns:a16="http://schemas.microsoft.com/office/drawing/2014/main" id="{B7137B10-61CA-6B07-903E-5842806FE6E0}"/>
              </a:ext>
            </a:extLst>
          </p:cNvPr>
          <p:cNvPicPr>
            <a:picLocks noChangeAspect="1"/>
          </p:cNvPicPr>
          <p:nvPr/>
        </p:nvPicPr>
        <p:blipFill>
          <a:blip r:embed="rId3"/>
          <a:stretch>
            <a:fillRect/>
          </a:stretch>
        </p:blipFill>
        <p:spPr>
          <a:xfrm>
            <a:off x="2527736" y="3699576"/>
            <a:ext cx="6744641" cy="2953162"/>
          </a:xfrm>
          <a:prstGeom prst="rect">
            <a:avLst/>
          </a:prstGeom>
        </p:spPr>
      </p:pic>
    </p:spTree>
    <p:extLst>
      <p:ext uri="{BB962C8B-B14F-4D97-AF65-F5344CB8AC3E}">
        <p14:creationId xmlns:p14="http://schemas.microsoft.com/office/powerpoint/2010/main" val="18735588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9163B9-AD33-BB37-DE27-F006D1329C9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C5CABAB-89DC-A700-5BE8-E7288998FC4B}"/>
              </a:ext>
            </a:extLst>
          </p:cNvPr>
          <p:cNvSpPr/>
          <p:nvPr/>
        </p:nvSpPr>
        <p:spPr>
          <a:xfrm>
            <a:off x="179614" y="1126671"/>
            <a:ext cx="11789229" cy="5578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5C190B8-E22D-1582-4229-8BD5154A7378}"/>
              </a:ext>
            </a:extLst>
          </p:cNvPr>
          <p:cNvSpPr txBox="1"/>
          <p:nvPr/>
        </p:nvSpPr>
        <p:spPr>
          <a:xfrm>
            <a:off x="2300879" y="610856"/>
            <a:ext cx="7561578" cy="523220"/>
          </a:xfrm>
          <a:prstGeom prst="rect">
            <a:avLst/>
          </a:prstGeom>
          <a:noFill/>
        </p:spPr>
        <p:txBody>
          <a:bodyPr wrap="square" rtlCol="0">
            <a:spAutoFit/>
          </a:bodyPr>
          <a:lstStyle/>
          <a:p>
            <a:r>
              <a:rPr lang="en-US" sz="2800" b="1" dirty="0">
                <a:latin typeface="Alexandria" charset="0"/>
                <a:cs typeface="Alexandria" charset="0"/>
              </a:rPr>
              <a:t>Symmetric vs Asymmetric Encryption</a:t>
            </a:r>
          </a:p>
        </p:txBody>
      </p:sp>
      <p:sp>
        <p:nvSpPr>
          <p:cNvPr id="5" name="Rectangle 4">
            <a:extLst>
              <a:ext uri="{FF2B5EF4-FFF2-40B4-BE49-F238E27FC236}">
                <a16:creationId xmlns:a16="http://schemas.microsoft.com/office/drawing/2014/main" id="{B1EB842D-9BAE-1C25-88AB-5F146406910F}"/>
              </a:ext>
            </a:extLst>
          </p:cNvPr>
          <p:cNvSpPr/>
          <p:nvPr/>
        </p:nvSpPr>
        <p:spPr>
          <a:xfrm>
            <a:off x="909650" y="23326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9420779-2A35-6A4F-287C-B11C55A65BBC}"/>
              </a:ext>
            </a:extLst>
          </p:cNvPr>
          <p:cNvSpPr txBox="1"/>
          <p:nvPr/>
        </p:nvSpPr>
        <p:spPr>
          <a:xfrm>
            <a:off x="1013612" y="38814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613F7DF-3970-678D-544B-7C3804EFBE69}"/>
              </a:ext>
            </a:extLst>
          </p:cNvPr>
          <p:cNvSpPr txBox="1"/>
          <p:nvPr/>
        </p:nvSpPr>
        <p:spPr>
          <a:xfrm>
            <a:off x="1148866" y="56231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F1A26334-372F-758E-81F9-57B7622A73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BD8D0C2E-3763-B508-153D-06269F701588}"/>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E4E15C45-EC4A-D4B6-F333-1D3565EAC416}"/>
              </a:ext>
            </a:extLst>
          </p:cNvPr>
          <p:cNvSpPr txBox="1"/>
          <p:nvPr/>
        </p:nvSpPr>
        <p:spPr>
          <a:xfrm>
            <a:off x="163285" y="1372646"/>
            <a:ext cx="11821885" cy="2585323"/>
          </a:xfrm>
          <a:prstGeom prst="rect">
            <a:avLst/>
          </a:prstGeom>
          <a:noFill/>
        </p:spPr>
        <p:txBody>
          <a:bodyPr wrap="square">
            <a:spAutoFit/>
          </a:bodyPr>
          <a:lstStyle/>
          <a:p>
            <a:r>
              <a:rPr lang="en-US" b="1" dirty="0"/>
              <a:t>• Symmetric key cryptography features high efficiency, simple algorithms, and low system overhead. It is suitable for encrypting a large volume of data. However, it is difficult to implement because the two parties must exchange their keys securely before communication. In addition, it is difficult to expand because each pair of communicating parties needs to negotiate keys, and n users needs to negotiate n*(n-1)/2 different keys.</a:t>
            </a:r>
          </a:p>
          <a:p>
            <a:r>
              <a:rPr lang="en-US" b="1" dirty="0"/>
              <a:t>• Attackers cannot use one key in a key pair to figure out the other key. The data encrypted by a public key can only be decrypted by the private key of the same user. However, it takes a long time for the public key cryptography to encrypt a large amount of data, and the encrypted packets are too large, consuming much bandwidth.</a:t>
            </a:r>
          </a:p>
          <a:p>
            <a:r>
              <a:rPr lang="en-US" b="1" dirty="0"/>
              <a:t>•  Public key cryptography is suitable for encrypting sensitive information such as keys and identities to provide higher security.</a:t>
            </a:r>
          </a:p>
        </p:txBody>
      </p:sp>
      <p:pic>
        <p:nvPicPr>
          <p:cNvPr id="4" name="Picture 3">
            <a:extLst>
              <a:ext uri="{FF2B5EF4-FFF2-40B4-BE49-F238E27FC236}">
                <a16:creationId xmlns:a16="http://schemas.microsoft.com/office/drawing/2014/main" id="{BBD4A0B8-10A3-304C-2679-A7845EE5646E}"/>
              </a:ext>
            </a:extLst>
          </p:cNvPr>
          <p:cNvPicPr>
            <a:picLocks noChangeAspect="1"/>
          </p:cNvPicPr>
          <p:nvPr/>
        </p:nvPicPr>
        <p:blipFill>
          <a:blip r:embed="rId3"/>
          <a:stretch>
            <a:fillRect/>
          </a:stretch>
        </p:blipFill>
        <p:spPr>
          <a:xfrm>
            <a:off x="3167742" y="3739244"/>
            <a:ext cx="5730305" cy="2939766"/>
          </a:xfrm>
          <a:prstGeom prst="rect">
            <a:avLst/>
          </a:prstGeom>
        </p:spPr>
      </p:pic>
    </p:spTree>
    <p:extLst>
      <p:ext uri="{BB962C8B-B14F-4D97-AF65-F5344CB8AC3E}">
        <p14:creationId xmlns:p14="http://schemas.microsoft.com/office/powerpoint/2010/main" val="32607414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87ADEA-BB07-9CD1-A4B6-D23A922A7CE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F2BCC8A-11DB-F4AD-D890-A29CC8389888}"/>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E78B3B7-F4C5-F9C6-341F-3B0D16A23C6D}"/>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Data Encryption – Digital Envelope</a:t>
            </a:r>
          </a:p>
        </p:txBody>
      </p:sp>
      <p:sp>
        <p:nvSpPr>
          <p:cNvPr id="5" name="Rectangle 4">
            <a:extLst>
              <a:ext uri="{FF2B5EF4-FFF2-40B4-BE49-F238E27FC236}">
                <a16:creationId xmlns:a16="http://schemas.microsoft.com/office/drawing/2014/main" id="{2E3390F2-2181-15F3-2E78-108C8D46AA8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B7F38D6-1FFE-E669-A9CA-EF57430EE99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19F5765-87A5-A59D-6074-A1E5470C97B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ACB83D4C-7CA8-FBA0-C483-C2E2BEF19E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6B600675-C80D-5F2D-923E-3E9C4E56CBD9}"/>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4B092BC8-5D91-39AA-8E55-42ED2A729D79}"/>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6DBC549D-6206-A3ED-3F7F-D4B3701F32FC}"/>
              </a:ext>
            </a:extLst>
          </p:cNvPr>
          <p:cNvPicPr>
            <a:picLocks noChangeAspect="1"/>
          </p:cNvPicPr>
          <p:nvPr/>
        </p:nvPicPr>
        <p:blipFill>
          <a:blip r:embed="rId3"/>
          <a:stretch>
            <a:fillRect/>
          </a:stretch>
        </p:blipFill>
        <p:spPr>
          <a:xfrm>
            <a:off x="2447479" y="2057400"/>
            <a:ext cx="7463269" cy="4578214"/>
          </a:xfrm>
          <a:prstGeom prst="rect">
            <a:avLst/>
          </a:prstGeom>
        </p:spPr>
      </p:pic>
    </p:spTree>
    <p:extLst>
      <p:ext uri="{BB962C8B-B14F-4D97-AF65-F5344CB8AC3E}">
        <p14:creationId xmlns:p14="http://schemas.microsoft.com/office/powerpoint/2010/main" val="15152639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97E9AA-CA7C-2A0C-EB3F-703085AA24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D8DCA67-591D-42D1-F226-066AF230C59F}"/>
              </a:ext>
            </a:extLst>
          </p:cNvPr>
          <p:cNvSpPr/>
          <p:nvPr/>
        </p:nvSpPr>
        <p:spPr>
          <a:xfrm>
            <a:off x="212271" y="1685494"/>
            <a:ext cx="1177290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B739D13-AD26-B63D-B011-CD920D18B23D}"/>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Data Encryption – Digital Envelope</a:t>
            </a:r>
          </a:p>
        </p:txBody>
      </p:sp>
      <p:sp>
        <p:nvSpPr>
          <p:cNvPr id="5" name="Rectangle 4">
            <a:extLst>
              <a:ext uri="{FF2B5EF4-FFF2-40B4-BE49-F238E27FC236}">
                <a16:creationId xmlns:a16="http://schemas.microsoft.com/office/drawing/2014/main" id="{23F475AB-9442-E894-895D-9323EBBF1598}"/>
              </a:ext>
            </a:extLst>
          </p:cNvPr>
          <p:cNvSpPr/>
          <p:nvPr/>
        </p:nvSpPr>
        <p:spPr>
          <a:xfrm>
            <a:off x="942308" y="837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317B759-59B4-D517-6694-23FF3A8C2023}"/>
              </a:ext>
            </a:extLst>
          </p:cNvPr>
          <p:cNvSpPr txBox="1"/>
          <p:nvPr/>
        </p:nvSpPr>
        <p:spPr>
          <a:xfrm>
            <a:off x="1046270" y="943317"/>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5EE9259-837E-F272-4163-F43873A92F8A}"/>
              </a:ext>
            </a:extLst>
          </p:cNvPr>
          <p:cNvSpPr txBox="1"/>
          <p:nvPr/>
        </p:nvSpPr>
        <p:spPr>
          <a:xfrm>
            <a:off x="1148865" y="116647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191312B9-86DE-DE6E-8C86-635CEFFF45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C0343227-73C0-D8A0-4B29-A95F53C3072C}"/>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2ACEAFFC-8DBA-591E-DB86-4215D6E14A1A}"/>
              </a:ext>
            </a:extLst>
          </p:cNvPr>
          <p:cNvSpPr txBox="1"/>
          <p:nvPr/>
        </p:nvSpPr>
        <p:spPr>
          <a:xfrm>
            <a:off x="273503" y="2154657"/>
            <a:ext cx="11727997" cy="4524315"/>
          </a:xfrm>
          <a:prstGeom prst="rect">
            <a:avLst/>
          </a:prstGeom>
          <a:noFill/>
        </p:spPr>
        <p:txBody>
          <a:bodyPr wrap="square">
            <a:spAutoFit/>
          </a:bodyPr>
          <a:lstStyle/>
          <a:p>
            <a:r>
              <a:rPr lang="en-US" b="1" dirty="0"/>
              <a:t>• A digital envelope contains the symmetric key encrypted using the peer's public key. When receiving a digital envelope, the receiver uses its own private key to decrypt the digital envelope and obtains the symmetric key.</a:t>
            </a:r>
          </a:p>
          <a:p>
            <a:r>
              <a:rPr lang="en-US" b="1" dirty="0"/>
              <a:t>• Assume that user A has the public key of user B. The encryption and decryption process is as follows:</a:t>
            </a:r>
          </a:p>
          <a:p>
            <a:r>
              <a:rPr lang="en-US" b="1" dirty="0"/>
              <a:t>□  User A uses a symmetric key to encrypt data.</a:t>
            </a:r>
          </a:p>
          <a:p>
            <a:r>
              <a:rPr lang="en-US" b="1" dirty="0"/>
              <a:t>□  User A uses the public key of user B to encrypt the symmetric key and generate a digital envelope.</a:t>
            </a:r>
          </a:p>
          <a:p>
            <a:r>
              <a:rPr lang="en-US" b="1" dirty="0"/>
              <a:t>□  User A sends the digital envelope and encrypted data to user B.</a:t>
            </a:r>
          </a:p>
          <a:p>
            <a:r>
              <a:rPr lang="en-US" b="1" dirty="0"/>
              <a:t>□  User B uses its own private key to decrypt the digital envelope and obtains the symmetric key.</a:t>
            </a:r>
          </a:p>
          <a:p>
            <a:r>
              <a:rPr lang="en-US" b="1" dirty="0"/>
              <a:t>□  User B uses the symmetric key to decrypt the data and obtains the original data.</a:t>
            </a:r>
          </a:p>
          <a:p>
            <a:endParaRPr lang="en-US" b="1" dirty="0"/>
          </a:p>
          <a:p>
            <a:r>
              <a:rPr lang="en-US" b="1" dirty="0"/>
              <a:t>• The digital envelope has the advantages of both symmetric key cryptography and public key cryptography. That is, it speeds up key distribution and encryption while improving key security, extensibility, and efficiency.</a:t>
            </a:r>
          </a:p>
          <a:p>
            <a:r>
              <a:rPr lang="en-US" b="1" dirty="0"/>
              <a:t>• However, the digital envelope still has a vulnerability. The attacker may obtain information from user A, use its own symmetric key to encrypt the forged information, use the public key of user B to encrypt its own symmetric key, and send the information to user B. After receiving the information, user B decrypts it and considers the information to be sent from user A. To address this problem, the digital signature is used, ensuring that the received information was sent from the correct sender.</a:t>
            </a:r>
          </a:p>
        </p:txBody>
      </p:sp>
    </p:spTree>
    <p:extLst>
      <p:ext uri="{BB962C8B-B14F-4D97-AF65-F5344CB8AC3E}">
        <p14:creationId xmlns:p14="http://schemas.microsoft.com/office/powerpoint/2010/main" val="40899329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A44463-8DC1-EA5E-B637-357CA3370A8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4D71AA-FB1A-0427-2E11-E583F0BCDE37}"/>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6C5B943E-1B05-1B31-011A-0FF6164E315E}"/>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Data Verification – Digital Signature</a:t>
            </a:r>
          </a:p>
        </p:txBody>
      </p:sp>
      <p:sp>
        <p:nvSpPr>
          <p:cNvPr id="5" name="Rectangle 4">
            <a:extLst>
              <a:ext uri="{FF2B5EF4-FFF2-40B4-BE49-F238E27FC236}">
                <a16:creationId xmlns:a16="http://schemas.microsoft.com/office/drawing/2014/main" id="{E334283A-A392-8996-EAE8-2536C3028A1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011D394-8A76-A8AD-0681-3D3E7C1D3D9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C6B35E9-F083-7B51-CB44-05F1623092C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2515A373-A540-4891-F436-3439DCFDE9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4825E785-3682-22B5-31A5-AC37DE46DC46}"/>
              </a:ext>
            </a:extLst>
          </p:cNvPr>
          <p:cNvPicPr>
            <a:picLocks noChangeAspect="1"/>
          </p:cNvPicPr>
          <p:nvPr/>
        </p:nvPicPr>
        <p:blipFill>
          <a:blip r:embed="rId3"/>
          <a:stretch>
            <a:fillRect/>
          </a:stretch>
        </p:blipFill>
        <p:spPr>
          <a:xfrm>
            <a:off x="1947346" y="2176875"/>
            <a:ext cx="8372311" cy="4321193"/>
          </a:xfrm>
          <a:prstGeom prst="rect">
            <a:avLst/>
          </a:prstGeom>
        </p:spPr>
      </p:pic>
    </p:spTree>
    <p:extLst>
      <p:ext uri="{BB962C8B-B14F-4D97-AF65-F5344CB8AC3E}">
        <p14:creationId xmlns:p14="http://schemas.microsoft.com/office/powerpoint/2010/main" val="1429799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93A371-81A3-11B1-6736-604B115290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20B9B97-81C4-FD60-C80B-FF0542C6177E}"/>
              </a:ext>
            </a:extLst>
          </p:cNvPr>
          <p:cNvSpPr/>
          <p:nvPr/>
        </p:nvSpPr>
        <p:spPr>
          <a:xfrm>
            <a:off x="179613" y="1685494"/>
            <a:ext cx="11838215"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A3FAA97-AC13-76F3-8EF4-D7BC51252C4B}"/>
              </a:ext>
            </a:extLst>
          </p:cNvPr>
          <p:cNvSpPr txBox="1"/>
          <p:nvPr/>
        </p:nvSpPr>
        <p:spPr>
          <a:xfrm>
            <a:off x="2398849" y="1133369"/>
            <a:ext cx="6941093" cy="523220"/>
          </a:xfrm>
          <a:prstGeom prst="rect">
            <a:avLst/>
          </a:prstGeom>
          <a:noFill/>
        </p:spPr>
        <p:txBody>
          <a:bodyPr wrap="square" rtlCol="0">
            <a:spAutoFit/>
          </a:bodyPr>
          <a:lstStyle/>
          <a:p>
            <a:r>
              <a:rPr lang="en-US" sz="2800" b="1" dirty="0">
                <a:latin typeface="Alexandria" charset="0"/>
                <a:cs typeface="Alexandria" charset="0"/>
              </a:rPr>
              <a:t>Data Verification – Digital Signature</a:t>
            </a:r>
          </a:p>
        </p:txBody>
      </p:sp>
      <p:sp>
        <p:nvSpPr>
          <p:cNvPr id="5" name="Rectangle 4">
            <a:extLst>
              <a:ext uri="{FF2B5EF4-FFF2-40B4-BE49-F238E27FC236}">
                <a16:creationId xmlns:a16="http://schemas.microsoft.com/office/drawing/2014/main" id="{E54AA7E6-1A21-2E7D-A861-C3970E1035CE}"/>
              </a:ext>
            </a:extLst>
          </p:cNvPr>
          <p:cNvSpPr/>
          <p:nvPr/>
        </p:nvSpPr>
        <p:spPr>
          <a:xfrm>
            <a:off x="942308" y="8537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20B905E-A779-6F93-876E-F31810410495}"/>
              </a:ext>
            </a:extLst>
          </p:cNvPr>
          <p:cNvSpPr txBox="1"/>
          <p:nvPr/>
        </p:nvSpPr>
        <p:spPr>
          <a:xfrm>
            <a:off x="1029941" y="926989"/>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896A564-7906-5595-532B-D20B065AB02A}"/>
              </a:ext>
            </a:extLst>
          </p:cNvPr>
          <p:cNvSpPr txBox="1"/>
          <p:nvPr/>
        </p:nvSpPr>
        <p:spPr>
          <a:xfrm>
            <a:off x="1132536" y="115014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394A6FCD-90EE-E9AA-1804-A0C55A6EF7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9672060-A788-E118-8DED-B9BE65D1D31B}"/>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29A7C91C-1698-25F7-7467-B0242B2CDEB1}"/>
              </a:ext>
            </a:extLst>
          </p:cNvPr>
          <p:cNvSpPr txBox="1"/>
          <p:nvPr/>
        </p:nvSpPr>
        <p:spPr>
          <a:xfrm>
            <a:off x="208189" y="1939220"/>
            <a:ext cx="11809640" cy="4801314"/>
          </a:xfrm>
          <a:prstGeom prst="rect">
            <a:avLst/>
          </a:prstGeom>
          <a:noFill/>
        </p:spPr>
        <p:txBody>
          <a:bodyPr wrap="square">
            <a:spAutoFit/>
          </a:bodyPr>
          <a:lstStyle/>
          <a:p>
            <a:r>
              <a:rPr lang="en-US" b="1" dirty="0"/>
              <a:t>• Digital signature is generated by the sender by encrypting the digital fingerprint using its own private key. The receiver uses the sender's public key to decrypt the digital signature and obtain the digital fingerprint.</a:t>
            </a:r>
          </a:p>
          <a:p>
            <a:r>
              <a:rPr lang="en-US" b="1" dirty="0"/>
              <a:t>• A digital fingerprint, also called information digest, is generated by the sender using the hash algorithm on plaintext information. The sender sends both digital fingerprint and plaintext to the receiver, who uses the same hash algorithm to calculate the digital fingerprint on the plaintext. If the two fingerprints are the same, the receiver knows that the information has not been tampered with.</a:t>
            </a:r>
          </a:p>
          <a:p>
            <a:r>
              <a:rPr lang="en-US" b="1" dirty="0"/>
              <a:t>• Assume that user A has the public key of user B. The encryption and decryption process is as follows:</a:t>
            </a:r>
          </a:p>
          <a:p>
            <a:r>
              <a:rPr lang="en-US" b="1" dirty="0"/>
              <a:t>□  User A uses the public key of user B to encrypt data.</a:t>
            </a:r>
          </a:p>
          <a:p>
            <a:r>
              <a:rPr lang="en-US" b="1" dirty="0"/>
              <a:t>□  User A performs hash on the plaintext and generates a digital fingerprint.</a:t>
            </a:r>
          </a:p>
          <a:p>
            <a:r>
              <a:rPr lang="en-US" b="1" dirty="0"/>
              <a:t>□  User A uses its own private key to encrypt the digital fingerprint, generating the digital signature.</a:t>
            </a:r>
          </a:p>
          <a:p>
            <a:r>
              <a:rPr lang="en-US" b="1" dirty="0"/>
              <a:t>□  User A sends both the ciphertext and digital signature to user B.</a:t>
            </a:r>
          </a:p>
          <a:p>
            <a:r>
              <a:rPr lang="en-US" b="1" dirty="0"/>
              <a:t>□  User B uses the public key of user A to decrypt the digital signature, obtaining the digital fingerprint.</a:t>
            </a:r>
          </a:p>
          <a:p>
            <a:r>
              <a:rPr lang="en-US" b="1" dirty="0"/>
              <a:t>□  After receiving the ciphertext from user A, user B uses its own private key to decrypt the information, obtaining the plaintext information.</a:t>
            </a:r>
          </a:p>
          <a:p>
            <a:r>
              <a:rPr lang="en-US" b="1" dirty="0"/>
              <a:t>□  User B performs hash on the plaintext and generates a digital fingerprint.</a:t>
            </a:r>
          </a:p>
          <a:p>
            <a:r>
              <a:rPr lang="en-US" b="1" dirty="0"/>
              <a:t>□  User B compares the generated fingerprint with the received one. If the two fingerprints are the same, user B accepts the plaintext; otherwise, user B discards it.</a:t>
            </a:r>
          </a:p>
        </p:txBody>
      </p:sp>
    </p:spTree>
    <p:extLst>
      <p:ext uri="{BB962C8B-B14F-4D97-AF65-F5344CB8AC3E}">
        <p14:creationId xmlns:p14="http://schemas.microsoft.com/office/powerpoint/2010/main" val="22991292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16C058-4CDD-00C3-66F0-40D9D03C7EA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550855C-269F-20B6-85E0-86E07568F54A}"/>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34BB607-A6EF-F2E9-5AA4-37C9A52DD0F5}"/>
              </a:ext>
            </a:extLst>
          </p:cNvPr>
          <p:cNvSpPr txBox="1"/>
          <p:nvPr/>
        </p:nvSpPr>
        <p:spPr>
          <a:xfrm>
            <a:off x="2398849" y="1133369"/>
            <a:ext cx="6892107" cy="523220"/>
          </a:xfrm>
          <a:prstGeom prst="rect">
            <a:avLst/>
          </a:prstGeom>
          <a:noFill/>
        </p:spPr>
        <p:txBody>
          <a:bodyPr wrap="square" rtlCol="0">
            <a:spAutoFit/>
          </a:bodyPr>
          <a:lstStyle/>
          <a:p>
            <a:r>
              <a:rPr lang="en-US" sz="2800" b="1" dirty="0">
                <a:latin typeface="Alexandria" charset="0"/>
                <a:cs typeface="Alexandria" charset="0"/>
              </a:rPr>
              <a:t>Data Verification – Digital Signature</a:t>
            </a:r>
          </a:p>
        </p:txBody>
      </p:sp>
      <p:sp>
        <p:nvSpPr>
          <p:cNvPr id="5" name="Rectangle 4">
            <a:extLst>
              <a:ext uri="{FF2B5EF4-FFF2-40B4-BE49-F238E27FC236}">
                <a16:creationId xmlns:a16="http://schemas.microsoft.com/office/drawing/2014/main" id="{383BF220-17B2-81AC-5E47-85F2DD2F914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6A0A28D-35A6-9848-0BCD-13C32A2FD1C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6302FC6-5938-4BA3-80DF-9DB4E2FDAFB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F88A76EB-50A1-87AC-0C8F-57DE520573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F029A63F-0BE2-2D1E-79B1-5BC727CB1AD1}"/>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007EAC92-31C5-5628-D12B-C1F0D666719B}"/>
              </a:ext>
            </a:extLst>
          </p:cNvPr>
          <p:cNvSpPr txBox="1"/>
          <p:nvPr/>
        </p:nvSpPr>
        <p:spPr>
          <a:xfrm>
            <a:off x="681718" y="2194955"/>
            <a:ext cx="10699297" cy="4524315"/>
          </a:xfrm>
          <a:prstGeom prst="rect">
            <a:avLst/>
          </a:prstGeom>
          <a:noFill/>
        </p:spPr>
        <p:txBody>
          <a:bodyPr wrap="square">
            <a:spAutoFit/>
          </a:bodyPr>
          <a:lstStyle/>
          <a:p>
            <a:r>
              <a:rPr lang="en-US" sz="2400" b="1" dirty="0"/>
              <a:t>•     The  digital  signature  proves  that  information  is  not  tampered  with  and  verifies  the sender's identity. The digital signature and digital envelope can be used together.</a:t>
            </a:r>
          </a:p>
          <a:p>
            <a:endParaRPr lang="en-US" sz="2400" b="1" dirty="0"/>
          </a:p>
          <a:p>
            <a:r>
              <a:rPr lang="en-US" sz="2400" b="1" dirty="0"/>
              <a:t>• However, the digital signature still has a vulnerability. If the attacker modifies the public key of user B and user A obtains the modified key, the attacker can intercept information sent from user B to user A, sign the forged information using its own private key, and send the forged information encrypted using user A's public key to user A. After receiving the encrypted information, user A decrypts the information and verifies that the information has not been tampered with. In addition, user A considers the information to be sent by user B. The digital certificate can fix this vulnerability.</a:t>
            </a:r>
          </a:p>
        </p:txBody>
      </p:sp>
    </p:spTree>
    <p:extLst>
      <p:ext uri="{BB962C8B-B14F-4D97-AF65-F5344CB8AC3E}">
        <p14:creationId xmlns:p14="http://schemas.microsoft.com/office/powerpoint/2010/main" val="2301746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5F8892-18DD-AA77-BA6B-86B630C985E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5649172-C2C7-FFDB-173F-6F9697C7DDB0}"/>
              </a:ext>
            </a:extLst>
          </p:cNvPr>
          <p:cNvSpPr/>
          <p:nvPr/>
        </p:nvSpPr>
        <p:spPr>
          <a:xfrm>
            <a:off x="195943" y="1685494"/>
            <a:ext cx="11789228"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7AAC79F-25AB-3C21-3610-E55DAF2DE7FB}"/>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Symmetric Cryptography Algorithms</a:t>
            </a:r>
          </a:p>
        </p:txBody>
      </p:sp>
      <p:sp>
        <p:nvSpPr>
          <p:cNvPr id="5" name="Rectangle 4">
            <a:extLst>
              <a:ext uri="{FF2B5EF4-FFF2-40B4-BE49-F238E27FC236}">
                <a16:creationId xmlns:a16="http://schemas.microsoft.com/office/drawing/2014/main" id="{229D059F-BFB8-4D95-4EF3-8BA7A0F964C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1E1058B-C504-5C2D-DCC5-02561208965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5E173CE-0045-F6E5-2AC8-C689805209A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B60A5DD5-5819-9AE5-B729-B1E5BFF5F6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CE5FD7B-30E7-2C83-983F-27AFA21F9AEE}"/>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C2144FB9-9DBE-418D-C758-DB14EE10EFCE}"/>
              </a:ext>
            </a:extLst>
          </p:cNvPr>
          <p:cNvSpPr txBox="1"/>
          <p:nvPr/>
        </p:nvSpPr>
        <p:spPr>
          <a:xfrm>
            <a:off x="404132" y="2464900"/>
            <a:ext cx="11934825" cy="3785652"/>
          </a:xfrm>
          <a:prstGeom prst="rect">
            <a:avLst/>
          </a:prstGeom>
          <a:noFill/>
        </p:spPr>
        <p:txBody>
          <a:bodyPr wrap="square">
            <a:spAutoFit/>
          </a:bodyPr>
          <a:lstStyle/>
          <a:p>
            <a:r>
              <a:rPr lang="en-US" sz="2400" b="1" dirty="0"/>
              <a:t>•  Stream cipher</a:t>
            </a:r>
          </a:p>
          <a:p>
            <a:r>
              <a:rPr lang="en-US" sz="2400" b="1" dirty="0"/>
              <a:t>□ RC4</a:t>
            </a:r>
          </a:p>
          <a:p>
            <a:endParaRPr lang="en-US" sz="2400" b="1" dirty="0"/>
          </a:p>
          <a:p>
            <a:r>
              <a:rPr lang="en-US" sz="2400" b="1" dirty="0"/>
              <a:t>•   Block cipher</a:t>
            </a:r>
          </a:p>
          <a:p>
            <a:r>
              <a:rPr lang="en-US" sz="2400" b="1" dirty="0"/>
              <a:t>□ DES </a:t>
            </a:r>
          </a:p>
          <a:p>
            <a:r>
              <a:rPr lang="en-US" sz="2400" b="1" dirty="0"/>
              <a:t>□ 3DES </a:t>
            </a:r>
          </a:p>
          <a:p>
            <a:r>
              <a:rPr lang="en-US" sz="2400" b="1" dirty="0"/>
              <a:t>□ AES </a:t>
            </a:r>
          </a:p>
          <a:p>
            <a:r>
              <a:rPr lang="en-US" sz="2400" b="1" dirty="0"/>
              <a:t>□ IDEA</a:t>
            </a:r>
          </a:p>
          <a:p>
            <a:r>
              <a:rPr lang="en-US" sz="2400" b="1" dirty="0"/>
              <a:t>□ RC2, RC5, RC6 </a:t>
            </a:r>
          </a:p>
          <a:p>
            <a:r>
              <a:rPr lang="en-US" sz="2400" b="1" dirty="0"/>
              <a:t>□ SM1.SM4</a:t>
            </a:r>
          </a:p>
        </p:txBody>
      </p:sp>
    </p:spTree>
    <p:extLst>
      <p:ext uri="{BB962C8B-B14F-4D97-AF65-F5344CB8AC3E}">
        <p14:creationId xmlns:p14="http://schemas.microsoft.com/office/powerpoint/2010/main" val="31727921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B51487-1F62-8BA5-203C-8DB845BD4E0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DA982DD-C731-D5B3-C341-376D10BE5057}"/>
              </a:ext>
            </a:extLst>
          </p:cNvPr>
          <p:cNvSpPr/>
          <p:nvPr/>
        </p:nvSpPr>
        <p:spPr>
          <a:xfrm>
            <a:off x="179614" y="1126671"/>
            <a:ext cx="11789229" cy="5578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DC5985E-B834-D7B7-008D-8BECCBD41658}"/>
              </a:ext>
            </a:extLst>
          </p:cNvPr>
          <p:cNvSpPr txBox="1"/>
          <p:nvPr/>
        </p:nvSpPr>
        <p:spPr>
          <a:xfrm>
            <a:off x="2300879" y="610856"/>
            <a:ext cx="7561578" cy="523220"/>
          </a:xfrm>
          <a:prstGeom prst="rect">
            <a:avLst/>
          </a:prstGeom>
          <a:noFill/>
        </p:spPr>
        <p:txBody>
          <a:bodyPr wrap="square" rtlCol="0">
            <a:spAutoFit/>
          </a:bodyPr>
          <a:lstStyle/>
          <a:p>
            <a:r>
              <a:rPr lang="en-US" sz="2800" b="1" dirty="0">
                <a:latin typeface="Alexandria" charset="0"/>
                <a:cs typeface="Alexandria" charset="0"/>
              </a:rPr>
              <a:t>Asymmetric Cryptography Algorithms</a:t>
            </a:r>
          </a:p>
        </p:txBody>
      </p:sp>
      <p:sp>
        <p:nvSpPr>
          <p:cNvPr id="5" name="Rectangle 4">
            <a:extLst>
              <a:ext uri="{FF2B5EF4-FFF2-40B4-BE49-F238E27FC236}">
                <a16:creationId xmlns:a16="http://schemas.microsoft.com/office/drawing/2014/main" id="{23427F01-9550-B1E3-356D-91B56C46359F}"/>
              </a:ext>
            </a:extLst>
          </p:cNvPr>
          <p:cNvSpPr/>
          <p:nvPr/>
        </p:nvSpPr>
        <p:spPr>
          <a:xfrm>
            <a:off x="909650" y="363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3E197C7-DE5F-EE92-393C-625181439DDA}"/>
              </a:ext>
            </a:extLst>
          </p:cNvPr>
          <p:cNvSpPr txBox="1"/>
          <p:nvPr/>
        </p:nvSpPr>
        <p:spPr>
          <a:xfrm>
            <a:off x="997283" y="58408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477B47B-9474-4F1D-CC9E-111E7E9B8781}"/>
              </a:ext>
            </a:extLst>
          </p:cNvPr>
          <p:cNvSpPr txBox="1"/>
          <p:nvPr/>
        </p:nvSpPr>
        <p:spPr>
          <a:xfrm>
            <a:off x="1148866" y="75826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4130388F-99E4-5F72-4041-0F08F36765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E59B3E93-D8DA-D24A-3E55-14B824FEB900}"/>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E99C9874-F4F0-4D1E-1D30-353C248E1F1D}"/>
              </a:ext>
            </a:extLst>
          </p:cNvPr>
          <p:cNvSpPr txBox="1"/>
          <p:nvPr/>
        </p:nvSpPr>
        <p:spPr>
          <a:xfrm>
            <a:off x="293916" y="2466662"/>
            <a:ext cx="11772900" cy="3046988"/>
          </a:xfrm>
          <a:prstGeom prst="rect">
            <a:avLst/>
          </a:prstGeom>
          <a:noFill/>
        </p:spPr>
        <p:txBody>
          <a:bodyPr wrap="square">
            <a:spAutoFit/>
          </a:bodyPr>
          <a:lstStyle/>
          <a:p>
            <a:r>
              <a:rPr lang="en-US" sz="4800" b="1" dirty="0"/>
              <a:t>• Asymmetric cipher algorithms</a:t>
            </a:r>
          </a:p>
          <a:p>
            <a:r>
              <a:rPr lang="en-US" sz="4800" b="1" dirty="0"/>
              <a:t>□ DH</a:t>
            </a:r>
          </a:p>
          <a:p>
            <a:r>
              <a:rPr lang="en-US" sz="4800" b="1" dirty="0"/>
              <a:t>□ RSA </a:t>
            </a:r>
          </a:p>
          <a:p>
            <a:r>
              <a:rPr lang="en-US" sz="4800" b="1" dirty="0"/>
              <a:t>□ DSA</a:t>
            </a:r>
          </a:p>
        </p:txBody>
      </p:sp>
    </p:spTree>
    <p:extLst>
      <p:ext uri="{BB962C8B-B14F-4D97-AF65-F5344CB8AC3E}">
        <p14:creationId xmlns:p14="http://schemas.microsoft.com/office/powerpoint/2010/main" val="11255074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E38EAD-CE89-9585-0E56-57300ECB32B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A78B489-4F8B-B158-39AF-288C764ADBA3}"/>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FCC4013-BCB6-3A18-EAC9-691047159187}"/>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Hash Algorithms</a:t>
            </a:r>
          </a:p>
        </p:txBody>
      </p:sp>
      <p:sp>
        <p:nvSpPr>
          <p:cNvPr id="5" name="Rectangle 4">
            <a:extLst>
              <a:ext uri="{FF2B5EF4-FFF2-40B4-BE49-F238E27FC236}">
                <a16:creationId xmlns:a16="http://schemas.microsoft.com/office/drawing/2014/main" id="{4491A917-F160-0C9C-5C73-24D888CBB57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47075AE-2B8C-C401-CBD9-CA1418B3E43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2DB412C-65E1-7845-F981-B6BB2575518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BDE3D41F-4757-8911-1F43-39DFC1ADF0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6B656087-0D6E-7ED6-05F3-8BAB5439E86B}"/>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B99326E0-376B-F826-37F6-FAC3F0B440DC}"/>
              </a:ext>
            </a:extLst>
          </p:cNvPr>
          <p:cNvSpPr txBox="1"/>
          <p:nvPr/>
        </p:nvSpPr>
        <p:spPr>
          <a:xfrm>
            <a:off x="714376" y="2246289"/>
            <a:ext cx="10650310" cy="4031873"/>
          </a:xfrm>
          <a:prstGeom prst="rect">
            <a:avLst/>
          </a:prstGeom>
          <a:noFill/>
        </p:spPr>
        <p:txBody>
          <a:bodyPr wrap="square">
            <a:spAutoFit/>
          </a:bodyPr>
          <a:lstStyle/>
          <a:p>
            <a:r>
              <a:rPr lang="en-US" sz="3200" b="1" dirty="0"/>
              <a:t>•  Hash algorithm: Converts the input of any length into the output of a fixed length.</a:t>
            </a:r>
          </a:p>
          <a:p>
            <a:endParaRPr lang="en-US" sz="3200" b="1" dirty="0"/>
          </a:p>
          <a:p>
            <a:r>
              <a:rPr lang="en-US" sz="3200" b="1" dirty="0"/>
              <a:t>•  Common hash algorithms</a:t>
            </a:r>
          </a:p>
          <a:p>
            <a:endParaRPr lang="en-US" sz="3200" b="1" dirty="0"/>
          </a:p>
          <a:p>
            <a:r>
              <a:rPr lang="en-US" sz="3200" b="1" dirty="0"/>
              <a:t>□ Message Digest Algorithm 5 (MD5) </a:t>
            </a:r>
          </a:p>
          <a:p>
            <a:r>
              <a:rPr lang="en-US" sz="3200" b="1" dirty="0"/>
              <a:t>□ Secure Hash Algorithm (SHA) </a:t>
            </a:r>
          </a:p>
          <a:p>
            <a:r>
              <a:rPr lang="en-US" sz="3200" b="1" dirty="0"/>
              <a:t>□ Senior Middle 3 (SM3)</a:t>
            </a:r>
          </a:p>
        </p:txBody>
      </p:sp>
    </p:spTree>
    <p:extLst>
      <p:ext uri="{BB962C8B-B14F-4D97-AF65-F5344CB8AC3E}">
        <p14:creationId xmlns:p14="http://schemas.microsoft.com/office/powerpoint/2010/main" val="34585329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37280d039ab1ea008390676d3a9eb74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be194878a21e1940cedcee5b12d35744"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5D5ED1C3-4583-419B-9C80-A340F8D24D3F}"/>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aca13214-df29-4e3c-a050-857c0bf7bd8e"/>
    <ds:schemaRef ds:uri="http://schemas.openxmlformats.org/package/2006/metadata/core-properties"/>
    <ds:schemaRef ds:uri="688354b5-287c-4cda-825e-1d7935aea40e"/>
    <ds:schemaRef ds:uri="http://purl.org/dc/dcmitype/"/>
    <ds:schemaRef ds:uri="http://schemas.microsoft.com/office/2006/documentManagement/types"/>
    <ds:schemaRef ds:uri="http://purl.org/dc/terms/"/>
    <ds:schemaRef ds:uri="http://schemas.microsoft.com/office/infopath/2007/PartnerControls"/>
    <ds:schemaRef ds:uri="http://schemas.microsoft.com/office/2006/metadata/properties"/>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1413</TotalTime>
  <Words>1631</Words>
  <Application>Microsoft Office PowerPoint</Application>
  <PresentationFormat>Widescreen</PresentationFormat>
  <Paragraphs>140</Paragraphs>
  <Slides>20</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Abdelrhman Ahmed</cp:lastModifiedBy>
  <cp:revision>25</cp:revision>
  <dcterms:created xsi:type="dcterms:W3CDTF">2023-04-29T09:08:00Z</dcterms:created>
  <dcterms:modified xsi:type="dcterms:W3CDTF">2025-11-23T21:21:53Z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