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A2B4A"/>
        </a:solidFill>
      </p:bgPr>
    </p:bg>
    <p:spTree>
      <p:nvGrpSpPr>
        <p:cNvPr id="1" name=""/>
        <p:cNvGrpSpPr/>
        <p:nvPr/>
      </p:nvGrpSpPr>
      <p:grpSpPr>
        <a:xfrm>
          <a:off x="0" y="0"/>
          <a:ext cx="0" cy="0"/>
          <a:chOff x="0" y="0"/>
          <a:chExt cx="0" cy="0"/>
        </a:xfrm>
      </p:grpSpPr>
      <p:sp>
        <p:nvSpPr>
          <p:cNvPr id="2" name="Shape 0"/>
          <p:cNvSpPr/>
          <p:nvPr/>
        </p:nvSpPr>
        <p:spPr>
          <a:xfrm>
            <a:off x="0" y="0"/>
            <a:ext cx="164592" cy="5143500"/>
          </a:xfrm>
          <a:prstGeom prst="rect">
            <a:avLst/>
          </a:prstGeom>
          <a:solidFill>
            <a:srgbClr val="00C9B1"/>
          </a:solidFill>
          <a:ln w="12700">
            <a:solidFill>
              <a:srgbClr val="00C9B1"/>
            </a:solidFill>
            <a:prstDash val="solid"/>
          </a:ln>
        </p:spPr>
      </p:sp>
      <p:sp>
        <p:nvSpPr>
          <p:cNvPr id="3" name="Text 1"/>
          <p:cNvSpPr/>
          <p:nvPr/>
        </p:nvSpPr>
        <p:spPr>
          <a:xfrm>
            <a:off x="365760" y="347472"/>
            <a:ext cx="8412480" cy="320040"/>
          </a:xfrm>
          <a:prstGeom prst="rect">
            <a:avLst/>
          </a:prstGeom>
          <a:noFill/>
          <a:ln/>
        </p:spPr>
        <p:txBody>
          <a:bodyPr wrap="square" lIns="0" tIns="0" rIns="0" bIns="0" rtlCol="0" anchor="ctr"/>
          <a:lstStyle/>
          <a:p>
            <a:pPr algn="l" indent="0" marL="0">
              <a:buNone/>
            </a:pPr>
            <a:r>
              <a:rPr lang="en-US" sz="1100" b="1" dirty="0">
                <a:solidFill>
                  <a:srgbClr val="00C9B1"/>
                </a:solidFill>
                <a:latin typeface="Calibri" pitchFamily="34" charset="0"/>
                <a:ea typeface="Calibri" pitchFamily="34" charset="-122"/>
                <a:cs typeface="Calibri" pitchFamily="34" charset="-120"/>
              </a:rPr>
              <a:t>MASTER'S THESIS PRESENTATION</a:t>
            </a:r>
            <a:endParaRPr lang="en-US" sz="1100" dirty="0"/>
          </a:p>
        </p:txBody>
      </p:sp>
      <p:sp>
        <p:nvSpPr>
          <p:cNvPr id="4" name="Text 2"/>
          <p:cNvSpPr/>
          <p:nvPr/>
        </p:nvSpPr>
        <p:spPr>
          <a:xfrm>
            <a:off x="365760" y="804672"/>
            <a:ext cx="8412480" cy="1554480"/>
          </a:xfrm>
          <a:prstGeom prst="rect">
            <a:avLst/>
          </a:prstGeom>
          <a:noFill/>
          <a:ln/>
        </p:spPr>
        <p:txBody>
          <a:bodyPr wrap="square" lIns="0" tIns="0" rIns="0" bIns="0" rtlCol="0" anchor="ctr"/>
          <a:lstStyle/>
          <a:p>
            <a:pPr algn="l" indent="0" marL="0">
              <a:buNone/>
            </a:pPr>
            <a:r>
              <a:rPr lang="en-US" sz="3800" b="1" dirty="0">
                <a:solidFill>
                  <a:srgbClr val="FFFFFF"/>
                </a:solidFill>
                <a:latin typeface="Calibri" pitchFamily="34" charset="0"/>
                <a:ea typeface="Calibri" pitchFamily="34" charset="-122"/>
                <a:cs typeface="Calibri" pitchFamily="34" charset="-120"/>
              </a:rPr>
              <a:t>Mental Health Sentiment</a:t>
            </a:r>
            <a:endParaRPr lang="en-US" sz="3800" dirty="0"/>
          </a:p>
          <a:p>
            <a:pPr algn="l" indent="0" marL="0">
              <a:buNone/>
            </a:pPr>
            <a:r>
              <a:rPr lang="en-US" sz="3800" b="1" dirty="0">
                <a:solidFill>
                  <a:srgbClr val="FFFFFF"/>
                </a:solidFill>
                <a:latin typeface="Calibri" pitchFamily="34" charset="0"/>
                <a:ea typeface="Calibri" pitchFamily="34" charset="-122"/>
                <a:cs typeface="Calibri" pitchFamily="34" charset="-120"/>
              </a:rPr>
              <a:t>&amp; Emotional State Detection</a:t>
            </a:r>
            <a:endParaRPr lang="en-US" sz="3800" dirty="0"/>
          </a:p>
        </p:txBody>
      </p:sp>
      <p:sp>
        <p:nvSpPr>
          <p:cNvPr id="5" name="Text 3"/>
          <p:cNvSpPr/>
          <p:nvPr/>
        </p:nvSpPr>
        <p:spPr>
          <a:xfrm>
            <a:off x="365760" y="2423160"/>
            <a:ext cx="8412480" cy="457200"/>
          </a:xfrm>
          <a:prstGeom prst="rect">
            <a:avLst/>
          </a:prstGeom>
          <a:noFill/>
          <a:ln/>
        </p:spPr>
        <p:txBody>
          <a:bodyPr wrap="square" lIns="0" tIns="0" rIns="0" bIns="0" rtlCol="0" anchor="ctr"/>
          <a:lstStyle/>
          <a:p>
            <a:pPr algn="l" indent="0" marL="0">
              <a:buNone/>
            </a:pPr>
            <a:r>
              <a:rPr lang="en-US" sz="2200" dirty="0">
                <a:solidFill>
                  <a:srgbClr val="10A8BB"/>
                </a:solidFill>
                <a:latin typeface="Calibri" pitchFamily="34" charset="0"/>
                <a:ea typeface="Calibri" pitchFamily="34" charset="-122"/>
                <a:cs typeface="Calibri" pitchFamily="34" charset="-120"/>
              </a:rPr>
              <a:t>Using Natural Language Processing</a:t>
            </a:r>
            <a:endParaRPr lang="en-US" sz="2200" dirty="0"/>
          </a:p>
        </p:txBody>
      </p:sp>
      <p:sp>
        <p:nvSpPr>
          <p:cNvPr id="6" name="Shape 4"/>
          <p:cNvSpPr/>
          <p:nvPr/>
        </p:nvSpPr>
        <p:spPr>
          <a:xfrm>
            <a:off x="365760" y="2999232"/>
            <a:ext cx="3657600" cy="36576"/>
          </a:xfrm>
          <a:prstGeom prst="rect">
            <a:avLst/>
          </a:prstGeom>
          <a:solidFill>
            <a:srgbClr val="00C9B1"/>
          </a:solidFill>
          <a:ln w="12700">
            <a:solidFill>
              <a:srgbClr val="00C9B1"/>
            </a:solidFill>
            <a:prstDash val="solid"/>
          </a:ln>
        </p:spPr>
      </p:sp>
      <p:sp>
        <p:nvSpPr>
          <p:cNvPr id="7" name="Text 5"/>
          <p:cNvSpPr/>
          <p:nvPr/>
        </p:nvSpPr>
        <p:spPr>
          <a:xfrm>
            <a:off x="365760" y="3182112"/>
            <a:ext cx="8229600" cy="320040"/>
          </a:xfrm>
          <a:prstGeom prst="rect">
            <a:avLst/>
          </a:prstGeom>
          <a:noFill/>
          <a:ln/>
        </p:spPr>
        <p:txBody>
          <a:bodyPr wrap="square" lIns="0" tIns="0" rIns="0" bIns="0" rtlCol="0" anchor="ctr"/>
          <a:lstStyle/>
          <a:p>
            <a:pPr algn="l" indent="0" marL="0">
              <a:buNone/>
            </a:pPr>
            <a:r>
              <a:rPr lang="en-US" sz="1400" dirty="0">
                <a:solidFill>
                  <a:srgbClr val="5A7A8A"/>
                </a:solidFill>
                <a:latin typeface="Calibri" pitchFamily="34" charset="0"/>
                <a:ea typeface="Calibri" pitchFamily="34" charset="-122"/>
                <a:cs typeface="Calibri" pitchFamily="34" charset="-120"/>
              </a:rPr>
              <a:t>Prepared by: </a:t>
            </a:r>
            <a:pPr algn="l" indent="0" marL="0">
              <a:buNone/>
            </a:pPr>
            <a:r>
              <a:rPr lang="en-US" sz="1400" b="1" dirty="0">
                <a:solidFill>
                  <a:srgbClr val="FFFFFF"/>
                </a:solidFill>
                <a:latin typeface="Calibri" pitchFamily="34" charset="0"/>
                <a:ea typeface="Calibri" pitchFamily="34" charset="-122"/>
                <a:cs typeface="Calibri" pitchFamily="34" charset="-120"/>
              </a:rPr>
              <a:t>Radwan Haj Masoud</a:t>
            </a:r>
            <a:endParaRPr lang="en-US" sz="1400" dirty="0"/>
          </a:p>
        </p:txBody>
      </p:sp>
      <p:sp>
        <p:nvSpPr>
          <p:cNvPr id="8" name="Text 6"/>
          <p:cNvSpPr/>
          <p:nvPr/>
        </p:nvSpPr>
        <p:spPr>
          <a:xfrm>
            <a:off x="365760" y="3547872"/>
            <a:ext cx="8229600" cy="320040"/>
          </a:xfrm>
          <a:prstGeom prst="rect">
            <a:avLst/>
          </a:prstGeom>
          <a:noFill/>
          <a:ln/>
        </p:spPr>
        <p:txBody>
          <a:bodyPr wrap="square" lIns="0" tIns="0" rIns="0" bIns="0" rtlCol="0" anchor="ctr"/>
          <a:lstStyle/>
          <a:p>
            <a:pPr algn="l" indent="0" marL="0">
              <a:buNone/>
            </a:pPr>
            <a:r>
              <a:rPr lang="en-US" sz="1400" dirty="0">
                <a:solidFill>
                  <a:srgbClr val="5A7A8A"/>
                </a:solidFill>
                <a:latin typeface="Calibri" pitchFamily="34" charset="0"/>
                <a:ea typeface="Calibri" pitchFamily="34" charset="-122"/>
                <a:cs typeface="Calibri" pitchFamily="34" charset="-120"/>
              </a:rPr>
              <a:t>Supervisor: </a:t>
            </a:r>
            <a:pPr algn="l" indent="0" marL="0">
              <a:buNone/>
            </a:pPr>
            <a:r>
              <a:rPr lang="en-US" sz="1400" b="1" dirty="0">
                <a:solidFill>
                  <a:srgbClr val="FFFFFF"/>
                </a:solidFill>
                <a:latin typeface="Calibri" pitchFamily="34" charset="0"/>
                <a:ea typeface="Calibri" pitchFamily="34" charset="-122"/>
                <a:cs typeface="Calibri" pitchFamily="34" charset="-120"/>
              </a:rPr>
              <a:t>Dr. Amjad Qatish</a:t>
            </a:r>
            <a:endParaRPr lang="en-US" sz="1400" dirty="0"/>
          </a:p>
        </p:txBody>
      </p:sp>
      <p:sp>
        <p:nvSpPr>
          <p:cNvPr id="9" name="Text 7"/>
          <p:cNvSpPr/>
          <p:nvPr/>
        </p:nvSpPr>
        <p:spPr>
          <a:xfrm>
            <a:off x="365760" y="4005072"/>
            <a:ext cx="8229600" cy="320040"/>
          </a:xfrm>
          <a:prstGeom prst="rect">
            <a:avLst/>
          </a:prstGeom>
          <a:noFill/>
          <a:ln/>
        </p:spPr>
        <p:txBody>
          <a:bodyPr wrap="square" lIns="0" tIns="0" rIns="0" bIns="0" rtlCol="0" anchor="ctr"/>
          <a:lstStyle/>
          <a:p>
            <a:pPr algn="l" indent="0" marL="0">
              <a:buNone/>
            </a:pPr>
            <a:r>
              <a:rPr lang="en-US" sz="1200" dirty="0">
                <a:solidFill>
                  <a:srgbClr val="5A7A8A"/>
                </a:solidFill>
                <a:latin typeface="Calibri" pitchFamily="34" charset="0"/>
                <a:ea typeface="Calibri" pitchFamily="34" charset="-122"/>
                <a:cs typeface="Calibri" pitchFamily="34" charset="-120"/>
              </a:rPr>
              <a:t>MSc in Artificial Intelligence  |  College of Informatics  |  Midocean University</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0F4F7"/>
        </a:solidFill>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B4A"/>
          </a:solidFill>
          <a:ln w="12700">
            <a:solidFill>
              <a:srgbClr val="1A2B4A"/>
            </a:solidFill>
            <a:prstDash val="solid"/>
          </a:ln>
        </p:spPr>
      </p:sp>
      <p:sp>
        <p:nvSpPr>
          <p:cNvPr id="3" name="Text 1"/>
          <p:cNvSpPr/>
          <p:nvPr/>
        </p:nvSpPr>
        <p:spPr>
          <a:xfrm>
            <a:off x="457200" y="0"/>
            <a:ext cx="8229600" cy="914400"/>
          </a:xfrm>
          <a:prstGeom prst="rect">
            <a:avLst/>
          </a:prstGeom>
          <a:noFill/>
          <a:ln/>
        </p:spPr>
        <p:txBody>
          <a:bodyPr wrap="square" lIns="0" tIns="0" rIns="0" bIns="0" rtlCol="0" anchor="ctr"/>
          <a:lstStyle/>
          <a:p>
            <a:pPr indent="0" marL="0">
              <a:buNone/>
            </a:pPr>
            <a:r>
              <a:rPr lang="en-US" sz="2600" b="1" dirty="0">
                <a:solidFill>
                  <a:srgbClr val="FFFFFF"/>
                </a:solidFill>
                <a:latin typeface="Calibri" pitchFamily="34" charset="0"/>
                <a:ea typeface="Calibri" pitchFamily="34" charset="-122"/>
                <a:cs typeface="Calibri" pitchFamily="34" charset="-120"/>
              </a:rPr>
              <a:t>PRESENTATION OUTLINE</a:t>
            </a:r>
            <a:endParaRPr lang="en-US" sz="2600" dirty="0"/>
          </a:p>
        </p:txBody>
      </p:sp>
      <p:sp>
        <p:nvSpPr>
          <p:cNvPr id="4" name="Shape 2"/>
          <p:cNvSpPr/>
          <p:nvPr/>
        </p:nvSpPr>
        <p:spPr>
          <a:xfrm>
            <a:off x="256032" y="1024128"/>
            <a:ext cx="1051560" cy="1828800"/>
          </a:xfrm>
          <a:prstGeom prst="rect">
            <a:avLst/>
          </a:prstGeom>
          <a:solidFill>
            <a:srgbClr val="0B7B8A"/>
          </a:solidFill>
          <a:ln w="12700">
            <a:solidFill>
              <a:srgbClr val="0B7B8A"/>
            </a:solidFill>
            <a:prstDash val="solid"/>
          </a:ln>
        </p:spPr>
      </p:sp>
      <p:sp>
        <p:nvSpPr>
          <p:cNvPr id="5" name="Text 3"/>
          <p:cNvSpPr/>
          <p:nvPr/>
        </p:nvSpPr>
        <p:spPr>
          <a:xfrm>
            <a:off x="256032" y="1024128"/>
            <a:ext cx="1051560" cy="1828800"/>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Chapter</a:t>
            </a:r>
            <a:endParaRPr lang="en-US" sz="1100" dirty="0"/>
          </a:p>
          <a:p>
            <a:pPr algn="ctr" indent="0" marL="0">
              <a:buNone/>
            </a:pPr>
            <a:r>
              <a:rPr lang="en-US" sz="1100" b="1" dirty="0">
                <a:solidFill>
                  <a:srgbClr val="FFFFFF"/>
                </a:solidFill>
                <a:latin typeface="Calibri" pitchFamily="34" charset="0"/>
                <a:ea typeface="Calibri" pitchFamily="34" charset="-122"/>
                <a:cs typeface="Calibri" pitchFamily="34" charset="-120"/>
              </a:rPr>
              <a:t>1</a:t>
            </a:r>
            <a:endParaRPr lang="en-US" sz="1100" dirty="0"/>
          </a:p>
        </p:txBody>
      </p:sp>
      <p:sp>
        <p:nvSpPr>
          <p:cNvPr id="6" name="Shape 4"/>
          <p:cNvSpPr/>
          <p:nvPr/>
        </p:nvSpPr>
        <p:spPr>
          <a:xfrm>
            <a:off x="1417320" y="1024128"/>
            <a:ext cx="1828800" cy="1828800"/>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8000"/>
              </a:srgbClr>
            </a:outerShdw>
          </a:effectLst>
        </p:spPr>
      </p:sp>
      <p:sp>
        <p:nvSpPr>
          <p:cNvPr id="7" name="Shape 5"/>
          <p:cNvSpPr/>
          <p:nvPr/>
        </p:nvSpPr>
        <p:spPr>
          <a:xfrm>
            <a:off x="1417320" y="1024128"/>
            <a:ext cx="1828800" cy="329184"/>
          </a:xfrm>
          <a:prstGeom prst="rect">
            <a:avLst/>
          </a:prstGeom>
          <a:solidFill>
            <a:srgbClr val="0B7B8A"/>
          </a:solidFill>
          <a:ln w="12700">
            <a:solidFill>
              <a:srgbClr val="0B7B8A"/>
            </a:solidFill>
            <a:prstDash val="solid"/>
          </a:ln>
        </p:spPr>
      </p:sp>
      <p:sp>
        <p:nvSpPr>
          <p:cNvPr id="8" name="Text 6"/>
          <p:cNvSpPr/>
          <p:nvPr/>
        </p:nvSpPr>
        <p:spPr>
          <a:xfrm>
            <a:off x="1417320" y="1024128"/>
            <a:ext cx="1828800" cy="329184"/>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1</a:t>
            </a:r>
            <a:endParaRPr lang="en-US" sz="1300" dirty="0"/>
          </a:p>
        </p:txBody>
      </p:sp>
      <p:sp>
        <p:nvSpPr>
          <p:cNvPr id="9" name="Text 7"/>
          <p:cNvSpPr/>
          <p:nvPr/>
        </p:nvSpPr>
        <p:spPr>
          <a:xfrm>
            <a:off x="1508760" y="1408176"/>
            <a:ext cx="1664208" cy="384048"/>
          </a:xfrm>
          <a:prstGeom prst="rect">
            <a:avLst/>
          </a:prstGeom>
          <a:noFill/>
          <a:ln/>
        </p:spPr>
        <p:txBody>
          <a:bodyPr wrap="square" lIns="0" tIns="0" rIns="0" bIns="0" rtlCol="0" anchor="ctr"/>
          <a:lstStyle/>
          <a:p>
            <a:pPr indent="0" marL="0">
              <a:buNone/>
            </a:pPr>
            <a:r>
              <a:rPr lang="en-US" sz="1050" b="1" dirty="0">
                <a:solidFill>
                  <a:srgbClr val="0B7B8A"/>
                </a:solidFill>
                <a:latin typeface="Calibri" pitchFamily="34" charset="0"/>
                <a:ea typeface="Calibri" pitchFamily="34" charset="-122"/>
                <a:cs typeface="Calibri" pitchFamily="34" charset="-120"/>
              </a:rPr>
              <a:t>Introduction &amp; Overview</a:t>
            </a:r>
            <a:endParaRPr lang="en-US" sz="1050" dirty="0"/>
          </a:p>
        </p:txBody>
      </p:sp>
      <p:sp>
        <p:nvSpPr>
          <p:cNvPr id="10" name="Text 8"/>
          <p:cNvSpPr/>
          <p:nvPr/>
        </p:nvSpPr>
        <p:spPr>
          <a:xfrm>
            <a:off x="1508760" y="1828800"/>
            <a:ext cx="1664208" cy="969264"/>
          </a:xfrm>
          <a:prstGeom prst="rect">
            <a:avLst/>
          </a:prstGeom>
          <a:noFill/>
          <a:ln/>
        </p:spPr>
        <p:txBody>
          <a:bodyPr wrap="square" lIns="0" tIns="0" rIns="0" bIns="0" rtlCol="0" anchor="ctr"/>
          <a:lstStyle/>
          <a:p>
            <a:pPr indent="0" marL="0">
              <a:buNone/>
            </a:pPr>
            <a:r>
              <a:rPr lang="en-US" sz="950" dirty="0">
                <a:solidFill>
                  <a:srgbClr val="1E2D3D"/>
                </a:solidFill>
                <a:latin typeface="Calibri" pitchFamily="34" charset="0"/>
                <a:ea typeface="Calibri" pitchFamily="34" charset="-122"/>
                <a:cs typeface="Calibri" pitchFamily="34" charset="-120"/>
              </a:rPr>
              <a:t>How the digital world changed human communication and created the need for this research.</a:t>
            </a:r>
            <a:endParaRPr lang="en-US" sz="950" dirty="0"/>
          </a:p>
        </p:txBody>
      </p:sp>
      <p:sp>
        <p:nvSpPr>
          <p:cNvPr id="11" name="Shape 9"/>
          <p:cNvSpPr/>
          <p:nvPr/>
        </p:nvSpPr>
        <p:spPr>
          <a:xfrm>
            <a:off x="3355848" y="1024128"/>
            <a:ext cx="1828800" cy="1828800"/>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8000"/>
              </a:srgbClr>
            </a:outerShdw>
          </a:effectLst>
        </p:spPr>
      </p:sp>
      <p:sp>
        <p:nvSpPr>
          <p:cNvPr id="12" name="Shape 10"/>
          <p:cNvSpPr/>
          <p:nvPr/>
        </p:nvSpPr>
        <p:spPr>
          <a:xfrm>
            <a:off x="3355848" y="1024128"/>
            <a:ext cx="1828800" cy="329184"/>
          </a:xfrm>
          <a:prstGeom prst="rect">
            <a:avLst/>
          </a:prstGeom>
          <a:solidFill>
            <a:srgbClr val="0B7B8A"/>
          </a:solidFill>
          <a:ln w="12700">
            <a:solidFill>
              <a:srgbClr val="0B7B8A"/>
            </a:solidFill>
            <a:prstDash val="solid"/>
          </a:ln>
        </p:spPr>
      </p:sp>
      <p:sp>
        <p:nvSpPr>
          <p:cNvPr id="13" name="Text 11"/>
          <p:cNvSpPr/>
          <p:nvPr/>
        </p:nvSpPr>
        <p:spPr>
          <a:xfrm>
            <a:off x="3355848" y="1024128"/>
            <a:ext cx="1828800" cy="329184"/>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2</a:t>
            </a:r>
            <a:endParaRPr lang="en-US" sz="1300" dirty="0"/>
          </a:p>
        </p:txBody>
      </p:sp>
      <p:sp>
        <p:nvSpPr>
          <p:cNvPr id="14" name="Text 12"/>
          <p:cNvSpPr/>
          <p:nvPr/>
        </p:nvSpPr>
        <p:spPr>
          <a:xfrm>
            <a:off x="3447288" y="1408176"/>
            <a:ext cx="1664208" cy="384048"/>
          </a:xfrm>
          <a:prstGeom prst="rect">
            <a:avLst/>
          </a:prstGeom>
          <a:noFill/>
          <a:ln/>
        </p:spPr>
        <p:txBody>
          <a:bodyPr wrap="square" lIns="0" tIns="0" rIns="0" bIns="0" rtlCol="0" anchor="ctr"/>
          <a:lstStyle/>
          <a:p>
            <a:pPr indent="0" marL="0">
              <a:buNone/>
            </a:pPr>
            <a:r>
              <a:rPr lang="en-US" sz="1050" b="1" dirty="0">
                <a:solidFill>
                  <a:srgbClr val="0B7B8A"/>
                </a:solidFill>
                <a:latin typeface="Calibri" pitchFamily="34" charset="0"/>
                <a:ea typeface="Calibri" pitchFamily="34" charset="-122"/>
                <a:cs typeface="Calibri" pitchFamily="34" charset="-120"/>
              </a:rPr>
              <a:t>Problem Definition</a:t>
            </a:r>
            <a:endParaRPr lang="en-US" sz="1050" dirty="0"/>
          </a:p>
        </p:txBody>
      </p:sp>
      <p:sp>
        <p:nvSpPr>
          <p:cNvPr id="15" name="Text 13"/>
          <p:cNvSpPr/>
          <p:nvPr/>
        </p:nvSpPr>
        <p:spPr>
          <a:xfrm>
            <a:off x="3447288" y="1828800"/>
            <a:ext cx="1664208" cy="969264"/>
          </a:xfrm>
          <a:prstGeom prst="rect">
            <a:avLst/>
          </a:prstGeom>
          <a:noFill/>
          <a:ln/>
        </p:spPr>
        <p:txBody>
          <a:bodyPr wrap="square" lIns="0" tIns="0" rIns="0" bIns="0" rtlCol="0" anchor="ctr"/>
          <a:lstStyle/>
          <a:p>
            <a:pPr indent="0" marL="0">
              <a:buNone/>
            </a:pPr>
            <a:r>
              <a:rPr lang="en-US" sz="950" dirty="0">
                <a:solidFill>
                  <a:srgbClr val="1E2D3D"/>
                </a:solidFill>
                <a:latin typeface="Calibri" pitchFamily="34" charset="0"/>
                <a:ea typeface="Calibri" pitchFamily="34" charset="-122"/>
                <a:cs typeface="Calibri" pitchFamily="34" charset="-120"/>
              </a:rPr>
              <a:t>Why traditional mental health detection no longer works in the age of online interaction.</a:t>
            </a:r>
            <a:endParaRPr lang="en-US" sz="950" dirty="0"/>
          </a:p>
        </p:txBody>
      </p:sp>
      <p:sp>
        <p:nvSpPr>
          <p:cNvPr id="16" name="Shape 14"/>
          <p:cNvSpPr/>
          <p:nvPr/>
        </p:nvSpPr>
        <p:spPr>
          <a:xfrm>
            <a:off x="5294376" y="1024128"/>
            <a:ext cx="1828800" cy="1828800"/>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8000"/>
              </a:srgbClr>
            </a:outerShdw>
          </a:effectLst>
        </p:spPr>
      </p:sp>
      <p:sp>
        <p:nvSpPr>
          <p:cNvPr id="17" name="Shape 15"/>
          <p:cNvSpPr/>
          <p:nvPr/>
        </p:nvSpPr>
        <p:spPr>
          <a:xfrm>
            <a:off x="5294376" y="1024128"/>
            <a:ext cx="1828800" cy="329184"/>
          </a:xfrm>
          <a:prstGeom prst="rect">
            <a:avLst/>
          </a:prstGeom>
          <a:solidFill>
            <a:srgbClr val="0B7B8A"/>
          </a:solidFill>
          <a:ln w="12700">
            <a:solidFill>
              <a:srgbClr val="0B7B8A"/>
            </a:solidFill>
            <a:prstDash val="solid"/>
          </a:ln>
        </p:spPr>
      </p:sp>
      <p:sp>
        <p:nvSpPr>
          <p:cNvPr id="18" name="Text 16"/>
          <p:cNvSpPr/>
          <p:nvPr/>
        </p:nvSpPr>
        <p:spPr>
          <a:xfrm>
            <a:off x="5294376" y="1024128"/>
            <a:ext cx="1828800" cy="329184"/>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3</a:t>
            </a:r>
            <a:endParaRPr lang="en-US" sz="1300" dirty="0"/>
          </a:p>
        </p:txBody>
      </p:sp>
      <p:sp>
        <p:nvSpPr>
          <p:cNvPr id="19" name="Text 17"/>
          <p:cNvSpPr/>
          <p:nvPr/>
        </p:nvSpPr>
        <p:spPr>
          <a:xfrm>
            <a:off x="5385816" y="1408176"/>
            <a:ext cx="1664208" cy="384048"/>
          </a:xfrm>
          <a:prstGeom prst="rect">
            <a:avLst/>
          </a:prstGeom>
          <a:noFill/>
          <a:ln/>
        </p:spPr>
        <p:txBody>
          <a:bodyPr wrap="square" lIns="0" tIns="0" rIns="0" bIns="0" rtlCol="0" anchor="ctr"/>
          <a:lstStyle/>
          <a:p>
            <a:pPr indent="0" marL="0">
              <a:buNone/>
            </a:pPr>
            <a:r>
              <a:rPr lang="en-US" sz="1050" b="1" dirty="0">
                <a:solidFill>
                  <a:srgbClr val="0B7B8A"/>
                </a:solidFill>
                <a:latin typeface="Calibri" pitchFamily="34" charset="0"/>
                <a:ea typeface="Calibri" pitchFamily="34" charset="-122"/>
                <a:cs typeface="Calibri" pitchFamily="34" charset="-120"/>
              </a:rPr>
              <a:t>Thesis Objectives</a:t>
            </a:r>
            <a:endParaRPr lang="en-US" sz="1050" dirty="0"/>
          </a:p>
        </p:txBody>
      </p:sp>
      <p:sp>
        <p:nvSpPr>
          <p:cNvPr id="20" name="Text 18"/>
          <p:cNvSpPr/>
          <p:nvPr/>
        </p:nvSpPr>
        <p:spPr>
          <a:xfrm>
            <a:off x="5385816" y="1828800"/>
            <a:ext cx="1664208" cy="969264"/>
          </a:xfrm>
          <a:prstGeom prst="rect">
            <a:avLst/>
          </a:prstGeom>
          <a:noFill/>
          <a:ln/>
        </p:spPr>
        <p:txBody>
          <a:bodyPr wrap="square" lIns="0" tIns="0" rIns="0" bIns="0" rtlCol="0" anchor="ctr"/>
          <a:lstStyle/>
          <a:p>
            <a:pPr indent="0" marL="0">
              <a:buNone/>
            </a:pPr>
            <a:r>
              <a:rPr lang="en-US" sz="950" dirty="0">
                <a:solidFill>
                  <a:srgbClr val="1E2D3D"/>
                </a:solidFill>
                <a:latin typeface="Calibri" pitchFamily="34" charset="0"/>
                <a:ea typeface="Calibri" pitchFamily="34" charset="-122"/>
                <a:cs typeface="Calibri" pitchFamily="34" charset="-120"/>
              </a:rPr>
              <a:t>What this research sets out to build: a multi-class transformer model for mental health text.</a:t>
            </a:r>
            <a:endParaRPr lang="en-US" sz="950" dirty="0"/>
          </a:p>
        </p:txBody>
      </p:sp>
      <p:sp>
        <p:nvSpPr>
          <p:cNvPr id="21" name="Shape 19"/>
          <p:cNvSpPr/>
          <p:nvPr/>
        </p:nvSpPr>
        <p:spPr>
          <a:xfrm>
            <a:off x="7232904" y="1024128"/>
            <a:ext cx="1828800" cy="1828800"/>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8000"/>
              </a:srgbClr>
            </a:outerShdw>
          </a:effectLst>
        </p:spPr>
      </p:sp>
      <p:sp>
        <p:nvSpPr>
          <p:cNvPr id="22" name="Shape 20"/>
          <p:cNvSpPr/>
          <p:nvPr/>
        </p:nvSpPr>
        <p:spPr>
          <a:xfrm>
            <a:off x="7232904" y="1024128"/>
            <a:ext cx="1828800" cy="329184"/>
          </a:xfrm>
          <a:prstGeom prst="rect">
            <a:avLst/>
          </a:prstGeom>
          <a:solidFill>
            <a:srgbClr val="0B7B8A"/>
          </a:solidFill>
          <a:ln w="12700">
            <a:solidFill>
              <a:srgbClr val="0B7B8A"/>
            </a:solidFill>
            <a:prstDash val="solid"/>
          </a:ln>
        </p:spPr>
      </p:sp>
      <p:sp>
        <p:nvSpPr>
          <p:cNvPr id="23" name="Text 21"/>
          <p:cNvSpPr/>
          <p:nvPr/>
        </p:nvSpPr>
        <p:spPr>
          <a:xfrm>
            <a:off x="7232904" y="1024128"/>
            <a:ext cx="1828800" cy="329184"/>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4</a:t>
            </a:r>
            <a:endParaRPr lang="en-US" sz="1300" dirty="0"/>
          </a:p>
        </p:txBody>
      </p:sp>
      <p:sp>
        <p:nvSpPr>
          <p:cNvPr id="24" name="Text 22"/>
          <p:cNvSpPr/>
          <p:nvPr/>
        </p:nvSpPr>
        <p:spPr>
          <a:xfrm>
            <a:off x="7324344" y="1408176"/>
            <a:ext cx="1664208" cy="384048"/>
          </a:xfrm>
          <a:prstGeom prst="rect">
            <a:avLst/>
          </a:prstGeom>
          <a:noFill/>
          <a:ln/>
        </p:spPr>
        <p:txBody>
          <a:bodyPr wrap="square" lIns="0" tIns="0" rIns="0" bIns="0" rtlCol="0" anchor="ctr"/>
          <a:lstStyle/>
          <a:p>
            <a:pPr indent="0" marL="0">
              <a:buNone/>
            </a:pPr>
            <a:r>
              <a:rPr lang="en-US" sz="1050" b="1" dirty="0">
                <a:solidFill>
                  <a:srgbClr val="0B7B8A"/>
                </a:solidFill>
                <a:latin typeface="Calibri" pitchFamily="34" charset="0"/>
                <a:ea typeface="Calibri" pitchFamily="34" charset="-122"/>
                <a:cs typeface="Calibri" pitchFamily="34" charset="-120"/>
              </a:rPr>
              <a:t>Thesis Contribution</a:t>
            </a:r>
            <a:endParaRPr lang="en-US" sz="1050" dirty="0"/>
          </a:p>
        </p:txBody>
      </p:sp>
      <p:sp>
        <p:nvSpPr>
          <p:cNvPr id="25" name="Text 23"/>
          <p:cNvSpPr/>
          <p:nvPr/>
        </p:nvSpPr>
        <p:spPr>
          <a:xfrm>
            <a:off x="7324344" y="1828800"/>
            <a:ext cx="1664208" cy="969264"/>
          </a:xfrm>
          <a:prstGeom prst="rect">
            <a:avLst/>
          </a:prstGeom>
          <a:noFill/>
          <a:ln/>
        </p:spPr>
        <p:txBody>
          <a:bodyPr wrap="square" lIns="0" tIns="0" rIns="0" bIns="0" rtlCol="0" anchor="ctr"/>
          <a:lstStyle/>
          <a:p>
            <a:pPr indent="0" marL="0">
              <a:buNone/>
            </a:pPr>
            <a:r>
              <a:rPr lang="en-US" sz="950" dirty="0">
                <a:solidFill>
                  <a:srgbClr val="1E2D3D"/>
                </a:solidFill>
                <a:latin typeface="Calibri" pitchFamily="34" charset="0"/>
                <a:ea typeface="Calibri" pitchFamily="34" charset="-122"/>
                <a:cs typeface="Calibri" pitchFamily="34" charset="-120"/>
              </a:rPr>
              <a:t>The technical and practical value this thesis adds to AI-based mental health analysis.</a:t>
            </a:r>
            <a:endParaRPr lang="en-US" sz="950" dirty="0"/>
          </a:p>
        </p:txBody>
      </p:sp>
      <p:sp>
        <p:nvSpPr>
          <p:cNvPr id="26" name="Shape 24"/>
          <p:cNvSpPr/>
          <p:nvPr/>
        </p:nvSpPr>
        <p:spPr>
          <a:xfrm>
            <a:off x="256032" y="3090672"/>
            <a:ext cx="1051560" cy="1828800"/>
          </a:xfrm>
          <a:prstGeom prst="rect">
            <a:avLst/>
          </a:prstGeom>
          <a:solidFill>
            <a:srgbClr val="1A2B4A"/>
          </a:solidFill>
          <a:ln w="12700">
            <a:solidFill>
              <a:srgbClr val="1A2B4A"/>
            </a:solidFill>
            <a:prstDash val="solid"/>
          </a:ln>
        </p:spPr>
      </p:sp>
      <p:sp>
        <p:nvSpPr>
          <p:cNvPr id="27" name="Text 25"/>
          <p:cNvSpPr/>
          <p:nvPr/>
        </p:nvSpPr>
        <p:spPr>
          <a:xfrm>
            <a:off x="256032" y="3090672"/>
            <a:ext cx="1051560" cy="1828800"/>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Chapter</a:t>
            </a:r>
            <a:endParaRPr lang="en-US" sz="1100" dirty="0"/>
          </a:p>
          <a:p>
            <a:pPr algn="ctr" indent="0" marL="0">
              <a:buNone/>
            </a:pPr>
            <a:r>
              <a:rPr lang="en-US" sz="1100" b="1" dirty="0">
                <a:solidFill>
                  <a:srgbClr val="FFFFFF"/>
                </a:solidFill>
                <a:latin typeface="Calibri" pitchFamily="34" charset="0"/>
                <a:ea typeface="Calibri" pitchFamily="34" charset="-122"/>
                <a:cs typeface="Calibri" pitchFamily="34" charset="-120"/>
              </a:rPr>
              <a:t>2</a:t>
            </a:r>
            <a:endParaRPr lang="en-US" sz="1100" dirty="0"/>
          </a:p>
        </p:txBody>
      </p:sp>
      <p:sp>
        <p:nvSpPr>
          <p:cNvPr id="28" name="Shape 26"/>
          <p:cNvSpPr/>
          <p:nvPr/>
        </p:nvSpPr>
        <p:spPr>
          <a:xfrm>
            <a:off x="1417320" y="3090672"/>
            <a:ext cx="1828800" cy="1828800"/>
          </a:xfrm>
          <a:prstGeom prst="rect">
            <a:avLst/>
          </a:prstGeom>
          <a:solidFill>
            <a:srgbClr val="FFFFFF"/>
          </a:solidFill>
          <a:ln w="12700">
            <a:solidFill>
              <a:srgbClr val="1A2B4A"/>
            </a:solidFill>
            <a:prstDash val="solid"/>
          </a:ln>
          <a:effectLst>
            <a:outerShdw sx="100000" sy="100000" kx="0" ky="0" algn="bl" rotWithShape="0" blurRad="50800" dist="25400" dir="8100000">
              <a:srgbClr val="000000">
                <a:alpha val="8000"/>
              </a:srgbClr>
            </a:outerShdw>
          </a:effectLst>
        </p:spPr>
      </p:sp>
      <p:sp>
        <p:nvSpPr>
          <p:cNvPr id="29" name="Shape 27"/>
          <p:cNvSpPr/>
          <p:nvPr/>
        </p:nvSpPr>
        <p:spPr>
          <a:xfrm>
            <a:off x="1417320" y="3090672"/>
            <a:ext cx="1828800" cy="329184"/>
          </a:xfrm>
          <a:prstGeom prst="rect">
            <a:avLst/>
          </a:prstGeom>
          <a:solidFill>
            <a:srgbClr val="1A2B4A"/>
          </a:solidFill>
          <a:ln w="12700">
            <a:solidFill>
              <a:srgbClr val="1A2B4A"/>
            </a:solidFill>
            <a:prstDash val="solid"/>
          </a:ln>
        </p:spPr>
      </p:sp>
      <p:sp>
        <p:nvSpPr>
          <p:cNvPr id="30" name="Text 28"/>
          <p:cNvSpPr/>
          <p:nvPr/>
        </p:nvSpPr>
        <p:spPr>
          <a:xfrm>
            <a:off x="1417320" y="3090672"/>
            <a:ext cx="1828800" cy="329184"/>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5</a:t>
            </a:r>
            <a:endParaRPr lang="en-US" sz="1300" dirty="0"/>
          </a:p>
        </p:txBody>
      </p:sp>
      <p:sp>
        <p:nvSpPr>
          <p:cNvPr id="31" name="Text 29"/>
          <p:cNvSpPr/>
          <p:nvPr/>
        </p:nvSpPr>
        <p:spPr>
          <a:xfrm>
            <a:off x="1508760" y="3474720"/>
            <a:ext cx="1664208" cy="384048"/>
          </a:xfrm>
          <a:prstGeom prst="rect">
            <a:avLst/>
          </a:prstGeom>
          <a:noFill/>
          <a:ln/>
        </p:spPr>
        <p:txBody>
          <a:bodyPr wrap="square" lIns="0" tIns="0" rIns="0" bIns="0" rtlCol="0" anchor="ctr"/>
          <a:lstStyle/>
          <a:p>
            <a:pPr indent="0" marL="0">
              <a:buNone/>
            </a:pPr>
            <a:r>
              <a:rPr lang="en-US" sz="1050" b="1" dirty="0">
                <a:solidFill>
                  <a:srgbClr val="1A2B4A"/>
                </a:solidFill>
                <a:latin typeface="Calibri" pitchFamily="34" charset="0"/>
                <a:ea typeface="Calibri" pitchFamily="34" charset="-122"/>
                <a:cs typeface="Calibri" pitchFamily="34" charset="-120"/>
              </a:rPr>
              <a:t>NLP Background</a:t>
            </a:r>
            <a:endParaRPr lang="en-US" sz="1050" dirty="0"/>
          </a:p>
        </p:txBody>
      </p:sp>
      <p:sp>
        <p:nvSpPr>
          <p:cNvPr id="32" name="Text 30"/>
          <p:cNvSpPr/>
          <p:nvPr/>
        </p:nvSpPr>
        <p:spPr>
          <a:xfrm>
            <a:off x="1508760" y="3895344"/>
            <a:ext cx="1664208" cy="969264"/>
          </a:xfrm>
          <a:prstGeom prst="rect">
            <a:avLst/>
          </a:prstGeom>
          <a:noFill/>
          <a:ln/>
        </p:spPr>
        <p:txBody>
          <a:bodyPr wrap="square" lIns="0" tIns="0" rIns="0" bIns="0" rtlCol="0" anchor="ctr"/>
          <a:lstStyle/>
          <a:p>
            <a:pPr indent="0" marL="0">
              <a:buNone/>
            </a:pPr>
            <a:r>
              <a:rPr lang="en-US" sz="950" dirty="0">
                <a:solidFill>
                  <a:srgbClr val="1E2D3D"/>
                </a:solidFill>
                <a:latin typeface="Calibri" pitchFamily="34" charset="0"/>
                <a:ea typeface="Calibri" pitchFamily="34" charset="-122"/>
                <a:cs typeface="Calibri" pitchFamily="34" charset="-120"/>
              </a:rPr>
              <a:t>From the 'language as window' hypothesis to modern transformer-based models.</a:t>
            </a:r>
            <a:endParaRPr lang="en-US" sz="950" dirty="0"/>
          </a:p>
        </p:txBody>
      </p:sp>
      <p:sp>
        <p:nvSpPr>
          <p:cNvPr id="33" name="Shape 31"/>
          <p:cNvSpPr/>
          <p:nvPr/>
        </p:nvSpPr>
        <p:spPr>
          <a:xfrm>
            <a:off x="3355848" y="3090672"/>
            <a:ext cx="1828800" cy="1828800"/>
          </a:xfrm>
          <a:prstGeom prst="rect">
            <a:avLst/>
          </a:prstGeom>
          <a:solidFill>
            <a:srgbClr val="FFFFFF"/>
          </a:solidFill>
          <a:ln w="12700">
            <a:solidFill>
              <a:srgbClr val="1A2B4A"/>
            </a:solidFill>
            <a:prstDash val="solid"/>
          </a:ln>
          <a:effectLst>
            <a:outerShdw sx="100000" sy="100000" kx="0" ky="0" algn="bl" rotWithShape="0" blurRad="50800" dist="25400" dir="8100000">
              <a:srgbClr val="000000">
                <a:alpha val="8000"/>
              </a:srgbClr>
            </a:outerShdw>
          </a:effectLst>
        </p:spPr>
      </p:sp>
      <p:sp>
        <p:nvSpPr>
          <p:cNvPr id="34" name="Shape 32"/>
          <p:cNvSpPr/>
          <p:nvPr/>
        </p:nvSpPr>
        <p:spPr>
          <a:xfrm>
            <a:off x="3355848" y="3090672"/>
            <a:ext cx="1828800" cy="329184"/>
          </a:xfrm>
          <a:prstGeom prst="rect">
            <a:avLst/>
          </a:prstGeom>
          <a:solidFill>
            <a:srgbClr val="1A2B4A"/>
          </a:solidFill>
          <a:ln w="12700">
            <a:solidFill>
              <a:srgbClr val="1A2B4A"/>
            </a:solidFill>
            <a:prstDash val="solid"/>
          </a:ln>
        </p:spPr>
      </p:sp>
      <p:sp>
        <p:nvSpPr>
          <p:cNvPr id="35" name="Text 33"/>
          <p:cNvSpPr/>
          <p:nvPr/>
        </p:nvSpPr>
        <p:spPr>
          <a:xfrm>
            <a:off x="3355848" y="3090672"/>
            <a:ext cx="1828800" cy="329184"/>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6</a:t>
            </a:r>
            <a:endParaRPr lang="en-US" sz="1300" dirty="0"/>
          </a:p>
        </p:txBody>
      </p:sp>
      <p:sp>
        <p:nvSpPr>
          <p:cNvPr id="36" name="Text 34"/>
          <p:cNvSpPr/>
          <p:nvPr/>
        </p:nvSpPr>
        <p:spPr>
          <a:xfrm>
            <a:off x="3447288" y="3474720"/>
            <a:ext cx="1664208" cy="384048"/>
          </a:xfrm>
          <a:prstGeom prst="rect">
            <a:avLst/>
          </a:prstGeom>
          <a:noFill/>
          <a:ln/>
        </p:spPr>
        <p:txBody>
          <a:bodyPr wrap="square" lIns="0" tIns="0" rIns="0" bIns="0" rtlCol="0" anchor="ctr"/>
          <a:lstStyle/>
          <a:p>
            <a:pPr indent="0" marL="0">
              <a:buNone/>
            </a:pPr>
            <a:r>
              <a:rPr lang="en-US" sz="1050" b="1" dirty="0">
                <a:solidFill>
                  <a:srgbClr val="1A2B4A"/>
                </a:solidFill>
                <a:latin typeface="Calibri" pitchFamily="34" charset="0"/>
                <a:ea typeface="Calibri" pitchFamily="34" charset="-122"/>
                <a:cs typeface="Calibri" pitchFamily="34" charset="-120"/>
              </a:rPr>
              <a:t>Evolution of Methods</a:t>
            </a:r>
            <a:endParaRPr lang="en-US" sz="1050" dirty="0"/>
          </a:p>
        </p:txBody>
      </p:sp>
      <p:sp>
        <p:nvSpPr>
          <p:cNvPr id="37" name="Text 35"/>
          <p:cNvSpPr/>
          <p:nvPr/>
        </p:nvSpPr>
        <p:spPr>
          <a:xfrm>
            <a:off x="3447288" y="3895344"/>
            <a:ext cx="1664208" cy="969264"/>
          </a:xfrm>
          <a:prstGeom prst="rect">
            <a:avLst/>
          </a:prstGeom>
          <a:noFill/>
          <a:ln/>
        </p:spPr>
        <p:txBody>
          <a:bodyPr wrap="square" lIns="0" tIns="0" rIns="0" bIns="0" rtlCol="0" anchor="ctr"/>
          <a:lstStyle/>
          <a:p>
            <a:pPr indent="0" marL="0">
              <a:buNone/>
            </a:pPr>
            <a:r>
              <a:rPr lang="en-US" sz="950" dirty="0">
                <a:solidFill>
                  <a:srgbClr val="1E2D3D"/>
                </a:solidFill>
                <a:latin typeface="Calibri" pitchFamily="34" charset="0"/>
                <a:ea typeface="Calibri" pitchFamily="34" charset="-122"/>
                <a:cs typeface="Calibri" pitchFamily="34" charset="-120"/>
              </a:rPr>
              <a:t>Lexicon-based → Traditional ML → Transformer models: how the field progressed.</a:t>
            </a:r>
            <a:endParaRPr lang="en-US" sz="950" dirty="0"/>
          </a:p>
        </p:txBody>
      </p:sp>
      <p:sp>
        <p:nvSpPr>
          <p:cNvPr id="38" name="Shape 36"/>
          <p:cNvSpPr/>
          <p:nvPr/>
        </p:nvSpPr>
        <p:spPr>
          <a:xfrm>
            <a:off x="5294376" y="3090672"/>
            <a:ext cx="1828800" cy="1828800"/>
          </a:xfrm>
          <a:prstGeom prst="rect">
            <a:avLst/>
          </a:prstGeom>
          <a:solidFill>
            <a:srgbClr val="FFFFFF"/>
          </a:solidFill>
          <a:ln w="12700">
            <a:solidFill>
              <a:srgbClr val="1A2B4A"/>
            </a:solidFill>
            <a:prstDash val="solid"/>
          </a:ln>
          <a:effectLst>
            <a:outerShdw sx="100000" sy="100000" kx="0" ky="0" algn="bl" rotWithShape="0" blurRad="50800" dist="25400" dir="8100000">
              <a:srgbClr val="000000">
                <a:alpha val="8000"/>
              </a:srgbClr>
            </a:outerShdw>
          </a:effectLst>
        </p:spPr>
      </p:sp>
      <p:sp>
        <p:nvSpPr>
          <p:cNvPr id="39" name="Shape 37"/>
          <p:cNvSpPr/>
          <p:nvPr/>
        </p:nvSpPr>
        <p:spPr>
          <a:xfrm>
            <a:off x="5294376" y="3090672"/>
            <a:ext cx="1828800" cy="329184"/>
          </a:xfrm>
          <a:prstGeom prst="rect">
            <a:avLst/>
          </a:prstGeom>
          <a:solidFill>
            <a:srgbClr val="1A2B4A"/>
          </a:solidFill>
          <a:ln w="12700">
            <a:solidFill>
              <a:srgbClr val="1A2B4A"/>
            </a:solidFill>
            <a:prstDash val="solid"/>
          </a:ln>
        </p:spPr>
      </p:sp>
      <p:sp>
        <p:nvSpPr>
          <p:cNvPr id="40" name="Text 38"/>
          <p:cNvSpPr/>
          <p:nvPr/>
        </p:nvSpPr>
        <p:spPr>
          <a:xfrm>
            <a:off x="5294376" y="3090672"/>
            <a:ext cx="1828800" cy="329184"/>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7</a:t>
            </a:r>
            <a:endParaRPr lang="en-US" sz="1300" dirty="0"/>
          </a:p>
        </p:txBody>
      </p:sp>
      <p:sp>
        <p:nvSpPr>
          <p:cNvPr id="41" name="Text 39"/>
          <p:cNvSpPr/>
          <p:nvPr/>
        </p:nvSpPr>
        <p:spPr>
          <a:xfrm>
            <a:off x="5385816" y="3474720"/>
            <a:ext cx="1664208" cy="384048"/>
          </a:xfrm>
          <a:prstGeom prst="rect">
            <a:avLst/>
          </a:prstGeom>
          <a:noFill/>
          <a:ln/>
        </p:spPr>
        <p:txBody>
          <a:bodyPr wrap="square" lIns="0" tIns="0" rIns="0" bIns="0" rtlCol="0" anchor="ctr"/>
          <a:lstStyle/>
          <a:p>
            <a:pPr indent="0" marL="0">
              <a:buNone/>
            </a:pPr>
            <a:r>
              <a:rPr lang="en-US" sz="1050" b="1" dirty="0">
                <a:solidFill>
                  <a:srgbClr val="1A2B4A"/>
                </a:solidFill>
                <a:latin typeface="Calibri" pitchFamily="34" charset="0"/>
                <a:ea typeface="Calibri" pitchFamily="34" charset="-122"/>
                <a:cs typeface="Calibri" pitchFamily="34" charset="-120"/>
              </a:rPr>
              <a:t>Need for Explainability (XAI)</a:t>
            </a:r>
            <a:endParaRPr lang="en-US" sz="1050" dirty="0"/>
          </a:p>
        </p:txBody>
      </p:sp>
      <p:sp>
        <p:nvSpPr>
          <p:cNvPr id="42" name="Text 40"/>
          <p:cNvSpPr/>
          <p:nvPr/>
        </p:nvSpPr>
        <p:spPr>
          <a:xfrm>
            <a:off x="5385816" y="3895344"/>
            <a:ext cx="1664208" cy="969264"/>
          </a:xfrm>
          <a:prstGeom prst="rect">
            <a:avLst/>
          </a:prstGeom>
          <a:noFill/>
          <a:ln/>
        </p:spPr>
        <p:txBody>
          <a:bodyPr wrap="square" lIns="0" tIns="0" rIns="0" bIns="0" rtlCol="0" anchor="ctr"/>
          <a:lstStyle/>
          <a:p>
            <a:pPr indent="0" marL="0">
              <a:buNone/>
            </a:pPr>
            <a:r>
              <a:rPr lang="en-US" sz="950" dirty="0">
                <a:solidFill>
                  <a:srgbClr val="1E2D3D"/>
                </a:solidFill>
                <a:latin typeface="Calibri" pitchFamily="34" charset="0"/>
                <a:ea typeface="Calibri" pitchFamily="34" charset="-122"/>
                <a:cs typeface="Calibri" pitchFamily="34" charset="-120"/>
              </a:rPr>
              <a:t>Why black-box models are not enough in mental health — clinical trust requires transparency.</a:t>
            </a:r>
            <a:endParaRPr lang="en-US" sz="950" dirty="0"/>
          </a:p>
        </p:txBody>
      </p:sp>
      <p:sp>
        <p:nvSpPr>
          <p:cNvPr id="43" name="Shape 41"/>
          <p:cNvSpPr/>
          <p:nvPr/>
        </p:nvSpPr>
        <p:spPr>
          <a:xfrm>
            <a:off x="7232904" y="3090672"/>
            <a:ext cx="1828800" cy="1828800"/>
          </a:xfrm>
          <a:prstGeom prst="rect">
            <a:avLst/>
          </a:prstGeom>
          <a:solidFill>
            <a:srgbClr val="FFFFFF"/>
          </a:solidFill>
          <a:ln w="12700">
            <a:solidFill>
              <a:srgbClr val="1A2B4A"/>
            </a:solidFill>
            <a:prstDash val="solid"/>
          </a:ln>
          <a:effectLst>
            <a:outerShdw sx="100000" sy="100000" kx="0" ky="0" algn="bl" rotWithShape="0" blurRad="50800" dist="25400" dir="8100000">
              <a:srgbClr val="000000">
                <a:alpha val="8000"/>
              </a:srgbClr>
            </a:outerShdw>
          </a:effectLst>
        </p:spPr>
      </p:sp>
      <p:sp>
        <p:nvSpPr>
          <p:cNvPr id="44" name="Shape 42"/>
          <p:cNvSpPr/>
          <p:nvPr/>
        </p:nvSpPr>
        <p:spPr>
          <a:xfrm>
            <a:off x="7232904" y="3090672"/>
            <a:ext cx="1828800" cy="329184"/>
          </a:xfrm>
          <a:prstGeom prst="rect">
            <a:avLst/>
          </a:prstGeom>
          <a:solidFill>
            <a:srgbClr val="1A2B4A"/>
          </a:solidFill>
          <a:ln w="12700">
            <a:solidFill>
              <a:srgbClr val="1A2B4A"/>
            </a:solidFill>
            <a:prstDash val="solid"/>
          </a:ln>
        </p:spPr>
      </p:sp>
      <p:sp>
        <p:nvSpPr>
          <p:cNvPr id="45" name="Text 43"/>
          <p:cNvSpPr/>
          <p:nvPr/>
        </p:nvSpPr>
        <p:spPr>
          <a:xfrm>
            <a:off x="7232904" y="3090672"/>
            <a:ext cx="1828800" cy="329184"/>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8</a:t>
            </a:r>
            <a:endParaRPr lang="en-US" sz="1300" dirty="0"/>
          </a:p>
        </p:txBody>
      </p:sp>
      <p:sp>
        <p:nvSpPr>
          <p:cNvPr id="46" name="Text 44"/>
          <p:cNvSpPr/>
          <p:nvPr/>
        </p:nvSpPr>
        <p:spPr>
          <a:xfrm>
            <a:off x="7324344" y="3474720"/>
            <a:ext cx="1664208" cy="384048"/>
          </a:xfrm>
          <a:prstGeom prst="rect">
            <a:avLst/>
          </a:prstGeom>
          <a:noFill/>
          <a:ln/>
        </p:spPr>
        <p:txBody>
          <a:bodyPr wrap="square" lIns="0" tIns="0" rIns="0" bIns="0" rtlCol="0" anchor="ctr"/>
          <a:lstStyle/>
          <a:p>
            <a:pPr indent="0" marL="0">
              <a:buNone/>
            </a:pPr>
            <a:r>
              <a:rPr lang="en-US" sz="1050" b="1" dirty="0">
                <a:solidFill>
                  <a:srgbClr val="1A2B4A"/>
                </a:solidFill>
                <a:latin typeface="Calibri" pitchFamily="34" charset="0"/>
                <a:ea typeface="Calibri" pitchFamily="34" charset="-122"/>
                <a:cs typeface="Calibri" pitchFamily="34" charset="-120"/>
              </a:rPr>
              <a:t>Literature Review &amp; Gaps</a:t>
            </a:r>
            <a:endParaRPr lang="en-US" sz="1050" dirty="0"/>
          </a:p>
        </p:txBody>
      </p:sp>
      <p:sp>
        <p:nvSpPr>
          <p:cNvPr id="47" name="Text 45"/>
          <p:cNvSpPr/>
          <p:nvPr/>
        </p:nvSpPr>
        <p:spPr>
          <a:xfrm>
            <a:off x="7324344" y="3895344"/>
            <a:ext cx="1664208" cy="969264"/>
          </a:xfrm>
          <a:prstGeom prst="rect">
            <a:avLst/>
          </a:prstGeom>
          <a:noFill/>
          <a:ln/>
        </p:spPr>
        <p:txBody>
          <a:bodyPr wrap="square" lIns="0" tIns="0" rIns="0" bIns="0" rtlCol="0" anchor="ctr"/>
          <a:lstStyle/>
          <a:p>
            <a:pPr indent="0" marL="0">
              <a:buNone/>
            </a:pPr>
            <a:r>
              <a:rPr lang="en-US" sz="950" dirty="0">
                <a:solidFill>
                  <a:srgbClr val="1E2D3D"/>
                </a:solidFill>
                <a:latin typeface="Calibri" pitchFamily="34" charset="0"/>
                <a:ea typeface="Calibri" pitchFamily="34" charset="-122"/>
                <a:cs typeface="Calibri" pitchFamily="34" charset="-120"/>
              </a:rPr>
              <a:t>Summary of 15 papers (2022–2025) and the three gaps this thesis addresses.</a:t>
            </a:r>
            <a:endParaRPr lang="en-US" sz="9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B4A"/>
          </a:solidFill>
          <a:ln w="12700">
            <a:solidFill>
              <a:srgbClr val="1A2B4A"/>
            </a:solidFill>
            <a:prstDash val="solid"/>
          </a:ln>
        </p:spPr>
      </p:sp>
      <p:sp>
        <p:nvSpPr>
          <p:cNvPr id="3" name="Text 1"/>
          <p:cNvSpPr/>
          <p:nvPr/>
        </p:nvSpPr>
        <p:spPr>
          <a:xfrm>
            <a:off x="457200" y="0"/>
            <a:ext cx="8229600" cy="914400"/>
          </a:xfrm>
          <a:prstGeom prst="rect">
            <a:avLst/>
          </a:prstGeom>
          <a:noFill/>
          <a:ln/>
        </p:spPr>
        <p:txBody>
          <a:bodyPr wrap="square" lIns="0" tIns="0" rIns="0" bIns="0" rtlCol="0" anchor="ctr"/>
          <a:lstStyle/>
          <a:p>
            <a:pPr indent="0" marL="0">
              <a:buNone/>
            </a:pPr>
            <a:r>
              <a:rPr lang="en-US" sz="2200" b="1" dirty="0">
                <a:solidFill>
                  <a:srgbClr val="FFFFFF"/>
                </a:solidFill>
                <a:latin typeface="Calibri" pitchFamily="34" charset="0"/>
                <a:ea typeface="Calibri" pitchFamily="34" charset="-122"/>
                <a:cs typeface="Calibri" pitchFamily="34" charset="-120"/>
              </a:rPr>
              <a:t>CHAPTER 1 — INTRODUCTION &amp; OVERVIEW</a:t>
            </a:r>
            <a:endParaRPr lang="en-US" sz="2200" dirty="0"/>
          </a:p>
        </p:txBody>
      </p:sp>
      <p:sp>
        <p:nvSpPr>
          <p:cNvPr id="4" name="Shape 2"/>
          <p:cNvSpPr/>
          <p:nvPr/>
        </p:nvSpPr>
        <p:spPr>
          <a:xfrm>
            <a:off x="274320" y="1005840"/>
            <a:ext cx="8595360" cy="685800"/>
          </a:xfrm>
          <a:prstGeom prst="rect">
            <a:avLst/>
          </a:prstGeom>
          <a:solidFill>
            <a:srgbClr val="E8F4F7"/>
          </a:solidFill>
          <a:ln w="12700">
            <a:solidFill>
              <a:srgbClr val="0B7B8A"/>
            </a:solidFill>
            <a:prstDash val="solid"/>
          </a:ln>
        </p:spPr>
      </p:sp>
      <p:sp>
        <p:nvSpPr>
          <p:cNvPr id="5" name="Text 3"/>
          <p:cNvSpPr/>
          <p:nvPr/>
        </p:nvSpPr>
        <p:spPr>
          <a:xfrm>
            <a:off x="457200" y="1051560"/>
            <a:ext cx="8229600" cy="594360"/>
          </a:xfrm>
          <a:prstGeom prst="rect">
            <a:avLst/>
          </a:prstGeom>
          <a:noFill/>
          <a:ln/>
        </p:spPr>
        <p:txBody>
          <a:bodyPr wrap="square" lIns="0" tIns="0" rIns="0" bIns="0" rtlCol="0" anchor="ctr"/>
          <a:lstStyle/>
          <a:p>
            <a:pPr indent="0" marL="0">
              <a:buNone/>
            </a:pPr>
            <a:r>
              <a:rPr lang="en-US" sz="1100" i="1" dirty="0">
                <a:solidFill>
                  <a:srgbClr val="1A2B4A"/>
                </a:solidFill>
                <a:latin typeface="Calibri" pitchFamily="34" charset="0"/>
                <a:ea typeface="Calibri" pitchFamily="34" charset="-122"/>
                <a:cs typeface="Calibri" pitchFamily="34" charset="-120"/>
              </a:rPr>
              <a:t>In recent years, digital communication platforms have changed how people express their thoughts, feelings, and mental state. Social media posts, online forums, and digital chats have become the main spaces where people openly share their stress, anxiety, and depression — generating enormous amounts of text every day that reflects their emotional and mental condition.</a:t>
            </a:r>
            <a:endParaRPr lang="en-US" sz="1100" dirty="0"/>
          </a:p>
        </p:txBody>
      </p:sp>
      <p:sp>
        <p:nvSpPr>
          <p:cNvPr id="6" name="Shape 4"/>
          <p:cNvSpPr/>
          <p:nvPr/>
        </p:nvSpPr>
        <p:spPr>
          <a:xfrm>
            <a:off x="274320" y="1828800"/>
            <a:ext cx="8595360" cy="960120"/>
          </a:xfrm>
          <a:prstGeom prst="rect">
            <a:avLst/>
          </a:prstGeom>
          <a:solidFill>
            <a:srgbClr val="F0F4F7"/>
          </a:solidFill>
          <a:ln w="12700">
            <a:solidFill>
              <a:srgbClr val="0B7B8A"/>
            </a:solidFill>
            <a:prstDash val="solid"/>
          </a:ln>
        </p:spPr>
      </p:sp>
      <p:sp>
        <p:nvSpPr>
          <p:cNvPr id="7" name="Text 5"/>
          <p:cNvSpPr/>
          <p:nvPr/>
        </p:nvSpPr>
        <p:spPr>
          <a:xfrm>
            <a:off x="457200" y="1892808"/>
            <a:ext cx="8229600" cy="301752"/>
          </a:xfrm>
          <a:prstGeom prst="rect">
            <a:avLst/>
          </a:prstGeom>
          <a:noFill/>
          <a:ln/>
        </p:spPr>
        <p:txBody>
          <a:bodyPr wrap="square" lIns="0" tIns="0" rIns="0" bIns="0" rtlCol="0" anchor="ctr"/>
          <a:lstStyle/>
          <a:p>
            <a:pPr indent="0" marL="0">
              <a:buNone/>
            </a:pPr>
            <a:r>
              <a:rPr lang="en-US" sz="1250" b="1" dirty="0">
                <a:solidFill>
                  <a:srgbClr val="1A2B4A"/>
                </a:solidFill>
                <a:latin typeface="Calibri" pitchFamily="34" charset="0"/>
                <a:ea typeface="Calibri" pitchFamily="34" charset="-122"/>
                <a:cs typeface="Calibri" pitchFamily="34" charset="-120"/>
              </a:rPr>
              <a:t>🤖  AI and NLP Are Now Powerful Enough</a:t>
            </a:r>
            <a:endParaRPr lang="en-US" sz="1250" dirty="0"/>
          </a:p>
        </p:txBody>
      </p:sp>
      <p:sp>
        <p:nvSpPr>
          <p:cNvPr id="8" name="Text 6"/>
          <p:cNvSpPr/>
          <p:nvPr/>
        </p:nvSpPr>
        <p:spPr>
          <a:xfrm>
            <a:off x="457200" y="2212848"/>
            <a:ext cx="8229600" cy="548640"/>
          </a:xfrm>
          <a:prstGeom prst="rect">
            <a:avLst/>
          </a:prstGeom>
          <a:noFill/>
          <a:ln/>
        </p:spPr>
        <p:txBody>
          <a:bodyPr wrap="square" lIns="0" tIns="0" rIns="0" bIns="0" rtlCol="0" anchor="ctr"/>
          <a:lstStyle/>
          <a:p>
            <a:pPr indent="0" marL="0">
              <a:buNone/>
            </a:pPr>
            <a:r>
              <a:rPr lang="en-US" sz="1050" dirty="0">
                <a:solidFill>
                  <a:srgbClr val="1E2D3D"/>
                </a:solidFill>
                <a:latin typeface="Calibri" pitchFamily="34" charset="0"/>
                <a:ea typeface="Calibri" pitchFamily="34" charset="-122"/>
                <a:cs typeface="Calibri" pitchFamily="34" charset="-120"/>
              </a:rPr>
              <a:t>Artificial Intelligence and Natural Language Processing have advanced to a point where computers can now understand and analyze human language with high accuracy. Transformer-based models like DistilBERT understand meaning from full context — not just how often certain words appear — making them ideal for analyzing emotional text.</a:t>
            </a:r>
            <a:endParaRPr lang="en-US" sz="1050" dirty="0"/>
          </a:p>
        </p:txBody>
      </p:sp>
      <p:sp>
        <p:nvSpPr>
          <p:cNvPr id="9" name="Shape 7"/>
          <p:cNvSpPr/>
          <p:nvPr/>
        </p:nvSpPr>
        <p:spPr>
          <a:xfrm>
            <a:off x="274320" y="2880360"/>
            <a:ext cx="8595360" cy="960120"/>
          </a:xfrm>
          <a:prstGeom prst="rect">
            <a:avLst/>
          </a:prstGeom>
          <a:solidFill>
            <a:srgbClr val="F0F4F7"/>
          </a:solidFill>
          <a:ln w="12700">
            <a:solidFill>
              <a:srgbClr val="0B7B8A"/>
            </a:solidFill>
            <a:prstDash val="solid"/>
          </a:ln>
        </p:spPr>
      </p:sp>
      <p:sp>
        <p:nvSpPr>
          <p:cNvPr id="10" name="Text 8"/>
          <p:cNvSpPr/>
          <p:nvPr/>
        </p:nvSpPr>
        <p:spPr>
          <a:xfrm>
            <a:off x="457200" y="2944368"/>
            <a:ext cx="8229600" cy="301752"/>
          </a:xfrm>
          <a:prstGeom prst="rect">
            <a:avLst/>
          </a:prstGeom>
          <a:noFill/>
          <a:ln/>
        </p:spPr>
        <p:txBody>
          <a:bodyPr wrap="square" lIns="0" tIns="0" rIns="0" bIns="0" rtlCol="0" anchor="ctr"/>
          <a:lstStyle/>
          <a:p>
            <a:pPr indent="0" marL="0">
              <a:buNone/>
            </a:pPr>
            <a:r>
              <a:rPr lang="en-US" sz="1250" b="1" dirty="0">
                <a:solidFill>
                  <a:srgbClr val="1A2B4A"/>
                </a:solidFill>
                <a:latin typeface="Calibri" pitchFamily="34" charset="0"/>
                <a:ea typeface="Calibri" pitchFamily="34" charset="-122"/>
                <a:cs typeface="Calibri" pitchFamily="34" charset="-120"/>
              </a:rPr>
              <a:t>🧠  A New Research Opportunity</a:t>
            </a:r>
            <a:endParaRPr lang="en-US" sz="1250" dirty="0"/>
          </a:p>
        </p:txBody>
      </p:sp>
      <p:sp>
        <p:nvSpPr>
          <p:cNvPr id="11" name="Text 9"/>
          <p:cNvSpPr/>
          <p:nvPr/>
        </p:nvSpPr>
        <p:spPr>
          <a:xfrm>
            <a:off x="457200" y="3264408"/>
            <a:ext cx="8229600" cy="548640"/>
          </a:xfrm>
          <a:prstGeom prst="rect">
            <a:avLst/>
          </a:prstGeom>
          <a:noFill/>
          <a:ln/>
        </p:spPr>
        <p:txBody>
          <a:bodyPr wrap="square" lIns="0" tIns="0" rIns="0" bIns="0" rtlCol="0" anchor="ctr"/>
          <a:lstStyle/>
          <a:p>
            <a:pPr indent="0" marL="0">
              <a:buNone/>
            </a:pPr>
            <a:r>
              <a:rPr lang="en-US" sz="1050" dirty="0">
                <a:solidFill>
                  <a:srgbClr val="1E2D3D"/>
                </a:solidFill>
                <a:latin typeface="Calibri" pitchFamily="34" charset="0"/>
                <a:ea typeface="Calibri" pitchFamily="34" charset="-122"/>
                <a:cs typeface="Calibri" pitchFamily="34" charset="-120"/>
              </a:rPr>
              <a:t>Bringing mental health research and NLP together creates a major opportunity: we can build automatic systems that detect a person's mental and emotional state simply from the text they write online. This would allow early identification of distress across millions of people — something impossible to do manually.</a:t>
            </a:r>
            <a:endParaRPr lang="en-US" sz="1050" dirty="0"/>
          </a:p>
        </p:txBody>
      </p:sp>
      <p:sp>
        <p:nvSpPr>
          <p:cNvPr id="12" name="Shape 10"/>
          <p:cNvSpPr/>
          <p:nvPr/>
        </p:nvSpPr>
        <p:spPr>
          <a:xfrm>
            <a:off x="274320" y="3931920"/>
            <a:ext cx="8595360" cy="960120"/>
          </a:xfrm>
          <a:prstGeom prst="rect">
            <a:avLst/>
          </a:prstGeom>
          <a:solidFill>
            <a:srgbClr val="F0F4F7"/>
          </a:solidFill>
          <a:ln w="12700">
            <a:solidFill>
              <a:srgbClr val="0B7B8A"/>
            </a:solidFill>
            <a:prstDash val="solid"/>
          </a:ln>
        </p:spPr>
      </p:sp>
      <p:sp>
        <p:nvSpPr>
          <p:cNvPr id="13" name="Text 11"/>
          <p:cNvSpPr/>
          <p:nvPr/>
        </p:nvSpPr>
        <p:spPr>
          <a:xfrm>
            <a:off x="457200" y="3995928"/>
            <a:ext cx="8229600" cy="301752"/>
          </a:xfrm>
          <a:prstGeom prst="rect">
            <a:avLst/>
          </a:prstGeom>
          <a:noFill/>
          <a:ln/>
        </p:spPr>
        <p:txBody>
          <a:bodyPr wrap="square" lIns="0" tIns="0" rIns="0" bIns="0" rtlCol="0" anchor="ctr"/>
          <a:lstStyle/>
          <a:p>
            <a:pPr indent="0" marL="0">
              <a:buNone/>
            </a:pPr>
            <a:r>
              <a:rPr lang="en-US" sz="1250" b="1" dirty="0">
                <a:solidFill>
                  <a:srgbClr val="1A2B4A"/>
                </a:solidFill>
                <a:latin typeface="Calibri" pitchFamily="34" charset="0"/>
                <a:ea typeface="Calibri" pitchFamily="34" charset="-122"/>
                <a:cs typeface="Calibri" pitchFamily="34" charset="-120"/>
              </a:rPr>
              <a:t>🌍  Especially Relevant for the Middle East</a:t>
            </a:r>
            <a:endParaRPr lang="en-US" sz="1250" dirty="0"/>
          </a:p>
        </p:txBody>
      </p:sp>
      <p:sp>
        <p:nvSpPr>
          <p:cNvPr id="14" name="Text 12"/>
          <p:cNvSpPr/>
          <p:nvPr/>
        </p:nvSpPr>
        <p:spPr>
          <a:xfrm>
            <a:off x="457200" y="4315968"/>
            <a:ext cx="8229600" cy="548640"/>
          </a:xfrm>
          <a:prstGeom prst="rect">
            <a:avLst/>
          </a:prstGeom>
          <a:noFill/>
          <a:ln/>
        </p:spPr>
        <p:txBody>
          <a:bodyPr wrap="square" lIns="0" tIns="0" rIns="0" bIns="0" rtlCol="0" anchor="ctr"/>
          <a:lstStyle/>
          <a:p>
            <a:pPr indent="0" marL="0">
              <a:buNone/>
            </a:pPr>
            <a:r>
              <a:rPr lang="en-US" sz="1050" dirty="0">
                <a:solidFill>
                  <a:srgbClr val="1E2D3D"/>
                </a:solidFill>
                <a:latin typeface="Calibri" pitchFamily="34" charset="0"/>
                <a:ea typeface="Calibri" pitchFamily="34" charset="-122"/>
                <a:cs typeface="Calibri" pitchFamily="34" charset="-120"/>
              </a:rPr>
              <a:t>In regions like the Middle East, where digital transformation is rapidly advancing through government platforms (UAE, Saudi Arabia), integrating such a system could support large-scale mental health monitoring and early intervention. This thesis provides the technical foundation for that integration.</a:t>
            </a:r>
            <a:endParaRPr lang="en-US" sz="10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0F4F7"/>
        </a:solidFill>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0B7B8A"/>
          </a:solidFill>
          <a:ln w="12700">
            <a:solidFill>
              <a:srgbClr val="0B7B8A"/>
            </a:solidFill>
            <a:prstDash val="solid"/>
          </a:ln>
        </p:spPr>
      </p:sp>
      <p:sp>
        <p:nvSpPr>
          <p:cNvPr id="3" name="Text 1"/>
          <p:cNvSpPr/>
          <p:nvPr/>
        </p:nvSpPr>
        <p:spPr>
          <a:xfrm>
            <a:off x="457200" y="0"/>
            <a:ext cx="8229600" cy="914400"/>
          </a:xfrm>
          <a:prstGeom prst="rect">
            <a:avLst/>
          </a:prstGeom>
          <a:noFill/>
          <a:ln/>
        </p:spPr>
        <p:txBody>
          <a:bodyPr wrap="square" lIns="0" tIns="0" rIns="0" bIns="0" rtlCol="0" anchor="ctr"/>
          <a:lstStyle/>
          <a:p>
            <a:pPr indent="0" marL="0">
              <a:buNone/>
            </a:pPr>
            <a:r>
              <a:rPr lang="en-US" sz="2400" b="1" dirty="0">
                <a:solidFill>
                  <a:srgbClr val="FFFFFF"/>
                </a:solidFill>
                <a:latin typeface="Calibri" pitchFamily="34" charset="0"/>
                <a:ea typeface="Calibri" pitchFamily="34" charset="-122"/>
                <a:cs typeface="Calibri" pitchFamily="34" charset="-120"/>
              </a:rPr>
              <a:t>CHAPTER 1 — PROBLEM DEFINITION</a:t>
            </a:r>
            <a:endParaRPr lang="en-US" sz="2400" dirty="0"/>
          </a:p>
        </p:txBody>
      </p:sp>
      <p:sp>
        <p:nvSpPr>
          <p:cNvPr id="4" name="Shape 2"/>
          <p:cNvSpPr/>
          <p:nvPr/>
        </p:nvSpPr>
        <p:spPr>
          <a:xfrm>
            <a:off x="256032" y="1005840"/>
            <a:ext cx="4224528" cy="1847088"/>
          </a:xfrm>
          <a:prstGeom prst="rect">
            <a:avLst/>
          </a:prstGeom>
          <a:solidFill>
            <a:srgbClr val="FFFFFF"/>
          </a:solidFill>
          <a:ln w="12700">
            <a:solidFill>
              <a:srgbClr val="0B7B8A"/>
            </a:solidFill>
            <a:prstDash val="solid"/>
          </a:ln>
          <a:effectLst>
            <a:outerShdw sx="100000" sy="100000" kx="0" ky="0" algn="bl" rotWithShape="0" blurRad="63500" dist="25400" dir="8100000">
              <a:srgbClr val="000000">
                <a:alpha val="8000"/>
              </a:srgbClr>
            </a:outerShdw>
          </a:effectLst>
        </p:spPr>
      </p:sp>
      <p:sp>
        <p:nvSpPr>
          <p:cNvPr id="5" name="Shape 3"/>
          <p:cNvSpPr/>
          <p:nvPr/>
        </p:nvSpPr>
        <p:spPr>
          <a:xfrm>
            <a:off x="256032" y="1005840"/>
            <a:ext cx="548640" cy="1847088"/>
          </a:xfrm>
          <a:prstGeom prst="rect">
            <a:avLst/>
          </a:prstGeom>
          <a:solidFill>
            <a:srgbClr val="0B7B8A"/>
          </a:solidFill>
          <a:ln w="12700">
            <a:solidFill>
              <a:srgbClr val="0B7B8A"/>
            </a:solidFill>
            <a:prstDash val="solid"/>
          </a:ln>
        </p:spPr>
      </p:sp>
      <p:sp>
        <p:nvSpPr>
          <p:cNvPr id="6" name="Text 4"/>
          <p:cNvSpPr/>
          <p:nvPr/>
        </p:nvSpPr>
        <p:spPr>
          <a:xfrm>
            <a:off x="256032" y="1005840"/>
            <a:ext cx="548640" cy="1847088"/>
          </a:xfrm>
          <a:prstGeom prst="rect">
            <a:avLst/>
          </a:prstGeom>
          <a:noFill/>
          <a:ln/>
        </p:spPr>
        <p:txBody>
          <a:bodyPr wrap="square" lIns="0" tIns="0" rIns="0" bIns="0" rtlCol="0" anchor="ctr"/>
          <a:lstStyle/>
          <a:p>
            <a:pPr algn="ctr" indent="0" marL="0">
              <a:buNone/>
            </a:pPr>
            <a:r>
              <a:rPr lang="en-US" sz="1800" b="1" dirty="0">
                <a:solidFill>
                  <a:srgbClr val="FFFFFF"/>
                </a:solidFill>
                <a:latin typeface="Calibri" pitchFamily="34" charset="0"/>
                <a:ea typeface="Calibri" pitchFamily="34" charset="-122"/>
                <a:cs typeface="Calibri" pitchFamily="34" charset="-120"/>
              </a:rPr>
              <a:t>01</a:t>
            </a:r>
            <a:endParaRPr lang="en-US" sz="1800" dirty="0"/>
          </a:p>
        </p:txBody>
      </p:sp>
      <p:sp>
        <p:nvSpPr>
          <p:cNvPr id="7" name="Text 5"/>
          <p:cNvSpPr/>
          <p:nvPr/>
        </p:nvSpPr>
        <p:spPr>
          <a:xfrm>
            <a:off x="896112" y="1097280"/>
            <a:ext cx="3493008" cy="411480"/>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Traditional Detection Methods No Longer Work</a:t>
            </a:r>
            <a:endParaRPr lang="en-US" sz="1100" dirty="0"/>
          </a:p>
        </p:txBody>
      </p:sp>
      <p:sp>
        <p:nvSpPr>
          <p:cNvPr id="8" name="Text 6"/>
          <p:cNvSpPr/>
          <p:nvPr/>
        </p:nvSpPr>
        <p:spPr>
          <a:xfrm>
            <a:off x="896112" y="1517904"/>
            <a:ext cx="3493008" cy="1280160"/>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For a long time, mental health distress was detected through face-to-face interaction — observing body language, watching how people behave at work or school, and speaking directly with them. However, as human interaction has increasingly moved online, especially in communities across the Middle East, these in-person methods cannot reach the people who need help most.</a:t>
            </a:r>
            <a:endParaRPr lang="en-US" sz="1000" dirty="0"/>
          </a:p>
        </p:txBody>
      </p:sp>
      <p:sp>
        <p:nvSpPr>
          <p:cNvPr id="9" name="Shape 7"/>
          <p:cNvSpPr/>
          <p:nvPr/>
        </p:nvSpPr>
        <p:spPr>
          <a:xfrm>
            <a:off x="4709160" y="1005840"/>
            <a:ext cx="4224528" cy="1847088"/>
          </a:xfrm>
          <a:prstGeom prst="rect">
            <a:avLst/>
          </a:prstGeom>
          <a:solidFill>
            <a:srgbClr val="FFFFFF"/>
          </a:solidFill>
          <a:ln w="12700">
            <a:solidFill>
              <a:srgbClr val="0B7B8A"/>
            </a:solidFill>
            <a:prstDash val="solid"/>
          </a:ln>
          <a:effectLst>
            <a:outerShdw sx="100000" sy="100000" kx="0" ky="0" algn="bl" rotWithShape="0" blurRad="63500" dist="25400" dir="8100000">
              <a:srgbClr val="000000">
                <a:alpha val="8000"/>
              </a:srgbClr>
            </a:outerShdw>
          </a:effectLst>
        </p:spPr>
      </p:sp>
      <p:sp>
        <p:nvSpPr>
          <p:cNvPr id="10" name="Shape 8"/>
          <p:cNvSpPr/>
          <p:nvPr/>
        </p:nvSpPr>
        <p:spPr>
          <a:xfrm>
            <a:off x="4709160" y="1005840"/>
            <a:ext cx="548640" cy="1847088"/>
          </a:xfrm>
          <a:prstGeom prst="rect">
            <a:avLst/>
          </a:prstGeom>
          <a:solidFill>
            <a:srgbClr val="0B7B8A"/>
          </a:solidFill>
          <a:ln w="12700">
            <a:solidFill>
              <a:srgbClr val="0B7B8A"/>
            </a:solidFill>
            <a:prstDash val="solid"/>
          </a:ln>
        </p:spPr>
      </p:sp>
      <p:sp>
        <p:nvSpPr>
          <p:cNvPr id="11" name="Text 9"/>
          <p:cNvSpPr/>
          <p:nvPr/>
        </p:nvSpPr>
        <p:spPr>
          <a:xfrm>
            <a:off x="4709160" y="1005840"/>
            <a:ext cx="548640" cy="1847088"/>
          </a:xfrm>
          <a:prstGeom prst="rect">
            <a:avLst/>
          </a:prstGeom>
          <a:noFill/>
          <a:ln/>
        </p:spPr>
        <p:txBody>
          <a:bodyPr wrap="square" lIns="0" tIns="0" rIns="0" bIns="0" rtlCol="0" anchor="ctr"/>
          <a:lstStyle/>
          <a:p>
            <a:pPr algn="ctr" indent="0" marL="0">
              <a:buNone/>
            </a:pPr>
            <a:r>
              <a:rPr lang="en-US" sz="1800" b="1" dirty="0">
                <a:solidFill>
                  <a:srgbClr val="FFFFFF"/>
                </a:solidFill>
                <a:latin typeface="Calibri" pitchFamily="34" charset="0"/>
                <a:ea typeface="Calibri" pitchFamily="34" charset="-122"/>
                <a:cs typeface="Calibri" pitchFamily="34" charset="-120"/>
              </a:rPr>
              <a:t>02</a:t>
            </a:r>
            <a:endParaRPr lang="en-US" sz="1800" dirty="0"/>
          </a:p>
        </p:txBody>
      </p:sp>
      <p:sp>
        <p:nvSpPr>
          <p:cNvPr id="12" name="Text 10"/>
          <p:cNvSpPr/>
          <p:nvPr/>
        </p:nvSpPr>
        <p:spPr>
          <a:xfrm>
            <a:off x="5349240" y="1097280"/>
            <a:ext cx="3493008" cy="411480"/>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The Virtual World Generates Massive Amounts of Emotional Text</a:t>
            </a:r>
            <a:endParaRPr lang="en-US" sz="1100" dirty="0"/>
          </a:p>
        </p:txBody>
      </p:sp>
      <p:sp>
        <p:nvSpPr>
          <p:cNvPr id="13" name="Text 11"/>
          <p:cNvSpPr/>
          <p:nvPr/>
        </p:nvSpPr>
        <p:spPr>
          <a:xfrm>
            <a:off x="5349240" y="1517904"/>
            <a:ext cx="3493008" cy="1280160"/>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Today, people chat, share stories, and express personal emotions entirely online — and this trend will only grow. Online users produce huge volumes of text every day, and hidden within that text is real information about their emotional and mental state. This text is available but almost entirely unanalyzed for mental health purposes.</a:t>
            </a:r>
            <a:endParaRPr lang="en-US" sz="1000" dirty="0"/>
          </a:p>
        </p:txBody>
      </p:sp>
      <p:sp>
        <p:nvSpPr>
          <p:cNvPr id="14" name="Shape 12"/>
          <p:cNvSpPr/>
          <p:nvPr/>
        </p:nvSpPr>
        <p:spPr>
          <a:xfrm>
            <a:off x="256032" y="2971800"/>
            <a:ext cx="4224528" cy="1847088"/>
          </a:xfrm>
          <a:prstGeom prst="rect">
            <a:avLst/>
          </a:prstGeom>
          <a:solidFill>
            <a:srgbClr val="FFFFFF"/>
          </a:solidFill>
          <a:ln w="12700">
            <a:solidFill>
              <a:srgbClr val="0B7B8A"/>
            </a:solidFill>
            <a:prstDash val="solid"/>
          </a:ln>
          <a:effectLst>
            <a:outerShdw sx="100000" sy="100000" kx="0" ky="0" algn="bl" rotWithShape="0" blurRad="63500" dist="25400" dir="8100000">
              <a:srgbClr val="000000">
                <a:alpha val="8000"/>
              </a:srgbClr>
            </a:outerShdw>
          </a:effectLst>
        </p:spPr>
      </p:sp>
      <p:sp>
        <p:nvSpPr>
          <p:cNvPr id="15" name="Shape 13"/>
          <p:cNvSpPr/>
          <p:nvPr/>
        </p:nvSpPr>
        <p:spPr>
          <a:xfrm>
            <a:off x="256032" y="2971800"/>
            <a:ext cx="548640" cy="1847088"/>
          </a:xfrm>
          <a:prstGeom prst="rect">
            <a:avLst/>
          </a:prstGeom>
          <a:solidFill>
            <a:srgbClr val="0B7B8A"/>
          </a:solidFill>
          <a:ln w="12700">
            <a:solidFill>
              <a:srgbClr val="0B7B8A"/>
            </a:solidFill>
            <a:prstDash val="solid"/>
          </a:ln>
        </p:spPr>
      </p:sp>
      <p:sp>
        <p:nvSpPr>
          <p:cNvPr id="16" name="Text 14"/>
          <p:cNvSpPr/>
          <p:nvPr/>
        </p:nvSpPr>
        <p:spPr>
          <a:xfrm>
            <a:off x="256032" y="2971800"/>
            <a:ext cx="548640" cy="1847088"/>
          </a:xfrm>
          <a:prstGeom prst="rect">
            <a:avLst/>
          </a:prstGeom>
          <a:noFill/>
          <a:ln/>
        </p:spPr>
        <p:txBody>
          <a:bodyPr wrap="square" lIns="0" tIns="0" rIns="0" bIns="0" rtlCol="0" anchor="ctr"/>
          <a:lstStyle/>
          <a:p>
            <a:pPr algn="ctr" indent="0" marL="0">
              <a:buNone/>
            </a:pPr>
            <a:r>
              <a:rPr lang="en-US" sz="1800" b="1" dirty="0">
                <a:solidFill>
                  <a:srgbClr val="FFFFFF"/>
                </a:solidFill>
                <a:latin typeface="Calibri" pitchFamily="34" charset="0"/>
                <a:ea typeface="Calibri" pitchFamily="34" charset="-122"/>
                <a:cs typeface="Calibri" pitchFamily="34" charset="-120"/>
              </a:rPr>
              <a:t>03</a:t>
            </a:r>
            <a:endParaRPr lang="en-US" sz="1800" dirty="0"/>
          </a:p>
        </p:txBody>
      </p:sp>
      <p:sp>
        <p:nvSpPr>
          <p:cNvPr id="17" name="Text 15"/>
          <p:cNvSpPr/>
          <p:nvPr/>
        </p:nvSpPr>
        <p:spPr>
          <a:xfrm>
            <a:off x="896112" y="3063240"/>
            <a:ext cx="3493008" cy="411480"/>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Manual Checking Is Impossible at Scale</a:t>
            </a:r>
            <a:endParaRPr lang="en-US" sz="1100" dirty="0"/>
          </a:p>
        </p:txBody>
      </p:sp>
      <p:sp>
        <p:nvSpPr>
          <p:cNvPr id="18" name="Text 16"/>
          <p:cNvSpPr/>
          <p:nvPr/>
        </p:nvSpPr>
        <p:spPr>
          <a:xfrm>
            <a:off x="896112" y="3483864"/>
            <a:ext cx="3493008" cy="1280160"/>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Checking for mental distress manually across this scale of data is simply not possible. No team of humans can read and assess millions of posts. And standard sentiment analysis — which only sorts text into 'positive' or 'negative' — cannot detect complex mental states like depression, anxiety, stress, bipolar disorder, or suicidal ideation, each of which requires different support and intervention.</a:t>
            </a:r>
            <a:endParaRPr lang="en-US" sz="1000" dirty="0"/>
          </a:p>
        </p:txBody>
      </p:sp>
      <p:sp>
        <p:nvSpPr>
          <p:cNvPr id="19" name="Shape 17"/>
          <p:cNvSpPr/>
          <p:nvPr/>
        </p:nvSpPr>
        <p:spPr>
          <a:xfrm>
            <a:off x="4709160" y="2971800"/>
            <a:ext cx="4224528" cy="1847088"/>
          </a:xfrm>
          <a:prstGeom prst="rect">
            <a:avLst/>
          </a:prstGeom>
          <a:solidFill>
            <a:srgbClr val="FFFFFF"/>
          </a:solidFill>
          <a:ln w="12700">
            <a:solidFill>
              <a:srgbClr val="0B7B8A"/>
            </a:solidFill>
            <a:prstDash val="solid"/>
          </a:ln>
          <a:effectLst>
            <a:outerShdw sx="100000" sy="100000" kx="0" ky="0" algn="bl" rotWithShape="0" blurRad="63500" dist="25400" dir="8100000">
              <a:srgbClr val="000000">
                <a:alpha val="8000"/>
              </a:srgbClr>
            </a:outerShdw>
          </a:effectLst>
        </p:spPr>
      </p:sp>
      <p:sp>
        <p:nvSpPr>
          <p:cNvPr id="20" name="Shape 18"/>
          <p:cNvSpPr/>
          <p:nvPr/>
        </p:nvSpPr>
        <p:spPr>
          <a:xfrm>
            <a:off x="4709160" y="2971800"/>
            <a:ext cx="548640" cy="1847088"/>
          </a:xfrm>
          <a:prstGeom prst="rect">
            <a:avLst/>
          </a:prstGeom>
          <a:solidFill>
            <a:srgbClr val="0B7B8A"/>
          </a:solidFill>
          <a:ln w="12700">
            <a:solidFill>
              <a:srgbClr val="0B7B8A"/>
            </a:solidFill>
            <a:prstDash val="solid"/>
          </a:ln>
        </p:spPr>
      </p:sp>
      <p:sp>
        <p:nvSpPr>
          <p:cNvPr id="21" name="Text 19"/>
          <p:cNvSpPr/>
          <p:nvPr/>
        </p:nvSpPr>
        <p:spPr>
          <a:xfrm>
            <a:off x="4709160" y="2971800"/>
            <a:ext cx="548640" cy="1847088"/>
          </a:xfrm>
          <a:prstGeom prst="rect">
            <a:avLst/>
          </a:prstGeom>
          <a:noFill/>
          <a:ln/>
        </p:spPr>
        <p:txBody>
          <a:bodyPr wrap="square" lIns="0" tIns="0" rIns="0" bIns="0" rtlCol="0" anchor="ctr"/>
          <a:lstStyle/>
          <a:p>
            <a:pPr algn="ctr" indent="0" marL="0">
              <a:buNone/>
            </a:pPr>
            <a:r>
              <a:rPr lang="en-US" sz="1800" b="1" dirty="0">
                <a:solidFill>
                  <a:srgbClr val="FFFFFF"/>
                </a:solidFill>
                <a:latin typeface="Calibri" pitchFamily="34" charset="0"/>
                <a:ea typeface="Calibri" pitchFamily="34" charset="-122"/>
                <a:cs typeface="Calibri" pitchFamily="34" charset="-120"/>
              </a:rPr>
              <a:t>04</a:t>
            </a:r>
            <a:endParaRPr lang="en-US" sz="1800" dirty="0"/>
          </a:p>
        </p:txBody>
      </p:sp>
      <p:sp>
        <p:nvSpPr>
          <p:cNvPr id="22" name="Text 20"/>
          <p:cNvSpPr/>
          <p:nvPr/>
        </p:nvSpPr>
        <p:spPr>
          <a:xfrm>
            <a:off x="5349240" y="3063240"/>
            <a:ext cx="3493008" cy="411480"/>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We Need a Smart, Automatic System</a:t>
            </a:r>
            <a:endParaRPr lang="en-US" sz="1100" dirty="0"/>
          </a:p>
        </p:txBody>
      </p:sp>
      <p:sp>
        <p:nvSpPr>
          <p:cNvPr id="23" name="Text 21"/>
          <p:cNvSpPr/>
          <p:nvPr/>
        </p:nvSpPr>
        <p:spPr>
          <a:xfrm>
            <a:off x="5349240" y="3483864"/>
            <a:ext cx="3493008" cy="1280160"/>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What is needed is an intelligent automated system that can analyze text and identify people's hidden emotional and mental health states. Such a system would be able to find emotional patterns across large online populations and support mental health research and digital services — especially in communities where face-to-face access is limited.</a:t>
            </a:r>
            <a:endParaRPr lang="en-US" sz="1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B4A"/>
          </a:solidFill>
          <a:ln w="12700">
            <a:solidFill>
              <a:srgbClr val="1A2B4A"/>
            </a:solidFill>
            <a:prstDash val="solid"/>
          </a:ln>
        </p:spPr>
      </p:sp>
      <p:sp>
        <p:nvSpPr>
          <p:cNvPr id="3" name="Text 1"/>
          <p:cNvSpPr/>
          <p:nvPr/>
        </p:nvSpPr>
        <p:spPr>
          <a:xfrm>
            <a:off x="457200" y="0"/>
            <a:ext cx="8229600" cy="914400"/>
          </a:xfrm>
          <a:prstGeom prst="rect">
            <a:avLst/>
          </a:prstGeom>
          <a:noFill/>
          <a:ln/>
        </p:spPr>
        <p:txBody>
          <a:bodyPr wrap="square" lIns="0" tIns="0" rIns="0" bIns="0" rtlCol="0" anchor="ctr"/>
          <a:lstStyle/>
          <a:p>
            <a:pPr indent="0" marL="0">
              <a:buNone/>
            </a:pPr>
            <a:r>
              <a:rPr lang="en-US" sz="2400" b="1" dirty="0">
                <a:solidFill>
                  <a:srgbClr val="FFFFFF"/>
                </a:solidFill>
                <a:latin typeface="Calibri" pitchFamily="34" charset="0"/>
                <a:ea typeface="Calibri" pitchFamily="34" charset="-122"/>
                <a:cs typeface="Calibri" pitchFamily="34" charset="-120"/>
              </a:rPr>
              <a:t>CHAPTER 1 — OBJECTIVES &amp; CONTRIBUTION</a:t>
            </a:r>
            <a:endParaRPr lang="en-US" sz="2400" dirty="0"/>
          </a:p>
        </p:txBody>
      </p:sp>
      <p:sp>
        <p:nvSpPr>
          <p:cNvPr id="4" name="Shape 2"/>
          <p:cNvSpPr/>
          <p:nvPr/>
        </p:nvSpPr>
        <p:spPr>
          <a:xfrm>
            <a:off x="256032" y="987552"/>
            <a:ext cx="4224528" cy="3858768"/>
          </a:xfrm>
          <a:prstGeom prst="rect">
            <a:avLst/>
          </a:prstGeom>
          <a:solidFill>
            <a:srgbClr val="F0F4F7"/>
          </a:solidFill>
          <a:ln w="12700">
            <a:solidFill>
              <a:srgbClr val="0B7B8A"/>
            </a:solidFill>
            <a:prstDash val="solid"/>
          </a:ln>
        </p:spPr>
      </p:sp>
      <p:sp>
        <p:nvSpPr>
          <p:cNvPr id="5" name="Shape 3"/>
          <p:cNvSpPr/>
          <p:nvPr/>
        </p:nvSpPr>
        <p:spPr>
          <a:xfrm>
            <a:off x="256032" y="987552"/>
            <a:ext cx="4224528" cy="402336"/>
          </a:xfrm>
          <a:prstGeom prst="rect">
            <a:avLst/>
          </a:prstGeom>
          <a:solidFill>
            <a:srgbClr val="0B7B8A"/>
          </a:solidFill>
          <a:ln w="12700">
            <a:solidFill>
              <a:srgbClr val="0B7B8A"/>
            </a:solidFill>
            <a:prstDash val="solid"/>
          </a:ln>
        </p:spPr>
      </p:sp>
      <p:sp>
        <p:nvSpPr>
          <p:cNvPr id="6" name="Text 4"/>
          <p:cNvSpPr/>
          <p:nvPr/>
        </p:nvSpPr>
        <p:spPr>
          <a:xfrm>
            <a:off x="256032" y="987552"/>
            <a:ext cx="4224528" cy="402336"/>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THESIS OBJECTIVES</a:t>
            </a:r>
            <a:endParaRPr lang="en-US" sz="1300" dirty="0"/>
          </a:p>
        </p:txBody>
      </p:sp>
      <p:sp>
        <p:nvSpPr>
          <p:cNvPr id="7" name="Text 5"/>
          <p:cNvSpPr/>
          <p:nvPr/>
        </p:nvSpPr>
        <p:spPr>
          <a:xfrm>
            <a:off x="365760" y="1463040"/>
            <a:ext cx="4005072" cy="594360"/>
          </a:xfrm>
          <a:prstGeom prst="rect">
            <a:avLst/>
          </a:prstGeom>
          <a:noFill/>
          <a:ln/>
        </p:spPr>
        <p:txBody>
          <a:bodyPr wrap="square" lIns="0" tIns="0" rIns="0" bIns="0" rtlCol="0" anchor="ctr"/>
          <a:lstStyle/>
          <a:p>
            <a:pPr indent="0" marL="0">
              <a:buNone/>
            </a:pPr>
            <a:r>
              <a:rPr lang="en-US" sz="1050" i="1" dirty="0">
                <a:solidFill>
                  <a:srgbClr val="1A2B4A"/>
                </a:solidFill>
                <a:latin typeface="Calibri" pitchFamily="34" charset="0"/>
                <a:ea typeface="Calibri" pitchFamily="34" charset="-122"/>
                <a:cs typeface="Calibri" pitchFamily="34" charset="-120"/>
              </a:rPr>
              <a:t>The central goal is to develop and evaluate transformer-based text classification models capable of detecting multiple mental health categories from online text data.</a:t>
            </a:r>
            <a:endParaRPr lang="en-US" sz="1050" dirty="0"/>
          </a:p>
        </p:txBody>
      </p:sp>
      <p:sp>
        <p:nvSpPr>
          <p:cNvPr id="8" name="Shape 6"/>
          <p:cNvSpPr/>
          <p:nvPr/>
        </p:nvSpPr>
        <p:spPr>
          <a:xfrm>
            <a:off x="347472" y="2157984"/>
            <a:ext cx="329184" cy="329184"/>
          </a:xfrm>
          <a:prstGeom prst="ellipse">
            <a:avLst/>
          </a:prstGeom>
          <a:solidFill>
            <a:srgbClr val="0B7B8A"/>
          </a:solidFill>
          <a:ln w="12700">
            <a:solidFill>
              <a:srgbClr val="0B7B8A"/>
            </a:solidFill>
            <a:prstDash val="solid"/>
          </a:ln>
        </p:spPr>
      </p:sp>
      <p:sp>
        <p:nvSpPr>
          <p:cNvPr id="9" name="Text 7"/>
          <p:cNvSpPr/>
          <p:nvPr/>
        </p:nvSpPr>
        <p:spPr>
          <a:xfrm>
            <a:off x="347472" y="2157984"/>
            <a:ext cx="329184" cy="329184"/>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1</a:t>
            </a:r>
            <a:endParaRPr lang="en-US" sz="1100" dirty="0"/>
          </a:p>
        </p:txBody>
      </p:sp>
      <p:sp>
        <p:nvSpPr>
          <p:cNvPr id="10" name="Text 8"/>
          <p:cNvSpPr/>
          <p:nvPr/>
        </p:nvSpPr>
        <p:spPr>
          <a:xfrm>
            <a:off x="749808" y="2121408"/>
            <a:ext cx="3639312" cy="603504"/>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Preprocess and prepare the "Sentiment Analysis for Mental Health" dataset from Kaggle — a collection of labeled social media posts across multiple mental health categories.</a:t>
            </a:r>
            <a:endParaRPr lang="en-US" sz="1000" dirty="0"/>
          </a:p>
        </p:txBody>
      </p:sp>
      <p:sp>
        <p:nvSpPr>
          <p:cNvPr id="11" name="Shape 9"/>
          <p:cNvSpPr/>
          <p:nvPr/>
        </p:nvSpPr>
        <p:spPr>
          <a:xfrm>
            <a:off x="347472" y="2816352"/>
            <a:ext cx="329184" cy="329184"/>
          </a:xfrm>
          <a:prstGeom prst="ellipse">
            <a:avLst/>
          </a:prstGeom>
          <a:solidFill>
            <a:srgbClr val="0B7B8A"/>
          </a:solidFill>
          <a:ln w="12700">
            <a:solidFill>
              <a:srgbClr val="0B7B8A"/>
            </a:solidFill>
            <a:prstDash val="solid"/>
          </a:ln>
        </p:spPr>
      </p:sp>
      <p:sp>
        <p:nvSpPr>
          <p:cNvPr id="12" name="Text 10"/>
          <p:cNvSpPr/>
          <p:nvPr/>
        </p:nvSpPr>
        <p:spPr>
          <a:xfrm>
            <a:off x="347472" y="2816352"/>
            <a:ext cx="329184" cy="329184"/>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2</a:t>
            </a:r>
            <a:endParaRPr lang="en-US" sz="1100" dirty="0"/>
          </a:p>
        </p:txBody>
      </p:sp>
      <p:sp>
        <p:nvSpPr>
          <p:cNvPr id="13" name="Text 11"/>
          <p:cNvSpPr/>
          <p:nvPr/>
        </p:nvSpPr>
        <p:spPr>
          <a:xfrm>
            <a:off x="749808" y="2779776"/>
            <a:ext cx="3639312" cy="603504"/>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Fine-tune a RoBERTa model specifically for multi-class mental health classification, going beyond binary (positive/negative) sentiment analysis.</a:t>
            </a:r>
            <a:endParaRPr lang="en-US" sz="1000" dirty="0"/>
          </a:p>
        </p:txBody>
      </p:sp>
      <p:sp>
        <p:nvSpPr>
          <p:cNvPr id="14" name="Shape 12"/>
          <p:cNvSpPr/>
          <p:nvPr/>
        </p:nvSpPr>
        <p:spPr>
          <a:xfrm>
            <a:off x="347472" y="3474720"/>
            <a:ext cx="329184" cy="329184"/>
          </a:xfrm>
          <a:prstGeom prst="ellipse">
            <a:avLst/>
          </a:prstGeom>
          <a:solidFill>
            <a:srgbClr val="0B7B8A"/>
          </a:solidFill>
          <a:ln w="12700">
            <a:solidFill>
              <a:srgbClr val="0B7B8A"/>
            </a:solidFill>
            <a:prstDash val="solid"/>
          </a:ln>
        </p:spPr>
      </p:sp>
      <p:sp>
        <p:nvSpPr>
          <p:cNvPr id="15" name="Text 13"/>
          <p:cNvSpPr/>
          <p:nvPr/>
        </p:nvSpPr>
        <p:spPr>
          <a:xfrm>
            <a:off x="347472" y="3474720"/>
            <a:ext cx="329184" cy="329184"/>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3</a:t>
            </a:r>
            <a:endParaRPr lang="en-US" sz="1100" dirty="0"/>
          </a:p>
        </p:txBody>
      </p:sp>
      <p:sp>
        <p:nvSpPr>
          <p:cNvPr id="16" name="Text 14"/>
          <p:cNvSpPr/>
          <p:nvPr/>
        </p:nvSpPr>
        <p:spPr>
          <a:xfrm>
            <a:off x="749808" y="3438144"/>
            <a:ext cx="3639312" cy="603504"/>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Evaluate the model's performance using four metrics: Accuracy, Precision, Recall, and F1-score — for each individual mental health class.</a:t>
            </a:r>
            <a:endParaRPr lang="en-US" sz="1000" dirty="0"/>
          </a:p>
        </p:txBody>
      </p:sp>
      <p:sp>
        <p:nvSpPr>
          <p:cNvPr id="17" name="Shape 15"/>
          <p:cNvSpPr/>
          <p:nvPr/>
        </p:nvSpPr>
        <p:spPr>
          <a:xfrm>
            <a:off x="347472" y="4133088"/>
            <a:ext cx="329184" cy="329184"/>
          </a:xfrm>
          <a:prstGeom prst="ellipse">
            <a:avLst/>
          </a:prstGeom>
          <a:solidFill>
            <a:srgbClr val="0B7B8A"/>
          </a:solidFill>
          <a:ln w="12700">
            <a:solidFill>
              <a:srgbClr val="0B7B8A"/>
            </a:solidFill>
            <a:prstDash val="solid"/>
          </a:ln>
        </p:spPr>
      </p:sp>
      <p:sp>
        <p:nvSpPr>
          <p:cNvPr id="18" name="Text 16"/>
          <p:cNvSpPr/>
          <p:nvPr/>
        </p:nvSpPr>
        <p:spPr>
          <a:xfrm>
            <a:off x="347472" y="4133088"/>
            <a:ext cx="329184" cy="329184"/>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4</a:t>
            </a:r>
            <a:endParaRPr lang="en-US" sz="1100" dirty="0"/>
          </a:p>
        </p:txBody>
      </p:sp>
      <p:sp>
        <p:nvSpPr>
          <p:cNvPr id="19" name="Text 17"/>
          <p:cNvSpPr/>
          <p:nvPr/>
        </p:nvSpPr>
        <p:spPr>
          <a:xfrm>
            <a:off x="749808" y="4096512"/>
            <a:ext cx="3639312" cy="603504"/>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Analyze the classification results in detail, understand the model's strengths and limitations, and document what the findings mean for real-world application.</a:t>
            </a:r>
            <a:endParaRPr lang="en-US" sz="1000" dirty="0"/>
          </a:p>
        </p:txBody>
      </p:sp>
      <p:sp>
        <p:nvSpPr>
          <p:cNvPr id="20" name="Shape 18"/>
          <p:cNvSpPr/>
          <p:nvPr/>
        </p:nvSpPr>
        <p:spPr>
          <a:xfrm>
            <a:off x="4663440" y="987552"/>
            <a:ext cx="4224528" cy="3858768"/>
          </a:xfrm>
          <a:prstGeom prst="rect">
            <a:avLst/>
          </a:prstGeom>
          <a:solidFill>
            <a:srgbClr val="F0F4F7"/>
          </a:solidFill>
          <a:ln w="12700">
            <a:solidFill>
              <a:srgbClr val="1A2B4A"/>
            </a:solidFill>
            <a:prstDash val="solid"/>
          </a:ln>
        </p:spPr>
      </p:sp>
      <p:sp>
        <p:nvSpPr>
          <p:cNvPr id="21" name="Shape 19"/>
          <p:cNvSpPr/>
          <p:nvPr/>
        </p:nvSpPr>
        <p:spPr>
          <a:xfrm>
            <a:off x="4663440" y="987552"/>
            <a:ext cx="4224528" cy="402336"/>
          </a:xfrm>
          <a:prstGeom prst="rect">
            <a:avLst/>
          </a:prstGeom>
          <a:solidFill>
            <a:srgbClr val="1A2B4A"/>
          </a:solidFill>
          <a:ln w="12700">
            <a:solidFill>
              <a:srgbClr val="1A2B4A"/>
            </a:solidFill>
            <a:prstDash val="solid"/>
          </a:ln>
        </p:spPr>
      </p:sp>
      <p:sp>
        <p:nvSpPr>
          <p:cNvPr id="22" name="Text 20"/>
          <p:cNvSpPr/>
          <p:nvPr/>
        </p:nvSpPr>
        <p:spPr>
          <a:xfrm>
            <a:off x="4663440" y="987552"/>
            <a:ext cx="4224528" cy="402336"/>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THESIS CONTRIBUTION</a:t>
            </a:r>
            <a:endParaRPr lang="en-US" sz="1300" dirty="0"/>
          </a:p>
        </p:txBody>
      </p:sp>
      <p:sp>
        <p:nvSpPr>
          <p:cNvPr id="23" name="Shape 21"/>
          <p:cNvSpPr/>
          <p:nvPr/>
        </p:nvSpPr>
        <p:spPr>
          <a:xfrm>
            <a:off x="4736592" y="1481328"/>
            <a:ext cx="73152" cy="987552"/>
          </a:xfrm>
          <a:prstGeom prst="rect">
            <a:avLst/>
          </a:prstGeom>
          <a:solidFill>
            <a:srgbClr val="00C9B1"/>
          </a:solidFill>
          <a:ln w="12700">
            <a:solidFill>
              <a:srgbClr val="00C9B1"/>
            </a:solidFill>
            <a:prstDash val="solid"/>
          </a:ln>
        </p:spPr>
      </p:sp>
      <p:sp>
        <p:nvSpPr>
          <p:cNvPr id="24" name="Text 22"/>
          <p:cNvSpPr/>
          <p:nvPr/>
        </p:nvSpPr>
        <p:spPr>
          <a:xfrm>
            <a:off x="4882896" y="1517904"/>
            <a:ext cx="3913632" cy="292608"/>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Technical Contribution</a:t>
            </a:r>
            <a:endParaRPr lang="en-US" sz="1100" dirty="0"/>
          </a:p>
        </p:txBody>
      </p:sp>
      <p:sp>
        <p:nvSpPr>
          <p:cNvPr id="25" name="Text 23"/>
          <p:cNvSpPr/>
          <p:nvPr/>
        </p:nvSpPr>
        <p:spPr>
          <a:xfrm>
            <a:off x="4882896" y="1828800"/>
            <a:ext cx="3913632" cy="658368"/>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This thesis develops a transformer-based NLP system capable of detecting emotional and mental health states from text. Unlike existing work, it goes deeper than basic positive/negative polarity and identifies five distinct emotional categories simultaneously.</a:t>
            </a:r>
            <a:endParaRPr lang="en-US" sz="980" dirty="0"/>
          </a:p>
        </p:txBody>
      </p:sp>
      <p:sp>
        <p:nvSpPr>
          <p:cNvPr id="26" name="Shape 24"/>
          <p:cNvSpPr/>
          <p:nvPr/>
        </p:nvSpPr>
        <p:spPr>
          <a:xfrm>
            <a:off x="4736592" y="2596896"/>
            <a:ext cx="73152" cy="987552"/>
          </a:xfrm>
          <a:prstGeom prst="rect">
            <a:avLst/>
          </a:prstGeom>
          <a:solidFill>
            <a:srgbClr val="00C9B1"/>
          </a:solidFill>
          <a:ln w="12700">
            <a:solidFill>
              <a:srgbClr val="00C9B1"/>
            </a:solidFill>
            <a:prstDash val="solid"/>
          </a:ln>
        </p:spPr>
      </p:sp>
      <p:sp>
        <p:nvSpPr>
          <p:cNvPr id="27" name="Text 25"/>
          <p:cNvSpPr/>
          <p:nvPr/>
        </p:nvSpPr>
        <p:spPr>
          <a:xfrm>
            <a:off x="4882896" y="2633472"/>
            <a:ext cx="3913632" cy="292608"/>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Practical Contribution (Middle East Focus)</a:t>
            </a:r>
            <a:endParaRPr lang="en-US" sz="1100" dirty="0"/>
          </a:p>
        </p:txBody>
      </p:sp>
      <p:sp>
        <p:nvSpPr>
          <p:cNvPr id="28" name="Text 26"/>
          <p:cNvSpPr/>
          <p:nvPr/>
        </p:nvSpPr>
        <p:spPr>
          <a:xfrm>
            <a:off x="4882896" y="2944368"/>
            <a:ext cx="3913632" cy="658368"/>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The research explores how AI-driven emotional state detection could work within the digital service ecosystems of countries like the UAE and Saudi Arabia, where centralized government platforms handle passports, IDs, and public transactions — providing an opportunity for early mental health intervention at scale.</a:t>
            </a:r>
            <a:endParaRPr lang="en-US" sz="980" dirty="0"/>
          </a:p>
        </p:txBody>
      </p:sp>
      <p:sp>
        <p:nvSpPr>
          <p:cNvPr id="29" name="Shape 27"/>
          <p:cNvSpPr/>
          <p:nvPr/>
        </p:nvSpPr>
        <p:spPr>
          <a:xfrm>
            <a:off x="4736592" y="3712464"/>
            <a:ext cx="73152" cy="987552"/>
          </a:xfrm>
          <a:prstGeom prst="rect">
            <a:avLst/>
          </a:prstGeom>
          <a:solidFill>
            <a:srgbClr val="00C9B1"/>
          </a:solidFill>
          <a:ln w="12700">
            <a:solidFill>
              <a:srgbClr val="00C9B1"/>
            </a:solidFill>
            <a:prstDash val="solid"/>
          </a:ln>
        </p:spPr>
      </p:sp>
      <p:sp>
        <p:nvSpPr>
          <p:cNvPr id="30" name="Text 28"/>
          <p:cNvSpPr/>
          <p:nvPr/>
        </p:nvSpPr>
        <p:spPr>
          <a:xfrm>
            <a:off x="4882896" y="3749040"/>
            <a:ext cx="3913632" cy="292608"/>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Foundational Framework</a:t>
            </a:r>
            <a:endParaRPr lang="en-US" sz="1100" dirty="0"/>
          </a:p>
        </p:txBody>
      </p:sp>
      <p:sp>
        <p:nvSpPr>
          <p:cNvPr id="31" name="Text 29"/>
          <p:cNvSpPr/>
          <p:nvPr/>
        </p:nvSpPr>
        <p:spPr>
          <a:xfrm>
            <a:off x="4882896" y="4059936"/>
            <a:ext cx="3913632" cy="658368"/>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Although this thesis does not deploy the system in a real government environment, it provides the foundational technical framework that could be integrated with public digital services to enhance mental health awareness, early detection, and fast intervention strategies for individuals in psychological distress.</a:t>
            </a:r>
            <a:endParaRPr lang="en-US" sz="98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0F4F7"/>
        </a:solidFill>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0B7B8A"/>
          </a:solidFill>
          <a:ln w="12700">
            <a:solidFill>
              <a:srgbClr val="0B7B8A"/>
            </a:solidFill>
            <a:prstDash val="solid"/>
          </a:ln>
        </p:spPr>
      </p:sp>
      <p:sp>
        <p:nvSpPr>
          <p:cNvPr id="3" name="Text 1"/>
          <p:cNvSpPr/>
          <p:nvPr/>
        </p:nvSpPr>
        <p:spPr>
          <a:xfrm>
            <a:off x="457200" y="0"/>
            <a:ext cx="8229600" cy="914400"/>
          </a:xfrm>
          <a:prstGeom prst="rect">
            <a:avLst/>
          </a:prstGeom>
          <a:noFill/>
          <a:ln/>
        </p:spPr>
        <p:txBody>
          <a:bodyPr wrap="square" lIns="0" tIns="0" rIns="0" bIns="0" rtlCol="0" anchor="ctr"/>
          <a:lstStyle/>
          <a:p>
            <a:pPr indent="0" marL="0">
              <a:buNone/>
            </a:pPr>
            <a:r>
              <a:rPr lang="en-US" sz="2200" b="1" dirty="0">
                <a:solidFill>
                  <a:srgbClr val="FFFFFF"/>
                </a:solidFill>
                <a:latin typeface="Calibri" pitchFamily="34" charset="0"/>
                <a:ea typeface="Calibri" pitchFamily="34" charset="-122"/>
                <a:cs typeface="Calibri" pitchFamily="34" charset="-120"/>
              </a:rPr>
              <a:t>CHAPTER 2 — NLP &amp; MENTAL HEALTH: BACKGROUND</a:t>
            </a:r>
            <a:endParaRPr lang="en-US" sz="2200" dirty="0"/>
          </a:p>
        </p:txBody>
      </p:sp>
      <p:sp>
        <p:nvSpPr>
          <p:cNvPr id="4" name="Shape 2"/>
          <p:cNvSpPr/>
          <p:nvPr/>
        </p:nvSpPr>
        <p:spPr>
          <a:xfrm>
            <a:off x="274320" y="987552"/>
            <a:ext cx="8595360" cy="777240"/>
          </a:xfrm>
          <a:prstGeom prst="rect">
            <a:avLst/>
          </a:prstGeom>
          <a:solidFill>
            <a:srgbClr val="1A2B4A"/>
          </a:solidFill>
          <a:ln w="12700">
            <a:solidFill>
              <a:srgbClr val="1A2B4A"/>
            </a:solidFill>
            <a:prstDash val="solid"/>
          </a:ln>
        </p:spPr>
      </p:sp>
      <p:sp>
        <p:nvSpPr>
          <p:cNvPr id="5" name="Text 3"/>
          <p:cNvSpPr/>
          <p:nvPr/>
        </p:nvSpPr>
        <p:spPr>
          <a:xfrm>
            <a:off x="457200" y="1024128"/>
            <a:ext cx="8229600" cy="292608"/>
          </a:xfrm>
          <a:prstGeom prst="rect">
            <a:avLst/>
          </a:prstGeom>
          <a:noFill/>
          <a:ln/>
        </p:spPr>
        <p:txBody>
          <a:bodyPr wrap="square" lIns="0" tIns="0" rIns="0" bIns="0" rtlCol="0" anchor="ctr"/>
          <a:lstStyle/>
          <a:p>
            <a:pPr indent="0" marL="0">
              <a:buNone/>
            </a:pPr>
            <a:r>
              <a:rPr lang="en-US" sz="1300" b="1" dirty="0">
                <a:solidFill>
                  <a:srgbClr val="00C9B1"/>
                </a:solidFill>
                <a:latin typeface="Calibri" pitchFamily="34" charset="0"/>
                <a:ea typeface="Calibri" pitchFamily="34" charset="-122"/>
                <a:cs typeface="Calibri" pitchFamily="34" charset="-120"/>
              </a:rPr>
              <a:t>"Language as a Window" Hypothesis (Pennebaker, 2011)</a:t>
            </a:r>
            <a:endParaRPr lang="en-US" sz="1300" dirty="0"/>
          </a:p>
        </p:txBody>
      </p:sp>
      <p:sp>
        <p:nvSpPr>
          <p:cNvPr id="6" name="Text 4"/>
          <p:cNvSpPr/>
          <p:nvPr/>
        </p:nvSpPr>
        <p:spPr>
          <a:xfrm>
            <a:off x="457200" y="1316736"/>
            <a:ext cx="8229600" cy="402336"/>
          </a:xfrm>
          <a:prstGeom prst="rect">
            <a:avLst/>
          </a:prstGeom>
          <a:noFill/>
          <a:ln/>
        </p:spPr>
        <p:txBody>
          <a:bodyPr wrap="square" lIns="0" tIns="0" rIns="0" bIns="0" rtlCol="0" anchor="ctr"/>
          <a:lstStyle/>
          <a:p>
            <a:pPr indent="0" marL="0">
              <a:buNone/>
            </a:pPr>
            <a:r>
              <a:rPr lang="en-US" sz="1100" dirty="0">
                <a:solidFill>
                  <a:srgbClr val="FFFFFF"/>
                </a:solidFill>
                <a:latin typeface="Calibri" pitchFamily="34" charset="0"/>
                <a:ea typeface="Calibri" pitchFamily="34" charset="-122"/>
                <a:cs typeface="Calibri" pitchFamily="34" charset="-120"/>
              </a:rPr>
              <a:t>An individual's linguistic patterns can directly reflect their cognitive and emotional state. This hypothesis is the scientific foundation of using text analysis for mental health detection.</a:t>
            </a:r>
            <a:endParaRPr lang="en-US" sz="1100" dirty="0"/>
          </a:p>
        </p:txBody>
      </p:sp>
      <p:sp>
        <p:nvSpPr>
          <p:cNvPr id="7" name="Shape 5"/>
          <p:cNvSpPr/>
          <p:nvPr/>
        </p:nvSpPr>
        <p:spPr>
          <a:xfrm>
            <a:off x="274320" y="1874520"/>
            <a:ext cx="8595360" cy="594360"/>
          </a:xfrm>
          <a:prstGeom prst="rect">
            <a:avLst/>
          </a:prstGeom>
          <a:solidFill>
            <a:srgbClr val="FFFFFF"/>
          </a:solidFill>
          <a:ln w="12700">
            <a:solidFill>
              <a:srgbClr val="0B7B8A"/>
            </a:solidFill>
            <a:prstDash val="solid"/>
          </a:ln>
        </p:spPr>
      </p:sp>
      <p:sp>
        <p:nvSpPr>
          <p:cNvPr id="8" name="Text 6"/>
          <p:cNvSpPr/>
          <p:nvPr/>
        </p:nvSpPr>
        <p:spPr>
          <a:xfrm>
            <a:off x="457200" y="1920240"/>
            <a:ext cx="8229600" cy="512064"/>
          </a:xfrm>
          <a:prstGeom prst="rect">
            <a:avLst/>
          </a:prstGeom>
          <a:noFill/>
          <a:ln/>
        </p:spPr>
        <p:txBody>
          <a:bodyPr wrap="square" lIns="0" tIns="0" rIns="0" bIns="0" rtlCol="0" anchor="ctr"/>
          <a:lstStyle/>
          <a:p>
            <a:pPr indent="0" marL="0">
              <a:buNone/>
            </a:pPr>
            <a:r>
              <a:rPr lang="en-US" sz="1050" dirty="0">
                <a:solidFill>
                  <a:srgbClr val="1E2D3D"/>
                </a:solidFill>
                <a:latin typeface="Calibri" pitchFamily="34" charset="0"/>
                <a:ea typeface="Calibri" pitchFamily="34" charset="-122"/>
                <a:cs typeface="Calibri" pitchFamily="34" charset="-120"/>
              </a:rPr>
              <a:t>🌐  Global Scale of the Problem — Depression affects over 300 million people worldwide (WHO). Anxiety disorders affect around 264 million. Traditional clinical assessment methods — interviews, questionnaires — are too slow and resource-heavy to address this scale. Social media text offers a new, real-time data source for mental health research.</a:t>
            </a:r>
            <a:endParaRPr lang="en-US" sz="1050" dirty="0"/>
          </a:p>
        </p:txBody>
      </p:sp>
      <p:sp>
        <p:nvSpPr>
          <p:cNvPr id="9" name="Shape 7"/>
          <p:cNvSpPr/>
          <p:nvPr/>
        </p:nvSpPr>
        <p:spPr>
          <a:xfrm>
            <a:off x="274320" y="2578608"/>
            <a:ext cx="2834640" cy="2286000"/>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7000"/>
              </a:srgbClr>
            </a:outerShdw>
          </a:effectLst>
        </p:spPr>
      </p:sp>
      <p:sp>
        <p:nvSpPr>
          <p:cNvPr id="10" name="Shape 8"/>
          <p:cNvSpPr/>
          <p:nvPr/>
        </p:nvSpPr>
        <p:spPr>
          <a:xfrm>
            <a:off x="274320" y="2578608"/>
            <a:ext cx="2834640" cy="365760"/>
          </a:xfrm>
          <a:prstGeom prst="rect">
            <a:avLst/>
          </a:prstGeom>
          <a:solidFill>
            <a:srgbClr val="0B7B8A"/>
          </a:solidFill>
          <a:ln w="12700">
            <a:solidFill>
              <a:srgbClr val="0B7B8A"/>
            </a:solidFill>
            <a:prstDash val="solid"/>
          </a:ln>
        </p:spPr>
      </p:sp>
      <p:sp>
        <p:nvSpPr>
          <p:cNvPr id="11" name="Text 9"/>
          <p:cNvSpPr/>
          <p:nvPr/>
        </p:nvSpPr>
        <p:spPr>
          <a:xfrm>
            <a:off x="365760" y="2596896"/>
            <a:ext cx="2651760" cy="347472"/>
          </a:xfrm>
          <a:prstGeom prst="rect">
            <a:avLst/>
          </a:prstGeom>
          <a:noFill/>
          <a:ln/>
        </p:spPr>
        <p:txBody>
          <a:bodyPr wrap="square" lIns="0" tIns="0" rIns="0" bIns="0" rtlCol="0" anchor="ctr"/>
          <a:lstStyle/>
          <a:p>
            <a:pPr indent="0" marL="0">
              <a:buNone/>
            </a:pPr>
            <a:r>
              <a:rPr lang="en-US" sz="1050" b="1" dirty="0">
                <a:solidFill>
                  <a:srgbClr val="FFFFFF"/>
                </a:solidFill>
                <a:latin typeface="Calibri" pitchFamily="34" charset="0"/>
                <a:ea typeface="Calibri" pitchFamily="34" charset="-122"/>
                <a:cs typeface="Calibri" pitchFamily="34" charset="-120"/>
              </a:rPr>
              <a:t>Why Social Media Text Is Valuable</a:t>
            </a:r>
            <a:endParaRPr lang="en-US" sz="1050" dirty="0"/>
          </a:p>
        </p:txBody>
      </p:sp>
      <p:sp>
        <p:nvSpPr>
          <p:cNvPr id="12" name="Text 10"/>
          <p:cNvSpPr/>
          <p:nvPr/>
        </p:nvSpPr>
        <p:spPr>
          <a:xfrm>
            <a:off x="365760" y="2999232"/>
            <a:ext cx="2651760" cy="1828800"/>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Platforms like Twitter, Reddit, and Facebook are where people freely express their thoughts, emotions, and personal experiences every day. These posts create a massive, real-time dataset that reflects the emotional states and psychological conditions of millions of people — data that was previously invisible to researchers and health systems.</a:t>
            </a:r>
            <a:endParaRPr lang="en-US" sz="1000" dirty="0"/>
          </a:p>
        </p:txBody>
      </p:sp>
      <p:sp>
        <p:nvSpPr>
          <p:cNvPr id="13" name="Shape 11"/>
          <p:cNvSpPr/>
          <p:nvPr/>
        </p:nvSpPr>
        <p:spPr>
          <a:xfrm>
            <a:off x="3246120" y="2578608"/>
            <a:ext cx="2834640" cy="2286000"/>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7000"/>
              </a:srgbClr>
            </a:outerShdw>
          </a:effectLst>
        </p:spPr>
      </p:sp>
      <p:sp>
        <p:nvSpPr>
          <p:cNvPr id="14" name="Shape 12"/>
          <p:cNvSpPr/>
          <p:nvPr/>
        </p:nvSpPr>
        <p:spPr>
          <a:xfrm>
            <a:off x="3246120" y="2578608"/>
            <a:ext cx="2834640" cy="365760"/>
          </a:xfrm>
          <a:prstGeom prst="rect">
            <a:avLst/>
          </a:prstGeom>
          <a:solidFill>
            <a:srgbClr val="0B7B8A"/>
          </a:solidFill>
          <a:ln w="12700">
            <a:solidFill>
              <a:srgbClr val="0B7B8A"/>
            </a:solidFill>
            <a:prstDash val="solid"/>
          </a:ln>
        </p:spPr>
      </p:sp>
      <p:sp>
        <p:nvSpPr>
          <p:cNvPr id="15" name="Text 13"/>
          <p:cNvSpPr/>
          <p:nvPr/>
        </p:nvSpPr>
        <p:spPr>
          <a:xfrm>
            <a:off x="3337560" y="2596896"/>
            <a:ext cx="2651760" cy="347472"/>
          </a:xfrm>
          <a:prstGeom prst="rect">
            <a:avLst/>
          </a:prstGeom>
          <a:noFill/>
          <a:ln/>
        </p:spPr>
        <p:txBody>
          <a:bodyPr wrap="square" lIns="0" tIns="0" rIns="0" bIns="0" rtlCol="0" anchor="ctr"/>
          <a:lstStyle/>
          <a:p>
            <a:pPr indent="0" marL="0">
              <a:buNone/>
            </a:pPr>
            <a:r>
              <a:rPr lang="en-US" sz="1050" b="1" dirty="0">
                <a:solidFill>
                  <a:srgbClr val="FFFFFF"/>
                </a:solidFill>
                <a:latin typeface="Calibri" pitchFamily="34" charset="0"/>
                <a:ea typeface="Calibri" pitchFamily="34" charset="-122"/>
                <a:cs typeface="Calibri" pitchFamily="34" charset="-120"/>
              </a:rPr>
              <a:t>Why NLP Is the Right Tool</a:t>
            </a:r>
            <a:endParaRPr lang="en-US" sz="1050" dirty="0"/>
          </a:p>
        </p:txBody>
      </p:sp>
      <p:sp>
        <p:nvSpPr>
          <p:cNvPr id="16" name="Text 14"/>
          <p:cNvSpPr/>
          <p:nvPr/>
        </p:nvSpPr>
        <p:spPr>
          <a:xfrm>
            <a:off x="3337560" y="2999232"/>
            <a:ext cx="2651760" cy="1828800"/>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Natural Language Processing is the branch of AI designed specifically to analyze textual data and extract meaningful patterns from human language. Modern NLP tools can process millions of social media posts quickly, identify emotional signals, and classify mental health conditions — tasks that would be completely impossible for human analysts at this scale.</a:t>
            </a:r>
            <a:endParaRPr lang="en-US" sz="1000" dirty="0"/>
          </a:p>
        </p:txBody>
      </p:sp>
      <p:sp>
        <p:nvSpPr>
          <p:cNvPr id="17" name="Shape 15"/>
          <p:cNvSpPr/>
          <p:nvPr/>
        </p:nvSpPr>
        <p:spPr>
          <a:xfrm>
            <a:off x="6217920" y="2578608"/>
            <a:ext cx="2834640" cy="2286000"/>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7000"/>
              </a:srgbClr>
            </a:outerShdw>
          </a:effectLst>
        </p:spPr>
      </p:sp>
      <p:sp>
        <p:nvSpPr>
          <p:cNvPr id="18" name="Shape 16"/>
          <p:cNvSpPr/>
          <p:nvPr/>
        </p:nvSpPr>
        <p:spPr>
          <a:xfrm>
            <a:off x="6217920" y="2578608"/>
            <a:ext cx="2834640" cy="365760"/>
          </a:xfrm>
          <a:prstGeom prst="rect">
            <a:avLst/>
          </a:prstGeom>
          <a:solidFill>
            <a:srgbClr val="0B7B8A"/>
          </a:solidFill>
          <a:ln w="12700">
            <a:solidFill>
              <a:srgbClr val="0B7B8A"/>
            </a:solidFill>
            <a:prstDash val="solid"/>
          </a:ln>
        </p:spPr>
      </p:sp>
      <p:sp>
        <p:nvSpPr>
          <p:cNvPr id="19" name="Text 17"/>
          <p:cNvSpPr/>
          <p:nvPr/>
        </p:nvSpPr>
        <p:spPr>
          <a:xfrm>
            <a:off x="6309360" y="2596896"/>
            <a:ext cx="2651760" cy="347472"/>
          </a:xfrm>
          <a:prstGeom prst="rect">
            <a:avLst/>
          </a:prstGeom>
          <a:noFill/>
          <a:ln/>
        </p:spPr>
        <p:txBody>
          <a:bodyPr wrap="square" lIns="0" tIns="0" rIns="0" bIns="0" rtlCol="0" anchor="ctr"/>
          <a:lstStyle/>
          <a:p>
            <a:pPr indent="0" marL="0">
              <a:buNone/>
            </a:pPr>
            <a:r>
              <a:rPr lang="en-US" sz="1050" b="1" dirty="0">
                <a:solidFill>
                  <a:srgbClr val="FFFFFF"/>
                </a:solidFill>
                <a:latin typeface="Calibri" pitchFamily="34" charset="0"/>
                <a:ea typeface="Calibri" pitchFamily="34" charset="-122"/>
                <a:cs typeface="Calibri" pitchFamily="34" charset="-120"/>
              </a:rPr>
              <a:t>Why Transformer Models Are the Best Approach</a:t>
            </a:r>
            <a:endParaRPr lang="en-US" sz="1050" dirty="0"/>
          </a:p>
        </p:txBody>
      </p:sp>
      <p:sp>
        <p:nvSpPr>
          <p:cNvPr id="20" name="Text 18"/>
          <p:cNvSpPr/>
          <p:nvPr/>
        </p:nvSpPr>
        <p:spPr>
          <a:xfrm>
            <a:off x="6309360" y="2999232"/>
            <a:ext cx="2651760" cy="1828800"/>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Recent advances in machine learning produced transformer-based language models like BERT (Bidirectional Encoder Representations from Transformers). These models understand the full context of a sentence from both directions — left and right — which makes them far more accurate at detecting subtle mental health indicators such as depression, anxiety, stress, and suicidal ideation from social media text.</a:t>
            </a:r>
            <a:endParaRPr lang="en-US" sz="1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B4A"/>
          </a:solidFill>
          <a:ln w="12700">
            <a:solidFill>
              <a:srgbClr val="1A2B4A"/>
            </a:solidFill>
            <a:prstDash val="solid"/>
          </a:ln>
        </p:spPr>
      </p:sp>
      <p:sp>
        <p:nvSpPr>
          <p:cNvPr id="3" name="Text 1"/>
          <p:cNvSpPr/>
          <p:nvPr/>
        </p:nvSpPr>
        <p:spPr>
          <a:xfrm>
            <a:off x="457200" y="0"/>
            <a:ext cx="8229600" cy="914400"/>
          </a:xfrm>
          <a:prstGeom prst="rect">
            <a:avLst/>
          </a:prstGeom>
          <a:noFill/>
          <a:ln/>
        </p:spPr>
        <p:txBody>
          <a:bodyPr wrap="square" lIns="0" tIns="0" rIns="0" bIns="0" rtlCol="0" anchor="ctr"/>
          <a:lstStyle/>
          <a:p>
            <a:pPr indent="0" marL="0">
              <a:buNone/>
            </a:pPr>
            <a:r>
              <a:rPr lang="en-US" sz="2000" b="1" dirty="0">
                <a:solidFill>
                  <a:srgbClr val="FFFFFF"/>
                </a:solidFill>
                <a:latin typeface="Calibri" pitchFamily="34" charset="0"/>
                <a:ea typeface="Calibri" pitchFamily="34" charset="-122"/>
                <a:cs typeface="Calibri" pitchFamily="34" charset="-120"/>
              </a:rPr>
              <a:t>CHAPTER 2 — EVOLUTION OF METHODS: FROM NLP TO TRANSFORMERS</a:t>
            </a:r>
            <a:endParaRPr lang="en-US" sz="2000" dirty="0"/>
          </a:p>
        </p:txBody>
      </p:sp>
      <p:sp>
        <p:nvSpPr>
          <p:cNvPr id="4" name="Text 2"/>
          <p:cNvSpPr/>
          <p:nvPr/>
        </p:nvSpPr>
        <p:spPr>
          <a:xfrm>
            <a:off x="2980944" y="2148840"/>
            <a:ext cx="320040" cy="365760"/>
          </a:xfrm>
          <a:prstGeom prst="rect">
            <a:avLst/>
          </a:prstGeom>
          <a:noFill/>
          <a:ln/>
        </p:spPr>
        <p:txBody>
          <a:bodyPr wrap="square" lIns="0" tIns="0" rIns="0" bIns="0" rtlCol="0" anchor="ctr"/>
          <a:lstStyle/>
          <a:p>
            <a:pPr algn="ctr" indent="0" marL="0">
              <a:buNone/>
            </a:pPr>
            <a:r>
              <a:rPr lang="en-US" sz="1800" dirty="0">
                <a:solidFill>
                  <a:srgbClr val="00C9B1"/>
                </a:solidFill>
                <a:latin typeface="Calibri" pitchFamily="34" charset="0"/>
                <a:ea typeface="Calibri" pitchFamily="34" charset="-122"/>
                <a:cs typeface="Calibri" pitchFamily="34" charset="-120"/>
              </a:rPr>
              <a:t>→</a:t>
            </a:r>
            <a:endParaRPr lang="en-US" sz="1800" dirty="0"/>
          </a:p>
        </p:txBody>
      </p:sp>
      <p:sp>
        <p:nvSpPr>
          <p:cNvPr id="5" name="Shape 3"/>
          <p:cNvSpPr/>
          <p:nvPr/>
        </p:nvSpPr>
        <p:spPr>
          <a:xfrm>
            <a:off x="256032" y="987552"/>
            <a:ext cx="2834640" cy="384048"/>
          </a:xfrm>
          <a:prstGeom prst="rect">
            <a:avLst/>
          </a:prstGeom>
          <a:solidFill>
            <a:srgbClr val="5A7A8A"/>
          </a:solidFill>
          <a:ln w="12700">
            <a:solidFill>
              <a:srgbClr val="5A7A8A"/>
            </a:solidFill>
            <a:prstDash val="solid"/>
          </a:ln>
        </p:spPr>
      </p:sp>
      <p:sp>
        <p:nvSpPr>
          <p:cNvPr id="6" name="Text 4"/>
          <p:cNvSpPr/>
          <p:nvPr/>
        </p:nvSpPr>
        <p:spPr>
          <a:xfrm>
            <a:off x="256032" y="987552"/>
            <a:ext cx="2834640" cy="384048"/>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Era 1</a:t>
            </a:r>
            <a:endParaRPr lang="en-US" sz="1300" dirty="0"/>
          </a:p>
        </p:txBody>
      </p:sp>
      <p:sp>
        <p:nvSpPr>
          <p:cNvPr id="7" name="Shape 5"/>
          <p:cNvSpPr/>
          <p:nvPr/>
        </p:nvSpPr>
        <p:spPr>
          <a:xfrm>
            <a:off x="256032" y="1371600"/>
            <a:ext cx="2834640" cy="502920"/>
          </a:xfrm>
          <a:prstGeom prst="rect">
            <a:avLst/>
          </a:prstGeom>
          <a:solidFill>
            <a:srgbClr val="F0F4F7"/>
          </a:solidFill>
          <a:ln w="12700">
            <a:solidFill>
              <a:srgbClr val="5A7A8A"/>
            </a:solidFill>
            <a:prstDash val="solid"/>
          </a:ln>
        </p:spPr>
      </p:sp>
      <p:sp>
        <p:nvSpPr>
          <p:cNvPr id="8" name="Text 6"/>
          <p:cNvSpPr/>
          <p:nvPr/>
        </p:nvSpPr>
        <p:spPr>
          <a:xfrm>
            <a:off x="256032" y="1371600"/>
            <a:ext cx="2834640" cy="502920"/>
          </a:xfrm>
          <a:prstGeom prst="rect">
            <a:avLst/>
          </a:prstGeom>
          <a:noFill/>
          <a:ln/>
        </p:spPr>
        <p:txBody>
          <a:bodyPr wrap="square" lIns="0" tIns="0" rIns="0" bIns="0" rtlCol="0" anchor="ctr"/>
          <a:lstStyle/>
          <a:p>
            <a:pPr algn="ctr" indent="0" marL="0">
              <a:buNone/>
            </a:pPr>
            <a:r>
              <a:rPr lang="en-US" sz="1200" b="1" dirty="0">
                <a:solidFill>
                  <a:srgbClr val="5A7A8A"/>
                </a:solidFill>
                <a:latin typeface="Calibri" pitchFamily="34" charset="0"/>
                <a:ea typeface="Calibri" pitchFamily="34" charset="-122"/>
                <a:cs typeface="Calibri" pitchFamily="34" charset="-120"/>
              </a:rPr>
              <a:t>Lexicon-Based Approaches</a:t>
            </a:r>
            <a:endParaRPr lang="en-US" sz="1200" dirty="0"/>
          </a:p>
        </p:txBody>
      </p:sp>
      <p:sp>
        <p:nvSpPr>
          <p:cNvPr id="9" name="Shape 7"/>
          <p:cNvSpPr/>
          <p:nvPr/>
        </p:nvSpPr>
        <p:spPr>
          <a:xfrm>
            <a:off x="256032" y="1874520"/>
            <a:ext cx="2834640" cy="2176272"/>
          </a:xfrm>
          <a:prstGeom prst="rect">
            <a:avLst/>
          </a:prstGeom>
          <a:solidFill>
            <a:srgbClr val="FFFFFF"/>
          </a:solidFill>
          <a:ln w="12700">
            <a:solidFill>
              <a:srgbClr val="5A7A8A"/>
            </a:solidFill>
            <a:prstDash val="solid"/>
          </a:ln>
        </p:spPr>
      </p:sp>
      <p:sp>
        <p:nvSpPr>
          <p:cNvPr id="10" name="Text 8"/>
          <p:cNvSpPr/>
          <p:nvPr/>
        </p:nvSpPr>
        <p:spPr>
          <a:xfrm>
            <a:off x="347472" y="1920240"/>
            <a:ext cx="2651760" cy="1664208"/>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Tools like LIWC (Linguistic Inquiry and Word Count) used fixed sets of predefined word categories — such as pronouns and emotional words — to infer psychological states from text. For example, if someone used many first-person singular pronouns ('I', 'me', 'myself') combined with negative words, the tool would infer depression-like patterns. These methods were transparent and easy to understand, but they could not handle the complexity of real human language.</a:t>
            </a:r>
            <a:endParaRPr lang="en-US" sz="980" dirty="0"/>
          </a:p>
        </p:txBody>
      </p:sp>
      <p:sp>
        <p:nvSpPr>
          <p:cNvPr id="11" name="Shape 9"/>
          <p:cNvSpPr/>
          <p:nvPr/>
        </p:nvSpPr>
        <p:spPr>
          <a:xfrm>
            <a:off x="256032" y="4050792"/>
            <a:ext cx="2834640" cy="502920"/>
          </a:xfrm>
          <a:prstGeom prst="rect">
            <a:avLst/>
          </a:prstGeom>
          <a:solidFill>
            <a:srgbClr val="F0F4F7"/>
          </a:solidFill>
          <a:ln w="12700">
            <a:solidFill>
              <a:srgbClr val="5A7A8A"/>
            </a:solidFill>
            <a:prstDash val="solid"/>
          </a:ln>
        </p:spPr>
      </p:sp>
      <p:sp>
        <p:nvSpPr>
          <p:cNvPr id="12" name="Text 10"/>
          <p:cNvSpPr/>
          <p:nvPr/>
        </p:nvSpPr>
        <p:spPr>
          <a:xfrm>
            <a:off x="329184" y="4078224"/>
            <a:ext cx="2697480" cy="457200"/>
          </a:xfrm>
          <a:prstGeom prst="rect">
            <a:avLst/>
          </a:prstGeom>
          <a:noFill/>
          <a:ln/>
        </p:spPr>
        <p:txBody>
          <a:bodyPr wrap="square" lIns="0" tIns="0" rIns="0" bIns="0" rtlCol="0" anchor="ctr"/>
          <a:lstStyle/>
          <a:p>
            <a:pPr indent="0" marL="0">
              <a:buNone/>
            </a:pPr>
            <a:r>
              <a:rPr lang="en-US" sz="900" i="1" dirty="0">
                <a:solidFill>
                  <a:srgbClr val="5A7A8A"/>
                </a:solidFill>
                <a:latin typeface="Calibri" pitchFamily="34" charset="0"/>
                <a:ea typeface="Calibri" pitchFamily="34" charset="-122"/>
                <a:cs typeface="Calibri" pitchFamily="34" charset="-120"/>
              </a:rPr>
              <a:t>Limitation: Cannot capture context, sarcasm, or complex sentence meaning.</a:t>
            </a:r>
            <a:endParaRPr lang="en-US" sz="900" dirty="0"/>
          </a:p>
        </p:txBody>
      </p:sp>
      <p:sp>
        <p:nvSpPr>
          <p:cNvPr id="13" name="Text 11"/>
          <p:cNvSpPr/>
          <p:nvPr/>
        </p:nvSpPr>
        <p:spPr>
          <a:xfrm>
            <a:off x="5952744" y="2148840"/>
            <a:ext cx="320040" cy="365760"/>
          </a:xfrm>
          <a:prstGeom prst="rect">
            <a:avLst/>
          </a:prstGeom>
          <a:noFill/>
          <a:ln/>
        </p:spPr>
        <p:txBody>
          <a:bodyPr wrap="square" lIns="0" tIns="0" rIns="0" bIns="0" rtlCol="0" anchor="ctr"/>
          <a:lstStyle/>
          <a:p>
            <a:pPr algn="ctr" indent="0" marL="0">
              <a:buNone/>
            </a:pPr>
            <a:r>
              <a:rPr lang="en-US" sz="1800" dirty="0">
                <a:solidFill>
                  <a:srgbClr val="00C9B1"/>
                </a:solidFill>
                <a:latin typeface="Calibri" pitchFamily="34" charset="0"/>
                <a:ea typeface="Calibri" pitchFamily="34" charset="-122"/>
                <a:cs typeface="Calibri" pitchFamily="34" charset="-120"/>
              </a:rPr>
              <a:t>→</a:t>
            </a:r>
            <a:endParaRPr lang="en-US" sz="1800" dirty="0"/>
          </a:p>
        </p:txBody>
      </p:sp>
      <p:sp>
        <p:nvSpPr>
          <p:cNvPr id="14" name="Shape 12"/>
          <p:cNvSpPr/>
          <p:nvPr/>
        </p:nvSpPr>
        <p:spPr>
          <a:xfrm>
            <a:off x="3227832" y="987552"/>
            <a:ext cx="2834640" cy="384048"/>
          </a:xfrm>
          <a:prstGeom prst="rect">
            <a:avLst/>
          </a:prstGeom>
          <a:solidFill>
            <a:srgbClr val="0B7B8A"/>
          </a:solidFill>
          <a:ln w="12700">
            <a:solidFill>
              <a:srgbClr val="0B7B8A"/>
            </a:solidFill>
            <a:prstDash val="solid"/>
          </a:ln>
        </p:spPr>
      </p:sp>
      <p:sp>
        <p:nvSpPr>
          <p:cNvPr id="15" name="Text 13"/>
          <p:cNvSpPr/>
          <p:nvPr/>
        </p:nvSpPr>
        <p:spPr>
          <a:xfrm>
            <a:off x="3227832" y="987552"/>
            <a:ext cx="2834640" cy="384048"/>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Era 2</a:t>
            </a:r>
            <a:endParaRPr lang="en-US" sz="1300" dirty="0"/>
          </a:p>
        </p:txBody>
      </p:sp>
      <p:sp>
        <p:nvSpPr>
          <p:cNvPr id="16" name="Shape 14"/>
          <p:cNvSpPr/>
          <p:nvPr/>
        </p:nvSpPr>
        <p:spPr>
          <a:xfrm>
            <a:off x="3227832" y="1371600"/>
            <a:ext cx="2834640" cy="502920"/>
          </a:xfrm>
          <a:prstGeom prst="rect">
            <a:avLst/>
          </a:prstGeom>
          <a:solidFill>
            <a:srgbClr val="F0F4F7"/>
          </a:solidFill>
          <a:ln w="12700">
            <a:solidFill>
              <a:srgbClr val="0B7B8A"/>
            </a:solidFill>
            <a:prstDash val="solid"/>
          </a:ln>
        </p:spPr>
      </p:sp>
      <p:sp>
        <p:nvSpPr>
          <p:cNvPr id="17" name="Text 15"/>
          <p:cNvSpPr/>
          <p:nvPr/>
        </p:nvSpPr>
        <p:spPr>
          <a:xfrm>
            <a:off x="3227832" y="1371600"/>
            <a:ext cx="2834640" cy="502920"/>
          </a:xfrm>
          <a:prstGeom prst="rect">
            <a:avLst/>
          </a:prstGeom>
          <a:noFill/>
          <a:ln/>
        </p:spPr>
        <p:txBody>
          <a:bodyPr wrap="square" lIns="0" tIns="0" rIns="0" bIns="0" rtlCol="0" anchor="ctr"/>
          <a:lstStyle/>
          <a:p>
            <a:pPr algn="ctr" indent="0" marL="0">
              <a:buNone/>
            </a:pPr>
            <a:r>
              <a:rPr lang="en-US" sz="1200" b="1" dirty="0">
                <a:solidFill>
                  <a:srgbClr val="0B7B8A"/>
                </a:solidFill>
                <a:latin typeface="Calibri" pitchFamily="34" charset="0"/>
                <a:ea typeface="Calibri" pitchFamily="34" charset="-122"/>
                <a:cs typeface="Calibri" pitchFamily="34" charset="-120"/>
              </a:rPr>
              <a:t>Traditional Machine Learning</a:t>
            </a:r>
            <a:endParaRPr lang="en-US" sz="1200" dirty="0"/>
          </a:p>
        </p:txBody>
      </p:sp>
      <p:sp>
        <p:nvSpPr>
          <p:cNvPr id="18" name="Shape 16"/>
          <p:cNvSpPr/>
          <p:nvPr/>
        </p:nvSpPr>
        <p:spPr>
          <a:xfrm>
            <a:off x="3227832" y="1874520"/>
            <a:ext cx="2834640" cy="2176272"/>
          </a:xfrm>
          <a:prstGeom prst="rect">
            <a:avLst/>
          </a:prstGeom>
          <a:solidFill>
            <a:srgbClr val="FFFFFF"/>
          </a:solidFill>
          <a:ln w="12700">
            <a:solidFill>
              <a:srgbClr val="0B7B8A"/>
            </a:solidFill>
            <a:prstDash val="solid"/>
          </a:ln>
        </p:spPr>
      </p:sp>
      <p:sp>
        <p:nvSpPr>
          <p:cNvPr id="19" name="Text 17"/>
          <p:cNvSpPr/>
          <p:nvPr/>
        </p:nvSpPr>
        <p:spPr>
          <a:xfrm>
            <a:off x="3319272" y="1920240"/>
            <a:ext cx="2651760" cy="1664208"/>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Models such as Support Vector Machines (SVMs) and Logistic Regression were trained on text features like n-grams (groups of words), part-of-speech tags, and sentiment scores. These models were more flexible and could be adapted to new data, making them a major step forward. However, they treated language as a collection of features rather than understanding the meaning of full sentences — meaning they often missed context-dependent signals of mental distress.</a:t>
            </a:r>
            <a:endParaRPr lang="en-US" sz="980" dirty="0"/>
          </a:p>
        </p:txBody>
      </p:sp>
      <p:sp>
        <p:nvSpPr>
          <p:cNvPr id="20" name="Shape 18"/>
          <p:cNvSpPr/>
          <p:nvPr/>
        </p:nvSpPr>
        <p:spPr>
          <a:xfrm>
            <a:off x="3227832" y="4050792"/>
            <a:ext cx="2834640" cy="502920"/>
          </a:xfrm>
          <a:prstGeom prst="rect">
            <a:avLst/>
          </a:prstGeom>
          <a:solidFill>
            <a:srgbClr val="F0F4F7"/>
          </a:solidFill>
          <a:ln w="12700">
            <a:solidFill>
              <a:srgbClr val="0B7B8A"/>
            </a:solidFill>
            <a:prstDash val="solid"/>
          </a:ln>
        </p:spPr>
      </p:sp>
      <p:sp>
        <p:nvSpPr>
          <p:cNvPr id="21" name="Text 19"/>
          <p:cNvSpPr/>
          <p:nvPr/>
        </p:nvSpPr>
        <p:spPr>
          <a:xfrm>
            <a:off x="3300984" y="4078224"/>
            <a:ext cx="2697480" cy="457200"/>
          </a:xfrm>
          <a:prstGeom prst="rect">
            <a:avLst/>
          </a:prstGeom>
          <a:noFill/>
          <a:ln/>
        </p:spPr>
        <p:txBody>
          <a:bodyPr wrap="square" lIns="0" tIns="0" rIns="0" bIns="0" rtlCol="0" anchor="ctr"/>
          <a:lstStyle/>
          <a:p>
            <a:pPr indent="0" marL="0">
              <a:buNone/>
            </a:pPr>
            <a:r>
              <a:rPr lang="en-US" sz="900" i="1" dirty="0">
                <a:solidFill>
                  <a:srgbClr val="5A7A8A"/>
                </a:solidFill>
                <a:latin typeface="Calibri" pitchFamily="34" charset="0"/>
                <a:ea typeface="Calibri" pitchFamily="34" charset="-122"/>
                <a:cs typeface="Calibri" pitchFamily="34" charset="-120"/>
              </a:rPr>
              <a:t>Limitation: Still limited in understanding the full context and meaning of sentences.</a:t>
            </a:r>
            <a:endParaRPr lang="en-US" sz="900" dirty="0"/>
          </a:p>
        </p:txBody>
      </p:sp>
      <p:sp>
        <p:nvSpPr>
          <p:cNvPr id="22" name="Shape 20"/>
          <p:cNvSpPr/>
          <p:nvPr/>
        </p:nvSpPr>
        <p:spPr>
          <a:xfrm>
            <a:off x="6199632" y="987552"/>
            <a:ext cx="2834640" cy="384048"/>
          </a:xfrm>
          <a:prstGeom prst="rect">
            <a:avLst/>
          </a:prstGeom>
          <a:solidFill>
            <a:srgbClr val="1A2B4A"/>
          </a:solidFill>
          <a:ln w="12700">
            <a:solidFill>
              <a:srgbClr val="1A2B4A"/>
            </a:solidFill>
            <a:prstDash val="solid"/>
          </a:ln>
        </p:spPr>
      </p:sp>
      <p:sp>
        <p:nvSpPr>
          <p:cNvPr id="23" name="Text 21"/>
          <p:cNvSpPr/>
          <p:nvPr/>
        </p:nvSpPr>
        <p:spPr>
          <a:xfrm>
            <a:off x="6199632" y="987552"/>
            <a:ext cx="2834640" cy="384048"/>
          </a:xfrm>
          <a:prstGeom prst="rect">
            <a:avLst/>
          </a:prstGeom>
          <a:noFill/>
          <a:ln/>
        </p:spPr>
        <p:txBody>
          <a:bodyPr wrap="square" lIns="0" tIns="0" rIns="0" bIns="0"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Era 3 (Current)</a:t>
            </a:r>
            <a:endParaRPr lang="en-US" sz="1300" dirty="0"/>
          </a:p>
        </p:txBody>
      </p:sp>
      <p:sp>
        <p:nvSpPr>
          <p:cNvPr id="24" name="Shape 22"/>
          <p:cNvSpPr/>
          <p:nvPr/>
        </p:nvSpPr>
        <p:spPr>
          <a:xfrm>
            <a:off x="6199632" y="1371600"/>
            <a:ext cx="2834640" cy="502920"/>
          </a:xfrm>
          <a:prstGeom prst="rect">
            <a:avLst/>
          </a:prstGeom>
          <a:solidFill>
            <a:srgbClr val="F0F4F7"/>
          </a:solidFill>
          <a:ln w="12700">
            <a:solidFill>
              <a:srgbClr val="1A2B4A"/>
            </a:solidFill>
            <a:prstDash val="solid"/>
          </a:ln>
        </p:spPr>
      </p:sp>
      <p:sp>
        <p:nvSpPr>
          <p:cNvPr id="25" name="Text 23"/>
          <p:cNvSpPr/>
          <p:nvPr/>
        </p:nvSpPr>
        <p:spPr>
          <a:xfrm>
            <a:off x="6199632" y="1371600"/>
            <a:ext cx="2834640" cy="502920"/>
          </a:xfrm>
          <a:prstGeom prst="rect">
            <a:avLst/>
          </a:prstGeom>
          <a:noFill/>
          <a:ln/>
        </p:spPr>
        <p:txBody>
          <a:bodyPr wrap="square" lIns="0" tIns="0" rIns="0" bIns="0" rtlCol="0" anchor="ctr"/>
          <a:lstStyle/>
          <a:p>
            <a:pPr algn="ctr" indent="0" marL="0">
              <a:buNone/>
            </a:pPr>
            <a:r>
              <a:rPr lang="en-US" sz="1200" b="1" dirty="0">
                <a:solidFill>
                  <a:srgbClr val="1A2B4A"/>
                </a:solidFill>
                <a:latin typeface="Calibri" pitchFamily="34" charset="0"/>
                <a:ea typeface="Calibri" pitchFamily="34" charset="-122"/>
                <a:cs typeface="Calibri" pitchFamily="34" charset="-120"/>
              </a:rPr>
              <a:t>Transformer-Based Models</a:t>
            </a:r>
            <a:endParaRPr lang="en-US" sz="1200" dirty="0"/>
          </a:p>
        </p:txBody>
      </p:sp>
      <p:sp>
        <p:nvSpPr>
          <p:cNvPr id="26" name="Shape 24"/>
          <p:cNvSpPr/>
          <p:nvPr/>
        </p:nvSpPr>
        <p:spPr>
          <a:xfrm>
            <a:off x="6199632" y="1874520"/>
            <a:ext cx="2834640" cy="2176272"/>
          </a:xfrm>
          <a:prstGeom prst="rect">
            <a:avLst/>
          </a:prstGeom>
          <a:solidFill>
            <a:srgbClr val="FFFFFF"/>
          </a:solidFill>
          <a:ln w="12700">
            <a:solidFill>
              <a:srgbClr val="1A2B4A"/>
            </a:solidFill>
            <a:prstDash val="solid"/>
          </a:ln>
        </p:spPr>
      </p:sp>
      <p:sp>
        <p:nvSpPr>
          <p:cNvPr id="27" name="Text 25"/>
          <p:cNvSpPr/>
          <p:nvPr/>
        </p:nvSpPr>
        <p:spPr>
          <a:xfrm>
            <a:off x="6291072" y="1920240"/>
            <a:ext cx="2651760" cy="1664208"/>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Transformer-based models like BERT, RoBERTa, MentalBERT, and DistilBERT revolutionized NLP. These models read a full sentence from both left and right simultaneously (bidirectional), which allows them to understand the complete context of every word. They can detect sarcasm, ambiguous expressions, and subtle linguistic patterns that earlier methods completely missed — all of which are critical for accurate mental health detection from social media text.</a:t>
            </a:r>
            <a:endParaRPr lang="en-US" sz="980" dirty="0"/>
          </a:p>
        </p:txBody>
      </p:sp>
      <p:sp>
        <p:nvSpPr>
          <p:cNvPr id="28" name="Shape 26"/>
          <p:cNvSpPr/>
          <p:nvPr/>
        </p:nvSpPr>
        <p:spPr>
          <a:xfrm>
            <a:off x="6199632" y="4050792"/>
            <a:ext cx="2834640" cy="502920"/>
          </a:xfrm>
          <a:prstGeom prst="rect">
            <a:avLst/>
          </a:prstGeom>
          <a:solidFill>
            <a:srgbClr val="00C9B1"/>
          </a:solidFill>
          <a:ln w="12700">
            <a:solidFill>
              <a:srgbClr val="1A2B4A"/>
            </a:solidFill>
            <a:prstDash val="solid"/>
          </a:ln>
        </p:spPr>
      </p:sp>
      <p:sp>
        <p:nvSpPr>
          <p:cNvPr id="29" name="Text 27"/>
          <p:cNvSpPr/>
          <p:nvPr/>
        </p:nvSpPr>
        <p:spPr>
          <a:xfrm>
            <a:off x="6272784" y="4078224"/>
            <a:ext cx="2697480" cy="457200"/>
          </a:xfrm>
          <a:prstGeom prst="rect">
            <a:avLst/>
          </a:prstGeom>
          <a:noFill/>
          <a:ln/>
        </p:spPr>
        <p:txBody>
          <a:bodyPr wrap="square" lIns="0" tIns="0" rIns="0" bIns="0" rtlCol="0" anchor="ctr"/>
          <a:lstStyle/>
          <a:p>
            <a:pPr indent="0" marL="0">
              <a:buNone/>
            </a:pPr>
            <a:r>
              <a:rPr lang="en-US" sz="900" i="1" dirty="0">
                <a:solidFill>
                  <a:srgbClr val="1A2B4A"/>
                </a:solidFill>
                <a:latin typeface="Calibri" pitchFamily="34" charset="0"/>
                <a:ea typeface="Calibri" pitchFamily="34" charset="-122"/>
                <a:cs typeface="Calibri" pitchFamily="34" charset="-120"/>
              </a:rPr>
              <a:t>This thesis uses RoBERTa, a state-of-the-art transformer model, for this exact reason.</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0F4F7"/>
        </a:solidFill>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0B7B8A"/>
          </a:solidFill>
          <a:ln w="12700">
            <a:solidFill>
              <a:srgbClr val="0B7B8A"/>
            </a:solidFill>
            <a:prstDash val="solid"/>
          </a:ln>
        </p:spPr>
      </p:sp>
      <p:sp>
        <p:nvSpPr>
          <p:cNvPr id="3" name="Text 1"/>
          <p:cNvSpPr/>
          <p:nvPr/>
        </p:nvSpPr>
        <p:spPr>
          <a:xfrm>
            <a:off x="457200" y="0"/>
            <a:ext cx="8229600" cy="914400"/>
          </a:xfrm>
          <a:prstGeom prst="rect">
            <a:avLst/>
          </a:prstGeom>
          <a:noFill/>
          <a:ln/>
        </p:spPr>
        <p:txBody>
          <a:bodyPr wrap="square" lIns="0" tIns="0" rIns="0" bIns="0" rtlCol="0" anchor="ctr"/>
          <a:lstStyle/>
          <a:p>
            <a:pPr indent="0" marL="0">
              <a:buNone/>
            </a:pPr>
            <a:r>
              <a:rPr lang="en-US" sz="1900" b="1" dirty="0">
                <a:solidFill>
                  <a:srgbClr val="FFFFFF"/>
                </a:solidFill>
                <a:latin typeface="Calibri" pitchFamily="34" charset="0"/>
                <a:ea typeface="Calibri" pitchFamily="34" charset="-122"/>
                <a:cs typeface="Calibri" pitchFamily="34" charset="-120"/>
              </a:rPr>
              <a:t>CHAPTER 2 — THE NEED FOR EXPLAINABILITY IN MENTAL HEALTH AI</a:t>
            </a:r>
            <a:endParaRPr lang="en-US" sz="1900" dirty="0"/>
          </a:p>
        </p:txBody>
      </p:sp>
      <p:sp>
        <p:nvSpPr>
          <p:cNvPr id="4" name="Shape 2"/>
          <p:cNvSpPr/>
          <p:nvPr/>
        </p:nvSpPr>
        <p:spPr>
          <a:xfrm>
            <a:off x="274320" y="987552"/>
            <a:ext cx="8595360" cy="621792"/>
          </a:xfrm>
          <a:prstGeom prst="rect">
            <a:avLst/>
          </a:prstGeom>
          <a:solidFill>
            <a:srgbClr val="1A2B4A"/>
          </a:solidFill>
          <a:ln w="12700">
            <a:solidFill>
              <a:srgbClr val="1A2B4A"/>
            </a:solidFill>
            <a:prstDash val="solid"/>
          </a:ln>
        </p:spPr>
      </p:sp>
      <p:sp>
        <p:nvSpPr>
          <p:cNvPr id="5" name="Text 3"/>
          <p:cNvSpPr/>
          <p:nvPr/>
        </p:nvSpPr>
        <p:spPr>
          <a:xfrm>
            <a:off x="457200" y="1024128"/>
            <a:ext cx="8229600" cy="548640"/>
          </a:xfrm>
          <a:prstGeom prst="rect">
            <a:avLst/>
          </a:prstGeom>
          <a:noFill/>
          <a:ln/>
        </p:spPr>
        <p:txBody>
          <a:bodyPr wrap="square" lIns="0" tIns="0" rIns="0" bIns="0" rtlCol="0" anchor="ctr"/>
          <a:lstStyle/>
          <a:p>
            <a:pPr indent="0" marL="0">
              <a:buNone/>
            </a:pPr>
            <a:r>
              <a:rPr lang="en-US" sz="1100" dirty="0">
                <a:solidFill>
                  <a:srgbClr val="FFFFFF"/>
                </a:solidFill>
                <a:latin typeface="Calibri" pitchFamily="34" charset="0"/>
                <a:ea typeface="Calibri" pitchFamily="34" charset="-122"/>
                <a:cs typeface="Calibri" pitchFamily="34" charset="-120"/>
              </a:rPr>
              <a:t>The Black Box Problem: As transformer models became more powerful, they also became impossible to interpret. A model can label a post as 'depressed' with 92% confidence — but cannot explain why. In a sensitive field like mental health, this is not acceptable. Clinicians and users will not trust a system they cannot understand.</a:t>
            </a:r>
            <a:endParaRPr lang="en-US" sz="1100" dirty="0"/>
          </a:p>
        </p:txBody>
      </p:sp>
      <p:sp>
        <p:nvSpPr>
          <p:cNvPr id="6" name="Shape 4"/>
          <p:cNvSpPr/>
          <p:nvPr/>
        </p:nvSpPr>
        <p:spPr>
          <a:xfrm>
            <a:off x="274320" y="1737360"/>
            <a:ext cx="4206240" cy="2084832"/>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7000"/>
              </a:srgbClr>
            </a:outerShdw>
          </a:effectLst>
        </p:spPr>
      </p:sp>
      <p:sp>
        <p:nvSpPr>
          <p:cNvPr id="7" name="Shape 5"/>
          <p:cNvSpPr/>
          <p:nvPr/>
        </p:nvSpPr>
        <p:spPr>
          <a:xfrm>
            <a:off x="274320" y="1737360"/>
            <a:ext cx="73152" cy="2084832"/>
          </a:xfrm>
          <a:prstGeom prst="rect">
            <a:avLst/>
          </a:prstGeom>
          <a:solidFill>
            <a:srgbClr val="0B7B8A"/>
          </a:solidFill>
          <a:ln w="12700">
            <a:solidFill>
              <a:srgbClr val="0B7B8A"/>
            </a:solidFill>
            <a:prstDash val="solid"/>
          </a:ln>
        </p:spPr>
      </p:sp>
      <p:sp>
        <p:nvSpPr>
          <p:cNvPr id="8" name="Text 6"/>
          <p:cNvSpPr/>
          <p:nvPr/>
        </p:nvSpPr>
        <p:spPr>
          <a:xfrm>
            <a:off x="438912" y="1810512"/>
            <a:ext cx="3950208" cy="320040"/>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What Jahan's Research Found (Paper 02)</a:t>
            </a:r>
            <a:endParaRPr lang="en-US" sz="1100" dirty="0"/>
          </a:p>
        </p:txBody>
      </p:sp>
      <p:sp>
        <p:nvSpPr>
          <p:cNvPr id="9" name="Text 7"/>
          <p:cNvSpPr/>
          <p:nvPr/>
        </p:nvSpPr>
        <p:spPr>
          <a:xfrm>
            <a:off x="438912" y="2157984"/>
            <a:ext cx="3950208" cy="1581912"/>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Jahan focuses specifically on depression detection and proposes combining a high-performance 'black box' model with Explainable AI techniques. Using LIME (Local Interpretable Model-Agnostic Explanations) and SHAP (SHapley Additive exPlanations), the study shows it is possible to maintain high accuracy while also providing clear explanations — highlighting the specific words or phrases in a post that most influenced the model's decision to classify it as 'depressed.'</a:t>
            </a:r>
            <a:endParaRPr lang="en-US" sz="1000" dirty="0"/>
          </a:p>
        </p:txBody>
      </p:sp>
      <p:sp>
        <p:nvSpPr>
          <p:cNvPr id="10" name="Shape 8"/>
          <p:cNvSpPr/>
          <p:nvPr/>
        </p:nvSpPr>
        <p:spPr>
          <a:xfrm>
            <a:off x="4709160" y="1737360"/>
            <a:ext cx="4206240" cy="2084832"/>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7000"/>
              </a:srgbClr>
            </a:outerShdw>
          </a:effectLst>
        </p:spPr>
      </p:sp>
      <p:sp>
        <p:nvSpPr>
          <p:cNvPr id="11" name="Shape 9"/>
          <p:cNvSpPr/>
          <p:nvPr/>
        </p:nvSpPr>
        <p:spPr>
          <a:xfrm>
            <a:off x="4709160" y="1737360"/>
            <a:ext cx="73152" cy="2084832"/>
          </a:xfrm>
          <a:prstGeom prst="rect">
            <a:avLst/>
          </a:prstGeom>
          <a:solidFill>
            <a:srgbClr val="0B7B8A"/>
          </a:solidFill>
          <a:ln w="12700">
            <a:solidFill>
              <a:srgbClr val="0B7B8A"/>
            </a:solidFill>
            <a:prstDash val="solid"/>
          </a:ln>
        </p:spPr>
      </p:sp>
      <p:sp>
        <p:nvSpPr>
          <p:cNvPr id="12" name="Text 10"/>
          <p:cNvSpPr/>
          <p:nvPr/>
        </p:nvSpPr>
        <p:spPr>
          <a:xfrm>
            <a:off x="4873752" y="1810512"/>
            <a:ext cx="3950208" cy="320040"/>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What Kerz's Research Found (Paper 10)</a:t>
            </a:r>
            <a:endParaRPr lang="en-US" sz="1100" dirty="0"/>
          </a:p>
        </p:txBody>
      </p:sp>
      <p:sp>
        <p:nvSpPr>
          <p:cNvPr id="13" name="Text 11"/>
          <p:cNvSpPr/>
          <p:nvPr/>
        </p:nvSpPr>
        <p:spPr>
          <a:xfrm>
            <a:off x="4873752" y="2157984"/>
            <a:ext cx="3950208" cy="1581912"/>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Kerz (2023) takes a broader approach in a narrative review of XAI applications for mental health detection. The key argument is that NLP models can only be used in clinical settings if they explain their decision-making process. Explainability enables error analysis (catching when the model is wrong), bias detection (finding unfair patterns), and encourages user trust. Without this, even the most accurate model cannot be responsibly deployed in a real mental health context.</a:t>
            </a:r>
            <a:endParaRPr lang="en-US" sz="1000" dirty="0"/>
          </a:p>
        </p:txBody>
      </p:sp>
      <p:sp>
        <p:nvSpPr>
          <p:cNvPr id="14" name="Shape 12"/>
          <p:cNvSpPr/>
          <p:nvPr/>
        </p:nvSpPr>
        <p:spPr>
          <a:xfrm>
            <a:off x="274320" y="3913632"/>
            <a:ext cx="8595360" cy="914400"/>
          </a:xfrm>
          <a:prstGeom prst="rect">
            <a:avLst/>
          </a:prstGeom>
          <a:solidFill>
            <a:srgbClr val="FFFFFF"/>
          </a:solidFill>
          <a:ln w="12700">
            <a:solidFill>
              <a:srgbClr val="0B7B8A"/>
            </a:solidFill>
            <a:prstDash val="solid"/>
          </a:ln>
          <a:effectLst>
            <a:outerShdw sx="100000" sy="100000" kx="0" ky="0" algn="bl" rotWithShape="0" blurRad="50800" dist="25400" dir="8100000">
              <a:srgbClr val="000000">
                <a:alpha val="7000"/>
              </a:srgbClr>
            </a:outerShdw>
          </a:effectLst>
        </p:spPr>
      </p:sp>
      <p:sp>
        <p:nvSpPr>
          <p:cNvPr id="15" name="Shape 13"/>
          <p:cNvSpPr/>
          <p:nvPr/>
        </p:nvSpPr>
        <p:spPr>
          <a:xfrm>
            <a:off x="274320" y="3913632"/>
            <a:ext cx="73152" cy="914400"/>
          </a:xfrm>
          <a:prstGeom prst="rect">
            <a:avLst/>
          </a:prstGeom>
          <a:solidFill>
            <a:srgbClr val="0B7B8A"/>
          </a:solidFill>
          <a:ln w="12700">
            <a:solidFill>
              <a:srgbClr val="0B7B8A"/>
            </a:solidFill>
            <a:prstDash val="solid"/>
          </a:ln>
        </p:spPr>
      </p:sp>
      <p:sp>
        <p:nvSpPr>
          <p:cNvPr id="16" name="Text 14"/>
          <p:cNvSpPr/>
          <p:nvPr/>
        </p:nvSpPr>
        <p:spPr>
          <a:xfrm>
            <a:off x="438912" y="3986784"/>
            <a:ext cx="8339328" cy="320040"/>
          </a:xfrm>
          <a:prstGeom prst="rect">
            <a:avLst/>
          </a:prstGeom>
          <a:noFill/>
          <a:ln/>
        </p:spPr>
        <p:txBody>
          <a:bodyPr wrap="square" lIns="0" tIns="0" rIns="0" bIns="0" rtlCol="0" anchor="ctr"/>
          <a:lstStyle/>
          <a:p>
            <a:pPr indent="0" marL="0">
              <a:buNone/>
            </a:pPr>
            <a:r>
              <a:rPr lang="en-US" sz="1100" b="1" dirty="0">
                <a:solidFill>
                  <a:srgbClr val="1A2B4A"/>
                </a:solidFill>
                <a:latin typeface="Calibri" pitchFamily="34" charset="0"/>
                <a:ea typeface="Calibri" pitchFamily="34" charset="-122"/>
                <a:cs typeface="Calibri" pitchFamily="34" charset="-120"/>
              </a:rPr>
              <a:t>The Two XAI Tools This Thesis Uses</a:t>
            </a:r>
            <a:endParaRPr lang="en-US" sz="1100" dirty="0"/>
          </a:p>
        </p:txBody>
      </p:sp>
      <p:sp>
        <p:nvSpPr>
          <p:cNvPr id="17" name="Text 15"/>
          <p:cNvSpPr/>
          <p:nvPr/>
        </p:nvSpPr>
        <p:spPr>
          <a:xfrm>
            <a:off x="438912" y="4334256"/>
            <a:ext cx="8339328" cy="411480"/>
          </a:xfrm>
          <a:prstGeom prst="rect">
            <a:avLst/>
          </a:prstGeom>
          <a:noFill/>
          <a:ln/>
        </p:spPr>
        <p:txBody>
          <a:bodyPr wrap="square" lIns="0" tIns="0" rIns="0" bIns="0" rtlCol="0" anchor="ctr"/>
          <a:lstStyle/>
          <a:p>
            <a:pPr indent="0" marL="0">
              <a:buNone/>
            </a:pPr>
            <a:r>
              <a:rPr lang="en-US" sz="1000" dirty="0">
                <a:solidFill>
                  <a:srgbClr val="1E2D3D"/>
                </a:solidFill>
                <a:latin typeface="Calibri" pitchFamily="34" charset="0"/>
                <a:ea typeface="Calibri" pitchFamily="34" charset="-122"/>
                <a:cs typeface="Calibri" pitchFamily="34" charset="-120"/>
              </a:rPr>
              <a:t>LIME (Local Interpretable Model-Agnostic Explanations): Explains individual predictions by testing what happens to the output when small parts of the input text are changed — identifying which words are most responsible for the classification. SHAP (SHapley Additive exPlanations): Assigns each word a numerical score showing exactly how much it pushed the prediction toward or away from each mental health category. Together, these tools make the model's reasoning transparent.</a:t>
            </a:r>
            <a:endParaRPr lang="en-US"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Shape 0"/>
          <p:cNvSpPr/>
          <p:nvPr/>
        </p:nvSpPr>
        <p:spPr>
          <a:xfrm>
            <a:off x="0" y="0"/>
            <a:ext cx="9144000" cy="914400"/>
          </a:xfrm>
          <a:prstGeom prst="rect">
            <a:avLst/>
          </a:prstGeom>
          <a:solidFill>
            <a:srgbClr val="1A2B4A"/>
          </a:solidFill>
          <a:ln w="12700">
            <a:solidFill>
              <a:srgbClr val="1A2B4A"/>
            </a:solidFill>
            <a:prstDash val="solid"/>
          </a:ln>
        </p:spPr>
      </p:sp>
      <p:sp>
        <p:nvSpPr>
          <p:cNvPr id="3" name="Text 1"/>
          <p:cNvSpPr/>
          <p:nvPr/>
        </p:nvSpPr>
        <p:spPr>
          <a:xfrm>
            <a:off x="457200" y="0"/>
            <a:ext cx="8229600" cy="914400"/>
          </a:xfrm>
          <a:prstGeom prst="rect">
            <a:avLst/>
          </a:prstGeom>
          <a:noFill/>
          <a:ln/>
        </p:spPr>
        <p:txBody>
          <a:bodyPr wrap="square" lIns="0" tIns="0" rIns="0" bIns="0" rtlCol="0" anchor="ctr"/>
          <a:lstStyle/>
          <a:p>
            <a:pPr indent="0" marL="0">
              <a:buNone/>
            </a:pPr>
            <a:r>
              <a:rPr lang="en-US" sz="2000" b="1" dirty="0">
                <a:solidFill>
                  <a:srgbClr val="FFFFFF"/>
                </a:solidFill>
                <a:latin typeface="Calibri" pitchFamily="34" charset="0"/>
                <a:ea typeface="Calibri" pitchFamily="34" charset="-122"/>
                <a:cs typeface="Calibri" pitchFamily="34" charset="-120"/>
              </a:rPr>
              <a:t>CHAPTER 2 — LITERATURE REVIEW: KEY THEMES FROM 15 PAPERS</a:t>
            </a:r>
            <a:endParaRPr lang="en-US" sz="2000" dirty="0"/>
          </a:p>
        </p:txBody>
      </p:sp>
      <p:sp>
        <p:nvSpPr>
          <p:cNvPr id="4" name="Text 2"/>
          <p:cNvSpPr/>
          <p:nvPr/>
        </p:nvSpPr>
        <p:spPr>
          <a:xfrm>
            <a:off x="365760" y="987552"/>
            <a:ext cx="8412480" cy="347472"/>
          </a:xfrm>
          <a:prstGeom prst="rect">
            <a:avLst/>
          </a:prstGeom>
          <a:noFill/>
          <a:ln/>
        </p:spPr>
        <p:txBody>
          <a:bodyPr wrap="square" lIns="0" tIns="0" rIns="0" bIns="0" rtlCol="0" anchor="ctr"/>
          <a:lstStyle/>
          <a:p>
            <a:pPr indent="0" marL="0">
              <a:buNone/>
            </a:pPr>
            <a:r>
              <a:rPr lang="en-US" sz="1150" i="1" dirty="0">
                <a:solidFill>
                  <a:srgbClr val="1E2D3D"/>
                </a:solidFill>
                <a:latin typeface="Calibri" pitchFamily="34" charset="0"/>
                <a:ea typeface="Calibri" pitchFamily="34" charset="-122"/>
                <a:cs typeface="Calibri" pitchFamily="34" charset="-120"/>
              </a:rPr>
              <a:t>A comprehensive review of 15 papers published between 2022 and 2025 revealed five major themes in the field:</a:t>
            </a:r>
            <a:endParaRPr lang="en-US" sz="1150" dirty="0"/>
          </a:p>
        </p:txBody>
      </p:sp>
      <p:sp>
        <p:nvSpPr>
          <p:cNvPr id="5" name="Shape 3"/>
          <p:cNvSpPr/>
          <p:nvPr/>
        </p:nvSpPr>
        <p:spPr>
          <a:xfrm>
            <a:off x="256032" y="1417320"/>
            <a:ext cx="4224528" cy="1691640"/>
          </a:xfrm>
          <a:prstGeom prst="rect">
            <a:avLst/>
          </a:prstGeom>
          <a:solidFill>
            <a:srgbClr val="F0F4F7"/>
          </a:solidFill>
          <a:ln w="12700">
            <a:solidFill>
              <a:srgbClr val="0B7B8A"/>
            </a:solidFill>
            <a:prstDash val="solid"/>
          </a:ln>
          <a:effectLst>
            <a:outerShdw sx="100000" sy="100000" kx="0" ky="0" algn="bl" rotWithShape="0" blurRad="50800" dist="25400" dir="8100000">
              <a:srgbClr val="000000">
                <a:alpha val="7000"/>
              </a:srgbClr>
            </a:outerShdw>
          </a:effectLst>
        </p:spPr>
      </p:sp>
      <p:sp>
        <p:nvSpPr>
          <p:cNvPr id="6" name="Shape 4"/>
          <p:cNvSpPr/>
          <p:nvPr/>
        </p:nvSpPr>
        <p:spPr>
          <a:xfrm>
            <a:off x="256032" y="1417320"/>
            <a:ext cx="4224528" cy="329184"/>
          </a:xfrm>
          <a:prstGeom prst="rect">
            <a:avLst/>
          </a:prstGeom>
          <a:solidFill>
            <a:srgbClr val="0B7B8A"/>
          </a:solidFill>
          <a:ln w="12700">
            <a:solidFill>
              <a:srgbClr val="0B7B8A"/>
            </a:solidFill>
            <a:prstDash val="solid"/>
          </a:ln>
        </p:spPr>
      </p:sp>
      <p:sp>
        <p:nvSpPr>
          <p:cNvPr id="7" name="Text 5"/>
          <p:cNvSpPr/>
          <p:nvPr/>
        </p:nvSpPr>
        <p:spPr>
          <a:xfrm>
            <a:off x="347472" y="1417320"/>
            <a:ext cx="3474720" cy="329184"/>
          </a:xfrm>
          <a:prstGeom prst="rect">
            <a:avLst/>
          </a:prstGeom>
          <a:noFill/>
          <a:ln/>
        </p:spPr>
        <p:txBody>
          <a:bodyPr wrap="square" lIns="0" tIns="0" rIns="0" bIns="0" rtlCol="0" anchor="ctr"/>
          <a:lstStyle/>
          <a:p>
            <a:pPr indent="0" marL="0">
              <a:buNone/>
            </a:pPr>
            <a:r>
              <a:rPr lang="en-US" sz="1100" b="1" dirty="0">
                <a:solidFill>
                  <a:srgbClr val="FFFFFF"/>
                </a:solidFill>
                <a:latin typeface="Calibri" pitchFamily="34" charset="0"/>
                <a:ea typeface="Calibri" pitchFamily="34" charset="-122"/>
                <a:cs typeface="Calibri" pitchFamily="34" charset="-120"/>
              </a:rPr>
              <a:t>Theme 1   Transformers vs. Traditional Models</a:t>
            </a:r>
            <a:endParaRPr lang="en-US" sz="1100" dirty="0"/>
          </a:p>
        </p:txBody>
      </p:sp>
      <p:sp>
        <p:nvSpPr>
          <p:cNvPr id="8" name="Text 6"/>
          <p:cNvSpPr/>
          <p:nvPr/>
        </p:nvSpPr>
        <p:spPr>
          <a:xfrm>
            <a:off x="3456432" y="1417320"/>
            <a:ext cx="960120" cy="329184"/>
          </a:xfrm>
          <a:prstGeom prst="rect">
            <a:avLst/>
          </a:prstGeom>
          <a:noFill/>
          <a:ln/>
        </p:spPr>
        <p:txBody>
          <a:bodyPr wrap="square" lIns="0" tIns="0" rIns="0" bIns="0" rtlCol="0" anchor="ctr"/>
          <a:lstStyle/>
          <a:p>
            <a:pPr algn="r" indent="0" marL="0">
              <a:buNone/>
            </a:pPr>
            <a:r>
              <a:rPr lang="en-US" sz="900" i="1" dirty="0">
                <a:solidFill>
                  <a:srgbClr val="FFFFFF"/>
                </a:solidFill>
                <a:latin typeface="Calibri" pitchFamily="34" charset="0"/>
                <a:ea typeface="Calibri" pitchFamily="34" charset="-122"/>
                <a:cs typeface="Calibri" pitchFamily="34" charset="-120"/>
              </a:rPr>
              <a:t>(Papers 1, 3, 4)</a:t>
            </a:r>
            <a:endParaRPr lang="en-US" sz="900" dirty="0"/>
          </a:p>
        </p:txBody>
      </p:sp>
      <p:sp>
        <p:nvSpPr>
          <p:cNvPr id="9" name="Text 7"/>
          <p:cNvSpPr/>
          <p:nvPr/>
        </p:nvSpPr>
        <p:spPr>
          <a:xfrm>
            <a:off x="365760" y="1801368"/>
            <a:ext cx="4005072" cy="1261872"/>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Multiple studies directly compared transformer models (BERT, RoBERTa, MentalBERT) against traditional models (SVM, Logistic Regression). The consistent finding: transformer models significantly outperform traditional methods, especially for complex multi-class scenarios. Domain-specific pre-training (MentalBERT, trained on mental health text) achieves the highest accuracy of all.</a:t>
            </a:r>
            <a:endParaRPr lang="en-US" sz="980" dirty="0"/>
          </a:p>
        </p:txBody>
      </p:sp>
      <p:sp>
        <p:nvSpPr>
          <p:cNvPr id="10" name="Shape 8"/>
          <p:cNvSpPr/>
          <p:nvPr/>
        </p:nvSpPr>
        <p:spPr>
          <a:xfrm>
            <a:off x="4709160" y="1417320"/>
            <a:ext cx="4224528" cy="1691640"/>
          </a:xfrm>
          <a:prstGeom prst="rect">
            <a:avLst/>
          </a:prstGeom>
          <a:solidFill>
            <a:srgbClr val="F0F4F7"/>
          </a:solidFill>
          <a:ln w="12700">
            <a:solidFill>
              <a:srgbClr val="1A2B4A"/>
            </a:solidFill>
            <a:prstDash val="solid"/>
          </a:ln>
          <a:effectLst>
            <a:outerShdw sx="100000" sy="100000" kx="0" ky="0" algn="bl" rotWithShape="0" blurRad="50800" dist="25400" dir="8100000">
              <a:srgbClr val="000000">
                <a:alpha val="7000"/>
              </a:srgbClr>
            </a:outerShdw>
          </a:effectLst>
        </p:spPr>
      </p:sp>
      <p:sp>
        <p:nvSpPr>
          <p:cNvPr id="11" name="Shape 9"/>
          <p:cNvSpPr/>
          <p:nvPr/>
        </p:nvSpPr>
        <p:spPr>
          <a:xfrm>
            <a:off x="4709160" y="1417320"/>
            <a:ext cx="4224528" cy="329184"/>
          </a:xfrm>
          <a:prstGeom prst="rect">
            <a:avLst/>
          </a:prstGeom>
          <a:solidFill>
            <a:srgbClr val="1A2B4A"/>
          </a:solidFill>
          <a:ln w="12700">
            <a:solidFill>
              <a:srgbClr val="1A2B4A"/>
            </a:solidFill>
            <a:prstDash val="solid"/>
          </a:ln>
        </p:spPr>
      </p:sp>
      <p:sp>
        <p:nvSpPr>
          <p:cNvPr id="12" name="Text 10"/>
          <p:cNvSpPr/>
          <p:nvPr/>
        </p:nvSpPr>
        <p:spPr>
          <a:xfrm>
            <a:off x="4800600" y="1417320"/>
            <a:ext cx="3474720" cy="329184"/>
          </a:xfrm>
          <a:prstGeom prst="rect">
            <a:avLst/>
          </a:prstGeom>
          <a:noFill/>
          <a:ln/>
        </p:spPr>
        <p:txBody>
          <a:bodyPr wrap="square" lIns="0" tIns="0" rIns="0" bIns="0" rtlCol="0" anchor="ctr"/>
          <a:lstStyle/>
          <a:p>
            <a:pPr indent="0" marL="0">
              <a:buNone/>
            </a:pPr>
            <a:r>
              <a:rPr lang="en-US" sz="1100" b="1" dirty="0">
                <a:solidFill>
                  <a:srgbClr val="FFFFFF"/>
                </a:solidFill>
                <a:latin typeface="Calibri" pitchFamily="34" charset="0"/>
                <a:ea typeface="Calibri" pitchFamily="34" charset="-122"/>
                <a:cs typeface="Calibri" pitchFamily="34" charset="-120"/>
              </a:rPr>
              <a:t>Theme 2   Moving Beyond Binary Classification</a:t>
            </a:r>
            <a:endParaRPr lang="en-US" sz="1100" dirty="0"/>
          </a:p>
        </p:txBody>
      </p:sp>
      <p:sp>
        <p:nvSpPr>
          <p:cNvPr id="13" name="Text 11"/>
          <p:cNvSpPr/>
          <p:nvPr/>
        </p:nvSpPr>
        <p:spPr>
          <a:xfrm>
            <a:off x="7909560" y="1417320"/>
            <a:ext cx="960120" cy="329184"/>
          </a:xfrm>
          <a:prstGeom prst="rect">
            <a:avLst/>
          </a:prstGeom>
          <a:noFill/>
          <a:ln/>
        </p:spPr>
        <p:txBody>
          <a:bodyPr wrap="square" lIns="0" tIns="0" rIns="0" bIns="0" rtlCol="0" anchor="ctr"/>
          <a:lstStyle/>
          <a:p>
            <a:pPr algn="r" indent="0" marL="0">
              <a:buNone/>
            </a:pPr>
            <a:r>
              <a:rPr lang="en-US" sz="900" i="1" dirty="0">
                <a:solidFill>
                  <a:srgbClr val="FFFFFF"/>
                </a:solidFill>
                <a:latin typeface="Calibri" pitchFamily="34" charset="0"/>
                <a:ea typeface="Calibri" pitchFamily="34" charset="-122"/>
                <a:cs typeface="Calibri" pitchFamily="34" charset="-120"/>
              </a:rPr>
              <a:t>(Papers 3, 4, 12)</a:t>
            </a:r>
            <a:endParaRPr lang="en-US" sz="900" dirty="0"/>
          </a:p>
        </p:txBody>
      </p:sp>
      <p:sp>
        <p:nvSpPr>
          <p:cNvPr id="14" name="Text 12"/>
          <p:cNvSpPr/>
          <p:nvPr/>
        </p:nvSpPr>
        <p:spPr>
          <a:xfrm>
            <a:off x="4818888" y="1801368"/>
            <a:ext cx="4005072" cy="1261872"/>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Several studies pushed beyond simple 'depressed vs. not depressed' classification toward detecting severity levels or multiple conditions simultaneously. Islam et al. (2025) achieved macro F1-scores of 0.839 (6-class) and 0.870 (5-class) with a fine-tuned RoBERTa model — directly comparable to this thesis's approach and confirming the feasibility of multi-class mental health classification.</a:t>
            </a:r>
            <a:endParaRPr lang="en-US" sz="980" dirty="0"/>
          </a:p>
        </p:txBody>
      </p:sp>
      <p:sp>
        <p:nvSpPr>
          <p:cNvPr id="15" name="Shape 13"/>
          <p:cNvSpPr/>
          <p:nvPr/>
        </p:nvSpPr>
        <p:spPr>
          <a:xfrm>
            <a:off x="256032" y="3227832"/>
            <a:ext cx="4224528" cy="1691640"/>
          </a:xfrm>
          <a:prstGeom prst="rect">
            <a:avLst/>
          </a:prstGeom>
          <a:solidFill>
            <a:srgbClr val="F0F4F7"/>
          </a:solidFill>
          <a:ln w="12700">
            <a:solidFill>
              <a:srgbClr val="0B7B8A"/>
            </a:solidFill>
            <a:prstDash val="solid"/>
          </a:ln>
          <a:effectLst>
            <a:outerShdw sx="100000" sy="100000" kx="0" ky="0" algn="bl" rotWithShape="0" blurRad="50800" dist="25400" dir="8100000">
              <a:srgbClr val="000000">
                <a:alpha val="7000"/>
              </a:srgbClr>
            </a:outerShdw>
          </a:effectLst>
        </p:spPr>
      </p:sp>
      <p:sp>
        <p:nvSpPr>
          <p:cNvPr id="16" name="Shape 14"/>
          <p:cNvSpPr/>
          <p:nvPr/>
        </p:nvSpPr>
        <p:spPr>
          <a:xfrm>
            <a:off x="256032" y="3227832"/>
            <a:ext cx="4224528" cy="329184"/>
          </a:xfrm>
          <a:prstGeom prst="rect">
            <a:avLst/>
          </a:prstGeom>
          <a:solidFill>
            <a:srgbClr val="0B7B8A"/>
          </a:solidFill>
          <a:ln w="12700">
            <a:solidFill>
              <a:srgbClr val="0B7B8A"/>
            </a:solidFill>
            <a:prstDash val="solid"/>
          </a:ln>
        </p:spPr>
      </p:sp>
      <p:sp>
        <p:nvSpPr>
          <p:cNvPr id="17" name="Text 15"/>
          <p:cNvSpPr/>
          <p:nvPr/>
        </p:nvSpPr>
        <p:spPr>
          <a:xfrm>
            <a:off x="347472" y="3227832"/>
            <a:ext cx="3474720" cy="329184"/>
          </a:xfrm>
          <a:prstGeom prst="rect">
            <a:avLst/>
          </a:prstGeom>
          <a:noFill/>
          <a:ln/>
        </p:spPr>
        <p:txBody>
          <a:bodyPr wrap="square" lIns="0" tIns="0" rIns="0" bIns="0" rtlCol="0" anchor="ctr"/>
          <a:lstStyle/>
          <a:p>
            <a:pPr indent="0" marL="0">
              <a:buNone/>
            </a:pPr>
            <a:r>
              <a:rPr lang="en-US" sz="1100" b="1" dirty="0">
                <a:solidFill>
                  <a:srgbClr val="FFFFFF"/>
                </a:solidFill>
                <a:latin typeface="Calibri" pitchFamily="34" charset="0"/>
                <a:ea typeface="Calibri" pitchFamily="34" charset="-122"/>
                <a:cs typeface="Calibri" pitchFamily="34" charset="-120"/>
              </a:rPr>
              <a:t>Theme 3   Explainability (XAI) Is Essential</a:t>
            </a:r>
            <a:endParaRPr lang="en-US" sz="1100" dirty="0"/>
          </a:p>
        </p:txBody>
      </p:sp>
      <p:sp>
        <p:nvSpPr>
          <p:cNvPr id="18" name="Text 16"/>
          <p:cNvSpPr/>
          <p:nvPr/>
        </p:nvSpPr>
        <p:spPr>
          <a:xfrm>
            <a:off x="3456432" y="3227832"/>
            <a:ext cx="960120" cy="329184"/>
          </a:xfrm>
          <a:prstGeom prst="rect">
            <a:avLst/>
          </a:prstGeom>
          <a:noFill/>
          <a:ln/>
        </p:spPr>
        <p:txBody>
          <a:bodyPr wrap="square" lIns="0" tIns="0" rIns="0" bIns="0" rtlCol="0" anchor="ctr"/>
          <a:lstStyle/>
          <a:p>
            <a:pPr algn="r" indent="0" marL="0">
              <a:buNone/>
            </a:pPr>
            <a:r>
              <a:rPr lang="en-US" sz="900" i="1" dirty="0">
                <a:solidFill>
                  <a:srgbClr val="FFFFFF"/>
                </a:solidFill>
                <a:latin typeface="Calibri" pitchFamily="34" charset="0"/>
                <a:ea typeface="Calibri" pitchFamily="34" charset="-122"/>
                <a:cs typeface="Calibri" pitchFamily="34" charset="-120"/>
              </a:rPr>
              <a:t>(Papers 2, 10)</a:t>
            </a:r>
            <a:endParaRPr lang="en-US" sz="900" dirty="0"/>
          </a:p>
        </p:txBody>
      </p:sp>
      <p:sp>
        <p:nvSpPr>
          <p:cNvPr id="19" name="Text 17"/>
          <p:cNvSpPr/>
          <p:nvPr/>
        </p:nvSpPr>
        <p:spPr>
          <a:xfrm>
            <a:off x="365760" y="3611880"/>
            <a:ext cx="4005072" cy="1261872"/>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Jahan and Kerz both show that XAI tools (LIME, SHAP) are not optional extras — they are required for responsible deployment in clinical or government contexts. High accuracy alone does not make a model trustworthy. Users and clinicians need to see which words drove a classification decision before they can act on it.</a:t>
            </a:r>
            <a:endParaRPr lang="en-US" sz="980" dirty="0"/>
          </a:p>
        </p:txBody>
      </p:sp>
      <p:sp>
        <p:nvSpPr>
          <p:cNvPr id="20" name="Shape 18"/>
          <p:cNvSpPr/>
          <p:nvPr/>
        </p:nvSpPr>
        <p:spPr>
          <a:xfrm>
            <a:off x="4709160" y="3227832"/>
            <a:ext cx="4224528" cy="1691640"/>
          </a:xfrm>
          <a:prstGeom prst="rect">
            <a:avLst/>
          </a:prstGeom>
          <a:solidFill>
            <a:srgbClr val="F0F4F7"/>
          </a:solidFill>
          <a:ln w="12700">
            <a:solidFill>
              <a:srgbClr val="1A2B4A"/>
            </a:solidFill>
            <a:prstDash val="solid"/>
          </a:ln>
          <a:effectLst>
            <a:outerShdw sx="100000" sy="100000" kx="0" ky="0" algn="bl" rotWithShape="0" blurRad="50800" dist="25400" dir="8100000">
              <a:srgbClr val="000000">
                <a:alpha val="7000"/>
              </a:srgbClr>
            </a:outerShdw>
          </a:effectLst>
        </p:spPr>
      </p:sp>
      <p:sp>
        <p:nvSpPr>
          <p:cNvPr id="21" name="Shape 19"/>
          <p:cNvSpPr/>
          <p:nvPr/>
        </p:nvSpPr>
        <p:spPr>
          <a:xfrm>
            <a:off x="4709160" y="3227832"/>
            <a:ext cx="4224528" cy="329184"/>
          </a:xfrm>
          <a:prstGeom prst="rect">
            <a:avLst/>
          </a:prstGeom>
          <a:solidFill>
            <a:srgbClr val="1A2B4A"/>
          </a:solidFill>
          <a:ln w="12700">
            <a:solidFill>
              <a:srgbClr val="1A2B4A"/>
            </a:solidFill>
            <a:prstDash val="solid"/>
          </a:ln>
        </p:spPr>
      </p:sp>
      <p:sp>
        <p:nvSpPr>
          <p:cNvPr id="22" name="Text 20"/>
          <p:cNvSpPr/>
          <p:nvPr/>
        </p:nvSpPr>
        <p:spPr>
          <a:xfrm>
            <a:off x="4800600" y="3227832"/>
            <a:ext cx="3474720" cy="329184"/>
          </a:xfrm>
          <a:prstGeom prst="rect">
            <a:avLst/>
          </a:prstGeom>
          <a:noFill/>
          <a:ln/>
        </p:spPr>
        <p:txBody>
          <a:bodyPr wrap="square" lIns="0" tIns="0" rIns="0" bIns="0" rtlCol="0" anchor="ctr"/>
          <a:lstStyle/>
          <a:p>
            <a:pPr indent="0" marL="0">
              <a:buNone/>
            </a:pPr>
            <a:r>
              <a:rPr lang="en-US" sz="1100" b="1" dirty="0">
                <a:solidFill>
                  <a:srgbClr val="FFFFFF"/>
                </a:solidFill>
                <a:latin typeface="Calibri" pitchFamily="34" charset="0"/>
                <a:ea typeface="Calibri" pitchFamily="34" charset="-122"/>
                <a:cs typeface="Calibri" pitchFamily="34" charset="-120"/>
              </a:rPr>
              <a:t>Theme 4   New Approaches &amp; Data Sources</a:t>
            </a:r>
            <a:endParaRPr lang="en-US" sz="1100" dirty="0"/>
          </a:p>
        </p:txBody>
      </p:sp>
      <p:sp>
        <p:nvSpPr>
          <p:cNvPr id="23" name="Text 21"/>
          <p:cNvSpPr/>
          <p:nvPr/>
        </p:nvSpPr>
        <p:spPr>
          <a:xfrm>
            <a:off x="7909560" y="3227832"/>
            <a:ext cx="960120" cy="329184"/>
          </a:xfrm>
          <a:prstGeom prst="rect">
            <a:avLst/>
          </a:prstGeom>
          <a:noFill/>
          <a:ln/>
        </p:spPr>
        <p:txBody>
          <a:bodyPr wrap="square" lIns="0" tIns="0" rIns="0" bIns="0" rtlCol="0" anchor="ctr"/>
          <a:lstStyle/>
          <a:p>
            <a:pPr algn="r" indent="0" marL="0">
              <a:buNone/>
            </a:pPr>
            <a:r>
              <a:rPr lang="en-US" sz="900" i="1" dirty="0">
                <a:solidFill>
                  <a:srgbClr val="FFFFFF"/>
                </a:solidFill>
                <a:latin typeface="Calibri" pitchFamily="34" charset="0"/>
                <a:ea typeface="Calibri" pitchFamily="34" charset="-122"/>
                <a:cs typeface="Calibri" pitchFamily="34" charset="-120"/>
              </a:rPr>
              <a:t>(Papers 6, 7, 9, 13, 14, 15)</a:t>
            </a:r>
            <a:endParaRPr lang="en-US" sz="900" dirty="0"/>
          </a:p>
        </p:txBody>
      </p:sp>
      <p:sp>
        <p:nvSpPr>
          <p:cNvPr id="24" name="Text 22"/>
          <p:cNvSpPr/>
          <p:nvPr/>
        </p:nvSpPr>
        <p:spPr>
          <a:xfrm>
            <a:off x="4818888" y="3611880"/>
            <a:ext cx="4005072" cy="1261872"/>
          </a:xfrm>
          <a:prstGeom prst="rect">
            <a:avLst/>
          </a:prstGeom>
          <a:noFill/>
          <a:ln/>
        </p:spPr>
        <p:txBody>
          <a:bodyPr wrap="square" lIns="0" tIns="0" rIns="0" bIns="0" rtlCol="0" anchor="ctr"/>
          <a:lstStyle/>
          <a:p>
            <a:pPr indent="0" marL="0">
              <a:buNone/>
            </a:pPr>
            <a:r>
              <a:rPr lang="en-US" sz="980" dirty="0">
                <a:solidFill>
                  <a:srgbClr val="1E2D3D"/>
                </a:solidFill>
                <a:latin typeface="Calibri" pitchFamily="34" charset="0"/>
                <a:ea typeface="Calibri" pitchFamily="34" charset="-122"/>
                <a:cs typeface="Calibri" pitchFamily="34" charset="-120"/>
              </a:rPr>
              <a:t>Researchers have explored 'emotion fusion' (combining text, sentiment, and emojis), multilingual and non-English models, privacy-preserving frameworks (DP-CARE), and Large Language Models (LLMs) integrating clinical diagnostic criteria. All of these approaches confirm that the field is actively expanding — but the core need for multi-class classification with explainability remains unmet.</a:t>
            </a:r>
            <a:endParaRPr lang="en-US" sz="98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D1F35"/>
        </a:solidFill>
      </p:bgPr>
    </p:bg>
    <p:spTree>
      <p:nvGrpSpPr>
        <p:cNvPr id="1" name=""/>
        <p:cNvGrpSpPr/>
        <p:nvPr/>
      </p:nvGrpSpPr>
      <p:grpSpPr>
        <a:xfrm>
          <a:off x="0" y="0"/>
          <a:ext cx="0" cy="0"/>
          <a:chOff x="0" y="0"/>
          <a:chExt cx="0" cy="0"/>
        </a:xfrm>
      </p:grpSpPr>
      <p:sp>
        <p:nvSpPr>
          <p:cNvPr id="2" name="Shape 0"/>
          <p:cNvSpPr/>
          <p:nvPr/>
        </p:nvSpPr>
        <p:spPr>
          <a:xfrm>
            <a:off x="0" y="0"/>
            <a:ext cx="9144000" cy="91440"/>
          </a:xfrm>
          <a:prstGeom prst="rect">
            <a:avLst/>
          </a:prstGeom>
          <a:solidFill>
            <a:srgbClr val="00C9B1"/>
          </a:solidFill>
          <a:ln w="12700">
            <a:solidFill>
              <a:srgbClr val="00C9B1"/>
            </a:solidFill>
            <a:prstDash val="solid"/>
          </a:ln>
        </p:spPr>
      </p:sp>
      <p:sp>
        <p:nvSpPr>
          <p:cNvPr id="3" name="Text 1"/>
          <p:cNvSpPr/>
          <p:nvPr/>
        </p:nvSpPr>
        <p:spPr>
          <a:xfrm>
            <a:off x="457200" y="137160"/>
            <a:ext cx="8229600" cy="594360"/>
          </a:xfrm>
          <a:prstGeom prst="rect">
            <a:avLst/>
          </a:prstGeom>
          <a:noFill/>
          <a:ln/>
        </p:spPr>
        <p:txBody>
          <a:bodyPr wrap="square" lIns="0" tIns="0" rIns="0" bIns="0" rtlCol="0" anchor="ctr"/>
          <a:lstStyle/>
          <a:p>
            <a:pPr indent="0" marL="0">
              <a:buNone/>
            </a:pPr>
            <a:r>
              <a:rPr lang="en-US" sz="2000" b="1" dirty="0">
                <a:solidFill>
                  <a:srgbClr val="FFFFFF"/>
                </a:solidFill>
                <a:latin typeface="Calibri" pitchFamily="34" charset="0"/>
                <a:ea typeface="Calibri" pitchFamily="34" charset="-122"/>
                <a:cs typeface="Calibri" pitchFamily="34" charset="-120"/>
              </a:rPr>
              <a:t>CHAPTER 2 — RESEARCH GAPS &amp; HOW THIS THESIS RESPONDS</a:t>
            </a:r>
            <a:endParaRPr lang="en-US" sz="2000" dirty="0"/>
          </a:p>
        </p:txBody>
      </p:sp>
      <p:sp>
        <p:nvSpPr>
          <p:cNvPr id="4" name="Shape 2"/>
          <p:cNvSpPr/>
          <p:nvPr/>
        </p:nvSpPr>
        <p:spPr>
          <a:xfrm>
            <a:off x="256032" y="841248"/>
            <a:ext cx="8631936" cy="1298448"/>
          </a:xfrm>
          <a:prstGeom prst="rect">
            <a:avLst/>
          </a:prstGeom>
          <a:solidFill>
            <a:srgbClr val="1E3A5F"/>
          </a:solidFill>
          <a:ln w="12700">
            <a:solidFill>
              <a:srgbClr val="00C9B1"/>
            </a:solidFill>
            <a:prstDash val="solid"/>
          </a:ln>
        </p:spPr>
      </p:sp>
      <p:sp>
        <p:nvSpPr>
          <p:cNvPr id="5" name="Shape 3"/>
          <p:cNvSpPr/>
          <p:nvPr/>
        </p:nvSpPr>
        <p:spPr>
          <a:xfrm>
            <a:off x="256032" y="841248"/>
            <a:ext cx="640080" cy="1298448"/>
          </a:xfrm>
          <a:prstGeom prst="rect">
            <a:avLst/>
          </a:prstGeom>
          <a:solidFill>
            <a:srgbClr val="00C9B1"/>
          </a:solidFill>
          <a:ln w="12700">
            <a:solidFill>
              <a:srgbClr val="00C9B1"/>
            </a:solidFill>
            <a:prstDash val="solid"/>
          </a:ln>
        </p:spPr>
      </p:sp>
      <p:sp>
        <p:nvSpPr>
          <p:cNvPr id="6" name="Text 4"/>
          <p:cNvSpPr/>
          <p:nvPr/>
        </p:nvSpPr>
        <p:spPr>
          <a:xfrm>
            <a:off x="256032" y="841248"/>
            <a:ext cx="640080" cy="1298448"/>
          </a:xfrm>
          <a:prstGeom prst="rect">
            <a:avLst/>
          </a:prstGeom>
          <a:noFill/>
          <a:ln/>
        </p:spPr>
        <p:txBody>
          <a:bodyPr wrap="square" lIns="0" tIns="0" rIns="0" bIns="0" rtlCol="0" anchor="ctr"/>
          <a:lstStyle/>
          <a:p>
            <a:pPr algn="ctr" indent="0" marL="0">
              <a:buNone/>
            </a:pPr>
            <a:r>
              <a:rPr lang="en-US" sz="1100" b="1" dirty="0">
                <a:solidFill>
                  <a:srgbClr val="1A2B4A"/>
                </a:solidFill>
                <a:latin typeface="Calibri" pitchFamily="34" charset="0"/>
                <a:ea typeface="Calibri" pitchFamily="34" charset="-122"/>
                <a:cs typeface="Calibri" pitchFamily="34" charset="-120"/>
              </a:rPr>
              <a:t>Gap 1</a:t>
            </a:r>
            <a:endParaRPr lang="en-US" sz="1100" dirty="0"/>
          </a:p>
        </p:txBody>
      </p:sp>
      <p:sp>
        <p:nvSpPr>
          <p:cNvPr id="7" name="Text 5"/>
          <p:cNvSpPr/>
          <p:nvPr/>
        </p:nvSpPr>
        <p:spPr>
          <a:xfrm>
            <a:off x="987552" y="905256"/>
            <a:ext cx="7818120" cy="274320"/>
          </a:xfrm>
          <a:prstGeom prst="rect">
            <a:avLst/>
          </a:prstGeom>
          <a:noFill/>
          <a:ln/>
        </p:spPr>
        <p:txBody>
          <a:bodyPr wrap="square" lIns="0" tIns="0" rIns="0" bIns="0" rtlCol="0" anchor="ctr"/>
          <a:lstStyle/>
          <a:p>
            <a:pPr indent="0" marL="0">
              <a:buNone/>
            </a:pPr>
            <a:r>
              <a:rPr lang="en-US" sz="1200" b="1" dirty="0">
                <a:solidFill>
                  <a:srgbClr val="00C9B1"/>
                </a:solidFill>
                <a:latin typeface="Calibri" pitchFamily="34" charset="0"/>
                <a:ea typeface="Calibri" pitchFamily="34" charset="-122"/>
                <a:cs typeface="Calibri" pitchFamily="34" charset="-120"/>
              </a:rPr>
              <a:t>Most Studies Detect Only One Condition</a:t>
            </a:r>
            <a:endParaRPr lang="en-US" sz="1200" dirty="0"/>
          </a:p>
        </p:txBody>
      </p:sp>
      <p:sp>
        <p:nvSpPr>
          <p:cNvPr id="8" name="Text 6"/>
          <p:cNvSpPr/>
          <p:nvPr/>
        </p:nvSpPr>
        <p:spPr>
          <a:xfrm>
            <a:off x="987552" y="1188720"/>
            <a:ext cx="3749040" cy="896112"/>
          </a:xfrm>
          <a:prstGeom prst="rect">
            <a:avLst/>
          </a:prstGeom>
          <a:noFill/>
          <a:ln/>
        </p:spPr>
        <p:txBody>
          <a:bodyPr wrap="square" lIns="0" tIns="0" rIns="0" bIns="0" rtlCol="0" anchor="ctr"/>
          <a:lstStyle/>
          <a:p>
            <a:pPr indent="0" marL="0">
              <a:buNone/>
            </a:pPr>
            <a:r>
              <a:rPr lang="en-US" sz="950" dirty="0">
                <a:solidFill>
                  <a:srgbClr val="FFFFFF"/>
                </a:solidFill>
                <a:latin typeface="Calibri" pitchFamily="34" charset="0"/>
                <a:ea typeface="Calibri" pitchFamily="34" charset="-122"/>
                <a:cs typeface="Calibri" pitchFamily="34" charset="-120"/>
              </a:rPr>
              <a:t>❌  Gap: The vast majority of existing research focuses on detecting a single mental health condition — usually depression — or uses only two classes (depressed vs. normal). Very few models can classify multiple mental states simultaneously, even though real people often experience overlapping conditions.</a:t>
            </a:r>
            <a:endParaRPr lang="en-US" sz="950" dirty="0"/>
          </a:p>
        </p:txBody>
      </p:sp>
      <p:sp>
        <p:nvSpPr>
          <p:cNvPr id="9" name="Text 7"/>
          <p:cNvSpPr/>
          <p:nvPr/>
        </p:nvSpPr>
        <p:spPr>
          <a:xfrm>
            <a:off x="4892040" y="1188720"/>
            <a:ext cx="3913632" cy="896112"/>
          </a:xfrm>
          <a:prstGeom prst="rect">
            <a:avLst/>
          </a:prstGeom>
          <a:noFill/>
          <a:ln/>
        </p:spPr>
        <p:txBody>
          <a:bodyPr wrap="square" lIns="0" tIns="0" rIns="0" bIns="0" rtlCol="0" anchor="ctr"/>
          <a:lstStyle/>
          <a:p>
            <a:pPr indent="0" marL="0">
              <a:buNone/>
            </a:pPr>
            <a:r>
              <a:rPr lang="en-US" sz="950" dirty="0">
                <a:solidFill>
                  <a:srgbClr val="FFFFFF"/>
                </a:solidFill>
                <a:latin typeface="Calibri" pitchFamily="34" charset="0"/>
                <a:ea typeface="Calibri" pitchFamily="34" charset="-122"/>
                <a:cs typeface="Calibri" pitchFamily="34" charset="-120"/>
              </a:rPr>
              <a:t>✅  Our Response: This thesis trains a RoBERTa model to classify five mental health categories at once: Anxiety, Depression, Stress, Normal, and Suicidal Ideation — using the Kaggle 'Sentiment Analysis for Mental Health' dataset.</a:t>
            </a:r>
            <a:endParaRPr lang="en-US" sz="950" dirty="0"/>
          </a:p>
        </p:txBody>
      </p:sp>
      <p:sp>
        <p:nvSpPr>
          <p:cNvPr id="10" name="Shape 8"/>
          <p:cNvSpPr/>
          <p:nvPr/>
        </p:nvSpPr>
        <p:spPr>
          <a:xfrm>
            <a:off x="256032" y="2258568"/>
            <a:ext cx="8631936" cy="1298448"/>
          </a:xfrm>
          <a:prstGeom prst="rect">
            <a:avLst/>
          </a:prstGeom>
          <a:solidFill>
            <a:srgbClr val="1E3A5F"/>
          </a:solidFill>
          <a:ln w="12700">
            <a:solidFill>
              <a:srgbClr val="00C9B1"/>
            </a:solidFill>
            <a:prstDash val="solid"/>
          </a:ln>
        </p:spPr>
      </p:sp>
      <p:sp>
        <p:nvSpPr>
          <p:cNvPr id="11" name="Shape 9"/>
          <p:cNvSpPr/>
          <p:nvPr/>
        </p:nvSpPr>
        <p:spPr>
          <a:xfrm>
            <a:off x="256032" y="2258568"/>
            <a:ext cx="640080" cy="1298448"/>
          </a:xfrm>
          <a:prstGeom prst="rect">
            <a:avLst/>
          </a:prstGeom>
          <a:solidFill>
            <a:srgbClr val="00C9B1"/>
          </a:solidFill>
          <a:ln w="12700">
            <a:solidFill>
              <a:srgbClr val="00C9B1"/>
            </a:solidFill>
            <a:prstDash val="solid"/>
          </a:ln>
        </p:spPr>
      </p:sp>
      <p:sp>
        <p:nvSpPr>
          <p:cNvPr id="12" name="Text 10"/>
          <p:cNvSpPr/>
          <p:nvPr/>
        </p:nvSpPr>
        <p:spPr>
          <a:xfrm>
            <a:off x="256032" y="2258568"/>
            <a:ext cx="640080" cy="1298448"/>
          </a:xfrm>
          <a:prstGeom prst="rect">
            <a:avLst/>
          </a:prstGeom>
          <a:noFill/>
          <a:ln/>
        </p:spPr>
        <p:txBody>
          <a:bodyPr wrap="square" lIns="0" tIns="0" rIns="0" bIns="0" rtlCol="0" anchor="ctr"/>
          <a:lstStyle/>
          <a:p>
            <a:pPr algn="ctr" indent="0" marL="0">
              <a:buNone/>
            </a:pPr>
            <a:r>
              <a:rPr lang="en-US" sz="1100" b="1" dirty="0">
                <a:solidFill>
                  <a:srgbClr val="1A2B4A"/>
                </a:solidFill>
                <a:latin typeface="Calibri" pitchFamily="34" charset="0"/>
                <a:ea typeface="Calibri" pitchFamily="34" charset="-122"/>
                <a:cs typeface="Calibri" pitchFamily="34" charset="-120"/>
              </a:rPr>
              <a:t>Gap 2</a:t>
            </a:r>
            <a:endParaRPr lang="en-US" sz="1100" dirty="0"/>
          </a:p>
        </p:txBody>
      </p:sp>
      <p:sp>
        <p:nvSpPr>
          <p:cNvPr id="13" name="Text 11"/>
          <p:cNvSpPr/>
          <p:nvPr/>
        </p:nvSpPr>
        <p:spPr>
          <a:xfrm>
            <a:off x="987552" y="2322576"/>
            <a:ext cx="7818120" cy="274320"/>
          </a:xfrm>
          <a:prstGeom prst="rect">
            <a:avLst/>
          </a:prstGeom>
          <a:noFill/>
          <a:ln/>
        </p:spPr>
        <p:txBody>
          <a:bodyPr wrap="square" lIns="0" tIns="0" rIns="0" bIns="0" rtlCol="0" anchor="ctr"/>
          <a:lstStyle/>
          <a:p>
            <a:pPr indent="0" marL="0">
              <a:buNone/>
            </a:pPr>
            <a:r>
              <a:rPr lang="en-US" sz="1200" b="1" dirty="0">
                <a:solidFill>
                  <a:srgbClr val="00C9B1"/>
                </a:solidFill>
                <a:latin typeface="Calibri" pitchFamily="34" charset="0"/>
                <a:ea typeface="Calibri" pitchFamily="34" charset="-122"/>
                <a:cs typeface="Calibri" pitchFamily="34" charset="-120"/>
              </a:rPr>
              <a:t>Models Are Black Boxes — No Explanation</a:t>
            </a:r>
            <a:endParaRPr lang="en-US" sz="1200" dirty="0"/>
          </a:p>
        </p:txBody>
      </p:sp>
      <p:sp>
        <p:nvSpPr>
          <p:cNvPr id="14" name="Text 12"/>
          <p:cNvSpPr/>
          <p:nvPr/>
        </p:nvSpPr>
        <p:spPr>
          <a:xfrm>
            <a:off x="987552" y="2606040"/>
            <a:ext cx="3749040" cy="896112"/>
          </a:xfrm>
          <a:prstGeom prst="rect">
            <a:avLst/>
          </a:prstGeom>
          <a:noFill/>
          <a:ln/>
        </p:spPr>
        <p:txBody>
          <a:bodyPr wrap="square" lIns="0" tIns="0" rIns="0" bIns="0" rtlCol="0" anchor="ctr"/>
          <a:lstStyle/>
          <a:p>
            <a:pPr indent="0" marL="0">
              <a:buNone/>
            </a:pPr>
            <a:r>
              <a:rPr lang="en-US" sz="950" dirty="0">
                <a:solidFill>
                  <a:srgbClr val="FFFFFF"/>
                </a:solidFill>
                <a:latin typeface="Calibri" pitchFamily="34" charset="0"/>
                <a:ea typeface="Calibri" pitchFamily="34" charset="-122"/>
                <a:cs typeface="Calibri" pitchFamily="34" charset="-120"/>
              </a:rPr>
              <a:t>❌  Gap: Even when models perform well, they cannot explain their decisions. A user or clinician cannot understand why a post was labeled 'anxious' instead of 'stressed.' Without this transparency, models are impossible to trust or safely deploy in a real mental health service context.</a:t>
            </a:r>
            <a:endParaRPr lang="en-US" sz="950" dirty="0"/>
          </a:p>
        </p:txBody>
      </p:sp>
      <p:sp>
        <p:nvSpPr>
          <p:cNvPr id="15" name="Text 13"/>
          <p:cNvSpPr/>
          <p:nvPr/>
        </p:nvSpPr>
        <p:spPr>
          <a:xfrm>
            <a:off x="4892040" y="2606040"/>
            <a:ext cx="3913632" cy="896112"/>
          </a:xfrm>
          <a:prstGeom prst="rect">
            <a:avLst/>
          </a:prstGeom>
          <a:noFill/>
          <a:ln/>
        </p:spPr>
        <p:txBody>
          <a:bodyPr wrap="square" lIns="0" tIns="0" rIns="0" bIns="0" rtlCol="0" anchor="ctr"/>
          <a:lstStyle/>
          <a:p>
            <a:pPr indent="0" marL="0">
              <a:buNone/>
            </a:pPr>
            <a:r>
              <a:rPr lang="en-US" sz="950" dirty="0">
                <a:solidFill>
                  <a:srgbClr val="FFFFFF"/>
                </a:solidFill>
                <a:latin typeface="Calibri" pitchFamily="34" charset="0"/>
                <a:ea typeface="Calibri" pitchFamily="34" charset="-122"/>
                <a:cs typeface="Calibri" pitchFamily="34" charset="-120"/>
              </a:rPr>
              <a:t>✅  Our Response: This thesis integrates SHAP (SHapley Additive exPlanations) to make every prediction transparent — showing which specific words and phrases drove the model's classification decision for each individual post.</a:t>
            </a:r>
            <a:endParaRPr lang="en-US" sz="950" dirty="0"/>
          </a:p>
        </p:txBody>
      </p:sp>
      <p:sp>
        <p:nvSpPr>
          <p:cNvPr id="16" name="Shape 14"/>
          <p:cNvSpPr/>
          <p:nvPr/>
        </p:nvSpPr>
        <p:spPr>
          <a:xfrm>
            <a:off x="256032" y="3675888"/>
            <a:ext cx="8631936" cy="1298448"/>
          </a:xfrm>
          <a:prstGeom prst="rect">
            <a:avLst/>
          </a:prstGeom>
          <a:solidFill>
            <a:srgbClr val="1E3A5F"/>
          </a:solidFill>
          <a:ln w="12700">
            <a:solidFill>
              <a:srgbClr val="00C9B1"/>
            </a:solidFill>
            <a:prstDash val="solid"/>
          </a:ln>
        </p:spPr>
      </p:sp>
      <p:sp>
        <p:nvSpPr>
          <p:cNvPr id="17" name="Shape 15"/>
          <p:cNvSpPr/>
          <p:nvPr/>
        </p:nvSpPr>
        <p:spPr>
          <a:xfrm>
            <a:off x="256032" y="3675888"/>
            <a:ext cx="640080" cy="1298448"/>
          </a:xfrm>
          <a:prstGeom prst="rect">
            <a:avLst/>
          </a:prstGeom>
          <a:solidFill>
            <a:srgbClr val="00C9B1"/>
          </a:solidFill>
          <a:ln w="12700">
            <a:solidFill>
              <a:srgbClr val="00C9B1"/>
            </a:solidFill>
            <a:prstDash val="solid"/>
          </a:ln>
        </p:spPr>
      </p:sp>
      <p:sp>
        <p:nvSpPr>
          <p:cNvPr id="18" name="Text 16"/>
          <p:cNvSpPr/>
          <p:nvPr/>
        </p:nvSpPr>
        <p:spPr>
          <a:xfrm>
            <a:off x="256032" y="3675888"/>
            <a:ext cx="640080" cy="1298448"/>
          </a:xfrm>
          <a:prstGeom prst="rect">
            <a:avLst/>
          </a:prstGeom>
          <a:noFill/>
          <a:ln/>
        </p:spPr>
        <p:txBody>
          <a:bodyPr wrap="square" lIns="0" tIns="0" rIns="0" bIns="0" rtlCol="0" anchor="ctr"/>
          <a:lstStyle/>
          <a:p>
            <a:pPr algn="ctr" indent="0" marL="0">
              <a:buNone/>
            </a:pPr>
            <a:r>
              <a:rPr lang="en-US" sz="1100" b="1" dirty="0">
                <a:solidFill>
                  <a:srgbClr val="1A2B4A"/>
                </a:solidFill>
                <a:latin typeface="Calibri" pitchFamily="34" charset="0"/>
                <a:ea typeface="Calibri" pitchFamily="34" charset="-122"/>
                <a:cs typeface="Calibri" pitchFamily="34" charset="-120"/>
              </a:rPr>
              <a:t>Gap 3</a:t>
            </a:r>
            <a:endParaRPr lang="en-US" sz="1100" dirty="0"/>
          </a:p>
        </p:txBody>
      </p:sp>
      <p:sp>
        <p:nvSpPr>
          <p:cNvPr id="19" name="Text 17"/>
          <p:cNvSpPr/>
          <p:nvPr/>
        </p:nvSpPr>
        <p:spPr>
          <a:xfrm>
            <a:off x="987552" y="3739896"/>
            <a:ext cx="7818120" cy="274320"/>
          </a:xfrm>
          <a:prstGeom prst="rect">
            <a:avLst/>
          </a:prstGeom>
          <a:noFill/>
          <a:ln/>
        </p:spPr>
        <p:txBody>
          <a:bodyPr wrap="square" lIns="0" tIns="0" rIns="0" bIns="0" rtlCol="0" anchor="ctr"/>
          <a:lstStyle/>
          <a:p>
            <a:pPr indent="0" marL="0">
              <a:buNone/>
            </a:pPr>
            <a:r>
              <a:rPr lang="en-US" sz="1200" b="1" dirty="0">
                <a:solidFill>
                  <a:srgbClr val="00C9B1"/>
                </a:solidFill>
                <a:latin typeface="Calibri" pitchFamily="34" charset="0"/>
                <a:ea typeface="Calibri" pitchFamily="34" charset="-122"/>
                <a:cs typeface="Calibri" pitchFamily="34" charset="-120"/>
              </a:rPr>
              <a:t>No Combined Multi-Class + Explainability Pipeline</a:t>
            </a:r>
            <a:endParaRPr lang="en-US" sz="1200" dirty="0"/>
          </a:p>
        </p:txBody>
      </p:sp>
      <p:sp>
        <p:nvSpPr>
          <p:cNvPr id="20" name="Text 18"/>
          <p:cNvSpPr/>
          <p:nvPr/>
        </p:nvSpPr>
        <p:spPr>
          <a:xfrm>
            <a:off x="987552" y="4023360"/>
            <a:ext cx="3749040" cy="896112"/>
          </a:xfrm>
          <a:prstGeom prst="rect">
            <a:avLst/>
          </a:prstGeom>
          <a:noFill/>
          <a:ln/>
        </p:spPr>
        <p:txBody>
          <a:bodyPr wrap="square" lIns="0" tIns="0" rIns="0" bIns="0" rtlCol="0" anchor="ctr"/>
          <a:lstStyle/>
          <a:p>
            <a:pPr indent="0" marL="0">
              <a:buNone/>
            </a:pPr>
            <a:r>
              <a:rPr lang="en-US" sz="950" dirty="0">
                <a:solidFill>
                  <a:srgbClr val="FFFFFF"/>
                </a:solidFill>
                <a:latin typeface="Calibri" pitchFamily="34" charset="0"/>
                <a:ea typeface="Calibri" pitchFamily="34" charset="-122"/>
                <a:cs typeface="Calibri" pitchFamily="34" charset="-120"/>
              </a:rPr>
              <a:t>❌  Gap: Existing work offers either multi-class classification or explainability — but not both combined in a single, practical, and reusable system. Tutorials cover one or the other. No study provides a complete pipeline that a researcher or developer could directly adapt and use.</a:t>
            </a:r>
            <a:endParaRPr lang="en-US" sz="950" dirty="0"/>
          </a:p>
        </p:txBody>
      </p:sp>
      <p:sp>
        <p:nvSpPr>
          <p:cNvPr id="21" name="Text 19"/>
          <p:cNvSpPr/>
          <p:nvPr/>
        </p:nvSpPr>
        <p:spPr>
          <a:xfrm>
            <a:off x="4892040" y="4023360"/>
            <a:ext cx="3913632" cy="896112"/>
          </a:xfrm>
          <a:prstGeom prst="rect">
            <a:avLst/>
          </a:prstGeom>
          <a:noFill/>
          <a:ln/>
        </p:spPr>
        <p:txBody>
          <a:bodyPr wrap="square" lIns="0" tIns="0" rIns="0" bIns="0" rtlCol="0" anchor="ctr"/>
          <a:lstStyle/>
          <a:p>
            <a:pPr indent="0" marL="0">
              <a:buNone/>
            </a:pPr>
            <a:r>
              <a:rPr lang="en-US" sz="950" dirty="0">
                <a:solidFill>
                  <a:srgbClr val="FFFFFF"/>
                </a:solidFill>
                <a:latin typeface="Calibri" pitchFamily="34" charset="0"/>
                <a:ea typeface="Calibri" pitchFamily="34" charset="-122"/>
                <a:cs typeface="Calibri" pitchFamily="34" charset="-120"/>
              </a:rPr>
              <a:t>✅  Our Response: This thesis builds a complete modular Python pipeline that combines multi-class classification AND SHAP explainability — with clean, reusable scripts that can be adapted to new datasets or extended to include additional mental health categories.</a:t>
            </a:r>
            <a:endParaRPr lang="en-US" sz="950" dirty="0"/>
          </a:p>
        </p:txBody>
      </p:sp>
      <p:sp>
        <p:nvSpPr>
          <p:cNvPr id="22" name="Shape 20"/>
          <p:cNvSpPr/>
          <p:nvPr/>
        </p:nvSpPr>
        <p:spPr>
          <a:xfrm>
            <a:off x="0" y="4882896"/>
            <a:ext cx="9144000" cy="265176"/>
          </a:xfrm>
          <a:prstGeom prst="rect">
            <a:avLst/>
          </a:prstGeom>
          <a:solidFill>
            <a:srgbClr val="00C9B1"/>
          </a:solidFill>
          <a:ln w="12700">
            <a:solidFill>
              <a:srgbClr val="00C9B1"/>
            </a:solidFill>
            <a:prstDash val="solid"/>
          </a:ln>
        </p:spPr>
      </p:sp>
      <p:sp>
        <p:nvSpPr>
          <p:cNvPr id="23" name="Text 21"/>
          <p:cNvSpPr/>
          <p:nvPr/>
        </p:nvSpPr>
        <p:spPr>
          <a:xfrm>
            <a:off x="274320" y="4901184"/>
            <a:ext cx="8595360" cy="237744"/>
          </a:xfrm>
          <a:prstGeom prst="rect">
            <a:avLst/>
          </a:prstGeom>
          <a:noFill/>
          <a:ln/>
        </p:spPr>
        <p:txBody>
          <a:bodyPr wrap="square" lIns="0" tIns="0" rIns="0" bIns="0" rtlCol="0" anchor="ctr"/>
          <a:lstStyle/>
          <a:p>
            <a:pPr algn="ctr" indent="0" marL="0">
              <a:buNone/>
            </a:pPr>
            <a:r>
              <a:rPr lang="en-US" sz="1050" b="1" dirty="0">
                <a:solidFill>
                  <a:srgbClr val="1A2B4A"/>
                </a:solidFill>
                <a:latin typeface="Calibri" pitchFamily="34" charset="0"/>
                <a:ea typeface="Calibri" pitchFamily="34" charset="-122"/>
                <a:cs typeface="Calibri" pitchFamily="34" charset="-120"/>
              </a:rPr>
              <a:t>These three gaps define the scope of this thesis — and every design decision in the research directly addresses one of them.</a:t>
            </a:r>
            <a:endParaRPr lang="en-US" sz="10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Mental Health Sentiment &amp; Emotional State Detection Using NLP</dc:title>
  <dc:subject>PptxGenJS Presentation</dc:subject>
  <dc:creator>PptxGenJS</dc:creator>
  <cp:lastModifiedBy>PptxGenJS</cp:lastModifiedBy>
  <cp:revision>1</cp:revision>
  <dcterms:created xsi:type="dcterms:W3CDTF">2026-04-25T08:50:33Z</dcterms:created>
  <dcterms:modified xsi:type="dcterms:W3CDTF">2026-04-25T08:50:33Z</dcterms:modified>
</cp:coreProperties>
</file>