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90" r:id="rId2"/>
    <p:sldId id="258" r:id="rId3"/>
    <p:sldId id="407" r:id="rId4"/>
    <p:sldId id="521" r:id="rId5"/>
    <p:sldId id="522" r:id="rId6"/>
    <p:sldId id="523" r:id="rId7"/>
    <p:sldId id="524" r:id="rId8"/>
    <p:sldId id="525" r:id="rId9"/>
    <p:sldId id="526" r:id="rId10"/>
    <p:sldId id="527" r:id="rId11"/>
    <p:sldId id="528" r:id="rId12"/>
    <p:sldId id="529" r:id="rId13"/>
    <p:sldId id="530" r:id="rId14"/>
    <p:sldId id="531" r:id="rId15"/>
    <p:sldId id="532" r:id="rId16"/>
    <p:sldId id="533" r:id="rId17"/>
    <p:sldId id="534" r:id="rId18"/>
    <p:sldId id="535" r:id="rId19"/>
    <p:sldId id="536" r:id="rId20"/>
    <p:sldId id="537" r:id="rId21"/>
    <p:sldId id="538" r:id="rId22"/>
    <p:sldId id="539" r:id="rId23"/>
    <p:sldId id="540" r:id="rId24"/>
    <p:sldId id="541" r:id="rId25"/>
    <p:sldId id="542" r:id="rId26"/>
    <p:sldId id="544" r:id="rId27"/>
    <p:sldId id="545" r:id="rId28"/>
    <p:sldId id="546" r:id="rId29"/>
    <p:sldId id="547" r:id="rId30"/>
    <p:sldId id="548" r:id="rId31"/>
    <p:sldId id="549" r:id="rId32"/>
    <p:sldId id="550" r:id="rId33"/>
    <p:sldId id="551" r:id="rId34"/>
    <p:sldId id="552" r:id="rId35"/>
    <p:sldId id="553" r:id="rId36"/>
    <p:sldId id="554" r:id="rId37"/>
    <p:sldId id="555" r:id="rId38"/>
    <p:sldId id="556" r:id="rId39"/>
    <p:sldId id="557" r:id="rId40"/>
    <p:sldId id="558" r:id="rId41"/>
    <p:sldId id="559" r:id="rId42"/>
    <p:sldId id="560" r:id="rId43"/>
    <p:sldId id="561" r:id="rId44"/>
    <p:sldId id="562" r:id="rId45"/>
    <p:sldId id="563" r:id="rId46"/>
    <p:sldId id="564" r:id="rId47"/>
    <p:sldId id="565" r:id="rId48"/>
    <p:sldId id="566" r:id="rId49"/>
    <p:sldId id="567" r:id="rId50"/>
    <p:sldId id="568" r:id="rId51"/>
    <p:sldId id="569" r:id="rId52"/>
    <p:sldId id="570" r:id="rId53"/>
    <p:sldId id="295" r:id="rId54"/>
    <p:sldId id="43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A9E7"/>
    <a:srgbClr val="FD951A"/>
    <a:srgbClr val="FF9518"/>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45" autoAdjust="0"/>
  </p:normalViewPr>
  <p:slideViewPr>
    <p:cSldViewPr snapToGrid="0">
      <p:cViewPr varScale="1">
        <p:scale>
          <a:sx n="54" d="100"/>
          <a:sy n="54" d="100"/>
        </p:scale>
        <p:origin x="-1307" y="-7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889000">
            <a:lnSpc>
              <a:spcPct val="90000"/>
            </a:lnSpc>
            <a:spcBef>
              <a:spcPct val="0"/>
            </a:spcBef>
            <a:spcAft>
              <a:spcPct val="35000"/>
            </a:spcAft>
            <a:buNone/>
          </a:pPr>
          <a:r>
            <a:rPr lang="en-US" sz="29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Basics of Password</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Effective Tips on Password Management</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Creating and Managing Secure Passwords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Password Manager Tools</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5"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5">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5">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5">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5">
        <dgm:presLayoutVars>
          <dgm:bulletEnabled val="1"/>
        </dgm:presLayoutVars>
      </dgm:prSet>
      <dgm:spPr/>
      <dgm:t>
        <a:bodyPr/>
        <a:lstStyle/>
        <a:p>
          <a:endParaRPr lang="en-US"/>
        </a:p>
      </dgm:t>
    </dgm:pt>
  </dgm:ptLst>
  <dgm:cxnLst>
    <dgm:cxn modelId="{AE6B0577-9D13-4685-A221-751F31A0DD15}" srcId="{D0F07F19-1F50-4B42-A7A0-278DF9D25BB1}" destId="{44CE27D9-26EA-401B-9C8C-5632A0F335D3}" srcOrd="1" destOrd="0" parTransId="{C20428E1-0BC5-4CD3-B9B7-2D2AFEB81605}" sibTransId="{D8682215-00BF-4001-85F6-42A0BAE906B1}"/>
    <dgm:cxn modelId="{C6ECCC15-B859-475D-A682-63085A21BAD1}" type="presOf" srcId="{7281A13B-7CE9-4BB5-8E2A-ECEAD5E757D0}" destId="{30E2B1F7-B108-4DF4-A791-1C63D5951F27}" srcOrd="0" destOrd="0" presId="urn:microsoft.com/office/officeart/2005/8/layout/default"/>
    <dgm:cxn modelId="{33C4E402-C864-4B2B-B631-18BB61B9D4FD}" type="presOf" srcId="{7C938456-2C93-4568-A375-26A275A9356A}" destId="{2CFAF534-83BD-45CC-B333-370B78CE5B90}"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9AD462D8-7DB8-4B6E-9F18-8D16EA1C24D9}" type="presOf" srcId="{44CE27D9-26EA-401B-9C8C-5632A0F335D3}" destId="{A225E621-A183-4BDC-A13D-E985F1D2904A}" srcOrd="0" destOrd="0" presId="urn:microsoft.com/office/officeart/2005/8/layout/default"/>
    <dgm:cxn modelId="{7DEF9063-C9BC-4898-8574-EF38C008440B}" type="presOf" srcId="{0B95DC17-9B63-48A8-98F6-16D47A51221E}" destId="{6079C722-0F89-4CB5-9ABC-93EBF4F7091D}" srcOrd="0" destOrd="0" presId="urn:microsoft.com/office/officeart/2005/8/layout/default"/>
    <dgm:cxn modelId="{A3DFD9E7-B12B-4BC6-A8BC-6B673455EB08}" type="presOf" srcId="{D0F07F19-1F50-4B42-A7A0-278DF9D25BB1}" destId="{40FE0EB9-B287-43F6-ABB4-527CB1B94B4A}" srcOrd="0" destOrd="0" presId="urn:microsoft.com/office/officeart/2005/8/layout/default"/>
    <dgm:cxn modelId="{2C0B42D8-40DB-439A-AB70-96FE0340EDA4}" type="presOf" srcId="{CD3DE9F8-6D17-4F05-A4EB-AB4BED40B297}" destId="{7D1AEAC6-525A-44A9-8147-5DFEBD2A1F2D}"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8A730423-5048-4FC9-A03E-40658AE234C9}" type="presParOf" srcId="{40FE0EB9-B287-43F6-ABB4-527CB1B94B4A}" destId="{7D1AEAC6-525A-44A9-8147-5DFEBD2A1F2D}" srcOrd="0" destOrd="0" presId="urn:microsoft.com/office/officeart/2005/8/layout/default"/>
    <dgm:cxn modelId="{0C67B336-817D-44E1-933A-B2E830C28588}" type="presParOf" srcId="{40FE0EB9-B287-43F6-ABB4-527CB1B94B4A}" destId="{E37E95CE-B343-40F4-8C35-3185EB5C414E}" srcOrd="1" destOrd="0" presId="urn:microsoft.com/office/officeart/2005/8/layout/default"/>
    <dgm:cxn modelId="{871871A2-30F6-405A-9C06-B6F4360836A6}" type="presParOf" srcId="{40FE0EB9-B287-43F6-ABB4-527CB1B94B4A}" destId="{A225E621-A183-4BDC-A13D-E985F1D2904A}" srcOrd="2" destOrd="0" presId="urn:microsoft.com/office/officeart/2005/8/layout/default"/>
    <dgm:cxn modelId="{79F0D1E2-8B00-4F71-A59F-77CAE091CFB7}" type="presParOf" srcId="{40FE0EB9-B287-43F6-ABB4-527CB1B94B4A}" destId="{BB8543D6-7D9A-4660-A106-C147D939DE78}" srcOrd="3" destOrd="0" presId="urn:microsoft.com/office/officeart/2005/8/layout/default"/>
    <dgm:cxn modelId="{7620ECC7-439A-465D-83C2-7FEC1A088DB3}" type="presParOf" srcId="{40FE0EB9-B287-43F6-ABB4-527CB1B94B4A}" destId="{6079C722-0F89-4CB5-9ABC-93EBF4F7091D}" srcOrd="4" destOrd="0" presId="urn:microsoft.com/office/officeart/2005/8/layout/default"/>
    <dgm:cxn modelId="{728E9494-4B6B-424D-987D-433956706691}" type="presParOf" srcId="{40FE0EB9-B287-43F6-ABB4-527CB1B94B4A}" destId="{D384A258-2B75-495C-8A65-878819F0844E}" srcOrd="5" destOrd="0" presId="urn:microsoft.com/office/officeart/2005/8/layout/default"/>
    <dgm:cxn modelId="{C0F4228B-E441-4A2B-9622-5D98FDFA4817}" type="presParOf" srcId="{40FE0EB9-B287-43F6-ABB4-527CB1B94B4A}" destId="{30E2B1F7-B108-4DF4-A791-1C63D5951F27}" srcOrd="6" destOrd="0" presId="urn:microsoft.com/office/officeart/2005/8/layout/default"/>
    <dgm:cxn modelId="{BC839425-EDF0-4E35-83D4-2BCCED9A835F}" type="presParOf" srcId="{40FE0EB9-B287-43F6-ABB4-527CB1B94B4A}" destId="{0C4E0409-1744-4EB9-B3B4-A9F04BB94204}" srcOrd="7" destOrd="0" presId="urn:microsoft.com/office/officeart/2005/8/layout/default"/>
    <dgm:cxn modelId="{D9D3363A-6457-4DCA-9BF0-EA434EF07853}" type="presParOf" srcId="{40FE0EB9-B287-43F6-ABB4-527CB1B94B4A}" destId="{2CFAF534-83BD-45CC-B333-370B78CE5B90}" srcOrd="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4148" y="359706"/>
          <a:ext cx="2071223" cy="12427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889000">
            <a:lnSpc>
              <a:spcPct val="90000"/>
            </a:lnSpc>
            <a:spcBef>
              <a:spcPct val="0"/>
            </a:spcBef>
            <a:spcAft>
              <a:spcPct val="35000"/>
            </a:spcAft>
            <a:buNone/>
          </a:pPr>
          <a:r>
            <a:rPr lang="en-US" sz="2900" kern="1200" dirty="0">
              <a:solidFill>
                <a:srgbClr val="FFFFFF"/>
              </a:solidFill>
              <a:latin typeface="Garamond" panose="02020404030301010803"/>
              <a:ea typeface="+mn-ea"/>
              <a:cs typeface="+mn-cs"/>
            </a:rPr>
            <a:t>Introduction</a:t>
          </a:r>
        </a:p>
      </dsp:txBody>
      <dsp:txXfrm>
        <a:off x="34148" y="359706"/>
        <a:ext cx="2071223" cy="1242733"/>
      </dsp:txXfrm>
    </dsp:sp>
    <dsp:sp modelId="{A225E621-A183-4BDC-A13D-E985F1D2904A}">
      <dsp:nvSpPr>
        <dsp:cNvPr id="0" name=""/>
        <dsp:cNvSpPr/>
      </dsp:nvSpPr>
      <dsp:spPr>
        <a:xfrm>
          <a:off x="2282170" y="378011"/>
          <a:ext cx="2071223" cy="12427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Basics of Password</a:t>
          </a:r>
        </a:p>
      </dsp:txBody>
      <dsp:txXfrm>
        <a:off x="2282170" y="378011"/>
        <a:ext cx="2071223" cy="1242733"/>
      </dsp:txXfrm>
    </dsp:sp>
    <dsp:sp modelId="{6079C722-0F89-4CB5-9ABC-93EBF4F7091D}">
      <dsp:nvSpPr>
        <dsp:cNvPr id="0" name=""/>
        <dsp:cNvSpPr/>
      </dsp:nvSpPr>
      <dsp:spPr>
        <a:xfrm>
          <a:off x="4560516" y="378011"/>
          <a:ext cx="2071223" cy="124273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Effective Tips on Password Management</a:t>
          </a:r>
        </a:p>
      </dsp:txBody>
      <dsp:txXfrm>
        <a:off x="4560516" y="378011"/>
        <a:ext cx="2071223" cy="1242733"/>
      </dsp:txXfrm>
    </dsp:sp>
    <dsp:sp modelId="{30E2B1F7-B108-4DF4-A791-1C63D5951F27}">
      <dsp:nvSpPr>
        <dsp:cNvPr id="0" name=""/>
        <dsp:cNvSpPr/>
      </dsp:nvSpPr>
      <dsp:spPr>
        <a:xfrm>
          <a:off x="6838861" y="378011"/>
          <a:ext cx="2071223" cy="124273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Creating and Managing Secure Passwords</a:t>
          </a:r>
        </a:p>
      </dsp:txBody>
      <dsp:txXfrm>
        <a:off x="6838861" y="378011"/>
        <a:ext cx="2071223" cy="1242733"/>
      </dsp:txXfrm>
    </dsp:sp>
    <dsp:sp modelId="{2CFAF534-83BD-45CC-B333-370B78CE5B90}">
      <dsp:nvSpPr>
        <dsp:cNvPr id="0" name=""/>
        <dsp:cNvSpPr/>
      </dsp:nvSpPr>
      <dsp:spPr>
        <a:xfrm>
          <a:off x="9117207" y="378011"/>
          <a:ext cx="2071223" cy="124273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Password Manager Tools</a:t>
          </a:r>
        </a:p>
      </dsp:txBody>
      <dsp:txXfrm>
        <a:off x="9117207" y="378011"/>
        <a:ext cx="2071223" cy="124273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7/3/2022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2109032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4205716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3378791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3157289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lnSpc>
                <a:spcPct val="150000"/>
              </a:lnSpc>
              <a:spcBef>
                <a:spcPts val="0"/>
              </a:spcBef>
              <a:spcAft>
                <a:spcPts val="1000"/>
              </a:spcAft>
            </a:pPr>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1544745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2694271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3907848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1839969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2650362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1196920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27896781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4241576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88534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21488989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18931570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1005408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17573433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2930460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15755402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3950285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34028324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1347340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37947363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13761265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25852168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25262148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9700954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4255674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36954475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13437786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26077654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18647996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7415534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2463651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30799500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16649300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38904144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1437603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35356963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42</a:t>
            </a:fld>
            <a:endParaRPr lang="en-US"/>
          </a:p>
        </p:txBody>
      </p:sp>
    </p:spTree>
    <p:extLst>
      <p:ext uri="{BB962C8B-B14F-4D97-AF65-F5344CB8AC3E}">
        <p14:creationId xmlns:p14="http://schemas.microsoft.com/office/powerpoint/2010/main" val="21319285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7707532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324898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45</a:t>
            </a:fld>
            <a:endParaRPr lang="en-US"/>
          </a:p>
        </p:txBody>
      </p:sp>
    </p:spTree>
    <p:extLst>
      <p:ext uri="{BB962C8B-B14F-4D97-AF65-F5344CB8AC3E}">
        <p14:creationId xmlns:p14="http://schemas.microsoft.com/office/powerpoint/2010/main" val="33983457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46</a:t>
            </a:fld>
            <a:endParaRPr lang="en-US"/>
          </a:p>
        </p:txBody>
      </p:sp>
    </p:spTree>
    <p:extLst>
      <p:ext uri="{BB962C8B-B14F-4D97-AF65-F5344CB8AC3E}">
        <p14:creationId xmlns:p14="http://schemas.microsoft.com/office/powerpoint/2010/main" val="26878292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47</a:t>
            </a:fld>
            <a:endParaRPr lang="en-US"/>
          </a:p>
        </p:txBody>
      </p:sp>
    </p:spTree>
    <p:extLst>
      <p:ext uri="{BB962C8B-B14F-4D97-AF65-F5344CB8AC3E}">
        <p14:creationId xmlns:p14="http://schemas.microsoft.com/office/powerpoint/2010/main" val="3327975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48</a:t>
            </a:fld>
            <a:endParaRPr lang="en-US"/>
          </a:p>
        </p:txBody>
      </p:sp>
    </p:spTree>
    <p:extLst>
      <p:ext uri="{BB962C8B-B14F-4D97-AF65-F5344CB8AC3E}">
        <p14:creationId xmlns:p14="http://schemas.microsoft.com/office/powerpoint/2010/main" val="37897516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49</a:t>
            </a:fld>
            <a:endParaRPr lang="en-US"/>
          </a:p>
        </p:txBody>
      </p:sp>
    </p:spTree>
    <p:extLst>
      <p:ext uri="{BB962C8B-B14F-4D97-AF65-F5344CB8AC3E}">
        <p14:creationId xmlns:p14="http://schemas.microsoft.com/office/powerpoint/2010/main" val="172970727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50</a:t>
            </a:fld>
            <a:endParaRPr lang="en-US"/>
          </a:p>
        </p:txBody>
      </p:sp>
    </p:spTree>
    <p:extLst>
      <p:ext uri="{BB962C8B-B14F-4D97-AF65-F5344CB8AC3E}">
        <p14:creationId xmlns:p14="http://schemas.microsoft.com/office/powerpoint/2010/main" val="37372183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51</a:t>
            </a:fld>
            <a:endParaRPr lang="en-US"/>
          </a:p>
        </p:txBody>
      </p:sp>
    </p:spTree>
    <p:extLst>
      <p:ext uri="{BB962C8B-B14F-4D97-AF65-F5344CB8AC3E}">
        <p14:creationId xmlns:p14="http://schemas.microsoft.com/office/powerpoint/2010/main" val="649055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52</a:t>
            </a:fld>
            <a:endParaRPr lang="en-US"/>
          </a:p>
        </p:txBody>
      </p:sp>
    </p:spTree>
    <p:extLst>
      <p:ext uri="{BB962C8B-B14F-4D97-AF65-F5344CB8AC3E}">
        <p14:creationId xmlns:p14="http://schemas.microsoft.com/office/powerpoint/2010/main" val="190349003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54</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7/3/2022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7/3/2022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7/3/2022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7/3/2022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7/3/2022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7/3/2022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7/3/2022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7/3/2022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7/3/2022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7/3/2022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7/3/2022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7/3/2022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11" Type="http://schemas.microsoft.com/office/2007/relationships/diagramDrawing" Target="../diagrams/drawing1.xml"/><Relationship Id="rId5" Type="http://schemas.openxmlformats.org/officeDocument/2006/relationships/image" Target="../media/image4.emf"/><Relationship Id="rId10" Type="http://schemas.openxmlformats.org/officeDocument/2006/relationships/diagramColors" Target="../diagrams/colors1.xml"/><Relationship Id="rId4" Type="http://schemas.openxmlformats.org/officeDocument/2006/relationships/image" Target="../media/image3.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gif"/><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gi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gi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gi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gi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4.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9.emf"/><Relationship Id="rId7" Type="http://schemas.openxmlformats.org/officeDocument/2006/relationships/image" Target="../media/image20.emf"/><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4.emf"/><Relationship Id="rId5" Type="http://schemas.openxmlformats.org/officeDocument/2006/relationships/image" Target="../media/image3.emf"/><Relationship Id="rId10" Type="http://schemas.openxmlformats.org/officeDocument/2006/relationships/image" Target="../media/image23.jpeg"/><Relationship Id="rId4" Type="http://schemas.openxmlformats.org/officeDocument/2006/relationships/image" Target="../media/image2.png"/><Relationship Id="rId9" Type="http://schemas.openxmlformats.org/officeDocument/2006/relationships/image" Target="../media/image2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   </a:t>
            </a:r>
            <a:r>
              <a:rPr lang="en-US" sz="2800" dirty="0">
                <a:solidFill>
                  <a:schemeClr val="bg1"/>
                </a:solidFill>
                <a:ea typeface="Tahoma" panose="020B0604030504040204" pitchFamily="34" charset="0"/>
                <a:cs typeface="Tahoma" panose="020B0604030504040204" pitchFamily="34" charset="0"/>
              </a:rPr>
              <a:t>Password Management</a:t>
            </a: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en-US" sz="2400" dirty="0">
                <a:latin typeface="Tajawal Medium" panose="00000600000000000000" pitchFamily="2" charset="-78"/>
                <a:cs typeface="Tajawal Medium" panose="00000600000000000000" pitchFamily="2" charset="-78"/>
              </a:rPr>
              <a:t>7</a:t>
            </a:r>
          </a:p>
        </p:txBody>
      </p:sp>
    </p:spTree>
    <p:extLst>
      <p:ext uri="{BB962C8B-B14F-4D97-AF65-F5344CB8AC3E}">
        <p14:creationId xmlns:p14="http://schemas.microsoft.com/office/powerpoint/2010/main" val="1041718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Outline</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Title 1">
            <a:extLst>
              <a:ext uri="{FF2B5EF4-FFF2-40B4-BE49-F238E27FC236}">
                <a16:creationId xmlns="" xmlns:a16="http://schemas.microsoft.com/office/drawing/2014/main" xmlns:lc="http://schemas.openxmlformats.org/drawingml/2006/lockedCanvas" id="{D49C97B1-F677-4C82-9865-227A9B7D2400}"/>
              </a:ext>
            </a:extLst>
          </p:cNvPr>
          <p:cNvSpPr>
            <a:spLocks noGrp="1"/>
          </p:cNvSpPr>
          <p:nvPr/>
        </p:nvSpPr>
        <p:spPr>
          <a:xfrm>
            <a:off x="1026459" y="1846924"/>
            <a:ext cx="9526391" cy="7776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algn="ctr"/>
            <a:r>
              <a:rPr lang="en-US" sz="3200" b="1" i="1" dirty="0">
                <a:solidFill>
                  <a:schemeClr val="bg2">
                    <a:lumMod val="50000"/>
                  </a:schemeClr>
                </a:solidFill>
              </a:rPr>
              <a:t>Password Management</a:t>
            </a:r>
          </a:p>
        </p:txBody>
      </p:sp>
      <p:graphicFrame>
        <p:nvGraphicFramePr>
          <p:cNvPr id="15" name="Content Placeholder 2" descr="SmartArt object">
            <a:extLst>
              <a:ext uri="{FF2B5EF4-FFF2-40B4-BE49-F238E27FC236}">
                <a16:creationId xmlns="" xmlns:a16="http://schemas.microsoft.com/office/drawing/2014/main" xmlns:lc="http://schemas.openxmlformats.org/drawingml/2006/lockedCanvas" id="{A1342CC9-B5BC-4EE6-A03F-6501ED7CC4CC}"/>
              </a:ext>
            </a:extLst>
          </p:cNvPr>
          <p:cNvGraphicFramePr>
            <a:graphicFrameLocks/>
          </p:cNvGraphicFramePr>
          <p:nvPr>
            <p:extLst>
              <p:ext uri="{D42A27DB-BD31-4B8C-83A1-F6EECF244321}">
                <p14:modId xmlns:p14="http://schemas.microsoft.com/office/powerpoint/2010/main" val="1745383242"/>
              </p:ext>
            </p:extLst>
          </p:nvPr>
        </p:nvGraphicFramePr>
        <p:xfrm>
          <a:off x="524256" y="2500091"/>
          <a:ext cx="11192256" cy="199875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309478" cy="584775"/>
          </a:xfrm>
          <a:prstGeom prst="rect">
            <a:avLst/>
          </a:prstGeom>
          <a:noFill/>
        </p:spPr>
        <p:txBody>
          <a:bodyPr wrap="none" rtlCol="0">
            <a:spAutoFit/>
          </a:bodyPr>
          <a:lstStyle/>
          <a:p>
            <a:r>
              <a:rPr lang="en-US" sz="3200" b="1" dirty="0">
                <a:solidFill>
                  <a:schemeClr val="bg1"/>
                </a:solidFill>
              </a:rPr>
              <a:t>Introduction</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1026458" y="1607353"/>
            <a:ext cx="8593029" cy="43353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information published in Symantec Norton report, there were more than 34% of the people in 2017 who suffered losses due to password hacking.</a:t>
            </a:r>
          </a:p>
          <a:p>
            <a:pPr algn="just">
              <a:lnSpc>
                <a:spcPct val="10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total cost of hacking was about $172 billion, which impacted more than 978 million people worldwide with an average loss of about $142 per user.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major components of this entire loss in 2017 included virus infection (53%), scam purchases (33%), and personal financial frauds (32%).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email phishing was also one the major component in this fraud of stealing the personal information and account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report also found that more than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20% of the users use the same password on multiple accounts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whic</a:t>
            </a:r>
            <a:r>
              <a:rPr lang="en-US" sz="1800" u="sng" dirty="0">
                <a:latin typeface="Calibri" panose="020F0502020204030204" pitchFamily="34" charset="0"/>
                <a:ea typeface="Calibri" panose="020F0502020204030204" pitchFamily="34" charset="0"/>
                <a:cs typeface="Arial" panose="020B0604020202020204" pitchFamily="34" charset="0"/>
              </a:rPr>
              <a:t>h is considered to be very dangerous practice for personal account security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And more than 58% of the users have shared their password with other people for once at least</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444A6AE0-AB48-4D7A-B161-BE1B604786C7}"/>
              </a:ext>
            </a:extLst>
          </p:cNvPr>
          <p:cNvPicPr/>
          <p:nvPr/>
        </p:nvPicPr>
        <p:blipFill>
          <a:blip r:embed="rId7" cstate="print"/>
          <a:srcRect/>
          <a:stretch>
            <a:fillRect/>
          </a:stretch>
        </p:blipFill>
        <p:spPr bwMode="auto">
          <a:xfrm>
            <a:off x="9179759" y="1935274"/>
            <a:ext cx="3216910" cy="322008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2895705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309478" cy="584775"/>
          </a:xfrm>
          <a:prstGeom prst="rect">
            <a:avLst/>
          </a:prstGeom>
          <a:noFill/>
        </p:spPr>
        <p:txBody>
          <a:bodyPr wrap="none" rtlCol="0">
            <a:spAutoFit/>
          </a:bodyPr>
          <a:lstStyle/>
          <a:p>
            <a:r>
              <a:rPr lang="en-US" sz="3200" b="1" dirty="0">
                <a:solidFill>
                  <a:schemeClr val="bg1"/>
                </a:solidFill>
              </a:rPr>
              <a:t>Introduction</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444A6AE0-AB48-4D7A-B161-BE1B604786C7}"/>
              </a:ext>
            </a:extLst>
          </p:cNvPr>
          <p:cNvPicPr/>
          <p:nvPr/>
        </p:nvPicPr>
        <p:blipFill>
          <a:blip r:embed="rId7" cstate="print"/>
          <a:srcRect/>
          <a:stretch>
            <a:fillRect/>
          </a:stretch>
        </p:blipFill>
        <p:spPr bwMode="auto">
          <a:xfrm>
            <a:off x="9179759" y="1935274"/>
            <a:ext cx="3216910" cy="3220085"/>
          </a:xfrm>
          <a:prstGeom prst="rect">
            <a:avLst/>
          </a:prstGeom>
          <a:noFill/>
          <a:ln w="9525">
            <a:noFill/>
            <a:miter lim="800000"/>
            <a:headEnd/>
            <a:tailEnd/>
          </a:ln>
          <a:effectLst>
            <a:softEdge rad="381000"/>
          </a:effectLst>
        </p:spPr>
      </p:pic>
      <p:sp>
        <p:nvSpPr>
          <p:cNvPr id="18" name="Content Placeholder 3">
            <a:extLst>
              <a:ext uri="{FF2B5EF4-FFF2-40B4-BE49-F238E27FC236}">
                <a16:creationId xmlns="" xmlns:a16="http://schemas.microsoft.com/office/drawing/2014/main" id="{4C7DC0EF-6672-4EA1-9A4C-9918B39BFEB5}"/>
              </a:ext>
            </a:extLst>
          </p:cNvPr>
          <p:cNvSpPr txBox="1">
            <a:spLocks/>
          </p:cNvSpPr>
          <p:nvPr/>
        </p:nvSpPr>
        <p:spPr>
          <a:xfrm>
            <a:off x="1219145" y="1430070"/>
            <a:ext cx="8388151" cy="4112286"/>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The ratio of the users of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finger print passwords </a:t>
            </a:r>
            <a:r>
              <a:rPr lang="en-US" dirty="0" smtClean="0">
                <a:latin typeface="Calibri" panose="020F0502020204030204" pitchFamily="34" charset="0"/>
                <a:ea typeface="Calibri" panose="020F0502020204030204" pitchFamily="34" charset="0"/>
                <a:cs typeface="Arial" panose="020B0604020202020204" pitchFamily="34" charset="0"/>
              </a:rPr>
              <a:t>was about 44% and those who use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patterns</a:t>
            </a:r>
            <a:r>
              <a:rPr lang="en-US" dirty="0" smtClean="0">
                <a:latin typeface="Calibri" panose="020F0502020204030204" pitchFamily="34" charset="0"/>
                <a:ea typeface="Calibri" panose="020F0502020204030204" pitchFamily="34" charset="0"/>
                <a:cs typeface="Arial" panose="020B0604020202020204" pitchFamily="34" charset="0"/>
              </a:rPr>
              <a:t> as security measure were about 22% of the people surveyed in the report. </a:t>
            </a:r>
          </a:p>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A large number of users – more </a:t>
            </a:r>
            <a:r>
              <a:rPr lang="en-US" u="sng" dirty="0" smtClean="0">
                <a:latin typeface="Calibri" panose="020F0502020204030204" pitchFamily="34" charset="0"/>
                <a:ea typeface="Calibri" panose="020F0502020204030204" pitchFamily="34" charset="0"/>
                <a:cs typeface="Arial" panose="020B0604020202020204" pitchFamily="34" charset="0"/>
              </a:rPr>
              <a:t>than 70% don’t follow the password management’s standard guidelines and recommendations</a:t>
            </a:r>
            <a:r>
              <a:rPr lang="en-US" dirty="0" smtClean="0">
                <a:latin typeface="Calibri" panose="020F0502020204030204" pitchFamily="34" charset="0"/>
                <a:ea typeface="Calibri" panose="020F0502020204030204" pitchFamily="34" charset="0"/>
                <a:cs typeface="Arial" panose="020B0604020202020204" pitchFamily="34" charset="0"/>
              </a:rPr>
              <a:t>, which is a big gray area for the online users exploited by the malicious cyber criminals. </a:t>
            </a:r>
          </a:p>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This </a:t>
            </a:r>
            <a:r>
              <a:rPr lang="en-US" u="sng" dirty="0" smtClean="0">
                <a:latin typeface="Calibri" panose="020F0502020204030204" pitchFamily="34" charset="0"/>
                <a:ea typeface="Calibri" panose="020F0502020204030204" pitchFamily="34" charset="0"/>
                <a:cs typeface="Arial" panose="020B0604020202020204" pitchFamily="34" charset="0"/>
              </a:rPr>
              <a:t>gray area is badly exploited by the hackers to hack on the accounts</a:t>
            </a:r>
            <a:r>
              <a:rPr lang="en-US" dirty="0" smtClean="0">
                <a:latin typeface="Calibri" panose="020F0502020204030204" pitchFamily="34" charset="0"/>
                <a:ea typeface="Calibri" panose="020F0502020204030204" pitchFamily="34" charset="0"/>
                <a:cs typeface="Arial" panose="020B0604020202020204" pitchFamily="34" charset="0"/>
              </a:rPr>
              <a:t>, personal information, digital access, and many other cybercrimes.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399498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309478" cy="584775"/>
          </a:xfrm>
          <a:prstGeom prst="rect">
            <a:avLst/>
          </a:prstGeom>
          <a:noFill/>
        </p:spPr>
        <p:txBody>
          <a:bodyPr wrap="none" rtlCol="0">
            <a:spAutoFit/>
          </a:bodyPr>
          <a:lstStyle/>
          <a:p>
            <a:r>
              <a:rPr lang="en-US" sz="3200" b="1" dirty="0">
                <a:solidFill>
                  <a:schemeClr val="bg1"/>
                </a:solidFill>
              </a:rPr>
              <a:t>Introduction</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614268" y="1410749"/>
            <a:ext cx="7932068" cy="42976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trend of not following the standard guidelines in the </a:t>
            </a:r>
            <a:r>
              <a:rPr lang="en-US" sz="1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millennial </a:t>
            </a:r>
            <a:r>
              <a:rPr lang="en-US" sz="1800" dirty="0" smtClean="0">
                <a:latin typeface="Calibri" panose="020F0502020204030204" pitchFamily="34" charset="0"/>
                <a:ea typeface="Calibri" panose="020F0502020204030204" pitchFamily="34" charset="0"/>
                <a:cs typeface="Arial" panose="020B0604020202020204" pitchFamily="34" charset="0"/>
              </a:rPr>
              <a:t>users is much higher than the older users.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light of these startling statistics, it is very imperative that the </a:t>
            </a:r>
            <a:r>
              <a:rPr lang="en-US" sz="1800" u="sng" dirty="0" smtClean="0">
                <a:latin typeface="Calibri" panose="020F0502020204030204" pitchFamily="34" charset="0"/>
                <a:ea typeface="Calibri" panose="020F0502020204030204" pitchFamily="34" charset="0"/>
                <a:cs typeface="Arial" panose="020B0604020202020204" pitchFamily="34" charset="0"/>
              </a:rPr>
              <a:t>basics of password management should be adopted in all level of users</a:t>
            </a:r>
            <a:r>
              <a:rPr lang="en-US" sz="1800" dirty="0" smtClean="0">
                <a:latin typeface="Calibri" panose="020F0502020204030204" pitchFamily="34" charset="0"/>
                <a:ea typeface="Calibri" panose="020F0502020204030204" pitchFamily="34" charset="0"/>
                <a:cs typeface="Arial" panose="020B0604020202020204" pitchFamily="34" charset="0"/>
              </a:rPr>
              <a:t> across the globe irrespective of their nature of internet use.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failure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adhere with the basics of the password management may result in huge losses to the internet users in all parts of the world.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password management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very critical in avoiding password theft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subsequently the </a:t>
            </a:r>
            <a:r>
              <a:rPr lang="en-US" sz="1800" u="sng" dirty="0" err="1" smtClean="0">
                <a:latin typeface="Calibri" panose="020F0502020204030204" pitchFamily="34" charset="0"/>
                <a:ea typeface="Calibri" panose="020F0502020204030204" pitchFamily="34" charset="0"/>
                <a:cs typeface="Arial" panose="020B0604020202020204" pitchFamily="34" charset="0"/>
              </a:rPr>
              <a:t>DoS</a:t>
            </a:r>
            <a:r>
              <a:rPr lang="en-US" sz="1800" u="sng" dirty="0" smtClean="0">
                <a:latin typeface="Calibri" panose="020F0502020204030204" pitchFamily="34" charset="0"/>
                <a:ea typeface="Calibri" panose="020F0502020204030204" pitchFamily="34" charset="0"/>
                <a:cs typeface="Arial" panose="020B0604020202020204" pitchFamily="34" charset="0"/>
              </a:rPr>
              <a:t> attacks </a:t>
            </a:r>
            <a:r>
              <a:rPr lang="en-US" sz="1800" dirty="0" smtClean="0">
                <a:latin typeface="Calibri" panose="020F0502020204030204" pitchFamily="34" charset="0"/>
                <a:ea typeface="Calibri" panose="020F0502020204030204" pitchFamily="34" charset="0"/>
                <a:cs typeface="Arial" panose="020B0604020202020204" pitchFamily="34" charset="0"/>
              </a:rPr>
              <a:t>as well as other cybercrimes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444A6AE0-AB48-4D7A-B161-BE1B604786C7}"/>
              </a:ext>
            </a:extLst>
          </p:cNvPr>
          <p:cNvPicPr/>
          <p:nvPr/>
        </p:nvPicPr>
        <p:blipFill>
          <a:blip r:embed="rId7" cstate="print"/>
          <a:srcRect/>
          <a:stretch>
            <a:fillRect/>
          </a:stretch>
        </p:blipFill>
        <p:spPr bwMode="auto">
          <a:xfrm>
            <a:off x="9179759" y="1935274"/>
            <a:ext cx="3216910" cy="322008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39328732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309478" cy="584775"/>
          </a:xfrm>
          <a:prstGeom prst="rect">
            <a:avLst/>
          </a:prstGeom>
          <a:noFill/>
        </p:spPr>
        <p:txBody>
          <a:bodyPr wrap="none" rtlCol="0">
            <a:spAutoFit/>
          </a:bodyPr>
          <a:lstStyle/>
          <a:p>
            <a:r>
              <a:rPr lang="en-US" sz="3200" b="1" dirty="0">
                <a:solidFill>
                  <a:schemeClr val="bg1"/>
                </a:solidFill>
              </a:rPr>
              <a:t>Introduction</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4591712" y="1846924"/>
            <a:ext cx="6539132" cy="37490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2000" b="1" i="1" u="sng" dirty="0" smtClean="0">
                <a:solidFill>
                  <a:srgbClr val="FF0000"/>
                </a:solidFill>
                <a:latin typeface="Calibri" panose="020F0502020204030204" pitchFamily="34" charset="0"/>
                <a:ea typeface="Calibri" panose="020F0502020204030204" pitchFamily="34" charset="0"/>
                <a:cs typeface="Arial" panose="020B0604020202020204" pitchFamily="34" charset="0"/>
              </a:rPr>
              <a:t>Major Topics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Basics of Passwords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Effective Password Management Tips </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&amp; Managing Secure Passwords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Password Manager Tools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444A6AE0-AB48-4D7A-B161-BE1B604786C7}"/>
              </a:ext>
            </a:extLst>
          </p:cNvPr>
          <p:cNvPicPr/>
          <p:nvPr/>
        </p:nvPicPr>
        <p:blipFill>
          <a:blip r:embed="rId7" cstate="print"/>
          <a:srcRect/>
          <a:stretch>
            <a:fillRect/>
          </a:stretch>
        </p:blipFill>
        <p:spPr bwMode="auto">
          <a:xfrm>
            <a:off x="1072444" y="1846924"/>
            <a:ext cx="3216910" cy="322008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4072226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194561" y="1673035"/>
            <a:ext cx="9557718" cy="449379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basic objective of using a password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to authenticate your authority to access certain resources.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technique of code word to verify a certain authenticity of person, event, or any other activity was used between the two communicators in the old 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concept of password can be divided into terms of two major eras – the traditional era and digital era.</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From that point, the password evolved to code-words, and then to hard keys and tokens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physical passwords were also introduced in the locks to get access to certain physical resources. This evolution of password continued in different forms and formats in the traditional era of physical world</a:t>
            </a:r>
            <a:r>
              <a:rPr lang="en-US" sz="1800" dirty="0" smtClean="0">
                <a:latin typeface="Calibri" panose="020F0502020204030204" pitchFamily="34" charset="0"/>
                <a:ea typeface="Calibri" panose="020F0502020204030204" pitchFamily="34" charset="0"/>
                <a:cs typeface="Arial" panose="020B0604020202020204" pitchFamily="34" charset="0"/>
              </a:rPr>
              <a:t>.</a:t>
            </a: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Tree>
    <p:extLst>
      <p:ext uri="{BB962C8B-B14F-4D97-AF65-F5344CB8AC3E}">
        <p14:creationId xmlns:p14="http://schemas.microsoft.com/office/powerpoint/2010/main" val="432992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1898989" y="1484604"/>
            <a:ext cx="9784080" cy="474505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With the advent of modern digital era, the use of password changes drastically in terms of their shapes, sizes and the ways of using them. The use of password in the digital era, especially in the computing field was introduced in 1961 at the Massachusetts Institute of Technology (MIT).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time-domain based password first ever in the digital history was introduced as the Compatible Time-Sharing System (CTSS) project, which allowed the multiple users to use the computer power at different time slots. This system was a UNIX operating system-based project.</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From that point of time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digital</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cyber password</a:t>
            </a:r>
            <a:r>
              <a:rPr lang="en-US" sz="1800" b="1"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has </a:t>
            </a:r>
            <a:r>
              <a:rPr lang="en-US" sz="1800" u="sng" dirty="0">
                <a:latin typeface="Calibri" panose="020F0502020204030204" pitchFamily="34" charset="0"/>
                <a:ea typeface="Calibri" panose="020F0502020204030204" pitchFamily="34" charset="0"/>
                <a:cs typeface="Arial" panose="020B0604020202020204" pitchFamily="34" charset="0"/>
              </a:rPr>
              <a:t>evolved to a very complex and comprehensive security level</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present forms of the passwords are very strong, reliable, and sophisticated.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The modern passwords are used for restricting the unauthorized access to the computing machines like PCs, tablets, mobiles, routers, switches, and many other configurable devices.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Moreover, passwords are also used to access the online digital services connected through internet. </a:t>
            </a:r>
          </a:p>
          <a:p>
            <a:pPr marL="0" indent="0" algn="just">
              <a:lnSpc>
                <a:spcPct val="100000"/>
              </a:lnSpc>
              <a:spcBef>
                <a:spcPts val="60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8190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793675"/>
            <a:ext cx="7059637" cy="38615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600" dirty="0" smtClean="0">
                <a:latin typeface="Calibri" panose="020F0502020204030204" pitchFamily="34" charset="0"/>
                <a:ea typeface="Calibri" panose="020F0502020204030204" pitchFamily="34" charset="0"/>
                <a:cs typeface="Arial" panose="020B0604020202020204" pitchFamily="34" charset="0"/>
              </a:rPr>
              <a:t>There </a:t>
            </a:r>
            <a:r>
              <a:rPr lang="en-US" sz="16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different types and forms of passwords </a:t>
            </a:r>
            <a:r>
              <a:rPr lang="en-US" sz="1600" dirty="0" smtClean="0">
                <a:latin typeface="Calibri" panose="020F0502020204030204" pitchFamily="34" charset="0"/>
                <a:ea typeface="Calibri" panose="020F0502020204030204" pitchFamily="34" charset="0"/>
                <a:cs typeface="Arial" panose="020B0604020202020204" pitchFamily="34" charset="0"/>
              </a:rPr>
              <a:t>used in the modern world; the following are a few among them.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Conventional password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Biometric Passwords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Two-Factor Authentication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Multi-Factor Authentication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Social Media Logins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Email Logins </a:t>
            </a:r>
          </a:p>
          <a:p>
            <a:pPr marL="342900" indent="-342900" algn="just">
              <a:lnSpc>
                <a:spcPct val="15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One-Time Password (OTP)</a:t>
            </a:r>
          </a:p>
          <a:p>
            <a:pPr marL="342900" indent="-342900" algn="just">
              <a:lnSpc>
                <a:spcPct val="150000"/>
              </a:lnSpc>
              <a:spcBef>
                <a:spcPts val="0"/>
              </a:spcBef>
              <a:spcAft>
                <a:spcPts val="1000"/>
              </a:spcAft>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Smart Keys and Physical Tokens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632129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171148" y="1410072"/>
            <a:ext cx="9399060"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modern</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consist of </a:t>
            </a:r>
            <a:r>
              <a:rPr lang="en-US" sz="1800" u="sng" dirty="0" smtClean="0">
                <a:latin typeface="Calibri" panose="020F0502020204030204" pitchFamily="34" charset="0"/>
                <a:ea typeface="Calibri" panose="020F0502020204030204" pitchFamily="34" charset="0"/>
                <a:cs typeface="Arial" panose="020B0604020202020204" pitchFamily="34" charset="0"/>
              </a:rPr>
              <a:t>minimum length of 8 characters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maximum of 64 characters </a:t>
            </a:r>
            <a:r>
              <a:rPr lang="en-US" sz="1800" dirty="0" smtClean="0">
                <a:latin typeface="Calibri" panose="020F0502020204030204" pitchFamily="34" charset="0"/>
                <a:ea typeface="Calibri" panose="020F0502020204030204" pitchFamily="34" charset="0"/>
                <a:cs typeface="Arial" panose="020B0604020202020204" pitchFamily="34" charset="0"/>
              </a:rPr>
              <a:t>in certain cases.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strength of password </a:t>
            </a:r>
            <a:r>
              <a:rPr lang="en-US" sz="1800" dirty="0" smtClean="0">
                <a:latin typeface="Calibri" panose="020F0502020204030204" pitchFamily="34" charset="0"/>
                <a:ea typeface="Calibri" panose="020F0502020204030204" pitchFamily="34" charset="0"/>
                <a:cs typeface="Arial" panose="020B0604020202020204" pitchFamily="34" charset="0"/>
              </a:rPr>
              <a:t>increases with the number of characters because the possibility of guessing and decoding the hash through computer power will be near to impossible in case of strong 64-character passwords.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expand upon the more aspects of a modern digital password used in the field of computer and information technology such as: </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Threats to Passwords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Good and Bad About Passwords </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How Does Bad Guys Hack Your Password?</a:t>
            </a:r>
            <a:endParaRPr lang="en-US" sz="1800" b="1" dirty="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304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089049" y="1610200"/>
            <a:ext cx="9264751" cy="42625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v"/>
            </a:pPr>
            <a:r>
              <a:rPr lang="en-US" sz="2400" b="1" i="1" dirty="0" smtClean="0">
                <a:solidFill>
                  <a:srgbClr val="FF9518"/>
                </a:solidFill>
                <a:latin typeface="Cambria" panose="02040503050406030204" pitchFamily="18" charset="0"/>
                <a:ea typeface="Times New Roman" panose="02020603050405020304" pitchFamily="18" charset="0"/>
                <a:cs typeface="Times New Roman" panose="02020603050405020304" pitchFamily="18" charset="0"/>
              </a:rPr>
              <a:t>Threats to Passwords…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major threat to your password is the user sluggishness, which stops the user from following the password management guidelines. The password theft is one of the major reasons of the distributed denial of service attacks and many other data theft, and financial frauds.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latest research conducted in 2018 finds out that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 large number of the people use very generic passwords like 123456, 12345678, abc123</a:t>
            </a:r>
            <a:r>
              <a:rPr lang="en-US" sz="1800" dirty="0" smtClean="0">
                <a:latin typeface="Calibri" panose="020F0502020204030204" pitchFamily="34" charset="0"/>
                <a:ea typeface="Calibri" panose="020F0502020204030204" pitchFamily="34" charset="0"/>
                <a:cs typeface="Arial" panose="020B0604020202020204" pitchFamily="34" charset="0"/>
              </a:rPr>
              <a:t>, and so on. These passwords are very easy to guess and snoop while you input the password.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27849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874166" y="1222951"/>
            <a:ext cx="10317834" cy="5272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smtClean="0">
                <a:solidFill>
                  <a:srgbClr val="FF9518"/>
                </a:solidFill>
                <a:latin typeface="Cambria" panose="02040503050406030204" pitchFamily="18" charset="0"/>
                <a:ea typeface="Times New Roman" panose="02020603050405020304" pitchFamily="18" charset="0"/>
                <a:cs typeface="Times New Roman" panose="02020603050405020304" pitchFamily="18" charset="0"/>
              </a:rPr>
              <a:t>  Threats </a:t>
            </a: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to Passwords…</a:t>
            </a:r>
          </a:p>
          <a:p>
            <a:pPr marL="0" indent="0" algn="just">
              <a:lnSpc>
                <a:spcPct val="100000"/>
              </a:lnSpc>
              <a:spcBef>
                <a:spcPts val="0"/>
              </a:spcBef>
              <a:spcAft>
                <a:spcPts val="1000"/>
              </a:spcAft>
              <a:buFont typeface="Arial" panose="020B0604020202020204" pitchFamily="34" charset="0"/>
              <a:buNone/>
            </a:pP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The major threats to the password theft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Eavesdropping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Guessing of password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Cracking passwords through computing software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Offline cracking of hashes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Password recovery or reset cyber attack techniques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Same password use on multiple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default passwords of the system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Malicious software on your computer like sniffers and </a:t>
            </a:r>
            <a:r>
              <a:rPr lang="en-US" sz="1800" dirty="0" err="1">
                <a:latin typeface="Calibri" panose="020F0502020204030204" pitchFamily="34" charset="0"/>
                <a:ea typeface="Calibri" panose="020F0502020204030204" pitchFamily="34" charset="0"/>
                <a:cs typeface="Arial" panose="020B0604020202020204" pitchFamily="34" charset="0"/>
              </a:rPr>
              <a:t>keyloggers</a:t>
            </a:r>
            <a:r>
              <a:rPr lang="en-US" sz="1800" dirty="0">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Backdoor exploit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Malicious plugins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Phishing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And others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How to avoid from these threats? You can make your passwords secure and safe by following the standard guidelines and recommended software tools to make your software secure from external and internal threats. </a:t>
            </a:r>
          </a:p>
        </p:txBody>
      </p:sp>
    </p:spTree>
    <p:extLst>
      <p:ext uri="{BB962C8B-B14F-4D97-AF65-F5344CB8AC3E}">
        <p14:creationId xmlns:p14="http://schemas.microsoft.com/office/powerpoint/2010/main" val="2048597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073266" y="1483224"/>
            <a:ext cx="9634025" cy="47464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Good and Bad About Passwords…</a:t>
            </a:r>
          </a:p>
          <a:p>
            <a:pPr algn="just">
              <a:lnSpc>
                <a:spcPct val="10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People are more careless and lazier about remembering hard and strong password; so, they prefer to use simple and easy to remember passwords. That is not a good idea about a good password. </a:t>
            </a:r>
          </a:p>
          <a:p>
            <a:pPr marL="0" algn="just">
              <a:lnSpc>
                <a:spcPct val="100000"/>
              </a:lnSpc>
              <a:spcBef>
                <a:spcPts val="0"/>
              </a:spcBef>
              <a:spcAft>
                <a:spcPts val="1000"/>
              </a:spcAft>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good password </a:t>
            </a:r>
            <a:r>
              <a:rPr lang="en-US" sz="1800" dirty="0" smtClean="0">
                <a:latin typeface="Calibri" panose="020F0502020204030204" pitchFamily="34" charset="0"/>
                <a:ea typeface="Calibri" panose="020F0502020204030204" pitchFamily="34" charset="0"/>
                <a:cs typeface="Arial" panose="020B0604020202020204" pitchFamily="34" charset="0"/>
              </a:rPr>
              <a:t>should have the following features:</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be longer in a range of 10 to 15 characters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not include any plain text, which is easy to guess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include the combination of the lower and upper-case characters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Should include at least one or more special symbols/characters at random place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Should include at least one or more numbers at different places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use your personal information, which is easy to guess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Don’t ever share your password with others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change the password pattern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change your password regularly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If you follow these instructions, you will remain more protected and secure in this highly risky environment of internet. </a:t>
            </a:r>
          </a:p>
          <a:p>
            <a:pPr marL="0" marR="0" lv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67441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898988" y="1349226"/>
            <a:ext cx="9573683" cy="50071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Good and Bad About Passwords…</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Now, let’s figure out the main points of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a bad password</a:t>
            </a: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Plain text passwords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Short passwords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 combination of different types of characters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 use of upper and lower cases randomly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Reusing of the same password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meaningful words </a:t>
            </a:r>
          </a:p>
          <a:p>
            <a:pPr marL="342900" indent="-342900" algn="just">
              <a:lnSpc>
                <a:spcPct val="100000"/>
              </a:lnSpc>
              <a:spcBef>
                <a:spcPts val="0"/>
              </a:spcBef>
              <a:spcAft>
                <a:spcPts val="2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meaningful word and adding just one digit like “mango1”</a:t>
            </a:r>
          </a:p>
          <a:p>
            <a:pPr marL="342900" lvl="0" indent="-342900" algn="just">
              <a:lnSpc>
                <a:spcPct val="100000"/>
              </a:lnSpc>
              <a:spcBef>
                <a:spcPts val="0"/>
              </a:spcBef>
              <a:spcAft>
                <a:spcPts val="2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Reusing the same word twice in the password like “fishfish1”</a:t>
            </a:r>
          </a:p>
          <a:p>
            <a:pPr marL="342900" marR="0" lvl="0" indent="-342900" algn="just">
              <a:lnSpc>
                <a:spcPct val="100000"/>
              </a:lnSpc>
              <a:spcBef>
                <a:spcPts val="0"/>
              </a:spcBef>
              <a:spcAft>
                <a:spcPts val="2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Using a word in reverse order like “</a:t>
            </a:r>
            <a:r>
              <a:rPr lang="en-US" sz="1800" dirty="0" err="1">
                <a:latin typeface="Calibri" panose="020F0502020204030204" pitchFamily="34" charset="0"/>
                <a:ea typeface="Calibri" panose="020F0502020204030204" pitchFamily="34" charset="0"/>
                <a:cs typeface="Arial" panose="020B0604020202020204" pitchFamily="34" charset="0"/>
              </a:rPr>
              <a:t>elppa</a:t>
            </a:r>
            <a:r>
              <a:rPr lang="en-US" sz="1800" dirty="0">
                <a:latin typeface="Calibri" panose="020F0502020204030204" pitchFamily="34" charset="0"/>
                <a:ea typeface="Calibri" panose="020F0502020204030204" pitchFamily="34" charset="0"/>
                <a:cs typeface="Arial" panose="020B0604020202020204" pitchFamily="34" charset="0"/>
              </a:rPr>
              <a:t>” for apple </a:t>
            </a:r>
          </a:p>
          <a:p>
            <a:pPr marL="342900" marR="0" lvl="0" indent="-342900" algn="just">
              <a:lnSpc>
                <a:spcPct val="100000"/>
              </a:lnSpc>
              <a:spcBef>
                <a:spcPts val="0"/>
              </a:spcBef>
              <a:spcAft>
                <a:spcPts val="2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Using garble word like “0” for o and “3” for E and so on; example includes (z3r0)</a:t>
            </a:r>
          </a:p>
          <a:p>
            <a:pPr marL="342900" marR="0" lvl="0" indent="-342900" algn="just">
              <a:lnSpc>
                <a:spcPct val="100000"/>
              </a:lnSpc>
              <a:spcBef>
                <a:spcPts val="0"/>
              </a:spcBef>
              <a:spcAft>
                <a:spcPts val="2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Using the same passwords as their usernames or computer account name and similar </a:t>
            </a:r>
          </a:p>
          <a:p>
            <a:pPr marL="719138" indent="-365125" algn="just">
              <a:lnSpc>
                <a:spcPct val="100000"/>
              </a:lnSpc>
              <a:spcBef>
                <a:spcPts val="0"/>
              </a:spcBef>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All of the above mistakes should never be made while choosing a password. </a:t>
            </a:r>
          </a:p>
          <a:p>
            <a:pPr marL="719138" indent="-365125" algn="just">
              <a:lnSpc>
                <a:spcPct val="100000"/>
              </a:lnSpc>
              <a:spcBef>
                <a:spcPts val="0"/>
              </a:spcBef>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Those mistakes can lead you to hacking of your account by different means. </a:t>
            </a:r>
          </a:p>
          <a:p>
            <a:pPr marL="0" indent="0" algn="just">
              <a:lnSpc>
                <a:spcPct val="100000"/>
              </a:lnSpc>
              <a:spcBef>
                <a:spcPts val="0"/>
              </a:spcBef>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467688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777912" y="1560163"/>
            <a:ext cx="957588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cyber criminals are highly skilled and qualified people with negative thinking so they are very creative thinker in devising strategies and methods to steal the usernames and passwords of the genuine users. They can use any new and innovative technology to get hold on your password, but a few very important techniques are explained below:</a:t>
            </a:r>
          </a:p>
          <a:p>
            <a:pPr algn="just">
              <a:lnSpc>
                <a:spcPct val="150000"/>
              </a:lnSpc>
              <a:spcBef>
                <a:spcPts val="0"/>
              </a:spcBef>
              <a:spcAft>
                <a:spcPts val="1000"/>
              </a:spcAft>
              <a:buFont typeface="Wingdings" panose="05000000000000000000" pitchFamily="2" charset="2"/>
              <a:buChar char="§"/>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Over the Shoulder Technique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This is a traditional way to steal any critical information like password. The bad guys try to steal your password when you enter it into the system or online service. This technique is also useful when you write your password on some diary or paper. The hackers try to peep over to see your passwords in different forms in this method.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210588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777912" y="1560163"/>
            <a:ext cx="957588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lvl="0" algn="just">
              <a:lnSpc>
                <a:spcPct val="150000"/>
              </a:lnSpc>
              <a:spcBef>
                <a:spcPts val="0"/>
              </a:spcBef>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Dictionary Hacking Technique: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 this form of exploitation, the hackers try to use the words available in the dictionaries of different major languages. They use different combinations and roots with the help of certain software tools to crack the passwords of the users. This is more sophisticated and effective method to hack the passwords. </a:t>
            </a:r>
          </a:p>
          <a:p>
            <a:pPr marR="0" lvl="0" algn="just">
              <a:lnSpc>
                <a:spcPct val="150000"/>
              </a:lnSpc>
              <a:spcBef>
                <a:spcPts val="0"/>
              </a:spcBef>
              <a:spcAft>
                <a:spcPts val="1000"/>
              </a:spcAft>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Password Guessing Technique: </a:t>
            </a:r>
            <a:r>
              <a:rPr lang="en-US" sz="1800" dirty="0">
                <a:latin typeface="Calibri" panose="020F0502020204030204" pitchFamily="34" charset="0"/>
                <a:ea typeface="Calibri" panose="020F0502020204030204" pitchFamily="34" charset="0"/>
                <a:cs typeface="Arial" panose="020B0604020202020204" pitchFamily="34" charset="0"/>
              </a:rPr>
              <a:t>This is one of the traditional forms of password guessing. The hackers make guesses to crack the passwords. Those guesses are influenced by psychology, gender, mental approach, background and other factors of the user. Many studies suggest that a majority of the passwords used by the female users include the names of their children, husband, or boyfriends. The hackers take advantage of this trend in women to hack their passwords. </a:t>
            </a:r>
          </a:p>
        </p:txBody>
      </p:sp>
    </p:spTree>
    <p:extLst>
      <p:ext uri="{BB962C8B-B14F-4D97-AF65-F5344CB8AC3E}">
        <p14:creationId xmlns:p14="http://schemas.microsoft.com/office/powerpoint/2010/main" val="31525880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538982" cy="584775"/>
          </a:xfrm>
          <a:prstGeom prst="rect">
            <a:avLst/>
          </a:prstGeom>
          <a:noFill/>
        </p:spPr>
        <p:txBody>
          <a:bodyPr wrap="none" rtlCol="0">
            <a:spAutoFit/>
          </a:bodyPr>
          <a:lstStyle/>
          <a:p>
            <a:r>
              <a:rPr lang="en-US" sz="3200" dirty="0">
                <a:solidFill>
                  <a:schemeClr val="bg1"/>
                </a:solidFill>
              </a:rPr>
              <a:t>Basics of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73EE72F1-0BB7-4970-8B16-59593314694A}"/>
              </a:ext>
            </a:extLst>
          </p:cNvPr>
          <p:cNvPicPr/>
          <p:nvPr/>
        </p:nvPicPr>
        <p:blipFill>
          <a:blip r:embed="rId7" cstate="print"/>
          <a:srcRect/>
          <a:stretch>
            <a:fillRect/>
          </a:stretch>
        </p:blipFill>
        <p:spPr bwMode="auto">
          <a:xfrm>
            <a:off x="304891" y="2449014"/>
            <a:ext cx="1594098" cy="2030132"/>
          </a:xfrm>
          <a:prstGeom prst="rect">
            <a:avLst/>
          </a:prstGeom>
          <a:noFill/>
          <a:ln w="9525">
            <a:noFill/>
            <a:miter lim="800000"/>
            <a:headEnd/>
            <a:tailEnd/>
          </a:ln>
          <a:effectLst>
            <a:softEdge rad="4826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777912" y="1426051"/>
            <a:ext cx="986544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lvl="0" algn="just">
              <a:lnSpc>
                <a:spcPct val="150000"/>
              </a:lnSpc>
              <a:spcBef>
                <a:spcPts val="0"/>
              </a:spcBef>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Brute Force Attack Technique: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As you heard about the crypto currency mining by using the computer processor to decrypt the transaction and verify it. The similar types of technique can also be employed by the hackers to guess your password through a password guessing software. This software uses the combinations of different options and words to guess the password. A simple Pentium 100 computer is able to process more than 20 thousand combinations in just one second. So, you can easily understand that how dangerous this technique can be in modern technological environment. </a:t>
            </a:r>
          </a:p>
          <a:p>
            <a:pPr marL="0" indent="0" algn="just">
              <a:lnSpc>
                <a:spcPct val="150000"/>
              </a:lnSpc>
              <a:spcBef>
                <a:spcPts val="0"/>
              </a:spcBef>
              <a:buNone/>
            </a:pPr>
            <a:r>
              <a:rPr lang="en-US" sz="1800" dirty="0">
                <a:latin typeface="Calibri" panose="020F0502020204030204" pitchFamily="34" charset="0"/>
                <a:ea typeface="Calibri" panose="020F0502020204030204" pitchFamily="34" charset="0"/>
                <a:cs typeface="Arial" panose="020B0604020202020204" pitchFamily="34" charset="0"/>
              </a:rPr>
              <a:t>The modern hackers are very creative, experienced, and skilled. They can use an out of the box idea to crack the passwords at any time. So, always take care of your passwords to maintain their sanctity and integrity. </a:t>
            </a:r>
          </a:p>
        </p:txBody>
      </p:sp>
    </p:spTree>
    <p:extLst>
      <p:ext uri="{BB962C8B-B14F-4D97-AF65-F5344CB8AC3E}">
        <p14:creationId xmlns:p14="http://schemas.microsoft.com/office/powerpoint/2010/main" val="19844935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367833" cy="584775"/>
          </a:xfrm>
          <a:prstGeom prst="rect">
            <a:avLst/>
          </a:prstGeom>
          <a:noFill/>
        </p:spPr>
        <p:txBody>
          <a:bodyPr wrap="none" rtlCol="0">
            <a:spAutoFit/>
          </a:bodyPr>
          <a:lstStyle/>
          <a:p>
            <a:r>
              <a:rPr lang="en-US" sz="3200" dirty="0">
                <a:solidFill>
                  <a:schemeClr val="bg1"/>
                </a:solidFill>
              </a:rPr>
              <a:t>Effective Password Management Tips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1731999" y="1531787"/>
            <a:ext cx="7593496" cy="47762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effective password management plays a vital role maintaining higher level of security at work </a:t>
            </a:r>
            <a:r>
              <a:rPr lang="en-US" sz="1800" dirty="0" smtClean="0">
                <a:latin typeface="Calibri" panose="020F0502020204030204" pitchFamily="34" charset="0"/>
                <a:ea typeface="Calibri" panose="020F0502020204030204" pitchFamily="34" charset="0"/>
                <a:cs typeface="Arial" panose="020B0604020202020204" pitchFamily="34" charset="0"/>
              </a:rPr>
              <a:t>as well as at home. </a:t>
            </a:r>
          </a:p>
          <a:p>
            <a:pPr algn="just">
              <a:lnSpc>
                <a:spcPct val="100000"/>
              </a:lnSpc>
              <a:spcBef>
                <a:spcPts val="60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 management </a:t>
            </a:r>
            <a:r>
              <a:rPr lang="en-US" sz="1800" dirty="0" smtClean="0">
                <a:latin typeface="Calibri" panose="020F0502020204030204" pitchFamily="34" charset="0"/>
                <a:ea typeface="Calibri" panose="020F0502020204030204" pitchFamily="34" charset="0"/>
                <a:cs typeface="Arial" panose="020B0604020202020204" pitchFamily="34" charset="0"/>
              </a:rPr>
              <a:t>is the </a:t>
            </a:r>
            <a:r>
              <a:rPr lang="en-US" sz="1800" u="sng" dirty="0" smtClean="0">
                <a:latin typeface="Calibri" panose="020F0502020204030204" pitchFamily="34" charset="0"/>
                <a:ea typeface="Calibri" panose="020F0502020204030204" pitchFamily="34" charset="0"/>
                <a:cs typeface="Arial" panose="020B0604020202020204" pitchFamily="34" charset="0"/>
              </a:rPr>
              <a:t>combination of the procedures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activities</a:t>
            </a:r>
            <a:r>
              <a:rPr lang="en-US" sz="1800" dirty="0" smtClean="0">
                <a:latin typeface="Calibri" panose="020F0502020204030204" pitchFamily="34" charset="0"/>
                <a:ea typeface="Calibri" panose="020F0502020204030204" pitchFamily="34" charset="0"/>
                <a:cs typeface="Arial" panose="020B0604020202020204" pitchFamily="34" charset="0"/>
              </a:rPr>
              <a:t> that </a:t>
            </a:r>
            <a:r>
              <a:rPr lang="en-US" sz="1800" u="sng" dirty="0" smtClean="0">
                <a:latin typeface="Calibri" panose="020F0502020204030204" pitchFamily="34" charset="0"/>
                <a:ea typeface="Calibri" panose="020F0502020204030204" pitchFamily="34" charset="0"/>
                <a:cs typeface="Arial" panose="020B0604020202020204" pitchFamily="34" charset="0"/>
              </a:rPr>
              <a:t>should be accomplished on a regular basis </a:t>
            </a:r>
            <a:r>
              <a:rPr lang="en-US" sz="1800" dirty="0" smtClean="0">
                <a:latin typeface="Calibri" panose="020F0502020204030204" pitchFamily="34" charset="0"/>
                <a:ea typeface="Calibri" panose="020F0502020204030204" pitchFamily="34" charset="0"/>
                <a:cs typeface="Arial" panose="020B0604020202020204" pitchFamily="34" charset="0"/>
              </a:rPr>
              <a:t>as set forth by the </a:t>
            </a:r>
            <a:r>
              <a:rPr lang="en-US" sz="1800" u="sng" dirty="0" smtClean="0">
                <a:latin typeface="Calibri" panose="020F0502020204030204" pitchFamily="34" charset="0"/>
                <a:ea typeface="Calibri" panose="020F0502020204030204" pitchFamily="34" charset="0"/>
                <a:cs typeface="Arial" panose="020B0604020202020204" pitchFamily="34" charset="0"/>
              </a:rPr>
              <a:t>security manager</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security management agencies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industry guidelines.</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number of identity theft in 2017 increased by over one million as compared to the identity theft figures in 2016.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One user becomes victim of the identity theft in every two seconds in our present connected environment.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After creating a strong password, a user has to take different steps to maintain the power and effectiveness of the password.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That means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creating a strong password is not sufficient for maintaining a strong cyber security</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8AAA64DB-4AED-4154-9DBF-54E5A0528827}"/>
              </a:ext>
            </a:extLst>
          </p:cNvPr>
          <p:cNvPicPr/>
          <p:nvPr/>
        </p:nvPicPr>
        <p:blipFill>
          <a:blip r:embed="rId7" cstate="print"/>
          <a:srcRect/>
          <a:stretch>
            <a:fillRect/>
          </a:stretch>
        </p:blipFill>
        <p:spPr bwMode="auto">
          <a:xfrm>
            <a:off x="9165728" y="2299994"/>
            <a:ext cx="3447691" cy="2329180"/>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34634415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367833" cy="584775"/>
          </a:xfrm>
          <a:prstGeom prst="rect">
            <a:avLst/>
          </a:prstGeom>
          <a:noFill/>
        </p:spPr>
        <p:txBody>
          <a:bodyPr wrap="none" rtlCol="0">
            <a:spAutoFit/>
          </a:bodyPr>
          <a:lstStyle/>
          <a:p>
            <a:r>
              <a:rPr lang="en-US" sz="3200" dirty="0">
                <a:solidFill>
                  <a:schemeClr val="bg1"/>
                </a:solidFill>
              </a:rPr>
              <a:t>Effective Password Management Tips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8AAA64DB-4AED-4154-9DBF-54E5A0528827}"/>
              </a:ext>
            </a:extLst>
          </p:cNvPr>
          <p:cNvPicPr/>
          <p:nvPr/>
        </p:nvPicPr>
        <p:blipFill>
          <a:blip r:embed="rId7" cstate="print"/>
          <a:srcRect/>
          <a:stretch>
            <a:fillRect/>
          </a:stretch>
        </p:blipFill>
        <p:spPr bwMode="auto">
          <a:xfrm>
            <a:off x="9165728" y="2299994"/>
            <a:ext cx="3447691" cy="2329180"/>
          </a:xfrm>
          <a:prstGeom prst="rect">
            <a:avLst/>
          </a:prstGeom>
          <a:noFill/>
          <a:ln w="9525">
            <a:noFill/>
            <a:miter lim="800000"/>
            <a:headEnd/>
            <a:tailEnd/>
          </a:ln>
          <a:effectLst>
            <a:softEdge rad="406400"/>
          </a:effectLst>
        </p:spPr>
      </p:pic>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1683665" y="1472152"/>
            <a:ext cx="8085951" cy="4895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You will have to keep a close look at the security and effectiveness of the password after you created a strong password. </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take the below-mentioned steps and follow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guidelines set forth by the security experts and industry standards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maintain the effectiveness of your system and online accounts.</a:t>
            </a:r>
          </a:p>
          <a:p>
            <a:pPr marL="3429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choose longer passwords ranging from 12 to 20 or even more characters</a:t>
            </a:r>
          </a:p>
          <a:p>
            <a:pPr marL="34290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Password is a completely private property; so, don’t share it with anybody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create same password for multiple accounts or services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write down your password on paper or copy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save your password on your computer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Change your password after 3 to 4 months </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use different patterns for every password so that it cannot be easily cracked </a:t>
            </a:r>
          </a:p>
          <a:p>
            <a:pPr marL="342900" marR="0" lvl="0" indent="-342900" algn="just">
              <a:lnSpc>
                <a:spcPct val="100000"/>
              </a:lnSpc>
              <a:spcBef>
                <a:spcPts val="600"/>
              </a:spcBef>
              <a:spcAft>
                <a:spcPts val="600"/>
              </a:spcAft>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972626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367833" cy="584775"/>
          </a:xfrm>
          <a:prstGeom prst="rect">
            <a:avLst/>
          </a:prstGeom>
          <a:noFill/>
        </p:spPr>
        <p:txBody>
          <a:bodyPr wrap="none" rtlCol="0">
            <a:spAutoFit/>
          </a:bodyPr>
          <a:lstStyle/>
          <a:p>
            <a:r>
              <a:rPr lang="en-US" sz="3200" dirty="0">
                <a:solidFill>
                  <a:schemeClr val="bg1"/>
                </a:solidFill>
              </a:rPr>
              <a:t>Effective Password Management Tips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8AAA64DB-4AED-4154-9DBF-54E5A0528827}"/>
              </a:ext>
            </a:extLst>
          </p:cNvPr>
          <p:cNvPicPr/>
          <p:nvPr/>
        </p:nvPicPr>
        <p:blipFill>
          <a:blip r:embed="rId7" cstate="print"/>
          <a:srcRect/>
          <a:stretch>
            <a:fillRect/>
          </a:stretch>
        </p:blipFill>
        <p:spPr bwMode="auto">
          <a:xfrm>
            <a:off x="9165728" y="2299994"/>
            <a:ext cx="3447691" cy="2329180"/>
          </a:xfrm>
          <a:prstGeom prst="rect">
            <a:avLst/>
          </a:prstGeom>
          <a:noFill/>
          <a:ln w="9525">
            <a:noFill/>
            <a:miter lim="800000"/>
            <a:headEnd/>
            <a:tailEnd/>
          </a:ln>
          <a:effectLst>
            <a:softEdge rad="406400"/>
          </a:effectLst>
        </p:spPr>
      </p:pic>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095186" y="1494909"/>
            <a:ext cx="7329879" cy="46282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use single number at the end of the password </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Try to use biometric password if available </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Consider using the 2-factor authentication</a:t>
            </a:r>
          </a:p>
          <a:p>
            <a:pPr marL="34290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enable multi-factor authentication on your account if supported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Encrypt the files and data that contain password related information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Don’t save your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critical passwords </a:t>
            </a:r>
            <a:r>
              <a:rPr lang="en-US" sz="1800" dirty="0">
                <a:latin typeface="Calibri" panose="020F0502020204030204" pitchFamily="34" charset="0"/>
                <a:ea typeface="Calibri" panose="020F0502020204030204" pitchFamily="34" charset="0"/>
                <a:cs typeface="Arial" panose="020B0604020202020204" pitchFamily="34" charset="0"/>
              </a:rPr>
              <a:t>on browsers</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try to use a good password manager for managing your password more effectively and efficiently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type your password fast so that no one can guess it</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remember password so that you don’t refer to any paper or file for the same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Try to generate strong passwords with the help of password generating software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39319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367833" cy="584775"/>
          </a:xfrm>
          <a:prstGeom prst="rect">
            <a:avLst/>
          </a:prstGeom>
          <a:noFill/>
        </p:spPr>
        <p:txBody>
          <a:bodyPr wrap="none" rtlCol="0">
            <a:spAutoFit/>
          </a:bodyPr>
          <a:lstStyle/>
          <a:p>
            <a:r>
              <a:rPr lang="en-US" sz="3200" dirty="0">
                <a:solidFill>
                  <a:schemeClr val="bg1"/>
                </a:solidFill>
              </a:rPr>
              <a:t>Effective Password Management Tips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8AAA64DB-4AED-4154-9DBF-54E5A0528827}"/>
              </a:ext>
            </a:extLst>
          </p:cNvPr>
          <p:cNvPicPr/>
          <p:nvPr/>
        </p:nvPicPr>
        <p:blipFill>
          <a:blip r:embed="rId7" cstate="print"/>
          <a:srcRect/>
          <a:stretch>
            <a:fillRect/>
          </a:stretch>
        </p:blipFill>
        <p:spPr bwMode="auto">
          <a:xfrm>
            <a:off x="9165728" y="2299994"/>
            <a:ext cx="3447691" cy="2329180"/>
          </a:xfrm>
          <a:prstGeom prst="rect">
            <a:avLst/>
          </a:prstGeom>
          <a:noFill/>
          <a:ln w="9525">
            <a:noFill/>
            <a:miter lim="800000"/>
            <a:headEnd/>
            <a:tailEnd/>
          </a:ln>
          <a:effectLst>
            <a:softEdge rad="4064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928972" y="1538043"/>
            <a:ext cx="7329879" cy="46282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reuse the password over and over again after changing it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send or save your password in emails because they are not fully secure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take note of surroundings when you input your password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choose the strong passwords but those passwords should be easy to remember for you</a:t>
            </a:r>
          </a:p>
          <a:p>
            <a:pPr algn="just">
              <a:lnSpc>
                <a:spcPct val="150000"/>
              </a:lnSpc>
            </a:pPr>
            <a:r>
              <a:rPr lang="en-US" sz="1800" dirty="0" smtClean="0">
                <a:solidFill>
                  <a:srgbClr val="0070C0"/>
                </a:solidFill>
                <a:latin typeface="Calibri" panose="020F0502020204030204" pitchFamily="34" charset="0"/>
                <a:ea typeface="Calibri" panose="020F0502020204030204" pitchFamily="34" charset="0"/>
                <a:cs typeface="Arial" panose="020B0604020202020204" pitchFamily="34" charset="0"/>
              </a:rPr>
              <a:t>If you take care of all of the above-mentioned tips, you would remain fully protected from the identity theft and other hacking activities.</a:t>
            </a:r>
          </a:p>
          <a:p>
            <a:pPr algn="just">
              <a:lnSpc>
                <a:spcPct val="150000"/>
              </a:lnSpc>
            </a:pPr>
            <a:r>
              <a:rPr lang="en-US" sz="1800" dirty="0" smtClean="0">
                <a:solidFill>
                  <a:srgbClr val="0070C0"/>
                </a:solidFill>
                <a:latin typeface="Calibri" panose="020F0502020204030204" pitchFamily="34" charset="0"/>
                <a:ea typeface="Calibri" panose="020F0502020204030204" pitchFamily="34" charset="0"/>
                <a:cs typeface="Arial" panose="020B0604020202020204" pitchFamily="34" charset="0"/>
              </a:rPr>
              <a:t> Thus, you would be able to manage your passwords more effectively and efficiently. </a:t>
            </a:r>
            <a:endParaRPr lang="en-US" sz="18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940862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913888" y="1519311"/>
            <a:ext cx="8312130" cy="45157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the present-day online environment, our business as well as our social life is highly dependent on the computers, internet, software applications, and online services.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We use username and passwords for accessing those services and resources of the computer devices.</a:t>
            </a:r>
          </a:p>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dirty="0" smtClean="0">
                <a:latin typeface="Calibri" panose="020F0502020204030204" pitchFamily="34" charset="0"/>
                <a:ea typeface="Calibri" panose="020F0502020204030204" pitchFamily="34" charset="0"/>
                <a:cs typeface="Arial" panose="020B0604020202020204" pitchFamily="34" charset="0"/>
              </a:rPr>
              <a:t> are </a:t>
            </a:r>
            <a:r>
              <a:rPr lang="en-US" sz="1800" u="sng" dirty="0" smtClean="0">
                <a:latin typeface="Calibri" panose="020F0502020204030204" pitchFamily="34" charset="0"/>
                <a:ea typeface="Calibri" panose="020F0502020204030204" pitchFamily="34" charset="0"/>
                <a:cs typeface="Arial" panose="020B0604020202020204" pitchFamily="34" charset="0"/>
              </a:rPr>
              <a:t>very critical and valuable for every online user </a:t>
            </a:r>
            <a:r>
              <a:rPr lang="en-US" sz="1800" dirty="0" smtClean="0">
                <a:latin typeface="Calibri" panose="020F0502020204030204" pitchFamily="34" charset="0"/>
                <a:ea typeface="Calibri" panose="020F0502020204030204" pitchFamily="34" charset="0"/>
                <a:cs typeface="Arial" panose="020B0604020202020204" pitchFamily="34" charset="0"/>
              </a:rPr>
              <a:t>because our personal, business, social, and many other types of data and information are directly linked with the online services and internet.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any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 gets hold on our password</a:t>
            </a:r>
            <a:r>
              <a:rPr lang="en-US" sz="1800" dirty="0" smtClean="0">
                <a:latin typeface="Calibri" panose="020F0502020204030204" pitchFamily="34" charset="0"/>
                <a:ea typeface="Calibri" panose="020F0502020204030204" pitchFamily="34" charset="0"/>
                <a:cs typeface="Arial" panose="020B0604020202020204" pitchFamily="34" charset="0"/>
              </a:rPr>
              <a:t>, we will become so exposed to many </a:t>
            </a:r>
            <a:r>
              <a:rPr lang="en-US" sz="1800" u="sng" dirty="0" smtClean="0">
                <a:latin typeface="Calibri" panose="020F0502020204030204" pitchFamily="34" charset="0"/>
                <a:ea typeface="Calibri" panose="020F0502020204030204" pitchFamily="34" charset="0"/>
                <a:cs typeface="Arial" panose="020B0604020202020204" pitchFamily="34" charset="0"/>
              </a:rPr>
              <a:t>types of losses </a:t>
            </a:r>
            <a:r>
              <a:rPr lang="en-US" sz="1800" dirty="0" smtClean="0">
                <a:latin typeface="Calibri" panose="020F0502020204030204" pitchFamily="34" charset="0"/>
                <a:ea typeface="Calibri" panose="020F0502020204030204" pitchFamily="34" charset="0"/>
                <a:cs typeface="Arial" panose="020B0604020202020204" pitchFamily="34" charset="0"/>
              </a:rPr>
              <a:t>incurred by </a:t>
            </a:r>
            <a:r>
              <a:rPr lang="en-US" sz="1800" u="sng" dirty="0" smtClean="0">
                <a:latin typeface="Calibri" panose="020F0502020204030204" pitchFamily="34" charset="0"/>
                <a:ea typeface="Calibri" panose="020F0502020204030204" pitchFamily="34" charset="0"/>
                <a:cs typeface="Arial" panose="020B0604020202020204" pitchFamily="34" charset="0"/>
              </a:rPr>
              <a:t>the breach of data integrity</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privacy</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availability of digital resources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descr="Related image">
            <a:extLst>
              <a:ext uri="{FF2B5EF4-FFF2-40B4-BE49-F238E27FC236}">
                <a16:creationId xmlns="" xmlns:a16="http://schemas.microsoft.com/office/drawing/2014/main" id="{9C75808F-491E-4D9F-B210-BE9C140EC8E4}"/>
              </a:ext>
            </a:extLst>
          </p:cNvPr>
          <p:cNvPicPr/>
          <p:nvPr/>
        </p:nvPicPr>
        <p:blipFill>
          <a:blip r:embed="rId7"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Tree>
    <p:extLst>
      <p:ext uri="{BB962C8B-B14F-4D97-AF65-F5344CB8AC3E}">
        <p14:creationId xmlns:p14="http://schemas.microsoft.com/office/powerpoint/2010/main" val="9344047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9C75808F-491E-4D9F-B210-BE9C140EC8E4}"/>
              </a:ext>
            </a:extLst>
          </p:cNvPr>
          <p:cNvPicPr/>
          <p:nvPr/>
        </p:nvPicPr>
        <p:blipFill>
          <a:blip r:embed="rId7"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7" name="Content Placeholder 3">
            <a:extLst>
              <a:ext uri="{FF2B5EF4-FFF2-40B4-BE49-F238E27FC236}">
                <a16:creationId xmlns="" xmlns:a16="http://schemas.microsoft.com/office/drawing/2014/main" id="{4C7DC0EF-6672-4EA1-9A4C-9918B39BFEB5}"/>
              </a:ext>
            </a:extLst>
          </p:cNvPr>
          <p:cNvSpPr txBox="1">
            <a:spLocks/>
          </p:cNvSpPr>
          <p:nvPr/>
        </p:nvSpPr>
        <p:spPr>
          <a:xfrm>
            <a:off x="2591399" y="1460713"/>
            <a:ext cx="9307994" cy="47689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the passwords are the lifeline of our online existence.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our passwords are compromised, we will lose control over our valuable digital assets.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cyber criminals </a:t>
            </a:r>
            <a:r>
              <a:rPr lang="en-US" sz="1800" dirty="0" smtClean="0">
                <a:latin typeface="Calibri" panose="020F0502020204030204" pitchFamily="34" charset="0"/>
                <a:ea typeface="Calibri" panose="020F0502020204030204" pitchFamily="34" charset="0"/>
                <a:cs typeface="Arial" panose="020B0604020202020204" pitchFamily="34" charset="0"/>
              </a:rPr>
              <a:t>are becoming so </a:t>
            </a:r>
            <a:r>
              <a:rPr lang="en-US" sz="1800" u="sng" dirty="0" smtClean="0">
                <a:latin typeface="Calibri" panose="020F0502020204030204" pitchFamily="34" charset="0"/>
                <a:ea typeface="Calibri" panose="020F0502020204030204" pitchFamily="34" charset="0"/>
                <a:cs typeface="Arial" panose="020B0604020202020204" pitchFamily="34" charset="0"/>
              </a:rPr>
              <a:t>advanced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use the latest, high-tech</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 techniques </a:t>
            </a:r>
            <a:r>
              <a:rPr lang="en-US" sz="1800" dirty="0" smtClean="0">
                <a:latin typeface="Calibri" panose="020F0502020204030204" pitchFamily="34" charset="0"/>
                <a:ea typeface="Calibri" panose="020F0502020204030204" pitchFamily="34" charset="0"/>
                <a:cs typeface="Arial" panose="020B0604020202020204" pitchFamily="34" charset="0"/>
              </a:rPr>
              <a:t>to carry out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 theft </a:t>
            </a:r>
            <a:r>
              <a:rPr lang="en-US" sz="1800" dirty="0" smtClean="0">
                <a:latin typeface="Calibri" panose="020F0502020204030204" pitchFamily="34" charset="0"/>
                <a:ea typeface="Calibri" panose="020F0502020204030204" pitchFamily="34" charset="0"/>
                <a:cs typeface="Arial" panose="020B0604020202020204" pitchFamily="34" charset="0"/>
              </a:rPr>
              <a:t>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major objectives of the cyber criminals </a:t>
            </a:r>
            <a:r>
              <a:rPr lang="en-US" sz="1800" dirty="0" smtClean="0">
                <a:latin typeface="Calibri" panose="020F0502020204030204" pitchFamily="34" charset="0"/>
                <a:ea typeface="Calibri" panose="020F0502020204030204" pitchFamily="34" charset="0"/>
                <a:cs typeface="Arial" panose="020B0604020202020204" pitchFamily="34" charset="0"/>
              </a:rPr>
              <a:t>to inflict serious damage to the common users as well as to the businesses and government organizations.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solution</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this problem is the </a:t>
            </a:r>
            <a:r>
              <a:rPr lang="en-US" sz="1800" u="sng" dirty="0" smtClean="0">
                <a:latin typeface="Calibri" panose="020F0502020204030204" pitchFamily="34" charset="0"/>
                <a:ea typeface="Calibri" panose="020F0502020204030204" pitchFamily="34" charset="0"/>
                <a:cs typeface="Arial" panose="020B0604020202020204" pitchFamily="34" charset="0"/>
              </a:rPr>
              <a:t>use of strong password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allied services </a:t>
            </a:r>
            <a:r>
              <a:rPr lang="en-US" sz="1800" dirty="0" smtClean="0">
                <a:latin typeface="Calibri" panose="020F0502020204030204" pitchFamily="34" charset="0"/>
                <a:ea typeface="Calibri" panose="020F0502020204030204" pitchFamily="34" charset="0"/>
                <a:cs typeface="Arial" panose="020B0604020202020204" pitchFamily="34" charset="0"/>
              </a:rPr>
              <a:t>so that the chances of your passwords to have been compromised are reduced.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1236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9C75808F-491E-4D9F-B210-BE9C140EC8E4}"/>
              </a:ext>
            </a:extLst>
          </p:cNvPr>
          <p:cNvPicPr/>
          <p:nvPr/>
        </p:nvPicPr>
        <p:blipFill>
          <a:blip r:embed="rId7"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953279" y="1384751"/>
            <a:ext cx="7455876" cy="45579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Among such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complementary</a:t>
            </a:r>
            <a:r>
              <a:rPr lang="en-US" sz="1800" dirty="0" smtClean="0">
                <a:latin typeface="Calibri" panose="020F0502020204030204" pitchFamily="34" charset="0"/>
                <a:ea typeface="Calibri" panose="020F0502020204030204" pitchFamily="34" charset="0"/>
                <a:cs typeface="Arial" panose="020B0604020202020204" pitchFamily="34" charset="0"/>
              </a:rPr>
              <a:t> measures to make your password even more </a:t>
            </a:r>
            <a:r>
              <a:rPr lang="en-US" sz="1800" u="sng" dirty="0" smtClean="0">
                <a:latin typeface="Calibri" panose="020F0502020204030204" pitchFamily="34" charset="0"/>
                <a:ea typeface="Calibri" panose="020F0502020204030204" pitchFamily="34" charset="0"/>
                <a:cs typeface="Arial" panose="020B0604020202020204" pitchFamily="34" charset="0"/>
              </a:rPr>
              <a:t>reliable</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strong</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effective</a:t>
            </a:r>
            <a:r>
              <a:rPr lang="en-US" sz="1800" dirty="0" smtClean="0">
                <a:latin typeface="Calibri" panose="020F0502020204030204" pitchFamily="34" charset="0"/>
                <a:ea typeface="Calibri" panose="020F0502020204030204" pitchFamily="34" charset="0"/>
                <a:cs typeface="Arial" panose="020B0604020202020204" pitchFamily="34" charset="0"/>
              </a:rPr>
              <a:t> a few are explained below:</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Strong Password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Use of Biometrics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Two-Factor Authentication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One-Time Password (OTP)</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Using Password Managers </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64402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9C75808F-491E-4D9F-B210-BE9C140EC8E4}"/>
              </a:ext>
            </a:extLst>
          </p:cNvPr>
          <p:cNvPicPr/>
          <p:nvPr/>
        </p:nvPicPr>
        <p:blipFill>
          <a:blip r:embed="rId7"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2622300" y="1191157"/>
            <a:ext cx="9569700" cy="47138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v"/>
            </a:pP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Strong Password ...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first step towards having a secure and reliable password is to create a very strong password.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qualities and features of a strong password include:</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Non-guessable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Longer length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Complex pattern of characters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Complex combination of characters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Based on the out of the box ideas</a:t>
            </a:r>
          </a:p>
          <a:p>
            <a:pPr marL="617220" lvl="1"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Not influenced with the personal behaviors and information </a:t>
            </a:r>
          </a:p>
          <a:p>
            <a:pPr marL="617220" lvl="1"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Better password management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889615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9C75808F-491E-4D9F-B210-BE9C140EC8E4}"/>
              </a:ext>
            </a:extLst>
          </p:cNvPr>
          <p:cNvPicPr/>
          <p:nvPr/>
        </p:nvPicPr>
        <p:blipFill>
          <a:blip r:embed="rId7" cstate="print"/>
          <a:srcRect/>
          <a:stretch>
            <a:fillRect/>
          </a:stretch>
        </p:blipFill>
        <p:spPr bwMode="auto">
          <a:xfrm>
            <a:off x="110423" y="2752314"/>
            <a:ext cx="1763740" cy="1965990"/>
          </a:xfrm>
          <a:prstGeom prst="rect">
            <a:avLst/>
          </a:prstGeom>
          <a:noFill/>
          <a:ln w="9525">
            <a:noFill/>
            <a:miter lim="800000"/>
            <a:headEnd/>
            <a:tailEnd/>
          </a:ln>
          <a:effectLst>
            <a:softEdge rad="469900"/>
          </a:effectLst>
        </p:spPr>
      </p:pic>
      <p:sp>
        <p:nvSpPr>
          <p:cNvPr id="12" name="Content Placeholder 3">
            <a:extLst>
              <a:ext uri="{FF2B5EF4-FFF2-40B4-BE49-F238E27FC236}">
                <a16:creationId xmlns="" xmlns:a16="http://schemas.microsoft.com/office/drawing/2014/main" id="{4C7DC0EF-6672-4EA1-9A4C-9918B39BFEB5}"/>
              </a:ext>
            </a:extLst>
          </p:cNvPr>
          <p:cNvSpPr txBox="1">
            <a:spLocks/>
          </p:cNvSpPr>
          <p:nvPr/>
        </p:nvSpPr>
        <p:spPr>
          <a:xfrm>
            <a:off x="1874165" y="1191157"/>
            <a:ext cx="9866732" cy="53061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609725" indent="-354013" algn="just">
              <a:lnSpc>
                <a:spcPct val="100000"/>
              </a:lnSpc>
              <a:spcBef>
                <a:spcPts val="0"/>
              </a:spcBef>
              <a:spcAft>
                <a:spcPts val="200"/>
              </a:spcAft>
              <a:buFont typeface="Wingdings" panose="05000000000000000000" pitchFamily="2" charset="2"/>
              <a:buChar char="v"/>
            </a:pP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Strong Password ...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You can use a </a:t>
            </a:r>
            <a:r>
              <a:rPr lang="en-US" sz="1700" b="1" dirty="0">
                <a:latin typeface="Calibri" panose="020F0502020204030204" pitchFamily="34" charset="0"/>
                <a:ea typeface="Calibri" panose="020F0502020204030204" pitchFamily="34" charset="0"/>
                <a:cs typeface="Arial" panose="020B0604020202020204" pitchFamily="34" charset="0"/>
              </a:rPr>
              <a:t>creative idea or expression </a:t>
            </a:r>
            <a:r>
              <a:rPr lang="en-US" sz="1700" dirty="0">
                <a:latin typeface="Calibri" panose="020F0502020204030204" pitchFamily="34" charset="0"/>
                <a:ea typeface="Calibri" panose="020F0502020204030204" pitchFamily="34" charset="0"/>
                <a:cs typeface="Arial" panose="020B0604020202020204" pitchFamily="34" charset="0"/>
              </a:rPr>
              <a:t>and then choose random characters from that idea or expression.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For example, you think that working in a government organization is so boring. Then you can make an </a:t>
            </a:r>
            <a:r>
              <a:rPr lang="en-US" sz="1700" b="1" dirty="0">
                <a:solidFill>
                  <a:srgbClr val="FF0000"/>
                </a:solidFill>
                <a:latin typeface="Calibri" panose="020F0502020204030204" pitchFamily="34" charset="0"/>
                <a:ea typeface="Calibri" panose="020F0502020204030204" pitchFamily="34" charset="0"/>
                <a:cs typeface="Arial" panose="020B0604020202020204" pitchFamily="34" charset="0"/>
              </a:rPr>
              <a:t>expression</a:t>
            </a:r>
            <a:r>
              <a:rPr lang="en-US" sz="1700" dirty="0">
                <a:latin typeface="Calibri" panose="020F0502020204030204" pitchFamily="34" charset="0"/>
                <a:ea typeface="Calibri" panose="020F0502020204030204" pitchFamily="34" charset="0"/>
                <a:cs typeface="Arial" panose="020B0604020202020204" pitchFamily="34" charset="0"/>
              </a:rPr>
              <a:t> like </a:t>
            </a:r>
            <a:r>
              <a:rPr lang="en-US" sz="1700" b="1" dirty="0">
                <a:latin typeface="Calibri" panose="020F0502020204030204" pitchFamily="34" charset="0"/>
                <a:ea typeface="Calibri" panose="020F0502020204030204" pitchFamily="34" charset="0"/>
                <a:cs typeface="Arial" panose="020B0604020202020204" pitchFamily="34" charset="0"/>
              </a:rPr>
              <a:t>‘I get bored with a government job</a:t>
            </a:r>
            <a:r>
              <a:rPr lang="en-US" sz="17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This expression will provide you clue on how to remember your password. Then you can choose letters, numbers, and symbols from this expression to create a strong password.</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For example, you take “I”, “</a:t>
            </a:r>
            <a:r>
              <a:rPr lang="en-US" sz="1700" dirty="0" err="1">
                <a:latin typeface="Calibri" panose="020F0502020204030204" pitchFamily="34" charset="0"/>
                <a:ea typeface="Calibri" panose="020F0502020204030204" pitchFamily="34" charset="0"/>
                <a:cs typeface="Arial" panose="020B0604020202020204" pitchFamily="34" charset="0"/>
              </a:rPr>
              <a:t>ge</a:t>
            </a:r>
            <a:r>
              <a:rPr lang="en-US" sz="1700" dirty="0">
                <a:latin typeface="Calibri" panose="020F0502020204030204" pitchFamily="34" charset="0"/>
                <a:ea typeface="Calibri" panose="020F0502020204030204" pitchFamily="34" charset="0"/>
                <a:cs typeface="Arial" panose="020B0604020202020204" pitchFamily="34" charset="0"/>
              </a:rPr>
              <a:t>”, “</a:t>
            </a:r>
            <a:r>
              <a:rPr lang="en-US" sz="1700" dirty="0" err="1">
                <a:latin typeface="Calibri" panose="020F0502020204030204" pitchFamily="34" charset="0"/>
                <a:ea typeface="Calibri" panose="020F0502020204030204" pitchFamily="34" charset="0"/>
                <a:cs typeface="Arial" panose="020B0604020202020204" pitchFamily="34" charset="0"/>
              </a:rPr>
              <a:t>bo</a:t>
            </a:r>
            <a:r>
              <a:rPr lang="en-US" sz="1700" dirty="0">
                <a:latin typeface="Calibri" panose="020F0502020204030204" pitchFamily="34" charset="0"/>
                <a:ea typeface="Calibri" panose="020F0502020204030204" pitchFamily="34" charset="0"/>
                <a:cs typeface="Arial" panose="020B0604020202020204" pitchFamily="34" charset="0"/>
              </a:rPr>
              <a:t>”, “w”, “a”, “</a:t>
            </a:r>
            <a:r>
              <a:rPr lang="en-US" sz="1700" dirty="0" err="1">
                <a:latin typeface="Calibri" panose="020F0502020204030204" pitchFamily="34" charset="0"/>
                <a:ea typeface="Calibri" panose="020F0502020204030204" pitchFamily="34" charset="0"/>
                <a:cs typeface="Arial" panose="020B0604020202020204" pitchFamily="34" charset="0"/>
              </a:rPr>
              <a:t>gv</a:t>
            </a:r>
            <a:r>
              <a:rPr lang="en-US" sz="1700" dirty="0">
                <a:latin typeface="Calibri" panose="020F0502020204030204" pitchFamily="34" charset="0"/>
                <a:ea typeface="Calibri" panose="020F0502020204030204" pitchFamily="34" charset="0"/>
                <a:cs typeface="Arial" panose="020B0604020202020204" pitchFamily="34" charset="0"/>
              </a:rPr>
              <a:t>”, and “j” characters from the above expression.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Now you organize them in such a way that they create a strong password.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Let’s reduce this expression to “</a:t>
            </a:r>
            <a:r>
              <a:rPr lang="en-US" sz="1700" b="1" dirty="0">
                <a:latin typeface="Calibri" panose="020F0502020204030204" pitchFamily="34" charset="0"/>
                <a:ea typeface="Calibri" panose="020F0502020204030204" pitchFamily="34" charset="0"/>
                <a:cs typeface="Arial" panose="020B0604020202020204" pitchFamily="34" charset="0"/>
              </a:rPr>
              <a:t>Ig3b0W@gV!” </a:t>
            </a:r>
            <a:r>
              <a:rPr lang="en-US" sz="1700" dirty="0">
                <a:latin typeface="Calibri" panose="020F0502020204030204" pitchFamily="34" charset="0"/>
                <a:ea typeface="Calibri" panose="020F0502020204030204" pitchFamily="34" charset="0"/>
                <a:cs typeface="Arial" panose="020B0604020202020204" pitchFamily="34" charset="0"/>
              </a:rPr>
              <a:t>to form a strong password. </a:t>
            </a:r>
            <a:endParaRPr lang="en-US" sz="17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Now, what you have to remember is that you used zero instead of “o”, 3 instead of “e”, @ instead of “a”, and ‘!’ instead of “j”. </a:t>
            </a: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The </a:t>
            </a:r>
            <a:r>
              <a:rPr lang="en-US" sz="1700" u="sng" dirty="0">
                <a:latin typeface="Calibri" panose="020F0502020204030204" pitchFamily="34" charset="0"/>
                <a:ea typeface="Calibri" panose="020F0502020204030204" pitchFamily="34" charset="0"/>
                <a:cs typeface="Arial" panose="020B0604020202020204" pitchFamily="34" charset="0"/>
              </a:rPr>
              <a:t>capital letters were chosen randomly </a:t>
            </a:r>
            <a:r>
              <a:rPr lang="en-US" sz="1700" dirty="0">
                <a:latin typeface="Calibri" panose="020F0502020204030204" pitchFamily="34" charset="0"/>
                <a:ea typeface="Calibri" panose="020F0502020204030204" pitchFamily="34" charset="0"/>
                <a:cs typeface="Arial" panose="020B0604020202020204" pitchFamily="34" charset="0"/>
              </a:rPr>
              <a:t>to make the password even stronger.</a:t>
            </a: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Thus, you created a very strong password with an </a:t>
            </a:r>
            <a:r>
              <a:rPr lang="en-US" sz="1700" u="sng" dirty="0">
                <a:latin typeface="Calibri" panose="020F0502020204030204" pitchFamily="34" charset="0"/>
                <a:ea typeface="Calibri" panose="020F0502020204030204" pitchFamily="34" charset="0"/>
                <a:cs typeface="Arial" panose="020B0604020202020204" pitchFamily="34" charset="0"/>
              </a:rPr>
              <a:t>innovative expression </a:t>
            </a:r>
            <a:r>
              <a:rPr lang="en-US" sz="1700" dirty="0">
                <a:latin typeface="Calibri" panose="020F0502020204030204" pitchFamily="34" charset="0"/>
                <a:ea typeface="Calibri" panose="020F0502020204030204" pitchFamily="34" charset="0"/>
                <a:cs typeface="Arial" panose="020B0604020202020204" pitchFamily="34" charset="0"/>
              </a:rPr>
              <a:t>that only you know about. </a:t>
            </a: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It will become very easy for you to remember because you linked your expression and the characters that you chose with certain situations and symbols. </a:t>
            </a:r>
          </a:p>
          <a:p>
            <a:pPr marL="0" indent="0" algn="just">
              <a:lnSpc>
                <a:spcPct val="100000"/>
              </a:lnSpc>
              <a:spcBef>
                <a:spcPts val="0"/>
              </a:spcBef>
              <a:buNone/>
            </a:pPr>
            <a:endParaRPr lang="en-US" sz="17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499956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1633637" y="1500182"/>
            <a:ext cx="7688162" cy="4729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Use of Biometrics ...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use of </a:t>
            </a:r>
            <a:r>
              <a:rPr lang="en-US" sz="1800" b="1" dirty="0" smtClean="0">
                <a:latin typeface="Calibri" panose="020F0502020204030204" pitchFamily="34" charset="0"/>
                <a:ea typeface="Calibri" panose="020F0502020204030204" pitchFamily="34" charset="0"/>
                <a:cs typeface="Arial" panose="020B0604020202020204" pitchFamily="34" charset="0"/>
              </a:rPr>
              <a:t>biometrics</a:t>
            </a:r>
            <a:r>
              <a:rPr lang="en-US" sz="1800" dirty="0" smtClean="0">
                <a:latin typeface="Calibri" panose="020F0502020204030204" pitchFamily="34" charset="0"/>
                <a:ea typeface="Calibri" panose="020F0502020204030204" pitchFamily="34" charset="0"/>
                <a:cs typeface="Arial" panose="020B0604020202020204" pitchFamily="34" charset="0"/>
              </a:rPr>
              <a:t> is becoming a </a:t>
            </a:r>
            <a:r>
              <a:rPr lang="en-US" sz="1800" u="sng" dirty="0" smtClean="0">
                <a:latin typeface="Calibri" panose="020F0502020204030204" pitchFamily="34" charset="0"/>
                <a:ea typeface="Calibri" panose="020F0502020204030204" pitchFamily="34" charset="0"/>
                <a:cs typeface="Arial" panose="020B0604020202020204" pitchFamily="34" charset="0"/>
              </a:rPr>
              <a:t>new standard for the passwords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security experts and security companies that advocate the replacement of traditional passwords with the biometric passwords.</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use of biometrics </a:t>
            </a:r>
            <a:r>
              <a:rPr lang="en-US" sz="1800" dirty="0" smtClean="0">
                <a:latin typeface="Calibri" panose="020F0502020204030204" pitchFamily="34" charset="0"/>
                <a:ea typeface="Calibri" panose="020F0502020204030204" pitchFamily="34" charset="0"/>
                <a:cs typeface="Arial" panose="020B0604020202020204" pitchFamily="34" charset="0"/>
              </a:rPr>
              <a:t>makes </a:t>
            </a:r>
            <a:r>
              <a:rPr lang="en-US" sz="1800" u="sng" dirty="0" smtClean="0">
                <a:latin typeface="Calibri" panose="020F0502020204030204" pitchFamily="34" charset="0"/>
                <a:ea typeface="Calibri" panose="020F0502020204030204" pitchFamily="34" charset="0"/>
                <a:cs typeface="Arial" panose="020B0604020202020204" pitchFamily="34" charset="0"/>
              </a:rPr>
              <a:t>your passwords more secure and reliable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Because this 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powerful technologies </a:t>
            </a:r>
            <a:r>
              <a:rPr lang="en-US" sz="1800" dirty="0" smtClean="0">
                <a:latin typeface="Calibri" panose="020F0502020204030204" pitchFamily="34" charset="0"/>
                <a:ea typeface="Calibri" panose="020F0502020204030204" pitchFamily="34" charset="0"/>
                <a:cs typeface="Arial" panose="020B0604020202020204" pitchFamily="34" charset="0"/>
              </a:rPr>
              <a:t>that scans the uniqueness of thumb impression or other body organs like </a:t>
            </a:r>
            <a:r>
              <a:rPr lang="en-US" sz="1800" u="sng" dirty="0" smtClean="0">
                <a:latin typeface="Calibri" panose="020F0502020204030204" pitchFamily="34" charset="0"/>
                <a:ea typeface="Calibri" panose="020F0502020204030204" pitchFamily="34" charset="0"/>
                <a:cs typeface="Arial" panose="020B0604020202020204" pitchFamily="34" charset="0"/>
              </a:rPr>
              <a:t>facial contour</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retina of eyes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body gestures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As we known the </a:t>
            </a:r>
            <a:r>
              <a:rPr lang="en-US" sz="1800" u="sng" dirty="0">
                <a:latin typeface="Calibri" panose="020F0502020204030204" pitchFamily="34" charset="0"/>
                <a:ea typeface="Calibri" panose="020F0502020204030204" pitchFamily="34" charset="0"/>
                <a:cs typeface="Arial" panose="020B0604020202020204" pitchFamily="34" charset="0"/>
              </a:rPr>
              <a:t>fingerprints are unique in the world</a:t>
            </a:r>
            <a:r>
              <a:rPr lang="en-US" sz="1800" dirty="0">
                <a:latin typeface="Calibri" panose="020F0502020204030204" pitchFamily="34" charset="0"/>
                <a:ea typeface="Calibri" panose="020F0502020204030204" pitchFamily="34" charset="0"/>
                <a:cs typeface="Arial" panose="020B0604020202020204" pitchFamily="34" charset="0"/>
              </a:rPr>
              <a:t>; therefore, there would be no alternative of the figure prints.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Meanwhile, the </a:t>
            </a:r>
            <a:r>
              <a:rPr lang="en-US" sz="1800" u="sng" dirty="0">
                <a:latin typeface="Calibri" panose="020F0502020204030204" pitchFamily="34" charset="0"/>
                <a:ea typeface="Calibri" panose="020F0502020204030204" pitchFamily="34" charset="0"/>
                <a:cs typeface="Arial" panose="020B0604020202020204" pitchFamily="34" charset="0"/>
              </a:rPr>
              <a:t>facial recognition is another important aspect </a:t>
            </a:r>
            <a:r>
              <a:rPr lang="en-US" sz="1800" dirty="0">
                <a:latin typeface="Calibri" panose="020F0502020204030204" pitchFamily="34" charset="0"/>
                <a:ea typeface="Calibri" panose="020F0502020204030204" pitchFamily="34" charset="0"/>
                <a:cs typeface="Arial" panose="020B0604020202020204" pitchFamily="34" charset="0"/>
              </a:rPr>
              <a:t>of biometric identification. </a:t>
            </a:r>
          </a:p>
          <a:p>
            <a:pPr algn="just">
              <a:lnSpc>
                <a:spcPct val="100000"/>
              </a:lnSpc>
              <a:spcBef>
                <a:spcPts val="60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 xmlns:a16="http://schemas.microsoft.com/office/drawing/2014/main" id="{500BD92A-5E3B-440F-9FE6-2F294E443C2B}"/>
              </a:ext>
            </a:extLst>
          </p:cNvPr>
          <p:cNvPicPr/>
          <p:nvPr/>
        </p:nvPicPr>
        <p:blipFill>
          <a:blip r:embed="rId7" cstate="print"/>
          <a:srcRect/>
          <a:stretch>
            <a:fillRect/>
          </a:stretch>
        </p:blipFill>
        <p:spPr bwMode="auto">
          <a:xfrm>
            <a:off x="9029191" y="2416329"/>
            <a:ext cx="3200400" cy="2480310"/>
          </a:xfrm>
          <a:prstGeom prst="rect">
            <a:avLst/>
          </a:prstGeom>
          <a:noFill/>
          <a:ln w="9525">
            <a:noFill/>
            <a:miter lim="800000"/>
            <a:headEnd/>
            <a:tailEnd/>
          </a:ln>
          <a:effectLst>
            <a:softEdge rad="266700"/>
          </a:effectLst>
        </p:spPr>
      </p:pic>
    </p:spTree>
    <p:extLst>
      <p:ext uri="{BB962C8B-B14F-4D97-AF65-F5344CB8AC3E}">
        <p14:creationId xmlns:p14="http://schemas.microsoft.com/office/powerpoint/2010/main" val="30236586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1633637" y="1500182"/>
            <a:ext cx="7688162" cy="4729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Use of Biometrics ...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With the advancement in the artificial intelligence in the software development, the facial recognition is becoming another important standard for the biometric access to the devices and applications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Patterns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body gestures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body movement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shapes of body parts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body odors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complete hand scans:   has become one of the most important identification standards for the governments in passports, immigration and other governmental procedures. </a:t>
            </a:r>
          </a:p>
        </p:txBody>
      </p:sp>
      <p:pic>
        <p:nvPicPr>
          <p:cNvPr id="17" name="Picture 16">
            <a:extLst>
              <a:ext uri="{FF2B5EF4-FFF2-40B4-BE49-F238E27FC236}">
                <a16:creationId xmlns="" xmlns:a16="http://schemas.microsoft.com/office/drawing/2014/main" id="{500BD92A-5E3B-440F-9FE6-2F294E443C2B}"/>
              </a:ext>
            </a:extLst>
          </p:cNvPr>
          <p:cNvPicPr/>
          <p:nvPr/>
        </p:nvPicPr>
        <p:blipFill>
          <a:blip r:embed="rId7" cstate="print"/>
          <a:srcRect/>
          <a:stretch>
            <a:fillRect/>
          </a:stretch>
        </p:blipFill>
        <p:spPr bwMode="auto">
          <a:xfrm>
            <a:off x="9029191" y="2416329"/>
            <a:ext cx="3200400" cy="2480310"/>
          </a:xfrm>
          <a:prstGeom prst="rect">
            <a:avLst/>
          </a:prstGeom>
          <a:noFill/>
          <a:ln w="9525">
            <a:noFill/>
            <a:miter lim="800000"/>
            <a:headEnd/>
            <a:tailEnd/>
          </a:ln>
          <a:effectLst>
            <a:softEdge rad="266700"/>
          </a:effectLst>
        </p:spPr>
      </p:pic>
    </p:spTree>
    <p:extLst>
      <p:ext uri="{BB962C8B-B14F-4D97-AF65-F5344CB8AC3E}">
        <p14:creationId xmlns:p14="http://schemas.microsoft.com/office/powerpoint/2010/main" val="27262848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522588" y="1500654"/>
            <a:ext cx="9267076" cy="42484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50000"/>
              </a:lnSpc>
              <a:spcBef>
                <a:spcPts val="0"/>
              </a:spcBef>
              <a:spcAft>
                <a:spcPts val="1000"/>
              </a:spcAft>
              <a:buFont typeface="Wingdings" panose="05000000000000000000" pitchFamily="2" charset="2"/>
              <a:buChar char="§"/>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traditional form of authentication is single factor authentication in which you enter your password against your username to access the authorized resources.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method is considered as the low secure nowadays due to many reasons.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One of the main reasons for the </a:t>
            </a:r>
            <a:r>
              <a:rPr lang="en-US" sz="1800" b="1" dirty="0" smtClean="0">
                <a:latin typeface="Calibri" panose="020F0502020204030204" pitchFamily="34" charset="0"/>
                <a:ea typeface="Calibri" panose="020F0502020204030204" pitchFamily="34" charset="0"/>
                <a:cs typeface="Arial" panose="020B0604020202020204" pitchFamily="34" charset="0"/>
              </a:rPr>
              <a:t>low security </a:t>
            </a:r>
            <a:r>
              <a:rPr lang="en-US" sz="1800" dirty="0" smtClean="0">
                <a:latin typeface="Calibri" panose="020F0502020204030204" pitchFamily="34" charset="0"/>
                <a:ea typeface="Calibri" panose="020F0502020204030204" pitchFamily="34" charset="0"/>
                <a:cs typeface="Arial" panose="020B0604020202020204" pitchFamily="34" charset="0"/>
              </a:rPr>
              <a:t>of </a:t>
            </a:r>
            <a:r>
              <a:rPr lang="en-US" sz="1800" b="1" dirty="0" smtClean="0">
                <a:latin typeface="Calibri" panose="020F0502020204030204" pitchFamily="34" charset="0"/>
                <a:ea typeface="Calibri" panose="020F0502020204030204" pitchFamily="34" charset="0"/>
                <a:cs typeface="Arial" panose="020B0604020202020204" pitchFamily="34" charset="0"/>
              </a:rPr>
              <a:t>single factor authentication </a:t>
            </a:r>
            <a:r>
              <a:rPr lang="en-US" sz="1800" dirty="0" smtClean="0">
                <a:latin typeface="Calibri" panose="020F0502020204030204" pitchFamily="34" charset="0"/>
                <a:ea typeface="Calibri" panose="020F0502020204030204" pitchFamily="34" charset="0"/>
                <a:cs typeface="Arial" panose="020B0604020202020204" pitchFamily="34" charset="0"/>
              </a:rPr>
              <a:t>is that it is </a:t>
            </a:r>
            <a:r>
              <a:rPr lang="en-US" sz="1800" u="sng" dirty="0" smtClean="0">
                <a:latin typeface="Calibri" panose="020F0502020204030204" pitchFamily="34" charset="0"/>
                <a:ea typeface="Calibri" panose="020F0502020204030204" pitchFamily="34" charset="0"/>
                <a:cs typeface="Arial" panose="020B0604020202020204" pitchFamily="34" charset="0"/>
              </a:rPr>
              <a:t>easy to be compromised </a:t>
            </a:r>
            <a:r>
              <a:rPr lang="en-US" sz="1800" dirty="0" smtClean="0">
                <a:latin typeface="Calibri" panose="020F0502020204030204" pitchFamily="34" charset="0"/>
                <a:ea typeface="Calibri" panose="020F0502020204030204" pitchFamily="34" charset="0"/>
                <a:cs typeface="Arial" panose="020B0604020202020204" pitchFamily="34" charset="0"/>
              </a:rPr>
              <a:t>if you have to use your password many times a day.</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single layer security is not powered by any additional layer that means if your password is compromised, </a:t>
            </a:r>
            <a:r>
              <a:rPr lang="en-US" sz="1800" u="sng" dirty="0">
                <a:latin typeface="Calibri" panose="020F0502020204030204" pitchFamily="34" charset="0"/>
                <a:ea typeface="Calibri" panose="020F0502020204030204" pitchFamily="34" charset="0"/>
                <a:cs typeface="Arial" panose="020B0604020202020204" pitchFamily="34" charset="0"/>
              </a:rPr>
              <a:t>you will lose the control over your resources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unauthorized cyber criminals can easily break into your resources</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 xmlns:a16="http://schemas.microsoft.com/office/drawing/2014/main" id="{DBBF7C8C-66EA-4D2C-9B6D-75496DA23CF1}"/>
              </a:ext>
            </a:extLst>
          </p:cNvPr>
          <p:cNvPicPr/>
          <p:nvPr/>
        </p:nvPicPr>
        <p:blipFill>
          <a:blip r:embed="rId7" cstate="print"/>
          <a:srcRect/>
          <a:stretch>
            <a:fillRect/>
          </a:stretch>
        </p:blipFill>
        <p:spPr bwMode="auto">
          <a:xfrm>
            <a:off x="-167376" y="2248502"/>
            <a:ext cx="3071886" cy="252793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21594549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522588" y="1500654"/>
            <a:ext cx="9267076" cy="47290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50000"/>
              </a:lnSpc>
              <a:spcBef>
                <a:spcPts val="0"/>
              </a:spcBef>
              <a:buFont typeface="Wingdings" panose="05000000000000000000" pitchFamily="2" charset="2"/>
              <a:buChar char="§"/>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solution</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to this problem is the two-factor authentication and multi-factor authentication.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two-factor authentication </a:t>
            </a:r>
            <a:r>
              <a:rPr lang="en-US" sz="1800" dirty="0">
                <a:latin typeface="Calibri" panose="020F0502020204030204" pitchFamily="34" charset="0"/>
                <a:ea typeface="Calibri" panose="020F0502020204030204" pitchFamily="34" charset="0"/>
                <a:cs typeface="Arial" panose="020B0604020202020204" pitchFamily="34" charset="0"/>
              </a:rPr>
              <a:t>is also known as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dual-factor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two-step authentication</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In this process, you get one </a:t>
            </a:r>
            <a:r>
              <a:rPr lang="en-US" sz="1800" b="1" i="1" u="sng" dirty="0">
                <a:solidFill>
                  <a:srgbClr val="FF0000"/>
                </a:solidFill>
                <a:latin typeface="Calibri" panose="020F0502020204030204" pitchFamily="34" charset="0"/>
                <a:ea typeface="Calibri" panose="020F0502020204030204" pitchFamily="34" charset="0"/>
                <a:cs typeface="Arial" panose="020B0604020202020204" pitchFamily="34" charset="0"/>
              </a:rPr>
              <a:t>additional layer of security </a:t>
            </a:r>
            <a:r>
              <a:rPr lang="en-US" sz="1800" dirty="0">
                <a:latin typeface="Calibri" panose="020F0502020204030204" pitchFamily="34" charset="0"/>
                <a:ea typeface="Calibri" panose="020F0502020204030204" pitchFamily="34" charset="0"/>
                <a:cs typeface="Arial" panose="020B0604020202020204" pitchFamily="34" charset="0"/>
              </a:rPr>
              <a:t>to access your resources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When you enter username and password, you will be prompted to enter the pass-code.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pass-code</a:t>
            </a:r>
            <a:r>
              <a:rPr lang="en-US" sz="1800" dirty="0">
                <a:latin typeface="Calibri" panose="020F0502020204030204" pitchFamily="34" charset="0"/>
                <a:ea typeface="Calibri" panose="020F0502020204030204" pitchFamily="34" charset="0"/>
                <a:cs typeface="Arial" panose="020B0604020202020204" pitchFamily="34" charset="0"/>
              </a:rPr>
              <a:t> is normally sent through a </a:t>
            </a:r>
            <a:r>
              <a:rPr lang="en-US" sz="1800" u="sng" dirty="0">
                <a:latin typeface="Calibri" panose="020F0502020204030204" pitchFamily="34" charset="0"/>
                <a:ea typeface="Calibri" panose="020F0502020204030204" pitchFamily="34" charset="0"/>
                <a:cs typeface="Arial" panose="020B0604020202020204" pitchFamily="34" charset="0"/>
              </a:rPr>
              <a:t>text message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u="sng" dirty="0">
                <a:latin typeface="Calibri" panose="020F0502020204030204" pitchFamily="34" charset="0"/>
                <a:ea typeface="Calibri" panose="020F0502020204030204" pitchFamily="34" charset="0"/>
                <a:cs typeface="Arial" panose="020B0604020202020204" pitchFamily="34" charset="0"/>
              </a:rPr>
              <a:t>automated call on your mobile phone</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pass-code</a:t>
            </a:r>
            <a:r>
              <a:rPr lang="en-US" sz="1800" dirty="0">
                <a:latin typeface="Calibri" panose="020F0502020204030204" pitchFamily="34" charset="0"/>
                <a:ea typeface="Calibri" panose="020F0502020204030204" pitchFamily="34" charset="0"/>
                <a:cs typeface="Arial" panose="020B0604020202020204" pitchFamily="34" charset="0"/>
              </a:rPr>
              <a:t> is normally an </a:t>
            </a:r>
            <a:r>
              <a:rPr lang="en-US" sz="1800" u="sng" dirty="0">
                <a:latin typeface="Calibri" panose="020F0502020204030204" pitchFamily="34" charset="0"/>
                <a:ea typeface="Calibri" panose="020F0502020204030204" pitchFamily="34" charset="0"/>
                <a:cs typeface="Arial" panose="020B0604020202020204" pitchFamily="34" charset="0"/>
              </a:rPr>
              <a:t>auto-generated unique code by the designated server</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It is only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one time use code</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That code is also </a:t>
            </a:r>
            <a:r>
              <a:rPr lang="en-US" sz="1800" b="1" u="sng" dirty="0">
                <a:solidFill>
                  <a:srgbClr val="FF0000"/>
                </a:solidFill>
                <a:latin typeface="Calibri" panose="020F0502020204030204" pitchFamily="34" charset="0"/>
                <a:ea typeface="Calibri" panose="020F0502020204030204" pitchFamily="34" charset="0"/>
                <a:cs typeface="Arial" panose="020B0604020202020204" pitchFamily="34" charset="0"/>
              </a:rPr>
              <a:t>time sensitive </a:t>
            </a:r>
            <a:r>
              <a:rPr lang="en-US" sz="1800" dirty="0">
                <a:latin typeface="Calibri" panose="020F0502020204030204" pitchFamily="34" charset="0"/>
                <a:ea typeface="Calibri" panose="020F0502020204030204" pitchFamily="34" charset="0"/>
                <a:cs typeface="Arial" panose="020B0604020202020204" pitchFamily="34" charset="0"/>
              </a:rPr>
              <a:t>which </a:t>
            </a:r>
            <a:r>
              <a:rPr lang="en-US" sz="1800" u="sng" dirty="0">
                <a:latin typeface="Calibri" panose="020F0502020204030204" pitchFamily="34" charset="0"/>
                <a:ea typeface="Calibri" panose="020F0502020204030204" pitchFamily="34" charset="0"/>
                <a:cs typeface="Arial" panose="020B0604020202020204" pitchFamily="34" charset="0"/>
              </a:rPr>
              <a:t>means the code expires after certain time</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a:latin typeface="Calibri" panose="020F0502020204030204" pitchFamily="34" charset="0"/>
                <a:ea typeface="Calibri" panose="020F0502020204030204" pitchFamily="34" charset="0"/>
                <a:cs typeface="Arial" panose="020B0604020202020204" pitchFamily="34" charset="0"/>
              </a:rPr>
              <a:t>This way your code cannot be compromised by any malicious user. </a:t>
            </a:r>
          </a:p>
          <a:p>
            <a:pPr marL="0" indent="0" algn="just">
              <a:lnSpc>
                <a:spcPct val="150000"/>
              </a:lnSpc>
              <a:spcBef>
                <a:spcPts val="0"/>
              </a:spcBef>
              <a:spcAft>
                <a:spcPts val="10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 xmlns:a16="http://schemas.microsoft.com/office/drawing/2014/main" id="{DBBF7C8C-66EA-4D2C-9B6D-75496DA23CF1}"/>
              </a:ext>
            </a:extLst>
          </p:cNvPr>
          <p:cNvPicPr/>
          <p:nvPr/>
        </p:nvPicPr>
        <p:blipFill>
          <a:blip r:embed="rId7" cstate="print"/>
          <a:srcRect/>
          <a:stretch>
            <a:fillRect/>
          </a:stretch>
        </p:blipFill>
        <p:spPr bwMode="auto">
          <a:xfrm>
            <a:off x="-167376" y="2248502"/>
            <a:ext cx="3071886" cy="252793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22646179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522588" y="1500654"/>
            <a:ext cx="9267076" cy="47290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buFont typeface="Wingdings" panose="05000000000000000000" pitchFamily="2" charset="2"/>
              <a:buChar char="§"/>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the latest pass-code generating technology, codes can be generated and sent out through emails, text, automated call, web links and other ways.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two-factor authentication facial expression, </a:t>
            </a:r>
            <a:r>
              <a:rPr lang="en-US" sz="1800" u="sng" dirty="0">
                <a:latin typeface="Calibri" panose="020F0502020204030204" pitchFamily="34" charset="0"/>
                <a:ea typeface="Calibri" panose="020F0502020204030204" pitchFamily="34" charset="0"/>
                <a:cs typeface="Arial" panose="020B0604020202020204" pitchFamily="34" charset="0"/>
              </a:rPr>
              <a:t>biometric input or other body gestures can also be used</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the access to your </a:t>
            </a:r>
            <a:r>
              <a:rPr lang="en-US" sz="1800" u="sng" dirty="0">
                <a:latin typeface="Calibri" panose="020F0502020204030204" pitchFamily="34" charset="0"/>
                <a:ea typeface="Calibri" panose="020F0502020204030204" pitchFamily="34" charset="0"/>
                <a:cs typeface="Arial" panose="020B0604020202020204" pitchFamily="34" charset="0"/>
              </a:rPr>
              <a:t>resources becomes highly secure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uncompromised</a:t>
            </a:r>
            <a:r>
              <a:rPr lang="en-US" sz="1800" dirty="0">
                <a:latin typeface="Calibri" panose="020F0502020204030204" pitchFamily="34" charset="0"/>
                <a:ea typeface="Calibri" panose="020F0502020204030204" pitchFamily="34" charset="0"/>
                <a:cs typeface="Arial" panose="020B0604020202020204" pitchFamily="34" charset="0"/>
              </a:rPr>
              <a:t> by adopting two-factor authentication.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following steps involve in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enabling the two-factor authentication</a:t>
            </a:r>
            <a:r>
              <a:rPr lang="en-US" sz="1800" dirty="0">
                <a:latin typeface="Calibri" panose="020F0502020204030204" pitchFamily="34" charset="0"/>
                <a:ea typeface="Calibri" panose="020F0502020204030204" pitchFamily="34" charset="0"/>
                <a:cs typeface="Arial" panose="020B0604020202020204" pitchFamily="34" charset="0"/>
              </a:rPr>
              <a:t>:</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Add your mobile number and alternate phone number </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Choose the way you want to receive the pass code – either automated voice call or text message </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test verification code is sent by server to your phone number</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code is inserted into the field to verify the same </a:t>
            </a:r>
          </a:p>
          <a:p>
            <a:pPr marL="617220" lvl="1"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Two-factor authentication is enabled </a:t>
            </a:r>
            <a:r>
              <a:rPr lang="en-US" sz="1800" dirty="0" smtClean="0">
                <a:latin typeface="Calibri" panose="020F0502020204030204" pitchFamily="34" charset="0"/>
                <a:ea typeface="Calibri" panose="020F0502020204030204" pitchFamily="34" charset="0"/>
                <a:cs typeface="Arial" panose="020B0604020202020204" pitchFamily="34" charset="0"/>
              </a:rPr>
              <a:t>now</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 xmlns:a16="http://schemas.microsoft.com/office/drawing/2014/main" id="{DBBF7C8C-66EA-4D2C-9B6D-75496DA23CF1}"/>
              </a:ext>
            </a:extLst>
          </p:cNvPr>
          <p:cNvPicPr/>
          <p:nvPr/>
        </p:nvPicPr>
        <p:blipFill>
          <a:blip r:embed="rId7" cstate="print"/>
          <a:srcRect/>
          <a:stretch>
            <a:fillRect/>
          </a:stretch>
        </p:blipFill>
        <p:spPr bwMode="auto">
          <a:xfrm>
            <a:off x="-167376" y="2248502"/>
            <a:ext cx="3071886" cy="252793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30810758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3106333" y="1256117"/>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Multi-Factor Authentication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two-factor authentication improves the security of resource access, but still the level of security that a critical data needs is not sufficient yet.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have been found some important issues with the security of the two-factor authentication.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example, the RAS security company announced in 2011 that a huge number of important two-factor accounts have been compromised.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that attack the Secure ID authentication tokens were hacked by the cyber criminals. </a:t>
            </a:r>
          </a:p>
          <a:p>
            <a:pPr marL="0" indent="0" algn="just">
              <a:lnSpc>
                <a:spcPct val="10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Multi-factor authentication </a:t>
            </a:r>
            <a:r>
              <a:rPr lang="en-US" sz="1800" dirty="0">
                <a:latin typeface="Calibri" panose="020F0502020204030204" pitchFamily="34" charset="0"/>
                <a:ea typeface="Calibri" panose="020F0502020204030204" pitchFamily="34" charset="0"/>
                <a:cs typeface="Arial" panose="020B0604020202020204" pitchFamily="34" charset="0"/>
              </a:rPr>
              <a:t>is based on three or more factors.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major 3 factors used are known as:</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know?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are?</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have? </a:t>
            </a:r>
          </a:p>
        </p:txBody>
      </p:sp>
      <p:pic>
        <p:nvPicPr>
          <p:cNvPr id="17" name="Picture 16" descr="Image result for multi factor authentication">
            <a:extLst>
              <a:ext uri="{FF2B5EF4-FFF2-40B4-BE49-F238E27FC236}">
                <a16:creationId xmlns="" xmlns:a16="http://schemas.microsoft.com/office/drawing/2014/main" id="{E892829B-93FE-4218-AF11-A10C6B7FCDF0}"/>
              </a:ext>
            </a:extLst>
          </p:cNvPr>
          <p:cNvPicPr/>
          <p:nvPr/>
        </p:nvPicPr>
        <p:blipFill>
          <a:blip r:embed="rId7"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Tree>
    <p:extLst>
      <p:ext uri="{BB962C8B-B14F-4D97-AF65-F5344CB8AC3E}">
        <p14:creationId xmlns:p14="http://schemas.microsoft.com/office/powerpoint/2010/main" val="3849482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3106333" y="1947291"/>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Know?</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of the multi-factor authentication deals with the information or factors that a user knows about.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For example,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password, pin code</a:t>
            </a:r>
            <a:r>
              <a:rPr lang="en-US" sz="1800" dirty="0">
                <a:latin typeface="Calibri" panose="020F0502020204030204" pitchFamily="34" charset="0"/>
                <a:ea typeface="Calibri" panose="020F0502020204030204" pitchFamily="34" charset="0"/>
                <a:cs typeface="Arial" panose="020B0604020202020204" pitchFamily="34" charset="0"/>
              </a:rPr>
              <a:t>, or other security code either provided by the service provider company or created by the user.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of authentication factors is also known as the </a:t>
            </a:r>
            <a:r>
              <a:rPr lang="en-US" sz="1800" b="1" dirty="0">
                <a:latin typeface="Calibri" panose="020F0502020204030204" pitchFamily="34" charset="0"/>
                <a:ea typeface="Calibri" panose="020F0502020204030204" pitchFamily="34" charset="0"/>
                <a:cs typeface="Arial" panose="020B0604020202020204" pitchFamily="34" charset="0"/>
              </a:rPr>
              <a:t>knowledge factors </a:t>
            </a:r>
            <a:r>
              <a:rPr lang="en-US" sz="1800" dirty="0">
                <a:latin typeface="Calibri" panose="020F0502020204030204" pitchFamily="34" charset="0"/>
                <a:ea typeface="Calibri" panose="020F0502020204030204" pitchFamily="34" charset="0"/>
                <a:cs typeface="Arial" panose="020B0604020202020204" pitchFamily="34" charset="0"/>
              </a:rPr>
              <a:t>in the field of computer security. </a:t>
            </a: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 </a:t>
            </a:r>
            <a:endPar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17" name="Picture 16" descr="Image result for multi factor authentication">
            <a:extLst>
              <a:ext uri="{FF2B5EF4-FFF2-40B4-BE49-F238E27FC236}">
                <a16:creationId xmlns="" xmlns:a16="http://schemas.microsoft.com/office/drawing/2014/main" id="{E892829B-93FE-4218-AF11-A10C6B7FCDF0}"/>
              </a:ext>
            </a:extLst>
          </p:cNvPr>
          <p:cNvPicPr/>
          <p:nvPr/>
        </p:nvPicPr>
        <p:blipFill>
          <a:blip r:embed="rId7"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Tree>
    <p:extLst>
      <p:ext uri="{BB962C8B-B14F-4D97-AF65-F5344CB8AC3E}">
        <p14:creationId xmlns:p14="http://schemas.microsoft.com/office/powerpoint/2010/main" val="20610974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3106333" y="1947291"/>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Are?</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consists of the factors that relate to the personal information like facial recognition, biometrics, retina scan, and other factors.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factors are also classified as the inheritance factors in some books and technical writings.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are very unique biological characteristics or factors for every individual person.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it makes the multi-factor authentication more robust.</a:t>
            </a:r>
          </a:p>
        </p:txBody>
      </p:sp>
      <p:pic>
        <p:nvPicPr>
          <p:cNvPr id="17" name="Picture 16" descr="Image result for multi factor authentication">
            <a:extLst>
              <a:ext uri="{FF2B5EF4-FFF2-40B4-BE49-F238E27FC236}">
                <a16:creationId xmlns="" xmlns:a16="http://schemas.microsoft.com/office/drawing/2014/main" id="{E892829B-93FE-4218-AF11-A10C6B7FCDF0}"/>
              </a:ext>
            </a:extLst>
          </p:cNvPr>
          <p:cNvPicPr/>
          <p:nvPr/>
        </p:nvPicPr>
        <p:blipFill>
          <a:blip r:embed="rId7"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Tree>
    <p:extLst>
      <p:ext uri="{BB962C8B-B14F-4D97-AF65-F5344CB8AC3E}">
        <p14:creationId xmlns:p14="http://schemas.microsoft.com/office/powerpoint/2010/main" val="23509860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3106333" y="1947291"/>
            <a:ext cx="8622371" cy="42195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Have?</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group of factors is also referred to as </a:t>
            </a:r>
            <a:r>
              <a:rPr lang="en-US" sz="1800" u="sng" dirty="0">
                <a:latin typeface="Calibri" panose="020F0502020204030204" pitchFamily="34" charset="0"/>
                <a:ea typeface="Calibri" panose="020F0502020204030204" pitchFamily="34" charset="0"/>
                <a:cs typeface="Arial" panose="020B0604020202020204" pitchFamily="34" charset="0"/>
              </a:rPr>
              <a:t>possession factors in the field </a:t>
            </a:r>
            <a:r>
              <a:rPr lang="en-US" sz="1800" dirty="0">
                <a:latin typeface="Calibri" panose="020F0502020204030204" pitchFamily="34" charset="0"/>
                <a:ea typeface="Calibri" panose="020F0502020204030204" pitchFamily="34" charset="0"/>
                <a:cs typeface="Arial" panose="020B0604020202020204" pitchFamily="34" charset="0"/>
              </a:rPr>
              <a:t>of computer security.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this category, the major factors of authentication include the components like </a:t>
            </a:r>
            <a:r>
              <a:rPr lang="en-US" sz="1800" u="sng" dirty="0">
                <a:latin typeface="Calibri" panose="020F0502020204030204" pitchFamily="34" charset="0"/>
                <a:ea typeface="Calibri" panose="020F0502020204030204" pitchFamily="34" charset="0"/>
                <a:cs typeface="Arial" panose="020B0604020202020204" pitchFamily="34" charset="0"/>
              </a:rPr>
              <a:t>key fob</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digital key</a:t>
            </a:r>
            <a:r>
              <a:rPr lang="en-US" sz="1800" dirty="0">
                <a:latin typeface="Calibri" panose="020F0502020204030204" pitchFamily="34" charset="0"/>
                <a:ea typeface="Calibri" panose="020F0502020204030204" pitchFamily="34" charset="0"/>
                <a:cs typeface="Arial" panose="020B0604020202020204" pitchFamily="34" charset="0"/>
              </a:rPr>
              <a:t>, or </a:t>
            </a:r>
            <a:r>
              <a:rPr lang="en-US" sz="1800" u="sng" dirty="0">
                <a:latin typeface="Calibri" panose="020F0502020204030204" pitchFamily="34" charset="0"/>
                <a:ea typeface="Calibri" panose="020F0502020204030204" pitchFamily="34" charset="0"/>
                <a:cs typeface="Arial" panose="020B0604020202020204" pitchFamily="34" charset="0"/>
              </a:rPr>
              <a:t>mobile device </a:t>
            </a:r>
            <a:r>
              <a:rPr lang="en-US" sz="1800" dirty="0">
                <a:latin typeface="Calibri" panose="020F0502020204030204" pitchFamily="34" charset="0"/>
                <a:ea typeface="Calibri" panose="020F0502020204030204" pitchFamily="34" charset="0"/>
                <a:cs typeface="Arial" panose="020B0604020202020204" pitchFamily="34" charset="0"/>
              </a:rPr>
              <a:t>with the software application to scan.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factors are extensively used in the modern multi-factor authentication, especially in the industrial and business security systems. </a:t>
            </a:r>
          </a:p>
        </p:txBody>
      </p:sp>
      <p:pic>
        <p:nvPicPr>
          <p:cNvPr id="17" name="Picture 16" descr="Image result for multi factor authentication">
            <a:extLst>
              <a:ext uri="{FF2B5EF4-FFF2-40B4-BE49-F238E27FC236}">
                <a16:creationId xmlns="" xmlns:a16="http://schemas.microsoft.com/office/drawing/2014/main" id="{E892829B-93FE-4218-AF11-A10C6B7FCDF0}"/>
              </a:ext>
            </a:extLst>
          </p:cNvPr>
          <p:cNvPicPr/>
          <p:nvPr/>
        </p:nvPicPr>
        <p:blipFill>
          <a:blip r:embed="rId7"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Tree>
    <p:extLst>
      <p:ext uri="{BB962C8B-B14F-4D97-AF65-F5344CB8AC3E}">
        <p14:creationId xmlns:p14="http://schemas.microsoft.com/office/powerpoint/2010/main" val="10431069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198633" y="1241337"/>
            <a:ext cx="9565113" cy="51931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algn="just">
              <a:lnSpc>
                <a:spcPct val="100000"/>
              </a:lnSpc>
              <a:spcBef>
                <a:spcPts val="0"/>
              </a:spcBef>
              <a:spcAft>
                <a:spcPts val="1000"/>
              </a:spcAft>
              <a:buFont typeface="Wingdings" panose="05000000000000000000" pitchFamily="2" charset="2"/>
              <a:buChar char="v"/>
            </a:pPr>
            <a:r>
              <a:rPr lang="en-US" sz="2400" b="1" dirty="0" smtClean="0">
                <a:solidFill>
                  <a:srgbClr val="FD951A"/>
                </a:solidFill>
                <a:latin typeface="Cambria" panose="02040503050406030204" pitchFamily="18" charset="0"/>
                <a:cs typeface="Times New Roman" panose="02020603050405020304" pitchFamily="18" charset="0"/>
              </a:rPr>
              <a:t>One-Time Password (OTP)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is commonly referred to as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OTP</a:t>
            </a:r>
            <a:r>
              <a:rPr lang="en-US" sz="1800" dirty="0" smtClean="0">
                <a:latin typeface="Calibri" panose="020F0502020204030204" pitchFamily="34" charset="0"/>
                <a:ea typeface="Calibri" panose="020F0502020204030204" pitchFamily="34" charset="0"/>
                <a:cs typeface="Arial" panose="020B0604020202020204" pitchFamily="34" charset="0"/>
              </a:rPr>
              <a:t> in the field of software security.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extensively used by </a:t>
            </a:r>
            <a:r>
              <a:rPr lang="en-US" sz="1800" u="sng" dirty="0" smtClean="0">
                <a:latin typeface="Calibri" panose="020F0502020204030204" pitchFamily="34" charset="0"/>
                <a:ea typeface="Calibri" panose="020F0502020204030204" pitchFamily="34" charset="0"/>
                <a:cs typeface="Arial" panose="020B0604020202020204" pitchFamily="34" charset="0"/>
              </a:rPr>
              <a:t>the banks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financial institutes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Normally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can be classified into two categories:</a:t>
            </a:r>
          </a:p>
          <a:p>
            <a:pPr marL="891540" lvl="2"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Static passwords </a:t>
            </a:r>
          </a:p>
          <a:p>
            <a:pPr marL="891540" lvl="2"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Dynamic passwords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static passwords </a:t>
            </a:r>
            <a:r>
              <a:rPr lang="en-US" sz="1800" dirty="0" smtClean="0">
                <a:latin typeface="Calibri" panose="020F0502020204030204" pitchFamily="34" charset="0"/>
                <a:ea typeface="Calibri" panose="020F0502020204030204" pitchFamily="34" charset="0"/>
                <a:cs typeface="Arial" panose="020B0604020202020204" pitchFamily="34" charset="0"/>
              </a:rPr>
              <a:t>are the codes saved on the server and used repeatedly for accessing the desired resources or get the physical access.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 the other hand, </a:t>
            </a:r>
            <a:r>
              <a:rPr lang="en-US" sz="1800" b="1" dirty="0" smtClean="0">
                <a:latin typeface="Calibri" panose="020F0502020204030204" pitchFamily="34" charset="0"/>
                <a:ea typeface="Calibri" panose="020F0502020204030204" pitchFamily="34" charset="0"/>
                <a:cs typeface="Arial" panose="020B0604020202020204" pitchFamily="34" charset="0"/>
              </a:rPr>
              <a:t>the dynamic passwords </a:t>
            </a:r>
            <a:r>
              <a:rPr lang="en-US" sz="1800" dirty="0" smtClean="0">
                <a:latin typeface="Calibri" panose="020F0502020204030204" pitchFamily="34" charset="0"/>
                <a:ea typeface="Calibri" panose="020F0502020204030204" pitchFamily="34" charset="0"/>
                <a:cs typeface="Arial" panose="020B0604020202020204" pitchFamily="34" charset="0"/>
              </a:rPr>
              <a:t>are created used and discarded. They are not saved as the valid information for re-login. It is used just for one time to access the resources.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example of dynamic passwords is the one-time pin (OTP) used in </a:t>
            </a:r>
            <a:r>
              <a:rPr lang="en-US" sz="1800" u="sng" dirty="0">
                <a:latin typeface="Calibri" panose="020F0502020204030204" pitchFamily="34" charset="0"/>
                <a:ea typeface="Calibri" panose="020F0502020204030204" pitchFamily="34" charset="0"/>
                <a:cs typeface="Arial" panose="020B0604020202020204" pitchFamily="34" charset="0"/>
              </a:rPr>
              <a:t>the modern financial systems for online transactions. </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One-time pin is created when you need to accomplish some online transactions on your bank account or any other online resources.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 xmlns:a16="http://schemas.microsoft.com/office/drawing/2014/main" id="{88E71296-AA2F-4F6D-A1E9-A60831F4714B}"/>
              </a:ext>
            </a:extLst>
          </p:cNvPr>
          <p:cNvPicPr>
            <a:picLocks noChangeAspect="1"/>
          </p:cNvPicPr>
          <p:nvPr/>
        </p:nvPicPr>
        <p:blipFill>
          <a:blip r:embed="rId7"/>
          <a:stretch>
            <a:fillRect/>
          </a:stretch>
        </p:blipFill>
        <p:spPr>
          <a:xfrm>
            <a:off x="116901" y="2140746"/>
            <a:ext cx="1875692" cy="2762383"/>
          </a:xfrm>
          <a:prstGeom prst="rect">
            <a:avLst/>
          </a:prstGeom>
          <a:effectLst>
            <a:softEdge rad="152400"/>
          </a:effectLst>
        </p:spPr>
      </p:pic>
    </p:spTree>
    <p:extLst>
      <p:ext uri="{BB962C8B-B14F-4D97-AF65-F5344CB8AC3E}">
        <p14:creationId xmlns:p14="http://schemas.microsoft.com/office/powerpoint/2010/main" val="18819532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198634" y="1265721"/>
            <a:ext cx="9565113" cy="51687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algn="just">
              <a:lnSpc>
                <a:spcPct val="100000"/>
              </a:lnSpc>
              <a:spcBef>
                <a:spcPts val="0"/>
              </a:spcBef>
              <a:spcAft>
                <a:spcPts val="1000"/>
              </a:spcAft>
              <a:buFont typeface="Wingdings" panose="05000000000000000000" pitchFamily="2" charset="2"/>
              <a:buChar char="v"/>
            </a:pPr>
            <a:r>
              <a:rPr lang="en-US" sz="2400" b="1" dirty="0" smtClean="0">
                <a:solidFill>
                  <a:srgbClr val="FD951A"/>
                </a:solidFill>
                <a:latin typeface="Cambria" panose="02040503050406030204" pitchFamily="18" charset="0"/>
                <a:cs typeface="Times New Roman" panose="02020603050405020304" pitchFamily="18" charset="0"/>
              </a:rPr>
              <a:t>One-Time Password (OTP)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a:t>
            </a:r>
            <a:r>
              <a:rPr lang="en-US" sz="1800" dirty="0">
                <a:latin typeface="Calibri" panose="020F0502020204030204" pitchFamily="34" charset="0"/>
                <a:ea typeface="Calibri" panose="020F0502020204030204" pitchFamily="34" charset="0"/>
                <a:cs typeface="Arial" panose="020B0604020202020204" pitchFamily="34" charset="0"/>
              </a:rPr>
              <a:t>login to your bank account, but every transaction regarding the movement of the funds is associated with the one-time pin or password.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OTP</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type of dynamic password</a:t>
            </a:r>
            <a:r>
              <a:rPr lang="en-US" sz="1800" dirty="0">
                <a:latin typeface="Calibri" panose="020F0502020204030204" pitchFamily="34" charset="0"/>
                <a:ea typeface="Calibri" panose="020F0502020204030204" pitchFamily="34" charset="0"/>
                <a:cs typeface="Arial" panose="020B0604020202020204" pitchFamily="34" charset="0"/>
              </a:rPr>
              <a:t>, which is </a:t>
            </a:r>
            <a:r>
              <a:rPr lang="en-US" sz="1800" u="sng" dirty="0">
                <a:latin typeface="Calibri" panose="020F0502020204030204" pitchFamily="34" charset="0"/>
                <a:ea typeface="Calibri" panose="020F0502020204030204" pitchFamily="34" charset="0"/>
                <a:cs typeface="Arial" panose="020B0604020202020204" pitchFamily="34" charset="0"/>
              </a:rPr>
              <a:t>valid for only one transaction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u="sng" dirty="0">
                <a:latin typeface="Calibri" panose="020F0502020204030204" pitchFamily="34" charset="0"/>
                <a:ea typeface="Calibri" panose="020F0502020204030204" pitchFamily="34" charset="0"/>
                <a:cs typeface="Arial" panose="020B0604020202020204" pitchFamily="34" charset="0"/>
              </a:rPr>
              <a:t>session of the login</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OTPs offer numerous advantages, which help you improve the security of critical online transactions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One of the most important benefits of using the OTP is that it </a:t>
            </a:r>
            <a:r>
              <a:rPr lang="en-US" sz="1800" u="sng" dirty="0">
                <a:latin typeface="Calibri" panose="020F0502020204030204" pitchFamily="34" charset="0"/>
                <a:ea typeface="Calibri" panose="020F0502020204030204" pitchFamily="34" charset="0"/>
                <a:cs typeface="Arial" panose="020B0604020202020204" pitchFamily="34" charset="0"/>
              </a:rPr>
              <a:t>cannot be reused for </a:t>
            </a:r>
            <a:r>
              <a:rPr lang="en-US" sz="1800" u="sng"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or any other malicious.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a:t>
            </a:r>
            <a:r>
              <a:rPr lang="en-US" sz="1800" u="sng" dirty="0">
                <a:latin typeface="Calibri" panose="020F0502020204030204" pitchFamily="34" charset="0"/>
                <a:ea typeface="Calibri" panose="020F0502020204030204" pitchFamily="34" charset="0"/>
                <a:cs typeface="Arial" panose="020B0604020202020204" pitchFamily="34" charset="0"/>
              </a:rPr>
              <a:t>tracking the OTP numbers will not be harmful for your account security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Even all past OTP generated by you are exposed to the cyber hackers; it will not make any difference at all.</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OPTs are </a:t>
            </a:r>
            <a:r>
              <a:rPr lang="en-US" sz="1800" u="sng" dirty="0">
                <a:latin typeface="Calibri" panose="020F0502020204030204" pitchFamily="34" charset="0"/>
                <a:ea typeface="Calibri" panose="020F0502020204030204" pitchFamily="34" charset="0"/>
                <a:cs typeface="Arial" panose="020B0604020202020204" pitchFamily="34" charset="0"/>
              </a:rPr>
              <a:t>very difficult to be intercepted </a:t>
            </a:r>
            <a:r>
              <a:rPr lang="en-US" sz="1800" dirty="0">
                <a:latin typeface="Calibri" panose="020F0502020204030204" pitchFamily="34" charset="0"/>
                <a:ea typeface="Calibri" panose="020F0502020204030204" pitchFamily="34" charset="0"/>
                <a:cs typeface="Arial" panose="020B0604020202020204" pitchFamily="34" charset="0"/>
              </a:rPr>
              <a:t>during the creation and use of those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the use of OPTs reduces the amount of attack surface. </a:t>
            </a:r>
          </a:p>
        </p:txBody>
      </p:sp>
      <p:pic>
        <p:nvPicPr>
          <p:cNvPr id="18" name="Picture 17">
            <a:extLst>
              <a:ext uri="{FF2B5EF4-FFF2-40B4-BE49-F238E27FC236}">
                <a16:creationId xmlns="" xmlns:a16="http://schemas.microsoft.com/office/drawing/2014/main" id="{88E71296-AA2F-4F6D-A1E9-A60831F4714B}"/>
              </a:ext>
            </a:extLst>
          </p:cNvPr>
          <p:cNvPicPr>
            <a:picLocks noChangeAspect="1"/>
          </p:cNvPicPr>
          <p:nvPr/>
        </p:nvPicPr>
        <p:blipFill>
          <a:blip r:embed="rId7"/>
          <a:stretch>
            <a:fillRect/>
          </a:stretch>
        </p:blipFill>
        <p:spPr>
          <a:xfrm>
            <a:off x="116901" y="2140746"/>
            <a:ext cx="1875692" cy="2762383"/>
          </a:xfrm>
          <a:prstGeom prst="rect">
            <a:avLst/>
          </a:prstGeom>
          <a:effectLst>
            <a:softEdge rad="152400"/>
          </a:effectLst>
        </p:spPr>
      </p:pic>
    </p:spTree>
    <p:extLst>
      <p:ext uri="{BB962C8B-B14F-4D97-AF65-F5344CB8AC3E}">
        <p14:creationId xmlns:p14="http://schemas.microsoft.com/office/powerpoint/2010/main" val="37195540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5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present internet environment, we use hundreds of websites, web services, applications, and resources through internet.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access to the resources is validated through passwords. So, you have to remember hundreds of passwords for accessing those websites smoothly.</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use </a:t>
            </a:r>
            <a:r>
              <a:rPr lang="en-US" sz="1800" u="sng" dirty="0" smtClean="0">
                <a:latin typeface="Calibri" panose="020F0502020204030204" pitchFamily="34" charset="0"/>
                <a:ea typeface="Calibri" panose="020F0502020204030204" pitchFamily="34" charset="0"/>
                <a:cs typeface="Arial" panose="020B0604020202020204" pitchFamily="34" charset="0"/>
              </a:rPr>
              <a:t>the same password on all websites</a:t>
            </a:r>
            <a:r>
              <a:rPr lang="en-US" sz="1800" dirty="0" smtClean="0">
                <a:latin typeface="Calibri" panose="020F0502020204030204" pitchFamily="34" charset="0"/>
                <a:ea typeface="Calibri" panose="020F0502020204030204" pitchFamily="34" charset="0"/>
                <a:cs typeface="Arial" panose="020B0604020202020204" pitchFamily="34" charset="0"/>
              </a:rPr>
              <a:t>, that means your data and</a:t>
            </a:r>
            <a:r>
              <a:rPr lang="en-US" sz="1800" u="sng" dirty="0" smtClean="0">
                <a:latin typeface="Calibri" panose="020F0502020204030204" pitchFamily="34" charset="0"/>
                <a:ea typeface="Calibri" panose="020F0502020204030204" pitchFamily="34" charset="0"/>
                <a:cs typeface="Arial" panose="020B0604020202020204" pitchFamily="34" charset="0"/>
              </a:rPr>
              <a:t> personal information is in great danger for sure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identity theft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one of the major components of the hacking attacks carried out by the cyber criminals on the interne</a:t>
            </a:r>
            <a:r>
              <a:rPr lang="en-US" sz="1800" dirty="0" smtClean="0">
                <a:latin typeface="Calibri" panose="020F0502020204030204" pitchFamily="34" charset="0"/>
                <a:ea typeface="Calibri" panose="020F0502020204030204" pitchFamily="34" charset="0"/>
                <a:cs typeface="Arial" panose="020B0604020202020204" pitchFamily="34" charset="0"/>
              </a:rPr>
              <a:t>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Millions of accounts and passwords are being compromised annually.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C26B5857-F94E-446A-822B-D8A810C6A2E9}"/>
              </a:ext>
            </a:extLst>
          </p:cNvPr>
          <p:cNvPicPr/>
          <p:nvPr/>
        </p:nvPicPr>
        <p:blipFill>
          <a:blip r:embed="rId7"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33133051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 main issues </a:t>
            </a:r>
            <a:r>
              <a:rPr lang="en-US" sz="1800" dirty="0">
                <a:latin typeface="Calibri" panose="020F0502020204030204" pitchFamily="34" charset="0"/>
                <a:ea typeface="Calibri" panose="020F0502020204030204" pitchFamily="34" charset="0"/>
                <a:cs typeface="Arial" panose="020B0604020202020204" pitchFamily="34" charset="0"/>
              </a:rPr>
              <a:t>with a user regarding his/her password include </a:t>
            </a:r>
            <a:r>
              <a:rPr lang="en-US" sz="1800" u="sng" dirty="0">
                <a:latin typeface="Calibri" panose="020F0502020204030204" pitchFamily="34" charset="0"/>
                <a:ea typeface="Calibri" panose="020F0502020204030204" pitchFamily="34" charset="0"/>
                <a:cs typeface="Arial" panose="020B0604020202020204" pitchFamily="34" charset="0"/>
              </a:rPr>
              <a:t>the creation of strong password</a:t>
            </a:r>
            <a:r>
              <a:rPr lang="en-US" sz="1800" dirty="0">
                <a:latin typeface="Calibri" panose="020F0502020204030204" pitchFamily="34" charset="0"/>
                <a:ea typeface="Calibri" panose="020F0502020204030204" pitchFamily="34" charset="0"/>
                <a:cs typeface="Arial" panose="020B0604020202020204" pitchFamily="34" charset="0"/>
              </a:rPr>
              <a:t>, and then </a:t>
            </a:r>
            <a:r>
              <a:rPr lang="en-US" sz="1800" u="sng" dirty="0">
                <a:latin typeface="Calibri" panose="020F0502020204030204" pitchFamily="34" charset="0"/>
                <a:ea typeface="Calibri" panose="020F0502020204030204" pitchFamily="34" charset="0"/>
                <a:cs typeface="Arial" panose="020B0604020202020204" pitchFamily="34" charset="0"/>
              </a:rPr>
              <a:t>managing the password to access the resources smoothly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Normally, a huge majority of the users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(1)create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weak passwords </a:t>
            </a:r>
            <a:r>
              <a:rPr lang="en-US" sz="1800" dirty="0">
                <a:latin typeface="Calibri" panose="020F0502020204030204" pitchFamily="34" charset="0"/>
                <a:ea typeface="Calibri" panose="020F0502020204030204" pitchFamily="34" charset="0"/>
                <a:cs typeface="Arial" panose="020B0604020202020204" pitchFamily="34" charset="0"/>
              </a:rPr>
              <a:t>and follow the non-recommended ways for creating their passwords, which puts them at risk of cyber-attack.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Another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(2)major problem </a:t>
            </a:r>
            <a:r>
              <a:rPr lang="en-US" sz="1800" dirty="0">
                <a:latin typeface="Calibri" panose="020F0502020204030204" pitchFamily="34" charset="0"/>
                <a:ea typeface="Calibri" panose="020F0502020204030204" pitchFamily="34" charset="0"/>
                <a:cs typeface="Arial" panose="020B0604020202020204" pitchFamily="34" charset="0"/>
              </a:rPr>
              <a:t>that </a:t>
            </a:r>
            <a:r>
              <a:rPr lang="en-US" sz="1800" u="sng" dirty="0">
                <a:latin typeface="Calibri" panose="020F0502020204030204" pitchFamily="34" charset="0"/>
                <a:ea typeface="Calibri" panose="020F0502020204030204" pitchFamily="34" charset="0"/>
                <a:cs typeface="Arial" panose="020B0604020202020204" pitchFamily="34" charset="0"/>
              </a:rPr>
              <a:t>the users face is to remember and manage a large number of password</a:t>
            </a:r>
            <a:r>
              <a:rPr lang="en-US" sz="1800" dirty="0">
                <a:latin typeface="Calibri" panose="020F0502020204030204" pitchFamily="34" charset="0"/>
                <a:ea typeface="Calibri" panose="020F0502020204030204" pitchFamily="34" charset="0"/>
                <a:cs typeface="Arial" panose="020B0604020202020204" pitchFamily="34" charset="0"/>
              </a:rPr>
              <a:t>s that they use for getting registered with different services and applications.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good password manager </a:t>
            </a:r>
            <a:r>
              <a:rPr lang="en-US" sz="1800" dirty="0">
                <a:latin typeface="Calibri" panose="020F0502020204030204" pitchFamily="34" charset="0"/>
                <a:ea typeface="Calibri" panose="020F0502020204030204" pitchFamily="34" charset="0"/>
                <a:cs typeface="Arial" panose="020B0604020202020204" pitchFamily="34" charset="0"/>
              </a:rPr>
              <a:t>is able to </a:t>
            </a:r>
            <a:r>
              <a:rPr lang="en-US" sz="1800" u="sng" dirty="0">
                <a:latin typeface="Calibri" panose="020F0502020204030204" pitchFamily="34" charset="0"/>
                <a:ea typeface="Calibri" panose="020F0502020204030204" pitchFamily="34" charset="0"/>
                <a:cs typeface="Arial" panose="020B0604020202020204" pitchFamily="34" charset="0"/>
              </a:rPr>
              <a:t>solve both of those issues of a normal user</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password manager</a:t>
            </a:r>
            <a:r>
              <a:rPr lang="en-US" sz="1800" b="1"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a:t>
            </a:r>
            <a:r>
              <a:rPr lang="en-US" sz="1800" u="sng" dirty="0">
                <a:latin typeface="Calibri" panose="020F0502020204030204" pitchFamily="34" charset="0"/>
                <a:ea typeface="Calibri" panose="020F0502020204030204" pitchFamily="34" charset="0"/>
                <a:cs typeface="Arial" panose="020B0604020202020204" pitchFamily="34" charset="0"/>
              </a:rPr>
              <a:t>software application that offers the services to create a strong password and manage all those passwords in encrypted format</a:t>
            </a:r>
            <a:r>
              <a:rPr lang="en-US" sz="1800" dirty="0">
                <a:latin typeface="Calibri" panose="020F0502020204030204" pitchFamily="34" charset="0"/>
                <a:ea typeface="Calibri" panose="020F0502020204030204" pitchFamily="34" charset="0"/>
                <a:cs typeface="Arial" panose="020B0604020202020204" pitchFamily="34" charset="0"/>
              </a:rPr>
              <a:t> so that they are not prone to compromise.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good password manager </a:t>
            </a:r>
            <a:r>
              <a:rPr lang="en-US" sz="1800" u="sng" dirty="0">
                <a:latin typeface="Calibri" panose="020F0502020204030204" pitchFamily="34" charset="0"/>
                <a:ea typeface="Calibri" panose="020F0502020204030204" pitchFamily="34" charset="0"/>
                <a:cs typeface="Arial" panose="020B0604020202020204" pitchFamily="34" charset="0"/>
              </a:rPr>
              <a:t>allows the user to save the encrypted password either in the cloud</a:t>
            </a:r>
            <a:r>
              <a:rPr lang="en-US" sz="1800" dirty="0">
                <a:latin typeface="Calibri" panose="020F0502020204030204" pitchFamily="34" charset="0"/>
                <a:ea typeface="Calibri" panose="020F0502020204030204" pitchFamily="34" charset="0"/>
                <a:cs typeface="Arial" panose="020B0604020202020204" pitchFamily="34" charset="0"/>
              </a:rPr>
              <a:t> or </a:t>
            </a:r>
            <a:r>
              <a:rPr lang="en-US" sz="1800" u="sng" dirty="0">
                <a:latin typeface="Calibri" panose="020F0502020204030204" pitchFamily="34" charset="0"/>
                <a:ea typeface="Calibri" panose="020F0502020204030204" pitchFamily="34" charset="0"/>
                <a:cs typeface="Arial" panose="020B0604020202020204" pitchFamily="34" charset="0"/>
              </a:rPr>
              <a:t>on the local drives</a:t>
            </a:r>
            <a:r>
              <a:rPr lang="en-US" sz="1800" dirty="0">
                <a:latin typeface="Calibri" panose="020F0502020204030204" pitchFamily="34" charset="0"/>
                <a:ea typeface="Calibri" panose="020F0502020204030204" pitchFamily="34" charset="0"/>
                <a:cs typeface="Arial" panose="020B0604020202020204" pitchFamily="34" charset="0"/>
              </a:rPr>
              <a:t>. </a:t>
            </a:r>
          </a:p>
        </p:txBody>
      </p:sp>
      <p:pic>
        <p:nvPicPr>
          <p:cNvPr id="17" name="Picture 16" descr="Related image">
            <a:extLst>
              <a:ext uri="{FF2B5EF4-FFF2-40B4-BE49-F238E27FC236}">
                <a16:creationId xmlns="" xmlns:a16="http://schemas.microsoft.com/office/drawing/2014/main" id="{C26B5857-F94E-446A-822B-D8A810C6A2E9}"/>
              </a:ext>
            </a:extLst>
          </p:cNvPr>
          <p:cNvPicPr/>
          <p:nvPr/>
        </p:nvPicPr>
        <p:blipFill>
          <a:blip r:embed="rId7"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41236220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Online storage of passwords in the cloud is easy to access it from anywhere in the world, but the passwords saved locally are a bit difficult to access from other locations.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a:t>
            </a:r>
            <a:r>
              <a:rPr lang="en-US" sz="1800" u="sng" dirty="0">
                <a:latin typeface="Calibri" panose="020F0502020204030204" pitchFamily="34" charset="0"/>
                <a:ea typeface="Calibri" panose="020F0502020204030204" pitchFamily="34" charset="0"/>
                <a:cs typeface="Arial" panose="020B0604020202020204" pitchFamily="34" charset="0"/>
              </a:rPr>
              <a:t>create multiple passwords for multiple websites and applications </a:t>
            </a:r>
            <a:r>
              <a:rPr lang="en-US" sz="1800" dirty="0">
                <a:latin typeface="Calibri" panose="020F0502020204030204" pitchFamily="34" charset="0"/>
                <a:ea typeface="Calibri" panose="020F0502020204030204" pitchFamily="34" charset="0"/>
                <a:cs typeface="Arial" panose="020B0604020202020204" pitchFamily="34" charset="0"/>
              </a:rPr>
              <a:t>on the password manager that you use, but you have to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remember just one password</a:t>
            </a:r>
            <a:r>
              <a:rPr lang="en-US" sz="1800" dirty="0">
                <a:latin typeface="Calibri" panose="020F0502020204030204" pitchFamily="34" charset="0"/>
                <a:ea typeface="Calibri" panose="020F0502020204030204" pitchFamily="34" charset="0"/>
                <a:cs typeface="Arial" panose="020B0604020202020204" pitchFamily="34" charset="0"/>
              </a:rPr>
              <a:t>, which is known as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master password</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also save and carry the saved passwords in the flash drive with you.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There are numerous password manager like features in the major browsers like Chrome, Firefox, Internet Explorer and others, but majority of them </a:t>
            </a:r>
            <a:r>
              <a:rPr lang="en-US" sz="1800" u="sng" dirty="0">
                <a:latin typeface="Calibri" panose="020F0502020204030204" pitchFamily="34" charset="0"/>
                <a:ea typeface="Calibri" panose="020F0502020204030204" pitchFamily="34" charset="0"/>
                <a:cs typeface="Arial" panose="020B0604020202020204" pitchFamily="34" charset="0"/>
              </a:rPr>
              <a:t>save the passwords in plain text format not in the encrypted format</a:t>
            </a:r>
            <a:r>
              <a:rPr lang="en-US" sz="1800" dirty="0">
                <a:latin typeface="Calibri" panose="020F0502020204030204" pitchFamily="34" charset="0"/>
                <a:ea typeface="Calibri" panose="020F0502020204030204" pitchFamily="34" charset="0"/>
                <a:cs typeface="Arial" panose="020B0604020202020204" pitchFamily="34" charset="0"/>
              </a:rPr>
              <a:t>, which is dangerous for you and your data.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passwords are not useable on the cross platforms like passwords saved on the Windows are not supported on the Linux.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using a good password manager is </a:t>
            </a:r>
            <a:r>
              <a:rPr lang="en-US" sz="1800" u="sng" dirty="0">
                <a:latin typeface="Calibri" panose="020F0502020204030204" pitchFamily="34" charset="0"/>
                <a:ea typeface="Calibri" panose="020F0502020204030204" pitchFamily="34" charset="0"/>
                <a:cs typeface="Arial" panose="020B0604020202020204" pitchFamily="34" charset="0"/>
              </a:rPr>
              <a:t>the best and most suitable solution </a:t>
            </a:r>
            <a:r>
              <a:rPr lang="en-US" sz="1800" dirty="0">
                <a:latin typeface="Calibri" panose="020F0502020204030204" pitchFamily="34" charset="0"/>
                <a:ea typeface="Calibri" panose="020F0502020204030204" pitchFamily="34" charset="0"/>
                <a:cs typeface="Arial" panose="020B0604020202020204" pitchFamily="34" charset="0"/>
              </a:rPr>
              <a:t>for an online user in today’s environment of the internet.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C26B5857-F94E-446A-822B-D8A810C6A2E9}"/>
              </a:ext>
            </a:extLst>
          </p:cNvPr>
          <p:cNvPicPr/>
          <p:nvPr/>
        </p:nvPicPr>
        <p:blipFill>
          <a:blip r:embed="rId7"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19280570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755824" cy="584775"/>
          </a:xfrm>
          <a:prstGeom prst="rect">
            <a:avLst/>
          </a:prstGeom>
          <a:noFill/>
        </p:spPr>
        <p:txBody>
          <a:bodyPr wrap="none" rtlCol="0">
            <a:spAutoFit/>
          </a:bodyPr>
          <a:lstStyle/>
          <a:p>
            <a:r>
              <a:rPr lang="en-US" sz="3200" dirty="0">
                <a:solidFill>
                  <a:schemeClr val="bg1"/>
                </a:solidFill>
              </a:rPr>
              <a:t>Creating &amp; Managing Secure Passwords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Main Reasons to Use a Password Manager</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Generating strong passwords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No need to remember multiple passwords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No need to worry about password theft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Passwords stored in fully encrypted formats</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Options to save passwords locally and in the cloud </a:t>
            </a:r>
          </a:p>
          <a:p>
            <a:pPr lvl="1" algn="just">
              <a:lnSpc>
                <a:spcPct val="100000"/>
              </a:lnSpc>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Easy to access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create and save your passwords on password manager software tools.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They save your passwords in an encrypted format and they retrieve in the normal state when requested.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hackers will not be able to decrypt your passwords saved on the password managers.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easily access your passwords saved in the cloud. </a:t>
            </a:r>
          </a:p>
          <a:p>
            <a:pPr marL="457200" lvl="1"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C26B5857-F94E-446A-822B-D8A810C6A2E9}"/>
              </a:ext>
            </a:extLst>
          </p:cNvPr>
          <p:cNvPicPr/>
          <p:nvPr/>
        </p:nvPicPr>
        <p:blipFill>
          <a:blip r:embed="rId7"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326642349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2343252" y="1463979"/>
            <a:ext cx="9010548" cy="459310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Password managers are the major components in the computer and data security of our modern IT world.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hundreds of great password managers available in the marketplace.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choose any one of those password manager tools based on the features, capabilities, and design.</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also consider the security guidelines and recommendations for data security in your own country.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US, the National Security Agency NSA issues guidelines for the critical data security in the country. </a:t>
            </a: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Let’s talk about the top 5 password manager tools extensively used in the marketplace. </a:t>
            </a:r>
          </a:p>
          <a:p>
            <a:pPr algn="just">
              <a:lnSpc>
                <a:spcPct val="100000"/>
              </a:lnSpc>
              <a:spcBef>
                <a:spcPts val="0"/>
              </a:spcBef>
              <a:spcAft>
                <a:spcPts val="1000"/>
              </a:spcAft>
              <a:buFont typeface="Wingdings" panose="05000000000000000000" pitchFamily="2" charset="2"/>
              <a:buChar char="§"/>
            </a:pPr>
            <a:r>
              <a:rPr lang="en-US" sz="1800" b="1" dirty="0" err="1">
                <a:solidFill>
                  <a:srgbClr val="4F81BD"/>
                </a:solidFill>
                <a:latin typeface="Cambria" panose="02040503050406030204" pitchFamily="18" charset="0"/>
                <a:ea typeface="Times New Roman" panose="02020603050405020304" pitchFamily="18" charset="0"/>
                <a:cs typeface="Times New Roman" panose="02020603050405020304" pitchFamily="18" charset="0"/>
              </a:rPr>
              <a:t>Dashlane</a:t>
            </a:r>
            <a:r>
              <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    </a:t>
            </a:r>
            <a:r>
              <a:rPr lang="en-US" sz="1800" b="1" dirty="0" err="1" smtClean="0">
                <a:solidFill>
                  <a:srgbClr val="4F81BD"/>
                </a:solidFill>
                <a:latin typeface="Cambria" panose="02040503050406030204" pitchFamily="18" charset="0"/>
                <a:cs typeface="Times New Roman" panose="02020603050405020304" pitchFamily="18" charset="0"/>
              </a:rPr>
              <a:t>LastPass</a:t>
            </a:r>
            <a:r>
              <a:rPr lang="en-US" sz="1800" b="1" dirty="0" smtClean="0">
                <a:solidFill>
                  <a:srgbClr val="4F81BD"/>
                </a:solidFill>
                <a:latin typeface="Cambria" panose="02040503050406030204" pitchFamily="18" charset="0"/>
                <a:cs typeface="Times New Roman" panose="02020603050405020304" pitchFamily="18" charset="0"/>
              </a:rPr>
              <a:t>   ,    </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ZOHO Vault   ,   </a:t>
            </a: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KeePass</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 RoboForm </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algn="just">
              <a:lnSpc>
                <a:spcPct val="10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 xmlns:a16="http://schemas.microsoft.com/office/drawing/2014/main" id="{3EA6C37F-6173-416B-A378-82022181AB73}"/>
              </a:ext>
            </a:extLst>
          </p:cNvPr>
          <p:cNvPicPr>
            <a:picLocks noChangeAspect="1"/>
          </p:cNvPicPr>
          <p:nvPr/>
        </p:nvPicPr>
        <p:blipFill>
          <a:blip r:embed="rId7"/>
          <a:stretch>
            <a:fillRect/>
          </a:stretch>
        </p:blipFill>
        <p:spPr>
          <a:xfrm rot="5400000">
            <a:off x="-555280" y="2532818"/>
            <a:ext cx="3413761" cy="2041973"/>
          </a:xfrm>
          <a:prstGeom prst="rect">
            <a:avLst/>
          </a:prstGeom>
          <a:effectLst>
            <a:softEdge rad="419100"/>
          </a:effectLst>
        </p:spPr>
      </p:pic>
    </p:spTree>
    <p:extLst>
      <p:ext uri="{BB962C8B-B14F-4D97-AF65-F5344CB8AC3E}">
        <p14:creationId xmlns:p14="http://schemas.microsoft.com/office/powerpoint/2010/main" val="14806360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774764" y="1386169"/>
            <a:ext cx="8734483" cy="45860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5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algn="just">
              <a:lnSpc>
                <a:spcPct val="150000"/>
              </a:lnSpc>
              <a:spcBef>
                <a:spcPts val="0"/>
              </a:spcBef>
              <a:spcAft>
                <a:spcPts val="1000"/>
              </a:spcAft>
            </a:pPr>
            <a:r>
              <a:rPr lang="en-US" sz="1800" dirty="0" err="1" smtClean="0">
                <a:latin typeface="Calibri" panose="020F0502020204030204" pitchFamily="34" charset="0"/>
                <a:ea typeface="Calibri" panose="020F0502020204030204" pitchFamily="34" charset="0"/>
                <a:cs typeface="Arial" panose="020B0604020202020204" pitchFamily="34" charset="0"/>
              </a:rPr>
              <a:t>Dashlane</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popular and password manager tools on the internet. It is available in FREE as well as paid version. It is very easy to use.</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free version supports up to 50 passwords to create, store, and use. You can create and store your passwords with strong encryption protocols and access from anywhere around the world.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supports multiple browsers such as, Firefox, Chrome, Internet Explorer, and others. It also supports the mobile wallets and payment gateway password protection. </a:t>
            </a:r>
            <a:r>
              <a:rPr lang="en-US" sz="2000" dirty="0" smtClean="0">
                <a:latin typeface="Calibri" panose="020F0502020204030204" pitchFamily="34" charset="0"/>
                <a:ea typeface="Calibri" panose="020F0502020204030204" pitchFamily="34" charset="0"/>
                <a:cs typeface="Arial" panose="020B0604020202020204" pitchFamily="34" charset="0"/>
              </a:rPr>
              <a:t>M</a:t>
            </a:r>
            <a:r>
              <a:rPr lang="en-US" sz="1800" dirty="0" smtClean="0">
                <a:latin typeface="Calibri" panose="020F0502020204030204" pitchFamily="34" charset="0"/>
                <a:ea typeface="Calibri" panose="020F0502020204030204" pitchFamily="34" charset="0"/>
                <a:cs typeface="Arial" panose="020B0604020202020204" pitchFamily="34" charset="0"/>
              </a:rPr>
              <a:t>ore than 10,000 enterprise customers using this tool for their password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 xmlns:a16="http://schemas.microsoft.com/office/drawing/2014/main" id="{369DF034-5E23-4FC0-AC64-96C73A8691F8}"/>
              </a:ext>
            </a:extLst>
          </p:cNvPr>
          <p:cNvPicPr/>
          <p:nvPr/>
        </p:nvPicPr>
        <p:blipFill>
          <a:blip r:embed="rId7" cstate="print"/>
          <a:srcRect/>
          <a:stretch>
            <a:fillRect/>
          </a:stretch>
        </p:blipFill>
        <p:spPr bwMode="auto">
          <a:xfrm>
            <a:off x="11289" y="2164613"/>
            <a:ext cx="2715895" cy="2616835"/>
          </a:xfrm>
          <a:prstGeom prst="rect">
            <a:avLst/>
          </a:prstGeom>
          <a:noFill/>
          <a:ln w="9525">
            <a:noFill/>
            <a:miter lim="800000"/>
            <a:headEnd/>
            <a:tailEnd/>
          </a:ln>
          <a:effectLst>
            <a:softEdge rad="304800"/>
          </a:effectLst>
        </p:spPr>
      </p:pic>
    </p:spTree>
    <p:extLst>
      <p:ext uri="{BB962C8B-B14F-4D97-AF65-F5344CB8AC3E}">
        <p14:creationId xmlns:p14="http://schemas.microsoft.com/office/powerpoint/2010/main" val="8480249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774764" y="1386169"/>
            <a:ext cx="8734483" cy="45860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00000"/>
              </a:lnSpc>
              <a:spcBef>
                <a:spcPts val="0"/>
              </a:spcBef>
              <a:spcAft>
                <a:spcPts val="6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The other main features of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include:</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very smooth, clean and clutter free software tool</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auto-fill and auto login capabilities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Stores and transmits password data in secure form to access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Generates strong passwords for any new registration of service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strong AES-256 encryption protocol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multiple passwords on a same website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you access through web from anywhere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Android and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PC, and Macs platforms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local as well as cloud storage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one-click function to change your existing password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password migration from other services </a:t>
            </a:r>
          </a:p>
        </p:txBody>
      </p:sp>
      <p:pic>
        <p:nvPicPr>
          <p:cNvPr id="17" name="Picture 16">
            <a:extLst>
              <a:ext uri="{FF2B5EF4-FFF2-40B4-BE49-F238E27FC236}">
                <a16:creationId xmlns="" xmlns:a16="http://schemas.microsoft.com/office/drawing/2014/main" id="{369DF034-5E23-4FC0-AC64-96C73A8691F8}"/>
              </a:ext>
            </a:extLst>
          </p:cNvPr>
          <p:cNvPicPr/>
          <p:nvPr/>
        </p:nvPicPr>
        <p:blipFill>
          <a:blip r:embed="rId7" cstate="print"/>
          <a:srcRect/>
          <a:stretch>
            <a:fillRect/>
          </a:stretch>
        </p:blipFill>
        <p:spPr bwMode="auto">
          <a:xfrm>
            <a:off x="11289" y="2164613"/>
            <a:ext cx="2715895" cy="2616835"/>
          </a:xfrm>
          <a:prstGeom prst="rect">
            <a:avLst/>
          </a:prstGeom>
          <a:noFill/>
          <a:ln w="9525">
            <a:noFill/>
            <a:miter lim="800000"/>
            <a:headEnd/>
            <a:tailEnd/>
          </a:ln>
          <a:effectLst>
            <a:softEdge rad="304800"/>
          </a:effectLst>
        </p:spPr>
      </p:pic>
    </p:spTree>
    <p:extLst>
      <p:ext uri="{BB962C8B-B14F-4D97-AF65-F5344CB8AC3E}">
        <p14:creationId xmlns:p14="http://schemas.microsoft.com/office/powerpoint/2010/main" val="27621876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774764" y="1337401"/>
            <a:ext cx="8734483" cy="49701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00000"/>
              </a:lnSpc>
              <a:spcBef>
                <a:spcPts val="0"/>
              </a:spcBef>
              <a:spcAft>
                <a:spcPts val="6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The other main features of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include:</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Allows categorization of the passwords according to critical levels</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Intuitive web interface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Chrome OS, MS Edge, and Linux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Supports </a:t>
            </a:r>
            <a:r>
              <a:rPr lang="en-US" sz="1800" dirty="0">
                <a:latin typeface="Calibri" panose="020F0502020204030204" pitchFamily="34" charset="0"/>
                <a:ea typeface="Calibri" panose="020F0502020204030204" pitchFamily="34" charset="0"/>
                <a:cs typeface="Arial" panose="020B0604020202020204" pitchFamily="34" charset="0"/>
              </a:rPr>
              <a:t>two-factor authentication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Additional features of credit monitoring and data backup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identity theft insurance and identity restoration help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instant dark web alerts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password group share for business users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 can save personal information, IDs, receipts and payments information</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Your data is unknown to even the company employees and owners </a:t>
            </a:r>
          </a:p>
          <a:p>
            <a:pPr marL="0" marR="0"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You can choose from multiple options and plans to use the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like free, monthly plans, annual plans, and business plans. </a:t>
            </a:r>
          </a:p>
        </p:txBody>
      </p:sp>
      <p:pic>
        <p:nvPicPr>
          <p:cNvPr id="17" name="Picture 16">
            <a:extLst>
              <a:ext uri="{FF2B5EF4-FFF2-40B4-BE49-F238E27FC236}">
                <a16:creationId xmlns="" xmlns:a16="http://schemas.microsoft.com/office/drawing/2014/main" id="{369DF034-5E23-4FC0-AC64-96C73A8691F8}"/>
              </a:ext>
            </a:extLst>
          </p:cNvPr>
          <p:cNvPicPr/>
          <p:nvPr/>
        </p:nvPicPr>
        <p:blipFill>
          <a:blip r:embed="rId7" cstate="print"/>
          <a:srcRect/>
          <a:stretch>
            <a:fillRect/>
          </a:stretch>
        </p:blipFill>
        <p:spPr bwMode="auto">
          <a:xfrm>
            <a:off x="11289" y="2164613"/>
            <a:ext cx="2715895" cy="2616835"/>
          </a:xfrm>
          <a:prstGeom prst="rect">
            <a:avLst/>
          </a:prstGeom>
          <a:noFill/>
          <a:ln w="9525">
            <a:noFill/>
            <a:miter lim="800000"/>
            <a:headEnd/>
            <a:tailEnd/>
          </a:ln>
          <a:effectLst>
            <a:softEdge rad="304800"/>
          </a:effectLst>
        </p:spPr>
      </p:pic>
    </p:spTree>
    <p:extLst>
      <p:ext uri="{BB962C8B-B14F-4D97-AF65-F5344CB8AC3E}">
        <p14:creationId xmlns:p14="http://schemas.microsoft.com/office/powerpoint/2010/main" val="19774806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3575236" y="1510420"/>
            <a:ext cx="8019356"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5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indent="0" algn="just">
              <a:lnSpc>
                <a:spcPct val="150000"/>
              </a:lnSpc>
              <a:spcBef>
                <a:spcPts val="0"/>
              </a:spcBef>
              <a:buFont typeface="Arial" panose="020B0604020202020204" pitchFamily="34" charset="0"/>
              <a:buNone/>
            </a:pPr>
            <a:r>
              <a:rPr lang="en-US" sz="1800" dirty="0" err="1" smtClean="0">
                <a:latin typeface="Calibri" panose="020F0502020204030204" pitchFamily="34" charset="0"/>
                <a:ea typeface="Calibri" panose="020F0502020204030204" pitchFamily="34" charset="0"/>
                <a:cs typeface="Arial" panose="020B0604020202020204" pitchFamily="34" charset="0"/>
              </a:rPr>
              <a:t>LastPass</a:t>
            </a:r>
            <a:r>
              <a:rPr lang="en-US" sz="1800" dirty="0" smtClean="0">
                <a:latin typeface="Calibri" panose="020F0502020204030204" pitchFamily="34" charset="0"/>
                <a:ea typeface="Calibri" panose="020F0502020204030204" pitchFamily="34" charset="0"/>
                <a:cs typeface="Arial" panose="020B0604020202020204" pitchFamily="34" charset="0"/>
              </a:rPr>
              <a:t> password manager is one of the leading names in the password security field. It is trusted by more than 43,000 enterprise customers and over 16.5 personal users.</a:t>
            </a:r>
          </a:p>
          <a:p>
            <a:pPr marL="0" indent="0" algn="just">
              <a:lnSpc>
                <a:spcPct val="150000"/>
              </a:lnSpc>
              <a:spcBef>
                <a:spcPts val="0"/>
              </a:spcBef>
              <a:spcAft>
                <a:spcPts val="1000"/>
              </a:spcAft>
              <a:buFont typeface="Arial" panose="020B0604020202020204" pitchFamily="34" charset="0"/>
              <a:buNone/>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This is an easy-to-use tool that offers high level of security of data, privacy of personal information, and fully encrypted storage of the entire information. </a:t>
            </a:r>
          </a:p>
          <a:p>
            <a:pPr marL="0" indent="0" algn="just">
              <a:lnSpc>
                <a:spcPct val="150000"/>
              </a:lnSpc>
              <a:spcBef>
                <a:spcPts val="0"/>
              </a:spcBef>
              <a:spcAft>
                <a:spcPts val="1000"/>
              </a:spcAft>
              <a:buFont typeface="Arial" panose="020B0604020202020204" pitchFamily="34" charset="0"/>
              <a:buNone/>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The interface of this password manager is very intuitive to learn without referring to any procedural documents. It offers numerous features and capabilities.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 xmlns:a16="http://schemas.microsoft.com/office/drawing/2014/main" id="{EFAF2B6A-B140-47CC-9238-1FD51F8FB7E2}"/>
              </a:ext>
            </a:extLst>
          </p:cNvPr>
          <p:cNvPicPr/>
          <p:nvPr/>
        </p:nvPicPr>
        <p:blipFill>
          <a:blip r:embed="rId7" cstate="print"/>
          <a:srcRect/>
          <a:stretch>
            <a:fillRect/>
          </a:stretch>
        </p:blipFill>
        <p:spPr bwMode="auto">
          <a:xfrm>
            <a:off x="320646" y="2164613"/>
            <a:ext cx="3064558" cy="2595953"/>
          </a:xfrm>
          <a:prstGeom prst="rect">
            <a:avLst/>
          </a:prstGeom>
          <a:noFill/>
          <a:ln w="9525">
            <a:solidFill>
              <a:schemeClr val="accent1"/>
            </a:solidFill>
            <a:miter lim="800000"/>
            <a:headEnd/>
            <a:tailEnd/>
          </a:ln>
          <a:effectLst>
            <a:softEdge rad="139700"/>
          </a:effectLst>
        </p:spPr>
      </p:pic>
    </p:spTree>
    <p:extLst>
      <p:ext uri="{BB962C8B-B14F-4D97-AF65-F5344CB8AC3E}">
        <p14:creationId xmlns:p14="http://schemas.microsoft.com/office/powerpoint/2010/main" val="31258780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3575236" y="1510420"/>
            <a:ext cx="8019356"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Available in both free and paid versions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Multiple plans suitable for different segments of users</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secure password vaults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Multi-platform support like Android,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Mac, PC, Widows, and others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Smooth password access on all types of devices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auto-fill and saving options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strong password generation capabilities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Additional feature of authenticator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multifactor authentication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Allows to create secure notes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secure sharing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Data file storage up to 1GB</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emergency access function </a:t>
            </a:r>
          </a:p>
        </p:txBody>
      </p:sp>
      <p:pic>
        <p:nvPicPr>
          <p:cNvPr id="18" name="Picture 17">
            <a:extLst>
              <a:ext uri="{FF2B5EF4-FFF2-40B4-BE49-F238E27FC236}">
                <a16:creationId xmlns="" xmlns:a16="http://schemas.microsoft.com/office/drawing/2014/main" id="{EFAF2B6A-B140-47CC-9238-1FD51F8FB7E2}"/>
              </a:ext>
            </a:extLst>
          </p:cNvPr>
          <p:cNvPicPr/>
          <p:nvPr/>
        </p:nvPicPr>
        <p:blipFill>
          <a:blip r:embed="rId7" cstate="print"/>
          <a:srcRect/>
          <a:stretch>
            <a:fillRect/>
          </a:stretch>
        </p:blipFill>
        <p:spPr bwMode="auto">
          <a:xfrm>
            <a:off x="320646" y="2164613"/>
            <a:ext cx="3064558" cy="2595953"/>
          </a:xfrm>
          <a:prstGeom prst="rect">
            <a:avLst/>
          </a:prstGeom>
          <a:noFill/>
          <a:ln w="9525">
            <a:solidFill>
              <a:schemeClr val="accent1"/>
            </a:solidFill>
            <a:miter lim="800000"/>
            <a:headEnd/>
            <a:tailEnd/>
          </a:ln>
          <a:effectLst>
            <a:softEdge rad="139700"/>
          </a:effectLst>
        </p:spPr>
      </p:pic>
    </p:spTree>
    <p:extLst>
      <p:ext uri="{BB962C8B-B14F-4D97-AF65-F5344CB8AC3E}">
        <p14:creationId xmlns:p14="http://schemas.microsoft.com/office/powerpoint/2010/main" val="357245496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3575236" y="1510420"/>
            <a:ext cx="8019356"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Fully cloud based service easy to register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err="1">
                <a:latin typeface="Calibri" panose="020F0502020204030204" pitchFamily="34" charset="0"/>
                <a:ea typeface="Calibri" panose="020F0502020204030204" pitchFamily="34" charset="0"/>
                <a:cs typeface="Arial" panose="020B0604020202020204" pitchFamily="34" charset="0"/>
              </a:rPr>
              <a:t>TRUSTe</a:t>
            </a:r>
            <a:r>
              <a:rPr lang="en-US" sz="1800" dirty="0">
                <a:latin typeface="Calibri" panose="020F0502020204030204" pitchFamily="34" charset="0"/>
                <a:ea typeface="Calibri" panose="020F0502020204030204" pitchFamily="34" charset="0"/>
                <a:cs typeface="Arial" panose="020B0604020202020204" pitchFamily="34" charset="0"/>
              </a:rPr>
              <a:t> certified for privacy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many popular web browsers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Chrome OS and Linux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a few options for master password reset</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Easy and intuitive interface to manage and access your passwords</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Password strength alerts along with the strength scores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two-factor authentication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automatic password change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Multiple plans available in both personal and enterprise categories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auto-fill feature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capability of generating strong passwords </a:t>
            </a:r>
          </a:p>
          <a:p>
            <a:pPr marL="342900" marR="0" lvl="0" indent="-342900" algn="just">
              <a:lnSpc>
                <a:spcPct val="100000"/>
              </a:lnSpc>
              <a:spcBef>
                <a:spcPts val="0"/>
              </a:spcBef>
              <a:spcAft>
                <a:spcPts val="100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username generating features too </a:t>
            </a:r>
          </a:p>
        </p:txBody>
      </p:sp>
      <p:pic>
        <p:nvPicPr>
          <p:cNvPr id="18" name="Picture 17">
            <a:extLst>
              <a:ext uri="{FF2B5EF4-FFF2-40B4-BE49-F238E27FC236}">
                <a16:creationId xmlns="" xmlns:a16="http://schemas.microsoft.com/office/drawing/2014/main" id="{EFAF2B6A-B140-47CC-9238-1FD51F8FB7E2}"/>
              </a:ext>
            </a:extLst>
          </p:cNvPr>
          <p:cNvPicPr/>
          <p:nvPr/>
        </p:nvPicPr>
        <p:blipFill>
          <a:blip r:embed="rId7" cstate="print"/>
          <a:srcRect/>
          <a:stretch>
            <a:fillRect/>
          </a:stretch>
        </p:blipFill>
        <p:spPr bwMode="auto">
          <a:xfrm>
            <a:off x="320646" y="2164613"/>
            <a:ext cx="3064558" cy="2595953"/>
          </a:xfrm>
          <a:prstGeom prst="rect">
            <a:avLst/>
          </a:prstGeom>
          <a:noFill/>
          <a:ln w="9525">
            <a:solidFill>
              <a:schemeClr val="accent1"/>
            </a:solidFill>
            <a:miter lim="800000"/>
            <a:headEnd/>
            <a:tailEnd/>
          </a:ln>
          <a:effectLst>
            <a:softEdge rad="139700"/>
          </a:effectLst>
        </p:spPr>
      </p:pic>
    </p:spTree>
    <p:extLst>
      <p:ext uri="{BB962C8B-B14F-4D97-AF65-F5344CB8AC3E}">
        <p14:creationId xmlns:p14="http://schemas.microsoft.com/office/powerpoint/2010/main" val="28372555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4C7DC0EF-6672-4EA1-9A4C-9918B39BFEB5}"/>
              </a:ext>
            </a:extLst>
          </p:cNvPr>
          <p:cNvSpPr txBox="1">
            <a:spLocks/>
          </p:cNvSpPr>
          <p:nvPr/>
        </p:nvSpPr>
        <p:spPr>
          <a:xfrm>
            <a:off x="3575236" y="1510420"/>
            <a:ext cx="8019356"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342900" lvl="0" indent="-342900" algn="just">
              <a:lnSpc>
                <a:spcPct val="15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zero-knowledge standard, which means company does not know about your information and passwords </a:t>
            </a:r>
          </a:p>
          <a:p>
            <a:pPr marL="342900" marR="0" lvl="0" indent="-342900" algn="just">
              <a:lnSpc>
                <a:spcPct val="15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Auto-fill shopping form makes your shopping experience great</a:t>
            </a:r>
          </a:p>
          <a:p>
            <a:pPr marL="342900" marR="0" lvl="0" indent="-342900" algn="just">
              <a:lnSpc>
                <a:spcPct val="15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storing credit card information, personal information, payment wallets and Wi-Fi information </a:t>
            </a:r>
          </a:p>
          <a:p>
            <a:pPr marL="342900" marR="0" lvl="0" indent="-342900" algn="just">
              <a:lnSpc>
                <a:spcPct val="150000"/>
              </a:lnSpc>
              <a:spcBef>
                <a:spcPts val="0"/>
              </a:spcBef>
              <a:spcAft>
                <a:spcPts val="100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great customer support </a:t>
            </a:r>
          </a:p>
          <a:p>
            <a:pPr marL="0" marR="0" indent="0" algn="just">
              <a:lnSpc>
                <a:spcPct val="150000"/>
              </a:lnSpc>
              <a:spcBef>
                <a:spcPts val="0"/>
              </a:spcBef>
              <a:spcAft>
                <a:spcPts val="1000"/>
              </a:spcAft>
              <a:buNone/>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You can get multiple options and plans of using the </a:t>
            </a:r>
            <a:r>
              <a:rPr lang="en-US" sz="1800" dirty="0" err="1">
                <a:latin typeface="Calibri" panose="020F0502020204030204" pitchFamily="34" charset="0"/>
                <a:ea typeface="Calibri" panose="020F0502020204030204" pitchFamily="34" charset="0"/>
                <a:cs typeface="Arial" panose="020B0604020202020204" pitchFamily="34" charset="0"/>
              </a:rPr>
              <a:t>LastPass</a:t>
            </a:r>
            <a:r>
              <a:rPr lang="en-US" sz="1800" dirty="0">
                <a:latin typeface="Calibri" panose="020F0502020204030204" pitchFamily="34" charset="0"/>
                <a:ea typeface="Calibri" panose="020F0502020204030204" pitchFamily="34" charset="0"/>
                <a:cs typeface="Arial" panose="020B0604020202020204" pitchFamily="34" charset="0"/>
              </a:rPr>
              <a:t> password manger services that are 100% fit for your requirements. </a:t>
            </a:r>
          </a:p>
        </p:txBody>
      </p:sp>
      <p:pic>
        <p:nvPicPr>
          <p:cNvPr id="18" name="Picture 17">
            <a:extLst>
              <a:ext uri="{FF2B5EF4-FFF2-40B4-BE49-F238E27FC236}">
                <a16:creationId xmlns="" xmlns:a16="http://schemas.microsoft.com/office/drawing/2014/main" id="{EFAF2B6A-B140-47CC-9238-1FD51F8FB7E2}"/>
              </a:ext>
            </a:extLst>
          </p:cNvPr>
          <p:cNvPicPr/>
          <p:nvPr/>
        </p:nvPicPr>
        <p:blipFill>
          <a:blip r:embed="rId7" cstate="print"/>
          <a:srcRect/>
          <a:stretch>
            <a:fillRect/>
          </a:stretch>
        </p:blipFill>
        <p:spPr bwMode="auto">
          <a:xfrm>
            <a:off x="320646" y="2164613"/>
            <a:ext cx="3064558" cy="2595953"/>
          </a:xfrm>
          <a:prstGeom prst="rect">
            <a:avLst/>
          </a:prstGeom>
          <a:noFill/>
          <a:ln w="9525">
            <a:solidFill>
              <a:schemeClr val="accent1"/>
            </a:solidFill>
            <a:miter lim="800000"/>
            <a:headEnd/>
            <a:tailEnd/>
          </a:ln>
          <a:effectLst>
            <a:softEdge rad="139700"/>
          </a:effectLst>
        </p:spPr>
      </p:pic>
    </p:spTree>
    <p:extLst>
      <p:ext uri="{BB962C8B-B14F-4D97-AF65-F5344CB8AC3E}">
        <p14:creationId xmlns:p14="http://schemas.microsoft.com/office/powerpoint/2010/main" val="24254365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816660" y="1452633"/>
            <a:ext cx="8912043"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5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marL="0" indent="0" algn="just">
              <a:lnSpc>
                <a:spcPct val="150000"/>
              </a:lnSpc>
              <a:spcBef>
                <a:spcPts val="0"/>
              </a:spcBef>
              <a:buFont typeface="Arial" panose="020B0604020202020204" pitchFamily="34" charset="0"/>
              <a:buNone/>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ZOHO is one of the major providers of wide range of software-based cloud services that include customer resource management, sales, marketing, communication and collaboration, finance and many others. ZOHO vault is one of those services for personal as well as for the enterprise users. It was initially started as a free service for all. At this time, ZOHO vault is offered not only as a free service, but also in different paid plans, which are very affordable for all types of users.</a:t>
            </a:r>
          </a:p>
          <a:p>
            <a:pPr marL="0" indent="0" algn="just">
              <a:lnSpc>
                <a:spcPct val="150000"/>
              </a:lnSpc>
              <a:spcBef>
                <a:spcPts val="0"/>
              </a:spcBef>
              <a:buFont typeface="Arial" panose="020B0604020202020204" pitchFamily="34" charset="0"/>
              <a:buNone/>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ZOHO vault offers enterprise grade password management services through its password manager known as ZOHO vault. It offers great features and capabilities that make it one of the popular password managers in the marketplace.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 xmlns:a16="http://schemas.microsoft.com/office/drawing/2014/main" id="{5CB5C380-1008-4989-A579-86A609A5EEF2}"/>
              </a:ext>
            </a:extLst>
          </p:cNvPr>
          <p:cNvPicPr/>
          <p:nvPr/>
        </p:nvPicPr>
        <p:blipFill>
          <a:blip r:embed="rId7" cstate="print"/>
          <a:srcRect/>
          <a:stretch>
            <a:fillRect/>
          </a:stretch>
        </p:blipFill>
        <p:spPr bwMode="auto">
          <a:xfrm>
            <a:off x="46437" y="2277780"/>
            <a:ext cx="2863215" cy="2501265"/>
          </a:xfrm>
          <a:prstGeom prst="rect">
            <a:avLst/>
          </a:prstGeom>
          <a:noFill/>
          <a:ln w="9525">
            <a:solidFill>
              <a:schemeClr val="accent1"/>
            </a:solidFill>
            <a:miter lim="800000"/>
            <a:headEnd/>
            <a:tailEnd/>
          </a:ln>
          <a:effectLst>
            <a:softEdge rad="444500"/>
          </a:effectLst>
        </p:spPr>
      </p:pic>
    </p:spTree>
    <p:extLst>
      <p:ext uri="{BB962C8B-B14F-4D97-AF65-F5344CB8AC3E}">
        <p14:creationId xmlns:p14="http://schemas.microsoft.com/office/powerpoint/2010/main" val="10523212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816660" y="1281945"/>
            <a:ext cx="8912043"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5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marL="0" marR="0" indent="0" algn="just">
              <a:lnSpc>
                <a:spcPct val="100000"/>
              </a:lnSpc>
              <a:spcBef>
                <a:spcPts val="0"/>
              </a:spcBef>
              <a:spcAft>
                <a:spcPts val="1000"/>
              </a:spcAft>
              <a:buNone/>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main features of ZOHO Vault password manager are listed below:</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to access and manage your passwords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Powered by the strongest AES-256 encryption standard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zero-knowledge architecture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sharing within the group of users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auto-login feature for the saved websites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different roles and levels for your password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Single logout feature for a centralized control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Options to easily import and export the passwords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Centralized password management for enterprises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 can access your passwords from anywhere and anytime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mobiles and PCs equally</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multiple web browsers commonly used in the </a:t>
            </a:r>
            <a:r>
              <a:rPr lang="en-US" sz="1800" dirty="0" smtClean="0">
                <a:latin typeface="Calibri" panose="020F0502020204030204" pitchFamily="34" charset="0"/>
                <a:ea typeface="Calibri" panose="020F0502020204030204" pitchFamily="34" charset="0"/>
                <a:cs typeface="Arial" panose="020B0604020202020204" pitchFamily="34" charset="0"/>
              </a:rPr>
              <a:t>marketplace</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multiple operating systems including Windows, Linux, Android, Mac,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Chrome OS and others </a:t>
            </a:r>
          </a:p>
          <a:p>
            <a:pPr marL="0" marR="0" lvl="0" indent="0" algn="just">
              <a:lnSpc>
                <a:spcPct val="100000"/>
              </a:lnSpc>
              <a:spcBef>
                <a:spcPts val="0"/>
              </a:spcBef>
              <a:spcAft>
                <a:spcPts val="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 xmlns:a16="http://schemas.microsoft.com/office/drawing/2014/main" id="{5CB5C380-1008-4989-A579-86A609A5EEF2}"/>
              </a:ext>
            </a:extLst>
          </p:cNvPr>
          <p:cNvPicPr/>
          <p:nvPr/>
        </p:nvPicPr>
        <p:blipFill>
          <a:blip r:embed="rId7" cstate="print"/>
          <a:srcRect/>
          <a:stretch>
            <a:fillRect/>
          </a:stretch>
        </p:blipFill>
        <p:spPr bwMode="auto">
          <a:xfrm>
            <a:off x="46437" y="2277780"/>
            <a:ext cx="2863215" cy="2501265"/>
          </a:xfrm>
          <a:prstGeom prst="rect">
            <a:avLst/>
          </a:prstGeom>
          <a:noFill/>
          <a:ln w="9525">
            <a:solidFill>
              <a:schemeClr val="accent1"/>
            </a:solidFill>
            <a:miter lim="800000"/>
            <a:headEnd/>
            <a:tailEnd/>
          </a:ln>
          <a:effectLst>
            <a:softEdge rad="444500"/>
          </a:effectLst>
        </p:spPr>
      </p:pic>
    </p:spTree>
    <p:extLst>
      <p:ext uri="{BB962C8B-B14F-4D97-AF65-F5344CB8AC3E}">
        <p14:creationId xmlns:p14="http://schemas.microsoft.com/office/powerpoint/2010/main" val="259670879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4298741" cy="584775"/>
          </a:xfrm>
          <a:prstGeom prst="rect">
            <a:avLst/>
          </a:prstGeom>
          <a:noFill/>
        </p:spPr>
        <p:txBody>
          <a:bodyPr wrap="none" rtlCol="0">
            <a:spAutoFit/>
          </a:bodyPr>
          <a:lstStyle/>
          <a:p>
            <a:r>
              <a:rPr lang="en-US" sz="3200" dirty="0">
                <a:solidFill>
                  <a:schemeClr val="bg1"/>
                </a:solidFill>
              </a:rPr>
              <a:t>Password Manager Tools</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04</a:t>
            </a:r>
          </a:p>
          <a:p>
            <a:pPr algn="ctr"/>
            <a:r>
              <a:rPr lang="en-US" sz="2000" dirty="0" smtClean="0">
                <a:solidFill>
                  <a:schemeClr val="bg1"/>
                </a:solidFill>
                <a:latin typeface="Tajawal Medium" panose="00000600000000000000" pitchFamily="2" charset="-78"/>
                <a:cs typeface="Tajawal Medium" panose="00000600000000000000" pitchFamily="2" charset="-78"/>
              </a:rPr>
              <a:t>Lecture 07</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4C7DC0EF-6672-4EA1-9A4C-9918B39BFEB5}"/>
              </a:ext>
            </a:extLst>
          </p:cNvPr>
          <p:cNvSpPr txBox="1">
            <a:spLocks/>
          </p:cNvSpPr>
          <p:nvPr/>
        </p:nvSpPr>
        <p:spPr>
          <a:xfrm>
            <a:off x="2816660" y="1196601"/>
            <a:ext cx="8912043"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0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marL="0" marR="0" indent="0" algn="just">
              <a:lnSpc>
                <a:spcPct val="100000"/>
              </a:lnSpc>
              <a:spcBef>
                <a:spcPts val="0"/>
              </a:spcBef>
              <a:spcAft>
                <a:spcPts val="1000"/>
              </a:spcAft>
              <a:buNone/>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main features of ZOHO Vault password manager are listed below:</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Available </a:t>
            </a:r>
            <a:r>
              <a:rPr lang="en-US" sz="1800" dirty="0">
                <a:latin typeface="Calibri" panose="020F0502020204030204" pitchFamily="34" charset="0"/>
                <a:ea typeface="Calibri" panose="020F0502020204030204" pitchFamily="34" charset="0"/>
                <a:cs typeface="Arial" panose="020B0604020202020204" pitchFamily="34" charset="0"/>
              </a:rPr>
              <a:t>in multiple plans that fit for all types of users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 life time free plan is available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to setup and use tool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two-factor authentication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lightweight service through both cloud and browser-based plugin</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the features to save your personal information, social security, passport, credit card and other information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auto form filling capability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the features of creating different chambers to categorize different level of security of your information and passwords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sharing of password to external users through a link and secret </a:t>
            </a:r>
            <a:r>
              <a:rPr lang="en-US" sz="1800" dirty="0" smtClean="0">
                <a:latin typeface="Calibri" panose="020F0502020204030204" pitchFamily="34" charset="0"/>
                <a:ea typeface="Calibri" panose="020F0502020204030204" pitchFamily="34" charset="0"/>
                <a:cs typeface="Arial" panose="020B0604020202020204" pitchFamily="34" charset="0"/>
              </a:rPr>
              <a:t>key</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the transmission of data in SSL connection </a:t>
            </a: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integration of ZOHO vault with many other services offered makes is a better choice for the users of the ZOHO services. The low pricing plans are very attractive for normal users. </a:t>
            </a:r>
          </a:p>
        </p:txBody>
      </p:sp>
      <p:pic>
        <p:nvPicPr>
          <p:cNvPr id="17" name="Picture 16">
            <a:extLst>
              <a:ext uri="{FF2B5EF4-FFF2-40B4-BE49-F238E27FC236}">
                <a16:creationId xmlns="" xmlns:a16="http://schemas.microsoft.com/office/drawing/2014/main" id="{5CB5C380-1008-4989-A579-86A609A5EEF2}"/>
              </a:ext>
            </a:extLst>
          </p:cNvPr>
          <p:cNvPicPr/>
          <p:nvPr/>
        </p:nvPicPr>
        <p:blipFill>
          <a:blip r:embed="rId7" cstate="print"/>
          <a:srcRect/>
          <a:stretch>
            <a:fillRect/>
          </a:stretch>
        </p:blipFill>
        <p:spPr bwMode="auto">
          <a:xfrm>
            <a:off x="46437" y="2277780"/>
            <a:ext cx="2863215" cy="2501265"/>
          </a:xfrm>
          <a:prstGeom prst="rect">
            <a:avLst/>
          </a:prstGeom>
          <a:noFill/>
          <a:ln w="9525">
            <a:solidFill>
              <a:schemeClr val="accent1"/>
            </a:solidFill>
            <a:miter lim="800000"/>
            <a:headEnd/>
            <a:tailEnd/>
          </a:ln>
          <a:effectLst>
            <a:softEdge rad="444500"/>
          </a:effectLst>
        </p:spPr>
      </p:pic>
    </p:spTree>
    <p:extLst>
      <p:ext uri="{BB962C8B-B14F-4D97-AF65-F5344CB8AC3E}">
        <p14:creationId xmlns:p14="http://schemas.microsoft.com/office/powerpoint/2010/main" val="84177919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49846"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Self-Assignment</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schemeClr val="bg1"/>
                </a:solidFill>
                <a:latin typeface="Tajawal Medium" panose="00000600000000000000" pitchFamily="2" charset="-78"/>
                <a:cs typeface="Tajawal Medium" panose="00000600000000000000" pitchFamily="2" charset="-78"/>
              </a:rPr>
              <a:t>Module 02</a:t>
            </a:r>
          </a:p>
          <a:p>
            <a:pPr algn="ctr"/>
            <a:r>
              <a:rPr lang="en-US" dirty="0" smtClean="0">
                <a:solidFill>
                  <a:schemeClr val="bg1"/>
                </a:solidFill>
                <a:latin typeface="Tajawal Medium" panose="00000600000000000000" pitchFamily="2" charset="-78"/>
                <a:cs typeface="Tajawal Medium" panose="00000600000000000000" pitchFamily="2" charset="-78"/>
              </a:rPr>
              <a:t>Lecture 05</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2055196" y="1983801"/>
            <a:ext cx="3374835" cy="2769989"/>
          </a:xfrm>
          <a:prstGeom prst="rect">
            <a:avLst/>
          </a:prstGeom>
        </p:spPr>
        <p:txBody>
          <a:bodyPr wrap="none">
            <a:spAutoFit/>
          </a:bodyPr>
          <a:lstStyle/>
          <a:p>
            <a:pPr>
              <a:lnSpc>
                <a:spcPct val="200000"/>
              </a:lnSpc>
            </a:pPr>
            <a:r>
              <a:rPr lang="en-US" sz="2400" b="1" i="1" dirty="0">
                <a:solidFill>
                  <a:srgbClr val="FF0000"/>
                </a:solidFill>
              </a:rPr>
              <a:t>Password Manager </a:t>
            </a:r>
            <a:r>
              <a:rPr lang="en-US" sz="2400" b="1" i="1" dirty="0" smtClean="0">
                <a:solidFill>
                  <a:srgbClr val="FF0000"/>
                </a:solidFill>
              </a:rPr>
              <a:t>Tools</a:t>
            </a:r>
          </a:p>
          <a:p>
            <a:pPr>
              <a:lnSpc>
                <a:spcPct val="200000"/>
              </a:lnSpc>
            </a:pPr>
            <a:endParaRPr lang="en-US" dirty="0">
              <a:solidFill>
                <a:srgbClr val="FF0000"/>
              </a:solidFill>
            </a:endParaRPr>
          </a:p>
          <a:p>
            <a:pPr marL="536575" indent="-285750">
              <a:lnSpc>
                <a:spcPct val="200000"/>
              </a:lnSpc>
              <a:buFont typeface="Wingdings" panose="05000000000000000000" pitchFamily="2" charset="2"/>
              <a:buChar char="§"/>
            </a:pPr>
            <a:r>
              <a:rPr lang="en-US" b="1" dirty="0" err="1">
                <a:solidFill>
                  <a:srgbClr val="4F81BD"/>
                </a:solidFill>
                <a:latin typeface="Cambria" panose="02040503050406030204" pitchFamily="18" charset="0"/>
                <a:cs typeface="Times New Roman" panose="02020603050405020304" pitchFamily="18" charset="0"/>
              </a:rPr>
              <a:t>KeyPass</a:t>
            </a:r>
            <a:endParaRPr lang="en-US" b="1" dirty="0">
              <a:solidFill>
                <a:srgbClr val="4F81BD"/>
              </a:solidFill>
              <a:latin typeface="Cambria" panose="02040503050406030204" pitchFamily="18" charset="0"/>
              <a:cs typeface="Times New Roman" panose="02020603050405020304" pitchFamily="18" charset="0"/>
            </a:endParaRPr>
          </a:p>
          <a:p>
            <a:pPr marL="536575" indent="-285750">
              <a:lnSpc>
                <a:spcPct val="200000"/>
              </a:lnSpc>
              <a:buFont typeface="Wingdings" panose="05000000000000000000" pitchFamily="2" charset="2"/>
              <a:buChar char="§"/>
            </a:pPr>
            <a:r>
              <a:rPr lang="en-US" b="1" dirty="0" smtClean="0">
                <a:solidFill>
                  <a:srgbClr val="4F81BD"/>
                </a:solidFill>
                <a:latin typeface="Cambria" panose="02040503050406030204" pitchFamily="18" charset="0"/>
                <a:cs typeface="Times New Roman" panose="02020603050405020304" pitchFamily="18" charset="0"/>
              </a:rPr>
              <a:t>RoboForm</a:t>
            </a:r>
            <a:endParaRPr lang="en-US" b="1" dirty="0">
              <a:solidFill>
                <a:srgbClr val="4F81BD"/>
              </a:solidFill>
              <a:latin typeface="Cambria" panose="020405030504060302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3458592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386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10193</TotalTime>
  <Words>6827</Words>
  <Application>Microsoft Office PowerPoint</Application>
  <PresentationFormat>مخصص</PresentationFormat>
  <Paragraphs>726</Paragraphs>
  <Slides>54</Slides>
  <Notes>54</Notes>
  <HiddenSlides>0</HiddenSlides>
  <MMClips>0</MMClips>
  <ScaleCrop>false</ScaleCrop>
  <HeadingPairs>
    <vt:vector size="4" baseType="variant">
      <vt:variant>
        <vt:lpstr>نسق</vt:lpstr>
      </vt:variant>
      <vt:variant>
        <vt:i4>1</vt:i4>
      </vt:variant>
      <vt:variant>
        <vt:lpstr>عناوين الشرائح</vt:lpstr>
      </vt:variant>
      <vt:variant>
        <vt:i4>54</vt:i4>
      </vt:variant>
    </vt:vector>
  </HeadingPairs>
  <TitlesOfParts>
    <vt:vector size="5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176</cp:revision>
  <dcterms:created xsi:type="dcterms:W3CDTF">2022-03-12T19:01:36Z</dcterms:created>
  <dcterms:modified xsi:type="dcterms:W3CDTF">2022-07-02T23:35:29Z</dcterms:modified>
</cp:coreProperties>
</file>