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97"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8" r:id="rId35"/>
    <p:sldId id="289" r:id="rId36"/>
    <p:sldId id="290" r:id="rId37"/>
    <p:sldId id="291" r:id="rId38"/>
    <p:sldId id="295" r:id="rId39"/>
    <p:sldId id="350" r:id="rId40"/>
    <p:sldId id="296" r:id="rId41"/>
  </p:sldIdLst>
  <p:sldSz cx="18288000" cy="10287000"/>
  <p:notesSz cx="6858000" cy="9144000"/>
  <p:embeddedFontLst>
    <p:embeddedFont>
      <p:font typeface="Alexandria" panose="020B0604020202020204" charset="-78"/>
      <p:regular r:id="rId43"/>
    </p:embeddedFont>
    <p:embeddedFont>
      <p:font typeface="Alexandria Bold" panose="020B0604020202020204" charset="-78"/>
      <p:regular r:id="rId44"/>
    </p:embeddedFont>
    <p:embeddedFont>
      <p:font typeface="Calibri (MS)" panose="020B0604020202020204" charset="0"/>
      <p:regular r:id="rId45"/>
    </p:embeddedFont>
    <p:embeddedFont>
      <p:font typeface="Calibri (MS) Bold" panose="020B0604020202020204" charset="0"/>
      <p:regular r:id="rId46"/>
    </p:embeddedFont>
    <p:embeddedFont>
      <p:font typeface="Calibri (MS) Light" panose="020B0604020202020204" charset="0"/>
      <p:regular r:id="rId47"/>
    </p:embeddedFont>
    <p:embeddedFont>
      <p:font typeface="Inter" panose="020B0604020202020204" charset="0"/>
      <p:regular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39" d="100"/>
          <a:sy n="39" d="100"/>
        </p:scale>
        <p:origin x="9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09.07.2025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9081644" y="292814"/>
            <a:ext cx="8188300" cy="9870742"/>
            <a:chOff x="0" y="0"/>
            <a:chExt cx="10917734" cy="13160990"/>
          </a:xfrm>
        </p:grpSpPr>
        <p:sp>
          <p:nvSpPr>
            <p:cNvPr id="4" name="Freeform 4"/>
            <p:cNvSpPr/>
            <p:nvPr/>
          </p:nvSpPr>
          <p:spPr>
            <a:xfrm>
              <a:off x="0" y="0"/>
              <a:ext cx="10917682" cy="13161011"/>
            </a:xfrm>
            <a:custGeom>
              <a:avLst/>
              <a:gdLst/>
              <a:ahLst/>
              <a:cxnLst/>
              <a:rect l="l" t="t" r="r" b="b"/>
              <a:pathLst>
                <a:path w="10917682" h="13161011">
                  <a:moveTo>
                    <a:pt x="0" y="6580505"/>
                  </a:moveTo>
                  <a:cubicBezTo>
                    <a:pt x="0" y="2946146"/>
                    <a:pt x="2443988" y="0"/>
                    <a:pt x="5458841" y="0"/>
                  </a:cubicBezTo>
                  <a:cubicBezTo>
                    <a:pt x="8473694" y="0"/>
                    <a:pt x="10917682" y="2946146"/>
                    <a:pt x="10917682" y="6580505"/>
                  </a:cubicBezTo>
                  <a:cubicBezTo>
                    <a:pt x="10917682" y="10214865"/>
                    <a:pt x="8473694" y="13161011"/>
                    <a:pt x="5458841" y="13161011"/>
                  </a:cubicBezTo>
                  <a:cubicBezTo>
                    <a:pt x="2443988" y="13161011"/>
                    <a:pt x="0" y="10214864"/>
                    <a:pt x="0" y="6580505"/>
                  </a:cubicBezTo>
                  <a:close/>
                </a:path>
              </a:pathLst>
            </a:custGeom>
            <a:solidFill>
              <a:srgbClr val="00B0F0"/>
            </a:solidFill>
          </p:spPr>
          <p:txBody>
            <a:bodyPr/>
            <a:lstStyle/>
            <a:p>
              <a:endParaRPr lang="en-GB"/>
            </a:p>
          </p:txBody>
        </p:sp>
      </p:grpSp>
      <p:sp>
        <p:nvSpPr>
          <p:cNvPr id="5" name="TextBox 5"/>
          <p:cNvSpPr txBox="1"/>
          <p:nvPr/>
        </p:nvSpPr>
        <p:spPr>
          <a:xfrm>
            <a:off x="1225120" y="5996223"/>
            <a:ext cx="7641907" cy="461665"/>
          </a:xfrm>
          <a:prstGeom prst="rect">
            <a:avLst/>
          </a:prstGeom>
        </p:spPr>
        <p:txBody>
          <a:bodyPr lIns="0" tIns="0" rIns="0" bIns="0" rtlCol="0" anchor="t">
            <a:spAutoFit/>
          </a:bodyPr>
          <a:lstStyle/>
          <a:p>
            <a:pPr algn="l">
              <a:lnSpc>
                <a:spcPts val="3600"/>
              </a:lnSpc>
            </a:pPr>
            <a:r>
              <a:rPr lang="en-US" sz="3000" dirty="0">
                <a:solidFill>
                  <a:srgbClr val="000000"/>
                </a:solidFill>
                <a:latin typeface="Alexandria"/>
                <a:ea typeface="Alexandria"/>
                <a:cs typeface="Alexandria"/>
                <a:sym typeface="Alexandria"/>
              </a:rPr>
              <a:t>Prepared by DR. AMER ALANAZI</a:t>
            </a:r>
          </a:p>
        </p:txBody>
      </p:sp>
      <p:sp>
        <p:nvSpPr>
          <p:cNvPr id="6" name="TextBox 6"/>
          <p:cNvSpPr txBox="1"/>
          <p:nvPr/>
        </p:nvSpPr>
        <p:spPr>
          <a:xfrm>
            <a:off x="1215596" y="2972988"/>
            <a:ext cx="7950616" cy="2026196"/>
          </a:xfrm>
          <a:prstGeom prst="rect">
            <a:avLst/>
          </a:prstGeom>
        </p:spPr>
        <p:txBody>
          <a:bodyPr lIns="0" tIns="0" rIns="0" bIns="0" rtlCol="0" anchor="t">
            <a:spAutoFit/>
          </a:bodyPr>
          <a:lstStyle/>
          <a:p>
            <a:pPr algn="l">
              <a:lnSpc>
                <a:spcPts val="7920"/>
              </a:lnSpc>
            </a:pPr>
            <a:r>
              <a:rPr lang="en-US" sz="6600" b="1" dirty="0">
                <a:solidFill>
                  <a:srgbClr val="00B0F0"/>
                </a:solidFill>
                <a:latin typeface="Alexandria Bold"/>
                <a:ea typeface="Alexandria Bold"/>
                <a:cs typeface="Alexandria Bold"/>
                <a:sym typeface="Alexandria Bold"/>
              </a:rPr>
              <a:t>Employment Relations</a:t>
            </a:r>
          </a:p>
        </p:txBody>
      </p:sp>
      <p:grpSp>
        <p:nvGrpSpPr>
          <p:cNvPr id="7" name="Group 7"/>
          <p:cNvGrpSpPr/>
          <p:nvPr/>
        </p:nvGrpSpPr>
        <p:grpSpPr>
          <a:xfrm>
            <a:off x="398670" y="8904188"/>
            <a:ext cx="5274912" cy="793750"/>
            <a:chOff x="0" y="0"/>
            <a:chExt cx="7033216" cy="1058334"/>
          </a:xfrm>
        </p:grpSpPr>
        <p:sp>
          <p:nvSpPr>
            <p:cNvPr id="8" name="Freeform 8"/>
            <p:cNvSpPr/>
            <p:nvPr/>
          </p:nvSpPr>
          <p:spPr>
            <a:xfrm>
              <a:off x="0" y="0"/>
              <a:ext cx="7033260" cy="1058291"/>
            </a:xfrm>
            <a:custGeom>
              <a:avLst/>
              <a:gdLst/>
              <a:ahLst/>
              <a:cxnLst/>
              <a:rect l="l" t="t" r="r" b="b"/>
              <a:pathLst>
                <a:path w="7033260" h="1058291">
                  <a:moveTo>
                    <a:pt x="0" y="176403"/>
                  </a:moveTo>
                  <a:cubicBezTo>
                    <a:pt x="0" y="78994"/>
                    <a:pt x="78994" y="0"/>
                    <a:pt x="176403" y="0"/>
                  </a:cubicBezTo>
                  <a:lnTo>
                    <a:pt x="6856857" y="0"/>
                  </a:lnTo>
                  <a:cubicBezTo>
                    <a:pt x="6954265" y="0"/>
                    <a:pt x="7033260" y="78994"/>
                    <a:pt x="7033260" y="176403"/>
                  </a:cubicBezTo>
                  <a:lnTo>
                    <a:pt x="7033260" y="881888"/>
                  </a:lnTo>
                  <a:cubicBezTo>
                    <a:pt x="7033260" y="979297"/>
                    <a:pt x="6954265" y="1058291"/>
                    <a:pt x="6856857" y="1058291"/>
                  </a:cubicBezTo>
                  <a:lnTo>
                    <a:pt x="176403" y="1058291"/>
                  </a:lnTo>
                  <a:cubicBezTo>
                    <a:pt x="78994" y="1058291"/>
                    <a:pt x="0" y="979297"/>
                    <a:pt x="0" y="881888"/>
                  </a:cubicBezTo>
                  <a:close/>
                </a:path>
              </a:pathLst>
            </a:custGeom>
            <a:solidFill>
              <a:srgbClr val="00B0F0"/>
            </a:solidFill>
          </p:spPr>
          <p:txBody>
            <a:bodyPr/>
            <a:lstStyle/>
            <a:p>
              <a:endParaRPr lang="en-GB"/>
            </a:p>
          </p:txBody>
        </p:sp>
        <p:sp>
          <p:nvSpPr>
            <p:cNvPr id="9" name="TextBox 9"/>
            <p:cNvSpPr txBox="1"/>
            <p:nvPr/>
          </p:nvSpPr>
          <p:spPr>
            <a:xfrm>
              <a:off x="0" y="0"/>
              <a:ext cx="7033216" cy="1058334"/>
            </a:xfrm>
            <a:prstGeom prst="rect">
              <a:avLst/>
            </a:prstGeom>
          </p:spPr>
          <p:txBody>
            <a:bodyPr lIns="50800" tIns="50800" rIns="50800" bIns="50800" rtlCol="0" anchor="ctr"/>
            <a:lstStyle/>
            <a:p>
              <a:pPr algn="ctr">
                <a:lnSpc>
                  <a:spcPts val="5040"/>
                </a:lnSpc>
              </a:pPr>
              <a:r>
                <a:rPr lang="en-US" sz="4200" b="1">
                  <a:solidFill>
                    <a:srgbClr val="FFFFFF"/>
                  </a:solidFill>
                  <a:latin typeface="Alexandria Bold"/>
                  <a:ea typeface="Alexandria Bold"/>
                  <a:cs typeface="Alexandria Bold"/>
                  <a:sym typeface="Alexandria Bold"/>
                </a:rPr>
                <a:t>Lecture (5)</a:t>
              </a:r>
            </a:p>
          </p:txBody>
        </p:sp>
      </p:grpSp>
      <p:sp>
        <p:nvSpPr>
          <p:cNvPr id="10" name="TextBox 10"/>
          <p:cNvSpPr txBox="1"/>
          <p:nvPr/>
        </p:nvSpPr>
        <p:spPr>
          <a:xfrm>
            <a:off x="585344" y="7616355"/>
            <a:ext cx="2556331" cy="1333113"/>
          </a:xfrm>
          <a:prstGeom prst="rect">
            <a:avLst/>
          </a:prstGeom>
        </p:spPr>
        <p:txBody>
          <a:bodyPr lIns="0" tIns="0" rIns="0" bIns="0" rtlCol="0" anchor="t">
            <a:spAutoFit/>
          </a:bodyPr>
          <a:lstStyle/>
          <a:p>
            <a:pPr algn="l">
              <a:lnSpc>
                <a:spcPts val="5759"/>
              </a:lnSpc>
            </a:pPr>
            <a:r>
              <a:rPr lang="en-US" sz="48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5th Lecture</a:t>
            </a:r>
          </a:p>
        </p:txBody>
      </p:sp>
      <p:grpSp>
        <p:nvGrpSpPr>
          <p:cNvPr id="11" name="Group 11"/>
          <p:cNvGrpSpPr/>
          <p:nvPr/>
        </p:nvGrpSpPr>
        <p:grpSpPr>
          <a:xfrm>
            <a:off x="10092147" y="492850"/>
            <a:ext cx="7285614" cy="9205056"/>
            <a:chOff x="0" y="0"/>
            <a:chExt cx="9714152" cy="12273408"/>
          </a:xfrm>
        </p:grpSpPr>
        <p:sp>
          <p:nvSpPr>
            <p:cNvPr id="12" name="Freeform 12"/>
            <p:cNvSpPr/>
            <p:nvPr/>
          </p:nvSpPr>
          <p:spPr>
            <a:xfrm>
              <a:off x="12700" y="12700"/>
              <a:ext cx="9688703" cy="12248007"/>
            </a:xfrm>
            <a:custGeom>
              <a:avLst/>
              <a:gdLst/>
              <a:ahLst/>
              <a:cxnLst/>
              <a:rect l="l" t="t" r="r" b="b"/>
              <a:pathLst>
                <a:path w="9688703" h="12248007">
                  <a:moveTo>
                    <a:pt x="0" y="6124067"/>
                  </a:moveTo>
                  <a:cubicBezTo>
                    <a:pt x="0" y="2741803"/>
                    <a:pt x="2168906" y="0"/>
                    <a:pt x="4844415" y="0"/>
                  </a:cubicBezTo>
                  <a:cubicBezTo>
                    <a:pt x="7519925" y="0"/>
                    <a:pt x="9688703" y="2741803"/>
                    <a:pt x="9688703" y="6124067"/>
                  </a:cubicBezTo>
                  <a:cubicBezTo>
                    <a:pt x="9688703" y="9506331"/>
                    <a:pt x="7519797" y="12248007"/>
                    <a:pt x="4844415" y="12248007"/>
                  </a:cubicBezTo>
                  <a:cubicBezTo>
                    <a:pt x="2169033" y="12248007"/>
                    <a:pt x="0" y="9506204"/>
                    <a:pt x="0" y="6124067"/>
                  </a:cubicBezTo>
                  <a:close/>
                </a:path>
              </a:pathLst>
            </a:custGeom>
            <a:blipFill>
              <a:blip r:embed="rId4"/>
              <a:stretch>
                <a:fillRect l="-52502" t="-103" r="-52503" b="-103"/>
              </a:stretch>
            </a:blipFill>
          </p:spPr>
          <p:txBody>
            <a:bodyPr/>
            <a:lstStyle/>
            <a:p>
              <a:endParaRPr lang="en-GB"/>
            </a:p>
          </p:txBody>
        </p:sp>
        <p:sp>
          <p:nvSpPr>
            <p:cNvPr id="13" name="Freeform 13"/>
            <p:cNvSpPr/>
            <p:nvPr/>
          </p:nvSpPr>
          <p:spPr>
            <a:xfrm>
              <a:off x="0" y="0"/>
              <a:ext cx="9714103" cy="12273534"/>
            </a:xfrm>
            <a:custGeom>
              <a:avLst/>
              <a:gdLst/>
              <a:ahLst/>
              <a:cxnLst/>
              <a:rect l="l" t="t" r="r" b="b"/>
              <a:pathLst>
                <a:path w="9714103" h="12273534">
                  <a:moveTo>
                    <a:pt x="0" y="6136767"/>
                  </a:moveTo>
                  <a:cubicBezTo>
                    <a:pt x="0" y="2750439"/>
                    <a:pt x="2171954" y="0"/>
                    <a:pt x="4857115" y="0"/>
                  </a:cubicBezTo>
                  <a:lnTo>
                    <a:pt x="4857115" y="12700"/>
                  </a:lnTo>
                  <a:lnTo>
                    <a:pt x="4857115" y="0"/>
                  </a:lnTo>
                  <a:cubicBezTo>
                    <a:pt x="7542149" y="0"/>
                    <a:pt x="9714103" y="2750439"/>
                    <a:pt x="9714103" y="6136767"/>
                  </a:cubicBezTo>
                  <a:lnTo>
                    <a:pt x="9701403" y="6136767"/>
                  </a:lnTo>
                  <a:lnTo>
                    <a:pt x="9714103" y="6136767"/>
                  </a:lnTo>
                  <a:cubicBezTo>
                    <a:pt x="9714103" y="9523095"/>
                    <a:pt x="7542149" y="12273534"/>
                    <a:pt x="4856988" y="12273534"/>
                  </a:cubicBezTo>
                  <a:lnTo>
                    <a:pt x="4856988" y="12260834"/>
                  </a:lnTo>
                  <a:lnTo>
                    <a:pt x="4856988" y="12273534"/>
                  </a:lnTo>
                  <a:cubicBezTo>
                    <a:pt x="2171954" y="12273407"/>
                    <a:pt x="0" y="9522968"/>
                    <a:pt x="0" y="6136767"/>
                  </a:cubicBezTo>
                  <a:lnTo>
                    <a:pt x="12700" y="6136767"/>
                  </a:lnTo>
                  <a:lnTo>
                    <a:pt x="25400" y="6136767"/>
                  </a:lnTo>
                  <a:lnTo>
                    <a:pt x="12700" y="6136767"/>
                  </a:lnTo>
                  <a:lnTo>
                    <a:pt x="0" y="6136767"/>
                  </a:lnTo>
                  <a:moveTo>
                    <a:pt x="25400" y="6136767"/>
                  </a:moveTo>
                  <a:cubicBezTo>
                    <a:pt x="25400" y="6143752"/>
                    <a:pt x="19685" y="6149467"/>
                    <a:pt x="12700" y="6149467"/>
                  </a:cubicBezTo>
                  <a:cubicBezTo>
                    <a:pt x="5715" y="6149467"/>
                    <a:pt x="0" y="6143752"/>
                    <a:pt x="0" y="6136767"/>
                  </a:cubicBezTo>
                  <a:cubicBezTo>
                    <a:pt x="0" y="6129782"/>
                    <a:pt x="5715" y="6124067"/>
                    <a:pt x="12700" y="6124067"/>
                  </a:cubicBezTo>
                  <a:cubicBezTo>
                    <a:pt x="19685" y="6124067"/>
                    <a:pt x="25400" y="6129782"/>
                    <a:pt x="25400" y="6136767"/>
                  </a:cubicBezTo>
                  <a:cubicBezTo>
                    <a:pt x="25400" y="9514840"/>
                    <a:pt x="2191258" y="12248007"/>
                    <a:pt x="4857115" y="12248007"/>
                  </a:cubicBezTo>
                  <a:cubicBezTo>
                    <a:pt x="7522973" y="12248007"/>
                    <a:pt x="9688703" y="9514840"/>
                    <a:pt x="9688703" y="6136767"/>
                  </a:cubicBezTo>
                  <a:cubicBezTo>
                    <a:pt x="9688703" y="2758694"/>
                    <a:pt x="7522972" y="25400"/>
                    <a:pt x="4857115" y="25400"/>
                  </a:cubicBezTo>
                  <a:lnTo>
                    <a:pt x="4857115" y="12700"/>
                  </a:lnTo>
                  <a:lnTo>
                    <a:pt x="4857115" y="25400"/>
                  </a:lnTo>
                  <a:cubicBezTo>
                    <a:pt x="2191258" y="25400"/>
                    <a:pt x="25400" y="2758567"/>
                    <a:pt x="25400" y="6136767"/>
                  </a:cubicBezTo>
                  <a:close/>
                </a:path>
              </a:pathLst>
            </a:custGeom>
            <a:solidFill>
              <a:srgbClr val="172C51"/>
            </a:solidFill>
          </p:spPr>
          <p:txBody>
            <a:bodyPr/>
            <a:lstStyle/>
            <a:p>
              <a:endParaRPr lang="en-GB"/>
            </a:p>
          </p:txBody>
        </p:sp>
      </p:grpSp>
      <p:pic>
        <p:nvPicPr>
          <p:cNvPr id="17" name="Graphic 21">
            <a:extLst>
              <a:ext uri="{FF2B5EF4-FFF2-40B4-BE49-F238E27FC236}">
                <a16:creationId xmlns:a16="http://schemas.microsoft.com/office/drawing/2014/main" id="{FE1310BD-1CF3-516D-C584-524EF0B4BAF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3832666" cy="17895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164"/>
    </mc:Choice>
    <mc:Fallback xmlns="">
      <p:transition spd="slow" advTm="13164"/>
    </mc:Fallback>
  </mc:AlternateContent>
  <p:extLst>
    <p:ext uri="{E180D4A7-C9FB-4DFB-919C-405C955672EB}">
      <p14:showEvtLst xmlns:p14="http://schemas.microsoft.com/office/powerpoint/2010/main">
        <p14:playEvt time="359" objId="16"/>
        <p14:stopEvt time="13164" objId="1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a:grpSpLocks noChangeAspect="1"/>
          </p:cNvGrpSpPr>
          <p:nvPr/>
        </p:nvGrpSpPr>
        <p:grpSpPr>
          <a:xfrm>
            <a:off x="-89988" y="-87087"/>
            <a:ext cx="18995628" cy="10580916"/>
            <a:chOff x="0" y="0"/>
            <a:chExt cx="25327504" cy="14107888"/>
          </a:xfrm>
        </p:grpSpPr>
        <p:sp>
          <p:nvSpPr>
            <p:cNvPr id="4" name="Freeform 4"/>
            <p:cNvSpPr/>
            <p:nvPr/>
          </p:nvSpPr>
          <p:spPr>
            <a:xfrm>
              <a:off x="0" y="0"/>
              <a:ext cx="25327483" cy="14107922"/>
            </a:xfrm>
            <a:custGeom>
              <a:avLst/>
              <a:gdLst/>
              <a:ahLst/>
              <a:cxnLst/>
              <a:rect l="l" t="t" r="r" b="b"/>
              <a:pathLst>
                <a:path w="25327483" h="14107922">
                  <a:moveTo>
                    <a:pt x="0" y="0"/>
                  </a:moveTo>
                  <a:lnTo>
                    <a:pt x="25327483" y="0"/>
                  </a:lnTo>
                  <a:lnTo>
                    <a:pt x="25327483" y="14107922"/>
                  </a:lnTo>
                  <a:lnTo>
                    <a:pt x="0" y="14107922"/>
                  </a:lnTo>
                  <a:lnTo>
                    <a:pt x="0" y="0"/>
                  </a:lnTo>
                  <a:close/>
                </a:path>
              </a:pathLst>
            </a:custGeom>
            <a:blipFill>
              <a:blip r:embed="rId4"/>
              <a:stretch>
                <a:fillRect t="-39763" b="-39763"/>
              </a:stretch>
            </a:blipFill>
          </p:spPr>
          <p:txBody>
            <a:bodyPr/>
            <a:lstStyle/>
            <a:p>
              <a:endParaRPr lang="en-GB"/>
            </a:p>
          </p:txBody>
        </p:sp>
      </p:grpSp>
      <p:grpSp>
        <p:nvGrpSpPr>
          <p:cNvPr id="5" name="Group 5"/>
          <p:cNvGrpSpPr/>
          <p:nvPr/>
        </p:nvGrpSpPr>
        <p:grpSpPr>
          <a:xfrm>
            <a:off x="-19050" y="-65316"/>
            <a:ext cx="18287998" cy="8724680"/>
            <a:chOff x="0" y="0"/>
            <a:chExt cx="24383998" cy="11632906"/>
          </a:xfrm>
        </p:grpSpPr>
        <p:sp>
          <p:nvSpPr>
            <p:cNvPr id="6" name="Freeform 6"/>
            <p:cNvSpPr/>
            <p:nvPr/>
          </p:nvSpPr>
          <p:spPr>
            <a:xfrm>
              <a:off x="0" y="0"/>
              <a:ext cx="24384000" cy="11632946"/>
            </a:xfrm>
            <a:custGeom>
              <a:avLst/>
              <a:gdLst/>
              <a:ahLst/>
              <a:cxnLst/>
              <a:rect l="l" t="t" r="r" b="b"/>
              <a:pathLst>
                <a:path w="24384000" h="11632946">
                  <a:moveTo>
                    <a:pt x="0" y="11632946"/>
                  </a:moveTo>
                  <a:lnTo>
                    <a:pt x="20635595" y="11632946"/>
                  </a:lnTo>
                  <a:cubicBezTo>
                    <a:pt x="22705695" y="11632946"/>
                    <a:pt x="24384000" y="9954768"/>
                    <a:pt x="24384000" y="7884541"/>
                  </a:cubicBezTo>
                  <a:lnTo>
                    <a:pt x="24384000" y="0"/>
                  </a:lnTo>
                  <a:lnTo>
                    <a:pt x="0" y="0"/>
                  </a:lnTo>
                  <a:close/>
                </a:path>
              </a:pathLst>
            </a:custGeom>
            <a:solidFill>
              <a:srgbClr val="FFFFFF"/>
            </a:solidFill>
          </p:spPr>
          <p:txBody>
            <a:bodyPr/>
            <a:lstStyle/>
            <a:p>
              <a:endParaRPr lang="en-GB"/>
            </a:p>
          </p:txBody>
        </p:sp>
      </p:grpSp>
      <p:sp>
        <p:nvSpPr>
          <p:cNvPr id="7" name="TextBox 7"/>
          <p:cNvSpPr txBox="1"/>
          <p:nvPr/>
        </p:nvSpPr>
        <p:spPr>
          <a:xfrm>
            <a:off x="7107076" y="3856801"/>
            <a:ext cx="13000602" cy="2936701"/>
          </a:xfrm>
          <a:prstGeom prst="rect">
            <a:avLst/>
          </a:prstGeom>
        </p:spPr>
        <p:txBody>
          <a:bodyPr lIns="0" tIns="0" rIns="0" bIns="0" rtlCol="0" anchor="t">
            <a:spAutoFit/>
          </a:bodyPr>
          <a:lstStyle/>
          <a:p>
            <a:pPr algn="l">
              <a:lnSpc>
                <a:spcPts val="7920"/>
              </a:lnSpc>
            </a:pPr>
            <a:r>
              <a:rPr lang="en-US" sz="6600" b="1" dirty="0">
                <a:solidFill>
                  <a:srgbClr val="00B0F0"/>
                </a:solidFill>
                <a:latin typeface="Alexandria Bold"/>
                <a:ea typeface="Alexandria Bold"/>
                <a:cs typeface="Alexandria Bold"/>
                <a:sym typeface="Alexandria Bold"/>
              </a:rPr>
              <a:t>Employment Relations</a:t>
            </a:r>
          </a:p>
          <a:p>
            <a:pPr>
              <a:lnSpc>
                <a:spcPts val="5040"/>
              </a:lnSpc>
            </a:pPr>
            <a:r>
              <a:rPr lang="en-US" sz="4200" dirty="0">
                <a:solidFill>
                  <a:srgbClr val="000000"/>
                </a:solidFill>
                <a:latin typeface="Calibri (MS)"/>
                <a:ea typeface="Calibri (MS)"/>
                <a:cs typeface="Calibri (MS)"/>
                <a:sym typeface="Calibri (MS)"/>
              </a:rPr>
              <a:t>Employment relations different </a:t>
            </a:r>
          </a:p>
          <a:p>
            <a:pPr>
              <a:lnSpc>
                <a:spcPts val="5040"/>
              </a:lnSpc>
            </a:pPr>
            <a:r>
              <a:rPr lang="en-US" sz="4200" dirty="0">
                <a:solidFill>
                  <a:srgbClr val="000000"/>
                </a:solidFill>
                <a:latin typeface="Calibri (MS)"/>
                <a:ea typeface="Calibri (MS)"/>
                <a:cs typeface="Calibri (MS)"/>
                <a:sym typeface="Calibri (MS)"/>
              </a:rPr>
              <a:t>philosophy and managerial styles.</a:t>
            </a:r>
          </a:p>
          <a:p>
            <a:pPr algn="l">
              <a:lnSpc>
                <a:spcPts val="5040"/>
              </a:lnSpc>
            </a:pPr>
            <a:endParaRPr lang="en-US" sz="4200" dirty="0">
              <a:solidFill>
                <a:srgbClr val="000000"/>
              </a:solidFill>
              <a:latin typeface="Calibri (MS)"/>
              <a:ea typeface="Calibri (MS)"/>
              <a:cs typeface="Calibri (MS)"/>
              <a:sym typeface="Calibri (MS)"/>
            </a:endParaRPr>
          </a:p>
        </p:txBody>
      </p:sp>
      <p:grpSp>
        <p:nvGrpSpPr>
          <p:cNvPr id="8" name="Group 8"/>
          <p:cNvGrpSpPr/>
          <p:nvPr/>
        </p:nvGrpSpPr>
        <p:grpSpPr>
          <a:xfrm>
            <a:off x="9612352" y="6490215"/>
            <a:ext cx="5293962" cy="812800"/>
            <a:chOff x="0" y="0"/>
            <a:chExt cx="7058616" cy="1083734"/>
          </a:xfrm>
        </p:grpSpPr>
        <p:sp>
          <p:nvSpPr>
            <p:cNvPr id="9" name="Freeform 9"/>
            <p:cNvSpPr/>
            <p:nvPr/>
          </p:nvSpPr>
          <p:spPr>
            <a:xfrm>
              <a:off x="12700" y="12700"/>
              <a:ext cx="7033260" cy="1058291"/>
            </a:xfrm>
            <a:custGeom>
              <a:avLst/>
              <a:gdLst/>
              <a:ahLst/>
              <a:cxnLst/>
              <a:rect l="l" t="t" r="r" b="b"/>
              <a:pathLst>
                <a:path w="7033260" h="1058291">
                  <a:moveTo>
                    <a:pt x="0" y="176403"/>
                  </a:moveTo>
                  <a:cubicBezTo>
                    <a:pt x="0" y="78994"/>
                    <a:pt x="80518" y="0"/>
                    <a:pt x="179959" y="0"/>
                  </a:cubicBezTo>
                  <a:lnTo>
                    <a:pt x="6853301" y="0"/>
                  </a:lnTo>
                  <a:cubicBezTo>
                    <a:pt x="6952742" y="0"/>
                    <a:pt x="7033260" y="78994"/>
                    <a:pt x="7033260" y="176403"/>
                  </a:cubicBezTo>
                  <a:lnTo>
                    <a:pt x="7033260" y="881888"/>
                  </a:lnTo>
                  <a:cubicBezTo>
                    <a:pt x="7033260" y="979297"/>
                    <a:pt x="6952742" y="1058291"/>
                    <a:pt x="6853301" y="1058291"/>
                  </a:cubicBezTo>
                  <a:lnTo>
                    <a:pt x="179959" y="1058291"/>
                  </a:lnTo>
                  <a:cubicBezTo>
                    <a:pt x="80518" y="1058291"/>
                    <a:pt x="0" y="979297"/>
                    <a:pt x="0" y="881888"/>
                  </a:cubicBezTo>
                  <a:close/>
                </a:path>
              </a:pathLst>
            </a:custGeom>
            <a:solidFill>
              <a:srgbClr val="FFFFFF"/>
            </a:solidFill>
          </p:spPr>
          <p:txBody>
            <a:bodyPr/>
            <a:lstStyle/>
            <a:p>
              <a:endParaRPr lang="en-GB"/>
            </a:p>
          </p:txBody>
        </p:sp>
        <p:sp>
          <p:nvSpPr>
            <p:cNvPr id="10" name="Freeform 10"/>
            <p:cNvSpPr/>
            <p:nvPr/>
          </p:nvSpPr>
          <p:spPr>
            <a:xfrm>
              <a:off x="0" y="0"/>
              <a:ext cx="7058660" cy="1083691"/>
            </a:xfrm>
            <a:custGeom>
              <a:avLst/>
              <a:gdLst/>
              <a:ahLst/>
              <a:cxnLst/>
              <a:rect l="l" t="t" r="r" b="b"/>
              <a:pathLst>
                <a:path w="7058660" h="1083691">
                  <a:moveTo>
                    <a:pt x="0" y="189103"/>
                  </a:moveTo>
                  <a:cubicBezTo>
                    <a:pt x="0" y="84455"/>
                    <a:pt x="86487" y="0"/>
                    <a:pt x="192659" y="0"/>
                  </a:cubicBezTo>
                  <a:lnTo>
                    <a:pt x="6866001" y="0"/>
                  </a:lnTo>
                  <a:lnTo>
                    <a:pt x="6866001" y="12700"/>
                  </a:lnTo>
                  <a:lnTo>
                    <a:pt x="6866001" y="0"/>
                  </a:lnTo>
                  <a:cubicBezTo>
                    <a:pt x="6972173" y="0"/>
                    <a:pt x="7058660" y="84455"/>
                    <a:pt x="7058660" y="189103"/>
                  </a:cubicBezTo>
                  <a:lnTo>
                    <a:pt x="7045960" y="189103"/>
                  </a:lnTo>
                  <a:lnTo>
                    <a:pt x="7058660" y="189103"/>
                  </a:lnTo>
                  <a:lnTo>
                    <a:pt x="7058660" y="894588"/>
                  </a:lnTo>
                  <a:lnTo>
                    <a:pt x="7045960" y="894588"/>
                  </a:lnTo>
                  <a:lnTo>
                    <a:pt x="7058660" y="894588"/>
                  </a:lnTo>
                  <a:cubicBezTo>
                    <a:pt x="7058660" y="999236"/>
                    <a:pt x="6972173" y="1083691"/>
                    <a:pt x="6866001" y="1083691"/>
                  </a:cubicBezTo>
                  <a:lnTo>
                    <a:pt x="6866001" y="1070991"/>
                  </a:lnTo>
                  <a:lnTo>
                    <a:pt x="6866001" y="1083691"/>
                  </a:lnTo>
                  <a:lnTo>
                    <a:pt x="192659" y="1083691"/>
                  </a:lnTo>
                  <a:lnTo>
                    <a:pt x="192659" y="1070991"/>
                  </a:lnTo>
                  <a:lnTo>
                    <a:pt x="192659" y="1083691"/>
                  </a:lnTo>
                  <a:cubicBezTo>
                    <a:pt x="86487" y="1083691"/>
                    <a:pt x="0" y="999363"/>
                    <a:pt x="0" y="894588"/>
                  </a:cubicBezTo>
                  <a:lnTo>
                    <a:pt x="0" y="189103"/>
                  </a:lnTo>
                  <a:lnTo>
                    <a:pt x="12700" y="189103"/>
                  </a:lnTo>
                  <a:lnTo>
                    <a:pt x="0" y="189103"/>
                  </a:lnTo>
                  <a:moveTo>
                    <a:pt x="25400" y="189103"/>
                  </a:moveTo>
                  <a:lnTo>
                    <a:pt x="25400" y="894588"/>
                  </a:lnTo>
                  <a:lnTo>
                    <a:pt x="12700" y="894588"/>
                  </a:lnTo>
                  <a:lnTo>
                    <a:pt x="25400" y="894588"/>
                  </a:lnTo>
                  <a:cubicBezTo>
                    <a:pt x="25400" y="984758"/>
                    <a:pt x="100076" y="1058291"/>
                    <a:pt x="192659" y="1058291"/>
                  </a:cubicBezTo>
                  <a:lnTo>
                    <a:pt x="6866001" y="1058291"/>
                  </a:lnTo>
                  <a:cubicBezTo>
                    <a:pt x="6958584" y="1058291"/>
                    <a:pt x="7033260" y="984758"/>
                    <a:pt x="7033260" y="894588"/>
                  </a:cubicBezTo>
                  <a:lnTo>
                    <a:pt x="7033260" y="189103"/>
                  </a:lnTo>
                  <a:cubicBezTo>
                    <a:pt x="7033260" y="98933"/>
                    <a:pt x="6958584" y="25400"/>
                    <a:pt x="6866001" y="25400"/>
                  </a:cubicBezTo>
                  <a:lnTo>
                    <a:pt x="192659" y="25400"/>
                  </a:lnTo>
                  <a:lnTo>
                    <a:pt x="192659" y="12700"/>
                  </a:lnTo>
                  <a:lnTo>
                    <a:pt x="192659" y="25400"/>
                  </a:lnTo>
                  <a:cubicBezTo>
                    <a:pt x="100076" y="25400"/>
                    <a:pt x="25400" y="98933"/>
                    <a:pt x="25400" y="189103"/>
                  </a:cubicBezTo>
                  <a:close/>
                </a:path>
              </a:pathLst>
            </a:custGeom>
            <a:solidFill>
              <a:srgbClr val="8E5A6D"/>
            </a:solidFill>
          </p:spPr>
          <p:txBody>
            <a:bodyPr/>
            <a:lstStyle/>
            <a:p>
              <a:endParaRPr lang="en-GB"/>
            </a:p>
          </p:txBody>
        </p:sp>
        <p:sp>
          <p:nvSpPr>
            <p:cNvPr id="11" name="TextBox 11"/>
            <p:cNvSpPr txBox="1"/>
            <p:nvPr/>
          </p:nvSpPr>
          <p:spPr>
            <a:xfrm>
              <a:off x="0" y="0"/>
              <a:ext cx="7058616" cy="1083734"/>
            </a:xfrm>
            <a:prstGeom prst="rect">
              <a:avLst/>
            </a:prstGeom>
          </p:spPr>
          <p:txBody>
            <a:bodyPr lIns="50800" tIns="50800" rIns="50800" bIns="50800" rtlCol="0" anchor="ctr"/>
            <a:lstStyle/>
            <a:p>
              <a:pPr algn="ctr">
                <a:lnSpc>
                  <a:spcPts val="5040"/>
                </a:lnSpc>
              </a:pPr>
              <a:r>
                <a:rPr lang="en-US" sz="4200" b="1">
                  <a:solidFill>
                    <a:srgbClr val="000000"/>
                  </a:solidFill>
                  <a:latin typeface="Alexandria Bold"/>
                  <a:ea typeface="Alexandria Bold"/>
                  <a:cs typeface="Alexandria Bold"/>
                  <a:sym typeface="Alexandria Bold"/>
                </a:rPr>
                <a:t>Lecture (5)</a:t>
              </a:r>
            </a:p>
          </p:txBody>
        </p:sp>
      </p:grpSp>
      <p:grpSp>
        <p:nvGrpSpPr>
          <p:cNvPr id="12" name="Group 12"/>
          <p:cNvGrpSpPr>
            <a:grpSpLocks noChangeAspect="1"/>
          </p:cNvGrpSpPr>
          <p:nvPr/>
        </p:nvGrpSpPr>
        <p:grpSpPr>
          <a:xfrm>
            <a:off x="14674498" y="89684"/>
            <a:ext cx="3457712" cy="1614514"/>
            <a:chOff x="0" y="0"/>
            <a:chExt cx="4610282" cy="2152686"/>
          </a:xfrm>
        </p:grpSpPr>
        <p:sp>
          <p:nvSpPr>
            <p:cNvPr id="13" name="Freeform 13"/>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5"/>
              <a:stretch>
                <a:fillRect t="-59703" r="-1" b="-54464"/>
              </a:stretch>
            </a:blipFill>
          </p:spPr>
          <p:txBody>
            <a:bodyPr/>
            <a:lstStyle/>
            <a:p>
              <a:endParaRPr lang="en-GB"/>
            </a:p>
          </p:txBody>
        </p:sp>
      </p:grpSp>
      <p:sp>
        <p:nvSpPr>
          <p:cNvPr id="14" name="Freeform 14"/>
          <p:cNvSpPr/>
          <p:nvPr/>
        </p:nvSpPr>
        <p:spPr>
          <a:xfrm>
            <a:off x="41479" y="-87087"/>
            <a:ext cx="9366347" cy="5725179"/>
          </a:xfrm>
          <a:custGeom>
            <a:avLst/>
            <a:gdLst/>
            <a:ahLst/>
            <a:cxnLst/>
            <a:rect l="l" t="t" r="r" b="b"/>
            <a:pathLst>
              <a:path w="9366347" h="5725179">
                <a:moveTo>
                  <a:pt x="0" y="0"/>
                </a:moveTo>
                <a:lnTo>
                  <a:pt x="9366347" y="0"/>
                </a:lnTo>
                <a:lnTo>
                  <a:pt x="9366347" y="5725179"/>
                </a:lnTo>
                <a:lnTo>
                  <a:pt x="0" y="5725179"/>
                </a:lnTo>
                <a:lnTo>
                  <a:pt x="0" y="0"/>
                </a:lnTo>
                <a:close/>
              </a:path>
            </a:pathLst>
          </a:custGeom>
          <a:blipFill>
            <a:blip r:embed="rId6"/>
            <a:stretch>
              <a:fillRect/>
            </a:stretch>
          </a:blipFill>
        </p:spPr>
        <p:txBody>
          <a:bodyPr/>
          <a:lstStyle/>
          <a:p>
            <a:endParaRPr lang="en-GB"/>
          </a:p>
        </p:txBody>
      </p:sp>
      <p:sp>
        <p:nvSpPr>
          <p:cNvPr id="15" name="TextBox 15"/>
          <p:cNvSpPr txBox="1"/>
          <p:nvPr/>
        </p:nvSpPr>
        <p:spPr>
          <a:xfrm>
            <a:off x="9646776" y="7182873"/>
            <a:ext cx="5027722" cy="981075"/>
          </a:xfrm>
          <a:prstGeom prst="rect">
            <a:avLst/>
          </a:prstGeom>
        </p:spPr>
        <p:txBody>
          <a:bodyPr lIns="0" tIns="0" rIns="0" bIns="0" rtlCol="0" anchor="t">
            <a:spAutoFit/>
          </a:bodyPr>
          <a:lstStyle/>
          <a:p>
            <a:pPr algn="l">
              <a:lnSpc>
                <a:spcPts val="3600"/>
              </a:lnSpc>
            </a:pPr>
            <a:r>
              <a:rPr lang="en-US" sz="30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5ᵗʰ Lecture</a:t>
            </a:r>
          </a:p>
        </p:txBody>
      </p:sp>
      <p:sp>
        <p:nvSpPr>
          <p:cNvPr id="16" name="TextBox 16"/>
          <p:cNvSpPr txBox="1"/>
          <p:nvPr/>
        </p:nvSpPr>
        <p:spPr>
          <a:xfrm>
            <a:off x="780218" y="9327028"/>
            <a:ext cx="7146814" cy="641201"/>
          </a:xfrm>
          <a:prstGeom prst="rect">
            <a:avLst/>
          </a:prstGeom>
        </p:spPr>
        <p:txBody>
          <a:bodyPr lIns="0" tIns="0" rIns="0" bIns="0" rtlCol="0" anchor="t">
            <a:spAutoFit/>
          </a:bodyPr>
          <a:lstStyle/>
          <a:p>
            <a:pPr algn="l">
              <a:lnSpc>
                <a:spcPts val="5040"/>
              </a:lnSpc>
            </a:pPr>
            <a:r>
              <a:rPr lang="en-US" sz="4200" b="1" dirty="0">
                <a:solidFill>
                  <a:srgbClr val="00B0F0"/>
                </a:solidFill>
                <a:latin typeface="Alexandria Bold"/>
                <a:ea typeface="Alexandria Bold"/>
                <a:cs typeface="Alexandria Bold"/>
                <a:sym typeface="Alexandria Bold"/>
              </a:rPr>
              <a:t>DR. AMER ALANAZI</a:t>
            </a:r>
          </a:p>
        </p:txBody>
      </p:sp>
      <p:sp>
        <p:nvSpPr>
          <p:cNvPr id="17" name="TextBox 17"/>
          <p:cNvSpPr txBox="1"/>
          <p:nvPr/>
        </p:nvSpPr>
        <p:spPr>
          <a:xfrm>
            <a:off x="780218" y="8792169"/>
            <a:ext cx="7146814" cy="599122"/>
          </a:xfrm>
          <a:prstGeom prst="rect">
            <a:avLst/>
          </a:prstGeom>
        </p:spPr>
        <p:txBody>
          <a:bodyPr lIns="0" tIns="0" rIns="0" bIns="0" rtlCol="0" anchor="t">
            <a:spAutoFit/>
          </a:bodyPr>
          <a:lstStyle/>
          <a:p>
            <a:pPr algn="l">
              <a:lnSpc>
                <a:spcPts val="4320"/>
              </a:lnSpc>
            </a:pPr>
            <a:r>
              <a:rPr lang="en-US" sz="3600">
                <a:solidFill>
                  <a:srgbClr val="00B0F0"/>
                </a:solidFill>
                <a:latin typeface="Alexandria"/>
                <a:ea typeface="Alexandria"/>
                <a:cs typeface="Alexandria"/>
                <a:sym typeface="Alexandria"/>
              </a:rPr>
              <a:t>Prepared by</a:t>
            </a:r>
          </a:p>
        </p:txBody>
      </p:sp>
    </p:spTree>
  </p:cSld>
  <p:clrMapOvr>
    <a:masterClrMapping/>
  </p:clrMapOvr>
  <mc:AlternateContent xmlns:mc="http://schemas.openxmlformats.org/markup-compatibility/2006" xmlns:p14="http://schemas.microsoft.com/office/powerpoint/2010/main">
    <mc:Choice Requires="p14">
      <p:transition spd="slow" p14:dur="2000" advTm="50615"/>
    </mc:Choice>
    <mc:Fallback xmlns="">
      <p:transition spd="slow" advTm="5061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492447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Discussion question:</a:t>
              </a:r>
            </a:p>
            <a:p>
              <a:pPr algn="l">
                <a:lnSpc>
                  <a:spcPts val="7128"/>
                </a:lnSpc>
              </a:pPr>
              <a:r>
                <a:rPr lang="en-US" sz="6600">
                  <a:solidFill>
                    <a:srgbClr val="000000"/>
                  </a:solidFill>
                  <a:latin typeface="Calibri (MS) Light"/>
                  <a:ea typeface="Calibri (MS) Light"/>
                  <a:cs typeface="Calibri (MS) Light"/>
                  <a:sym typeface="Calibri (MS) Light"/>
                </a:rPr>
                <a:t>Define employment relations</a:t>
              </a:r>
            </a:p>
          </p:txBody>
        </p:sp>
      </p:grpSp>
      <p:pic>
        <p:nvPicPr>
          <p:cNvPr id="6" name="Graphic 21">
            <a:extLst>
              <a:ext uri="{FF2B5EF4-FFF2-40B4-BE49-F238E27FC236}">
                <a16:creationId xmlns:a16="http://schemas.microsoft.com/office/drawing/2014/main" id="{1354EE40-7111-A6AE-6231-B42DD9BEBB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1084"/>
    </mc:Choice>
    <mc:Fallback xmlns="">
      <p:transition spd="slow" advTm="106108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148726"/>
            <a:ext cx="15773400" cy="1988344"/>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EMPLOYEE RELATIONS - WHAT IS IT?</a:t>
              </a:r>
            </a:p>
            <a:p>
              <a:pPr algn="l">
                <a:lnSpc>
                  <a:spcPts val="7128"/>
                </a:lnSpc>
              </a:pPr>
              <a:endParaRPr lang="en-US" sz="6600">
                <a:solidFill>
                  <a:srgbClr val="000000"/>
                </a:solidFill>
                <a:latin typeface="Calibri (MS) Light"/>
                <a:ea typeface="Calibri (MS) Light"/>
                <a:cs typeface="Calibri (MS) Light"/>
                <a:sym typeface="Calibri (MS) Light"/>
              </a:endParaRPr>
            </a:p>
          </p:txBody>
        </p:sp>
      </p:grpSp>
      <p:sp>
        <p:nvSpPr>
          <p:cNvPr id="6" name="TextBox 6"/>
          <p:cNvSpPr txBox="1"/>
          <p:nvPr/>
        </p:nvSpPr>
        <p:spPr>
          <a:xfrm>
            <a:off x="1348740" y="2698433"/>
            <a:ext cx="15590520" cy="6521292"/>
          </a:xfrm>
          <a:prstGeom prst="rect">
            <a:avLst/>
          </a:prstGeom>
        </p:spPr>
        <p:txBody>
          <a:bodyPr lIns="0" tIns="0" rIns="0" bIns="0" rtlCol="0" anchor="t">
            <a:spAutoFit/>
          </a:bodyPr>
          <a:lstStyle/>
          <a:p>
            <a:pPr marL="760095" lvl="1" indent="-380048" algn="l">
              <a:lnSpc>
                <a:spcPts val="5040"/>
              </a:lnSpc>
              <a:buFont typeface="Arial"/>
              <a:buChar char="•"/>
            </a:pPr>
            <a:r>
              <a:rPr lang="en-US" sz="4200">
                <a:solidFill>
                  <a:srgbClr val="000000"/>
                </a:solidFill>
                <a:latin typeface="Calibri (MS)"/>
                <a:ea typeface="Calibri (MS)"/>
                <a:cs typeface="Calibri (MS)"/>
                <a:sym typeface="Calibri (MS)"/>
              </a:rPr>
              <a:t>The study of employee relations is the study of interactions, behaviours and outcomes based in and around the workplace. It involves those in work, those who employ them, and those who have an impact on their workplace relationships such as legislators and politicians:</a:t>
            </a:r>
          </a:p>
          <a:p>
            <a:pPr marL="760095" lvl="1" indent="-380048" algn="l">
              <a:lnSpc>
                <a:spcPts val="5040"/>
              </a:lnSpc>
              <a:buFont typeface="Arial"/>
              <a:buChar char="•"/>
            </a:pPr>
            <a:r>
              <a:rPr lang="en-US" sz="4200">
                <a:solidFill>
                  <a:srgbClr val="000000"/>
                </a:solidFill>
                <a:latin typeface="Calibri (MS)"/>
                <a:ea typeface="Calibri (MS)"/>
                <a:cs typeface="Calibri (MS)"/>
                <a:sym typeface="Calibri (MS)"/>
              </a:rPr>
              <a:t> it is concerned with studying the regulation of the determinants and outcomes of the employment relationship, and sometimes with the breakdown of such regulation. </a:t>
            </a:r>
          </a:p>
        </p:txBody>
      </p:sp>
      <p:pic>
        <p:nvPicPr>
          <p:cNvPr id="7" name="Graphic 21">
            <a:extLst>
              <a:ext uri="{FF2B5EF4-FFF2-40B4-BE49-F238E27FC236}">
                <a16:creationId xmlns:a16="http://schemas.microsoft.com/office/drawing/2014/main" id="{25D76FEF-9C86-AA28-C651-032ACA0D10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8535"/>
    </mc:Choice>
    <mc:Fallback xmlns="">
      <p:transition spd="slow" advTm="2085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EMPLOYEE RELATIONS</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Because workplaces do not exist alone, the economies in which they are based, together with the cultures, philosophies, styles and norms of those working within them, and the desires, wishes and expectations of those reliant on them, all have a bearing on what goes on in the workplace, as indeed does the type of work, the technology used and the levels of competition</a:t>
            </a:r>
          </a:p>
          <a:p>
            <a:pPr marL="760095" lvl="1" indent="-380048" algn="l">
              <a:lnSpc>
                <a:spcPts val="4536"/>
              </a:lnSpc>
            </a:pPr>
            <a:endParaRPr lang="en-US" sz="4200">
              <a:solidFill>
                <a:srgbClr val="000000"/>
              </a:solidFill>
              <a:latin typeface="Calibri (MS)"/>
              <a:ea typeface="Calibri (MS)"/>
              <a:cs typeface="Calibri (MS)"/>
              <a:sym typeface="Calibri (MS)"/>
            </a:endParaRPr>
          </a:p>
        </p:txBody>
      </p:sp>
      <p:pic>
        <p:nvPicPr>
          <p:cNvPr id="7" name="Graphic 21">
            <a:extLst>
              <a:ext uri="{FF2B5EF4-FFF2-40B4-BE49-F238E27FC236}">
                <a16:creationId xmlns:a16="http://schemas.microsoft.com/office/drawing/2014/main" id="{4CFA58D3-AEEC-4E3A-107A-6CF4D4A60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6259"/>
    </mc:Choice>
    <mc:Fallback xmlns="">
      <p:transition spd="slow" advTm="3362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Frames of Reference</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algn="l">
              <a:lnSpc>
                <a:spcPts val="7560"/>
              </a:lnSpc>
            </a:pPr>
            <a:r>
              <a:rPr lang="en-US" sz="4200">
                <a:solidFill>
                  <a:srgbClr val="000000"/>
                </a:solidFill>
                <a:latin typeface="Inter"/>
                <a:ea typeface="Inter"/>
                <a:cs typeface="Inter"/>
                <a:sym typeface="Inter"/>
              </a:rPr>
              <a:t> </a:t>
            </a:r>
            <a:r>
              <a:rPr lang="en-US" sz="4200">
                <a:solidFill>
                  <a:srgbClr val="333333"/>
                </a:solidFill>
                <a:latin typeface="Inter"/>
                <a:ea typeface="Inter"/>
                <a:cs typeface="Inter"/>
                <a:sym typeface="Inter"/>
              </a:rPr>
              <a:t>John Fox in 1966. Fox proposed that attitudes and subsequent behaviour in workplace relationships can be divided into two distinct categories: either a unitary relationship, that is, a relationship that exists solely for the mutual benefit of the parties, or a pluralistic relationship, that exists for the benefit of the interests of distinct but interdependent groups.</a:t>
            </a:r>
          </a:p>
        </p:txBody>
      </p:sp>
      <p:pic>
        <p:nvPicPr>
          <p:cNvPr id="7" name="Graphic 21">
            <a:extLst>
              <a:ext uri="{FF2B5EF4-FFF2-40B4-BE49-F238E27FC236}">
                <a16:creationId xmlns:a16="http://schemas.microsoft.com/office/drawing/2014/main" id="{6384412C-B581-AE00-A65C-82090D170F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7457"/>
    </mc:Choice>
    <mc:Fallback xmlns="">
      <p:transition spd="slow" advTm="20745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3467100"/>
            <a:ext cx="15773400" cy="3445723"/>
            <a:chOff x="0" y="-1943170"/>
            <a:chExt cx="21031200" cy="459429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1943170"/>
              <a:ext cx="21031200" cy="2584451"/>
            </a:xfrm>
            <a:prstGeom prst="rect">
              <a:avLst/>
            </a:prstGeom>
          </p:spPr>
          <p:txBody>
            <a:bodyPr lIns="0" tIns="0" rIns="0" bIns="0" rtlCol="0" anchor="ctr"/>
            <a:lstStyle/>
            <a:p>
              <a:pPr algn="l">
                <a:lnSpc>
                  <a:spcPts val="7128"/>
                </a:lnSpc>
              </a:pPr>
              <a:r>
                <a:rPr lang="en-US" sz="6600" dirty="0">
                  <a:solidFill>
                    <a:srgbClr val="333333"/>
                  </a:solidFill>
                  <a:latin typeface="Inter"/>
                  <a:ea typeface="Inter"/>
                  <a:sym typeface="Inter"/>
                </a:rPr>
                <a:t>Unitarist Framework</a:t>
              </a:r>
            </a:p>
          </p:txBody>
        </p:sp>
      </p:grpSp>
      <p:pic>
        <p:nvPicPr>
          <p:cNvPr id="6" name="Graphic 21">
            <a:extLst>
              <a:ext uri="{FF2B5EF4-FFF2-40B4-BE49-F238E27FC236}">
                <a16:creationId xmlns:a16="http://schemas.microsoft.com/office/drawing/2014/main" id="{F861EA37-3A6B-341E-2CDF-A24D929EEF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155"/>
    </mc:Choice>
    <mc:Fallback xmlns="">
      <p:transition spd="slow" advTm="2215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584451"/>
            </a:xfrm>
            <a:prstGeom prst="rect">
              <a:avLst/>
            </a:prstGeom>
          </p:spPr>
          <p:txBody>
            <a:bodyPr lIns="0" tIns="0" rIns="0" bIns="0" rtlCol="0" anchor="ctr"/>
            <a:lstStyle/>
            <a:p>
              <a:pPr algn="l">
                <a:lnSpc>
                  <a:spcPts val="7128"/>
                </a:lnSpc>
              </a:pPr>
              <a:r>
                <a:rPr lang="en-US" sz="6600">
                  <a:solidFill>
                    <a:srgbClr val="333333"/>
                  </a:solidFill>
                  <a:latin typeface="Inter"/>
                  <a:ea typeface="Inter"/>
                  <a:cs typeface="Inter"/>
                  <a:sym typeface="Inter"/>
                </a:rPr>
                <a:t>unitarist framework</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333333"/>
                </a:solidFill>
                <a:latin typeface="Inter"/>
                <a:ea typeface="Inter"/>
                <a:cs typeface="Inter"/>
                <a:sym typeface="Inter"/>
              </a:rPr>
              <a:t>A unitarist framework is one in which the employer has a view of the workplace from a point of view that assumes that everyone in the organisation agrees with the employer’s purpose – the organisation’s success – and, more importantly, agrees with the ways in which management intends to achieve that success. </a:t>
            </a:r>
          </a:p>
        </p:txBody>
      </p:sp>
      <p:pic>
        <p:nvPicPr>
          <p:cNvPr id="7" name="Graphic 21">
            <a:extLst>
              <a:ext uri="{FF2B5EF4-FFF2-40B4-BE49-F238E27FC236}">
                <a16:creationId xmlns:a16="http://schemas.microsoft.com/office/drawing/2014/main" id="{5CDC0B7E-4596-9275-36AE-1D555C9583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943"/>
    </mc:Choice>
    <mc:Fallback xmlns="">
      <p:transition spd="slow" advTm="1139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584451"/>
            </a:xfrm>
            <a:prstGeom prst="rect">
              <a:avLst/>
            </a:prstGeom>
          </p:spPr>
          <p:txBody>
            <a:bodyPr lIns="0" tIns="0" rIns="0" bIns="0" rtlCol="0" anchor="ctr"/>
            <a:lstStyle/>
            <a:p>
              <a:pPr algn="l">
                <a:lnSpc>
                  <a:spcPts val="7128"/>
                </a:lnSpc>
              </a:pPr>
              <a:r>
                <a:rPr lang="en-US" sz="6600">
                  <a:solidFill>
                    <a:srgbClr val="333333"/>
                  </a:solidFill>
                  <a:latin typeface="Inter"/>
                  <a:ea typeface="Inter"/>
                  <a:cs typeface="Inter"/>
                  <a:sym typeface="Inter"/>
                </a:rPr>
                <a:t>unitarist framework</a:t>
              </a:r>
            </a:p>
          </p:txBody>
        </p:sp>
      </p:grpSp>
      <p:sp>
        <p:nvSpPr>
          <p:cNvPr id="6" name="TextBox 6"/>
          <p:cNvSpPr txBox="1"/>
          <p:nvPr/>
        </p:nvSpPr>
        <p:spPr>
          <a:xfrm>
            <a:off x="1348740" y="2603183"/>
            <a:ext cx="15590520" cy="6616542"/>
          </a:xfrm>
          <a:prstGeom prst="rect">
            <a:avLst/>
          </a:prstGeom>
        </p:spPr>
        <p:txBody>
          <a:bodyPr lIns="0" tIns="0" rIns="0" bIns="0" rtlCol="0" anchor="t">
            <a:spAutoFit/>
          </a:bodyPr>
          <a:lstStyle/>
          <a:p>
            <a:pPr marL="760095" lvl="1" indent="-380048" algn="l">
              <a:lnSpc>
                <a:spcPts val="6804"/>
              </a:lnSpc>
              <a:buFont typeface="Arial"/>
              <a:buChar char="•"/>
            </a:pPr>
            <a:r>
              <a:rPr lang="en-US" sz="4200">
                <a:solidFill>
                  <a:srgbClr val="333333"/>
                </a:solidFill>
                <a:latin typeface="Inter"/>
                <a:ea typeface="Inter"/>
                <a:cs typeface="Inter"/>
                <a:sym typeface="Inter"/>
              </a:rPr>
              <a:t>In a unitarist framework, management is the sole source of authority and, under the leadership of the employer, has the right to manage; as such, this management privilege is not called into question because everyone is part of a team; they are all working together in the same way, and they all share the same goals. This consistency means that there are no conflicts of interest and, therefore, there is no need for conflict resolution mechanisms.</a:t>
            </a:r>
          </a:p>
        </p:txBody>
      </p:sp>
      <p:pic>
        <p:nvPicPr>
          <p:cNvPr id="7" name="Graphic 21">
            <a:extLst>
              <a:ext uri="{FF2B5EF4-FFF2-40B4-BE49-F238E27FC236}">
                <a16:creationId xmlns:a16="http://schemas.microsoft.com/office/drawing/2014/main" id="{60E0B429-32E8-1AF2-6130-09CE6B89CD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085"/>
    </mc:Choice>
    <mc:Fallback xmlns="">
      <p:transition spd="slow" advTm="13408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584451"/>
            </a:xfrm>
            <a:prstGeom prst="rect">
              <a:avLst/>
            </a:prstGeom>
          </p:spPr>
          <p:txBody>
            <a:bodyPr lIns="0" tIns="0" rIns="0" bIns="0" rtlCol="0" anchor="ctr"/>
            <a:lstStyle/>
            <a:p>
              <a:pPr algn="l">
                <a:lnSpc>
                  <a:spcPts val="7128"/>
                </a:lnSpc>
              </a:pPr>
              <a:r>
                <a:rPr lang="en-US" sz="6600">
                  <a:solidFill>
                    <a:srgbClr val="333333"/>
                  </a:solidFill>
                  <a:latin typeface="Inter"/>
                  <a:ea typeface="Inter"/>
                  <a:cs typeface="Inter"/>
                  <a:sym typeface="Inter"/>
                </a:rPr>
                <a:t>unitarist framework</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Inter"/>
                <a:ea typeface="Inter"/>
                <a:cs typeface="Inter"/>
                <a:sym typeface="Inter"/>
              </a:rPr>
              <a:t>Conflict is often seen as illogical and even pathological. The belief is that when the workforce is in harmony, united, and acts as a cohesive unit, external intervention is unnecessary. Trade unions are therefore viewed as unwanted disruptions in a 'happy family'. </a:t>
            </a:r>
          </a:p>
        </p:txBody>
      </p:sp>
      <p:pic>
        <p:nvPicPr>
          <p:cNvPr id="7" name="Graphic 21">
            <a:extLst>
              <a:ext uri="{FF2B5EF4-FFF2-40B4-BE49-F238E27FC236}">
                <a16:creationId xmlns:a16="http://schemas.microsoft.com/office/drawing/2014/main" id="{76F13867-7327-9F66-9F68-06F3CDC5CD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096"/>
    </mc:Choice>
    <mc:Fallback xmlns="">
      <p:transition spd="slow" advTm="8209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584451"/>
            </a:xfrm>
            <a:prstGeom prst="rect">
              <a:avLst/>
            </a:prstGeom>
          </p:spPr>
          <p:txBody>
            <a:bodyPr lIns="0" tIns="0" rIns="0" bIns="0" rtlCol="0" anchor="ctr"/>
            <a:lstStyle/>
            <a:p>
              <a:pPr algn="l">
                <a:lnSpc>
                  <a:spcPts val="7128"/>
                </a:lnSpc>
              </a:pPr>
              <a:r>
                <a:rPr lang="en-US" sz="6600">
                  <a:solidFill>
                    <a:srgbClr val="333333"/>
                  </a:solidFill>
                  <a:latin typeface="Inter"/>
                  <a:ea typeface="Inter"/>
                  <a:cs typeface="Inter"/>
                  <a:sym typeface="Inter"/>
                </a:rPr>
                <a:t>unitarist framework</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Inter"/>
                <a:ea typeface="Inter"/>
                <a:cs typeface="Inter"/>
                <a:sym typeface="Inter"/>
              </a:rPr>
              <a:t>Conflict is often seen as illogical and even pathological. The belief is that when the workforce is in harmony, united, and acts as a cohesive unit, external intervention is unnecessary. Trade unions are therefore viewed as unwanted disruptions in a 'happy family.</a:t>
            </a:r>
          </a:p>
        </p:txBody>
      </p:sp>
      <p:pic>
        <p:nvPicPr>
          <p:cNvPr id="7" name="Graphic 21">
            <a:extLst>
              <a:ext uri="{FF2B5EF4-FFF2-40B4-BE49-F238E27FC236}">
                <a16:creationId xmlns:a16="http://schemas.microsoft.com/office/drawing/2014/main" id="{957E6B24-0476-6E15-DB8E-836B9AFED5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6218"/>
    </mc:Choice>
    <mc:Fallback xmlns="">
      <p:transition spd="slow" advTm="17621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584451"/>
            </a:xfrm>
            <a:prstGeom prst="rect">
              <a:avLst/>
            </a:prstGeom>
          </p:spPr>
          <p:txBody>
            <a:bodyPr lIns="0" tIns="0" rIns="0" bIns="0" rtlCol="0" anchor="ctr"/>
            <a:lstStyle/>
            <a:p>
              <a:pPr algn="l">
                <a:lnSpc>
                  <a:spcPts val="7128"/>
                </a:lnSpc>
              </a:pPr>
              <a:r>
                <a:rPr lang="en-US" sz="6600">
                  <a:solidFill>
                    <a:srgbClr val="333333"/>
                  </a:solidFill>
                  <a:latin typeface="Inter"/>
                  <a:ea typeface="Inter"/>
                  <a:cs typeface="Inter"/>
                  <a:sym typeface="Inter"/>
                </a:rPr>
                <a:t>unitarist framework</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Inter"/>
                <a:ea typeface="Inter"/>
                <a:cs typeface="Inter"/>
                <a:sym typeface="Inter"/>
              </a:rPr>
              <a:t>or because the dissenter is seen as a nonconformist, possibly a rebellious, independent employee who is best handled through termination. This mindset is appealing to managers as it justifies their decision-making and suggests that any opposition is not their responsibility. In this scenario, the employment relationship is seen as consensual and cooperation is considered the standard.</a:t>
            </a:r>
          </a:p>
        </p:txBody>
      </p:sp>
      <p:pic>
        <p:nvPicPr>
          <p:cNvPr id="7" name="Graphic 21">
            <a:extLst>
              <a:ext uri="{FF2B5EF4-FFF2-40B4-BE49-F238E27FC236}">
                <a16:creationId xmlns:a16="http://schemas.microsoft.com/office/drawing/2014/main" id="{13884CA5-F504-A549-20DA-C44C4C6090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1278"/>
    </mc:Choice>
    <mc:Fallback xmlns="">
      <p:transition spd="slow" advTm="11127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3790675"/>
            <a:ext cx="15773400" cy="3122148"/>
            <a:chOff x="0" y="-1511737"/>
            <a:chExt cx="21031200" cy="4162863"/>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1511737"/>
              <a:ext cx="21031200" cy="2584451"/>
            </a:xfrm>
            <a:prstGeom prst="rect">
              <a:avLst/>
            </a:prstGeom>
          </p:spPr>
          <p:txBody>
            <a:bodyPr lIns="0" tIns="0" rIns="0" bIns="0" rtlCol="0" anchor="ctr"/>
            <a:lstStyle/>
            <a:p>
              <a:pPr algn="l">
                <a:lnSpc>
                  <a:spcPts val="7128"/>
                </a:lnSpc>
              </a:pPr>
              <a:r>
                <a:rPr lang="en-US" sz="6600" dirty="0">
                  <a:solidFill>
                    <a:srgbClr val="333333"/>
                  </a:solidFill>
                  <a:latin typeface="Inter"/>
                  <a:ea typeface="Inter"/>
                  <a:sym typeface="Inter Light"/>
                </a:rPr>
                <a:t>Pluralism</a:t>
              </a:r>
              <a:r>
                <a:rPr lang="en-US" sz="6600" dirty="0">
                  <a:solidFill>
                    <a:srgbClr val="333333"/>
                  </a:solidFill>
                  <a:latin typeface="Inter"/>
                  <a:ea typeface="Inter"/>
                  <a:cs typeface="Inter"/>
                  <a:sym typeface="Inter"/>
                </a:rPr>
                <a:t> Framework</a:t>
              </a:r>
            </a:p>
          </p:txBody>
        </p:sp>
      </p:grpSp>
      <p:pic>
        <p:nvPicPr>
          <p:cNvPr id="6" name="Graphic 21">
            <a:extLst>
              <a:ext uri="{FF2B5EF4-FFF2-40B4-BE49-F238E27FC236}">
                <a16:creationId xmlns:a16="http://schemas.microsoft.com/office/drawing/2014/main" id="{3C789687-81F3-F179-E953-19D77FE7E9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072"/>
    </mc:Choice>
    <mc:Fallback xmlns="">
      <p:transition spd="slow" advTm="670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Pluralism</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dirty="0">
                <a:solidFill>
                  <a:srgbClr val="000000"/>
                </a:solidFill>
                <a:latin typeface="Calibri (MS)"/>
                <a:ea typeface="Calibri (MS)"/>
                <a:cs typeface="Calibri (MS)"/>
                <a:sym typeface="Calibri (MS)"/>
              </a:rPr>
              <a:t>The pluralist perspective, on the other hand, is a framework that assumes workplaces consist of a number of individuals and groups, each with different sets of values, needs, beliefs and loyalties. Such a mixture is unlikely to be homogenous and as a result there will be differing expectations and allegiances. </a:t>
            </a:r>
          </a:p>
        </p:txBody>
      </p:sp>
      <p:pic>
        <p:nvPicPr>
          <p:cNvPr id="7" name="Graphic 21">
            <a:extLst>
              <a:ext uri="{FF2B5EF4-FFF2-40B4-BE49-F238E27FC236}">
                <a16:creationId xmlns:a16="http://schemas.microsoft.com/office/drawing/2014/main" id="{98F03F05-AA61-3E1E-8274-3FFCA62A76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0570"/>
    </mc:Choice>
    <mc:Fallback xmlns="">
      <p:transition spd="slow" advTm="47057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Pluralism</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Consequently conflict is to be expected, and an organisation will need to find ways of accommodating different viewpoints and managing any potential disagreements by consultation, negotiation or shared decision making. Management’s function is therefore to manage by resolving differences and emphasising consensus and consent.</a:t>
            </a:r>
          </a:p>
        </p:txBody>
      </p:sp>
    </p:spTree>
  </p:cSld>
  <p:clrMapOvr>
    <a:masterClrMapping/>
  </p:clrMapOvr>
  <mc:AlternateContent xmlns:mc="http://schemas.openxmlformats.org/markup-compatibility/2006" xmlns:p14="http://schemas.microsoft.com/office/powerpoint/2010/main">
    <mc:Choice Requires="p14">
      <p:transition spd="slow" p14:dur="2000" advTm="192081"/>
    </mc:Choice>
    <mc:Fallback xmlns="">
      <p:transition spd="slow" advTm="1920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4346A-1226-D49C-1550-8EAF4C4D94D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79E7D69-1410-5FE0-1422-D9E7D1CD0E29}"/>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dirty="0"/>
          </a:p>
        </p:txBody>
      </p:sp>
      <p:grpSp>
        <p:nvGrpSpPr>
          <p:cNvPr id="3" name="Group 3">
            <a:extLst>
              <a:ext uri="{FF2B5EF4-FFF2-40B4-BE49-F238E27FC236}">
                <a16:creationId xmlns:a16="http://schemas.microsoft.com/office/drawing/2014/main" id="{805E9B66-C5E2-549A-3EE9-E9138A22D4C2}"/>
              </a:ext>
            </a:extLst>
          </p:cNvPr>
          <p:cNvGrpSpPr/>
          <p:nvPr/>
        </p:nvGrpSpPr>
        <p:grpSpPr>
          <a:xfrm>
            <a:off x="1257300" y="3695700"/>
            <a:ext cx="15773400" cy="3217123"/>
            <a:chOff x="0" y="-1638370"/>
            <a:chExt cx="21031200" cy="4289496"/>
          </a:xfrm>
        </p:grpSpPr>
        <p:sp>
          <p:nvSpPr>
            <p:cNvPr id="4" name="Freeform 4">
              <a:extLst>
                <a:ext uri="{FF2B5EF4-FFF2-40B4-BE49-F238E27FC236}">
                  <a16:creationId xmlns:a16="http://schemas.microsoft.com/office/drawing/2014/main" id="{98772445-7C51-2B4E-60EF-EE82FC9D5E52}"/>
                </a:ext>
              </a:extLst>
            </p:cNvPr>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dirty="0"/>
            </a:p>
          </p:txBody>
        </p:sp>
        <p:sp>
          <p:nvSpPr>
            <p:cNvPr id="5" name="TextBox 5">
              <a:extLst>
                <a:ext uri="{FF2B5EF4-FFF2-40B4-BE49-F238E27FC236}">
                  <a16:creationId xmlns:a16="http://schemas.microsoft.com/office/drawing/2014/main" id="{F7ED7901-B03F-9F51-C439-77CCDDEF5344}"/>
                </a:ext>
              </a:extLst>
            </p:cNvPr>
            <p:cNvSpPr txBox="1"/>
            <p:nvPr/>
          </p:nvSpPr>
          <p:spPr>
            <a:xfrm>
              <a:off x="0" y="-1638370"/>
              <a:ext cx="21031200" cy="2584451"/>
            </a:xfrm>
            <a:prstGeom prst="rect">
              <a:avLst/>
            </a:prstGeom>
          </p:spPr>
          <p:txBody>
            <a:bodyPr lIns="0" tIns="0" rIns="0" bIns="0" rtlCol="0" anchor="ctr"/>
            <a:lstStyle/>
            <a:p>
              <a:pPr>
                <a:lnSpc>
                  <a:spcPts val="7128"/>
                </a:lnSpc>
              </a:pPr>
              <a:r>
                <a:rPr lang="en-US" sz="6600" dirty="0">
                  <a:solidFill>
                    <a:srgbClr val="333333"/>
                  </a:solidFill>
                  <a:latin typeface="Inter"/>
                  <a:ea typeface="Inter"/>
                  <a:sym typeface="Calibri (MS) Light"/>
                </a:rPr>
                <a:t>Radical</a:t>
              </a:r>
              <a:r>
                <a:rPr lang="en-US" sz="6600" dirty="0">
                  <a:solidFill>
                    <a:srgbClr val="333333"/>
                  </a:solidFill>
                  <a:latin typeface="Inter"/>
                  <a:ea typeface="Inter"/>
                  <a:cs typeface="Inter"/>
                  <a:sym typeface="Inter"/>
                </a:rPr>
                <a:t> Framework</a:t>
              </a:r>
            </a:p>
          </p:txBody>
        </p:sp>
      </p:grpSp>
      <p:pic>
        <p:nvPicPr>
          <p:cNvPr id="6" name="Graphic 21">
            <a:extLst>
              <a:ext uri="{FF2B5EF4-FFF2-40B4-BE49-F238E27FC236}">
                <a16:creationId xmlns:a16="http://schemas.microsoft.com/office/drawing/2014/main" id="{C575D9C0-C541-0DE1-7876-707AF13336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extLst>
      <p:ext uri="{BB962C8B-B14F-4D97-AF65-F5344CB8AC3E}">
        <p14:creationId xmlns:p14="http://schemas.microsoft.com/office/powerpoint/2010/main" val="1430398345"/>
      </p:ext>
    </p:extLst>
  </p:cSld>
  <p:clrMapOvr>
    <a:masterClrMapping/>
  </p:clrMapOvr>
  <mc:AlternateContent xmlns:mc="http://schemas.openxmlformats.org/markup-compatibility/2006" xmlns:p14="http://schemas.microsoft.com/office/powerpoint/2010/main">
    <mc:Choice Requires="p14">
      <p:transition spd="slow" p14:dur="2000" advTm="16873"/>
    </mc:Choice>
    <mc:Fallback xmlns="">
      <p:transition spd="slow" advTm="1687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Radical</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dirty="0">
                <a:solidFill>
                  <a:srgbClr val="333333"/>
                </a:solidFill>
                <a:latin typeface="Calibri (MS)"/>
                <a:ea typeface="Calibri (MS)"/>
                <a:cs typeface="Calibri (MS)"/>
                <a:sym typeface="Calibri (MS)"/>
              </a:rPr>
              <a:t>The radical </a:t>
            </a:r>
            <a:r>
              <a:rPr lang="en-US" sz="4200" b="1" dirty="0">
                <a:solidFill>
                  <a:srgbClr val="333333"/>
                </a:solidFill>
                <a:latin typeface="Calibri (MS) Bold"/>
                <a:ea typeface="Calibri (MS) Bold"/>
                <a:cs typeface="Calibri (MS) Bold"/>
                <a:sym typeface="Calibri (MS) Bold"/>
              </a:rPr>
              <a:t>point of view</a:t>
            </a:r>
            <a:r>
              <a:rPr lang="en-US" sz="4200" dirty="0">
                <a:solidFill>
                  <a:srgbClr val="333333"/>
                </a:solidFill>
                <a:latin typeface="Calibri (MS)"/>
                <a:ea typeface="Calibri (MS)"/>
                <a:cs typeface="Calibri (MS)"/>
                <a:sym typeface="Calibri (MS)"/>
              </a:rPr>
              <a:t> </a:t>
            </a:r>
            <a:r>
              <a:rPr lang="en-US" sz="4200" b="1" dirty="0">
                <a:solidFill>
                  <a:srgbClr val="333333"/>
                </a:solidFill>
                <a:latin typeface="Calibri (MS) Bold"/>
                <a:ea typeface="Calibri (MS) Bold"/>
                <a:cs typeface="Calibri (MS) Bold"/>
                <a:sym typeface="Calibri (MS) Bold"/>
              </a:rPr>
              <a:t>may be a</a:t>
            </a:r>
            <a:r>
              <a:rPr lang="en-US" sz="4200" dirty="0">
                <a:solidFill>
                  <a:srgbClr val="333333"/>
                </a:solidFill>
                <a:latin typeface="Calibri (MS)"/>
                <a:ea typeface="Calibri (MS)"/>
                <a:cs typeface="Calibri (MS)"/>
                <a:sym typeface="Calibri (MS)"/>
              </a:rPr>
              <a:t> </a:t>
            </a:r>
            <a:r>
              <a:rPr lang="en-US" sz="4200" b="1" dirty="0">
                <a:solidFill>
                  <a:srgbClr val="333333"/>
                </a:solidFill>
                <a:latin typeface="Calibri (MS) Bold"/>
                <a:ea typeface="Calibri (MS) Bold"/>
                <a:cs typeface="Calibri (MS) Bold"/>
                <a:sym typeface="Calibri (MS) Bold"/>
              </a:rPr>
              <a:t>outline</a:t>
            </a:r>
            <a:r>
              <a:rPr lang="en-US" sz="4200" dirty="0">
                <a:solidFill>
                  <a:srgbClr val="333333"/>
                </a:solidFill>
                <a:latin typeface="Calibri (MS)"/>
                <a:ea typeface="Calibri (MS)"/>
                <a:cs typeface="Calibri (MS)"/>
                <a:sym typeface="Calibri (MS)"/>
              </a:rPr>
              <a:t> of reference that </a:t>
            </a:r>
            <a:r>
              <a:rPr lang="en-US" sz="4200" b="1" dirty="0">
                <a:solidFill>
                  <a:srgbClr val="333333"/>
                </a:solidFill>
                <a:latin typeface="Calibri (MS) Bold"/>
                <a:ea typeface="Calibri (MS) Bold"/>
                <a:cs typeface="Calibri (MS) Bold"/>
                <a:sym typeface="Calibri (MS) Bold"/>
              </a:rPr>
              <a:t>acknowledges</a:t>
            </a:r>
            <a:r>
              <a:rPr lang="en-US" sz="4200" dirty="0">
                <a:solidFill>
                  <a:srgbClr val="333333"/>
                </a:solidFill>
                <a:latin typeface="Calibri (MS)"/>
                <a:ea typeface="Calibri (MS)"/>
                <a:cs typeface="Calibri (MS)"/>
                <a:sym typeface="Calibri (MS)"/>
              </a:rPr>
              <a:t> that </a:t>
            </a:r>
            <a:r>
              <a:rPr lang="en-US" sz="4200" b="1" dirty="0">
                <a:solidFill>
                  <a:srgbClr val="333333"/>
                </a:solidFill>
                <a:latin typeface="Calibri (MS) Bold"/>
                <a:ea typeface="Calibri (MS) Bold"/>
                <a:cs typeface="Calibri (MS) Bold"/>
                <a:sym typeface="Calibri (MS) Bold"/>
              </a:rPr>
              <a:t>financial</a:t>
            </a:r>
            <a:r>
              <a:rPr lang="en-US" sz="4200" dirty="0">
                <a:solidFill>
                  <a:srgbClr val="333333"/>
                </a:solidFill>
                <a:latin typeface="Calibri (MS)"/>
                <a:ea typeface="Calibri (MS)"/>
                <a:cs typeface="Calibri (MS)"/>
                <a:sym typeface="Calibri (MS)"/>
              </a:rPr>
              <a:t> </a:t>
            </a:r>
            <a:r>
              <a:rPr lang="en-US" sz="4200" b="1" dirty="0">
                <a:solidFill>
                  <a:srgbClr val="333333"/>
                </a:solidFill>
                <a:latin typeface="Calibri (MS) Bold"/>
                <a:ea typeface="Calibri (MS) Bold"/>
                <a:cs typeface="Calibri (MS) Bold"/>
                <a:sym typeface="Calibri (MS) Bold"/>
              </a:rPr>
              <a:t>imbalances </a:t>
            </a:r>
            <a:r>
              <a:rPr lang="en-US" sz="4200" dirty="0">
                <a:solidFill>
                  <a:srgbClr val="333333"/>
                </a:solidFill>
                <a:latin typeface="Calibri (MS)"/>
                <a:ea typeface="Calibri (MS)"/>
                <a:cs typeface="Calibri (MS)"/>
                <a:sym typeface="Calibri (MS)"/>
              </a:rPr>
              <a:t>are </a:t>
            </a:r>
            <a:r>
              <a:rPr lang="en-US" sz="4200" b="1" dirty="0">
                <a:solidFill>
                  <a:srgbClr val="333333"/>
                </a:solidFill>
                <a:latin typeface="Calibri (MS) Bold"/>
                <a:ea typeface="Calibri (MS) Bold"/>
                <a:cs typeface="Calibri (MS) Bold"/>
                <a:sym typeface="Calibri (MS) Bold"/>
              </a:rPr>
              <a:t>communicated</a:t>
            </a:r>
            <a:r>
              <a:rPr lang="en-US" sz="4200" dirty="0">
                <a:solidFill>
                  <a:srgbClr val="333333"/>
                </a:solidFill>
                <a:latin typeface="Calibri (MS)"/>
                <a:ea typeface="Calibri (MS)"/>
                <a:cs typeface="Calibri (MS)"/>
                <a:sym typeface="Calibri (MS)"/>
              </a:rPr>
              <a:t> in social conflict – and at work </a:t>
            </a:r>
            <a:r>
              <a:rPr lang="en-US" sz="4200" b="1" dirty="0">
                <a:solidFill>
                  <a:srgbClr val="333333"/>
                </a:solidFill>
                <a:latin typeface="Calibri (MS) Bold"/>
                <a:ea typeface="Calibri (MS) Bold"/>
                <a:cs typeface="Calibri (MS) Bold"/>
                <a:sym typeface="Calibri (MS) Bold"/>
              </a:rPr>
              <a:t>this is often</a:t>
            </a:r>
            <a:r>
              <a:rPr lang="en-US" sz="4200" dirty="0">
                <a:solidFill>
                  <a:srgbClr val="333333"/>
                </a:solidFill>
                <a:latin typeface="Calibri (MS)"/>
                <a:ea typeface="Calibri (MS)"/>
                <a:cs typeface="Calibri (MS)"/>
                <a:sym typeface="Calibri (MS)"/>
              </a:rPr>
              <a:t> </a:t>
            </a:r>
            <a:r>
              <a:rPr lang="en-US" sz="4200" b="1" dirty="0">
                <a:solidFill>
                  <a:srgbClr val="333333"/>
                </a:solidFill>
                <a:latin typeface="Calibri (MS) Bold"/>
                <a:ea typeface="Calibri (MS) Bold"/>
                <a:cs typeface="Calibri (MS) Bold"/>
                <a:sym typeface="Calibri (MS) Bold"/>
              </a:rPr>
              <a:t>show</a:t>
            </a:r>
            <a:r>
              <a:rPr lang="en-US" sz="4200" dirty="0">
                <a:solidFill>
                  <a:srgbClr val="333333"/>
                </a:solidFill>
                <a:latin typeface="Calibri (MS)"/>
                <a:ea typeface="Calibri (MS)"/>
                <a:cs typeface="Calibri (MS)"/>
                <a:sym typeface="Calibri (MS)"/>
              </a:rPr>
              <a:t> by </a:t>
            </a:r>
            <a:r>
              <a:rPr lang="en-US" sz="4200" b="1" dirty="0">
                <a:solidFill>
                  <a:srgbClr val="333333"/>
                </a:solidFill>
                <a:latin typeface="Calibri (MS) Bold"/>
                <a:ea typeface="Calibri (MS) Bold"/>
                <a:cs typeface="Calibri (MS) Bold"/>
                <a:sym typeface="Calibri (MS) Bold"/>
              </a:rPr>
              <a:t>turmoil</a:t>
            </a:r>
            <a:r>
              <a:rPr lang="en-US" sz="4200" dirty="0">
                <a:solidFill>
                  <a:srgbClr val="333333"/>
                </a:solidFill>
                <a:latin typeface="Calibri (MS)"/>
                <a:ea typeface="Calibri (MS)"/>
                <a:cs typeface="Calibri (MS)"/>
                <a:sym typeface="Calibri (MS)"/>
              </a:rPr>
              <a:t> and </a:t>
            </a:r>
            <a:r>
              <a:rPr lang="en-US" sz="4200" b="1" dirty="0">
                <a:solidFill>
                  <a:srgbClr val="333333"/>
                </a:solidFill>
                <a:latin typeface="Calibri (MS) Bold"/>
                <a:ea typeface="Calibri (MS) Bold"/>
                <a:cs typeface="Calibri (MS) Bold"/>
                <a:sym typeface="Calibri (MS) Bold"/>
              </a:rPr>
              <a:t>strife inside</a:t>
            </a:r>
            <a:r>
              <a:rPr lang="en-US" sz="4200" dirty="0">
                <a:solidFill>
                  <a:srgbClr val="333333"/>
                </a:solidFill>
                <a:latin typeface="Calibri (MS)"/>
                <a:ea typeface="Calibri (MS)"/>
                <a:cs typeface="Calibri (MS)"/>
                <a:sym typeface="Calibri (MS)"/>
              </a:rPr>
              <a:t> the </a:t>
            </a:r>
            <a:r>
              <a:rPr lang="en-US" sz="4200" b="1" dirty="0">
                <a:solidFill>
                  <a:srgbClr val="333333"/>
                </a:solidFill>
                <a:latin typeface="Calibri (MS) Bold"/>
                <a:ea typeface="Calibri (MS) Bold"/>
                <a:cs typeface="Calibri (MS) Bold"/>
                <a:sym typeface="Calibri (MS) Bold"/>
              </a:rPr>
              <a:t>business</a:t>
            </a:r>
            <a:r>
              <a:rPr lang="en-US" sz="4200" dirty="0">
                <a:solidFill>
                  <a:srgbClr val="333333"/>
                </a:solidFill>
                <a:latin typeface="Calibri (MS)"/>
                <a:ea typeface="Calibri (MS)"/>
                <a:cs typeface="Calibri (MS)"/>
                <a:sym typeface="Calibri (MS)"/>
              </a:rPr>
              <a:t> relationship. </a:t>
            </a:r>
            <a:r>
              <a:rPr lang="en-US" sz="4200" b="1" dirty="0">
                <a:solidFill>
                  <a:srgbClr val="333333"/>
                </a:solidFill>
                <a:latin typeface="Calibri (MS) Bold"/>
                <a:ea typeface="Calibri (MS) Bold"/>
                <a:cs typeface="Calibri (MS) Bold"/>
                <a:sym typeface="Calibri (MS) Bold"/>
              </a:rPr>
              <a:t>Beneath</a:t>
            </a:r>
            <a:r>
              <a:rPr lang="en-US" sz="4200" dirty="0">
                <a:solidFill>
                  <a:srgbClr val="333333"/>
                </a:solidFill>
                <a:latin typeface="Calibri (MS)"/>
                <a:ea typeface="Calibri (MS)"/>
                <a:cs typeface="Calibri (MS)"/>
                <a:sym typeface="Calibri (MS)"/>
              </a:rPr>
              <a:t> a </a:t>
            </a:r>
            <a:r>
              <a:rPr lang="en-US" sz="4200" dirty="0" err="1">
                <a:solidFill>
                  <a:srgbClr val="333333"/>
                </a:solidFill>
                <a:latin typeface="Calibri (MS)"/>
                <a:ea typeface="Calibri (MS)"/>
                <a:cs typeface="Calibri (MS)"/>
                <a:sym typeface="Calibri (MS)"/>
              </a:rPr>
              <a:t>radicalist</a:t>
            </a:r>
            <a:r>
              <a:rPr lang="en-US" sz="4200" dirty="0">
                <a:solidFill>
                  <a:srgbClr val="333333"/>
                </a:solidFill>
                <a:latin typeface="Calibri (MS)"/>
                <a:ea typeface="Calibri (MS)"/>
                <a:cs typeface="Calibri (MS)"/>
                <a:sym typeface="Calibri (MS)"/>
              </a:rPr>
              <a:t> </a:t>
            </a:r>
            <a:r>
              <a:rPr lang="en-US" sz="4200" b="1" dirty="0">
                <a:solidFill>
                  <a:srgbClr val="333333"/>
                </a:solidFill>
                <a:latin typeface="Calibri (MS) Bold"/>
                <a:ea typeface="Calibri (MS) Bold"/>
                <a:cs typeface="Calibri (MS) Bold"/>
                <a:sym typeface="Calibri (MS) Bold"/>
              </a:rPr>
              <a:t>point of view</a:t>
            </a:r>
            <a:r>
              <a:rPr lang="en-US" sz="4200" dirty="0">
                <a:solidFill>
                  <a:srgbClr val="333333"/>
                </a:solidFill>
                <a:latin typeface="Calibri (MS)"/>
                <a:ea typeface="Calibri (MS)"/>
                <a:cs typeface="Calibri (MS)"/>
                <a:sym typeface="Calibri (MS)"/>
              </a:rPr>
              <a:t> such </a:t>
            </a:r>
            <a:r>
              <a:rPr lang="en-US" sz="4200" b="1" dirty="0">
                <a:solidFill>
                  <a:srgbClr val="333333"/>
                </a:solidFill>
                <a:latin typeface="Calibri (MS) Bold"/>
                <a:ea typeface="Calibri (MS) Bold"/>
                <a:cs typeface="Calibri (MS) Bold"/>
                <a:sym typeface="Calibri (MS) Bold"/>
              </a:rPr>
              <a:t>struggle</a:t>
            </a:r>
            <a:r>
              <a:rPr lang="en-US" sz="4200" dirty="0">
                <a:solidFill>
                  <a:srgbClr val="333333"/>
                </a:solidFill>
                <a:latin typeface="Calibri (MS)"/>
                <a:ea typeface="Calibri (MS)"/>
                <a:cs typeface="Calibri (MS)"/>
                <a:sym typeface="Calibri (MS)"/>
              </a:rPr>
              <a:t> is </a:t>
            </a:r>
            <a:r>
              <a:rPr lang="en-US" sz="4200" b="1" dirty="0">
                <a:solidFill>
                  <a:srgbClr val="333333"/>
                </a:solidFill>
                <a:latin typeface="Calibri (MS) Bold"/>
                <a:ea typeface="Calibri (MS) Bold"/>
                <a:cs typeface="Calibri (MS) Bold"/>
                <a:sym typeface="Calibri (MS) Bold"/>
              </a:rPr>
              <a:t>inevitable</a:t>
            </a:r>
            <a:r>
              <a:rPr lang="en-US" sz="4200" dirty="0">
                <a:solidFill>
                  <a:srgbClr val="333333"/>
                </a:solidFill>
                <a:latin typeface="Calibri (MS)"/>
                <a:ea typeface="Calibri (MS)"/>
                <a:cs typeface="Calibri (MS)"/>
                <a:sym typeface="Calibri (MS)"/>
              </a:rPr>
              <a:t>; </a:t>
            </a:r>
          </a:p>
        </p:txBody>
      </p:sp>
      <p:pic>
        <p:nvPicPr>
          <p:cNvPr id="7" name="Graphic 21">
            <a:extLst>
              <a:ext uri="{FF2B5EF4-FFF2-40B4-BE49-F238E27FC236}">
                <a16:creationId xmlns:a16="http://schemas.microsoft.com/office/drawing/2014/main" id="{219245AD-F323-FF8F-4F70-DE0F9AA545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481"/>
    </mc:Choice>
    <mc:Fallback xmlns="">
      <p:transition spd="slow" advTm="1094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Radical</a:t>
              </a:r>
            </a:p>
          </p:txBody>
        </p:sp>
      </p:grpSp>
      <p:sp>
        <p:nvSpPr>
          <p:cNvPr id="6" name="TextBox 6"/>
          <p:cNvSpPr txBox="1"/>
          <p:nvPr/>
        </p:nvSpPr>
        <p:spPr>
          <a:xfrm>
            <a:off x="1348740" y="2526983"/>
            <a:ext cx="15590520" cy="6692742"/>
          </a:xfrm>
          <a:prstGeom prst="rect">
            <a:avLst/>
          </a:prstGeom>
        </p:spPr>
        <p:txBody>
          <a:bodyPr lIns="0" tIns="0" rIns="0" bIns="0" rtlCol="0" anchor="t">
            <a:spAutoFit/>
          </a:bodyPr>
          <a:lstStyle/>
          <a:p>
            <a:pPr marL="760095" lvl="1" indent="-380048" algn="l">
              <a:lnSpc>
                <a:spcPts val="6804"/>
              </a:lnSpc>
              <a:buFont typeface="Arial"/>
              <a:buChar char="•"/>
            </a:pPr>
            <a:r>
              <a:rPr lang="en-US" sz="4200">
                <a:solidFill>
                  <a:srgbClr val="000000"/>
                </a:solidFill>
                <a:latin typeface="Calibri (MS)"/>
                <a:ea typeface="Calibri (MS)"/>
                <a:cs typeface="Calibri (MS)"/>
                <a:sym typeface="Calibri (MS)"/>
              </a:rPr>
              <a:t>the key point about the indeterminacy of the labour contract and strategies of labour control is that managers and workers are locked into a relationship that is contradictory and antagonistic. It is contradictory, not in the sense of logical incompatibility, but because managements have to pursue the objectives of control and releasing creativity, both of which are inherent in the relationship with workers, and which call for different approaches. (2005: 16–17</a:t>
            </a:r>
          </a:p>
        </p:txBody>
      </p:sp>
      <p:pic>
        <p:nvPicPr>
          <p:cNvPr id="7" name="Graphic 21">
            <a:extLst>
              <a:ext uri="{FF2B5EF4-FFF2-40B4-BE49-F238E27FC236}">
                <a16:creationId xmlns:a16="http://schemas.microsoft.com/office/drawing/2014/main" id="{234F19EA-15DC-1CED-9D88-DE5A4F3998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050"/>
    </mc:Choice>
    <mc:Fallback xmlns="">
      <p:transition spd="slow" advTm="1410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Radical</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relationship is antagonistic because managerial strategies are about the deployment of workers’ labour power in ways which permit the generation of a surplus. Workers are the only people who produce a surplus in the production process but … they do not determine how their labour power is deployed to meet the objective. </a:t>
            </a:r>
          </a:p>
        </p:txBody>
      </p:sp>
      <p:pic>
        <p:nvPicPr>
          <p:cNvPr id="7" name="Graphic 21">
            <a:extLst>
              <a:ext uri="{FF2B5EF4-FFF2-40B4-BE49-F238E27FC236}">
                <a16:creationId xmlns:a16="http://schemas.microsoft.com/office/drawing/2014/main" id="{D3B5CD1D-DC2C-B9A2-0646-3CD079481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3144"/>
    </mc:Choice>
    <mc:Fallback xmlns="">
      <p:transition spd="slow" advTm="13314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35529" y="3543300"/>
            <a:ext cx="15795171" cy="2164156"/>
            <a:chOff x="-29028" y="-1841570"/>
            <a:chExt cx="21060228" cy="2885541"/>
          </a:xfrm>
        </p:grpSpPr>
        <p:sp>
          <p:nvSpPr>
            <p:cNvPr id="4" name="Freeform 4"/>
            <p:cNvSpPr/>
            <p:nvPr/>
          </p:nvSpPr>
          <p:spPr>
            <a:xfrm>
              <a:off x="0" y="-184157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29028" y="-1673830"/>
              <a:ext cx="21031200" cy="2717801"/>
            </a:xfrm>
            <a:prstGeom prst="rect">
              <a:avLst/>
            </a:prstGeom>
          </p:spPr>
          <p:txBody>
            <a:bodyPr lIns="0" tIns="0" rIns="0" bIns="0" rtlCol="0" anchor="ctr"/>
            <a:lstStyle/>
            <a:p>
              <a:pPr algn="l">
                <a:lnSpc>
                  <a:spcPts val="7128"/>
                </a:lnSpc>
              </a:pPr>
              <a:r>
                <a:rPr lang="en-US" sz="6600" dirty="0">
                  <a:solidFill>
                    <a:srgbClr val="000000"/>
                  </a:solidFill>
                  <a:latin typeface="Calibri (MS) Light"/>
                  <a:ea typeface="Calibri (MS) Light"/>
                  <a:cs typeface="Calibri (MS) Light"/>
                  <a:sym typeface="Calibri (MS) Light"/>
                </a:rPr>
                <a:t>Management styles</a:t>
              </a:r>
            </a:p>
          </p:txBody>
        </p:sp>
      </p:grpSp>
      <p:pic>
        <p:nvPicPr>
          <p:cNvPr id="8" name="Graphic 21">
            <a:extLst>
              <a:ext uri="{FF2B5EF4-FFF2-40B4-BE49-F238E27FC236}">
                <a16:creationId xmlns:a16="http://schemas.microsoft.com/office/drawing/2014/main" id="{277213A4-1D59-228D-BCE5-61FA977A59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705"/>
    </mc:Choice>
    <mc:Fallback xmlns="">
      <p:transition spd="slow" advTm="247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38100"/>
              <a:ext cx="21031200" cy="2613026"/>
            </a:xfrm>
            <a:prstGeom prst="rect">
              <a:avLst/>
            </a:prstGeom>
          </p:spPr>
          <p:txBody>
            <a:bodyPr lIns="0" tIns="0" rIns="0" bIns="0" rtlCol="0" anchor="ctr"/>
            <a:lstStyle/>
            <a:p>
              <a:pPr algn="l">
                <a:lnSpc>
                  <a:spcPts val="4536"/>
                </a:lnSpc>
              </a:pPr>
              <a:r>
                <a:rPr lang="en-US" sz="4200">
                  <a:solidFill>
                    <a:srgbClr val="000000"/>
                  </a:solidFill>
                  <a:latin typeface="Inter"/>
                  <a:ea typeface="Inter"/>
                  <a:cs typeface="Inter"/>
                  <a:sym typeface="Inter"/>
                </a:rPr>
                <a:t>Managerial Styles</a:t>
              </a:r>
            </a:p>
          </p:txBody>
        </p:sp>
      </p:grpSp>
      <p:sp>
        <p:nvSpPr>
          <p:cNvPr id="6" name="TextBox 6"/>
          <p:cNvSpPr txBox="1"/>
          <p:nvPr/>
        </p:nvSpPr>
        <p:spPr>
          <a:xfrm>
            <a:off x="1348740" y="2603183"/>
            <a:ext cx="15590520" cy="6616542"/>
          </a:xfrm>
          <a:prstGeom prst="rect">
            <a:avLst/>
          </a:prstGeom>
        </p:spPr>
        <p:txBody>
          <a:bodyPr lIns="0" tIns="0" rIns="0" bIns="0" rtlCol="0" anchor="t">
            <a:spAutoFit/>
          </a:bodyPr>
          <a:lstStyle/>
          <a:p>
            <a:pPr marL="760095" lvl="1" indent="-380048" algn="l">
              <a:lnSpc>
                <a:spcPts val="6804"/>
              </a:lnSpc>
              <a:buFont typeface="Arial"/>
              <a:buChar char="•"/>
            </a:pPr>
            <a:r>
              <a:rPr lang="en-US" sz="4200">
                <a:solidFill>
                  <a:srgbClr val="000000"/>
                </a:solidFill>
                <a:latin typeface="Inter"/>
                <a:ea typeface="Inter"/>
                <a:cs typeface="Inter"/>
                <a:sym typeface="Inter"/>
              </a:rPr>
              <a:t>Within the context of the employment relationship, managers have the freedom to operate within their own chosen framework. However, within these frameworks, various managerial approaches are utilized, which are referred to as "managerial styles". Fox (1974) initially identified six distinct styles, which were subsequently further developed by Purcell and Sisson (1983) categorizes styles into five distinct groups.</a:t>
            </a:r>
          </a:p>
        </p:txBody>
      </p:sp>
      <p:pic>
        <p:nvPicPr>
          <p:cNvPr id="9" name="Graphic 21">
            <a:extLst>
              <a:ext uri="{FF2B5EF4-FFF2-40B4-BE49-F238E27FC236}">
                <a16:creationId xmlns:a16="http://schemas.microsoft.com/office/drawing/2014/main" id="{26ACCC1A-87F3-DE32-68D5-D3DEAEB412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0595"/>
    </mc:Choice>
    <mc:Fallback xmlns="">
      <p:transition spd="slow" advTm="12059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dirty="0">
                  <a:solidFill>
                    <a:srgbClr val="000000"/>
                  </a:solidFill>
                  <a:latin typeface="Calibri (MS) Light"/>
                  <a:ea typeface="Calibri (MS) Light"/>
                  <a:cs typeface="Calibri (MS) Light"/>
                  <a:sym typeface="Calibri (MS) Light"/>
                </a:rPr>
                <a:t>Five management styles</a:t>
              </a:r>
            </a:p>
          </p:txBody>
        </p:sp>
      </p:grpSp>
      <p:sp>
        <p:nvSpPr>
          <p:cNvPr id="6" name="TextBox 6"/>
          <p:cNvSpPr txBox="1"/>
          <p:nvPr/>
        </p:nvSpPr>
        <p:spPr>
          <a:xfrm>
            <a:off x="1348740" y="2536508"/>
            <a:ext cx="15590520" cy="4756110"/>
          </a:xfrm>
          <a:prstGeom prst="rect">
            <a:avLst/>
          </a:prstGeom>
        </p:spPr>
        <p:txBody>
          <a:bodyPr lIns="0" tIns="0" rIns="0" bIns="0" rtlCol="0" anchor="t">
            <a:spAutoFit/>
          </a:bodyPr>
          <a:lstStyle/>
          <a:p>
            <a:pPr marL="380047" lvl="1" algn="l">
              <a:lnSpc>
                <a:spcPts val="7560"/>
              </a:lnSpc>
            </a:pPr>
            <a:r>
              <a:rPr lang="ar-SA" sz="4200" dirty="0">
                <a:solidFill>
                  <a:srgbClr val="000000"/>
                </a:solidFill>
                <a:latin typeface="Inter"/>
                <a:ea typeface="Inter"/>
                <a:cs typeface="Inter"/>
                <a:sym typeface="Inter"/>
              </a:rPr>
              <a:t>1</a:t>
            </a:r>
            <a:r>
              <a:rPr lang="en-US" sz="4200" dirty="0">
                <a:solidFill>
                  <a:srgbClr val="000000"/>
                </a:solidFill>
                <a:latin typeface="Inter"/>
                <a:ea typeface="Inter"/>
                <a:cs typeface="Inter"/>
                <a:sym typeface="Inter"/>
              </a:rPr>
              <a:t>- Traditionalists.</a:t>
            </a:r>
          </a:p>
          <a:p>
            <a:pPr marL="380047" lvl="1" algn="l">
              <a:lnSpc>
                <a:spcPts val="7560"/>
              </a:lnSpc>
            </a:pPr>
            <a:r>
              <a:rPr lang="en-US" sz="4200" dirty="0">
                <a:solidFill>
                  <a:srgbClr val="000000"/>
                </a:solidFill>
                <a:latin typeface="Inter"/>
                <a:ea typeface="Inter"/>
                <a:cs typeface="Inter"/>
                <a:sym typeface="Inter"/>
              </a:rPr>
              <a:t>2- Sophisticated paternalists. </a:t>
            </a:r>
          </a:p>
          <a:p>
            <a:pPr marL="380047" lvl="1" algn="l">
              <a:lnSpc>
                <a:spcPts val="7560"/>
              </a:lnSpc>
            </a:pPr>
            <a:r>
              <a:rPr lang="en-US" sz="4200" dirty="0">
                <a:solidFill>
                  <a:srgbClr val="000000"/>
                </a:solidFill>
                <a:latin typeface="Inter"/>
                <a:ea typeface="Inter"/>
                <a:cs typeface="Inter"/>
                <a:sym typeface="Inter"/>
              </a:rPr>
              <a:t>3- Standard moderns. </a:t>
            </a:r>
          </a:p>
          <a:p>
            <a:pPr marL="380047" lvl="1" algn="l">
              <a:lnSpc>
                <a:spcPts val="7560"/>
              </a:lnSpc>
            </a:pPr>
            <a:r>
              <a:rPr lang="en-US" sz="4200" dirty="0">
                <a:solidFill>
                  <a:srgbClr val="000000"/>
                </a:solidFill>
                <a:latin typeface="Inter"/>
                <a:ea typeface="Inter"/>
                <a:cs typeface="Inter"/>
                <a:sym typeface="Inter"/>
              </a:rPr>
              <a:t>4- Sophisticated modern consulters.</a:t>
            </a:r>
          </a:p>
          <a:p>
            <a:pPr marL="380047" lvl="1" algn="l">
              <a:lnSpc>
                <a:spcPts val="7560"/>
              </a:lnSpc>
            </a:pPr>
            <a:r>
              <a:rPr lang="en-US" sz="4200" dirty="0">
                <a:solidFill>
                  <a:srgbClr val="000000"/>
                </a:solidFill>
                <a:latin typeface="Inter"/>
                <a:ea typeface="Inter"/>
                <a:cs typeface="Inter"/>
                <a:sym typeface="Inter"/>
              </a:rPr>
              <a:t>5- Sophisticated modern constitutionalists.</a:t>
            </a:r>
          </a:p>
        </p:txBody>
      </p:sp>
      <p:pic>
        <p:nvPicPr>
          <p:cNvPr id="7" name="Graphic 21">
            <a:extLst>
              <a:ext uri="{FF2B5EF4-FFF2-40B4-BE49-F238E27FC236}">
                <a16:creationId xmlns:a16="http://schemas.microsoft.com/office/drawing/2014/main" id="{37B53AEE-A65C-1C51-2051-A4B89549E1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6523"/>
    </mc:Choice>
    <mc:Fallback xmlns="">
      <p:transition spd="slow" advTm="49652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103187" y="3848100"/>
            <a:ext cx="15773400" cy="2289572"/>
            <a:chOff x="0" y="-1537914"/>
            <a:chExt cx="21031200" cy="3052762"/>
          </a:xfrm>
        </p:grpSpPr>
        <p:sp>
          <p:nvSpPr>
            <p:cNvPr id="4" name="Freeform 4"/>
            <p:cNvSpPr/>
            <p:nvPr/>
          </p:nvSpPr>
          <p:spPr>
            <a:xfrm>
              <a:off x="0" y="-1136278"/>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1537914"/>
              <a:ext cx="21031200" cy="2717800"/>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1.The traditionalist style</a:t>
              </a:r>
            </a:p>
          </p:txBody>
        </p:sp>
      </p:grpSp>
      <p:pic>
        <p:nvPicPr>
          <p:cNvPr id="8" name="Graphic 21">
            <a:extLst>
              <a:ext uri="{FF2B5EF4-FFF2-40B4-BE49-F238E27FC236}">
                <a16:creationId xmlns:a16="http://schemas.microsoft.com/office/drawing/2014/main" id="{359C4796-EFF8-3972-9309-E1DB4F9F05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694"/>
    </mc:Choice>
    <mc:Fallback xmlns="">
      <p:transition spd="slow" advTm="1469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1.The traditionalist style</a:t>
              </a:r>
            </a:p>
          </p:txBody>
        </p:sp>
      </p:grpSp>
      <p:sp>
        <p:nvSpPr>
          <p:cNvPr id="6" name="TextBox 6"/>
          <p:cNvSpPr txBox="1"/>
          <p:nvPr/>
        </p:nvSpPr>
        <p:spPr>
          <a:xfrm>
            <a:off x="1348740" y="2526983"/>
            <a:ext cx="15590520" cy="6692742"/>
          </a:xfrm>
          <a:prstGeom prst="rect">
            <a:avLst/>
          </a:prstGeom>
        </p:spPr>
        <p:txBody>
          <a:bodyPr lIns="0" tIns="0" rIns="0" bIns="0" rtlCol="0" anchor="t">
            <a:spAutoFit/>
          </a:bodyPr>
          <a:lstStyle/>
          <a:p>
            <a:pPr marL="760095" lvl="1" indent="-380048" algn="l">
              <a:lnSpc>
                <a:spcPts val="6804"/>
              </a:lnSpc>
              <a:buFont typeface="Arial"/>
              <a:buChar char="•"/>
            </a:pPr>
            <a:r>
              <a:rPr lang="en-US" sz="4200">
                <a:solidFill>
                  <a:srgbClr val="000000"/>
                </a:solidFill>
                <a:latin typeface="Calibri (MS)"/>
                <a:ea typeface="Calibri (MS)"/>
                <a:cs typeface="Calibri (MS)"/>
                <a:sym typeface="Calibri (MS)"/>
              </a:rPr>
              <a:t>The traditionalist approach involves managers holding unitarist views, believing strongly in management's autonomy without external interference. Trade unions are viewed negatively and with suspicion, while the workforce is often treated in an authoritarian and sometimes exploitative manner. Management is seen as the ultimate authority, with managerial prerogative considered a legitimate entitlement. </a:t>
            </a:r>
          </a:p>
          <a:p>
            <a:pPr marL="760095" lvl="1" indent="-380048" algn="l">
              <a:lnSpc>
                <a:spcPts val="4082"/>
              </a:lnSpc>
            </a:pPr>
            <a:endParaRPr lang="en-US" sz="4200">
              <a:solidFill>
                <a:srgbClr val="000000"/>
              </a:solidFill>
              <a:latin typeface="Calibri (MS)"/>
              <a:ea typeface="Calibri (MS)"/>
              <a:cs typeface="Calibri (MS)"/>
              <a:sym typeface="Calibri (MS)"/>
            </a:endParaRPr>
          </a:p>
          <a:p>
            <a:pPr marL="760095" lvl="1" indent="-380048" algn="l">
              <a:lnSpc>
                <a:spcPts val="4082"/>
              </a:lnSpc>
            </a:pPr>
            <a:endParaRPr lang="en-US" sz="42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AE4ECD63-5D52-8ECB-5757-8F82FC07D5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4482"/>
    </mc:Choice>
    <mc:Fallback xmlns="">
      <p:transition spd="slow" advTm="15448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The traditionalist style (cont’d)</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This style is commonly seen in small family businesses, but larger organizations like Amazon may also exhibit these characteristics. Conflict is typically overlooked under this approach, as it is assumed that management always knows best. If conflict does arise, it is often attributed to miscommunication or the actions of a rogue employee.</a:t>
            </a:r>
          </a:p>
          <a:p>
            <a:pPr marL="760095" lvl="1" indent="-380048" algn="l">
              <a:lnSpc>
                <a:spcPts val="4536"/>
              </a:lnSpc>
            </a:pPr>
            <a:endParaRPr lang="en-US" sz="4200">
              <a:solidFill>
                <a:srgbClr val="000000"/>
              </a:solidFill>
              <a:latin typeface="Calibri (MS)"/>
              <a:ea typeface="Calibri (MS)"/>
              <a:cs typeface="Calibri (MS)"/>
              <a:sym typeface="Calibri (MS)"/>
            </a:endParaRPr>
          </a:p>
          <a:p>
            <a:pPr marL="760095" lvl="1" indent="-380048" algn="l">
              <a:lnSpc>
                <a:spcPts val="4536"/>
              </a:lnSpc>
            </a:pPr>
            <a:endParaRPr lang="en-US" sz="4200">
              <a:solidFill>
                <a:srgbClr val="000000"/>
              </a:solidFill>
              <a:latin typeface="Calibri (MS)"/>
              <a:ea typeface="Calibri (MS)"/>
              <a:cs typeface="Calibri (MS)"/>
              <a:sym typeface="Calibri (MS)"/>
            </a:endParaRPr>
          </a:p>
          <a:p>
            <a:pPr marL="760095" lvl="1" indent="-380048" algn="l">
              <a:lnSpc>
                <a:spcPts val="4536"/>
              </a:lnSpc>
            </a:pPr>
            <a:endParaRPr lang="en-US" sz="42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D4C017E4-4988-4EF6-E383-9360320BD7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608"/>
    </mc:Choice>
    <mc:Fallback xmlns="">
      <p:transition spd="slow" advTm="456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103187" y="5001536"/>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2.The sophisticated paternalists</a:t>
              </a:r>
              <a:r>
                <a:rPr lang="ar-SA" sz="6600" dirty="0">
                  <a:solidFill>
                    <a:srgbClr val="000000"/>
                  </a:solidFill>
                  <a:latin typeface="Calibri (MS) Light"/>
                  <a:ea typeface="Calibri (MS) Light"/>
                  <a:cs typeface="Calibri (MS) Light"/>
                  <a:sym typeface="Calibri (MS) Light"/>
                </a:rPr>
                <a:t> </a:t>
              </a:r>
              <a:r>
                <a:rPr lang="en-US" sz="6600" dirty="0">
                  <a:solidFill>
                    <a:srgbClr val="000000"/>
                  </a:solidFill>
                  <a:latin typeface="Calibri (MS) Light"/>
                  <a:ea typeface="Calibri (MS) Light"/>
                  <a:cs typeface="Calibri (MS) Light"/>
                  <a:sym typeface="Calibri (MS) Light"/>
                </a:rPr>
                <a:t>style </a:t>
              </a:r>
            </a:p>
          </p:txBody>
        </p:sp>
      </p:grpSp>
      <p:pic>
        <p:nvPicPr>
          <p:cNvPr id="8" name="Graphic 21">
            <a:extLst>
              <a:ext uri="{FF2B5EF4-FFF2-40B4-BE49-F238E27FC236}">
                <a16:creationId xmlns:a16="http://schemas.microsoft.com/office/drawing/2014/main" id="{7AFFF018-15C6-40EC-A470-130F7CC451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181"/>
    </mc:Choice>
    <mc:Fallback xmlns="">
      <p:transition spd="slow" advTm="211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2.The sophisticated paternalists style</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Inter"/>
                <a:ea typeface="Inter"/>
                <a:cs typeface="Inter"/>
                <a:sym typeface="Inter"/>
              </a:rPr>
              <a:t>On the other hand, sophisticated paternalists share unitarist beliefs but use a more delicate managerial approach. This approach's primary tenet is the conviction that treating staff members well will boost their output. Employees are treated with enlightenment, even though the management prerogative is still seen as a right and unions are seen as unwelcome intrusion. </a:t>
            </a:r>
          </a:p>
        </p:txBody>
      </p:sp>
      <p:pic>
        <p:nvPicPr>
          <p:cNvPr id="9" name="Graphic 21">
            <a:extLst>
              <a:ext uri="{FF2B5EF4-FFF2-40B4-BE49-F238E27FC236}">
                <a16:creationId xmlns:a16="http://schemas.microsoft.com/office/drawing/2014/main" id="{8AFFD07A-81E2-A3BD-B930-F525C4CFAC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8737"/>
    </mc:Choice>
    <mc:Fallback xmlns="">
      <p:transition spd="slow" advTm="15873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2.The sophisticated paternalists style (Cont’d) </a:t>
              </a:r>
            </a:p>
          </p:txBody>
        </p:sp>
      </p:grpSp>
      <p:sp>
        <p:nvSpPr>
          <p:cNvPr id="6" name="TextBox 6"/>
          <p:cNvSpPr txBox="1"/>
          <p:nvPr/>
        </p:nvSpPr>
        <p:spPr>
          <a:xfrm>
            <a:off x="1348740" y="2488883"/>
            <a:ext cx="15590520" cy="6730842"/>
          </a:xfrm>
          <a:prstGeom prst="rect">
            <a:avLst/>
          </a:prstGeom>
        </p:spPr>
        <p:txBody>
          <a:bodyPr lIns="0" tIns="0" rIns="0" bIns="0" rtlCol="0" anchor="t">
            <a:spAutoFit/>
          </a:bodyPr>
          <a:lstStyle/>
          <a:p>
            <a:pPr marL="703088" lvl="1" indent="-351544" algn="l">
              <a:lnSpc>
                <a:spcPts val="6993"/>
              </a:lnSpc>
              <a:buFont typeface="Arial"/>
              <a:buChar char="•"/>
            </a:pPr>
            <a:r>
              <a:rPr lang="en-US" sz="3885">
                <a:solidFill>
                  <a:srgbClr val="000000"/>
                </a:solidFill>
                <a:latin typeface="Calibri (MS)"/>
                <a:ea typeface="Calibri (MS)"/>
                <a:cs typeface="Calibri (MS)"/>
                <a:sym typeface="Calibri (MS)"/>
              </a:rPr>
              <a:t>This entails building trust via deep engagement, encouraging efficient communication, and providing advantageous terms and circumstances to encourage loyalty. Reducing the need for union involvement is the goal. Kerr quotes an employee of the Australian company Australian Abrasives as the epitome of this strategy: "We had all we could ask for, so we didn't need a union. We respected Mr. Miller, who was an amazing boss who kept everyone happy" (2007: 83).</a:t>
            </a:r>
          </a:p>
          <a:p>
            <a:pPr marL="703088" lvl="1" indent="-351544" algn="l">
              <a:lnSpc>
                <a:spcPts val="6993"/>
              </a:lnSpc>
            </a:pPr>
            <a:endParaRPr lang="en-US" sz="3885">
              <a:solidFill>
                <a:srgbClr val="000000"/>
              </a:solidFill>
              <a:latin typeface="Calibri (MS)"/>
              <a:ea typeface="Calibri (MS)"/>
              <a:cs typeface="Calibri (MS)"/>
              <a:sym typeface="Calibri (MS)"/>
            </a:endParaRPr>
          </a:p>
        </p:txBody>
      </p:sp>
      <p:pic>
        <p:nvPicPr>
          <p:cNvPr id="7" name="Graphic 21">
            <a:extLst>
              <a:ext uri="{FF2B5EF4-FFF2-40B4-BE49-F238E27FC236}">
                <a16:creationId xmlns:a16="http://schemas.microsoft.com/office/drawing/2014/main" id="{438871A0-CA89-0CA9-612A-EE015456E2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462"/>
    </mc:Choice>
    <mc:Fallback xmlns="">
      <p:transition spd="slow" advTm="614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2.The sophisticated paternalists</a:t>
              </a:r>
              <a:r>
                <a:rPr lang="ar-SA" sz="6600" dirty="0">
                  <a:solidFill>
                    <a:srgbClr val="000000"/>
                  </a:solidFill>
                  <a:latin typeface="Calibri (MS) Light"/>
                  <a:ea typeface="Calibri (MS) Light"/>
                  <a:cs typeface="Calibri (MS) Light"/>
                  <a:sym typeface="Calibri (MS) Light"/>
                </a:rPr>
                <a:t> </a:t>
              </a:r>
              <a:r>
                <a:rPr lang="en-US" sz="6600" dirty="0">
                  <a:solidFill>
                    <a:srgbClr val="000000"/>
                  </a:solidFill>
                  <a:latin typeface="Calibri (MS) Light"/>
                  <a:ea typeface="Calibri (MS) Light"/>
                  <a:cs typeface="Calibri (MS) Light"/>
                  <a:sym typeface="Calibri (MS) Light"/>
                </a:rPr>
                <a:t>style (Cont’d) </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Inter"/>
                <a:ea typeface="Inter"/>
                <a:cs typeface="Inter"/>
                <a:sym typeface="Inter"/>
              </a:rPr>
              <a:t>Hewlett Packard, Gillette UK, and Marks and Spencer are a few excellent examples. Internal staff associations are a result of worries about external union influence in some organisations, such as News International. Although they have representatives, these staff associations are not independent organisations. This guarantees that everything stays inside the company.</a:t>
            </a:r>
          </a:p>
        </p:txBody>
      </p:sp>
      <p:pic>
        <p:nvPicPr>
          <p:cNvPr id="7" name="Graphic 21">
            <a:extLst>
              <a:ext uri="{FF2B5EF4-FFF2-40B4-BE49-F238E27FC236}">
                <a16:creationId xmlns:a16="http://schemas.microsoft.com/office/drawing/2014/main" id="{4229F8C8-F654-554D-332A-F1F35A91DF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7171"/>
    </mc:Choice>
    <mc:Fallback xmlns="">
      <p:transition spd="slow" advTm="771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nSpc>
                  <a:spcPts val="7128"/>
                </a:lnSpc>
              </a:pPr>
              <a:r>
                <a:rPr lang="en-US" sz="6600" dirty="0">
                  <a:solidFill>
                    <a:srgbClr val="000000"/>
                  </a:solidFill>
                  <a:latin typeface="Calibri (MS) Light"/>
                  <a:ea typeface="Calibri (MS) Light"/>
                  <a:cs typeface="Calibri (MS) Light"/>
                  <a:sym typeface="Calibri (MS) Light"/>
                </a:rPr>
                <a:t>2.The sophisticated paternalists</a:t>
              </a:r>
              <a:r>
                <a:rPr lang="ar-SA" sz="6600" dirty="0">
                  <a:solidFill>
                    <a:srgbClr val="000000"/>
                  </a:solidFill>
                  <a:latin typeface="Calibri (MS) Light"/>
                  <a:ea typeface="Calibri (MS) Light"/>
                  <a:cs typeface="Calibri (MS) Light"/>
                  <a:sym typeface="Calibri (MS) Light"/>
                </a:rPr>
                <a:t> </a:t>
              </a:r>
              <a:r>
                <a:rPr lang="en-US" sz="6600" dirty="0">
                  <a:solidFill>
                    <a:srgbClr val="000000"/>
                  </a:solidFill>
                  <a:latin typeface="Calibri (MS) Light"/>
                  <a:ea typeface="Calibri (MS) Light"/>
                  <a:cs typeface="Calibri (MS) Light"/>
                  <a:sym typeface="Calibri (MS) Light"/>
                </a:rPr>
                <a:t>style (Cont’d) </a:t>
              </a:r>
            </a:p>
          </p:txBody>
        </p:sp>
      </p:grpSp>
      <p:sp>
        <p:nvSpPr>
          <p:cNvPr id="6" name="TextBox 6"/>
          <p:cNvSpPr txBox="1"/>
          <p:nvPr/>
        </p:nvSpPr>
        <p:spPr>
          <a:xfrm>
            <a:off x="1348740" y="2536508"/>
            <a:ext cx="15590520" cy="66832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Inter"/>
                <a:ea typeface="Inter"/>
                <a:cs typeface="Inter"/>
                <a:sym typeface="Inter"/>
              </a:rPr>
              <a:t>Staff associations may decide to separate from their employers and formally register as unions. The Britannia Staff Association, which was established in 1972, became independent four years later, and became a member of the TUC in 1999, is an illustration of this. This kind of evolution in workplace representation will likewise drive changes in managerial style, albeit sometimes reluctantly.</a:t>
            </a:r>
          </a:p>
          <a:p>
            <a:pPr marL="760095" lvl="1" indent="-380048" algn="l">
              <a:lnSpc>
                <a:spcPts val="7560"/>
              </a:lnSpc>
            </a:pPr>
            <a:endParaRPr lang="en-US" sz="4200">
              <a:solidFill>
                <a:srgbClr val="000000"/>
              </a:solidFill>
              <a:latin typeface="Inter"/>
              <a:ea typeface="Inter"/>
              <a:cs typeface="Inter"/>
              <a:sym typeface="Inter"/>
            </a:endParaRPr>
          </a:p>
        </p:txBody>
      </p:sp>
      <p:pic>
        <p:nvPicPr>
          <p:cNvPr id="7" name="Graphic 21">
            <a:extLst>
              <a:ext uri="{FF2B5EF4-FFF2-40B4-BE49-F238E27FC236}">
                <a16:creationId xmlns:a16="http://schemas.microsoft.com/office/drawing/2014/main" id="{C6FBE18F-1BCA-DD57-8E4B-BBCE8EA3F6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141"/>
    </mc:Choice>
    <mc:Fallback xmlns="">
      <p:transition spd="slow" advTm="471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103187" y="5001536"/>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dirty="0">
                  <a:solidFill>
                    <a:srgbClr val="000000"/>
                  </a:solidFill>
                  <a:latin typeface="Calibri (MS) Light"/>
                  <a:ea typeface="Calibri (MS) Light"/>
                  <a:cs typeface="Calibri (MS) Light"/>
                  <a:sym typeface="Calibri (MS) Light"/>
                </a:rPr>
                <a:t>3. standard modern style</a:t>
              </a:r>
            </a:p>
            <a:p>
              <a:pPr algn="l">
                <a:lnSpc>
                  <a:spcPts val="7128"/>
                </a:lnSpc>
              </a:pPr>
              <a:endParaRPr lang="en-US" sz="6600" dirty="0">
                <a:solidFill>
                  <a:srgbClr val="000000"/>
                </a:solidFill>
                <a:latin typeface="Calibri (MS) Light"/>
                <a:ea typeface="Calibri (MS) Light"/>
                <a:cs typeface="Calibri (MS) Light"/>
                <a:sym typeface="Calibri (MS) Light"/>
              </a:endParaRPr>
            </a:p>
          </p:txBody>
        </p:sp>
      </p:grpSp>
      <p:pic>
        <p:nvPicPr>
          <p:cNvPr id="6" name="Graphic 21">
            <a:extLst>
              <a:ext uri="{FF2B5EF4-FFF2-40B4-BE49-F238E27FC236}">
                <a16:creationId xmlns:a16="http://schemas.microsoft.com/office/drawing/2014/main" id="{5A7220E4-63F1-5581-5ED5-7BDDB32787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470"/>
    </mc:Choice>
    <mc:Fallback xmlns="">
      <p:transition spd="slow" advTm="1647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3. standard modern style</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Organisations that adhere to the normal contemporary model are pluralist; they acknowledge the existence of interest-based groupings inside the organisation and the likelihood of conflict. As a result, unions are acknowledged but not particularly welcomed. Union delegates are addressed "as and when" they become essential, using an adversarial "fire-fighting" strategy. </a:t>
            </a:r>
          </a:p>
        </p:txBody>
      </p:sp>
      <p:pic>
        <p:nvPicPr>
          <p:cNvPr id="7" name="Graphic 21">
            <a:extLst>
              <a:ext uri="{FF2B5EF4-FFF2-40B4-BE49-F238E27FC236}">
                <a16:creationId xmlns:a16="http://schemas.microsoft.com/office/drawing/2014/main" id="{5F400B7B-FBB5-28D6-6CC2-9EA9BEB1B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2488"/>
    </mc:Choice>
    <mc:Fallback xmlns="">
      <p:transition spd="slow" advTm="14248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3. standard modern style (Cont’d)</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Adversarial bargaining is a win-lose process that occurs on a limited range of problems, and legislation is commonly employed to compel adherence to protocols and/or impede union activities. Companies such as Carillion, Balfour Beatty, Tata Corus, British Airways, Diageo, and Transport for London are examples of those who embody this approach.</a:t>
            </a:r>
          </a:p>
        </p:txBody>
      </p:sp>
      <p:pic>
        <p:nvPicPr>
          <p:cNvPr id="9" name="Graphic 21">
            <a:extLst>
              <a:ext uri="{FF2B5EF4-FFF2-40B4-BE49-F238E27FC236}">
                <a16:creationId xmlns:a16="http://schemas.microsoft.com/office/drawing/2014/main" id="{EABA12D0-E348-E3AB-07B1-923C98D4B4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44"/>
    </mc:Choice>
    <mc:Fallback xmlns="">
      <p:transition spd="slow" advTm="558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E1EA5-40AE-D6D6-7B26-72BFA38D19D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6FC66E3-D3F9-DF9F-CD65-EA47B13A844F}"/>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a:extLst>
              <a:ext uri="{FF2B5EF4-FFF2-40B4-BE49-F238E27FC236}">
                <a16:creationId xmlns:a16="http://schemas.microsoft.com/office/drawing/2014/main" id="{4E035D54-AD18-6F22-B804-5407252C3C41}"/>
              </a:ext>
            </a:extLst>
          </p:cNvPr>
          <p:cNvGrpSpPr/>
          <p:nvPr/>
        </p:nvGrpSpPr>
        <p:grpSpPr>
          <a:xfrm>
            <a:off x="848106" y="4951529"/>
            <a:ext cx="16028481" cy="2038352"/>
            <a:chOff x="-340108" y="-66675"/>
            <a:chExt cx="21371308" cy="2717801"/>
          </a:xfrm>
        </p:grpSpPr>
        <p:sp>
          <p:nvSpPr>
            <p:cNvPr id="4" name="Freeform 4">
              <a:extLst>
                <a:ext uri="{FF2B5EF4-FFF2-40B4-BE49-F238E27FC236}">
                  <a16:creationId xmlns:a16="http://schemas.microsoft.com/office/drawing/2014/main" id="{559D34A3-B542-C807-EDAA-2AA706BB25CE}"/>
                </a:ext>
              </a:extLst>
            </p:cNvPr>
            <p:cNvSpPr/>
            <p:nvPr/>
          </p:nvSpPr>
          <p:spPr>
            <a:xfrm>
              <a:off x="-340108" y="-3039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a:extLst>
                <a:ext uri="{FF2B5EF4-FFF2-40B4-BE49-F238E27FC236}">
                  <a16:creationId xmlns:a16="http://schemas.microsoft.com/office/drawing/2014/main" id="{8FF9F1BA-4356-1FDC-6803-0B3406B13731}"/>
                </a:ext>
              </a:extLst>
            </p:cNvPr>
            <p:cNvSpPr txBox="1"/>
            <p:nvPr/>
          </p:nvSpPr>
          <p:spPr>
            <a:xfrm>
              <a:off x="0" y="-66675"/>
              <a:ext cx="21031200" cy="2717801"/>
            </a:xfrm>
            <a:prstGeom prst="rect">
              <a:avLst/>
            </a:prstGeom>
          </p:spPr>
          <p:txBody>
            <a:bodyPr lIns="0" tIns="0" rIns="0" bIns="0" rtlCol="0" anchor="ctr"/>
            <a:lstStyle/>
            <a:p>
              <a:pPr marL="380047" lvl="1">
                <a:lnSpc>
                  <a:spcPts val="7560"/>
                </a:lnSpc>
              </a:pPr>
              <a:r>
                <a:rPr lang="en-US" sz="6600" dirty="0">
                  <a:solidFill>
                    <a:srgbClr val="000000"/>
                  </a:solidFill>
                  <a:latin typeface="Calibri (MS) Light"/>
                  <a:cs typeface="Calibri (MS) Light"/>
                  <a:sym typeface="Inter"/>
                </a:rPr>
                <a:t>4- Sophisticated modern consulters.</a:t>
              </a:r>
            </a:p>
            <a:p>
              <a:pPr marL="380047" lvl="1">
                <a:lnSpc>
                  <a:spcPts val="7560"/>
                </a:lnSpc>
              </a:pPr>
              <a:r>
                <a:rPr lang="en-US" sz="6600" dirty="0">
                  <a:solidFill>
                    <a:srgbClr val="000000"/>
                  </a:solidFill>
                  <a:latin typeface="Calibri (MS) Light"/>
                  <a:cs typeface="Calibri (MS) Light"/>
                  <a:sym typeface="Inter"/>
                </a:rPr>
                <a:t>5- Sophisticated modern constitutionalists.</a:t>
              </a:r>
            </a:p>
            <a:p>
              <a:pPr algn="l">
                <a:lnSpc>
                  <a:spcPts val="7128"/>
                </a:lnSpc>
              </a:pPr>
              <a:endParaRPr lang="en-US" sz="6600" dirty="0">
                <a:solidFill>
                  <a:srgbClr val="000000"/>
                </a:solidFill>
                <a:latin typeface="Calibri (MS) Light"/>
                <a:ea typeface="Calibri (MS) Light"/>
                <a:cs typeface="Calibri (MS) Light"/>
                <a:sym typeface="Calibri (MS) Light"/>
              </a:endParaRPr>
            </a:p>
          </p:txBody>
        </p:sp>
      </p:grpSp>
      <p:pic>
        <p:nvPicPr>
          <p:cNvPr id="8" name="Graphic 21">
            <a:extLst>
              <a:ext uri="{FF2B5EF4-FFF2-40B4-BE49-F238E27FC236}">
                <a16:creationId xmlns:a16="http://schemas.microsoft.com/office/drawing/2014/main" id="{1F3E9083-C539-A83B-B421-4D7AD1C7C8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extLst>
      <p:ext uri="{BB962C8B-B14F-4D97-AF65-F5344CB8AC3E}">
        <p14:creationId xmlns:p14="http://schemas.microsoft.com/office/powerpoint/2010/main" val="980026456"/>
      </p:ext>
    </p:extLst>
  </p:cSld>
  <p:clrMapOvr>
    <a:masterClrMapping/>
  </p:clrMapOvr>
  <mc:AlternateContent xmlns:mc="http://schemas.openxmlformats.org/markup-compatibility/2006" xmlns:p14="http://schemas.microsoft.com/office/powerpoint/2010/main">
    <mc:Choice Requires="p14">
      <p:transition spd="slow" p14:dur="2000" advTm="40485"/>
    </mc:Choice>
    <mc:Fallback xmlns="">
      <p:transition spd="slow" advTm="4048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4.sophisticated modern managers</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strategies, policies, and procedures of the two surviving categories of competent contemporary managers, the consulters and the constitutionalists, recognise that staff members will view things differently than management does and that the processes representation of employees will aid in containing such differences, preserving stability, and lowering or containing conflict. </a:t>
            </a:r>
          </a:p>
        </p:txBody>
      </p:sp>
      <p:pic>
        <p:nvPicPr>
          <p:cNvPr id="9" name="Graphic 21">
            <a:extLst>
              <a:ext uri="{FF2B5EF4-FFF2-40B4-BE49-F238E27FC236}">
                <a16:creationId xmlns:a16="http://schemas.microsoft.com/office/drawing/2014/main" id="{A1883F60-E852-30BD-994A-D3AEF19D9C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6742"/>
    </mc:Choice>
    <mc:Fallback xmlns="">
      <p:transition spd="slow" advTm="16674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4.sophisticated modern managers</a:t>
              </a:r>
            </a:p>
          </p:txBody>
        </p:sp>
      </p:grpSp>
      <p:sp>
        <p:nvSpPr>
          <p:cNvPr id="6" name="TextBox 6"/>
          <p:cNvSpPr txBox="1"/>
          <p:nvPr/>
        </p:nvSpPr>
        <p:spPr>
          <a:xfrm>
            <a:off x="1348740" y="2460308"/>
            <a:ext cx="15590520" cy="6759417"/>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Although workplace participation is inevitable, constitutionalists confine it with rules and regulations. Managerial control is strongly emphasised, and although ties with unions are amicable, they are constrained by procedural requirements. This is common in highly competitive industries like manufacturing and in certain public sector organisations like NHS trusts.</a:t>
            </a:r>
          </a:p>
        </p:txBody>
      </p:sp>
      <p:pic>
        <p:nvPicPr>
          <p:cNvPr id="9" name="Graphic 21">
            <a:extLst>
              <a:ext uri="{FF2B5EF4-FFF2-40B4-BE49-F238E27FC236}">
                <a16:creationId xmlns:a16="http://schemas.microsoft.com/office/drawing/2014/main" id="{C63D4343-DCC9-3D7B-02F0-F2530FFD2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956"/>
    </mc:Choice>
    <mc:Fallback xmlns="">
      <p:transition spd="slow" advTm="3795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4. sophisticated modern managers</a:t>
              </a:r>
            </a:p>
          </p:txBody>
        </p:sp>
      </p:grpSp>
      <p:sp>
        <p:nvSpPr>
          <p:cNvPr id="6" name="TextBox 6"/>
          <p:cNvSpPr txBox="1"/>
          <p:nvPr/>
        </p:nvSpPr>
        <p:spPr>
          <a:xfrm>
            <a:off x="1348740" y="2526983"/>
            <a:ext cx="15590520" cy="6028445"/>
          </a:xfrm>
          <a:prstGeom prst="rect">
            <a:avLst/>
          </a:prstGeom>
        </p:spPr>
        <p:txBody>
          <a:bodyPr lIns="0" tIns="0" rIns="0" bIns="0" rtlCol="0" anchor="t">
            <a:spAutoFit/>
          </a:bodyPr>
          <a:lstStyle/>
          <a:p>
            <a:pPr marL="760095" lvl="1" indent="-380048" algn="l">
              <a:lnSpc>
                <a:spcPts val="6804"/>
              </a:lnSpc>
              <a:buFont typeface="Arial"/>
              <a:buChar char="•"/>
            </a:pPr>
            <a:r>
              <a:rPr lang="en-US" sz="4200" dirty="0">
                <a:solidFill>
                  <a:srgbClr val="000000"/>
                </a:solidFill>
                <a:latin typeface="Calibri (MS)"/>
                <a:ea typeface="Calibri (MS)"/>
                <a:cs typeface="Calibri (MS)"/>
                <a:sym typeface="Calibri (MS)"/>
              </a:rPr>
              <a:t>Conversely, the relationship between the consulters and workplace representatives is far less restricted; there is greater information sharing, cooperative issue solving, and a stronger emphasis on cooperation. For instance, there is a very good culture for employee relations at </a:t>
            </a:r>
            <a:r>
              <a:rPr lang="en-US" sz="4200" dirty="0" err="1">
                <a:solidFill>
                  <a:srgbClr val="000000"/>
                </a:solidFill>
                <a:latin typeface="Calibri (MS)"/>
                <a:ea typeface="Calibri (MS)"/>
                <a:cs typeface="Calibri (MS)"/>
                <a:sym typeface="Calibri (MS)"/>
              </a:rPr>
              <a:t>Npower</a:t>
            </a:r>
            <a:r>
              <a:rPr lang="en-US" sz="4200" dirty="0">
                <a:solidFill>
                  <a:srgbClr val="000000"/>
                </a:solidFill>
                <a:latin typeface="Calibri (MS)"/>
                <a:ea typeface="Calibri (MS)"/>
                <a:cs typeface="Calibri (MS)"/>
                <a:sym typeface="Calibri (MS)"/>
              </a:rPr>
              <a:t>, a gas and electricity generating and delivery firm, where management and unions collaborate through problem-solving techniques.</a:t>
            </a:r>
          </a:p>
        </p:txBody>
      </p:sp>
      <p:pic>
        <p:nvPicPr>
          <p:cNvPr id="9" name="Graphic 21">
            <a:extLst>
              <a:ext uri="{FF2B5EF4-FFF2-40B4-BE49-F238E27FC236}">
                <a16:creationId xmlns:a16="http://schemas.microsoft.com/office/drawing/2014/main" id="{26C8E7B3-86AF-9A7F-C83E-991AE77827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392"/>
    </mc:Choice>
    <mc:Fallback xmlns="">
      <p:transition spd="slow" advTm="4739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a:grpSpLocks noChangeAspect="1"/>
          </p:cNvGrpSpPr>
          <p:nvPr/>
        </p:nvGrpSpPr>
        <p:grpSpPr>
          <a:xfrm>
            <a:off x="8907694" y="2915528"/>
            <a:ext cx="8301519" cy="4928792"/>
            <a:chOff x="0" y="0"/>
            <a:chExt cx="11068692" cy="6571722"/>
          </a:xfrm>
        </p:grpSpPr>
        <p:sp>
          <p:nvSpPr>
            <p:cNvPr id="4" name="Freeform 4" descr="Yellow question mark"/>
            <p:cNvSpPr/>
            <p:nvPr/>
          </p:nvSpPr>
          <p:spPr>
            <a:xfrm>
              <a:off x="0" y="0"/>
              <a:ext cx="11068685" cy="6571742"/>
            </a:xfrm>
            <a:custGeom>
              <a:avLst/>
              <a:gdLst/>
              <a:ahLst/>
              <a:cxnLst/>
              <a:rect l="l" t="t" r="r" b="b"/>
              <a:pathLst>
                <a:path w="11068685" h="6571742">
                  <a:moveTo>
                    <a:pt x="0" y="0"/>
                  </a:moveTo>
                  <a:lnTo>
                    <a:pt x="11068685" y="0"/>
                  </a:lnTo>
                  <a:lnTo>
                    <a:pt x="11068685" y="6571742"/>
                  </a:lnTo>
                  <a:lnTo>
                    <a:pt x="0" y="6571742"/>
                  </a:lnTo>
                  <a:lnTo>
                    <a:pt x="0" y="0"/>
                  </a:lnTo>
                  <a:close/>
                </a:path>
              </a:pathLst>
            </a:custGeom>
            <a:blipFill>
              <a:blip r:embed="rId3"/>
              <a:stretch>
                <a:fillRect l="-29685" t="-10015" r="-12078" b="-33269"/>
              </a:stretch>
            </a:blipFill>
          </p:spPr>
          <p:txBody>
            <a:bodyPr/>
            <a:lstStyle/>
            <a:p>
              <a:endParaRPr lang="en-GB"/>
            </a:p>
          </p:txBody>
        </p:sp>
      </p:grpSp>
      <p:grpSp>
        <p:nvGrpSpPr>
          <p:cNvPr id="5" name="Group 5"/>
          <p:cNvGrpSpPr/>
          <p:nvPr/>
        </p:nvGrpSpPr>
        <p:grpSpPr>
          <a:xfrm>
            <a:off x="716971" y="2559890"/>
            <a:ext cx="6035040" cy="4806201"/>
            <a:chOff x="0" y="0"/>
            <a:chExt cx="8046720" cy="6408268"/>
          </a:xfrm>
        </p:grpSpPr>
        <p:sp>
          <p:nvSpPr>
            <p:cNvPr id="6" name="Freeform 6"/>
            <p:cNvSpPr/>
            <p:nvPr/>
          </p:nvSpPr>
          <p:spPr>
            <a:xfrm>
              <a:off x="0" y="0"/>
              <a:ext cx="8046720" cy="6408268"/>
            </a:xfrm>
            <a:custGeom>
              <a:avLst/>
              <a:gdLst/>
              <a:ahLst/>
              <a:cxnLst/>
              <a:rect l="l" t="t" r="r" b="b"/>
              <a:pathLst>
                <a:path w="8046720" h="6408268">
                  <a:moveTo>
                    <a:pt x="0" y="0"/>
                  </a:moveTo>
                  <a:lnTo>
                    <a:pt x="8046720" y="0"/>
                  </a:lnTo>
                  <a:lnTo>
                    <a:pt x="8046720" y="6408268"/>
                  </a:lnTo>
                  <a:lnTo>
                    <a:pt x="0" y="6408268"/>
                  </a:lnTo>
                  <a:close/>
                </a:path>
              </a:pathLst>
            </a:custGeom>
            <a:solidFill>
              <a:srgbClr val="000000">
                <a:alpha val="0"/>
              </a:srgbClr>
            </a:solidFill>
          </p:spPr>
          <p:txBody>
            <a:bodyPr/>
            <a:lstStyle/>
            <a:p>
              <a:endParaRPr lang="en-GB"/>
            </a:p>
          </p:txBody>
        </p:sp>
        <p:sp>
          <p:nvSpPr>
            <p:cNvPr id="7" name="TextBox 7"/>
            <p:cNvSpPr txBox="1"/>
            <p:nvPr/>
          </p:nvSpPr>
          <p:spPr>
            <a:xfrm>
              <a:off x="0" y="-57150"/>
              <a:ext cx="8046720" cy="6465418"/>
            </a:xfrm>
            <a:prstGeom prst="rect">
              <a:avLst/>
            </a:prstGeom>
          </p:spPr>
          <p:txBody>
            <a:bodyPr lIns="0" tIns="0" rIns="0" bIns="0" rtlCol="0" anchor="b"/>
            <a:lstStyle/>
            <a:p>
              <a:pPr algn="l">
                <a:lnSpc>
                  <a:spcPts val="7776"/>
                </a:lnSpc>
              </a:pPr>
              <a:r>
                <a:rPr lang="en-US" sz="7200">
                  <a:solidFill>
                    <a:srgbClr val="000000"/>
                  </a:solidFill>
                  <a:latin typeface="Calibri (MS) Light"/>
                  <a:ea typeface="Calibri (MS) Light"/>
                  <a:cs typeface="Calibri (MS) Light"/>
                  <a:sym typeface="Calibri (MS) Light"/>
                </a:rPr>
                <a:t>Any questions</a:t>
              </a:r>
            </a:p>
          </p:txBody>
        </p:sp>
      </p:grpSp>
      <p:pic>
        <p:nvPicPr>
          <p:cNvPr id="10" name="Graphic 21">
            <a:extLst>
              <a:ext uri="{FF2B5EF4-FFF2-40B4-BE49-F238E27FC236}">
                <a16:creationId xmlns:a16="http://schemas.microsoft.com/office/drawing/2014/main" id="{35E5BC07-4A44-5919-75BE-2F826037BF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1824720" y="1470615"/>
            <a:ext cx="6192633" cy="7428464"/>
            <a:chOff x="0" y="0"/>
            <a:chExt cx="8256844" cy="9904618"/>
          </a:xfrm>
        </p:grpSpPr>
        <p:sp>
          <p:nvSpPr>
            <p:cNvPr id="4" name="Freeform 4"/>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a:p>
          </p:txBody>
        </p:sp>
      </p:grpSp>
      <p:grpSp>
        <p:nvGrpSpPr>
          <p:cNvPr id="5" name="Group 5"/>
          <p:cNvGrpSpPr/>
          <p:nvPr/>
        </p:nvGrpSpPr>
        <p:grpSpPr>
          <a:xfrm>
            <a:off x="942333" y="2174222"/>
            <a:ext cx="11800512" cy="6488574"/>
            <a:chOff x="0" y="0"/>
            <a:chExt cx="15734016" cy="8651432"/>
          </a:xfrm>
        </p:grpSpPr>
        <p:sp>
          <p:nvSpPr>
            <p:cNvPr id="6" name="Freeform 6"/>
            <p:cNvSpPr/>
            <p:nvPr/>
          </p:nvSpPr>
          <p:spPr>
            <a:xfrm>
              <a:off x="38100" y="38100"/>
              <a:ext cx="15657703" cy="8575294"/>
            </a:xfrm>
            <a:custGeom>
              <a:avLst/>
              <a:gdLst/>
              <a:ahLst/>
              <a:cxnLst/>
              <a:rect l="l" t="t" r="r" b="b"/>
              <a:pathLst>
                <a:path w="15657703" h="8575294">
                  <a:moveTo>
                    <a:pt x="0" y="526542"/>
                  </a:moveTo>
                  <a:cubicBezTo>
                    <a:pt x="0" y="235712"/>
                    <a:pt x="236728" y="0"/>
                    <a:pt x="528574" y="0"/>
                  </a:cubicBezTo>
                  <a:lnTo>
                    <a:pt x="15129129" y="0"/>
                  </a:lnTo>
                  <a:cubicBezTo>
                    <a:pt x="15421102" y="0"/>
                    <a:pt x="15657703" y="235712"/>
                    <a:pt x="15657703" y="526542"/>
                  </a:cubicBezTo>
                  <a:lnTo>
                    <a:pt x="15657703" y="8048752"/>
                  </a:lnTo>
                  <a:cubicBezTo>
                    <a:pt x="15657703" y="8339582"/>
                    <a:pt x="15420975" y="8575294"/>
                    <a:pt x="15129129" y="8575294"/>
                  </a:cubicBezTo>
                  <a:lnTo>
                    <a:pt x="528574" y="8575294"/>
                  </a:lnTo>
                  <a:cubicBezTo>
                    <a:pt x="236728" y="8575294"/>
                    <a:pt x="0" y="8339455"/>
                    <a:pt x="0" y="8048752"/>
                  </a:cubicBezTo>
                  <a:close/>
                </a:path>
              </a:pathLst>
            </a:custGeom>
            <a:solidFill>
              <a:srgbClr val="FFFFFF"/>
            </a:solidFill>
          </p:spPr>
          <p:txBody>
            <a:bodyPr/>
            <a:lstStyle/>
            <a:p>
              <a:endParaRPr lang="en-GB"/>
            </a:p>
          </p:txBody>
        </p:sp>
        <p:sp>
          <p:nvSpPr>
            <p:cNvPr id="7" name="Freeform 7"/>
            <p:cNvSpPr/>
            <p:nvPr/>
          </p:nvSpPr>
          <p:spPr>
            <a:xfrm>
              <a:off x="0" y="0"/>
              <a:ext cx="15733903" cy="8651494"/>
            </a:xfrm>
            <a:custGeom>
              <a:avLst/>
              <a:gdLst/>
              <a:ahLst/>
              <a:cxnLst/>
              <a:rect l="l" t="t" r="r" b="b"/>
              <a:pathLst>
                <a:path w="15733903" h="8651494">
                  <a:moveTo>
                    <a:pt x="0" y="564642"/>
                  </a:moveTo>
                  <a:cubicBezTo>
                    <a:pt x="0" y="252603"/>
                    <a:pt x="253873" y="0"/>
                    <a:pt x="566674" y="0"/>
                  </a:cubicBezTo>
                  <a:lnTo>
                    <a:pt x="15167229" y="0"/>
                  </a:lnTo>
                  <a:lnTo>
                    <a:pt x="15167229" y="38100"/>
                  </a:lnTo>
                  <a:lnTo>
                    <a:pt x="15167229" y="0"/>
                  </a:lnTo>
                  <a:cubicBezTo>
                    <a:pt x="15480030" y="0"/>
                    <a:pt x="15733903" y="252603"/>
                    <a:pt x="15733903" y="564642"/>
                  </a:cubicBezTo>
                  <a:lnTo>
                    <a:pt x="15695803" y="564642"/>
                  </a:lnTo>
                  <a:lnTo>
                    <a:pt x="15733903" y="564642"/>
                  </a:lnTo>
                  <a:lnTo>
                    <a:pt x="15733903" y="8086852"/>
                  </a:lnTo>
                  <a:lnTo>
                    <a:pt x="15695803" y="8086852"/>
                  </a:lnTo>
                  <a:lnTo>
                    <a:pt x="15733903" y="8086852"/>
                  </a:lnTo>
                  <a:cubicBezTo>
                    <a:pt x="15733903" y="8398764"/>
                    <a:pt x="15480030" y="8651494"/>
                    <a:pt x="15167229" y="8651494"/>
                  </a:cubicBezTo>
                  <a:lnTo>
                    <a:pt x="15167229" y="8613394"/>
                  </a:lnTo>
                  <a:lnTo>
                    <a:pt x="15167229" y="8651494"/>
                  </a:lnTo>
                  <a:lnTo>
                    <a:pt x="566674" y="8651494"/>
                  </a:lnTo>
                  <a:lnTo>
                    <a:pt x="566674" y="8613394"/>
                  </a:lnTo>
                  <a:lnTo>
                    <a:pt x="566674" y="8651494"/>
                  </a:lnTo>
                  <a:cubicBezTo>
                    <a:pt x="253873"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656" y="8575294"/>
                    <a:pt x="566674" y="8575294"/>
                  </a:cubicBezTo>
                  <a:lnTo>
                    <a:pt x="15167229" y="8575294"/>
                  </a:lnTo>
                  <a:cubicBezTo>
                    <a:pt x="15438247" y="8575294"/>
                    <a:pt x="15657703" y="8356473"/>
                    <a:pt x="15657703" y="8086852"/>
                  </a:cubicBezTo>
                  <a:lnTo>
                    <a:pt x="15657703" y="564642"/>
                  </a:lnTo>
                  <a:cubicBezTo>
                    <a:pt x="15657703" y="295021"/>
                    <a:pt x="15438247" y="76200"/>
                    <a:pt x="15167229" y="76200"/>
                  </a:cubicBezTo>
                  <a:lnTo>
                    <a:pt x="566674" y="76200"/>
                  </a:lnTo>
                  <a:lnTo>
                    <a:pt x="566674" y="38100"/>
                  </a:lnTo>
                  <a:lnTo>
                    <a:pt x="566674" y="76200"/>
                  </a:lnTo>
                  <a:cubicBezTo>
                    <a:pt x="295656" y="76200"/>
                    <a:pt x="76200" y="295021"/>
                    <a:pt x="76200" y="564642"/>
                  </a:cubicBezTo>
                  <a:close/>
                </a:path>
              </a:pathLst>
            </a:custGeom>
            <a:solidFill>
              <a:srgbClr val="00B0F0"/>
            </a:solidFill>
          </p:spPr>
          <p:txBody>
            <a:bodyPr/>
            <a:lstStyle/>
            <a:p>
              <a:endParaRPr lang="en-GB"/>
            </a:p>
          </p:txBody>
        </p:sp>
        <p:sp>
          <p:nvSpPr>
            <p:cNvPr id="8" name="TextBox 8"/>
            <p:cNvSpPr txBox="1"/>
            <p:nvPr/>
          </p:nvSpPr>
          <p:spPr>
            <a:xfrm>
              <a:off x="0" y="-57150"/>
              <a:ext cx="15734016" cy="8708582"/>
            </a:xfrm>
            <a:prstGeom prst="rect">
              <a:avLst/>
            </a:prstGeom>
          </p:spPr>
          <p:txBody>
            <a:bodyPr lIns="50800" tIns="50800" rIns="50800" bIns="50800" rtlCol="0" anchor="ctr"/>
            <a:lstStyle/>
            <a:p>
              <a:pPr algn="l">
                <a:lnSpc>
                  <a:spcPts val="3240"/>
                </a:lnSpc>
              </a:pPr>
              <a:r>
                <a:rPr lang="en-US" sz="2700">
                  <a:solidFill>
                    <a:srgbClr val="FFFFFF"/>
                  </a:solidFill>
                  <a:latin typeface="Calibri (MS)"/>
                  <a:ea typeface="Calibri (MS)"/>
                  <a:cs typeface="Calibri (MS)"/>
                  <a:sym typeface="Calibri (MS)"/>
                </a:rPr>
                <a:t>John W. Budd , Labor relations text bok , MC Graw-Hill , 6ᵗʰ edition .</a:t>
              </a:r>
            </a:p>
          </p:txBody>
        </p:sp>
      </p:grpSp>
      <p:sp>
        <p:nvSpPr>
          <p:cNvPr id="9" name="TextBox 9"/>
          <p:cNvSpPr txBox="1"/>
          <p:nvPr/>
        </p:nvSpPr>
        <p:spPr>
          <a:xfrm>
            <a:off x="2605404" y="2134216"/>
            <a:ext cx="12097943" cy="992357"/>
          </a:xfrm>
          <a:prstGeom prst="rect">
            <a:avLst/>
          </a:prstGeom>
        </p:spPr>
        <p:txBody>
          <a:bodyPr lIns="0" tIns="0" rIns="0" bIns="0" rtlCol="0" anchor="t">
            <a:spAutoFit/>
          </a:bodyPr>
          <a:lstStyle/>
          <a:p>
            <a:pPr algn="l">
              <a:lnSpc>
                <a:spcPts val="6480"/>
              </a:lnSpc>
            </a:pPr>
            <a:r>
              <a:rPr lang="en-US" sz="5400" b="1">
                <a:solidFill>
                  <a:srgbClr val="203864"/>
                </a:solidFill>
                <a:latin typeface="Calibri (MS) Bold"/>
                <a:ea typeface="Calibri (MS) Bold"/>
                <a:cs typeface="Calibri (MS) Bold"/>
                <a:sym typeface="Calibri (MS) Bold"/>
              </a:rPr>
              <a:t>List of references</a:t>
            </a:r>
          </a:p>
        </p:txBody>
      </p:sp>
      <p:sp>
        <p:nvSpPr>
          <p:cNvPr id="10" name="TextBox 10"/>
          <p:cNvSpPr txBox="1"/>
          <p:nvPr/>
        </p:nvSpPr>
        <p:spPr>
          <a:xfrm>
            <a:off x="2961783" y="3285232"/>
            <a:ext cx="9040743" cy="2181702"/>
          </a:xfrm>
          <a:prstGeom prst="rect">
            <a:avLst/>
          </a:prstGeom>
        </p:spPr>
        <p:txBody>
          <a:bodyPr lIns="0" tIns="0" rIns="0" bIns="0" rtlCol="0" anchor="t">
            <a:spAutoFit/>
          </a:bodyPr>
          <a:lstStyle/>
          <a:p>
            <a:pPr algn="l">
              <a:lnSpc>
                <a:spcPts val="3240"/>
              </a:lnSpc>
            </a:pPr>
            <a:endParaRPr/>
          </a:p>
          <a:p>
            <a:pPr algn="l">
              <a:lnSpc>
                <a:spcPts val="3240"/>
              </a:lnSpc>
            </a:pPr>
            <a:r>
              <a:rPr lang="en-US" sz="2700">
                <a:solidFill>
                  <a:srgbClr val="000000"/>
                </a:solidFill>
                <a:latin typeface="Calibri (MS)"/>
                <a:ea typeface="Calibri (MS)"/>
                <a:cs typeface="Calibri (MS)"/>
                <a:sym typeface="Calibri (MS)"/>
              </a:rPr>
              <a:t>Textbook: </a:t>
            </a:r>
          </a:p>
          <a:p>
            <a:pPr algn="l">
              <a:lnSpc>
                <a:spcPts val="3240"/>
              </a:lnSpc>
            </a:pPr>
            <a:endParaRPr lang="en-US" sz="2700">
              <a:solidFill>
                <a:srgbClr val="000000"/>
              </a:solidFill>
              <a:latin typeface="Calibri (MS)"/>
              <a:ea typeface="Calibri (MS)"/>
              <a:cs typeface="Calibri (MS)"/>
              <a:sym typeface="Calibri (MS)"/>
            </a:endParaRPr>
          </a:p>
          <a:p>
            <a:pPr algn="l">
              <a:lnSpc>
                <a:spcPts val="3240"/>
              </a:lnSpc>
            </a:pPr>
            <a:r>
              <a:rPr lang="en-US" sz="2700">
                <a:solidFill>
                  <a:srgbClr val="000000"/>
                </a:solidFill>
                <a:latin typeface="Calibri (MS)"/>
                <a:ea typeface="Calibri (MS)"/>
                <a:cs typeface="Calibri (MS)"/>
                <a:sym typeface="Calibri (MS)"/>
              </a:rPr>
              <a:t>John W. Budd , Labor relations textbook , MC Graw-Hill , 6ᵗʰ edition .</a:t>
            </a:r>
          </a:p>
        </p:txBody>
      </p:sp>
      <p:grpSp>
        <p:nvGrpSpPr>
          <p:cNvPr id="11" name="Group 11"/>
          <p:cNvGrpSpPr>
            <a:grpSpLocks noChangeAspect="1"/>
          </p:cNvGrpSpPr>
          <p:nvPr/>
        </p:nvGrpSpPr>
        <p:grpSpPr>
          <a:xfrm>
            <a:off x="12822150" y="1733805"/>
            <a:ext cx="4999089" cy="6773199"/>
            <a:chOff x="0" y="0"/>
            <a:chExt cx="6665452" cy="9030932"/>
          </a:xfrm>
        </p:grpSpPr>
        <p:sp>
          <p:nvSpPr>
            <p:cNvPr id="12" name="Freeform 12" descr="A book cover with text and blue text  Description automatically generated"/>
            <p:cNvSpPr/>
            <p:nvPr/>
          </p:nvSpPr>
          <p:spPr>
            <a:xfrm>
              <a:off x="0" y="0"/>
              <a:ext cx="6665468" cy="9030970"/>
            </a:xfrm>
            <a:custGeom>
              <a:avLst/>
              <a:gdLst/>
              <a:ahLst/>
              <a:cxnLst/>
              <a:rect l="l" t="t" r="r" b="b"/>
              <a:pathLst>
                <a:path w="6665468" h="9030970">
                  <a:moveTo>
                    <a:pt x="0" y="0"/>
                  </a:moveTo>
                  <a:lnTo>
                    <a:pt x="6665468" y="0"/>
                  </a:lnTo>
                  <a:lnTo>
                    <a:pt x="6665468" y="9030970"/>
                  </a:lnTo>
                  <a:lnTo>
                    <a:pt x="0" y="9030970"/>
                  </a:lnTo>
                  <a:lnTo>
                    <a:pt x="0" y="0"/>
                  </a:lnTo>
                  <a:close/>
                </a:path>
              </a:pathLst>
            </a:custGeom>
            <a:blipFill>
              <a:blip r:embed="rId3"/>
              <a:stretch>
                <a:fillRect l="-3658" r="-3658"/>
              </a:stretch>
            </a:blipFill>
          </p:spPr>
          <p:txBody>
            <a:bodyPr/>
            <a:lstStyle/>
            <a:p>
              <a:endParaRPr lang="en-GB"/>
            </a:p>
          </p:txBody>
        </p:sp>
      </p:grpSp>
      <p:pic>
        <p:nvPicPr>
          <p:cNvPr id="15" name="Graphic 21">
            <a:extLst>
              <a:ext uri="{FF2B5EF4-FFF2-40B4-BE49-F238E27FC236}">
                <a16:creationId xmlns:a16="http://schemas.microsoft.com/office/drawing/2014/main" id="{AB614704-7BA2-EA66-2E5C-92A5BF5429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6"/>
            <a:ext cx="2362200" cy="1102987"/>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a:grpSpLocks noChangeAspect="1"/>
          </p:cNvGrpSpPr>
          <p:nvPr/>
        </p:nvGrpSpPr>
        <p:grpSpPr>
          <a:xfrm>
            <a:off x="0" y="10668"/>
            <a:ext cx="18288000" cy="10265664"/>
            <a:chOff x="0" y="0"/>
            <a:chExt cx="24384000" cy="13687552"/>
          </a:xfrm>
        </p:grpSpPr>
        <p:sp>
          <p:nvSpPr>
            <p:cNvPr id="4" name="Freeform 4"/>
            <p:cNvSpPr/>
            <p:nvPr/>
          </p:nvSpPr>
          <p:spPr>
            <a:xfrm>
              <a:off x="0" y="0"/>
              <a:ext cx="24384000" cy="13687552"/>
            </a:xfrm>
            <a:custGeom>
              <a:avLst/>
              <a:gdLst/>
              <a:ahLst/>
              <a:cxnLst/>
              <a:rect l="l" t="t" r="r" b="b"/>
              <a:pathLst>
                <a:path w="24384000" h="13687552">
                  <a:moveTo>
                    <a:pt x="0" y="0"/>
                  </a:moveTo>
                  <a:lnTo>
                    <a:pt x="24384000" y="0"/>
                  </a:lnTo>
                  <a:lnTo>
                    <a:pt x="24384000" y="13687552"/>
                  </a:lnTo>
                  <a:lnTo>
                    <a:pt x="0" y="13687552"/>
                  </a:lnTo>
                  <a:lnTo>
                    <a:pt x="0" y="0"/>
                  </a:lnTo>
                  <a:close/>
                </a:path>
              </a:pathLst>
            </a:custGeom>
            <a:blipFill>
              <a:blip r:embed="rId4"/>
              <a:stretch>
                <a:fillRect t="-18" b="-18"/>
              </a:stretch>
            </a:blipFill>
          </p:spPr>
          <p:txBody>
            <a:bodyPr/>
            <a:lstStyle/>
            <a:p>
              <a:endParaRPr lang="en-GB"/>
            </a:p>
          </p:txBody>
        </p:sp>
      </p:grpSp>
      <p:grpSp>
        <p:nvGrpSpPr>
          <p:cNvPr id="5" name="Group 5"/>
          <p:cNvGrpSpPr/>
          <p:nvPr/>
        </p:nvGrpSpPr>
        <p:grpSpPr>
          <a:xfrm>
            <a:off x="9768968" y="4729653"/>
            <a:ext cx="8519032" cy="5557349"/>
            <a:chOff x="0" y="0"/>
            <a:chExt cx="11358710" cy="7409798"/>
          </a:xfrm>
        </p:grpSpPr>
        <p:sp>
          <p:nvSpPr>
            <p:cNvPr id="6" name="Freeform 6"/>
            <p:cNvSpPr/>
            <p:nvPr/>
          </p:nvSpPr>
          <p:spPr>
            <a:xfrm>
              <a:off x="0" y="0"/>
              <a:ext cx="11358753" cy="7409815"/>
            </a:xfrm>
            <a:custGeom>
              <a:avLst/>
              <a:gdLst/>
              <a:ahLst/>
              <a:cxnLst/>
              <a:rect l="l" t="t" r="r" b="b"/>
              <a:pathLst>
                <a:path w="11358753" h="7409815">
                  <a:moveTo>
                    <a:pt x="11358753" y="7409815"/>
                  </a:moveTo>
                  <a:lnTo>
                    <a:pt x="11358753" y="0"/>
                  </a:lnTo>
                  <a:lnTo>
                    <a:pt x="0" y="7409815"/>
                  </a:lnTo>
                  <a:close/>
                </a:path>
              </a:pathLst>
            </a:custGeom>
            <a:solidFill>
              <a:srgbClr val="669BBC">
                <a:alpha val="58824"/>
              </a:srgbClr>
            </a:solidFill>
          </p:spPr>
          <p:txBody>
            <a:bodyPr/>
            <a:lstStyle/>
            <a:p>
              <a:endParaRPr lang="en-GB"/>
            </a:p>
          </p:txBody>
        </p:sp>
      </p:grpSp>
      <p:sp>
        <p:nvSpPr>
          <p:cNvPr id="7" name="TextBox 7"/>
          <p:cNvSpPr txBox="1"/>
          <p:nvPr/>
        </p:nvSpPr>
        <p:spPr>
          <a:xfrm>
            <a:off x="1150186" y="8606332"/>
            <a:ext cx="6603968" cy="1153477"/>
          </a:xfrm>
          <a:prstGeom prst="rect">
            <a:avLst/>
          </a:prstGeom>
        </p:spPr>
        <p:txBody>
          <a:bodyPr lIns="0" tIns="0" rIns="0" bIns="0" rtlCol="0" anchor="t">
            <a:spAutoFit/>
          </a:bodyPr>
          <a:lstStyle/>
          <a:p>
            <a:pPr algn="l">
              <a:lnSpc>
                <a:spcPts val="8640"/>
              </a:lnSpc>
            </a:pPr>
            <a:r>
              <a:rPr lang="en-US" sz="7200" b="1">
                <a:solidFill>
                  <a:srgbClr val="FFFFFF"/>
                </a:solidFill>
                <a:latin typeface="Alexandria Bold"/>
                <a:ea typeface="Alexandria Bold"/>
                <a:cs typeface="Alexandria Bold"/>
                <a:sym typeface="Alexandria Bold"/>
              </a:rPr>
              <a:t>Thank You</a:t>
            </a:r>
          </a:p>
        </p:txBody>
      </p:sp>
      <p:sp>
        <p:nvSpPr>
          <p:cNvPr id="8" name="Freeform 8"/>
          <p:cNvSpPr/>
          <p:nvPr/>
        </p:nvSpPr>
        <p:spPr>
          <a:xfrm>
            <a:off x="14364270" y="9253110"/>
            <a:ext cx="3418899" cy="576078"/>
          </a:xfrm>
          <a:custGeom>
            <a:avLst/>
            <a:gdLst/>
            <a:ahLst/>
            <a:cxnLst/>
            <a:rect l="l" t="t" r="r" b="b"/>
            <a:pathLst>
              <a:path w="3418899" h="576078">
                <a:moveTo>
                  <a:pt x="0" y="0"/>
                </a:moveTo>
                <a:lnTo>
                  <a:pt x="3418899" y="0"/>
                </a:lnTo>
                <a:lnTo>
                  <a:pt x="3418899" y="576078"/>
                </a:lnTo>
                <a:lnTo>
                  <a:pt x="0" y="576078"/>
                </a:lnTo>
                <a:lnTo>
                  <a:pt x="0" y="0"/>
                </a:lnTo>
                <a:close/>
              </a:path>
            </a:pathLst>
          </a:custGeom>
          <a:blipFill>
            <a:blip r:embed="rId5">
              <a:extLst>
                <a:ext uri="{96DAC541-7B7A-43D3-8B79-37D633B846F1}">
                  <asvg:svgBlip xmlns:asvg="http://schemas.microsoft.com/office/drawing/2016/SVG/main" r:embed="rId6"/>
                </a:ext>
              </a:extLst>
            </a:blip>
            <a:stretch>
              <a:fillRect t="-141" b="-141"/>
            </a:stretch>
          </a:blipFill>
        </p:spPr>
        <p:txBody>
          <a:bodyPr/>
          <a:lstStyle/>
          <a:p>
            <a:endParaRPr lang="en-GB"/>
          </a:p>
        </p:txBody>
      </p:sp>
      <p:grpSp>
        <p:nvGrpSpPr>
          <p:cNvPr id="9" name="Group 9"/>
          <p:cNvGrpSpPr/>
          <p:nvPr/>
        </p:nvGrpSpPr>
        <p:grpSpPr>
          <a:xfrm rot="-5400000">
            <a:off x="-2028027" y="5578899"/>
            <a:ext cx="5702238" cy="1646184"/>
            <a:chOff x="0" y="0"/>
            <a:chExt cx="7602984" cy="2194912"/>
          </a:xfrm>
        </p:grpSpPr>
        <p:sp>
          <p:nvSpPr>
            <p:cNvPr id="10" name="Freeform 10"/>
            <p:cNvSpPr/>
            <p:nvPr/>
          </p:nvSpPr>
          <p:spPr>
            <a:xfrm>
              <a:off x="0" y="0"/>
              <a:ext cx="7602982" cy="2194941"/>
            </a:xfrm>
            <a:custGeom>
              <a:avLst/>
              <a:gdLst/>
              <a:ahLst/>
              <a:cxnLst/>
              <a:rect l="l" t="t" r="r" b="b"/>
              <a:pathLst>
                <a:path w="7602982" h="2194941">
                  <a:moveTo>
                    <a:pt x="0" y="0"/>
                  </a:moveTo>
                  <a:lnTo>
                    <a:pt x="2205101" y="2194941"/>
                  </a:lnTo>
                  <a:lnTo>
                    <a:pt x="7602982" y="2169541"/>
                  </a:lnTo>
                  <a:lnTo>
                    <a:pt x="5448681" y="0"/>
                  </a:lnTo>
                  <a:lnTo>
                    <a:pt x="0" y="0"/>
                  </a:lnTo>
                  <a:close/>
                </a:path>
              </a:pathLst>
            </a:custGeom>
            <a:solidFill>
              <a:srgbClr val="669BBC"/>
            </a:solidFill>
          </p:spPr>
          <p:txBody>
            <a:bodyPr/>
            <a:lstStyle/>
            <a:p>
              <a:endParaRPr lang="en-GB"/>
            </a:p>
          </p:txBody>
        </p:sp>
      </p:grpSp>
      <p:pic>
        <p:nvPicPr>
          <p:cNvPr id="1026" name="Picture 2">
            <a:extLst>
              <a:ext uri="{FF2B5EF4-FFF2-40B4-BE49-F238E27FC236}">
                <a16:creationId xmlns:a16="http://schemas.microsoft.com/office/drawing/2014/main" id="{5EEA1E18-5A88-C29F-E990-E2D310F7E5F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028500" y="-114300"/>
            <a:ext cx="4426236" cy="20630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170963-4ECC-495C-BF6D-EE8069353172}"/>
</file>

<file path=customXml/itemProps2.xml><?xml version="1.0" encoding="utf-8"?>
<ds:datastoreItem xmlns:ds="http://schemas.openxmlformats.org/officeDocument/2006/customXml" ds:itemID="{122820A8-F808-4923-A140-839069E7D5EA}"/>
</file>

<file path=customXml/itemProps3.xml><?xml version="1.0" encoding="utf-8"?>
<ds:datastoreItem xmlns:ds="http://schemas.openxmlformats.org/officeDocument/2006/customXml" ds:itemID="{BA7F705D-ECDB-4E0F-B5D5-7763C9A1E3F9}"/>
</file>

<file path=docProps/app.xml><?xml version="1.0" encoding="utf-8"?>
<Properties xmlns="http://schemas.openxmlformats.org/officeDocument/2006/extended-properties" xmlns:vt="http://schemas.openxmlformats.org/officeDocument/2006/docPropsVTypes">
  <TotalTime>223</TotalTime>
  <Words>1809</Words>
  <Application>Microsoft Office PowerPoint</Application>
  <PresentationFormat>Custom</PresentationFormat>
  <Paragraphs>99</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Calibri (MS)</vt:lpstr>
      <vt:lpstr>Arial</vt:lpstr>
      <vt:lpstr>Calibri</vt:lpstr>
      <vt:lpstr>Calibri (MS) Light</vt:lpstr>
      <vt:lpstr>Inter</vt:lpstr>
      <vt:lpstr>Calibri (MS) Bold</vt:lpstr>
      <vt:lpstr>Alexandria</vt:lpstr>
      <vt:lpstr>Alexandria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lec- 5.pptx</dc:title>
  <cp:lastModifiedBy>Musaad A. Alanazi</cp:lastModifiedBy>
  <cp:revision>23</cp:revision>
  <dcterms:created xsi:type="dcterms:W3CDTF">2006-08-16T00:00:00Z</dcterms:created>
  <dcterms:modified xsi:type="dcterms:W3CDTF">2025-07-09T18:56:42Z</dcterms:modified>
  <dc:identifier>DAGseCAfQ7M</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