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1pPr>
    <a:lvl2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2pPr>
    <a:lvl3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3pPr>
    <a:lvl4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4pPr>
    <a:lvl5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5pPr>
    <a:lvl6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6pPr>
    <a:lvl7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7pPr>
    <a:lvl8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8pPr>
    <a:lvl9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b="def" i="def"/>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147" name="Shape 147"/>
          <p:cNvSpPr/>
          <p:nvPr>
            <p:ph type="sldImg"/>
          </p:nvPr>
        </p:nvSpPr>
        <p:spPr>
          <a:xfrm>
            <a:off x="1143000" y="685800"/>
            <a:ext cx="4572000" cy="3429000"/>
          </a:xfrm>
          <a:prstGeom prst="rect">
            <a:avLst/>
          </a:prstGeom>
        </p:spPr>
        <p:txBody>
          <a:bodyPr/>
          <a:lstStyle/>
          <a:p>
            <a:pPr/>
          </a:p>
        </p:txBody>
      </p:sp>
      <p:sp>
        <p:nvSpPr>
          <p:cNvPr id="148" name="Shape 148"/>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spTree>
      <p:nvGrpSpPr>
        <p:cNvPr id="1" name=""/>
        <p:cNvGrpSpPr/>
        <p:nvPr/>
      </p:nvGrpSpPr>
      <p:grpSpPr>
        <a:xfrm>
          <a:off x="0" y="0"/>
          <a:ext cx="0" cy="0"/>
          <a:chOff x="0" y="0"/>
          <a:chExt cx="0" cy="0"/>
        </a:xfrm>
      </p:grpSpPr>
      <p:sp>
        <p:nvSpPr>
          <p:cNvPr id="11"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2" name="Body Level One…"/>
          <p:cNvSpPr txBox="1"/>
          <p:nvPr>
            <p:ph type="body" sz="quarter" idx="1"/>
          </p:nvPr>
        </p:nvSpPr>
        <p:spPr>
          <a:xfrm>
            <a:off x="1524000" y="3602037"/>
            <a:ext cx="9144000" cy="1655767"/>
          </a:xfrm>
          <a:prstGeom prst="rect">
            <a:avLst/>
          </a:prstGeom>
        </p:spPr>
        <p:txBody>
          <a:bodyPr/>
          <a:lstStyle>
            <a:lvl1pPr marL="0" indent="0" algn="ctr">
              <a:buSzTx/>
              <a:buFontTx/>
              <a:buNone/>
              <a:defRPr sz="2400"/>
            </a:lvl1pPr>
            <a:lvl2pPr marL="0" indent="0" algn="ctr">
              <a:buSzTx/>
              <a:buFontTx/>
              <a:buNone/>
              <a:defRPr sz="2400"/>
            </a:lvl2pPr>
            <a:lvl3pPr marL="0" indent="0" algn="ctr">
              <a:buSzTx/>
              <a:buFontTx/>
              <a:buNone/>
              <a:defRPr sz="2400"/>
            </a:lvl3pPr>
            <a:lvl4pPr marL="0" indent="0" algn="ctr">
              <a:buSzTx/>
              <a:buFontTx/>
              <a:buNone/>
              <a:defRPr sz="2400"/>
            </a:lvl4pPr>
            <a:lvl5pPr marL="0" indent="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20" name="Title Text"/>
          <p:cNvSpPr txBox="1"/>
          <p:nvPr>
            <p:ph type="title"/>
          </p:nvPr>
        </p:nvSpPr>
        <p:spPr>
          <a:prstGeom prst="rect">
            <a:avLst/>
          </a:prstGeom>
        </p:spPr>
        <p:txBody>
          <a:bodyPr/>
          <a:lstStyle/>
          <a:p>
            <a:pPr/>
            <a:r>
              <a:t>Title Text</a:t>
            </a:r>
          </a:p>
        </p:txBody>
      </p:sp>
      <p:sp>
        <p:nvSpPr>
          <p:cNvPr id="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spTree>
      <p:nvGrpSpPr>
        <p:cNvPr id="1" name=""/>
        <p:cNvGrpSpPr/>
        <p:nvPr/>
      </p:nvGrpSpPr>
      <p:grpSpPr>
        <a:xfrm>
          <a:off x="0" y="0"/>
          <a:ext cx="0" cy="0"/>
          <a:chOff x="0" y="0"/>
          <a:chExt cx="0" cy="0"/>
        </a:xfrm>
      </p:grpSpPr>
      <p:sp>
        <p:nvSpPr>
          <p:cNvPr id="29"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0" name="Body Level One…"/>
          <p:cNvSpPr txBox="1"/>
          <p:nvPr>
            <p:ph type="body" sz="quarter" idx="1"/>
          </p:nvPr>
        </p:nvSpPr>
        <p:spPr>
          <a:xfrm>
            <a:off x="831850" y="4589462"/>
            <a:ext cx="10515600" cy="1500192"/>
          </a:xfrm>
          <a:prstGeom prst="rect">
            <a:avLst/>
          </a:prstGeom>
        </p:spPr>
        <p:txBody>
          <a:bodyPr/>
          <a:lstStyle>
            <a:lvl1pPr marL="0" indent="0">
              <a:buSzTx/>
              <a:buFontTx/>
              <a:buNone/>
              <a:defRPr sz="2400">
                <a:solidFill>
                  <a:srgbClr val="888888"/>
                </a:solidFill>
              </a:defRPr>
            </a:lvl1pPr>
            <a:lvl2pPr marL="0" indent="0">
              <a:buSzTx/>
              <a:buFontTx/>
              <a:buNone/>
              <a:defRPr sz="2400">
                <a:solidFill>
                  <a:srgbClr val="888888"/>
                </a:solidFill>
              </a:defRPr>
            </a:lvl2pPr>
            <a:lvl3pPr marL="0" indent="0">
              <a:buSzTx/>
              <a:buFontTx/>
              <a:buNone/>
              <a:defRPr sz="2400">
                <a:solidFill>
                  <a:srgbClr val="888888"/>
                </a:solidFill>
              </a:defRPr>
            </a:lvl3pPr>
            <a:lvl4pPr marL="0" indent="0">
              <a:buSzTx/>
              <a:buFontTx/>
              <a:buNone/>
              <a:defRPr sz="2400">
                <a:solidFill>
                  <a:srgbClr val="888888"/>
                </a:solidFill>
              </a:defRPr>
            </a:lvl4pPr>
            <a:lvl5pPr marL="0" indent="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38" name="Title Text"/>
          <p:cNvSpPr txBox="1"/>
          <p:nvPr>
            <p:ph type="title"/>
          </p:nvPr>
        </p:nvSpPr>
        <p:spPr>
          <a:prstGeom prst="rect">
            <a:avLst/>
          </a:prstGeom>
        </p:spPr>
        <p:txBody>
          <a:bodyPr/>
          <a:lstStyle/>
          <a:p>
            <a:pPr/>
            <a:r>
              <a:t>Title Text</a:t>
            </a:r>
          </a:p>
        </p:txBody>
      </p:sp>
      <p:sp>
        <p:nvSpPr>
          <p:cNvPr id="39"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47" name="Title Text"/>
          <p:cNvSpPr txBox="1"/>
          <p:nvPr>
            <p:ph type="title"/>
          </p:nvPr>
        </p:nvSpPr>
        <p:spPr>
          <a:xfrm>
            <a:off x="839787" y="365125"/>
            <a:ext cx="10515601" cy="1325563"/>
          </a:xfrm>
          <a:prstGeom prst="rect">
            <a:avLst/>
          </a:prstGeom>
        </p:spPr>
        <p:txBody>
          <a:bodyPr/>
          <a:lstStyle/>
          <a:p>
            <a:pPr/>
            <a:r>
              <a:t>Title Text</a:t>
            </a:r>
          </a:p>
        </p:txBody>
      </p:sp>
      <p:sp>
        <p:nvSpPr>
          <p:cNvPr id="48" name="Body Level One…"/>
          <p:cNvSpPr txBox="1"/>
          <p:nvPr>
            <p:ph type="body" sz="quarter" idx="1"/>
          </p:nvPr>
        </p:nvSpPr>
        <p:spPr>
          <a:xfrm>
            <a:off x="839787" y="1681163"/>
            <a:ext cx="5157790" cy="823917"/>
          </a:xfrm>
          <a:prstGeom prst="rect">
            <a:avLst/>
          </a:prstGeom>
        </p:spPr>
        <p:txBody>
          <a:bodyPr anchor="b"/>
          <a:lstStyle>
            <a:lvl1pPr marL="0" indent="0">
              <a:buSzTx/>
              <a:buFontTx/>
              <a:buNone/>
              <a:defRPr b="1" sz="2400"/>
            </a:lvl1pPr>
            <a:lvl2pPr marL="0" indent="0">
              <a:buSzTx/>
              <a:buFontTx/>
              <a:buNone/>
              <a:defRPr b="1" sz="2400"/>
            </a:lvl2pPr>
            <a:lvl3pPr marL="0" indent="0">
              <a:buSzTx/>
              <a:buFontTx/>
              <a:buNone/>
              <a:defRPr b="1" sz="2400"/>
            </a:lvl3pPr>
            <a:lvl4pPr marL="0" indent="0">
              <a:buSzTx/>
              <a:buFontTx/>
              <a:buNone/>
              <a:defRPr b="1" sz="2400"/>
            </a:lvl4pPr>
            <a:lvl5pPr marL="0" indent="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49" name="Text Placeholder 4"/>
          <p:cNvSpPr/>
          <p:nvPr>
            <p:ph type="body" sz="quarter" idx="21"/>
          </p:nvPr>
        </p:nvSpPr>
        <p:spPr>
          <a:xfrm>
            <a:off x="6172200" y="1681163"/>
            <a:ext cx="5183188" cy="823914"/>
          </a:xfrm>
          <a:prstGeom prst="rect">
            <a:avLst/>
          </a:prstGeom>
        </p:spPr>
        <p:txBody>
          <a:bodyPr anchor="b"/>
          <a:lstStyle/>
          <a:p>
            <a:pPr/>
          </a:p>
        </p:txBody>
      </p:sp>
      <p:sp>
        <p:nvSpPr>
          <p:cNvPr id="5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57" name="Title Text"/>
          <p:cNvSpPr txBox="1"/>
          <p:nvPr>
            <p:ph type="title"/>
          </p:nvPr>
        </p:nvSpPr>
        <p:spPr>
          <a:prstGeom prst="rect">
            <a:avLst/>
          </a:prstGeom>
        </p:spPr>
        <p:txBody>
          <a:bodyPr/>
          <a:lstStyle/>
          <a:p>
            <a:pPr/>
            <a:r>
              <a:t>Title Text</a:t>
            </a: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6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72" name="Title Text"/>
          <p:cNvSpPr txBox="1"/>
          <p:nvPr>
            <p:ph type="title"/>
          </p:nvPr>
        </p:nvSpPr>
        <p:spPr>
          <a:xfrm>
            <a:off x="839787" y="457200"/>
            <a:ext cx="3932240" cy="1600200"/>
          </a:xfrm>
          <a:prstGeom prst="rect">
            <a:avLst/>
          </a:prstGeom>
        </p:spPr>
        <p:txBody>
          <a:bodyPr anchor="b"/>
          <a:lstStyle>
            <a:lvl1pPr>
              <a:defRPr sz="3200"/>
            </a:lvl1pPr>
          </a:lstStyle>
          <a:p>
            <a:pPr/>
            <a:r>
              <a:t>Title Text</a:t>
            </a:r>
          </a:p>
        </p:txBody>
      </p:sp>
      <p:sp>
        <p:nvSpPr>
          <p:cNvPr id="73" name="Body Level One…"/>
          <p:cNvSpPr txBox="1"/>
          <p:nvPr>
            <p:ph type="body" sz="half" idx="1"/>
          </p:nvPr>
        </p:nvSpPr>
        <p:spPr>
          <a:xfrm>
            <a:off x="5183187" y="987425"/>
            <a:ext cx="6172204"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74" name="Text Placeholder 3"/>
          <p:cNvSpPr/>
          <p:nvPr>
            <p:ph type="body" sz="quarter" idx="21"/>
          </p:nvPr>
        </p:nvSpPr>
        <p:spPr>
          <a:xfrm>
            <a:off x="839787" y="2057400"/>
            <a:ext cx="3932238" cy="3811588"/>
          </a:xfrm>
          <a:prstGeom prst="rect">
            <a:avLst/>
          </a:prstGeom>
        </p:spPr>
        <p:txBody>
          <a:bodyPr/>
          <a:lstStyle/>
          <a:p>
            <a:pPr/>
          </a:p>
        </p:txBody>
      </p:sp>
      <p:sp>
        <p:nvSpPr>
          <p:cNvPr id="7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82" name="Title Text"/>
          <p:cNvSpPr txBox="1"/>
          <p:nvPr>
            <p:ph type="title"/>
          </p:nvPr>
        </p:nvSpPr>
        <p:spPr>
          <a:xfrm>
            <a:off x="839787" y="457200"/>
            <a:ext cx="3932240" cy="1600200"/>
          </a:xfrm>
          <a:prstGeom prst="rect">
            <a:avLst/>
          </a:prstGeom>
        </p:spPr>
        <p:txBody>
          <a:bodyPr anchor="b"/>
          <a:lstStyle>
            <a:lvl1pPr>
              <a:defRPr sz="3200"/>
            </a:lvl1pPr>
          </a:lstStyle>
          <a:p>
            <a:pPr/>
            <a:r>
              <a:t>Title Text</a:t>
            </a:r>
          </a:p>
        </p:txBody>
      </p:sp>
      <p:sp>
        <p:nvSpPr>
          <p:cNvPr id="83" name="Picture Placeholder 2"/>
          <p:cNvSpPr/>
          <p:nvPr>
            <p:ph type="pic" sz="half" idx="21"/>
          </p:nvPr>
        </p:nvSpPr>
        <p:spPr>
          <a:xfrm>
            <a:off x="5183187" y="987425"/>
            <a:ext cx="6172204" cy="4873625"/>
          </a:xfrm>
          <a:prstGeom prst="rect">
            <a:avLst/>
          </a:prstGeom>
        </p:spPr>
        <p:txBody>
          <a:bodyPr lIns="91439" tIns="45719" rIns="91439" bIns="45719">
            <a:noAutofit/>
          </a:bodyPr>
          <a:lstStyle/>
          <a:p>
            <a:pPr/>
          </a:p>
        </p:txBody>
      </p:sp>
      <p:sp>
        <p:nvSpPr>
          <p:cNvPr id="84" name="Body Level One…"/>
          <p:cNvSpPr txBox="1"/>
          <p:nvPr>
            <p:ph type="body" sz="quarter" idx="1"/>
          </p:nvPr>
        </p:nvSpPr>
        <p:spPr>
          <a:xfrm>
            <a:off x="839787" y="2057400"/>
            <a:ext cx="3932240" cy="3811588"/>
          </a:xfrm>
          <a:prstGeom prst="rect">
            <a:avLst/>
          </a:prstGeom>
        </p:spPr>
        <p:txBody>
          <a:bodyPr/>
          <a:lstStyle>
            <a:lvl1pPr marL="0" indent="0">
              <a:buSzTx/>
              <a:buFontTx/>
              <a:buNone/>
              <a:defRPr sz="1600"/>
            </a:lvl1pPr>
            <a:lvl2pPr marL="0" indent="0">
              <a:buSzTx/>
              <a:buFontTx/>
              <a:buNone/>
              <a:defRPr sz="1600"/>
            </a:lvl2pPr>
            <a:lvl3pPr marL="0" indent="0">
              <a:buSzTx/>
              <a:buFontTx/>
              <a:buNone/>
              <a:defRPr sz="1600"/>
            </a:lvl3pPr>
            <a:lvl4pPr marL="0" indent="0">
              <a:buSzTx/>
              <a:buFontTx/>
              <a:buNone/>
              <a:defRPr sz="1600"/>
            </a:lvl4pPr>
            <a:lvl5pPr marL="0" indent="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8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p:spTree>
      <p:nvGrpSpPr>
        <p:cNvPr id="1" name=""/>
        <p:cNvGrpSpPr/>
        <p:nvPr/>
      </p:nvGrpSpPr>
      <p:grpSpPr>
        <a:xfrm>
          <a:off x="0" y="0"/>
          <a:ext cx="0" cy="0"/>
          <a:chOff x="0" y="0"/>
          <a:chExt cx="0" cy="0"/>
        </a:xfrm>
      </p:grpSpPr>
      <p:sp>
        <p:nvSpPr>
          <p:cNvPr id="92" name="Picture Placeholder 10"/>
          <p:cNvSpPr/>
          <p:nvPr>
            <p:ph type="pic" idx="21"/>
          </p:nvPr>
        </p:nvSpPr>
        <p:spPr>
          <a:xfrm>
            <a:off x="-3" y="-3"/>
            <a:ext cx="12192004" cy="6858004"/>
          </a:xfrm>
          <a:prstGeom prst="rect">
            <a:avLst/>
          </a:prstGeom>
        </p:spPr>
        <p:txBody>
          <a:bodyPr lIns="91439" tIns="45719" rIns="91439" bIns="45719">
            <a:noAutofit/>
          </a:bodyPr>
          <a:lstStyle/>
          <a:p>
            <a:pPr/>
          </a:p>
        </p:txBody>
      </p:sp>
      <p:sp>
        <p:nvSpPr>
          <p:cNvPr id="93" name="Slide Number"/>
          <p:cNvSpPr txBox="1"/>
          <p:nvPr>
            <p:ph type="sldNum" sz="quarter" idx="2"/>
          </p:nvPr>
        </p:nvSpPr>
        <p:spPr>
          <a:xfrm>
            <a:off x="8478981" y="6232199"/>
            <a:ext cx="258620" cy="248302"/>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3_Title Slide">
    <p:spTree>
      <p:nvGrpSpPr>
        <p:cNvPr id="1" name=""/>
        <p:cNvGrpSpPr/>
        <p:nvPr/>
      </p:nvGrpSpPr>
      <p:grpSpPr>
        <a:xfrm>
          <a:off x="0" y="0"/>
          <a:ext cx="0" cy="0"/>
          <a:chOff x="0" y="0"/>
          <a:chExt cx="0" cy="0"/>
        </a:xfrm>
      </p:grpSpPr>
      <p:sp>
        <p:nvSpPr>
          <p:cNvPr id="100" name="Picture Placeholder 13"/>
          <p:cNvSpPr/>
          <p:nvPr>
            <p:ph type="pic" idx="21"/>
          </p:nvPr>
        </p:nvSpPr>
        <p:spPr>
          <a:xfrm>
            <a:off x="1" y="0"/>
            <a:ext cx="9740897" cy="5962650"/>
          </a:xfrm>
          <a:prstGeom prst="rect">
            <a:avLst/>
          </a:prstGeom>
        </p:spPr>
        <p:txBody>
          <a:bodyPr lIns="91439" tIns="45719" rIns="91439" bIns="45719">
            <a:noAutofit/>
          </a:bodyPr>
          <a:lstStyle/>
          <a:p>
            <a:pPr/>
          </a:p>
        </p:txBody>
      </p:sp>
      <p:sp>
        <p:nvSpPr>
          <p:cNvPr id="101" name="Slide Number"/>
          <p:cNvSpPr txBox="1"/>
          <p:nvPr>
            <p:ph type="sldNum" sz="quarter" idx="2"/>
          </p:nvPr>
        </p:nvSpPr>
        <p:spPr>
          <a:xfrm>
            <a:off x="8478981" y="6232199"/>
            <a:ext cx="258620" cy="248302"/>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9_Title Slide">
    <p:spTree>
      <p:nvGrpSpPr>
        <p:cNvPr id="1" name=""/>
        <p:cNvGrpSpPr/>
        <p:nvPr/>
      </p:nvGrpSpPr>
      <p:grpSpPr>
        <a:xfrm>
          <a:off x="0" y="0"/>
          <a:ext cx="0" cy="0"/>
          <a:chOff x="0" y="0"/>
          <a:chExt cx="0" cy="0"/>
        </a:xfrm>
      </p:grpSpPr>
      <p:sp>
        <p:nvSpPr>
          <p:cNvPr id="108" name="Picture Placeholder 6"/>
          <p:cNvSpPr/>
          <p:nvPr>
            <p:ph type="pic" idx="21"/>
          </p:nvPr>
        </p:nvSpPr>
        <p:spPr>
          <a:xfrm>
            <a:off x="1127758" y="1123950"/>
            <a:ext cx="9936483" cy="4610100"/>
          </a:xfrm>
          <a:prstGeom prst="rect">
            <a:avLst/>
          </a:prstGeom>
        </p:spPr>
        <p:txBody>
          <a:bodyPr lIns="91439" tIns="45719" rIns="91439" bIns="45719">
            <a:noAutofit/>
          </a:bodyPr>
          <a:lstStyle/>
          <a:p>
            <a:pPr/>
          </a:p>
        </p:txBody>
      </p:sp>
      <p:sp>
        <p:nvSpPr>
          <p:cNvPr id="109" name="Slide Number"/>
          <p:cNvSpPr txBox="1"/>
          <p:nvPr>
            <p:ph type="sldNum" sz="quarter" idx="2"/>
          </p:nvPr>
        </p:nvSpPr>
        <p:spPr>
          <a:xfrm>
            <a:off x="8478981" y="6232199"/>
            <a:ext cx="258620" cy="248302"/>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3_Title Slide">
    <p:spTree>
      <p:nvGrpSpPr>
        <p:cNvPr id="1" name=""/>
        <p:cNvGrpSpPr/>
        <p:nvPr/>
      </p:nvGrpSpPr>
      <p:grpSpPr>
        <a:xfrm>
          <a:off x="0" y="0"/>
          <a:ext cx="0" cy="0"/>
          <a:chOff x="0" y="0"/>
          <a:chExt cx="0" cy="0"/>
        </a:xfrm>
      </p:grpSpPr>
      <p:sp>
        <p:nvSpPr>
          <p:cNvPr id="116" name="Picture Placeholder 3"/>
          <p:cNvSpPr/>
          <p:nvPr>
            <p:ph type="pic" idx="21"/>
          </p:nvPr>
        </p:nvSpPr>
        <p:spPr>
          <a:xfrm>
            <a:off x="-3" y="0"/>
            <a:ext cx="6826178" cy="6858000"/>
          </a:xfrm>
          <a:prstGeom prst="rect">
            <a:avLst/>
          </a:prstGeom>
        </p:spPr>
        <p:txBody>
          <a:bodyPr lIns="91439" tIns="45719" rIns="91439" bIns="45719">
            <a:noAutofit/>
          </a:bodyPr>
          <a:lstStyle/>
          <a:p>
            <a:pPr/>
          </a:p>
        </p:txBody>
      </p:sp>
      <p:sp>
        <p:nvSpPr>
          <p:cNvPr id="117" name="Slide Number"/>
          <p:cNvSpPr txBox="1"/>
          <p:nvPr>
            <p:ph type="sldNum" sz="quarter" idx="2"/>
          </p:nvPr>
        </p:nvSpPr>
        <p:spPr>
          <a:xfrm>
            <a:off x="8478981" y="6232199"/>
            <a:ext cx="258620" cy="248302"/>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3_Title Slide">
    <p:spTree>
      <p:nvGrpSpPr>
        <p:cNvPr id="1" name=""/>
        <p:cNvGrpSpPr/>
        <p:nvPr/>
      </p:nvGrpSpPr>
      <p:grpSpPr>
        <a:xfrm>
          <a:off x="0" y="0"/>
          <a:ext cx="0" cy="0"/>
          <a:chOff x="0" y="0"/>
          <a:chExt cx="0" cy="0"/>
        </a:xfrm>
      </p:grpSpPr>
      <p:sp>
        <p:nvSpPr>
          <p:cNvPr id="124" name="Picture Placeholder 3"/>
          <p:cNvSpPr/>
          <p:nvPr>
            <p:ph type="pic" sz="half" idx="21"/>
          </p:nvPr>
        </p:nvSpPr>
        <p:spPr>
          <a:xfrm>
            <a:off x="7088923" y="508820"/>
            <a:ext cx="3701849" cy="5184057"/>
          </a:xfrm>
          <a:prstGeom prst="rect">
            <a:avLst/>
          </a:prstGeom>
          <a:ln w="127000">
            <a:solidFill>
              <a:srgbClr val="FAFAFA"/>
            </a:solidFill>
            <a:miter lim="800000"/>
          </a:ln>
        </p:spPr>
        <p:txBody>
          <a:bodyPr lIns="91439" tIns="45719" rIns="91439" bIns="45719">
            <a:noAutofit/>
          </a:bodyPr>
          <a:lstStyle/>
          <a:p>
            <a:pPr/>
          </a:p>
        </p:txBody>
      </p:sp>
      <p:sp>
        <p:nvSpPr>
          <p:cNvPr id="125" name="Slide Number"/>
          <p:cNvSpPr txBox="1"/>
          <p:nvPr>
            <p:ph type="sldNum" sz="quarter" idx="2"/>
          </p:nvPr>
        </p:nvSpPr>
        <p:spPr>
          <a:xfrm>
            <a:off x="8478981" y="6232199"/>
            <a:ext cx="258620" cy="248302"/>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8_Title Slide">
    <p:spTree>
      <p:nvGrpSpPr>
        <p:cNvPr id="1" name=""/>
        <p:cNvGrpSpPr/>
        <p:nvPr/>
      </p:nvGrpSpPr>
      <p:grpSpPr>
        <a:xfrm>
          <a:off x="0" y="0"/>
          <a:ext cx="0" cy="0"/>
          <a:chOff x="0" y="0"/>
          <a:chExt cx="0" cy="0"/>
        </a:xfrm>
      </p:grpSpPr>
      <p:sp>
        <p:nvSpPr>
          <p:cNvPr id="132" name="Picture Placeholder 3"/>
          <p:cNvSpPr/>
          <p:nvPr>
            <p:ph type="pic" idx="21"/>
          </p:nvPr>
        </p:nvSpPr>
        <p:spPr>
          <a:xfrm>
            <a:off x="3452648" y="-3"/>
            <a:ext cx="8739352" cy="6858001"/>
          </a:xfrm>
          <a:prstGeom prst="rect">
            <a:avLst/>
          </a:prstGeom>
        </p:spPr>
        <p:txBody>
          <a:bodyPr lIns="91439" tIns="45719" rIns="91439" bIns="45719">
            <a:noAutofit/>
          </a:bodyPr>
          <a:lstStyle/>
          <a:p>
            <a:pPr/>
          </a:p>
        </p:txBody>
      </p:sp>
      <p:sp>
        <p:nvSpPr>
          <p:cNvPr id="133" name="Slide Number"/>
          <p:cNvSpPr txBox="1"/>
          <p:nvPr>
            <p:ph type="sldNum" sz="quarter" idx="2"/>
          </p:nvPr>
        </p:nvSpPr>
        <p:spPr>
          <a:xfrm>
            <a:off x="8478981" y="6232199"/>
            <a:ext cx="258620" cy="248302"/>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5_Title Slide">
    <p:spTree>
      <p:nvGrpSpPr>
        <p:cNvPr id="1" name=""/>
        <p:cNvGrpSpPr/>
        <p:nvPr/>
      </p:nvGrpSpPr>
      <p:grpSpPr>
        <a:xfrm>
          <a:off x="0" y="0"/>
          <a:ext cx="0" cy="0"/>
          <a:chOff x="0" y="0"/>
          <a:chExt cx="0" cy="0"/>
        </a:xfrm>
      </p:grpSpPr>
      <p:sp>
        <p:nvSpPr>
          <p:cNvPr id="140" name="Picture Placeholder 2"/>
          <p:cNvSpPr/>
          <p:nvPr>
            <p:ph type="pic" sz="quarter" idx="21"/>
          </p:nvPr>
        </p:nvSpPr>
        <p:spPr>
          <a:xfrm>
            <a:off x="6096000" y="933450"/>
            <a:ext cx="4962146" cy="2495550"/>
          </a:xfrm>
          <a:prstGeom prst="rect">
            <a:avLst/>
          </a:prstGeom>
        </p:spPr>
        <p:txBody>
          <a:bodyPr lIns="91439" tIns="45719" rIns="91439" bIns="45719">
            <a:noAutofit/>
          </a:bodyPr>
          <a:lstStyle/>
          <a:p>
            <a:pPr/>
          </a:p>
        </p:txBody>
      </p:sp>
      <p:sp>
        <p:nvSpPr>
          <p:cNvPr id="141" name="Slide Number"/>
          <p:cNvSpPr txBox="1"/>
          <p:nvPr>
            <p:ph type="sldNum" sz="quarter" idx="2"/>
          </p:nvPr>
        </p:nvSpPr>
        <p:spPr>
          <a:xfrm>
            <a:off x="8478981" y="6232199"/>
            <a:ext cx="258620" cy="248302"/>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81" y="6414762"/>
            <a:ext cx="258620" cy="248302"/>
          </a:xfrm>
          <a:prstGeom prst="rect">
            <a:avLst/>
          </a:prstGeom>
          <a:ln w="12700">
            <a:miter lim="400000"/>
          </a:ln>
        </p:spPr>
        <p:txBody>
          <a:bodyPr wrap="none" lIns="45718" tIns="45718" rIns="45718" bIns="45718"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2pPr>
      <a:lvl3pPr marL="1234438" marR="0" indent="-320038"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n-lt"/>
          <a:ea typeface="+mn-ea"/>
          <a:cs typeface="+mn-cs"/>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1.jpeg"/><Relationship Id="rId3" Type="http://schemas.openxmlformats.org/officeDocument/2006/relationships/image" Target="../media/image2.png"/></Relationships>

</file>

<file path=ppt/slides/_rels/slide2.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2.jpe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hyperlink" Target="https://sis.midocean.edu.km/public" TargetMode="External"/></Relationships>

</file>

<file path=ppt/slides/_rels/slide3.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5.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3.jpeg"/><Relationship Id="rId3" Type="http://schemas.openxmlformats.org/officeDocument/2006/relationships/image" Target="../media/image4.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4.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4.jpeg"/><Relationship Id="rId3" Type="http://schemas.openxmlformats.org/officeDocument/2006/relationships/image" Target="../media/image4.png"/><Relationship Id="rId4" Type="http://schemas.openxmlformats.org/officeDocument/2006/relationships/image" Target="../media/image6.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4.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 Id="rId3" Type="http://schemas.openxmlformats.org/officeDocument/2006/relationships/image" Target="../media/image4.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5.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jpeg"/><Relationship Id="rId3" Type="http://schemas.openxmlformats.org/officeDocument/2006/relationships/image" Target="../media/image13.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0" name="Oval 17"/>
          <p:cNvSpPr/>
          <p:nvPr/>
        </p:nvSpPr>
        <p:spPr>
          <a:xfrm>
            <a:off x="6054428" y="-720725"/>
            <a:ext cx="7782360" cy="7578726"/>
          </a:xfrm>
          <a:prstGeom prst="ellipse">
            <a:avLst/>
          </a:prstGeom>
          <a:solidFill>
            <a:srgbClr val="00B0F0"/>
          </a:solidFill>
          <a:ln w="12700">
            <a:miter lim="400000"/>
          </a:ln>
        </p:spPr>
        <p:txBody>
          <a:bodyPr lIns="45718" tIns="45718" rIns="45718" bIns="45718" anchor="ctr"/>
          <a:lstStyle/>
          <a:p>
            <a:pPr algn="ctr">
              <a:defRPr>
                <a:solidFill>
                  <a:srgbClr val="FFFFFF"/>
                </a:solidFill>
              </a:defRPr>
            </a:pPr>
          </a:p>
        </p:txBody>
      </p:sp>
      <p:sp>
        <p:nvSpPr>
          <p:cNvPr id="151" name="Oval 13"/>
          <p:cNvSpPr/>
          <p:nvPr/>
        </p:nvSpPr>
        <p:spPr>
          <a:xfrm>
            <a:off x="6200340" y="-320677"/>
            <a:ext cx="7410455" cy="7410454"/>
          </a:xfrm>
          <a:prstGeom prst="ellipse">
            <a:avLst/>
          </a:prstGeom>
          <a:blipFill>
            <a:blip r:embed="rId2"/>
            <a:stretch>
              <a:fillRect/>
            </a:stretch>
          </a:blipFill>
          <a:ln w="12700">
            <a:solidFill>
              <a:srgbClr val="1D3053"/>
            </a:solidFill>
            <a:miter/>
          </a:ln>
        </p:spPr>
        <p:txBody>
          <a:bodyPr lIns="45718" tIns="45718" rIns="45718" bIns="45718" anchor="ctr"/>
          <a:lstStyle/>
          <a:p>
            <a:pPr algn="ctr">
              <a:defRPr>
                <a:solidFill>
                  <a:srgbClr val="FFFFFF"/>
                </a:solidFill>
              </a:defRPr>
            </a:pPr>
          </a:p>
        </p:txBody>
      </p:sp>
      <p:pic>
        <p:nvPicPr>
          <p:cNvPr id="152" name="Graphic 21" descr="Graphic 21"/>
          <p:cNvPicPr>
            <a:picLocks noChangeAspect="1"/>
          </p:cNvPicPr>
          <p:nvPr/>
        </p:nvPicPr>
        <p:blipFill>
          <a:blip r:embed="rId3">
            <a:extLst/>
          </a:blip>
          <a:srcRect l="0" t="27877" r="0" b="25429"/>
          <a:stretch>
            <a:fillRect/>
          </a:stretch>
        </p:blipFill>
        <p:spPr>
          <a:xfrm>
            <a:off x="194616" y="269650"/>
            <a:ext cx="2954659" cy="1379627"/>
          </a:xfrm>
          <a:prstGeom prst="rect">
            <a:avLst/>
          </a:prstGeom>
          <a:ln w="12700">
            <a:miter lim="400000"/>
          </a:ln>
        </p:spPr>
      </p:pic>
      <p:sp>
        <p:nvSpPr>
          <p:cNvPr id="153" name="TextBox 29"/>
          <p:cNvSpPr txBox="1"/>
          <p:nvPr/>
        </p:nvSpPr>
        <p:spPr>
          <a:xfrm>
            <a:off x="732785" y="3565523"/>
            <a:ext cx="5125093" cy="3962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sz="2000">
                <a:latin typeface="Alexandria"/>
                <a:ea typeface="Alexandria"/>
                <a:cs typeface="Alexandria"/>
                <a:sym typeface="Alexandria"/>
              </a:defRPr>
            </a:lvl1pPr>
          </a:lstStyle>
          <a:p>
            <a:pPr/>
            <a:r>
              <a:t>Prepared by Wafaa AlShaer</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5" name="Rectangle: Single Corner Rounded 1"/>
          <p:cNvSpPr/>
          <p:nvPr/>
        </p:nvSpPr>
        <p:spPr>
          <a:xfrm flipH="1" rot="10800000">
            <a:off x="1216582" y="-95872"/>
            <a:ext cx="12192002" cy="581645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8280" y="0"/>
                </a:lnTo>
                <a:cubicBezTo>
                  <a:pt x="20113" y="0"/>
                  <a:pt x="21600" y="3116"/>
                  <a:pt x="21600" y="6960"/>
                </a:cubicBezTo>
                <a:lnTo>
                  <a:pt x="21600" y="21600"/>
                </a:lnTo>
                <a:lnTo>
                  <a:pt x="0" y="21600"/>
                </a:lnTo>
                <a:close/>
              </a:path>
            </a:pathLst>
          </a:custGeom>
          <a:solidFill>
            <a:srgbClr val="FFFFFF"/>
          </a:solidFill>
          <a:ln w="12700">
            <a:miter lim="400000"/>
          </a:ln>
        </p:spPr>
        <p:txBody>
          <a:bodyPr lIns="45718" tIns="45718" rIns="45718" bIns="45718" anchor="ctr"/>
          <a:lstStyle/>
          <a:p>
            <a:pPr algn="ctr">
              <a:defRPr>
                <a:solidFill>
                  <a:srgbClr val="FFFFFF"/>
                </a:solidFill>
              </a:defRPr>
            </a:pPr>
          </a:p>
        </p:txBody>
      </p:sp>
      <p:grpSp>
        <p:nvGrpSpPr>
          <p:cNvPr id="158" name="Picture Placeholder 4"/>
          <p:cNvGrpSpPr/>
          <p:nvPr/>
        </p:nvGrpSpPr>
        <p:grpSpPr>
          <a:xfrm>
            <a:off x="-821098" y="-2250798"/>
            <a:ext cx="8907546" cy="8948971"/>
            <a:chOff x="-1" y="-1"/>
            <a:chExt cx="8907544" cy="8948970"/>
          </a:xfrm>
        </p:grpSpPr>
        <p:sp>
          <p:nvSpPr>
            <p:cNvPr id="156" name="Rectangle"/>
            <p:cNvSpPr/>
            <p:nvPr/>
          </p:nvSpPr>
          <p:spPr>
            <a:xfrm>
              <a:off x="-1" y="-2"/>
              <a:ext cx="8907541" cy="8948971"/>
            </a:xfrm>
            <a:prstGeom prst="rect">
              <a:avLst/>
            </a:prstGeom>
            <a:solidFill>
              <a:srgbClr val="D9D9D9">
                <a:alpha val="50000"/>
              </a:srgbClr>
            </a:solidFill>
            <a:ln w="12700" cap="flat">
              <a:noFill/>
              <a:miter lim="400000"/>
            </a:ln>
            <a:effectLst/>
          </p:spPr>
          <p:txBody>
            <a:bodyPr wrap="square" lIns="45718" tIns="45718" rIns="45718" bIns="45718" numCol="1" anchor="ctr">
              <a:noAutofit/>
            </a:bodyPr>
            <a:lstStyle/>
            <a:p>
              <a:pPr/>
            </a:p>
          </p:txBody>
        </p:sp>
        <p:pic>
          <p:nvPicPr>
            <p:cNvPr id="157" name="image8.jpeg" descr="image8.jpeg"/>
            <p:cNvPicPr>
              <a:picLocks noChangeAspect="1"/>
            </p:cNvPicPr>
            <p:nvPr/>
          </p:nvPicPr>
          <p:blipFill>
            <a:blip r:embed="rId2">
              <a:extLst/>
            </a:blip>
            <a:srcRect l="13924" t="0" r="13922" b="0"/>
            <a:stretch>
              <a:fillRect/>
            </a:stretch>
          </p:blipFill>
          <p:spPr>
            <a:xfrm>
              <a:off x="-2" y="0"/>
              <a:ext cx="8907546" cy="8948969"/>
            </a:xfrm>
            <a:prstGeom prst="rect">
              <a:avLst/>
            </a:prstGeom>
            <a:ln w="12700" cap="flat">
              <a:noFill/>
              <a:miter lim="400000"/>
            </a:ln>
            <a:effectLst/>
          </p:spPr>
        </p:pic>
      </p:grpSp>
      <p:pic>
        <p:nvPicPr>
          <p:cNvPr id="159" name="Picture 3" descr="Picture 3"/>
          <p:cNvPicPr>
            <a:picLocks noChangeAspect="1"/>
          </p:cNvPicPr>
          <p:nvPr/>
        </p:nvPicPr>
        <p:blipFill>
          <a:blip r:embed="rId3">
            <a:extLst/>
          </a:blip>
          <a:stretch>
            <a:fillRect/>
          </a:stretch>
        </p:blipFill>
        <p:spPr>
          <a:xfrm>
            <a:off x="142841" y="5710234"/>
            <a:ext cx="12663755" cy="7053944"/>
          </a:xfrm>
          <a:prstGeom prst="rect">
            <a:avLst/>
          </a:prstGeom>
          <a:ln w="12700">
            <a:miter lim="400000"/>
          </a:ln>
        </p:spPr>
      </p:pic>
      <p:pic>
        <p:nvPicPr>
          <p:cNvPr id="160" name="Graphic 21" descr="Graphic 21"/>
          <p:cNvPicPr>
            <a:picLocks noChangeAspect="1"/>
          </p:cNvPicPr>
          <p:nvPr/>
        </p:nvPicPr>
        <p:blipFill>
          <a:blip r:embed="rId4">
            <a:extLst/>
          </a:blip>
          <a:srcRect l="0" t="27877" r="0" b="25429"/>
          <a:stretch>
            <a:fillRect/>
          </a:stretch>
        </p:blipFill>
        <p:spPr>
          <a:xfrm>
            <a:off x="9782998" y="59786"/>
            <a:ext cx="2305147" cy="1076348"/>
          </a:xfrm>
          <a:prstGeom prst="rect">
            <a:avLst/>
          </a:prstGeom>
          <a:ln w="12700">
            <a:miter lim="400000"/>
          </a:ln>
        </p:spPr>
      </p:pic>
      <p:sp>
        <p:nvSpPr>
          <p:cNvPr id="161" name="TextBox 8"/>
          <p:cNvSpPr txBox="1"/>
          <p:nvPr/>
        </p:nvSpPr>
        <p:spPr>
          <a:xfrm>
            <a:off x="303260" y="1755112"/>
            <a:ext cx="11768622" cy="1546334"/>
          </a:xfrm>
          <a:prstGeom prst="rect">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8" tIns="45718" rIns="45718" bIns="45718">
            <a:spAutoFit/>
          </a:bodyPr>
          <a:lstStyle/>
          <a:p>
            <a:pPr algn="ctr"/>
            <a:r>
              <a:t> </a:t>
            </a:r>
            <a:endParaRPr sz="1200">
              <a:latin typeface="Times Roman"/>
              <a:ea typeface="Times Roman"/>
              <a:cs typeface="Times Roman"/>
              <a:sym typeface="Times Roman"/>
            </a:endParaRPr>
          </a:p>
          <a:p>
            <a:pPr algn="ctr" rtl="1">
              <a:defRPr/>
            </a:pPr>
            <a:r>
              <a:t>خطة بحثية مقدمة لتسجيل درجة الماجستير في التسويق الرقمي</a:t>
            </a:r>
            <a:endParaRPr sz="1200">
              <a:solidFill>
                <a:srgbClr val="000000">
                  <a:alpha val="84705"/>
                </a:srgbClr>
              </a:solidFill>
              <a:latin typeface="Times Roman"/>
              <a:ea typeface="Times Roman"/>
              <a:cs typeface="Times Roman"/>
              <a:sym typeface="Times Roman"/>
            </a:endParaRPr>
          </a:p>
          <a:p>
            <a:pPr algn="ctr" rtl="1">
              <a:defRPr/>
            </a:pPr>
            <a:r>
              <a:t>عنوان الدراسة: دور مراجعات المرضى الإلكترونية في منصات التواصل الاجتماعي في تعزيز نية استخدام خدمات طب الأسنان لدى المتعاملين: دراسة ميدانيه</a:t>
            </a:r>
            <a:endParaRPr sz="1200">
              <a:latin typeface="Times Roman"/>
              <a:ea typeface="Times Roman"/>
              <a:cs typeface="Times Roman"/>
              <a:sym typeface="Times Roman"/>
            </a:endParaRPr>
          </a:p>
          <a:p>
            <a:pPr algn="ctr"/>
            <a:r>
              <a:t>The</a:t>
            </a:r>
            <a:r>
              <a:rPr>
                <a:latin typeface="Geeza Pro Regular"/>
                <a:ea typeface="Geeza Pro Regular"/>
                <a:cs typeface="Geeza Pro Regular"/>
                <a:sym typeface="Geeza Pro Regular"/>
              </a:rPr>
              <a:t> </a:t>
            </a:r>
            <a:r>
              <a:t>Role of Online Patient Reviews on social media Platforms in Enhancing the Intention to Use Dental Services Among Customers: Afield Study</a:t>
            </a:r>
          </a:p>
        </p:txBody>
      </p:sp>
      <p:sp>
        <p:nvSpPr>
          <p:cNvPr id="162" name="TextBox 10"/>
          <p:cNvSpPr txBox="1"/>
          <p:nvPr/>
        </p:nvSpPr>
        <p:spPr>
          <a:xfrm>
            <a:off x="2090172" y="3753927"/>
            <a:ext cx="8194790" cy="1306742"/>
          </a:xfrm>
          <a:prstGeom prst="rect">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8" tIns="45718" rIns="45718" bIns="45718" anchor="ctr">
            <a:spAutoFit/>
          </a:bodyPr>
          <a:lstStyle/>
          <a:p>
            <a:pPr algn="ctr" rtl="1">
              <a:defRPr/>
            </a:pPr>
            <a:r>
              <a:t>إعداد الطالبة</a:t>
            </a:r>
            <a:r>
              <a:rPr>
                <a:latin typeface="Geeza Pro Regular"/>
                <a:ea typeface="Geeza Pro Regular"/>
                <a:cs typeface="Geeza Pro Regular"/>
                <a:sym typeface="Geeza Pro Regular"/>
              </a:rPr>
              <a:t>:</a:t>
            </a:r>
            <a:endParaRPr sz="1200">
              <a:latin typeface="Times Roman"/>
              <a:ea typeface="Times Roman"/>
              <a:cs typeface="Times Roman"/>
              <a:sym typeface="Times Roman"/>
            </a:endParaRPr>
          </a:p>
          <a:p>
            <a:pPr algn="ctr" rtl="1">
              <a:defRPr/>
            </a:pPr>
            <a:r>
              <a:t>وفاء محمود الشاعر</a:t>
            </a:r>
            <a:endParaRPr sz="1200">
              <a:latin typeface="Times Roman"/>
              <a:ea typeface="Times Roman"/>
              <a:cs typeface="Times Roman"/>
              <a:sym typeface="Times Roman"/>
            </a:endParaRPr>
          </a:p>
          <a:p>
            <a:pPr algn="ctr" rtl="1">
              <a:defRPr/>
            </a:pPr>
            <a:r>
              <a:t>الرقم الجامعي</a:t>
            </a:r>
            <a:r>
              <a:rPr>
                <a:latin typeface="Geeza Pro Regular"/>
                <a:ea typeface="Geeza Pro Regular"/>
                <a:cs typeface="Geeza Pro Regular"/>
                <a:sym typeface="Geeza Pro Regular"/>
              </a:rPr>
              <a:t>:</a:t>
            </a:r>
            <a:endParaRPr sz="1200">
              <a:latin typeface="Times Roman"/>
              <a:ea typeface="Times Roman"/>
              <a:cs typeface="Times Roman"/>
              <a:sym typeface="Times Roman"/>
            </a:endParaRPr>
          </a:p>
          <a:p>
            <a:pPr algn="ctr">
              <a:defRPr u="sng">
                <a:solidFill>
                  <a:srgbClr val="0000FF"/>
                </a:solidFill>
                <a:uFill>
                  <a:solidFill>
                    <a:srgbClr val="0000FF"/>
                  </a:solidFill>
                </a:uFill>
              </a:defRPr>
            </a:pPr>
            <a:r>
              <a:rPr>
                <a:hlinkClick r:id="rId5" invalidUrl="" action="" tgtFrame="" tooltip="" history="1" highlightClick="0" endSnd="0"/>
              </a:rPr>
              <a:t>253001658</a:t>
            </a:r>
          </a:p>
        </p:txBody>
      </p:sp>
      <p:sp>
        <p:nvSpPr>
          <p:cNvPr id="163" name="TextBox 10"/>
          <p:cNvSpPr txBox="1"/>
          <p:nvPr/>
        </p:nvSpPr>
        <p:spPr>
          <a:xfrm>
            <a:off x="2553640" y="5310291"/>
            <a:ext cx="6686758" cy="1035467"/>
          </a:xfrm>
          <a:prstGeom prst="rect">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8" tIns="45718" rIns="45718" bIns="45718" anchor="ctr">
            <a:spAutoFit/>
          </a:bodyPr>
          <a:lstStyle/>
          <a:p>
            <a:pPr algn="ctr" rtl="1">
              <a:defRPr/>
            </a:pPr>
            <a:r>
              <a:t>إشراف</a:t>
            </a:r>
            <a:r>
              <a:rPr>
                <a:latin typeface="Geeza Pro Regular"/>
                <a:ea typeface="Geeza Pro Regular"/>
                <a:cs typeface="Geeza Pro Regular"/>
                <a:sym typeface="Geeza Pro Regular"/>
              </a:rPr>
              <a:t>:</a:t>
            </a:r>
            <a:endParaRPr sz="1200">
              <a:latin typeface="Times Roman"/>
              <a:ea typeface="Times Roman"/>
              <a:cs typeface="Times Roman"/>
              <a:sym typeface="Times Roman"/>
            </a:endParaRPr>
          </a:p>
          <a:p>
            <a:pPr algn="ctr" rtl="1">
              <a:defRPr/>
            </a:pPr>
            <a:r>
              <a:t>د. محمد عويس</a:t>
            </a:r>
            <a:endParaRPr sz="1200">
              <a:solidFill>
                <a:srgbClr val="000000">
                  <a:alpha val="84705"/>
                </a:srgbClr>
              </a:solidFill>
              <a:latin typeface="Times Roman"/>
              <a:ea typeface="Times Roman"/>
              <a:cs typeface="Times Roman"/>
              <a:sym typeface="Times Roman"/>
            </a:endParaRPr>
          </a:p>
          <a:p>
            <a:pPr algn="ctr">
              <a:defRPr sz="2000">
                <a:solidFill>
                  <a:srgbClr val="000000">
                    <a:alpha val="84705"/>
                  </a:srgbClr>
                </a:solidFill>
                <a:latin typeface="Alexandria"/>
                <a:ea typeface="Alexandria"/>
                <a:cs typeface="Alexandria"/>
                <a:sym typeface="Alexandria"/>
              </a:defRPr>
            </a:pPr>
            <a:r>
              <a:t>2026</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Subtype="8" presetID="2" grpId="1" fill="hold">
                                  <p:stCondLst>
                                    <p:cond delay="0"/>
                                  </p:stCondLst>
                                  <p:iterate type="el" backwards="0">
                                    <p:tmAbs val="0"/>
                                  </p:iterate>
                                  <p:childTnLst>
                                    <p:set>
                                      <p:cBhvr>
                                        <p:cTn id="6" fill="hold"/>
                                        <p:tgtEl>
                                          <p:spTgt spid="158"/>
                                        </p:tgtEl>
                                        <p:attrNameLst>
                                          <p:attrName>style.visibility</p:attrName>
                                        </p:attrNameLst>
                                      </p:cBhvr>
                                      <p:to>
                                        <p:strVal val="visible"/>
                                      </p:to>
                                    </p:set>
                                    <p:anim calcmode="lin" valueType="num">
                                      <p:cBhvr>
                                        <p:cTn id="7" dur="500" fill="hold"/>
                                        <p:tgtEl>
                                          <p:spTgt spid="158"/>
                                        </p:tgtEl>
                                        <p:attrNameLst>
                                          <p:attrName>ppt_x</p:attrName>
                                        </p:attrNameLst>
                                      </p:cBhvr>
                                      <p:tavLst>
                                        <p:tav tm="0">
                                          <p:val>
                                            <p:strVal val="0-#ppt_w/2"/>
                                          </p:val>
                                        </p:tav>
                                        <p:tav tm="100000">
                                          <p:val>
                                            <p:strVal val="#ppt_x"/>
                                          </p:val>
                                        </p:tav>
                                      </p:tavLst>
                                    </p:anim>
                                    <p:anim calcmode="lin" valueType="num">
                                      <p:cBhvr>
                                        <p:cTn id="8" dur="500" fill="hold"/>
                                        <p:tgtEl>
                                          <p:spTgt spid="15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ID="10" grpId="2" fill="hold">
                                  <p:stCondLst>
                                    <p:cond delay="0"/>
                                  </p:stCondLst>
                                  <p:iterate type="el" backwards="0">
                                    <p:tmAbs val="0"/>
                                  </p:iterate>
                                  <p:childTnLst>
                                    <p:set>
                                      <p:cBhvr>
                                        <p:cTn id="12" fill="hold"/>
                                        <p:tgtEl>
                                          <p:spTgt spid="161"/>
                                        </p:tgtEl>
                                        <p:attrNameLst>
                                          <p:attrName>style.visibility</p:attrName>
                                        </p:attrNameLst>
                                      </p:cBhvr>
                                      <p:to>
                                        <p:strVal val="visible"/>
                                      </p:to>
                                    </p:set>
                                    <p:animEffect filter="fade" transition="in">
                                      <p:cBhvr>
                                        <p:cTn id="13" dur="200"/>
                                        <p:tgtEl>
                                          <p:spTgt spid="161"/>
                                        </p:tgtEl>
                                      </p:cBhvr>
                                    </p:animEffect>
                                  </p:childTnLst>
                                </p:cTn>
                              </p:par>
                            </p:childTnLst>
                          </p:cTn>
                        </p:par>
                      </p:childTnLst>
                    </p:cTn>
                  </p:par>
                  <p:par>
                    <p:cTn id="14" fill="hold">
                      <p:stCondLst>
                        <p:cond delay="indefinite"/>
                      </p:stCondLst>
                      <p:childTnLst>
                        <p:par>
                          <p:cTn id="15" fill="hold">
                            <p:stCondLst>
                              <p:cond delay="0"/>
                            </p:stCondLst>
                            <p:childTnLst>
                              <p:par>
                                <p:cTn id="16" presetClass="entr" nodeType="clickEffect" presetID="10" grpId="3" fill="hold">
                                  <p:stCondLst>
                                    <p:cond delay="0"/>
                                  </p:stCondLst>
                                  <p:iterate type="el" backwards="0">
                                    <p:tmAbs val="0"/>
                                  </p:iterate>
                                  <p:childTnLst>
                                    <p:set>
                                      <p:cBhvr>
                                        <p:cTn id="17" fill="hold"/>
                                        <p:tgtEl>
                                          <p:spTgt spid="162"/>
                                        </p:tgtEl>
                                        <p:attrNameLst>
                                          <p:attrName>style.visibility</p:attrName>
                                        </p:attrNameLst>
                                      </p:cBhvr>
                                      <p:to>
                                        <p:strVal val="visible"/>
                                      </p:to>
                                    </p:set>
                                    <p:animEffect filter="fade" transition="in">
                                      <p:cBhvr>
                                        <p:cTn id="18" dur="200"/>
                                        <p:tgtEl>
                                          <p:spTgt spid="162"/>
                                        </p:tgtEl>
                                      </p:cBhvr>
                                    </p:animEffect>
                                  </p:childTnLst>
                                </p:cTn>
                              </p:par>
                            </p:childTnLst>
                          </p:cTn>
                        </p:par>
                      </p:childTnLst>
                    </p:cTn>
                  </p:par>
                  <p:par>
                    <p:cTn id="19" fill="hold">
                      <p:stCondLst>
                        <p:cond delay="indefinite"/>
                      </p:stCondLst>
                      <p:childTnLst>
                        <p:par>
                          <p:cTn id="20" fill="hold">
                            <p:stCondLst>
                              <p:cond delay="0"/>
                            </p:stCondLst>
                            <p:childTnLst>
                              <p:par>
                                <p:cTn id="21" presetClass="entr" nodeType="clickEffect" presetID="10" grpId="4" fill="hold">
                                  <p:stCondLst>
                                    <p:cond delay="0"/>
                                  </p:stCondLst>
                                  <p:iterate type="el" backwards="0">
                                    <p:tmAbs val="0"/>
                                  </p:iterate>
                                  <p:childTnLst>
                                    <p:set>
                                      <p:cBhvr>
                                        <p:cTn id="22" fill="hold"/>
                                        <p:tgtEl>
                                          <p:spTgt spid="163"/>
                                        </p:tgtEl>
                                        <p:attrNameLst>
                                          <p:attrName>style.visibility</p:attrName>
                                        </p:attrNameLst>
                                      </p:cBhvr>
                                      <p:to>
                                        <p:strVal val="visible"/>
                                      </p:to>
                                    </p:set>
                                    <p:animEffect filter="fade" transition="in">
                                      <p:cBhvr>
                                        <p:cTn id="23" dur="200"/>
                                        <p:tgtEl>
                                          <p:spTgt spid="16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61" grpId="2"/>
      <p:bldP build="whole" bldLvl="1" animBg="1" rev="0" advAuto="0" spid="162" grpId="3"/>
      <p:bldP build="whole" bldLvl="1" animBg="1" rev="0" advAuto="0" spid="158" grpId="1"/>
      <p:bldP build="whole" bldLvl="1" animBg="1" rev="0" advAuto="0" spid="163" grpId="4"/>
    </p:bldLst>
  </p:timing>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65" name="Picture Placeholder 13" descr="Picture Placeholder 13"/>
          <p:cNvPicPr>
            <a:picLocks noChangeAspect="1"/>
          </p:cNvPicPr>
          <p:nvPr>
            <p:ph type="pic" idx="21"/>
          </p:nvPr>
        </p:nvPicPr>
        <p:blipFill>
          <a:blip r:embed="rId2">
            <a:extLst/>
          </a:blip>
          <a:stretch>
            <a:fillRect/>
          </a:stretch>
        </p:blipFill>
        <p:spPr>
          <a:xfrm>
            <a:off x="797975" y="209304"/>
            <a:ext cx="9399966" cy="5753959"/>
          </a:xfrm>
          <a:prstGeom prst="rect">
            <a:avLst/>
          </a:prstGeom>
        </p:spPr>
      </p:pic>
      <p:sp>
        <p:nvSpPr>
          <p:cNvPr id="166" name="Rectangle 33"/>
          <p:cNvSpPr txBox="1"/>
          <p:nvPr/>
        </p:nvSpPr>
        <p:spPr>
          <a:xfrm>
            <a:off x="1402367" y="700976"/>
            <a:ext cx="9387266" cy="4560696"/>
          </a:xfrm>
          <a:prstGeom prst="rect">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8" tIns="45718" rIns="45718" bIns="45718">
            <a:spAutoFit/>
          </a:bodyPr>
          <a:lstStyle/>
          <a:p>
            <a:pPr algn="ctr" defTabSz="457200" rtl="1">
              <a:spcBef>
                <a:spcPts val="1000"/>
              </a:spcBef>
              <a:defRPr b="1" sz="1400">
                <a:solidFill>
                  <a:srgbClr val="000000">
                    <a:alpha val="84705"/>
                  </a:srgbClr>
                </a:solidFill>
              </a:defRPr>
            </a:pPr>
            <a:r>
              <a:t>إهداء</a:t>
            </a:r>
          </a:p>
          <a:p>
            <a:pPr algn="ctr" defTabSz="457200" rtl="1">
              <a:spcBef>
                <a:spcPts val="1000"/>
              </a:spcBef>
              <a:defRPr b="1" sz="1400">
                <a:solidFill>
                  <a:srgbClr val="000000">
                    <a:alpha val="84705"/>
                  </a:srgbClr>
                </a:solidFill>
              </a:defRPr>
            </a:pPr>
            <a:r>
              <a:t>إلى روح من فارقوني جسدهم، ولكن لم تغادرني روحهم، إلى من تمنيت أن يروا هذا الثمر ويشاركوني فرحتي، {والدي، والدتي} رحمهما الله.</a:t>
            </a:r>
          </a:p>
          <a:p>
            <a:pPr algn="ctr" defTabSz="457200" rtl="1">
              <a:spcBef>
                <a:spcPts val="1000"/>
              </a:spcBef>
              <a:defRPr b="1" sz="1400">
                <a:solidFill>
                  <a:srgbClr val="000000">
                    <a:alpha val="84705"/>
                  </a:srgbClr>
                </a:solidFill>
              </a:defRPr>
            </a:pPr>
            <a:r>
              <a:t>أهدي هذا الجهد العملي سائلة الله عز وجل أن يجعله في ميزان حسناتهم وأن يتغمدهم بواسع رحمته. </a:t>
            </a:r>
          </a:p>
          <a:p>
            <a:pPr algn="ctr" defTabSz="457200">
              <a:spcBef>
                <a:spcPts val="1000"/>
              </a:spcBef>
              <a:defRPr sz="1400">
                <a:solidFill>
                  <a:srgbClr val="000000">
                    <a:alpha val="84705"/>
                  </a:srgbClr>
                </a:solidFill>
              </a:defRPr>
            </a:pPr>
          </a:p>
          <a:p>
            <a:pPr algn="ctr" defTabSz="457200" rtl="1">
              <a:spcBef>
                <a:spcPts val="1000"/>
              </a:spcBef>
              <a:defRPr sz="1400">
                <a:solidFill>
                  <a:srgbClr val="000000">
                    <a:alpha val="84705"/>
                  </a:srgbClr>
                </a:solidFill>
              </a:defRPr>
            </a:pPr>
            <a:r>
              <a:t>وأهدي هذا الجهد العلمي المتواضع إلى إخوتي وأخواتي، نبع الدعم والسند وسندي في الحياة..</a:t>
            </a:r>
          </a:p>
          <a:p>
            <a:pPr algn="ctr" defTabSz="457200" rtl="1">
              <a:spcBef>
                <a:spcPts val="1000"/>
              </a:spcBef>
              <a:defRPr sz="1400">
                <a:solidFill>
                  <a:srgbClr val="000000">
                    <a:alpha val="84705"/>
                  </a:srgbClr>
                </a:solidFill>
              </a:defRPr>
            </a:pPr>
            <a:r>
              <a:t>وإلى كل من ساندني ووقف بجانبي وشجعني بكلمة أو دعوة صادقة طوال مسيرتي العلمية والبحثية..</a:t>
            </a:r>
          </a:p>
          <a:p>
            <a:pPr algn="ctr" defTabSz="457200">
              <a:spcBef>
                <a:spcPts val="1000"/>
              </a:spcBef>
              <a:defRPr sz="1400">
                <a:solidFill>
                  <a:srgbClr val="000000">
                    <a:alpha val="84705"/>
                  </a:srgbClr>
                </a:solidFill>
              </a:defRPr>
            </a:pPr>
          </a:p>
          <a:p>
            <a:pPr algn="ctr" defTabSz="457200" rtl="1">
              <a:spcBef>
                <a:spcPts val="1000"/>
              </a:spcBef>
              <a:defRPr sz="1400">
                <a:solidFill>
                  <a:srgbClr val="000000">
                    <a:alpha val="84705"/>
                  </a:srgbClr>
                </a:solidFill>
              </a:defRPr>
            </a:pPr>
            <a:r>
              <a:t>شكر وتقدير</a:t>
            </a:r>
          </a:p>
          <a:p>
            <a:pPr algn="ctr" defTabSz="457200" rtl="1">
              <a:spcBef>
                <a:spcPts val="1000"/>
              </a:spcBef>
              <a:defRPr sz="1400">
                <a:solidFill>
                  <a:srgbClr val="000000">
                    <a:alpha val="84705"/>
                  </a:srgbClr>
                </a:solidFill>
              </a:defRPr>
            </a:pPr>
            <a:r>
              <a:t>نحمد الله عز وجل ونشكره على نعمه التي لا تُحصى، والذي وفقنا وأعاننا على إتمام هذا البحث العلمي.</a:t>
            </a:r>
          </a:p>
          <a:p>
            <a:pPr algn="ctr" defTabSz="457200" rtl="1">
              <a:spcBef>
                <a:spcPts val="1000"/>
              </a:spcBef>
              <a:defRPr sz="1400">
                <a:solidFill>
                  <a:srgbClr val="000000">
                    <a:alpha val="84705"/>
                  </a:srgbClr>
                </a:solidFill>
              </a:defRPr>
            </a:pPr>
            <a:r>
              <a:t>وأتقدم بجزيل الشكر والامتنان وعظيم التقدير إلى سعادة الدكتور / محمد عويس على إشرافه الكريم وتوجيهاته القيمة</a:t>
            </a:r>
          </a:p>
          <a:p>
            <a:pPr algn="ctr" defTabSz="457200" rtl="1">
              <a:spcBef>
                <a:spcPts val="1000"/>
              </a:spcBef>
              <a:defRPr sz="1400">
                <a:solidFill>
                  <a:srgbClr val="000000">
                    <a:alpha val="84705"/>
                  </a:srgbClr>
                </a:solidFill>
              </a:defRPr>
            </a:pPr>
            <a:r>
              <a:t>وآرائه السديدة التي كانت السند والموجه في إنجاز هذه الدراسة بأفضل صورة.</a:t>
            </a:r>
          </a:p>
          <a:p>
            <a:pPr algn="ctr" defTabSz="457200">
              <a:spcBef>
                <a:spcPts val="1000"/>
              </a:spcBef>
              <a:defRPr sz="1400">
                <a:solidFill>
                  <a:srgbClr val="000000">
                    <a:alpha val="84705"/>
                  </a:srgbClr>
                </a:solidFill>
              </a:defRPr>
            </a:pPr>
          </a:p>
          <a:p>
            <a:pPr algn="ctr" defTabSz="457200" rtl="1">
              <a:spcBef>
                <a:spcPts val="1000"/>
              </a:spcBef>
              <a:defRPr sz="1400">
                <a:solidFill>
                  <a:srgbClr val="000000">
                    <a:alpha val="84705"/>
                  </a:srgbClr>
                </a:solidFill>
              </a:defRPr>
            </a:pPr>
            <a:r>
              <a:t>كما أتقدم بالشكر والتقدير إلى إدارة جامعة ميد أوشن ممثلة بكادرها الأكاديمي والإداري بكلية الإعلام والتسويق، لما قدموه من تسهيلات وتشجيع دائم للطلاب.</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2" presetID="2" grpId="1" fill="hold">
                                  <p:stCondLst>
                                    <p:cond delay="0"/>
                                  </p:stCondLst>
                                  <p:iterate type="el" backwards="0">
                                    <p:tmAbs val="0"/>
                                  </p:iterate>
                                  <p:childTnLst>
                                    <p:set>
                                      <p:cBhvr>
                                        <p:cTn id="6" fill="hold"/>
                                        <p:tgtEl>
                                          <p:spTgt spid="166"/>
                                        </p:tgtEl>
                                        <p:attrNameLst>
                                          <p:attrName>style.visibility</p:attrName>
                                        </p:attrNameLst>
                                      </p:cBhvr>
                                      <p:to>
                                        <p:strVal val="visible"/>
                                      </p:to>
                                    </p:set>
                                    <p:anim calcmode="lin" valueType="num">
                                      <p:cBhvr>
                                        <p:cTn id="7" dur="500" fill="hold"/>
                                        <p:tgtEl>
                                          <p:spTgt spid="166"/>
                                        </p:tgtEl>
                                        <p:attrNameLst>
                                          <p:attrName>ppt_x</p:attrName>
                                        </p:attrNameLst>
                                      </p:cBhvr>
                                      <p:tavLst>
                                        <p:tav tm="0">
                                          <p:val>
                                            <p:strVal val="1+#ppt_w/2"/>
                                          </p:val>
                                        </p:tav>
                                        <p:tav tm="100000">
                                          <p:val>
                                            <p:strVal val="#ppt_x"/>
                                          </p:val>
                                        </p:tav>
                                      </p:tavLst>
                                    </p:anim>
                                    <p:anim calcmode="lin" valueType="num">
                                      <p:cBhvr>
                                        <p:cTn id="8" dur="500" fill="hold"/>
                                        <p:tgtEl>
                                          <p:spTgt spid="1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66" grpId="1"/>
    </p:bldLst>
  </p:timing>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8" name="Right Triangle 1"/>
          <p:cNvSpPr/>
          <p:nvPr/>
        </p:nvSpPr>
        <p:spPr>
          <a:xfrm rot="5400000">
            <a:off x="-4177" y="4173"/>
            <a:ext cx="1799306" cy="17909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8" tIns="45718" rIns="45718" bIns="45718" anchor="ctr"/>
          <a:lstStyle/>
          <a:p>
            <a:pPr algn="ctr">
              <a:defRPr>
                <a:solidFill>
                  <a:srgbClr val="FFFFFF"/>
                </a:solidFill>
              </a:defRPr>
            </a:pPr>
          </a:p>
        </p:txBody>
      </p:sp>
      <p:sp>
        <p:nvSpPr>
          <p:cNvPr id="169" name="Parallelogram 7"/>
          <p:cNvSpPr/>
          <p:nvPr/>
        </p:nvSpPr>
        <p:spPr>
          <a:xfrm flipV="1" rot="16200000">
            <a:off x="-639826" y="4099488"/>
            <a:ext cx="5573494" cy="247711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8" tIns="45718" rIns="45718" bIns="45718" anchor="ctr"/>
          <a:lstStyle/>
          <a:p>
            <a:pPr algn="ctr">
              <a:defRPr>
                <a:solidFill>
                  <a:srgbClr val="669BBC"/>
                </a:solidFill>
              </a:defRPr>
            </a:pPr>
          </a:p>
        </p:txBody>
      </p:sp>
      <p:sp>
        <p:nvSpPr>
          <p:cNvPr id="170" name="Rectangle 27"/>
          <p:cNvSpPr/>
          <p:nvPr/>
        </p:nvSpPr>
        <p:spPr>
          <a:xfrm>
            <a:off x="3150822" y="583445"/>
            <a:ext cx="6516914" cy="45724"/>
          </a:xfrm>
          <a:prstGeom prst="rect">
            <a:avLst/>
          </a:prstGeom>
          <a:solidFill>
            <a:srgbClr val="000000"/>
          </a:solidFill>
          <a:ln w="12700">
            <a:miter lim="400000"/>
          </a:ln>
        </p:spPr>
        <p:txBody>
          <a:bodyPr lIns="45718" tIns="45718" rIns="45718" bIns="45718" anchor="ctr"/>
          <a:lstStyle/>
          <a:p>
            <a:pPr algn="ctr">
              <a:defRPr>
                <a:solidFill>
                  <a:srgbClr val="FFFFFF"/>
                </a:solidFill>
              </a:defRPr>
            </a:pPr>
          </a:p>
        </p:txBody>
      </p:sp>
      <p:grpSp>
        <p:nvGrpSpPr>
          <p:cNvPr id="173" name="Picture Placeholder 3"/>
          <p:cNvGrpSpPr/>
          <p:nvPr/>
        </p:nvGrpSpPr>
        <p:grpSpPr>
          <a:xfrm>
            <a:off x="-431522" y="222144"/>
            <a:ext cx="13055046" cy="6056991"/>
            <a:chOff x="0" y="0"/>
            <a:chExt cx="13055044" cy="6056989"/>
          </a:xfrm>
        </p:grpSpPr>
        <p:sp>
          <p:nvSpPr>
            <p:cNvPr id="171" name="Rectangle"/>
            <p:cNvSpPr/>
            <p:nvPr/>
          </p:nvSpPr>
          <p:spPr>
            <a:xfrm>
              <a:off x="-1" y="0"/>
              <a:ext cx="13055046" cy="6056986"/>
            </a:xfrm>
            <a:prstGeom prst="rect">
              <a:avLst/>
            </a:prstGeom>
            <a:solidFill>
              <a:srgbClr val="D9D9D9">
                <a:alpha val="50000"/>
              </a:srgbClr>
            </a:solidFill>
            <a:ln w="12700" cap="flat">
              <a:noFill/>
              <a:miter lim="400000"/>
            </a:ln>
            <a:effectLst/>
          </p:spPr>
          <p:txBody>
            <a:bodyPr wrap="square" lIns="45718" tIns="45718" rIns="45718" bIns="45718" numCol="1" anchor="ctr">
              <a:noAutofit/>
            </a:bodyPr>
            <a:lstStyle/>
            <a:p>
              <a:pPr/>
            </a:p>
          </p:txBody>
        </p:sp>
        <p:pic>
          <p:nvPicPr>
            <p:cNvPr id="172" name="image7.jpeg" descr="image7.jpeg"/>
            <p:cNvPicPr>
              <a:picLocks noChangeAspect="1"/>
            </p:cNvPicPr>
            <p:nvPr/>
          </p:nvPicPr>
          <p:blipFill>
            <a:blip r:embed="rId2">
              <a:extLst/>
            </a:blip>
            <a:srcRect l="0" t="8679" r="0" b="8678"/>
            <a:stretch>
              <a:fillRect/>
            </a:stretch>
          </p:blipFill>
          <p:spPr>
            <a:xfrm>
              <a:off x="-1" y="-1"/>
              <a:ext cx="13055046" cy="6056991"/>
            </a:xfrm>
            <a:prstGeom prst="rect">
              <a:avLst/>
            </a:prstGeom>
            <a:ln w="12700" cap="flat">
              <a:noFill/>
              <a:miter lim="400000"/>
            </a:ln>
            <a:effectLst/>
          </p:spPr>
        </p:pic>
      </p:grpSp>
      <p:sp>
        <p:nvSpPr>
          <p:cNvPr id="174" name="Rectangle 31"/>
          <p:cNvSpPr/>
          <p:nvPr/>
        </p:nvSpPr>
        <p:spPr>
          <a:xfrm>
            <a:off x="194640" y="5756635"/>
            <a:ext cx="1190601" cy="988458"/>
          </a:xfrm>
          <a:prstGeom prst="rect">
            <a:avLst/>
          </a:prstGeom>
          <a:solidFill>
            <a:srgbClr val="00B0F0"/>
          </a:solidFill>
          <a:ln w="12700">
            <a:miter lim="400000"/>
          </a:ln>
        </p:spPr>
        <p:txBody>
          <a:bodyPr lIns="45718" tIns="45718" rIns="45718" bIns="45718" anchor="ctr"/>
          <a:lstStyle/>
          <a:p>
            <a:pPr algn="ctr">
              <a:defRPr sz="1400">
                <a:solidFill>
                  <a:srgbClr val="FFFFFF"/>
                </a:solidFill>
              </a:defRPr>
            </a:pPr>
          </a:p>
        </p:txBody>
      </p:sp>
      <p:sp>
        <p:nvSpPr>
          <p:cNvPr id="175" name="TextBox 33"/>
          <p:cNvSpPr txBox="1"/>
          <p:nvPr/>
        </p:nvSpPr>
        <p:spPr>
          <a:xfrm>
            <a:off x="426109" y="5900342"/>
            <a:ext cx="727665" cy="7010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b="1" sz="4000">
                <a:solidFill>
                  <a:srgbClr val="FFFFFF"/>
                </a:solidFill>
                <a:latin typeface="Alexandria"/>
                <a:ea typeface="Alexandria"/>
                <a:cs typeface="Alexandria"/>
                <a:sym typeface="Alexandria"/>
              </a:defRPr>
            </a:lvl1pPr>
          </a:lstStyle>
          <a:p>
            <a:pPr/>
            <a:r>
              <a:t>01</a:t>
            </a:r>
          </a:p>
        </p:txBody>
      </p:sp>
      <p:pic>
        <p:nvPicPr>
          <p:cNvPr id="176" name="Graphic 21" descr="Graphic 21"/>
          <p:cNvPicPr>
            <a:picLocks noChangeAspect="1"/>
          </p:cNvPicPr>
          <p:nvPr/>
        </p:nvPicPr>
        <p:blipFill>
          <a:blip r:embed="rId3">
            <a:extLst/>
          </a:blip>
          <a:srcRect l="0" t="27877" r="0" b="25429"/>
          <a:stretch>
            <a:fillRect/>
          </a:stretch>
        </p:blipFill>
        <p:spPr>
          <a:xfrm>
            <a:off x="9782998" y="59786"/>
            <a:ext cx="2305147" cy="1076348"/>
          </a:xfrm>
          <a:prstGeom prst="rect">
            <a:avLst/>
          </a:prstGeom>
          <a:ln w="12700">
            <a:miter lim="400000"/>
          </a:ln>
        </p:spPr>
      </p:pic>
      <p:sp>
        <p:nvSpPr>
          <p:cNvPr id="177" name="Rectangle 33"/>
          <p:cNvSpPr txBox="1"/>
          <p:nvPr/>
        </p:nvSpPr>
        <p:spPr>
          <a:xfrm>
            <a:off x="1118895" y="4258526"/>
            <a:ext cx="10580769" cy="972127"/>
          </a:xfrm>
          <a:prstGeom prst="rect">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8" tIns="45718" rIns="45718" bIns="45718">
            <a:spAutoFit/>
          </a:bodyPr>
          <a:lstStyle>
            <a:lvl1pPr algn="r" defTabSz="355600" rtl="1">
              <a:defRPr sz="2000">
                <a:latin typeface="Arial"/>
                <a:ea typeface="Arial"/>
                <a:cs typeface="Arial"/>
                <a:sym typeface="Arial"/>
              </a:defRPr>
            </a:lvl1pPr>
          </a:lstStyle>
          <a:p>
            <a:pPr/>
            <a:r>
              <a:t>شهدت البيئة الرقمية توسعًا في اعتماد الأفراد على المراجعات الإلكترونية قبل اتخاذ القرارات المتعلقة بالخدمات. وفي قطاع طب الأسنان، تساعد مراجعات المرضى الإلكترونية المتعاملين في تكوين تصورات مسبقة عن الخدمات وتقييم البدائل المتاحة، كما قد تسهم في تعزيز الثقة والتأثير في نية استخدام خدمات طب الأسنان.</a:t>
            </a:r>
          </a:p>
        </p:txBody>
      </p:sp>
      <p:sp>
        <p:nvSpPr>
          <p:cNvPr id="178" name="TextBox 24"/>
          <p:cNvSpPr txBox="1"/>
          <p:nvPr/>
        </p:nvSpPr>
        <p:spPr>
          <a:xfrm>
            <a:off x="10636508" y="3446826"/>
            <a:ext cx="1040846" cy="427763"/>
          </a:xfrm>
          <a:prstGeom prst="rect">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8" tIns="45718" rIns="45718" bIns="45718">
            <a:spAutoFit/>
          </a:bodyPr>
          <a:lstStyle>
            <a:lvl1pPr algn="r" rtl="1">
              <a:defRPr sz="2500"/>
            </a:lvl1pPr>
          </a:lstStyle>
          <a:p>
            <a:pPr/>
            <a:r>
              <a:t>المقدمة</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Subtype="4" presetID="2" grpId="1" fill="hold">
                                  <p:stCondLst>
                                    <p:cond delay="0"/>
                                  </p:stCondLst>
                                  <p:iterate type="el" backwards="0">
                                    <p:tmAbs val="0"/>
                                  </p:iterate>
                                  <p:childTnLst>
                                    <p:set>
                                      <p:cBhvr>
                                        <p:cTn id="6" fill="hold"/>
                                        <p:tgtEl>
                                          <p:spTgt spid="173"/>
                                        </p:tgtEl>
                                        <p:attrNameLst>
                                          <p:attrName>style.visibility</p:attrName>
                                        </p:attrNameLst>
                                      </p:cBhvr>
                                      <p:to>
                                        <p:strVal val="visible"/>
                                      </p:to>
                                    </p:set>
                                    <p:anim calcmode="lin" valueType="num">
                                      <p:cBhvr>
                                        <p:cTn id="7" dur="500" fill="hold"/>
                                        <p:tgtEl>
                                          <p:spTgt spid="173"/>
                                        </p:tgtEl>
                                        <p:attrNameLst>
                                          <p:attrName>ppt_x</p:attrName>
                                        </p:attrNameLst>
                                      </p:cBhvr>
                                      <p:tavLst>
                                        <p:tav tm="0">
                                          <p:val>
                                            <p:strVal val="#ppt_x"/>
                                          </p:val>
                                        </p:tav>
                                        <p:tav tm="100000">
                                          <p:val>
                                            <p:strVal val="#ppt_x"/>
                                          </p:val>
                                        </p:tav>
                                      </p:tavLst>
                                    </p:anim>
                                    <p:anim calcmode="lin" valueType="num">
                                      <p:cBhvr>
                                        <p:cTn id="8" dur="500" fill="hold"/>
                                        <p:tgtEl>
                                          <p:spTgt spid="1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73" grpId="1"/>
    </p:bldLst>
  </p:timing>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0" name="Rectangle: Rounded Corners 24"/>
          <p:cNvSpPr/>
          <p:nvPr/>
        </p:nvSpPr>
        <p:spPr>
          <a:xfrm>
            <a:off x="617280" y="1685494"/>
            <a:ext cx="10812720" cy="4370414"/>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8" tIns="45718" rIns="45718" bIns="45718" anchor="ctr"/>
          <a:lstStyle/>
          <a:p>
            <a:pPr algn="ctr">
              <a:defRPr>
                <a:solidFill>
                  <a:srgbClr val="FFFFFF"/>
                </a:solidFill>
              </a:defRPr>
            </a:pPr>
          </a:p>
        </p:txBody>
      </p:sp>
      <p:sp>
        <p:nvSpPr>
          <p:cNvPr id="181" name="Rectangle 4"/>
          <p:cNvSpPr/>
          <p:nvPr/>
        </p:nvSpPr>
        <p:spPr>
          <a:xfrm>
            <a:off x="183578" y="5540099"/>
            <a:ext cx="1404458" cy="1166005"/>
          </a:xfrm>
          <a:prstGeom prst="rect">
            <a:avLst/>
          </a:prstGeom>
          <a:solidFill>
            <a:srgbClr val="00B0F0"/>
          </a:solidFill>
          <a:ln w="38100">
            <a:solidFill>
              <a:srgbClr val="FFFFFF"/>
            </a:solidFill>
            <a:miter/>
          </a:ln>
        </p:spPr>
        <p:txBody>
          <a:bodyPr lIns="45718" tIns="45718" rIns="45718" bIns="45718" anchor="ctr"/>
          <a:lstStyle/>
          <a:p>
            <a:pPr algn="ctr">
              <a:defRPr>
                <a:solidFill>
                  <a:srgbClr val="FFFFFF"/>
                </a:solidFill>
              </a:defRPr>
            </a:pPr>
          </a:p>
        </p:txBody>
      </p:sp>
      <p:sp>
        <p:nvSpPr>
          <p:cNvPr id="182" name="TextBox 9"/>
          <p:cNvSpPr txBox="1"/>
          <p:nvPr/>
        </p:nvSpPr>
        <p:spPr>
          <a:xfrm>
            <a:off x="448411" y="5740829"/>
            <a:ext cx="874791" cy="7645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b="1" sz="4400">
                <a:solidFill>
                  <a:srgbClr val="FFFFFF"/>
                </a:solidFill>
                <a:latin typeface="Alexandria"/>
                <a:ea typeface="Alexandria"/>
                <a:cs typeface="Alexandria"/>
                <a:sym typeface="Alexandria"/>
              </a:defRPr>
            </a:lvl1pPr>
          </a:lstStyle>
          <a:p>
            <a:pPr/>
            <a:r>
              <a:t>02</a:t>
            </a:r>
          </a:p>
        </p:txBody>
      </p:sp>
      <p:pic>
        <p:nvPicPr>
          <p:cNvPr id="183" name="Graphic 21" descr="Graphic 21"/>
          <p:cNvPicPr>
            <a:picLocks noChangeAspect="1"/>
          </p:cNvPicPr>
          <p:nvPr/>
        </p:nvPicPr>
        <p:blipFill>
          <a:blip r:embed="rId2">
            <a:extLst/>
          </a:blip>
          <a:srcRect l="0" t="27877" r="0" b="25429"/>
          <a:stretch>
            <a:fillRect/>
          </a:stretch>
        </p:blipFill>
        <p:spPr>
          <a:xfrm>
            <a:off x="9678850" y="268961"/>
            <a:ext cx="2305146" cy="1076348"/>
          </a:xfrm>
          <a:prstGeom prst="rect">
            <a:avLst/>
          </a:prstGeom>
          <a:ln w="12700">
            <a:miter lim="400000"/>
          </a:ln>
        </p:spPr>
      </p:pic>
      <p:sp>
        <p:nvSpPr>
          <p:cNvPr id="184" name="TextBox 47"/>
          <p:cNvSpPr txBox="1"/>
          <p:nvPr/>
        </p:nvSpPr>
        <p:spPr>
          <a:xfrm>
            <a:off x="1879296" y="2076535"/>
            <a:ext cx="9272422" cy="358832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lgn="r" defTabSz="355600" rtl="1">
              <a:defRPr b="1" sz="2000">
                <a:latin typeface="Arial"/>
                <a:ea typeface="Arial"/>
                <a:cs typeface="Arial"/>
                <a:sym typeface="Arial"/>
              </a:defRPr>
            </a:pPr>
            <a:r>
              <a:t> مشكلة الدراسة والفجوة البحثية</a:t>
            </a:r>
          </a:p>
          <a:p>
            <a:pPr defTabSz="355600">
              <a:defRPr sz="2000">
                <a:latin typeface="Arial"/>
                <a:ea typeface="Arial"/>
                <a:cs typeface="Arial"/>
                <a:sym typeface="Arial"/>
              </a:defRPr>
            </a:pPr>
          </a:p>
          <a:p>
            <a:pPr algn="r" defTabSz="355600" rtl="1">
              <a:defRPr sz="2000">
                <a:latin typeface="Arial"/>
                <a:ea typeface="Arial"/>
                <a:cs typeface="Arial"/>
                <a:sym typeface="Arial"/>
              </a:defRPr>
            </a:pPr>
            <a:r>
              <a:t>تناولت الدراسات السابقة موضوعات مثل المراجعات والتقييمات الإلكترونية، ووسائل التواصل الاجتماعي، واختيار مقدم الخدمة، ورضا المرضى ونية إعادة الزيارة.</a:t>
            </a:r>
          </a:p>
          <a:p>
            <a:pPr defTabSz="355600">
              <a:defRPr sz="2000">
                <a:latin typeface="Arial"/>
                <a:ea typeface="Arial"/>
                <a:cs typeface="Arial"/>
                <a:sym typeface="Arial"/>
              </a:defRPr>
            </a:pPr>
          </a:p>
          <a:p>
            <a:pPr algn="r" defTabSz="355600" rtl="1">
              <a:defRPr sz="2000">
                <a:latin typeface="Arial"/>
                <a:ea typeface="Arial"/>
                <a:cs typeface="Arial"/>
                <a:sym typeface="Arial"/>
              </a:defRPr>
            </a:pPr>
            <a:r>
              <a:t>إلا أن الدراسات التي تناولت بصورة متكاملة:</a:t>
            </a:r>
          </a:p>
          <a:p>
            <a:pPr defTabSz="355600">
              <a:defRPr sz="2000">
                <a:latin typeface="Arial"/>
                <a:ea typeface="Arial"/>
                <a:cs typeface="Arial"/>
                <a:sym typeface="Arial"/>
              </a:defRPr>
            </a:pPr>
          </a:p>
          <a:p>
            <a:pPr algn="r" defTabSz="355600" rtl="1">
              <a:defRPr b="1" sz="2000">
                <a:latin typeface="Arial"/>
                <a:ea typeface="Arial"/>
                <a:cs typeface="Arial"/>
                <a:sym typeface="Arial"/>
              </a:defRPr>
            </a:pPr>
            <a:r>
              <a:t>مراجعات المرضى الإلكترونية بأبعادها الخمسة + الثقة كمتغير وسيط + نية استخدام خدمات طب الأسنان</a:t>
            </a:r>
          </a:p>
          <a:p>
            <a:pPr defTabSz="355600">
              <a:defRPr sz="2000">
                <a:latin typeface="Arial"/>
                <a:ea typeface="Arial"/>
                <a:cs typeface="Arial"/>
                <a:sym typeface="Arial"/>
              </a:defRPr>
            </a:pPr>
          </a:p>
          <a:p>
            <a:pPr algn="r" defTabSz="355600" rtl="1">
              <a:defRPr sz="2000">
                <a:latin typeface="Arial"/>
                <a:ea typeface="Arial"/>
                <a:cs typeface="Arial"/>
                <a:sym typeface="Arial"/>
              </a:defRPr>
            </a:pPr>
            <a:r>
              <a:t>ما تزال محدودة، ولا سيما في البيئة العربية.</a:t>
            </a:r>
          </a:p>
          <a:p>
            <a:pPr defTabSz="355600">
              <a:defRPr sz="2000">
                <a:latin typeface="Arial"/>
                <a:ea typeface="Arial"/>
                <a:cs typeface="Arial"/>
                <a:sym typeface="Arial"/>
              </a:defRPr>
            </a:pPr>
          </a:p>
          <a:p>
            <a:pPr algn="r" defTabSz="355600" rtl="1">
              <a:defRPr sz="2000">
                <a:latin typeface="Arial"/>
                <a:ea typeface="Arial"/>
                <a:cs typeface="Arial"/>
                <a:sym typeface="Arial"/>
              </a:defRPr>
            </a:pPr>
            <a:r>
              <a:t>ومن هنا جاءت الدراسة الحالية لدراسة هذه العلاقات ضمن نموذج واحد.</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184"/>
                                        </p:tgtEl>
                                        <p:attrNameLst>
                                          <p:attrName>style.visibility</p:attrName>
                                        </p:attrNameLst>
                                      </p:cBhvr>
                                      <p:to>
                                        <p:strVal val="visible"/>
                                      </p:to>
                                    </p:set>
                                    <p:animEffect filter="fade" transition="in">
                                      <p:cBhvr>
                                        <p:cTn id="7" dur="200"/>
                                        <p:tgtEl>
                                          <p:spTgt spid="18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184" grpId="1"/>
    </p:bldLst>
  </p:timing>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6" name="Rectangle 17"/>
          <p:cNvSpPr/>
          <p:nvPr/>
        </p:nvSpPr>
        <p:spPr>
          <a:xfrm>
            <a:off x="2626178" y="500898"/>
            <a:ext cx="9922204" cy="45724"/>
          </a:xfrm>
          <a:prstGeom prst="rect">
            <a:avLst/>
          </a:prstGeom>
          <a:solidFill>
            <a:srgbClr val="000000"/>
          </a:solidFill>
          <a:ln w="12700">
            <a:miter lim="400000"/>
          </a:ln>
        </p:spPr>
        <p:txBody>
          <a:bodyPr lIns="45718" tIns="45718" rIns="45718" bIns="45718" anchor="ctr"/>
          <a:lstStyle/>
          <a:p>
            <a:pPr algn="ctr">
              <a:defRPr>
                <a:solidFill>
                  <a:srgbClr val="FFFFFF"/>
                </a:solidFill>
              </a:defRPr>
            </a:pPr>
          </a:p>
        </p:txBody>
      </p:sp>
      <p:sp>
        <p:nvSpPr>
          <p:cNvPr id="187"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8" tIns="45718" rIns="45718" bIns="45718" anchor="ctr"/>
          <a:lstStyle/>
          <a:p>
            <a:pPr algn="ctr">
              <a:defRPr>
                <a:solidFill>
                  <a:srgbClr val="FFFFFF"/>
                </a:solidFill>
              </a:defRPr>
            </a:pPr>
          </a:p>
        </p:txBody>
      </p:sp>
      <p:sp>
        <p:nvSpPr>
          <p:cNvPr id="188" name="Rectangle: Rounded Corners 24"/>
          <p:cNvSpPr/>
          <p:nvPr/>
        </p:nvSpPr>
        <p:spPr>
          <a:xfrm>
            <a:off x="483395" y="989374"/>
            <a:ext cx="11461999" cy="5420603"/>
          </a:xfrm>
          <a:prstGeom prst="roundRect">
            <a:avLst>
              <a:gd name="adj" fmla="val 4857"/>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8" tIns="45718" rIns="45718" bIns="45718" anchor="ctr"/>
          <a:lstStyle/>
          <a:p>
            <a:pPr algn="ctr">
              <a:defRPr>
                <a:solidFill>
                  <a:srgbClr val="FFFFFF"/>
                </a:solidFill>
              </a:defRPr>
            </a:pPr>
          </a:p>
        </p:txBody>
      </p:sp>
      <p:pic>
        <p:nvPicPr>
          <p:cNvPr id="189" name="Graphic 21" descr="Graphic 21"/>
          <p:cNvPicPr>
            <a:picLocks noChangeAspect="1"/>
          </p:cNvPicPr>
          <p:nvPr/>
        </p:nvPicPr>
        <p:blipFill>
          <a:blip r:embed="rId2">
            <a:extLst/>
          </a:blip>
          <a:srcRect l="0" t="27877" r="0" b="25429"/>
          <a:stretch>
            <a:fillRect/>
          </a:stretch>
        </p:blipFill>
        <p:spPr>
          <a:xfrm>
            <a:off x="180431" y="79526"/>
            <a:ext cx="2305144" cy="1076344"/>
          </a:xfrm>
          <a:prstGeom prst="rect">
            <a:avLst/>
          </a:prstGeom>
          <a:ln w="12700">
            <a:miter lim="400000"/>
          </a:ln>
        </p:spPr>
      </p:pic>
      <p:sp>
        <p:nvSpPr>
          <p:cNvPr id="190" name="TextBox 23"/>
          <p:cNvSpPr txBox="1"/>
          <p:nvPr/>
        </p:nvSpPr>
        <p:spPr>
          <a:xfrm>
            <a:off x="3084234" y="1270016"/>
            <a:ext cx="8325882" cy="4756728"/>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lgn="r" defTabSz="355600" rtl="1">
              <a:defRPr b="1" sz="2000">
                <a:latin typeface="Arial"/>
                <a:ea typeface="Arial"/>
                <a:cs typeface="Arial"/>
                <a:sym typeface="Arial"/>
              </a:defRPr>
            </a:pPr>
            <a:r>
              <a:t>أهداف الدراسة</a:t>
            </a:r>
          </a:p>
          <a:p>
            <a:pPr algn="r" defTabSz="355600" rtl="1">
              <a:defRPr sz="2000">
                <a:latin typeface="Arial"/>
                <a:ea typeface="Arial"/>
                <a:cs typeface="Arial"/>
                <a:sym typeface="Arial"/>
              </a:defRPr>
            </a:pPr>
            <a:r>
              <a:t>تهدف الدراسة بشكل رئيسي إلى التعرف على دور مراجعات المرضى الإلكترونية في منصات التواصل الاجتماعي في تعزيز نية استخدام خدمات طب الأسنان لدى المتعاملين، مع اختبار الدور الوسيط للثقة في هذه العلاقة. وذلك من خلال:</a:t>
            </a:r>
          </a:p>
          <a:p>
            <a:pPr algn="r" defTabSz="355600">
              <a:defRPr sz="2000">
                <a:latin typeface="Arial"/>
                <a:ea typeface="Arial"/>
                <a:cs typeface="Arial"/>
                <a:sym typeface="Arial"/>
              </a:defRPr>
            </a:pPr>
          </a:p>
          <a:p>
            <a:pPr marL="457200" marR="457200" indent="-317500" algn="r" defTabSz="457200" rtl="1">
              <a:buClr>
                <a:srgbClr val="000000">
                  <a:alpha val="84705"/>
                </a:srgbClr>
              </a:buClr>
              <a:buSzPct val="100000"/>
              <a:buAutoNum type="arabicPeriod" startAt="1"/>
              <a:tabLst>
                <a:tab pos="139700" algn="l"/>
                <a:tab pos="457200" algn="l"/>
              </a:tabLst>
              <a:defRPr sz="2000">
                <a:solidFill>
                  <a:srgbClr val="000000">
                    <a:alpha val="84705"/>
                  </a:srgbClr>
                </a:solidFill>
                <a:latin typeface="Arial"/>
                <a:ea typeface="Arial"/>
                <a:cs typeface="Arial"/>
                <a:sym typeface="Arial"/>
              </a:defRPr>
            </a:pPr>
            <a:r>
              <a:t>التعرف إلى مستوى أبعاد مراجعات المرضى الإلكترونية المتعلقة بخدمات طب الأسنان من وجهة نظر أفراد عينة الدراسة.</a:t>
            </a:r>
          </a:p>
          <a:p>
            <a:pPr marL="457200" marR="457200" indent="-317500" algn="r" defTabSz="457200" rtl="1">
              <a:buClr>
                <a:srgbClr val="000000">
                  <a:alpha val="84705"/>
                </a:srgbClr>
              </a:buClr>
              <a:buSzPct val="100000"/>
              <a:buAutoNum type="arabicPeriod" startAt="1"/>
              <a:tabLst>
                <a:tab pos="139700" algn="l"/>
                <a:tab pos="457200" algn="l"/>
              </a:tabLst>
              <a:defRPr sz="2000">
                <a:solidFill>
                  <a:srgbClr val="000000">
                    <a:alpha val="84705"/>
                  </a:srgbClr>
                </a:solidFill>
                <a:latin typeface="Arial"/>
                <a:ea typeface="Arial"/>
                <a:cs typeface="Arial"/>
                <a:sym typeface="Arial"/>
              </a:defRPr>
            </a:pPr>
            <a:r>
              <a:t>التعرف إلى مستوى الثقة لدى المتعاملين في خدمات طب الأسنان.</a:t>
            </a:r>
          </a:p>
          <a:p>
            <a:pPr marL="457200" marR="457200" indent="-317500" algn="r" defTabSz="457200" rtl="1">
              <a:buClr>
                <a:srgbClr val="000000">
                  <a:alpha val="84705"/>
                </a:srgbClr>
              </a:buClr>
              <a:buSzPct val="100000"/>
              <a:buAutoNum type="arabicPeriod" startAt="1"/>
              <a:tabLst>
                <a:tab pos="139700" algn="l"/>
                <a:tab pos="457200" algn="l"/>
              </a:tabLst>
              <a:defRPr sz="2000">
                <a:solidFill>
                  <a:srgbClr val="000000">
                    <a:alpha val="84705"/>
                  </a:srgbClr>
                </a:solidFill>
                <a:latin typeface="Arial"/>
                <a:ea typeface="Arial"/>
                <a:cs typeface="Arial"/>
                <a:sym typeface="Arial"/>
              </a:defRPr>
            </a:pPr>
            <a:r>
              <a:t>التعرف إلى مستوى نية استخدام خدمات طب الأسنان لدى المتعاملين.</a:t>
            </a:r>
          </a:p>
          <a:p>
            <a:pPr marL="457200" marR="457200" indent="-317500" algn="r" defTabSz="457200" rtl="1">
              <a:buClr>
                <a:srgbClr val="000000">
                  <a:alpha val="84705"/>
                </a:srgbClr>
              </a:buClr>
              <a:buSzPct val="100000"/>
              <a:buAutoNum type="arabicPeriod" startAt="1"/>
              <a:tabLst>
                <a:tab pos="139700" algn="l"/>
                <a:tab pos="457200" algn="l"/>
              </a:tabLst>
              <a:defRPr sz="2000">
                <a:solidFill>
                  <a:srgbClr val="000000">
                    <a:alpha val="84705"/>
                  </a:srgbClr>
                </a:solidFill>
                <a:latin typeface="Arial"/>
                <a:ea typeface="Arial"/>
                <a:cs typeface="Arial"/>
                <a:sym typeface="Arial"/>
              </a:defRPr>
            </a:pPr>
            <a:r>
              <a:t>اختبار دور مراجعات المرضى الإلكترونية في بناء الثقة لدى المتعاملين.</a:t>
            </a:r>
          </a:p>
          <a:p>
            <a:pPr marL="457200" marR="457200" indent="-317500" algn="r" defTabSz="457200" rtl="1">
              <a:buClr>
                <a:srgbClr val="000000">
                  <a:alpha val="84705"/>
                </a:srgbClr>
              </a:buClr>
              <a:buSzPct val="100000"/>
              <a:buAutoNum type="arabicPeriod" startAt="1"/>
              <a:tabLst>
                <a:tab pos="139700" algn="l"/>
                <a:tab pos="457200" algn="l"/>
              </a:tabLst>
              <a:defRPr sz="2000">
                <a:solidFill>
                  <a:srgbClr val="000000">
                    <a:alpha val="84705"/>
                  </a:srgbClr>
                </a:solidFill>
                <a:latin typeface="Arial"/>
                <a:ea typeface="Arial"/>
                <a:cs typeface="Arial"/>
                <a:sym typeface="Arial"/>
              </a:defRPr>
            </a:pPr>
            <a:r>
              <a:t>اختبار دور الثقة في تعزيز نية استخدام خدمات طب الأسنان لدى المتعاملين.</a:t>
            </a:r>
          </a:p>
          <a:p>
            <a:pPr marL="457200" marR="457200" indent="-317500" algn="r" defTabSz="457200" rtl="1">
              <a:buClr>
                <a:srgbClr val="000000">
                  <a:alpha val="84705"/>
                </a:srgbClr>
              </a:buClr>
              <a:buSzPct val="100000"/>
              <a:buAutoNum type="arabicPeriod" startAt="1"/>
              <a:tabLst>
                <a:tab pos="139700" algn="l"/>
                <a:tab pos="457200" algn="l"/>
              </a:tabLst>
              <a:defRPr sz="2000">
                <a:solidFill>
                  <a:srgbClr val="000000">
                    <a:alpha val="84705"/>
                  </a:srgbClr>
                </a:solidFill>
                <a:latin typeface="Arial"/>
                <a:ea typeface="Arial"/>
                <a:cs typeface="Arial"/>
                <a:sym typeface="Arial"/>
              </a:defRPr>
            </a:pPr>
            <a:r>
              <a:t>اختبار الدور الوسيط للثقة في العلاقة بين مراجعات المرضى الإلكترونية ونية استخدام خدمات طب الأسنان لدى المتعاملين.</a:t>
            </a:r>
          </a:p>
          <a:p>
            <a:pPr marL="457200" marR="457200" indent="-317500" algn="r" defTabSz="457200" rtl="1">
              <a:buClr>
                <a:srgbClr val="000000">
                  <a:alpha val="84705"/>
                </a:srgbClr>
              </a:buClr>
              <a:buSzPct val="100000"/>
              <a:buAutoNum type="arabicPeriod" startAt="1"/>
              <a:tabLst>
                <a:tab pos="139700" algn="l"/>
                <a:tab pos="457200" algn="l"/>
              </a:tabLst>
              <a:defRPr sz="2000">
                <a:solidFill>
                  <a:srgbClr val="000000">
                    <a:alpha val="84705"/>
                  </a:srgbClr>
                </a:solidFill>
                <a:latin typeface="Arial"/>
                <a:ea typeface="Arial"/>
                <a:cs typeface="Arial"/>
                <a:sym typeface="Arial"/>
              </a:defRPr>
            </a:pPr>
            <a:r>
              <a:t>التعرف إلى الفروق في استجابات أفراد عينة الدراسة نحو مراجعات المرضى الإلكترونية، والثقة، ونية استخدام خدمات طب الأسنان وفقًا للمتغيرات الديموغرافية (الجنس، والعمر، والمستوى التعليمي).</a:t>
            </a:r>
          </a:p>
        </p:txBody>
      </p:sp>
      <p:grpSp>
        <p:nvGrpSpPr>
          <p:cNvPr id="200" name="Google Shape;8108;p57"/>
          <p:cNvGrpSpPr/>
          <p:nvPr/>
        </p:nvGrpSpPr>
        <p:grpSpPr>
          <a:xfrm>
            <a:off x="677553" y="2480295"/>
            <a:ext cx="2094013" cy="2098213"/>
            <a:chOff x="3" y="0"/>
            <a:chExt cx="2094012" cy="2098212"/>
          </a:xfrm>
        </p:grpSpPr>
        <p:sp>
          <p:nvSpPr>
            <p:cNvPr id="191" name="Google Shape;8109;p57"/>
            <p:cNvSpPr/>
            <p:nvPr/>
          </p:nvSpPr>
          <p:spPr>
            <a:xfrm>
              <a:off x="1848673" y="613520"/>
              <a:ext cx="245343" cy="119711"/>
            </a:xfrm>
            <a:custGeom>
              <a:avLst/>
              <a:gdLst/>
              <a:ahLst/>
              <a:cxnLst>
                <a:cxn ang="0">
                  <a:pos x="wd2" y="hd2"/>
                </a:cxn>
                <a:cxn ang="5400000">
                  <a:pos x="wd2" y="hd2"/>
                </a:cxn>
                <a:cxn ang="10800000">
                  <a:pos x="wd2" y="hd2"/>
                </a:cxn>
                <a:cxn ang="16200000">
                  <a:pos x="wd2" y="hd2"/>
                </a:cxn>
              </a:cxnLst>
              <a:rect l="0" t="0" r="r" b="b"/>
              <a:pathLst>
                <a:path w="18275" h="21600" fill="norm" stroke="1" extrusionOk="0">
                  <a:moveTo>
                    <a:pt x="4606" y="0"/>
                  </a:moveTo>
                  <a:cubicBezTo>
                    <a:pt x="-1325" y="0"/>
                    <a:pt x="-1742" y="21567"/>
                    <a:pt x="4606" y="21567"/>
                  </a:cubicBezTo>
                  <a:lnTo>
                    <a:pt x="13510" y="21567"/>
                  </a:lnTo>
                  <a:cubicBezTo>
                    <a:pt x="13644" y="21600"/>
                    <a:pt x="13792" y="21600"/>
                    <a:pt x="13927" y="21600"/>
                  </a:cubicBezTo>
                  <a:cubicBezTo>
                    <a:pt x="19858" y="21600"/>
                    <a:pt x="19724" y="0"/>
                    <a:pt x="13510" y="0"/>
                  </a:cubicBez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192" name="Google Shape;8110;p57"/>
            <p:cNvSpPr/>
            <p:nvPr/>
          </p:nvSpPr>
          <p:spPr>
            <a:xfrm>
              <a:off x="3" y="613520"/>
              <a:ext cx="241056" cy="119711"/>
            </a:xfrm>
            <a:custGeom>
              <a:avLst/>
              <a:gdLst/>
              <a:ahLst/>
              <a:cxnLst>
                <a:cxn ang="0">
                  <a:pos x="wd2" y="hd2"/>
                </a:cxn>
                <a:cxn ang="5400000">
                  <a:pos x="wd2" y="hd2"/>
                </a:cxn>
                <a:cxn ang="10800000">
                  <a:pos x="wd2" y="hd2"/>
                </a:cxn>
                <a:cxn ang="16200000">
                  <a:pos x="wd2" y="hd2"/>
                </a:cxn>
              </a:cxnLst>
              <a:rect l="0" t="0" r="r" b="b"/>
              <a:pathLst>
                <a:path w="18311" h="21600" fill="norm" stroke="1" extrusionOk="0">
                  <a:moveTo>
                    <a:pt x="4697" y="0"/>
                  </a:moveTo>
                  <a:cubicBezTo>
                    <a:pt x="-1351" y="0"/>
                    <a:pt x="-1776" y="21567"/>
                    <a:pt x="4697" y="21567"/>
                  </a:cubicBezTo>
                  <a:lnTo>
                    <a:pt x="13776" y="21567"/>
                  </a:lnTo>
                  <a:cubicBezTo>
                    <a:pt x="13913" y="21600"/>
                    <a:pt x="14037" y="21600"/>
                    <a:pt x="14160" y="21600"/>
                  </a:cubicBezTo>
                  <a:cubicBezTo>
                    <a:pt x="19824" y="21600"/>
                    <a:pt x="19687" y="0"/>
                    <a:pt x="13776" y="0"/>
                  </a:cubicBez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193" name="Google Shape;8111;p57"/>
            <p:cNvSpPr/>
            <p:nvPr/>
          </p:nvSpPr>
          <p:spPr>
            <a:xfrm>
              <a:off x="1732001" y="119166"/>
              <a:ext cx="230650" cy="190127"/>
            </a:xfrm>
            <a:custGeom>
              <a:avLst/>
              <a:gdLst/>
              <a:ahLst/>
              <a:cxnLst>
                <a:cxn ang="0">
                  <a:pos x="wd2" y="hd2"/>
                </a:cxn>
                <a:cxn ang="5400000">
                  <a:pos x="wd2" y="hd2"/>
                </a:cxn>
                <a:cxn ang="10800000">
                  <a:pos x="wd2" y="hd2"/>
                </a:cxn>
                <a:cxn ang="16200000">
                  <a:pos x="wd2" y="hd2"/>
                </a:cxn>
              </a:cxnLst>
              <a:rect l="0" t="0" r="r" b="b"/>
              <a:pathLst>
                <a:path w="17452" h="21600" fill="norm" stroke="1" extrusionOk="0">
                  <a:moveTo>
                    <a:pt x="12768" y="0"/>
                  </a:moveTo>
                  <a:cubicBezTo>
                    <a:pt x="11921" y="0"/>
                    <a:pt x="11006" y="369"/>
                    <a:pt x="10063" y="1231"/>
                  </a:cubicBezTo>
                  <a:lnTo>
                    <a:pt x="2317" y="8349"/>
                  </a:lnTo>
                  <a:cubicBezTo>
                    <a:pt x="-2069" y="12185"/>
                    <a:pt x="377" y="21600"/>
                    <a:pt x="4625" y="21600"/>
                  </a:cubicBezTo>
                  <a:cubicBezTo>
                    <a:pt x="5391" y="21600"/>
                    <a:pt x="6210" y="21313"/>
                    <a:pt x="7057" y="20615"/>
                  </a:cubicBezTo>
                  <a:lnTo>
                    <a:pt x="15227" y="13518"/>
                  </a:lnTo>
                  <a:cubicBezTo>
                    <a:pt x="19531" y="9210"/>
                    <a:pt x="16976" y="0"/>
                    <a:pt x="12768" y="0"/>
                  </a:cubicBez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194" name="Google Shape;8112;p57"/>
            <p:cNvSpPr/>
            <p:nvPr/>
          </p:nvSpPr>
          <p:spPr>
            <a:xfrm>
              <a:off x="129212" y="1045041"/>
              <a:ext cx="230645" cy="188141"/>
            </a:xfrm>
            <a:custGeom>
              <a:avLst/>
              <a:gdLst/>
              <a:ahLst/>
              <a:cxnLst>
                <a:cxn ang="0">
                  <a:pos x="wd2" y="hd2"/>
                </a:cxn>
                <a:cxn ang="5400000">
                  <a:pos x="wd2" y="hd2"/>
                </a:cxn>
                <a:cxn ang="10800000">
                  <a:pos x="wd2" y="hd2"/>
                </a:cxn>
                <a:cxn ang="16200000">
                  <a:pos x="wd2" y="hd2"/>
                </a:cxn>
              </a:cxnLst>
              <a:rect l="0" t="0" r="r" b="b"/>
              <a:pathLst>
                <a:path w="17384" h="21600" fill="norm" stroke="1" extrusionOk="0">
                  <a:moveTo>
                    <a:pt x="12506" y="0"/>
                  </a:moveTo>
                  <a:cubicBezTo>
                    <a:pt x="11825" y="0"/>
                    <a:pt x="11104" y="228"/>
                    <a:pt x="10355" y="746"/>
                  </a:cubicBezTo>
                  <a:lnTo>
                    <a:pt x="2216" y="7939"/>
                  </a:lnTo>
                  <a:cubicBezTo>
                    <a:pt x="-2071" y="12272"/>
                    <a:pt x="474" y="21600"/>
                    <a:pt x="4666" y="21600"/>
                  </a:cubicBezTo>
                  <a:cubicBezTo>
                    <a:pt x="5510" y="21600"/>
                    <a:pt x="6422" y="21227"/>
                    <a:pt x="7361" y="20336"/>
                  </a:cubicBezTo>
                  <a:lnTo>
                    <a:pt x="15078" y="13163"/>
                  </a:lnTo>
                  <a:cubicBezTo>
                    <a:pt x="19529" y="9764"/>
                    <a:pt x="16916" y="0"/>
                    <a:pt x="12506" y="0"/>
                  </a:cubicBez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195" name="Google Shape;8113;p57"/>
            <p:cNvSpPr/>
            <p:nvPr/>
          </p:nvSpPr>
          <p:spPr>
            <a:xfrm>
              <a:off x="1729556" y="1042874"/>
              <a:ext cx="233107" cy="190308"/>
            </a:xfrm>
            <a:custGeom>
              <a:avLst/>
              <a:gdLst/>
              <a:ahLst/>
              <a:cxnLst>
                <a:cxn ang="0">
                  <a:pos x="wd2" y="hd2"/>
                </a:cxn>
                <a:cxn ang="5400000">
                  <a:pos x="wd2" y="hd2"/>
                </a:cxn>
                <a:cxn ang="10800000">
                  <a:pos x="wd2" y="hd2"/>
                </a:cxn>
                <a:cxn ang="16200000">
                  <a:pos x="wd2" y="hd2"/>
                </a:cxn>
              </a:cxnLst>
              <a:rect l="0" t="0" r="r" b="b"/>
              <a:pathLst>
                <a:path w="17354" h="21600" fill="norm" stroke="1" extrusionOk="0">
                  <a:moveTo>
                    <a:pt x="4708" y="0"/>
                  </a:moveTo>
                  <a:cubicBezTo>
                    <a:pt x="447" y="0"/>
                    <a:pt x="-2201" y="9427"/>
                    <a:pt x="2463" y="13259"/>
                  </a:cubicBezTo>
                  <a:lnTo>
                    <a:pt x="10084" y="20350"/>
                  </a:lnTo>
                  <a:cubicBezTo>
                    <a:pt x="11012" y="21231"/>
                    <a:pt x="11926" y="21600"/>
                    <a:pt x="12759" y="21600"/>
                  </a:cubicBezTo>
                  <a:cubicBezTo>
                    <a:pt x="16885" y="21600"/>
                    <a:pt x="19399" y="12480"/>
                    <a:pt x="15165" y="8730"/>
                  </a:cubicBezTo>
                  <a:lnTo>
                    <a:pt x="7127" y="984"/>
                  </a:lnTo>
                  <a:cubicBezTo>
                    <a:pt x="6294" y="307"/>
                    <a:pt x="5474" y="0"/>
                    <a:pt x="4708" y="0"/>
                  </a:cubicBez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196" name="Google Shape;8114;p57"/>
            <p:cNvSpPr/>
            <p:nvPr/>
          </p:nvSpPr>
          <p:spPr>
            <a:xfrm>
              <a:off x="123385" y="119166"/>
              <a:ext cx="234477" cy="190127"/>
            </a:xfrm>
            <a:custGeom>
              <a:avLst/>
              <a:gdLst/>
              <a:ahLst/>
              <a:cxnLst>
                <a:cxn ang="0">
                  <a:pos x="wd2" y="hd2"/>
                </a:cxn>
                <a:cxn ang="5400000">
                  <a:pos x="wd2" y="hd2"/>
                </a:cxn>
                <a:cxn ang="10800000">
                  <a:pos x="wd2" y="hd2"/>
                </a:cxn>
                <a:cxn ang="16200000">
                  <a:pos x="wd2" y="hd2"/>
                </a:cxn>
              </a:cxnLst>
              <a:rect l="0" t="0" r="r" b="b"/>
              <a:pathLst>
                <a:path w="17455" h="21600" fill="norm" stroke="1" extrusionOk="0">
                  <a:moveTo>
                    <a:pt x="4368" y="0"/>
                  </a:moveTo>
                  <a:cubicBezTo>
                    <a:pt x="484" y="0"/>
                    <a:pt x="-2030" y="9210"/>
                    <a:pt x="2191" y="13518"/>
                  </a:cubicBezTo>
                  <a:lnTo>
                    <a:pt x="10242" y="20615"/>
                  </a:lnTo>
                  <a:cubicBezTo>
                    <a:pt x="11142" y="21313"/>
                    <a:pt x="11989" y="21600"/>
                    <a:pt x="12782" y="21600"/>
                  </a:cubicBezTo>
                  <a:cubicBezTo>
                    <a:pt x="17231" y="21600"/>
                    <a:pt x="19570" y="12185"/>
                    <a:pt x="14892" y="8349"/>
                  </a:cubicBezTo>
                  <a:lnTo>
                    <a:pt x="6855" y="1231"/>
                  </a:lnTo>
                  <a:cubicBezTo>
                    <a:pt x="5994" y="369"/>
                    <a:pt x="5161" y="0"/>
                    <a:pt x="4368" y="0"/>
                  </a:cubicBez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197" name="Google Shape;8115;p57"/>
            <p:cNvSpPr/>
            <p:nvPr/>
          </p:nvSpPr>
          <p:spPr>
            <a:xfrm>
              <a:off x="829714" y="522521"/>
              <a:ext cx="432430" cy="5575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955" y="0"/>
                  </a:moveTo>
                  <a:lnTo>
                    <a:pt x="0" y="9478"/>
                  </a:lnTo>
                  <a:lnTo>
                    <a:pt x="12220" y="13444"/>
                  </a:lnTo>
                  <a:cubicBezTo>
                    <a:pt x="13077" y="13661"/>
                    <a:pt x="13925" y="14766"/>
                    <a:pt x="13925" y="15647"/>
                  </a:cubicBezTo>
                  <a:lnTo>
                    <a:pt x="13925" y="21600"/>
                  </a:lnTo>
                  <a:lnTo>
                    <a:pt x="21600" y="12122"/>
                  </a:lnTo>
                  <a:lnTo>
                    <a:pt x="9659" y="8156"/>
                  </a:lnTo>
                  <a:cubicBezTo>
                    <a:pt x="8523" y="7932"/>
                    <a:pt x="7955" y="7051"/>
                    <a:pt x="7955" y="5953"/>
                  </a:cubicBezTo>
                  <a:lnTo>
                    <a:pt x="7955"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198" name="Google Shape;8116;p57"/>
            <p:cNvSpPr/>
            <p:nvPr/>
          </p:nvSpPr>
          <p:spPr>
            <a:xfrm>
              <a:off x="738716" y="1609087"/>
              <a:ext cx="614427" cy="48912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0" y="5270"/>
                  </a:lnTo>
                  <a:lnTo>
                    <a:pt x="6398" y="5270"/>
                  </a:lnTo>
                  <a:cubicBezTo>
                    <a:pt x="9197" y="5270"/>
                    <a:pt x="9400" y="10549"/>
                    <a:pt x="6398" y="10549"/>
                  </a:cubicBezTo>
                  <a:lnTo>
                    <a:pt x="0" y="10549"/>
                  </a:lnTo>
                  <a:lnTo>
                    <a:pt x="0" y="13308"/>
                  </a:lnTo>
                  <a:cubicBezTo>
                    <a:pt x="0" y="17829"/>
                    <a:pt x="3002" y="21600"/>
                    <a:pt x="6398" y="21600"/>
                  </a:cubicBezTo>
                  <a:lnTo>
                    <a:pt x="15202" y="21600"/>
                  </a:lnTo>
                  <a:cubicBezTo>
                    <a:pt x="18801" y="21600"/>
                    <a:pt x="21600" y="17829"/>
                    <a:pt x="21600" y="13308"/>
                  </a:cubicBezTo>
                  <a:lnTo>
                    <a:pt x="21600" y="10549"/>
                  </a:lnTo>
                  <a:lnTo>
                    <a:pt x="15202" y="10549"/>
                  </a:lnTo>
                  <a:cubicBezTo>
                    <a:pt x="12403" y="10549"/>
                    <a:pt x="12200" y="5270"/>
                    <a:pt x="15202" y="5270"/>
                  </a:cubicBezTo>
                  <a:lnTo>
                    <a:pt x="21600" y="5270"/>
                  </a:lnTo>
                  <a:lnTo>
                    <a:pt x="21600"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199" name="Google Shape;8117;p57"/>
            <p:cNvSpPr/>
            <p:nvPr/>
          </p:nvSpPr>
          <p:spPr>
            <a:xfrm>
              <a:off x="361447" y="-1"/>
              <a:ext cx="1355944" cy="1478193"/>
            </a:xfrm>
            <a:custGeom>
              <a:avLst/>
              <a:gdLst/>
              <a:ahLst/>
              <a:cxnLst>
                <a:cxn ang="0">
                  <a:pos x="wd2" y="hd2"/>
                </a:cxn>
                <a:cxn ang="5400000">
                  <a:pos x="wd2" y="hd2"/>
                </a:cxn>
                <a:cxn ang="10800000">
                  <a:pos x="wd2" y="hd2"/>
                </a:cxn>
                <a:cxn ang="16200000">
                  <a:pos x="wd2" y="hd2"/>
                </a:cxn>
              </a:cxnLst>
              <a:rect l="0" t="0" r="r" b="b"/>
              <a:pathLst>
                <a:path w="20929" h="21600" fill="norm" stroke="1" extrusionOk="0">
                  <a:moveTo>
                    <a:pt x="10625" y="3754"/>
                  </a:moveTo>
                  <a:cubicBezTo>
                    <a:pt x="11121" y="3754"/>
                    <a:pt x="11620" y="4116"/>
                    <a:pt x="11620" y="4643"/>
                  </a:cubicBezTo>
                  <a:lnTo>
                    <a:pt x="11620" y="9464"/>
                  </a:lnTo>
                  <a:lnTo>
                    <a:pt x="15833" y="10878"/>
                  </a:lnTo>
                  <a:cubicBezTo>
                    <a:pt x="16009" y="11044"/>
                    <a:pt x="16271" y="11210"/>
                    <a:pt x="16360" y="11458"/>
                  </a:cubicBezTo>
                  <a:cubicBezTo>
                    <a:pt x="16360" y="11624"/>
                    <a:pt x="16360" y="11957"/>
                    <a:pt x="16095" y="12208"/>
                  </a:cubicBezTo>
                  <a:lnTo>
                    <a:pt x="11355" y="19439"/>
                  </a:lnTo>
                  <a:cubicBezTo>
                    <a:pt x="11180" y="19772"/>
                    <a:pt x="10915" y="19853"/>
                    <a:pt x="10653" y="19853"/>
                  </a:cubicBezTo>
                  <a:lnTo>
                    <a:pt x="10388" y="19853"/>
                  </a:lnTo>
                  <a:cubicBezTo>
                    <a:pt x="9951" y="19772"/>
                    <a:pt x="9775" y="19439"/>
                    <a:pt x="9775" y="19022"/>
                  </a:cubicBezTo>
                  <a:lnTo>
                    <a:pt x="9775" y="14202"/>
                  </a:lnTo>
                  <a:lnTo>
                    <a:pt x="5562" y="12706"/>
                  </a:lnTo>
                  <a:cubicBezTo>
                    <a:pt x="5386" y="12540"/>
                    <a:pt x="5121" y="12374"/>
                    <a:pt x="5035" y="12123"/>
                  </a:cubicBezTo>
                  <a:cubicBezTo>
                    <a:pt x="4946" y="11957"/>
                    <a:pt x="5035" y="11624"/>
                    <a:pt x="5121" y="11458"/>
                  </a:cubicBezTo>
                  <a:lnTo>
                    <a:pt x="9861" y="4145"/>
                  </a:lnTo>
                  <a:cubicBezTo>
                    <a:pt x="10054" y="3873"/>
                    <a:pt x="10338" y="3754"/>
                    <a:pt x="10625" y="3754"/>
                  </a:cubicBezTo>
                  <a:close/>
                  <a:moveTo>
                    <a:pt x="10614" y="0"/>
                  </a:moveTo>
                  <a:cubicBezTo>
                    <a:pt x="9845" y="0"/>
                    <a:pt x="9064" y="79"/>
                    <a:pt x="8281" y="237"/>
                  </a:cubicBezTo>
                  <a:cubicBezTo>
                    <a:pt x="4243" y="1069"/>
                    <a:pt x="994" y="4145"/>
                    <a:pt x="205" y="8134"/>
                  </a:cubicBezTo>
                  <a:cubicBezTo>
                    <a:pt x="-586" y="11957"/>
                    <a:pt x="1083" y="14453"/>
                    <a:pt x="2312" y="16197"/>
                  </a:cubicBezTo>
                  <a:cubicBezTo>
                    <a:pt x="4770" y="19853"/>
                    <a:pt x="3279" y="19853"/>
                    <a:pt x="4068" y="21600"/>
                  </a:cubicBezTo>
                  <a:lnTo>
                    <a:pt x="16973" y="21600"/>
                  </a:lnTo>
                  <a:cubicBezTo>
                    <a:pt x="17675" y="19853"/>
                    <a:pt x="16185" y="19853"/>
                    <a:pt x="18729" y="16115"/>
                  </a:cubicBezTo>
                  <a:cubicBezTo>
                    <a:pt x="19961" y="14368"/>
                    <a:pt x="20925" y="12706"/>
                    <a:pt x="20925" y="9881"/>
                  </a:cubicBezTo>
                  <a:cubicBezTo>
                    <a:pt x="21014" y="6889"/>
                    <a:pt x="19607" y="4060"/>
                    <a:pt x="17238" y="2232"/>
                  </a:cubicBezTo>
                  <a:cubicBezTo>
                    <a:pt x="15371" y="781"/>
                    <a:pt x="13047" y="0"/>
                    <a:pt x="10614" y="0"/>
                  </a:cubicBezTo>
                  <a:close/>
                </a:path>
              </a:pathLst>
            </a:custGeom>
            <a:solidFill>
              <a:srgbClr val="5F7D95"/>
            </a:solidFill>
            <a:ln w="12700" cap="flat">
              <a:noFill/>
              <a:miter lim="400000"/>
            </a:ln>
            <a:effectLst/>
          </p:spPr>
          <p:txBody>
            <a:bodyPr wrap="square" lIns="45718" tIns="45718" rIns="45718" bIns="45718" numCol="1" anchor="ctr">
              <a:noAutofit/>
            </a:bodyPr>
            <a:lstStyle/>
            <a:p>
              <a:pPr/>
            </a:p>
          </p:txBody>
        </p:sp>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190"/>
                                        </p:tgtEl>
                                        <p:attrNameLst>
                                          <p:attrName>style.visibility</p:attrName>
                                        </p:attrNameLst>
                                      </p:cBhvr>
                                      <p:to>
                                        <p:strVal val="visible"/>
                                      </p:to>
                                    </p:set>
                                    <p:animEffect filter="fade" transition="in">
                                      <p:cBhvr>
                                        <p:cTn id="7" dur="500"/>
                                        <p:tgtEl>
                                          <p:spTgt spid="190"/>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200"/>
                                        </p:tgtEl>
                                        <p:attrNameLst>
                                          <p:attrName>style.visibility</p:attrName>
                                        </p:attrNameLst>
                                      </p:cBhvr>
                                      <p:to>
                                        <p:strVal val="visible"/>
                                      </p:to>
                                    </p:set>
                                    <p:animEffect filter="fade" transition="in">
                                      <p:cBhvr>
                                        <p:cTn id="12" dur="200"/>
                                        <p:tgtEl>
                                          <p:spTgt spid="20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00" grpId="2"/>
      <p:bldP build="whole" bldLvl="1" animBg="1" rev="0" advAuto="0" spid="190" grpId="1"/>
    </p:bldLst>
  </p:timing>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204" name="Picture Placeholder 4"/>
          <p:cNvGrpSpPr/>
          <p:nvPr/>
        </p:nvGrpSpPr>
        <p:grpSpPr>
          <a:xfrm>
            <a:off x="4808812" y="809010"/>
            <a:ext cx="7178129" cy="3610011"/>
            <a:chOff x="0" y="0"/>
            <a:chExt cx="7178127" cy="3610010"/>
          </a:xfrm>
        </p:grpSpPr>
        <p:sp>
          <p:nvSpPr>
            <p:cNvPr id="202" name="Rectangle"/>
            <p:cNvSpPr/>
            <p:nvPr/>
          </p:nvSpPr>
          <p:spPr>
            <a:xfrm>
              <a:off x="-1" y="0"/>
              <a:ext cx="7178128" cy="3610011"/>
            </a:xfrm>
            <a:prstGeom prst="rect">
              <a:avLst/>
            </a:prstGeom>
            <a:solidFill>
              <a:srgbClr val="D9D9D9">
                <a:alpha val="50000"/>
              </a:srgbClr>
            </a:solidFill>
            <a:ln w="12700" cap="flat">
              <a:noFill/>
              <a:miter lim="400000"/>
            </a:ln>
            <a:effectLst/>
          </p:spPr>
          <p:txBody>
            <a:bodyPr wrap="square" lIns="45718" tIns="45718" rIns="45718" bIns="45718" numCol="1" anchor="ctr">
              <a:noAutofit/>
            </a:bodyPr>
            <a:lstStyle/>
            <a:p>
              <a:pPr/>
            </a:p>
          </p:txBody>
        </p:sp>
        <p:pic>
          <p:nvPicPr>
            <p:cNvPr id="203" name="image9.jpeg" descr="image9.jpeg"/>
            <p:cNvPicPr>
              <a:picLocks noChangeAspect="1"/>
            </p:cNvPicPr>
            <p:nvPr/>
          </p:nvPicPr>
          <p:blipFill>
            <a:blip r:embed="rId2">
              <a:extLst/>
            </a:blip>
            <a:srcRect l="0" t="12315" r="0" b="12313"/>
            <a:stretch>
              <a:fillRect/>
            </a:stretch>
          </p:blipFill>
          <p:spPr>
            <a:xfrm>
              <a:off x="-1" y="0"/>
              <a:ext cx="7178128" cy="3610010"/>
            </a:xfrm>
            <a:prstGeom prst="rect">
              <a:avLst/>
            </a:prstGeom>
            <a:ln w="12700" cap="flat">
              <a:noFill/>
              <a:miter lim="400000"/>
            </a:ln>
            <a:effectLst/>
          </p:spPr>
        </p:pic>
      </p:grpSp>
      <p:sp>
        <p:nvSpPr>
          <p:cNvPr id="205" name="Rectangle 17"/>
          <p:cNvSpPr/>
          <p:nvPr/>
        </p:nvSpPr>
        <p:spPr>
          <a:xfrm>
            <a:off x="160358" y="5702722"/>
            <a:ext cx="1190601" cy="988458"/>
          </a:xfrm>
          <a:prstGeom prst="rect">
            <a:avLst/>
          </a:prstGeom>
          <a:solidFill>
            <a:srgbClr val="00B0F0"/>
          </a:solidFill>
          <a:ln w="12700">
            <a:miter lim="400000"/>
          </a:ln>
        </p:spPr>
        <p:txBody>
          <a:bodyPr lIns="45718" tIns="45718" rIns="45718" bIns="45718" anchor="ctr"/>
          <a:lstStyle/>
          <a:p>
            <a:pPr algn="ctr">
              <a:defRPr sz="1400">
                <a:solidFill>
                  <a:srgbClr val="FFFFFF"/>
                </a:solidFill>
              </a:defRPr>
            </a:pPr>
          </a:p>
        </p:txBody>
      </p:sp>
      <p:sp>
        <p:nvSpPr>
          <p:cNvPr id="206" name="TextBox 22"/>
          <p:cNvSpPr txBox="1"/>
          <p:nvPr/>
        </p:nvSpPr>
        <p:spPr>
          <a:xfrm>
            <a:off x="391826" y="5878179"/>
            <a:ext cx="727667" cy="6375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lgn="ctr">
              <a:defRPr b="1" sz="3600">
                <a:solidFill>
                  <a:srgbClr val="FFFFFF"/>
                </a:solidFill>
                <a:latin typeface="Alexandria"/>
                <a:ea typeface="Alexandria"/>
                <a:cs typeface="Alexandria"/>
                <a:sym typeface="Alexandria"/>
              </a:defRPr>
            </a:lvl1pPr>
          </a:lstStyle>
          <a:p>
            <a:pPr/>
            <a:r>
              <a:t>04</a:t>
            </a:r>
          </a:p>
        </p:txBody>
      </p:sp>
      <p:sp>
        <p:nvSpPr>
          <p:cNvPr id="207" name="Rectangle 28"/>
          <p:cNvSpPr/>
          <p:nvPr/>
        </p:nvSpPr>
        <p:spPr>
          <a:xfrm>
            <a:off x="2626179" y="500898"/>
            <a:ext cx="6516914" cy="45724"/>
          </a:xfrm>
          <a:prstGeom prst="rect">
            <a:avLst/>
          </a:prstGeom>
          <a:solidFill>
            <a:srgbClr val="000000"/>
          </a:solidFill>
          <a:ln w="12700">
            <a:miter lim="400000"/>
          </a:ln>
        </p:spPr>
        <p:txBody>
          <a:bodyPr lIns="45718" tIns="45718" rIns="45718" bIns="45718" anchor="ctr"/>
          <a:lstStyle/>
          <a:p>
            <a:pPr algn="ctr">
              <a:defRPr>
                <a:solidFill>
                  <a:srgbClr val="FFFFFF"/>
                </a:solidFill>
              </a:defRPr>
            </a:pPr>
          </a:p>
        </p:txBody>
      </p:sp>
      <p:pic>
        <p:nvPicPr>
          <p:cNvPr id="208" name="Graphic 21" descr="Graphic 21"/>
          <p:cNvPicPr>
            <a:picLocks noChangeAspect="1"/>
          </p:cNvPicPr>
          <p:nvPr/>
        </p:nvPicPr>
        <p:blipFill>
          <a:blip r:embed="rId3">
            <a:extLst/>
          </a:blip>
          <a:srcRect l="0" t="27877" r="0" b="25429"/>
          <a:stretch>
            <a:fillRect/>
          </a:stretch>
        </p:blipFill>
        <p:spPr>
          <a:xfrm>
            <a:off x="180431" y="79526"/>
            <a:ext cx="2305144" cy="1076344"/>
          </a:xfrm>
          <a:prstGeom prst="rect">
            <a:avLst/>
          </a:prstGeom>
          <a:ln w="12700">
            <a:miter lim="400000"/>
          </a:ln>
        </p:spPr>
      </p:pic>
      <p:sp>
        <p:nvSpPr>
          <p:cNvPr id="209" name="Rectangle 5"/>
          <p:cNvSpPr txBox="1"/>
          <p:nvPr/>
        </p:nvSpPr>
        <p:spPr>
          <a:xfrm>
            <a:off x="2644054" y="983855"/>
            <a:ext cx="8776904" cy="4185228"/>
          </a:xfrm>
          <a:prstGeom prst="rect">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8" tIns="45718" rIns="45718" bIns="45718">
            <a:spAutoFit/>
          </a:bodyPr>
          <a:lstStyle/>
          <a:p>
            <a:pPr algn="r" defTabSz="355600" rtl="1">
              <a:defRPr b="1" sz="2000">
                <a:latin typeface="Arial"/>
                <a:ea typeface="Arial"/>
                <a:cs typeface="Arial"/>
                <a:sym typeface="Arial"/>
              </a:defRPr>
            </a:pPr>
            <a:r>
              <a:t>نموذج الدراسة ومتغيراتها</a:t>
            </a:r>
          </a:p>
          <a:p>
            <a:pPr algn="r" defTabSz="355600" rtl="1">
              <a:defRPr b="1" sz="2000">
                <a:latin typeface="Arial"/>
                <a:ea typeface="Arial"/>
                <a:cs typeface="Arial"/>
                <a:sym typeface="Arial"/>
              </a:defRPr>
            </a:pPr>
            <a:r>
              <a:t>المتغير المستقل:</a:t>
            </a:r>
          </a:p>
          <a:p>
            <a:pPr algn="r" defTabSz="355600" rtl="1">
              <a:defRPr sz="2000">
                <a:latin typeface="Arial"/>
                <a:ea typeface="Arial"/>
                <a:cs typeface="Arial"/>
                <a:sym typeface="Arial"/>
              </a:defRPr>
            </a:pPr>
            <a:r>
              <a:t>مراجعات المرضى الإلكترونية، وتتكون من:</a:t>
            </a:r>
          </a:p>
          <a:p>
            <a:pPr algn="r" defTabSz="355600" rtl="1">
              <a:defRPr sz="2000">
                <a:latin typeface="Arial"/>
                <a:ea typeface="Arial"/>
                <a:cs typeface="Arial"/>
                <a:sym typeface="Arial"/>
              </a:defRPr>
            </a:pPr>
            <a:r>
              <a:t>. الجودة</a:t>
            </a:r>
          </a:p>
          <a:p>
            <a:pPr algn="r" defTabSz="355600" rtl="1">
              <a:defRPr sz="2000">
                <a:latin typeface="Arial"/>
                <a:ea typeface="Arial"/>
                <a:cs typeface="Arial"/>
                <a:sym typeface="Arial"/>
              </a:defRPr>
            </a:pPr>
            <a:r>
              <a:t>. المصداقية</a:t>
            </a:r>
          </a:p>
          <a:p>
            <a:pPr algn="r" defTabSz="355600" rtl="1">
              <a:defRPr sz="2000">
                <a:latin typeface="Arial"/>
                <a:ea typeface="Arial"/>
                <a:cs typeface="Arial"/>
                <a:sym typeface="Arial"/>
              </a:defRPr>
            </a:pPr>
            <a:r>
              <a:t>. المنفعة المدركة</a:t>
            </a:r>
          </a:p>
          <a:p>
            <a:pPr algn="r" defTabSz="355600" rtl="1">
              <a:defRPr sz="2000">
                <a:latin typeface="Arial"/>
                <a:ea typeface="Arial"/>
                <a:cs typeface="Arial"/>
                <a:sym typeface="Arial"/>
              </a:defRPr>
            </a:pPr>
            <a:r>
              <a:t>. الإتجاه</a:t>
            </a:r>
          </a:p>
          <a:p>
            <a:pPr algn="r" defTabSz="355600" rtl="1">
              <a:defRPr sz="2000">
                <a:latin typeface="Arial"/>
                <a:ea typeface="Arial"/>
                <a:cs typeface="Arial"/>
                <a:sym typeface="Arial"/>
              </a:defRPr>
            </a:pPr>
            <a:r>
              <a:t>. الحجم </a:t>
            </a:r>
          </a:p>
          <a:p>
            <a:pPr algn="r" defTabSz="355600" rtl="1">
              <a:defRPr b="1" sz="2000">
                <a:latin typeface="Arial"/>
                <a:ea typeface="Arial"/>
                <a:cs typeface="Arial"/>
                <a:sym typeface="Arial"/>
              </a:defRPr>
            </a:pPr>
            <a:r>
              <a:t>المتغير الوسيط:</a:t>
            </a:r>
            <a:r>
              <a:rPr b="0"/>
              <a:t> الثقة.</a:t>
            </a:r>
          </a:p>
          <a:p>
            <a:pPr algn="r" defTabSz="355600" rtl="1">
              <a:defRPr b="1" sz="2000">
                <a:latin typeface="Arial"/>
                <a:ea typeface="Arial"/>
                <a:cs typeface="Arial"/>
                <a:sym typeface="Arial"/>
              </a:defRPr>
            </a:pPr>
            <a:r>
              <a:t>المتغير التابع:</a:t>
            </a:r>
            <a:r>
              <a:rPr b="0"/>
              <a:t> نية استخدام خدمات طب الأسنان.</a:t>
            </a:r>
          </a:p>
          <a:p>
            <a:pPr algn="r" defTabSz="355600">
              <a:defRPr sz="2000">
                <a:latin typeface="Arial"/>
                <a:ea typeface="Arial"/>
                <a:cs typeface="Arial"/>
                <a:sym typeface="Arial"/>
              </a:defRPr>
            </a:pPr>
          </a:p>
          <a:p>
            <a:pPr algn="r" defTabSz="355600" rtl="1">
              <a:defRPr sz="2000">
                <a:latin typeface="Arial"/>
                <a:ea typeface="Arial"/>
                <a:cs typeface="Arial"/>
                <a:sym typeface="Arial"/>
              </a:defRPr>
            </a:pPr>
            <a:r>
              <a:t>النموذج:</a:t>
            </a:r>
          </a:p>
          <a:p>
            <a:pPr algn="r" defTabSz="355600">
              <a:defRPr sz="2000">
                <a:latin typeface="Arial"/>
                <a:ea typeface="Arial"/>
                <a:cs typeface="Arial"/>
                <a:sym typeface="Arial"/>
              </a:defRPr>
            </a:pPr>
          </a:p>
        </p:txBody>
      </p:sp>
      <p:pic>
        <p:nvPicPr>
          <p:cNvPr id="210" name="Image.png" descr="Image.png"/>
          <p:cNvPicPr>
            <a:picLocks noChangeAspect="1"/>
          </p:cNvPicPr>
          <p:nvPr/>
        </p:nvPicPr>
        <p:blipFill>
          <a:blip r:embed="rId4">
            <a:extLst/>
          </a:blip>
          <a:stretch>
            <a:fillRect/>
          </a:stretch>
        </p:blipFill>
        <p:spPr>
          <a:xfrm>
            <a:off x="4193547" y="4175754"/>
            <a:ext cx="3382179" cy="1691091"/>
          </a:xfrm>
          <a:prstGeom prst="rect">
            <a:avLst/>
          </a:prstGeom>
          <a:ln w="12700">
            <a:miter lim="400000"/>
          </a:ln>
          <a:effectLst>
            <a:outerShdw sx="100000" sy="100000" kx="0" ky="0" algn="b" rotWithShape="0" blurRad="254000" dist="127000" dir="16200000">
              <a:srgbClr val="000000">
                <a:alpha val="70000"/>
              </a:srgbClr>
            </a:outerShdw>
          </a:effectLst>
        </p:spPr>
      </p:pic>
    </p:spTree>
  </p:cSld>
  <p:clrMapOvr>
    <a:masterClrMapping/>
  </p:clrMapOvr>
  <mc:AlternateContent xmlns:mc="http://schemas.openxmlformats.org/markup-compatibility/2006">
    <mc:Choice xmlns:p14="http://schemas.microsoft.com/office/powerpoint/2010/main" Requires="p14">
      <p:transition spd="slow" advClick="1" p14:dur="1200">
        <p:blinds dir="horz"/>
      </p:transition>
    </mc:Choice>
    <mc:Fallback>
      <p:transition spd="slow">
        <p:fade/>
      </p:transition>
    </mc:Fallback>
  </mc:AlternateContent>
  <p:timing>
    <p:tnLst>
      <p:par>
        <p:cTn id="1" nodeType="tmRoot" restart="never" dur="indefinite" fill="hold">
          <p:childTnLst>
            <p:seq concurrent="1" prevAc="none" nextAc="seek">
              <p:cTn id="2" nodeType="mainSeq" dur="indefinite" fill="hold">
                <p:childTnLst>
                  <p:par>
                    <p:cTn id="3" fill="hold">
                      <p:stCondLst>
                        <p:cond delay="indefinite"/>
                        <p:cond evt="onBegin">
                          <p:tn val="2"/>
                        </p:cond>
                      </p:stCondLst>
                      <p:childTnLst>
                        <p:par>
                          <p:cTn id="4" fill="hold">
                            <p:stCondLst>
                              <p:cond delay="0"/>
                            </p:stCondLst>
                            <p:childTnLst>
                              <p:par>
                                <p:cTn id="5" presetClass="entr" nodeType="afterEffect" presetSubtype="2" presetID="2" grpId="1" fill="hold">
                                  <p:stCondLst>
                                    <p:cond delay="250"/>
                                  </p:stCondLst>
                                  <p:iterate type="el" backwards="0">
                                    <p:tmAbs val="0"/>
                                  </p:iterate>
                                  <p:childTnLst>
                                    <p:set>
                                      <p:cBhvr>
                                        <p:cTn id="6" fill="hold"/>
                                        <p:tgtEl>
                                          <p:spTgt spid="204"/>
                                        </p:tgtEl>
                                        <p:attrNameLst>
                                          <p:attrName>style.visibility</p:attrName>
                                        </p:attrNameLst>
                                      </p:cBhvr>
                                      <p:to>
                                        <p:strVal val="visible"/>
                                      </p:to>
                                    </p:set>
                                    <p:anim calcmode="lin" valueType="num">
                                      <p:cBhvr>
                                        <p:cTn id="7" dur="500" fill="hold"/>
                                        <p:tgtEl>
                                          <p:spTgt spid="204"/>
                                        </p:tgtEl>
                                        <p:attrNameLst>
                                          <p:attrName>ppt_x</p:attrName>
                                        </p:attrNameLst>
                                      </p:cBhvr>
                                      <p:tavLst>
                                        <p:tav tm="0">
                                          <p:val>
                                            <p:strVal val="1+#ppt_w/2"/>
                                          </p:val>
                                        </p:tav>
                                        <p:tav tm="100000">
                                          <p:val>
                                            <p:strVal val="#ppt_x"/>
                                          </p:val>
                                        </p:tav>
                                      </p:tavLst>
                                    </p:anim>
                                    <p:anim calcmode="lin" valueType="num">
                                      <p:cBhvr>
                                        <p:cTn id="8" dur="500" fill="hold"/>
                                        <p:tgtEl>
                                          <p:spTgt spid="20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ID="10" grpId="2" fill="hold">
                                  <p:stCondLst>
                                    <p:cond delay="0"/>
                                  </p:stCondLst>
                                  <p:iterate type="el" backwards="0">
                                    <p:tmAbs val="0"/>
                                  </p:iterate>
                                  <p:childTnLst>
                                    <p:set>
                                      <p:cBhvr>
                                        <p:cTn id="12" fill="hold"/>
                                        <p:tgtEl>
                                          <p:spTgt spid="209"/>
                                        </p:tgtEl>
                                        <p:attrNameLst>
                                          <p:attrName>style.visibility</p:attrName>
                                        </p:attrNameLst>
                                      </p:cBhvr>
                                      <p:to>
                                        <p:strVal val="visible"/>
                                      </p:to>
                                    </p:set>
                                    <p:animEffect filter="fade" transition="in">
                                      <p:cBhvr>
                                        <p:cTn id="13" dur="1000"/>
                                        <p:tgtEl>
                                          <p:spTgt spid="209"/>
                                        </p:tgtEl>
                                      </p:cBhvr>
                                    </p:animEffect>
                                  </p:childTnLst>
                                </p:cTn>
                              </p:par>
                            </p:childTnLst>
                          </p:cTn>
                        </p:par>
                        <p:par>
                          <p:cTn id="14" fill="hold">
                            <p:stCondLst>
                              <p:cond delay="1000"/>
                            </p:stCondLst>
                            <p:childTnLst>
                              <p:par>
                                <p:cTn id="15" presetClass="entr" nodeType="afterEffect" presetID="10" grpId="3" fill="hold">
                                  <p:stCondLst>
                                    <p:cond delay="0"/>
                                  </p:stCondLst>
                                  <p:iterate type="el" backwards="0">
                                    <p:tmAbs val="0"/>
                                  </p:iterate>
                                  <p:childTnLst>
                                    <p:set>
                                      <p:cBhvr>
                                        <p:cTn id="16" fill="hold"/>
                                        <p:tgtEl>
                                          <p:spTgt spid="210"/>
                                        </p:tgtEl>
                                        <p:attrNameLst>
                                          <p:attrName>style.visibility</p:attrName>
                                        </p:attrNameLst>
                                      </p:cBhvr>
                                      <p:to>
                                        <p:strVal val="visible"/>
                                      </p:to>
                                    </p:set>
                                    <p:animEffect filter="fade" transition="in">
                                      <p:cBhvr>
                                        <p:cTn id="17" dur="1000"/>
                                        <p:tgtEl>
                                          <p:spTgt spid="21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04" grpId="1"/>
      <p:bldP build="whole" bldLvl="1" animBg="1" rev="0" advAuto="0" spid="209" grpId="2"/>
      <p:bldP build="whole" bldLvl="1" animBg="1" rev="0" advAuto="0" spid="210" grpId="3"/>
    </p:bldLst>
  </p:timing>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12" name="فرضيات الدراسة…"/>
          <p:cNvSpPr txBox="1"/>
          <p:nvPr/>
        </p:nvSpPr>
        <p:spPr>
          <a:xfrm>
            <a:off x="3459900" y="1071326"/>
            <a:ext cx="8057110" cy="4135259"/>
          </a:xfrm>
          <a:prstGeom prst="rect">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8" tIns="45718" rIns="45718" bIns="45718">
            <a:spAutoFit/>
          </a:bodyPr>
          <a:lstStyle/>
          <a:p>
            <a:pPr algn="r" rtl="1">
              <a:defRPr b="1" sz="1900">
                <a:latin typeface="Arial"/>
                <a:ea typeface="Arial"/>
                <a:cs typeface="Arial"/>
                <a:sym typeface="Arial"/>
              </a:defRPr>
            </a:pPr>
            <a:r>
              <a:t>فرضيات الدراسة</a:t>
            </a:r>
          </a:p>
          <a:p>
            <a:pPr algn="r">
              <a:defRPr b="1" sz="1900">
                <a:latin typeface="Arial"/>
                <a:ea typeface="Arial"/>
                <a:cs typeface="Arial"/>
                <a:sym typeface="Arial"/>
              </a:defRPr>
            </a:pPr>
            <a:r>
              <a:t> </a:t>
            </a:r>
          </a:p>
          <a:p>
            <a:pPr algn="r" rtl="1">
              <a:defRPr b="1" sz="1900">
                <a:latin typeface="Arial"/>
                <a:ea typeface="Arial"/>
                <a:cs typeface="Arial"/>
                <a:sym typeface="Arial"/>
              </a:defRPr>
            </a:pPr>
            <a:r>
              <a:t>الفرضية الرئيسة: </a:t>
            </a:r>
          </a:p>
          <a:p>
            <a:pPr algn="r" rtl="1">
              <a:defRPr b="1">
                <a:latin typeface="Arial"/>
                <a:ea typeface="Arial"/>
                <a:cs typeface="Arial"/>
                <a:sym typeface="Arial"/>
              </a:defRPr>
            </a:pPr>
            <a:r>
              <a:t>* يوجد أثر ذو دلالة إحصائية عند مستوى الدلالة (α ≤ 0.05) لمراجعات المرضى الإلكترونية في منصات التواصل الاجتماعي في تعزيز نية استخدام خدمات طب الأسنان لدى المتعاملين.</a:t>
            </a:r>
          </a:p>
          <a:p>
            <a:pPr algn="r">
              <a:defRPr b="1">
                <a:latin typeface="Arial"/>
                <a:ea typeface="Arial"/>
                <a:cs typeface="Arial"/>
                <a:sym typeface="Arial"/>
              </a:defRPr>
            </a:pPr>
          </a:p>
          <a:p>
            <a:pPr marL="180472" indent="-180472" algn="r" rtl="1">
              <a:buSzPct val="100000"/>
              <a:buChar char="*"/>
              <a:defRPr b="1">
                <a:latin typeface="Arial"/>
                <a:ea typeface="Arial"/>
                <a:cs typeface="Arial"/>
                <a:sym typeface="Arial"/>
              </a:defRPr>
            </a:pPr>
            <a:r>
              <a:t>يوجد أثر ذو دلالة إحصائية عند مستوى الدلالة (α ≤ 0.05) للثقة في نية استخدام خدمات طب الأسنان لدى المتعاملين.</a:t>
            </a:r>
          </a:p>
          <a:p>
            <a:pPr algn="r">
              <a:defRPr b="1">
                <a:latin typeface="Arial"/>
                <a:ea typeface="Arial"/>
                <a:cs typeface="Arial"/>
                <a:sym typeface="Arial"/>
              </a:defRPr>
            </a:pPr>
          </a:p>
          <a:p>
            <a:pPr marL="180472" indent="-180472" algn="r" rtl="1">
              <a:buSzPct val="100000"/>
              <a:buChar char="*"/>
              <a:defRPr b="1">
                <a:latin typeface="Arial"/>
                <a:ea typeface="Arial"/>
                <a:cs typeface="Arial"/>
                <a:sym typeface="Arial"/>
              </a:defRPr>
            </a:pPr>
            <a:r>
              <a:t>تتوسط الثقة العلاقة بين مراجعات المرضى الإلكترونية في منصات التواصل الاجتماعي ونية استخدام خدمات طب الأسنان لدى المتعاملين. </a:t>
            </a:r>
          </a:p>
          <a:p>
            <a:pPr algn="r">
              <a:defRPr b="1">
                <a:latin typeface="Arial"/>
                <a:ea typeface="Arial"/>
                <a:cs typeface="Arial"/>
                <a:sym typeface="Arial"/>
              </a:defRPr>
            </a:pPr>
          </a:p>
          <a:p>
            <a:pPr marL="180472" indent="-180472" algn="r" rtl="1">
              <a:buSzPct val="100000"/>
              <a:buChar char="*"/>
              <a:defRPr b="1">
                <a:latin typeface="Arial"/>
                <a:ea typeface="Arial"/>
                <a:cs typeface="Arial"/>
                <a:sym typeface="Arial"/>
              </a:defRPr>
            </a:pPr>
            <a:r>
              <a:t>توجد فروق ذات دلالة إحصائية في استجابات أفراد عينة الدراسة نحو مراجعات المرضى الإلكترونية، والثقة، ونية استخدام خدمات طب الأسنان تُعزى إلى المتغيرات الديموغرافية ( الجنس- العمر - المستوى التعليمي)</a:t>
            </a:r>
          </a:p>
        </p:txBody>
      </p:sp>
      <p:grpSp>
        <p:nvGrpSpPr>
          <p:cNvPr id="219" name="Google Shape;8611;p58"/>
          <p:cNvGrpSpPr/>
          <p:nvPr/>
        </p:nvGrpSpPr>
        <p:grpSpPr>
          <a:xfrm>
            <a:off x="195212" y="1848932"/>
            <a:ext cx="3177113" cy="3160142"/>
            <a:chOff x="-1" y="0"/>
            <a:chExt cx="3177111" cy="3160140"/>
          </a:xfrm>
        </p:grpSpPr>
        <p:sp>
          <p:nvSpPr>
            <p:cNvPr id="213" name="Google Shape;8612;p58"/>
            <p:cNvSpPr/>
            <p:nvPr/>
          </p:nvSpPr>
          <p:spPr>
            <a:xfrm>
              <a:off x="186364" y="-1"/>
              <a:ext cx="2236651" cy="316014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942" y="5038"/>
                  </a:moveTo>
                  <a:cubicBezTo>
                    <a:pt x="10168" y="5038"/>
                    <a:pt x="10391" y="5095"/>
                    <a:pt x="10555" y="5211"/>
                  </a:cubicBezTo>
                  <a:cubicBezTo>
                    <a:pt x="11045" y="5502"/>
                    <a:pt x="11045" y="5849"/>
                    <a:pt x="10638" y="6138"/>
                  </a:cubicBezTo>
                  <a:lnTo>
                    <a:pt x="6955" y="8628"/>
                  </a:lnTo>
                  <a:cubicBezTo>
                    <a:pt x="6791" y="8803"/>
                    <a:pt x="6545" y="8860"/>
                    <a:pt x="6381" y="8860"/>
                  </a:cubicBezTo>
                  <a:cubicBezTo>
                    <a:pt x="6137" y="8860"/>
                    <a:pt x="5890" y="8803"/>
                    <a:pt x="5727" y="8628"/>
                  </a:cubicBezTo>
                  <a:lnTo>
                    <a:pt x="3927" y="7354"/>
                  </a:lnTo>
                  <a:cubicBezTo>
                    <a:pt x="3600" y="7123"/>
                    <a:pt x="3600" y="6717"/>
                    <a:pt x="3927" y="6485"/>
                  </a:cubicBezTo>
                  <a:cubicBezTo>
                    <a:pt x="4090" y="6369"/>
                    <a:pt x="4316" y="6312"/>
                    <a:pt x="4542" y="6312"/>
                  </a:cubicBezTo>
                  <a:cubicBezTo>
                    <a:pt x="4766" y="6312"/>
                    <a:pt x="4992" y="6369"/>
                    <a:pt x="5155" y="6485"/>
                  </a:cubicBezTo>
                  <a:lnTo>
                    <a:pt x="6301" y="7297"/>
                  </a:lnTo>
                  <a:lnTo>
                    <a:pt x="9329" y="5211"/>
                  </a:lnTo>
                  <a:cubicBezTo>
                    <a:pt x="9492" y="5095"/>
                    <a:pt x="9716" y="5038"/>
                    <a:pt x="9942" y="5038"/>
                  </a:cubicBezTo>
                  <a:close/>
                  <a:moveTo>
                    <a:pt x="9942" y="8803"/>
                  </a:moveTo>
                  <a:cubicBezTo>
                    <a:pt x="10168" y="8803"/>
                    <a:pt x="10391" y="8860"/>
                    <a:pt x="10555" y="8976"/>
                  </a:cubicBezTo>
                  <a:cubicBezTo>
                    <a:pt x="11045" y="9266"/>
                    <a:pt x="11045" y="9670"/>
                    <a:pt x="10638" y="9902"/>
                  </a:cubicBezTo>
                  <a:lnTo>
                    <a:pt x="6955" y="12450"/>
                  </a:lnTo>
                  <a:cubicBezTo>
                    <a:pt x="6791" y="12566"/>
                    <a:pt x="6545" y="12624"/>
                    <a:pt x="6381" y="12624"/>
                  </a:cubicBezTo>
                  <a:cubicBezTo>
                    <a:pt x="6137" y="12624"/>
                    <a:pt x="5890" y="12566"/>
                    <a:pt x="5727" y="12450"/>
                  </a:cubicBezTo>
                  <a:lnTo>
                    <a:pt x="3927" y="11119"/>
                  </a:lnTo>
                  <a:cubicBezTo>
                    <a:pt x="3600" y="10887"/>
                    <a:pt x="3600" y="10481"/>
                    <a:pt x="3927" y="10249"/>
                  </a:cubicBezTo>
                  <a:cubicBezTo>
                    <a:pt x="4090" y="10134"/>
                    <a:pt x="4316" y="10077"/>
                    <a:pt x="4542" y="10077"/>
                  </a:cubicBezTo>
                  <a:cubicBezTo>
                    <a:pt x="4766" y="10077"/>
                    <a:pt x="4992" y="10134"/>
                    <a:pt x="5155" y="10249"/>
                  </a:cubicBezTo>
                  <a:lnTo>
                    <a:pt x="6301" y="11060"/>
                  </a:lnTo>
                  <a:lnTo>
                    <a:pt x="9329" y="8976"/>
                  </a:lnTo>
                  <a:cubicBezTo>
                    <a:pt x="9492" y="8860"/>
                    <a:pt x="9716" y="8803"/>
                    <a:pt x="9942" y="8803"/>
                  </a:cubicBezTo>
                  <a:close/>
                  <a:moveTo>
                    <a:pt x="9942" y="12624"/>
                  </a:moveTo>
                  <a:cubicBezTo>
                    <a:pt x="10168" y="12624"/>
                    <a:pt x="10391" y="12681"/>
                    <a:pt x="10555" y="12797"/>
                  </a:cubicBezTo>
                  <a:cubicBezTo>
                    <a:pt x="11045" y="13088"/>
                    <a:pt x="11045" y="13494"/>
                    <a:pt x="10638" y="13725"/>
                  </a:cubicBezTo>
                  <a:lnTo>
                    <a:pt x="6955" y="16273"/>
                  </a:lnTo>
                  <a:cubicBezTo>
                    <a:pt x="6791" y="16389"/>
                    <a:pt x="6545" y="16505"/>
                    <a:pt x="6381" y="16505"/>
                  </a:cubicBezTo>
                  <a:cubicBezTo>
                    <a:pt x="6137" y="16505"/>
                    <a:pt x="5890" y="16389"/>
                    <a:pt x="5727" y="16273"/>
                  </a:cubicBezTo>
                  <a:lnTo>
                    <a:pt x="3927" y="14940"/>
                  </a:lnTo>
                  <a:cubicBezTo>
                    <a:pt x="3600" y="14709"/>
                    <a:pt x="3600" y="14304"/>
                    <a:pt x="3927" y="14073"/>
                  </a:cubicBezTo>
                  <a:cubicBezTo>
                    <a:pt x="4090" y="13957"/>
                    <a:pt x="4316" y="13898"/>
                    <a:pt x="4542" y="13898"/>
                  </a:cubicBezTo>
                  <a:cubicBezTo>
                    <a:pt x="4766" y="13898"/>
                    <a:pt x="4992" y="13957"/>
                    <a:pt x="5155" y="14073"/>
                  </a:cubicBezTo>
                  <a:lnTo>
                    <a:pt x="6301" y="14883"/>
                  </a:lnTo>
                  <a:lnTo>
                    <a:pt x="9329" y="12797"/>
                  </a:lnTo>
                  <a:cubicBezTo>
                    <a:pt x="9492" y="12681"/>
                    <a:pt x="9716" y="12624"/>
                    <a:pt x="9942" y="12624"/>
                  </a:cubicBezTo>
                  <a:close/>
                  <a:moveTo>
                    <a:pt x="901" y="0"/>
                  </a:moveTo>
                  <a:cubicBezTo>
                    <a:pt x="410" y="0"/>
                    <a:pt x="0" y="289"/>
                    <a:pt x="0" y="636"/>
                  </a:cubicBezTo>
                  <a:lnTo>
                    <a:pt x="0" y="17779"/>
                  </a:lnTo>
                  <a:lnTo>
                    <a:pt x="16364" y="17779"/>
                  </a:lnTo>
                  <a:lnTo>
                    <a:pt x="16364" y="19747"/>
                  </a:lnTo>
                  <a:lnTo>
                    <a:pt x="16284" y="19747"/>
                  </a:lnTo>
                  <a:cubicBezTo>
                    <a:pt x="16284" y="20848"/>
                    <a:pt x="17510" y="21600"/>
                    <a:pt x="18902" y="21600"/>
                  </a:cubicBezTo>
                  <a:cubicBezTo>
                    <a:pt x="20455" y="21600"/>
                    <a:pt x="21600" y="20732"/>
                    <a:pt x="21600" y="19747"/>
                  </a:cubicBezTo>
                  <a:lnTo>
                    <a:pt x="21600" y="14652"/>
                  </a:lnTo>
                  <a:lnTo>
                    <a:pt x="19473" y="16214"/>
                  </a:lnTo>
                  <a:lnTo>
                    <a:pt x="14564" y="17547"/>
                  </a:lnTo>
                  <a:cubicBezTo>
                    <a:pt x="14276" y="17600"/>
                    <a:pt x="13998" y="17626"/>
                    <a:pt x="13733" y="17626"/>
                  </a:cubicBezTo>
                  <a:cubicBezTo>
                    <a:pt x="12866" y="17626"/>
                    <a:pt x="12139" y="17352"/>
                    <a:pt x="11700" y="16909"/>
                  </a:cubicBezTo>
                  <a:cubicBezTo>
                    <a:pt x="11209" y="16505"/>
                    <a:pt x="10965" y="15926"/>
                    <a:pt x="11209" y="15172"/>
                  </a:cubicBezTo>
                  <a:lnTo>
                    <a:pt x="13092" y="11698"/>
                  </a:lnTo>
                  <a:lnTo>
                    <a:pt x="21600" y="5674"/>
                  </a:lnTo>
                  <a:lnTo>
                    <a:pt x="21600" y="5095"/>
                  </a:lnTo>
                  <a:lnTo>
                    <a:pt x="15299" y="5095"/>
                  </a:lnTo>
                  <a:cubicBezTo>
                    <a:pt x="14728" y="5095"/>
                    <a:pt x="14318" y="4807"/>
                    <a:pt x="14318" y="4459"/>
                  </a:cubicBezTo>
                  <a:lnTo>
                    <a:pt x="14318"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14" name="Google Shape;8613;p58"/>
            <p:cNvSpPr/>
            <p:nvPr/>
          </p:nvSpPr>
          <p:spPr>
            <a:xfrm>
              <a:off x="2575490" y="737122"/>
              <a:ext cx="601621" cy="601589"/>
            </a:xfrm>
            <a:custGeom>
              <a:avLst/>
              <a:gdLst/>
              <a:ahLst/>
              <a:cxnLst>
                <a:cxn ang="0">
                  <a:pos x="wd2" y="hd2"/>
                </a:cxn>
                <a:cxn ang="5400000">
                  <a:pos x="wd2" y="hd2"/>
                </a:cxn>
                <a:cxn ang="10800000">
                  <a:pos x="wd2" y="hd2"/>
                </a:cxn>
                <a:cxn ang="16200000">
                  <a:pos x="wd2" y="hd2"/>
                </a:cxn>
              </a:cxnLst>
              <a:rect l="0" t="0" r="r" b="b"/>
              <a:pathLst>
                <a:path w="21008" h="21600" fill="norm" stroke="1" extrusionOk="0">
                  <a:moveTo>
                    <a:pt x="10067" y="0"/>
                  </a:moveTo>
                  <a:cubicBezTo>
                    <a:pt x="8358" y="0"/>
                    <a:pt x="6658" y="608"/>
                    <a:pt x="5334" y="1825"/>
                  </a:cubicBezTo>
                  <a:lnTo>
                    <a:pt x="0" y="7599"/>
                  </a:lnTo>
                  <a:lnTo>
                    <a:pt x="13617" y="21600"/>
                  </a:lnTo>
                  <a:lnTo>
                    <a:pt x="19233" y="15816"/>
                  </a:lnTo>
                  <a:cubicBezTo>
                    <a:pt x="21600" y="13383"/>
                    <a:pt x="21600" y="9125"/>
                    <a:pt x="19233" y="6382"/>
                  </a:cubicBezTo>
                  <a:lnTo>
                    <a:pt x="14801" y="1825"/>
                  </a:lnTo>
                  <a:cubicBezTo>
                    <a:pt x="13467" y="608"/>
                    <a:pt x="11767" y="0"/>
                    <a:pt x="10067" y="0"/>
                  </a:cubicBez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15" name="Google Shape;8614;p58"/>
            <p:cNvSpPr/>
            <p:nvPr/>
          </p:nvSpPr>
          <p:spPr>
            <a:xfrm>
              <a:off x="1539087" y="1897801"/>
              <a:ext cx="485920" cy="483800"/>
            </a:xfrm>
            <a:custGeom>
              <a:avLst/>
              <a:gdLst/>
              <a:ahLst/>
              <a:cxnLst>
                <a:cxn ang="0">
                  <a:pos x="wd2" y="hd2"/>
                </a:cxn>
                <a:cxn ang="5400000">
                  <a:pos x="wd2" y="hd2"/>
                </a:cxn>
                <a:cxn ang="10800000">
                  <a:pos x="wd2" y="hd2"/>
                </a:cxn>
                <a:cxn ang="16200000">
                  <a:pos x="wd2" y="hd2"/>
                </a:cxn>
              </a:cxnLst>
              <a:rect l="0" t="0" r="r" b="b"/>
              <a:pathLst>
                <a:path w="21042" h="21600" fill="norm" stroke="1" extrusionOk="0">
                  <a:moveTo>
                    <a:pt x="6359" y="0"/>
                  </a:moveTo>
                  <a:lnTo>
                    <a:pt x="129" y="16641"/>
                  </a:lnTo>
                  <a:cubicBezTo>
                    <a:pt x="-558" y="19451"/>
                    <a:pt x="1608" y="21600"/>
                    <a:pt x="4263" y="21600"/>
                  </a:cubicBezTo>
                  <a:cubicBezTo>
                    <a:pt x="4472" y="21600"/>
                    <a:pt x="4682" y="21588"/>
                    <a:pt x="4891" y="21564"/>
                  </a:cubicBezTo>
                  <a:lnTo>
                    <a:pt x="21042" y="15128"/>
                  </a:lnTo>
                  <a:lnTo>
                    <a:pt x="6359"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16" name="Google Shape;8615;p58"/>
            <p:cNvSpPr/>
            <p:nvPr/>
          </p:nvSpPr>
          <p:spPr>
            <a:xfrm>
              <a:off x="1787811" y="1084572"/>
              <a:ext cx="1050423" cy="105042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3410" y="0"/>
                  </a:moveTo>
                  <a:lnTo>
                    <a:pt x="0" y="13587"/>
                  </a:lnTo>
                  <a:lnTo>
                    <a:pt x="8013" y="21600"/>
                  </a:lnTo>
                  <a:lnTo>
                    <a:pt x="21600" y="8184"/>
                  </a:lnTo>
                  <a:lnTo>
                    <a:pt x="13410"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17" name="Google Shape;8616;p58"/>
            <p:cNvSpPr/>
            <p:nvPr/>
          </p:nvSpPr>
          <p:spPr>
            <a:xfrm>
              <a:off x="1872522" y="42220"/>
              <a:ext cx="508272" cy="50854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0" y="21600"/>
                  </a:lnTo>
                  <a:lnTo>
                    <a:pt x="21600" y="21600"/>
                  </a:lnTo>
                  <a:lnTo>
                    <a:pt x="0"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18" name="Google Shape;8617;p58"/>
            <p:cNvSpPr/>
            <p:nvPr/>
          </p:nvSpPr>
          <p:spPr>
            <a:xfrm>
              <a:off x="-2" y="2795740"/>
              <a:ext cx="1787818" cy="3643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7" y="0"/>
                  </a:moveTo>
                  <a:cubicBezTo>
                    <a:pt x="510" y="0"/>
                    <a:pt x="0" y="3029"/>
                    <a:pt x="0" y="5532"/>
                  </a:cubicBezTo>
                  <a:lnTo>
                    <a:pt x="0" y="11063"/>
                  </a:lnTo>
                  <a:cubicBezTo>
                    <a:pt x="0" y="16579"/>
                    <a:pt x="1023" y="21600"/>
                    <a:pt x="2252" y="21600"/>
                  </a:cubicBezTo>
                  <a:lnTo>
                    <a:pt x="21600" y="21600"/>
                  </a:lnTo>
                  <a:cubicBezTo>
                    <a:pt x="20882" y="17583"/>
                    <a:pt x="20473" y="11557"/>
                    <a:pt x="20473" y="5532"/>
                  </a:cubicBezTo>
                  <a:lnTo>
                    <a:pt x="20473"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gr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212"/>
                                        </p:tgtEl>
                                        <p:attrNameLst>
                                          <p:attrName>style.visibility</p:attrName>
                                        </p:attrNameLst>
                                      </p:cBhvr>
                                      <p:to>
                                        <p:strVal val="visible"/>
                                      </p:to>
                                    </p:set>
                                    <p:animEffect filter="fade" transition="in">
                                      <p:cBhvr>
                                        <p:cTn id="7" dur="200"/>
                                        <p:tgtEl>
                                          <p:spTgt spid="212"/>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219"/>
                                        </p:tgtEl>
                                        <p:attrNameLst>
                                          <p:attrName>style.visibility</p:attrName>
                                        </p:attrNameLst>
                                      </p:cBhvr>
                                      <p:to>
                                        <p:strVal val="visible"/>
                                      </p:to>
                                    </p:set>
                                    <p:animEffect filter="fade" transition="in">
                                      <p:cBhvr>
                                        <p:cTn id="12" dur="300"/>
                                        <p:tgtEl>
                                          <p:spTgt spid="2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19" grpId="2"/>
      <p:bldP build="whole" bldLvl="1" animBg="1" rev="0" advAuto="0" spid="212" grpId="1"/>
    </p:bldLst>
  </p:timing>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21" name="Picture 1" descr="Picture 1"/>
          <p:cNvPicPr>
            <a:picLocks noChangeAspect="1"/>
          </p:cNvPicPr>
          <p:nvPr/>
        </p:nvPicPr>
        <p:blipFill>
          <a:blip r:embed="rId2">
            <a:extLst/>
          </a:blip>
          <a:stretch>
            <a:fillRect/>
          </a:stretch>
        </p:blipFill>
        <p:spPr>
          <a:xfrm>
            <a:off x="413119" y="-268651"/>
            <a:ext cx="3002920" cy="2002160"/>
          </a:xfrm>
          <a:prstGeom prst="rect">
            <a:avLst/>
          </a:prstGeom>
          <a:ln w="12700">
            <a:miter lim="400000"/>
          </a:ln>
        </p:spPr>
      </p:pic>
      <p:grpSp>
        <p:nvGrpSpPr>
          <p:cNvPr id="224" name="Google Shape;8232;p57"/>
          <p:cNvGrpSpPr/>
          <p:nvPr/>
        </p:nvGrpSpPr>
        <p:grpSpPr>
          <a:xfrm>
            <a:off x="179970" y="2184641"/>
            <a:ext cx="2115794" cy="2776211"/>
            <a:chOff x="0" y="0"/>
            <a:chExt cx="2115793" cy="2776210"/>
          </a:xfrm>
        </p:grpSpPr>
        <p:sp>
          <p:nvSpPr>
            <p:cNvPr id="222" name="Google Shape;8233;p57"/>
            <p:cNvSpPr/>
            <p:nvPr/>
          </p:nvSpPr>
          <p:spPr>
            <a:xfrm>
              <a:off x="-1" y="-1"/>
              <a:ext cx="2115794" cy="277621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4248" y="1227"/>
                  </a:moveTo>
                  <a:cubicBezTo>
                    <a:pt x="15320" y="1227"/>
                    <a:pt x="15320" y="2451"/>
                    <a:pt x="14248" y="2451"/>
                  </a:cubicBezTo>
                  <a:lnTo>
                    <a:pt x="7583" y="2451"/>
                  </a:lnTo>
                  <a:cubicBezTo>
                    <a:pt x="6433" y="2451"/>
                    <a:pt x="6433" y="1227"/>
                    <a:pt x="7583" y="1227"/>
                  </a:cubicBezTo>
                  <a:close/>
                  <a:moveTo>
                    <a:pt x="17540" y="6422"/>
                  </a:moveTo>
                  <a:cubicBezTo>
                    <a:pt x="18537" y="6422"/>
                    <a:pt x="18537" y="7647"/>
                    <a:pt x="17540" y="7647"/>
                  </a:cubicBezTo>
                  <a:lnTo>
                    <a:pt x="10800" y="7647"/>
                  </a:lnTo>
                  <a:cubicBezTo>
                    <a:pt x="9728" y="7647"/>
                    <a:pt x="9650" y="6422"/>
                    <a:pt x="10800" y="6422"/>
                  </a:cubicBezTo>
                  <a:close/>
                  <a:moveTo>
                    <a:pt x="7537" y="5179"/>
                  </a:moveTo>
                  <a:cubicBezTo>
                    <a:pt x="8167" y="5179"/>
                    <a:pt x="8707" y="5798"/>
                    <a:pt x="8118" y="6246"/>
                  </a:cubicBezTo>
                  <a:lnTo>
                    <a:pt x="7046" y="7063"/>
                  </a:lnTo>
                  <a:lnTo>
                    <a:pt x="8118" y="7881"/>
                  </a:lnTo>
                  <a:cubicBezTo>
                    <a:pt x="8707" y="8329"/>
                    <a:pt x="8167" y="8950"/>
                    <a:pt x="7537" y="8950"/>
                  </a:cubicBezTo>
                  <a:cubicBezTo>
                    <a:pt x="7348" y="8950"/>
                    <a:pt x="7148" y="8892"/>
                    <a:pt x="6971" y="8757"/>
                  </a:cubicBezTo>
                  <a:lnTo>
                    <a:pt x="5898" y="7940"/>
                  </a:lnTo>
                  <a:lnTo>
                    <a:pt x="4902" y="8757"/>
                  </a:lnTo>
                  <a:cubicBezTo>
                    <a:pt x="4724" y="8892"/>
                    <a:pt x="4525" y="8950"/>
                    <a:pt x="4335" y="8950"/>
                  </a:cubicBezTo>
                  <a:cubicBezTo>
                    <a:pt x="3705" y="8950"/>
                    <a:pt x="3166" y="8329"/>
                    <a:pt x="3754" y="7881"/>
                  </a:cubicBezTo>
                  <a:lnTo>
                    <a:pt x="4748" y="7063"/>
                  </a:lnTo>
                  <a:lnTo>
                    <a:pt x="3754" y="6246"/>
                  </a:lnTo>
                  <a:cubicBezTo>
                    <a:pt x="3166" y="5798"/>
                    <a:pt x="3705" y="5179"/>
                    <a:pt x="4335" y="5179"/>
                  </a:cubicBezTo>
                  <a:cubicBezTo>
                    <a:pt x="4525" y="5179"/>
                    <a:pt x="4724" y="5235"/>
                    <a:pt x="4902" y="5372"/>
                  </a:cubicBezTo>
                  <a:lnTo>
                    <a:pt x="5898" y="6189"/>
                  </a:lnTo>
                  <a:lnTo>
                    <a:pt x="6971" y="5372"/>
                  </a:lnTo>
                  <a:cubicBezTo>
                    <a:pt x="7148" y="5235"/>
                    <a:pt x="7348" y="5179"/>
                    <a:pt x="7537" y="5179"/>
                  </a:cubicBezTo>
                  <a:close/>
                  <a:moveTo>
                    <a:pt x="17605" y="11499"/>
                  </a:moveTo>
                  <a:cubicBezTo>
                    <a:pt x="18537" y="11499"/>
                    <a:pt x="18515" y="12726"/>
                    <a:pt x="17540" y="12726"/>
                  </a:cubicBezTo>
                  <a:lnTo>
                    <a:pt x="10800" y="12726"/>
                  </a:lnTo>
                  <a:cubicBezTo>
                    <a:pt x="9728" y="12726"/>
                    <a:pt x="9650" y="11501"/>
                    <a:pt x="10800" y="11501"/>
                  </a:cubicBezTo>
                  <a:lnTo>
                    <a:pt x="17540" y="11501"/>
                  </a:lnTo>
                  <a:cubicBezTo>
                    <a:pt x="17564" y="11499"/>
                    <a:pt x="17583" y="11499"/>
                    <a:pt x="17605" y="11499"/>
                  </a:cubicBezTo>
                  <a:close/>
                  <a:moveTo>
                    <a:pt x="7537" y="10199"/>
                  </a:moveTo>
                  <a:cubicBezTo>
                    <a:pt x="8167" y="10199"/>
                    <a:pt x="8707" y="10819"/>
                    <a:pt x="8118" y="11268"/>
                  </a:cubicBezTo>
                  <a:lnTo>
                    <a:pt x="7046" y="12085"/>
                  </a:lnTo>
                  <a:lnTo>
                    <a:pt x="8118" y="12902"/>
                  </a:lnTo>
                  <a:cubicBezTo>
                    <a:pt x="8707" y="13351"/>
                    <a:pt x="8167" y="13969"/>
                    <a:pt x="7537" y="13969"/>
                  </a:cubicBezTo>
                  <a:cubicBezTo>
                    <a:pt x="7348" y="13969"/>
                    <a:pt x="7148" y="13914"/>
                    <a:pt x="6971" y="13777"/>
                  </a:cubicBezTo>
                  <a:lnTo>
                    <a:pt x="5898" y="12960"/>
                  </a:lnTo>
                  <a:lnTo>
                    <a:pt x="4902" y="13777"/>
                  </a:lnTo>
                  <a:cubicBezTo>
                    <a:pt x="4724" y="13914"/>
                    <a:pt x="4525" y="13969"/>
                    <a:pt x="4335" y="13969"/>
                  </a:cubicBezTo>
                  <a:cubicBezTo>
                    <a:pt x="3705" y="13969"/>
                    <a:pt x="3166" y="13351"/>
                    <a:pt x="3754" y="12902"/>
                  </a:cubicBezTo>
                  <a:lnTo>
                    <a:pt x="4748" y="12085"/>
                  </a:lnTo>
                  <a:lnTo>
                    <a:pt x="3754" y="11268"/>
                  </a:lnTo>
                  <a:cubicBezTo>
                    <a:pt x="3166" y="10819"/>
                    <a:pt x="3705" y="10199"/>
                    <a:pt x="4335" y="10199"/>
                  </a:cubicBezTo>
                  <a:cubicBezTo>
                    <a:pt x="4525" y="10199"/>
                    <a:pt x="4724" y="10256"/>
                    <a:pt x="4902" y="10391"/>
                  </a:cubicBezTo>
                  <a:lnTo>
                    <a:pt x="5898" y="11209"/>
                  </a:lnTo>
                  <a:lnTo>
                    <a:pt x="6971" y="10391"/>
                  </a:lnTo>
                  <a:cubicBezTo>
                    <a:pt x="7148" y="10256"/>
                    <a:pt x="7348" y="10199"/>
                    <a:pt x="7537" y="10199"/>
                  </a:cubicBezTo>
                  <a:close/>
                  <a:moveTo>
                    <a:pt x="17540" y="16521"/>
                  </a:moveTo>
                  <a:cubicBezTo>
                    <a:pt x="18537" y="16521"/>
                    <a:pt x="18537" y="17805"/>
                    <a:pt x="17540" y="17805"/>
                  </a:cubicBezTo>
                  <a:lnTo>
                    <a:pt x="10800" y="17805"/>
                  </a:lnTo>
                  <a:cubicBezTo>
                    <a:pt x="9728" y="17805"/>
                    <a:pt x="9650" y="16521"/>
                    <a:pt x="10800" y="16521"/>
                  </a:cubicBezTo>
                  <a:close/>
                  <a:moveTo>
                    <a:pt x="5821" y="15294"/>
                  </a:moveTo>
                  <a:cubicBezTo>
                    <a:pt x="7199" y="15294"/>
                    <a:pt x="8349" y="16171"/>
                    <a:pt x="8349" y="17164"/>
                  </a:cubicBezTo>
                  <a:cubicBezTo>
                    <a:pt x="8349" y="18215"/>
                    <a:pt x="7277" y="19089"/>
                    <a:pt x="5821" y="19089"/>
                  </a:cubicBezTo>
                  <a:cubicBezTo>
                    <a:pt x="4520" y="19089"/>
                    <a:pt x="3370" y="18215"/>
                    <a:pt x="3370" y="17164"/>
                  </a:cubicBezTo>
                  <a:cubicBezTo>
                    <a:pt x="3370" y="16171"/>
                    <a:pt x="4520" y="15294"/>
                    <a:pt x="5821" y="15294"/>
                  </a:cubicBezTo>
                  <a:close/>
                  <a:moveTo>
                    <a:pt x="7430" y="0"/>
                  </a:moveTo>
                  <a:cubicBezTo>
                    <a:pt x="6433" y="0"/>
                    <a:pt x="5439" y="467"/>
                    <a:pt x="5133" y="1227"/>
                  </a:cubicBezTo>
                  <a:lnTo>
                    <a:pt x="2451" y="1227"/>
                  </a:lnTo>
                  <a:cubicBezTo>
                    <a:pt x="1148" y="1227"/>
                    <a:pt x="0" y="2101"/>
                    <a:pt x="0" y="3094"/>
                  </a:cubicBezTo>
                  <a:lnTo>
                    <a:pt x="0" y="19673"/>
                  </a:lnTo>
                  <a:cubicBezTo>
                    <a:pt x="0" y="20666"/>
                    <a:pt x="1148" y="21600"/>
                    <a:pt x="2451" y="21600"/>
                  </a:cubicBezTo>
                  <a:lnTo>
                    <a:pt x="19149" y="21600"/>
                  </a:lnTo>
                  <a:cubicBezTo>
                    <a:pt x="20452" y="21600"/>
                    <a:pt x="21600" y="20724"/>
                    <a:pt x="21600" y="19673"/>
                  </a:cubicBezTo>
                  <a:lnTo>
                    <a:pt x="21600" y="3094"/>
                  </a:lnTo>
                  <a:cubicBezTo>
                    <a:pt x="21600" y="2101"/>
                    <a:pt x="20606" y="1227"/>
                    <a:pt x="19149" y="1227"/>
                  </a:cubicBezTo>
                  <a:lnTo>
                    <a:pt x="16467" y="1227"/>
                  </a:lnTo>
                  <a:cubicBezTo>
                    <a:pt x="16086" y="467"/>
                    <a:pt x="15242" y="0"/>
                    <a:pt x="14170" y="0"/>
                  </a:cubicBez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23" name="Google Shape;8234;p57"/>
            <p:cNvSpPr/>
            <p:nvPr/>
          </p:nvSpPr>
          <p:spPr>
            <a:xfrm>
              <a:off x="487745" y="2123413"/>
              <a:ext cx="165048" cy="17266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784" y="0"/>
                  </a:moveTo>
                  <a:cubicBezTo>
                    <a:pt x="4894" y="0"/>
                    <a:pt x="0" y="4707"/>
                    <a:pt x="0" y="10338"/>
                  </a:cubicBezTo>
                  <a:cubicBezTo>
                    <a:pt x="0" y="16893"/>
                    <a:pt x="4894" y="21600"/>
                    <a:pt x="10784" y="21600"/>
                  </a:cubicBezTo>
                  <a:cubicBezTo>
                    <a:pt x="16675" y="21600"/>
                    <a:pt x="21600" y="16893"/>
                    <a:pt x="21600" y="10338"/>
                  </a:cubicBezTo>
                  <a:cubicBezTo>
                    <a:pt x="21600" y="4707"/>
                    <a:pt x="16675" y="0"/>
                    <a:pt x="10784" y="0"/>
                  </a:cubicBezTo>
                  <a:close/>
                </a:path>
              </a:pathLst>
            </a:custGeom>
            <a:solidFill>
              <a:srgbClr val="5F7D95"/>
            </a:solidFill>
            <a:ln w="12700" cap="flat">
              <a:noFill/>
              <a:miter lim="400000"/>
            </a:ln>
            <a:effectLst/>
          </p:spPr>
          <p:txBody>
            <a:bodyPr wrap="square" lIns="45718" tIns="45718" rIns="45718" bIns="45718" numCol="1" anchor="ctr">
              <a:noAutofit/>
            </a:bodyPr>
            <a:lstStyle/>
            <a:p>
              <a:pPr/>
            </a:p>
          </p:txBody>
        </p:sp>
      </p:grpSp>
      <p:sp>
        <p:nvSpPr>
          <p:cNvPr id="225" name="Rectangle: Rounded Corners 22"/>
          <p:cNvSpPr/>
          <p:nvPr/>
        </p:nvSpPr>
        <p:spPr>
          <a:xfrm>
            <a:off x="8882626" y="316855"/>
            <a:ext cx="4128423" cy="5222017"/>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8" tIns="45718" rIns="45718" bIns="45718" anchor="ctr"/>
          <a:lstStyle/>
          <a:p>
            <a:pPr algn="ctr">
              <a:defRPr>
                <a:solidFill>
                  <a:srgbClr val="FFFFFF"/>
                </a:solidFill>
              </a:defRPr>
            </a:pPr>
          </a:p>
        </p:txBody>
      </p:sp>
      <p:sp>
        <p:nvSpPr>
          <p:cNvPr id="226" name="Rectangle 33"/>
          <p:cNvSpPr txBox="1"/>
          <p:nvPr/>
        </p:nvSpPr>
        <p:spPr>
          <a:xfrm>
            <a:off x="10592489" y="538463"/>
            <a:ext cx="1355728" cy="387927"/>
          </a:xfrm>
          <a:prstGeom prst="rect">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8" tIns="45718" rIns="45718" bIns="45718">
            <a:spAutoFit/>
          </a:bodyPr>
          <a:lstStyle>
            <a:lvl1pPr algn="r" defTabSz="355600" rtl="1">
              <a:defRPr sz="2000">
                <a:latin typeface="Arial"/>
                <a:ea typeface="Arial"/>
                <a:cs typeface="Arial"/>
                <a:sym typeface="Arial"/>
              </a:defRPr>
            </a:lvl1pPr>
          </a:lstStyle>
          <a:p>
            <a:pPr/>
            <a:r>
              <a:t>منهج الدراسة</a:t>
            </a:r>
          </a:p>
        </p:txBody>
      </p:sp>
      <p:sp>
        <p:nvSpPr>
          <p:cNvPr id="227" name="Rectangle 33"/>
          <p:cNvSpPr txBox="1"/>
          <p:nvPr/>
        </p:nvSpPr>
        <p:spPr>
          <a:xfrm>
            <a:off x="2792822" y="1002722"/>
            <a:ext cx="9194636" cy="4252884"/>
          </a:xfrm>
          <a:prstGeom prst="rect">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8" tIns="45718" rIns="45718" bIns="45718">
            <a:spAutoFit/>
          </a:bodyPr>
          <a:lstStyle/>
          <a:p>
            <a:pPr algn="r" defTabSz="355600">
              <a:defRPr b="1" sz="2000">
                <a:latin typeface="Arial"/>
                <a:ea typeface="Arial"/>
                <a:cs typeface="Arial"/>
                <a:sym typeface="Arial"/>
              </a:defRPr>
            </a:pPr>
          </a:p>
          <a:p>
            <a:pPr marL="513643" indent="-513643" algn="r" defTabSz="355600" rtl="1">
              <a:buSzPct val="100000"/>
              <a:buFont typeface="Menlo Regular"/>
              <a:buChar char="•"/>
              <a:defRPr b="1" sz="2000">
                <a:latin typeface="Arial"/>
                <a:ea typeface="Arial"/>
                <a:cs typeface="Arial"/>
                <a:sym typeface="Arial"/>
              </a:defRPr>
            </a:pPr>
            <a:r>
              <a:t>منهج الدراسة :</a:t>
            </a:r>
            <a:r>
              <a:rPr b="0"/>
              <a:t> الوصفي التحليلي ذو الطابع الارتباطي</a:t>
            </a:r>
          </a:p>
          <a:p>
            <a:pPr marL="513643" indent="-513643" algn="r" defTabSz="355600" rtl="1">
              <a:buSzPct val="100000"/>
              <a:buFont typeface="Menlo Regular"/>
              <a:buChar char="•"/>
              <a:defRPr b="1" sz="2000">
                <a:latin typeface="Arial"/>
                <a:ea typeface="Arial"/>
                <a:cs typeface="Arial"/>
                <a:sym typeface="Arial"/>
              </a:defRPr>
            </a:pPr>
            <a:r>
              <a:t>أداة الدراسة:</a:t>
            </a:r>
            <a:r>
              <a:rPr b="0"/>
              <a:t> الاستبانة الإلكترونية</a:t>
            </a:r>
          </a:p>
          <a:p>
            <a:pPr marL="513643" indent="-513643" algn="r" defTabSz="355600" rtl="1">
              <a:buSzPct val="100000"/>
              <a:buFont typeface="Menlo Regular"/>
              <a:buChar char="•"/>
              <a:defRPr b="1" sz="2000">
                <a:latin typeface="Arial"/>
                <a:ea typeface="Arial"/>
                <a:cs typeface="Arial"/>
                <a:sym typeface="Arial"/>
              </a:defRPr>
            </a:pPr>
            <a:r>
              <a:t>العينة النهائية:</a:t>
            </a:r>
            <a:r>
              <a:rPr b="0"/>
              <a:t> 177 مشاركًا</a:t>
            </a:r>
          </a:p>
          <a:p>
            <a:pPr marL="513643" indent="-513643" algn="r" defTabSz="355600" rtl="1">
              <a:buSzPct val="100000"/>
              <a:buFont typeface="Menlo Regular"/>
              <a:buChar char="•"/>
              <a:defRPr b="1" sz="2000">
                <a:latin typeface="Arial"/>
                <a:ea typeface="Arial"/>
                <a:cs typeface="Arial"/>
                <a:sym typeface="Arial"/>
              </a:defRPr>
            </a:pPr>
            <a:r>
              <a:t>مقياس الاستجابة:</a:t>
            </a:r>
            <a:r>
              <a:rPr b="0"/>
              <a:t> ليكرت الخماسي</a:t>
            </a:r>
          </a:p>
          <a:p>
            <a:pPr algn="r" defTabSz="355600">
              <a:defRPr sz="2000">
                <a:latin typeface="Arial"/>
                <a:ea typeface="Arial"/>
                <a:cs typeface="Arial"/>
                <a:sym typeface="Arial"/>
              </a:defRPr>
            </a:pPr>
          </a:p>
          <a:p>
            <a:pPr algn="r" defTabSz="355600">
              <a:defRPr sz="2000">
                <a:latin typeface="Arial"/>
                <a:ea typeface="Arial"/>
                <a:cs typeface="Arial"/>
                <a:sym typeface="Arial"/>
              </a:defRPr>
            </a:pPr>
          </a:p>
          <a:p>
            <a:pPr marL="513643" indent="-513643" algn="r" defTabSz="355600" rtl="1">
              <a:buSzPct val="100000"/>
              <a:buFont typeface="Menlo Regular"/>
              <a:buChar char="•"/>
              <a:defRPr sz="2000">
                <a:latin typeface="Arial"/>
                <a:ea typeface="Arial"/>
                <a:cs typeface="Arial"/>
                <a:sym typeface="Arial"/>
              </a:defRPr>
            </a:pPr>
            <a:r>
              <a:t>تم تطبيق </a:t>
            </a:r>
            <a:r>
              <a:rPr b="1"/>
              <a:t>معايير للتأهل</a:t>
            </a:r>
            <a:r>
              <a:t>، من أهمها الاطلاع على مراجعات المرضى الإلكترونية المتعلقة بعيادات الأسنان قبل اتخاذ قرار اختيار عيادة أسنان</a:t>
            </a:r>
          </a:p>
          <a:p>
            <a:pPr algn="r" defTabSz="355600">
              <a:defRPr sz="2000">
                <a:latin typeface="Arial"/>
                <a:ea typeface="Arial"/>
                <a:cs typeface="Arial"/>
                <a:sym typeface="Arial"/>
              </a:defRPr>
            </a:pPr>
          </a:p>
          <a:p>
            <a:pPr algn="r" defTabSz="355600">
              <a:defRPr sz="2000">
                <a:latin typeface="Arial"/>
                <a:ea typeface="Arial"/>
                <a:cs typeface="Arial"/>
                <a:sym typeface="Arial"/>
              </a:defRPr>
            </a:pPr>
          </a:p>
          <a:p>
            <a:pPr algn="r" defTabSz="355600" rtl="1">
              <a:defRPr sz="2000">
                <a:latin typeface="Arial"/>
                <a:ea typeface="Arial"/>
                <a:cs typeface="Arial"/>
                <a:sym typeface="Arial"/>
              </a:defRPr>
            </a:pPr>
            <a:r>
              <a:t>•	</a:t>
            </a:r>
            <a:r>
              <a:rPr b="1"/>
              <a:t>الأساليب الإحصائية:</a:t>
            </a:r>
            <a:r>
              <a:t> التكرارات والنسب المئوية،معامل ألفا كرونباخ،معامل ارتباط بيرسون،تحليل الانحدار المتعدد،تحليل الانحدار وفق خطوات </a:t>
            </a:r>
            <a:r>
              <a:rPr>
                <a:latin typeface="+mj-lt"/>
                <a:ea typeface="+mj-ea"/>
                <a:cs typeface="+mj-cs"/>
                <a:sym typeface="Helvetica"/>
              </a:rPr>
              <a:t>Baron and Kenny (1986</a:t>
            </a:r>
            <a:r>
              <a:t>)، مع اختبار دلالة الأثر غير المباشر،</a:t>
            </a:r>
            <a:r>
              <a:rPr>
                <a:latin typeface="Geeza Pro Regular"/>
                <a:ea typeface="Geeza Pro Regular"/>
                <a:cs typeface="Geeza Pro Regular"/>
                <a:sym typeface="Geeza Pro Regular"/>
              </a:rPr>
              <a:t>اختبار (</a:t>
            </a:r>
            <a:r>
              <a:t>Independent Samples t-test</a:t>
            </a:r>
            <a:r>
              <a:rPr>
                <a:latin typeface="Geeza Pro Regular"/>
                <a:ea typeface="Geeza Pro Regular"/>
                <a:cs typeface="Geeza Pro Regular"/>
                <a:sym typeface="Geeza Pro Regular"/>
              </a:rPr>
              <a:t>)،تحليل التباين الأحادي.</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226"/>
                                        </p:tgtEl>
                                        <p:attrNameLst>
                                          <p:attrName>style.visibility</p:attrName>
                                        </p:attrNameLst>
                                      </p:cBhvr>
                                      <p:to>
                                        <p:strVal val="visible"/>
                                      </p:to>
                                    </p:set>
                                    <p:animEffect filter="fade" transition="in">
                                      <p:cBhvr>
                                        <p:cTn id="7" dur="500"/>
                                        <p:tgtEl>
                                          <p:spTgt spid="226"/>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227"/>
                                        </p:tgtEl>
                                        <p:attrNameLst>
                                          <p:attrName>style.visibility</p:attrName>
                                        </p:attrNameLst>
                                      </p:cBhvr>
                                      <p:to>
                                        <p:strVal val="visible"/>
                                      </p:to>
                                    </p:set>
                                    <p:animEffect filter="fade" transition="in">
                                      <p:cBhvr>
                                        <p:cTn id="12" dur="500"/>
                                        <p:tgtEl>
                                          <p:spTgt spid="227"/>
                                        </p:tgtEl>
                                      </p:cBhvr>
                                    </p:animEffect>
                                  </p:childTnLst>
                                </p:cTn>
                              </p:par>
                            </p:childTnLst>
                          </p:cTn>
                        </p:par>
                      </p:childTnLst>
                    </p:cTn>
                  </p:par>
                  <p:par>
                    <p:cTn id="13" fill="hold">
                      <p:stCondLst>
                        <p:cond delay="indefinite"/>
                      </p:stCondLst>
                      <p:childTnLst>
                        <p:par>
                          <p:cTn id="14" fill="hold">
                            <p:stCondLst>
                              <p:cond delay="0"/>
                            </p:stCondLst>
                            <p:childTnLst>
                              <p:par>
                                <p:cTn id="15" presetClass="entr" nodeType="clickEffect" presetID="10" grpId="3" fill="hold">
                                  <p:stCondLst>
                                    <p:cond delay="0"/>
                                  </p:stCondLst>
                                  <p:iterate type="el" backwards="0">
                                    <p:tmAbs val="0"/>
                                  </p:iterate>
                                  <p:childTnLst>
                                    <p:set>
                                      <p:cBhvr>
                                        <p:cTn id="16" fill="hold"/>
                                        <p:tgtEl>
                                          <p:spTgt spid="224"/>
                                        </p:tgtEl>
                                        <p:attrNameLst>
                                          <p:attrName>style.visibility</p:attrName>
                                        </p:attrNameLst>
                                      </p:cBhvr>
                                      <p:to>
                                        <p:strVal val="visible"/>
                                      </p:to>
                                    </p:set>
                                    <p:animEffect filter="fade" transition="in">
                                      <p:cBhvr>
                                        <p:cTn id="17" dur="500"/>
                                        <p:tgtEl>
                                          <p:spTgt spid="22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27" grpId="2"/>
      <p:bldP build="whole" bldLvl="1" animBg="1" rev="0" advAuto="0" spid="224" grpId="3"/>
      <p:bldP build="whole" bldLvl="1" animBg="1" rev="0" advAuto="0" spid="226" grpId="1"/>
    </p:bldLst>
  </p:timing>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29" name="unknown.png" descr="unknown.png"/>
          <p:cNvPicPr>
            <a:picLocks noChangeAspect="1"/>
          </p:cNvPicPr>
          <p:nvPr/>
        </p:nvPicPr>
        <p:blipFill>
          <a:blip r:embed="rId2">
            <a:extLst/>
          </a:blip>
          <a:stretch>
            <a:fillRect/>
          </a:stretch>
        </p:blipFill>
        <p:spPr>
          <a:xfrm>
            <a:off x="381361" y="302980"/>
            <a:ext cx="2193214" cy="1290594"/>
          </a:xfrm>
          <a:prstGeom prst="rect">
            <a:avLst/>
          </a:prstGeom>
          <a:ln w="12700">
            <a:miter lim="400000"/>
          </a:ln>
        </p:spPr>
      </p:pic>
      <p:sp>
        <p:nvSpPr>
          <p:cNvPr id="230" name="TextBox 23"/>
          <p:cNvSpPr txBox="1"/>
          <p:nvPr/>
        </p:nvSpPr>
        <p:spPr>
          <a:xfrm>
            <a:off x="4576803" y="1488782"/>
            <a:ext cx="6632287" cy="3588328"/>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lgn="r" defTabSz="355600" rtl="1">
              <a:defRPr b="1" sz="2000">
                <a:latin typeface="Arial"/>
                <a:ea typeface="Arial"/>
                <a:cs typeface="Arial"/>
                <a:sym typeface="Arial"/>
              </a:defRPr>
            </a:pPr>
            <a:r>
              <a:t>أبرز خصائص العينة</a:t>
            </a:r>
          </a:p>
          <a:p>
            <a:pPr algn="r" defTabSz="355600">
              <a:defRPr sz="2000">
                <a:latin typeface="Arial"/>
                <a:ea typeface="Arial"/>
                <a:cs typeface="Arial"/>
                <a:sym typeface="Arial"/>
              </a:defRPr>
            </a:pPr>
          </a:p>
          <a:p>
            <a:pPr marL="513643" indent="-513643" algn="r" defTabSz="355600" rtl="1">
              <a:buSzPct val="100000"/>
              <a:buFont typeface="Menlo Regular"/>
              <a:buChar char="•"/>
              <a:defRPr sz="2000">
                <a:latin typeface="Arial"/>
                <a:ea typeface="Arial"/>
                <a:cs typeface="Arial"/>
                <a:sym typeface="Arial"/>
              </a:defRPr>
            </a:pPr>
            <a:r>
              <a:t>الإناث: </a:t>
            </a:r>
            <a:r>
              <a:rPr b="1"/>
              <a:t>61.6%</a:t>
            </a:r>
          </a:p>
          <a:p>
            <a:pPr marL="513643" indent="-513643" algn="r" defTabSz="355600" rtl="1">
              <a:buSzPct val="100000"/>
              <a:buFont typeface="Menlo Regular"/>
              <a:buChar char="•"/>
              <a:defRPr sz="2000">
                <a:latin typeface="Arial"/>
                <a:ea typeface="Arial"/>
                <a:cs typeface="Arial"/>
                <a:sym typeface="Arial"/>
              </a:defRPr>
            </a:pPr>
            <a:r>
              <a:t>الذكور: </a:t>
            </a:r>
            <a:r>
              <a:rPr b="1"/>
              <a:t>32.2%</a:t>
            </a:r>
          </a:p>
          <a:p>
            <a:pPr marL="513643" indent="-513643" algn="r" defTabSz="355600" rtl="1">
              <a:buSzPct val="100000"/>
              <a:buFont typeface="Menlo Regular"/>
              <a:buChar char="•"/>
              <a:defRPr sz="2000">
                <a:latin typeface="Arial"/>
                <a:ea typeface="Arial"/>
                <a:cs typeface="Arial"/>
                <a:sym typeface="Arial"/>
              </a:defRPr>
            </a:pPr>
            <a:r>
              <a:t>عدم الإفصاح: </a:t>
            </a:r>
            <a:r>
              <a:rPr b="1"/>
              <a:t>6.2%</a:t>
            </a:r>
          </a:p>
          <a:p>
            <a:pPr marL="513643" indent="-513643" algn="r" defTabSz="355600">
              <a:buSzPct val="100000"/>
              <a:buFont typeface="Menlo Regular"/>
              <a:buChar char="•"/>
              <a:defRPr b="1" sz="2000">
                <a:latin typeface="Arial"/>
                <a:ea typeface="Arial"/>
                <a:cs typeface="Arial"/>
                <a:sym typeface="Arial"/>
              </a:defRPr>
            </a:pPr>
          </a:p>
          <a:p>
            <a:pPr marL="513643" indent="-513643" algn="r" defTabSz="355600" rtl="1">
              <a:buSzPct val="100000"/>
              <a:buFont typeface="Menlo Regular"/>
              <a:buChar char="•"/>
              <a:defRPr sz="2000">
                <a:latin typeface="Arial"/>
                <a:ea typeface="Arial"/>
                <a:cs typeface="Arial"/>
                <a:sym typeface="Arial"/>
              </a:defRPr>
            </a:pPr>
            <a:r>
              <a:t>أكبر فئة عمرية: </a:t>
            </a:r>
            <a:r>
              <a:rPr b="1"/>
              <a:t>35–44 سنة بنسبة 26.6%</a:t>
            </a:r>
            <a:endParaRPr b="1"/>
          </a:p>
          <a:p>
            <a:pPr algn="r" defTabSz="355600">
              <a:defRPr sz="2000">
                <a:latin typeface="Arial"/>
                <a:ea typeface="Arial"/>
                <a:cs typeface="Arial"/>
                <a:sym typeface="Arial"/>
              </a:defRPr>
            </a:pPr>
          </a:p>
          <a:p>
            <a:pPr marL="513643" indent="-513643" algn="r" defTabSz="355600" rtl="1">
              <a:buSzPct val="100000"/>
              <a:buFont typeface="Menlo Regular"/>
              <a:buChar char="•"/>
              <a:defRPr sz="2000">
                <a:latin typeface="Arial"/>
                <a:ea typeface="Arial"/>
                <a:cs typeface="Arial"/>
                <a:sym typeface="Arial"/>
              </a:defRPr>
            </a:pPr>
            <a:r>
              <a:t>أعلى فئة تعليمية من حيث التمثيل: </a:t>
            </a:r>
            <a:r>
              <a:rPr b="1"/>
              <a:t>البكالوريوس بنسبة 29.4%</a:t>
            </a:r>
            <a:endParaRPr b="1"/>
          </a:p>
          <a:p>
            <a:pPr algn="r" defTabSz="355600">
              <a:defRPr sz="2000">
                <a:latin typeface="Arial"/>
                <a:ea typeface="Arial"/>
                <a:cs typeface="Arial"/>
                <a:sym typeface="Arial"/>
              </a:defRPr>
            </a:pPr>
          </a:p>
          <a:p>
            <a:pPr marL="513643" indent="-513643" algn="r" defTabSz="355600" rtl="1">
              <a:buSzPct val="100000"/>
              <a:buFont typeface="Menlo Regular"/>
              <a:buChar char="•"/>
              <a:defRPr sz="2000">
                <a:latin typeface="Arial"/>
                <a:ea typeface="Arial"/>
                <a:cs typeface="Arial"/>
                <a:sym typeface="Arial"/>
              </a:defRPr>
            </a:pPr>
            <a:r>
              <a:t>سبق لهم زيارة عيادة أسنان: </a:t>
            </a:r>
            <a:r>
              <a:rPr b="1"/>
              <a:t>70.1%</a:t>
            </a:r>
          </a:p>
          <a:p>
            <a:pPr algn="r" defTabSz="355600" rtl="1">
              <a:defRPr sz="2000">
                <a:latin typeface="Arial"/>
                <a:ea typeface="Arial"/>
                <a:cs typeface="Arial"/>
                <a:sym typeface="Arial"/>
              </a:defRPr>
            </a:pPr>
            <a:r>
              <a:t>•	لم يسبق لهم زيارة عيادة أسنان: </a:t>
            </a:r>
            <a:r>
              <a:rPr b="1"/>
              <a:t>29.9%</a:t>
            </a:r>
          </a:p>
        </p:txBody>
      </p:sp>
      <p:pic>
        <p:nvPicPr>
          <p:cNvPr id="231" name="unknown.png" descr="unknown.png"/>
          <p:cNvPicPr>
            <a:picLocks noChangeAspect="1"/>
          </p:cNvPicPr>
          <p:nvPr/>
        </p:nvPicPr>
        <p:blipFill>
          <a:blip r:embed="rId3">
            <a:extLst/>
          </a:blip>
          <a:stretch>
            <a:fillRect/>
          </a:stretch>
        </p:blipFill>
        <p:spPr>
          <a:xfrm>
            <a:off x="351193" y="1776720"/>
            <a:ext cx="2253548" cy="1326094"/>
          </a:xfrm>
          <a:prstGeom prst="rect">
            <a:avLst/>
          </a:prstGeom>
          <a:ln w="12700">
            <a:miter lim="400000"/>
          </a:ln>
        </p:spPr>
      </p:pic>
      <p:pic>
        <p:nvPicPr>
          <p:cNvPr id="232" name="unknown.png" descr="unknown.png"/>
          <p:cNvPicPr>
            <a:picLocks noChangeAspect="1"/>
          </p:cNvPicPr>
          <p:nvPr/>
        </p:nvPicPr>
        <p:blipFill>
          <a:blip r:embed="rId4">
            <a:extLst/>
          </a:blip>
          <a:stretch>
            <a:fillRect/>
          </a:stretch>
        </p:blipFill>
        <p:spPr>
          <a:xfrm>
            <a:off x="305037" y="3285092"/>
            <a:ext cx="2345860" cy="1448170"/>
          </a:xfrm>
          <a:prstGeom prst="rect">
            <a:avLst/>
          </a:prstGeom>
          <a:ln w="12700">
            <a:miter lim="400000"/>
          </a:ln>
        </p:spPr>
      </p:pic>
      <p:pic>
        <p:nvPicPr>
          <p:cNvPr id="233" name="unknown.png" descr="unknown.png"/>
          <p:cNvPicPr>
            <a:picLocks noChangeAspect="1"/>
          </p:cNvPicPr>
          <p:nvPr/>
        </p:nvPicPr>
        <p:blipFill>
          <a:blip r:embed="rId5">
            <a:extLst/>
          </a:blip>
          <a:stretch>
            <a:fillRect/>
          </a:stretch>
        </p:blipFill>
        <p:spPr>
          <a:xfrm>
            <a:off x="253589" y="4933288"/>
            <a:ext cx="2388419" cy="1474439"/>
          </a:xfrm>
          <a:prstGeom prst="rect">
            <a:avLst/>
          </a:prstGeom>
          <a:ln w="12700">
            <a:miter lim="400000"/>
          </a:ln>
        </p:spPr>
      </p:pic>
      <p:pic>
        <p:nvPicPr>
          <p:cNvPr id="234" name="Graphic 21" descr="Graphic 21"/>
          <p:cNvPicPr>
            <a:picLocks noChangeAspect="1"/>
          </p:cNvPicPr>
          <p:nvPr/>
        </p:nvPicPr>
        <p:blipFill>
          <a:blip r:embed="rId6">
            <a:extLst/>
          </a:blip>
          <a:srcRect l="0" t="27877" r="0" b="25428"/>
          <a:stretch>
            <a:fillRect/>
          </a:stretch>
        </p:blipFill>
        <p:spPr>
          <a:xfrm>
            <a:off x="9586062" y="262666"/>
            <a:ext cx="2305146" cy="1076347"/>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230"/>
                                        </p:tgtEl>
                                        <p:attrNameLst>
                                          <p:attrName>style.visibility</p:attrName>
                                        </p:attrNameLst>
                                      </p:cBhvr>
                                      <p:to>
                                        <p:strVal val="visible"/>
                                      </p:to>
                                    </p:set>
                                    <p:animEffect filter="fade" transition="in">
                                      <p:cBhvr>
                                        <p:cTn id="7" dur="100"/>
                                        <p:tgtEl>
                                          <p:spTgt spid="230"/>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229"/>
                                        </p:tgtEl>
                                        <p:attrNameLst>
                                          <p:attrName>style.visibility</p:attrName>
                                        </p:attrNameLst>
                                      </p:cBhvr>
                                      <p:to>
                                        <p:strVal val="visible"/>
                                      </p:to>
                                    </p:set>
                                    <p:animEffect filter="fade" transition="in">
                                      <p:cBhvr>
                                        <p:cTn id="12" dur="200"/>
                                        <p:tgtEl>
                                          <p:spTgt spid="229"/>
                                        </p:tgtEl>
                                      </p:cBhvr>
                                    </p:animEffect>
                                  </p:childTnLst>
                                </p:cTn>
                              </p:par>
                            </p:childTnLst>
                          </p:cTn>
                        </p:par>
                      </p:childTnLst>
                    </p:cTn>
                  </p:par>
                  <p:par>
                    <p:cTn id="13" fill="hold">
                      <p:stCondLst>
                        <p:cond delay="indefinite"/>
                      </p:stCondLst>
                      <p:childTnLst>
                        <p:par>
                          <p:cTn id="14" fill="hold">
                            <p:stCondLst>
                              <p:cond delay="0"/>
                            </p:stCondLst>
                            <p:childTnLst>
                              <p:par>
                                <p:cTn id="15" presetClass="entr" nodeType="clickEffect" presetID="10" grpId="3" fill="hold">
                                  <p:stCondLst>
                                    <p:cond delay="0"/>
                                  </p:stCondLst>
                                  <p:iterate type="el" backwards="0">
                                    <p:tmAbs val="0"/>
                                  </p:iterate>
                                  <p:childTnLst>
                                    <p:set>
                                      <p:cBhvr>
                                        <p:cTn id="16" fill="hold"/>
                                        <p:tgtEl>
                                          <p:spTgt spid="231"/>
                                        </p:tgtEl>
                                        <p:attrNameLst>
                                          <p:attrName>style.visibility</p:attrName>
                                        </p:attrNameLst>
                                      </p:cBhvr>
                                      <p:to>
                                        <p:strVal val="visible"/>
                                      </p:to>
                                    </p:set>
                                    <p:animEffect filter="fade" transition="in">
                                      <p:cBhvr>
                                        <p:cTn id="17" dur="200"/>
                                        <p:tgtEl>
                                          <p:spTgt spid="231"/>
                                        </p:tgtEl>
                                      </p:cBhvr>
                                    </p:animEffect>
                                  </p:childTnLst>
                                </p:cTn>
                              </p:par>
                            </p:childTnLst>
                          </p:cTn>
                        </p:par>
                      </p:childTnLst>
                    </p:cTn>
                  </p:par>
                  <p:par>
                    <p:cTn id="18" fill="hold">
                      <p:stCondLst>
                        <p:cond delay="indefinite"/>
                      </p:stCondLst>
                      <p:childTnLst>
                        <p:par>
                          <p:cTn id="19" fill="hold">
                            <p:stCondLst>
                              <p:cond delay="0"/>
                            </p:stCondLst>
                            <p:childTnLst>
                              <p:par>
                                <p:cTn id="20" presetClass="entr" nodeType="clickEffect" presetID="10" grpId="4" fill="hold">
                                  <p:stCondLst>
                                    <p:cond delay="0"/>
                                  </p:stCondLst>
                                  <p:iterate type="el" backwards="0">
                                    <p:tmAbs val="0"/>
                                  </p:iterate>
                                  <p:childTnLst>
                                    <p:set>
                                      <p:cBhvr>
                                        <p:cTn id="21" fill="hold"/>
                                        <p:tgtEl>
                                          <p:spTgt spid="232"/>
                                        </p:tgtEl>
                                        <p:attrNameLst>
                                          <p:attrName>style.visibility</p:attrName>
                                        </p:attrNameLst>
                                      </p:cBhvr>
                                      <p:to>
                                        <p:strVal val="visible"/>
                                      </p:to>
                                    </p:set>
                                    <p:animEffect filter="fade" transition="in">
                                      <p:cBhvr>
                                        <p:cTn id="22" dur="200"/>
                                        <p:tgtEl>
                                          <p:spTgt spid="232"/>
                                        </p:tgtEl>
                                      </p:cBhvr>
                                    </p:animEffect>
                                  </p:childTnLst>
                                </p:cTn>
                              </p:par>
                            </p:childTnLst>
                          </p:cTn>
                        </p:par>
                      </p:childTnLst>
                    </p:cTn>
                  </p:par>
                  <p:par>
                    <p:cTn id="23" fill="hold">
                      <p:stCondLst>
                        <p:cond delay="indefinite"/>
                      </p:stCondLst>
                      <p:childTnLst>
                        <p:par>
                          <p:cTn id="24" fill="hold">
                            <p:stCondLst>
                              <p:cond delay="0"/>
                            </p:stCondLst>
                            <p:childTnLst>
                              <p:par>
                                <p:cTn id="25" presetClass="entr" nodeType="clickEffect" presetID="10" grpId="5" fill="hold">
                                  <p:stCondLst>
                                    <p:cond delay="0"/>
                                  </p:stCondLst>
                                  <p:iterate type="el" backwards="0">
                                    <p:tmAbs val="0"/>
                                  </p:iterate>
                                  <p:childTnLst>
                                    <p:set>
                                      <p:cBhvr>
                                        <p:cTn id="26" fill="hold"/>
                                        <p:tgtEl>
                                          <p:spTgt spid="233"/>
                                        </p:tgtEl>
                                        <p:attrNameLst>
                                          <p:attrName>style.visibility</p:attrName>
                                        </p:attrNameLst>
                                      </p:cBhvr>
                                      <p:to>
                                        <p:strVal val="visible"/>
                                      </p:to>
                                    </p:set>
                                    <p:animEffect filter="fade" transition="in">
                                      <p:cBhvr>
                                        <p:cTn id="27" dur="100"/>
                                        <p:tgtEl>
                                          <p:spTgt spid="23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33" grpId="5"/>
      <p:bldP build="whole" bldLvl="1" animBg="1" rev="0" advAuto="0" spid="230" grpId="1"/>
      <p:bldP build="whole" bldLvl="1" animBg="1" rev="0" advAuto="0" spid="232" grpId="4"/>
      <p:bldP build="whole" bldLvl="1" animBg="1" rev="0" advAuto="0" spid="229" grpId="2"/>
      <p:bldP build="whole" bldLvl="1" animBg="1" rev="0" advAuto="0" spid="231" grpId="3"/>
    </p:bldLst>
  </p:timing>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36" name="Picture 4" descr="Picture 4"/>
          <p:cNvPicPr>
            <a:picLocks noChangeAspect="1"/>
          </p:cNvPicPr>
          <p:nvPr/>
        </p:nvPicPr>
        <p:blipFill>
          <a:blip r:embed="rId2">
            <a:extLst/>
          </a:blip>
          <a:stretch>
            <a:fillRect/>
          </a:stretch>
        </p:blipFill>
        <p:spPr>
          <a:xfrm>
            <a:off x="229926" y="1097938"/>
            <a:ext cx="3989405" cy="3735460"/>
          </a:xfrm>
          <a:prstGeom prst="rect">
            <a:avLst/>
          </a:prstGeom>
          <a:ln w="12700">
            <a:miter lim="400000"/>
          </a:ln>
        </p:spPr>
      </p:pic>
      <p:pic>
        <p:nvPicPr>
          <p:cNvPr id="237" name="Graphic 21" descr="Graphic 21"/>
          <p:cNvPicPr>
            <a:picLocks noChangeAspect="1"/>
          </p:cNvPicPr>
          <p:nvPr/>
        </p:nvPicPr>
        <p:blipFill>
          <a:blip r:embed="rId3">
            <a:extLst/>
          </a:blip>
          <a:srcRect l="0" t="27877" r="0" b="25429"/>
          <a:stretch>
            <a:fillRect/>
          </a:stretch>
        </p:blipFill>
        <p:spPr>
          <a:xfrm>
            <a:off x="180431" y="79526"/>
            <a:ext cx="2305144" cy="1076344"/>
          </a:xfrm>
          <a:prstGeom prst="rect">
            <a:avLst/>
          </a:prstGeom>
          <a:ln w="12700">
            <a:miter lim="400000"/>
          </a:ln>
        </p:spPr>
      </p:pic>
      <p:sp>
        <p:nvSpPr>
          <p:cNvPr id="238" name="النتائج الوصفية…"/>
          <p:cNvSpPr txBox="1"/>
          <p:nvPr/>
        </p:nvSpPr>
        <p:spPr>
          <a:xfrm>
            <a:off x="2352945" y="1316242"/>
            <a:ext cx="9293088" cy="358832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lgn="r" defTabSz="355600" rtl="1">
              <a:defRPr b="1" sz="2000">
                <a:latin typeface="Arial"/>
                <a:ea typeface="Arial"/>
                <a:cs typeface="Arial"/>
                <a:sym typeface="Arial"/>
              </a:defRPr>
            </a:pPr>
            <a:r>
              <a:t>النتائج الوصفية</a:t>
            </a:r>
          </a:p>
          <a:p>
            <a:pPr algn="r" defTabSz="355600" rtl="1">
              <a:defRPr sz="2000">
                <a:latin typeface="Arial"/>
                <a:ea typeface="Arial"/>
                <a:cs typeface="Arial"/>
                <a:sym typeface="Arial"/>
              </a:defRPr>
            </a:pPr>
            <a:r>
              <a:t>جاءت جميع متغيرات الدراسة بمستوى مرتفع:</a:t>
            </a:r>
          </a:p>
          <a:p>
            <a:pPr marL="513643" indent="-513643" algn="r" defTabSz="355600" rtl="1">
              <a:buSzPct val="100000"/>
              <a:buFont typeface="Menlo Regular"/>
              <a:buChar char="•"/>
              <a:defRPr sz="2000">
                <a:latin typeface="Arial"/>
                <a:ea typeface="Arial"/>
                <a:cs typeface="Arial"/>
                <a:sym typeface="Arial"/>
              </a:defRPr>
            </a:pPr>
            <a:r>
              <a:t>مراجعات المرضى الإلكترونية ككل: </a:t>
            </a:r>
            <a:r>
              <a:rPr b="1"/>
              <a:t>4.134</a:t>
            </a:r>
            <a:r>
              <a:t> ما يعادل  </a:t>
            </a:r>
            <a:r>
              <a:rPr b="1"/>
              <a:t>82.68%</a:t>
            </a:r>
            <a:endParaRPr b="1"/>
          </a:p>
          <a:p>
            <a:pPr marL="513643" indent="-513643" algn="r" defTabSz="355600" rtl="1">
              <a:buSzPct val="100000"/>
              <a:buFont typeface="Menlo Regular"/>
              <a:buChar char="•"/>
              <a:defRPr sz="2000">
                <a:latin typeface="Arial"/>
                <a:ea typeface="Arial"/>
                <a:cs typeface="Arial"/>
                <a:sym typeface="Arial"/>
              </a:defRPr>
            </a:pPr>
            <a:r>
              <a:t>الثقة:  </a:t>
            </a:r>
            <a:r>
              <a:rPr b="1"/>
              <a:t>4.171</a:t>
            </a:r>
            <a:r>
              <a:t>  ما يعادل  </a:t>
            </a:r>
            <a:r>
              <a:rPr b="1"/>
              <a:t>83.42%</a:t>
            </a:r>
          </a:p>
          <a:p>
            <a:pPr marL="513643" indent="-513643" algn="r" defTabSz="355600" rtl="1">
              <a:buSzPct val="100000"/>
              <a:buFont typeface="Menlo Regular"/>
              <a:buChar char="•"/>
              <a:defRPr sz="2000">
                <a:latin typeface="Arial"/>
                <a:ea typeface="Arial"/>
                <a:cs typeface="Arial"/>
                <a:sym typeface="Arial"/>
              </a:defRPr>
            </a:pPr>
            <a:r>
              <a:t>نية استخدام خدمات طب الأسنان:  </a:t>
            </a:r>
            <a:r>
              <a:rPr b="1"/>
              <a:t>4.199</a:t>
            </a:r>
            <a:r>
              <a:t> ما يعادل </a:t>
            </a:r>
            <a:r>
              <a:rPr b="1"/>
              <a:t>83.98%</a:t>
            </a:r>
          </a:p>
          <a:p>
            <a:pPr algn="r" defTabSz="355600">
              <a:defRPr sz="2000">
                <a:latin typeface="Arial"/>
                <a:ea typeface="Arial"/>
                <a:cs typeface="Arial"/>
                <a:sym typeface="Arial"/>
              </a:defRPr>
            </a:pPr>
          </a:p>
          <a:p>
            <a:pPr algn="r" defTabSz="355600" rtl="1">
              <a:defRPr sz="2000">
                <a:latin typeface="Arial"/>
                <a:ea typeface="Arial"/>
                <a:cs typeface="Arial"/>
                <a:sym typeface="Arial"/>
              </a:defRPr>
            </a:pPr>
            <a:r>
              <a:t>وجاء ترتيب أبعاد مراجعات المرضى الإلكترونية على النحو الآتي:</a:t>
            </a:r>
          </a:p>
          <a:p>
            <a:pPr marL="355600" indent="-355600" algn="r" defTabSz="355600" rtl="1">
              <a:buSzPct val="100000"/>
              <a:buAutoNum type="arabicPeriod" startAt="1"/>
              <a:defRPr sz="2000">
                <a:latin typeface="Arial"/>
                <a:ea typeface="Arial"/>
                <a:cs typeface="Arial"/>
                <a:sym typeface="Arial"/>
              </a:defRPr>
            </a:pPr>
            <a:r>
              <a:t>المنفعة المدركة: </a:t>
            </a:r>
            <a:r>
              <a:rPr b="1"/>
              <a:t>4.179  ما يعادل 83.58%</a:t>
            </a:r>
          </a:p>
          <a:p>
            <a:pPr marL="355600" indent="-355600" algn="r" defTabSz="355600" rtl="1">
              <a:buSzPct val="100000"/>
              <a:buAutoNum type="arabicPeriod" startAt="1"/>
              <a:defRPr sz="2000">
                <a:latin typeface="Arial"/>
                <a:ea typeface="Arial"/>
                <a:cs typeface="Arial"/>
                <a:sym typeface="Arial"/>
              </a:defRPr>
            </a:pPr>
            <a:r>
              <a:t>حجم مراجعات المرضى الإلكترونية:  </a:t>
            </a:r>
            <a:r>
              <a:rPr b="1"/>
              <a:t>4.167 ما يعادل </a:t>
            </a:r>
            <a:r>
              <a:t> </a:t>
            </a:r>
            <a:r>
              <a:rPr b="1"/>
              <a:t>83.34%</a:t>
            </a:r>
          </a:p>
          <a:p>
            <a:pPr marL="355600" indent="-355600" algn="r" defTabSz="355600" rtl="1">
              <a:buSzPct val="100000"/>
              <a:buAutoNum type="arabicPeriod" startAt="1"/>
              <a:defRPr sz="2000">
                <a:latin typeface="Arial"/>
                <a:ea typeface="Arial"/>
                <a:cs typeface="Arial"/>
                <a:sym typeface="Arial"/>
              </a:defRPr>
            </a:pPr>
            <a:r>
              <a:t>جودة مراجعات المرضى الإلكترونية : </a:t>
            </a:r>
            <a:r>
              <a:rPr b="1"/>
              <a:t>4.144  ما يعادل 82.88%</a:t>
            </a:r>
          </a:p>
          <a:p>
            <a:pPr marL="355600" indent="-355600" algn="r" defTabSz="355600" rtl="1">
              <a:buSzPct val="100000"/>
              <a:buAutoNum type="arabicPeriod" startAt="1"/>
              <a:defRPr sz="2000">
                <a:latin typeface="Arial"/>
                <a:ea typeface="Arial"/>
                <a:cs typeface="Arial"/>
                <a:sym typeface="Arial"/>
              </a:defRPr>
            </a:pPr>
            <a:r>
              <a:t>مصداقية مراجعات المرضى الإلكترونية: </a:t>
            </a:r>
            <a:r>
              <a:rPr b="1"/>
              <a:t>4.103 ما يعادل </a:t>
            </a:r>
            <a:r>
              <a:t> </a:t>
            </a:r>
            <a:r>
              <a:rPr b="1"/>
              <a:t>82.06%</a:t>
            </a:r>
          </a:p>
          <a:p>
            <a:pPr algn="r" defTabSz="355600" rtl="1">
              <a:defRPr sz="2000">
                <a:latin typeface="Arial"/>
                <a:ea typeface="Arial"/>
                <a:cs typeface="Arial"/>
                <a:sym typeface="Arial"/>
              </a:defRPr>
            </a:pPr>
            <a:r>
              <a:t>5.	اتجاه مراجعات المرضى الإلكترونية:</a:t>
            </a:r>
            <a:r>
              <a:rPr b="1"/>
              <a:t>4.081 ما يعادل 81.62%</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236"/>
                                        </p:tgtEl>
                                        <p:attrNameLst>
                                          <p:attrName>style.visibility</p:attrName>
                                        </p:attrNameLst>
                                      </p:cBhvr>
                                      <p:to>
                                        <p:strVal val="visible"/>
                                      </p:to>
                                    </p:set>
                                    <p:animEffect filter="fade" transition="in">
                                      <p:cBhvr>
                                        <p:cTn id="7" dur="400"/>
                                        <p:tgtEl>
                                          <p:spTgt spid="236"/>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ID="10" grpId="2" fill="hold">
                                  <p:stCondLst>
                                    <p:cond delay="0"/>
                                  </p:stCondLst>
                                  <p:iterate type="el" backwards="0">
                                    <p:tmAbs val="0"/>
                                  </p:iterate>
                                  <p:childTnLst>
                                    <p:set>
                                      <p:cBhvr>
                                        <p:cTn id="11" fill="hold"/>
                                        <p:tgtEl>
                                          <p:spTgt spid="238"/>
                                        </p:tgtEl>
                                        <p:attrNameLst>
                                          <p:attrName>style.visibility</p:attrName>
                                        </p:attrNameLst>
                                      </p:cBhvr>
                                      <p:to>
                                        <p:strVal val="visible"/>
                                      </p:to>
                                    </p:set>
                                    <p:animEffect filter="fade" transition="in">
                                      <p:cBhvr>
                                        <p:cTn id="12" dur="300"/>
                                        <p:tgtEl>
                                          <p:spTgt spid="23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38" grpId="2"/>
      <p:bldP build="whole" bldLvl="1" animBg="1" rev="0" advAuto="0" spid="236" grpId="1"/>
    </p:bldLst>
  </p:timing>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40" name="أهم نتائج اختبار الفرضيات…"/>
          <p:cNvSpPr txBox="1"/>
          <p:nvPr/>
        </p:nvSpPr>
        <p:spPr>
          <a:xfrm>
            <a:off x="411827" y="154865"/>
            <a:ext cx="11683963" cy="6281559"/>
          </a:xfrm>
          <a:prstGeom prst="rect">
            <a:avLst/>
          </a:prstGeom>
          <a:solidFill>
            <a:srgbClr val="FFFFFF"/>
          </a:solidFill>
          <a:ln w="12700">
            <a:solidFill>
              <a:schemeClr val="accent1"/>
            </a:solidFill>
            <a:miter/>
          </a:ln>
          <a:extLst>
            <a:ext uri="{C572A759-6A51-4108-AA02-DFA0A04FC94B}">
              <ma14:wrappingTextBoxFlag xmlns:ma14="http://schemas.microsoft.com/office/mac/drawingml/2011/main" val="1"/>
            </a:ext>
          </a:extLst>
        </p:spPr>
        <p:txBody>
          <a:bodyPr lIns="45718" tIns="45718" rIns="45718" bIns="45718">
            <a:spAutoFit/>
          </a:bodyPr>
          <a:lstStyle/>
          <a:p>
            <a:pPr algn="r" rtl="1">
              <a:defRPr b="1" sz="1900">
                <a:latin typeface="Arial"/>
                <a:ea typeface="Arial"/>
                <a:cs typeface="Arial"/>
                <a:sym typeface="Arial"/>
              </a:defRPr>
            </a:pPr>
            <a:r>
              <a:t>أهم نتائج اختبار الفرضيات</a:t>
            </a:r>
          </a:p>
          <a:p>
            <a:pPr algn="r">
              <a:defRPr sz="1300">
                <a:latin typeface="Arial"/>
                <a:ea typeface="Arial"/>
                <a:cs typeface="Arial"/>
                <a:sym typeface="Arial"/>
              </a:defRPr>
            </a:pPr>
            <a:r>
              <a:t> </a:t>
            </a:r>
          </a:p>
          <a:p>
            <a:pPr algn="r" rtl="1">
              <a:defRPr b="1" sz="1700">
                <a:latin typeface="Arial"/>
                <a:ea typeface="Arial"/>
                <a:cs typeface="Arial"/>
                <a:sym typeface="Arial"/>
              </a:defRPr>
            </a:pPr>
            <a:r>
              <a:t>في ضوء التحليلات الإحصائية التي أُجريت لاختبار فرضيات الدراسة:</a:t>
            </a:r>
          </a:p>
          <a:p>
            <a:pPr algn="r">
              <a:defRPr sz="1300">
                <a:latin typeface="Arial"/>
                <a:ea typeface="Arial"/>
                <a:cs typeface="Arial"/>
                <a:sym typeface="Arial"/>
              </a:defRPr>
            </a:pPr>
          </a:p>
          <a:p>
            <a:pPr algn="r" rtl="1">
              <a:defRPr sz="1400">
                <a:latin typeface="Arial"/>
                <a:ea typeface="Arial"/>
                <a:cs typeface="Arial"/>
                <a:sym typeface="Arial"/>
              </a:defRPr>
            </a:pPr>
            <a:r>
              <a:t>-1</a:t>
            </a:r>
            <a:r>
              <a:rPr b="1"/>
              <a:t> أظهرت النتائج دعم الفرضية الرئيسة</a:t>
            </a:r>
            <a:r>
              <a:t> التي افترضت وجود أثر ذي دلالة إحصائية لمراجعات المرضى الإلكترونية في منصات التواصل الاجتماعي في تعزيز نية استخدام خدمات طب الأسنان لدى المتعاملين. فقد بلغ معامل التحديد R² = 0.769، بما يشير إلى أن مراجعات المرضى الإلكترونية تفسر نحو 76.9% من التباين في نية استخدام خدمات طب الأسنان، كما بلغ معامل الانحدار غير المعياري B = 0.920 ومعامل الانحدار المعياري β = 0.877 عند مستوى دلالة p &lt; 0.001. وتؤكد هذه النتيجة أهمية مراجعات المرضى الإلكترونية بوصفها متغيرًا رئيسًا في تفسير نية استخدام خدمات طب الأسنان ضمن نموذج الدراسة. </a:t>
            </a:r>
          </a:p>
          <a:p>
            <a:pPr algn="r" rtl="1">
              <a:defRPr b="1" sz="1400">
                <a:latin typeface="Arial"/>
                <a:ea typeface="Arial"/>
                <a:cs typeface="Arial"/>
                <a:sym typeface="Arial"/>
              </a:defRPr>
            </a:pPr>
            <a:r>
              <a:t>وجود أثر موجب ودال إحصائيًا لمراجعات المرضى الإلكترونية في الثقة لدى المتعاملين</a:t>
            </a:r>
            <a:r>
              <a:rPr b="0"/>
              <a:t>. وبلغ معامل التحديد R² = 0.783، أي أن المراجعات الإلكترونية تفسر نحو 78.3% من التباين في مستوى الثقة، في حين بلغ B = 1.014 وβ = 0.885 عند مستوى دلالة p &lt; 0.001. ويعكس ذلك أن الثقة تمثل أحد المسارات الرئيسة التي يرتبط من خلالها تقييم المتعاملين للمراجعات الإلكترونية بسلوكهم المتوقع تجاه خدمات طب الأسنان. </a:t>
            </a:r>
          </a:p>
          <a:p>
            <a:pPr algn="r">
              <a:defRPr sz="1400">
                <a:latin typeface="Arial"/>
                <a:ea typeface="Arial"/>
                <a:cs typeface="Arial"/>
                <a:sym typeface="Arial"/>
              </a:defRPr>
            </a:pPr>
            <a:r>
              <a:t> </a:t>
            </a:r>
          </a:p>
          <a:p>
            <a:pPr algn="r" rtl="1">
              <a:defRPr b="1" sz="1400">
                <a:latin typeface="Arial"/>
                <a:ea typeface="Arial"/>
                <a:cs typeface="Arial"/>
                <a:sym typeface="Arial"/>
              </a:defRPr>
            </a:pPr>
            <a:r>
              <a:t>- 2أثر الثقة في نية استخدام خدمات طب الأسنان.</a:t>
            </a:r>
            <a:r>
              <a:rPr b="0"/>
              <a:t> فقد بلغ معامل التحديد R² = 0.820، بما يعني أن الثقة تفسر نحو 82.0% من التباين في نية الاستخدام، كما بلغ معامل الانحدار غير المعياري B = 0.828 ومعامل الانحدار المعياري β = 0.905 عند مستوى دلالة p &lt; 0.001. وتشير هذه النتيجة إلى أن الثقة تمثل متغيرًا ذا أهمية واضحة في تفسير استعداد المتعاملين لاستخدام خدمات طب الأسنان. </a:t>
            </a:r>
          </a:p>
          <a:p>
            <a:pPr algn="r">
              <a:defRPr sz="1400">
                <a:latin typeface="Arial"/>
                <a:ea typeface="Arial"/>
                <a:cs typeface="Arial"/>
                <a:sym typeface="Arial"/>
              </a:defRPr>
            </a:pPr>
            <a:r>
              <a:t> </a:t>
            </a:r>
          </a:p>
          <a:p>
            <a:pPr algn="r" rtl="1">
              <a:defRPr b="1" sz="1400">
                <a:latin typeface="Arial"/>
                <a:ea typeface="Arial"/>
                <a:cs typeface="Arial"/>
                <a:sym typeface="Arial"/>
              </a:defRPr>
            </a:pPr>
            <a:r>
              <a:t>3- وجود دور وسيط جزئي للثقة في العلاقة بين مراجعات المرضى الإلكترونية ونية استخدام خدمات طب الأسنان</a:t>
            </a:r>
            <a:r>
              <a:rPr b="0"/>
              <a:t>. فقد بلغ الأثر غير المباشر 0.554، وتراوح فاصل الثقة Bootstrap بنسبة 95% بين 0.320 و0.760، وهو فاصل لا يتضمن الصفر. كما ظل الأثر المباشر للمراجعات الإلكترونية دالًا إحصائيًا بعد إدخال الثقة في النموذج، وهو ما يؤكد تحقق الوساطة الجزئية. وبذلك، تعمل مراجعات المرضى الإلكترونية على تعزيز نية الاستخدام بصورة مباشرة، وكذلك بصورة غير مباشرة من خلال الثقة.</a:t>
            </a:r>
          </a:p>
          <a:p>
            <a:pPr algn="r" rtl="1">
              <a:defRPr sz="1400">
                <a:latin typeface="Arial"/>
                <a:ea typeface="Arial"/>
                <a:cs typeface="Arial"/>
                <a:sym typeface="Arial"/>
              </a:defRPr>
            </a:pPr>
            <a:r>
              <a:t>4- لم تظهر فروق ذات دلالة إحصائية في مراجعات المرضى الإلكترونية أو الثقة أو نية استخدام خدمات طب الأسنان تبعًا للجنس، حيث بلغت قيم الدلالة 0.564 و0.780 و0.945 على التوالي. </a:t>
            </a:r>
          </a:p>
          <a:p>
            <a:pPr algn="r">
              <a:defRPr sz="1400">
                <a:latin typeface="Arial"/>
                <a:ea typeface="Arial"/>
                <a:cs typeface="Arial"/>
                <a:sym typeface="Arial"/>
              </a:defRPr>
            </a:pPr>
            <a:r>
              <a:t> </a:t>
            </a:r>
          </a:p>
          <a:p>
            <a:pPr algn="r" rtl="1">
              <a:defRPr b="1" sz="1400">
                <a:latin typeface="Arial"/>
                <a:ea typeface="Arial"/>
                <a:cs typeface="Arial"/>
                <a:sym typeface="Arial"/>
              </a:defRPr>
            </a:pPr>
            <a:r>
              <a:t>5- لم تُدعم الفرضية الفرعية الخامسة الخاصة بالعمر،</a:t>
            </a:r>
            <a:r>
              <a:rPr b="0"/>
              <a:t> إذ بلغت قيم الدلالة 0.148 و0.098 و0.116 على التوالي، وهي جميعها أعلى من مستوى الدلالة المعتمد. وتشير هذه النتائج إلى تقارب استجابات أفراد العينة في متغيرات الدراسة باختلاف الجنس والعمر.</a:t>
            </a:r>
          </a:p>
          <a:p>
            <a:pPr algn="r">
              <a:defRPr sz="1400">
                <a:latin typeface="Arial"/>
                <a:ea typeface="Arial"/>
                <a:cs typeface="Arial"/>
                <a:sym typeface="Arial"/>
              </a:defRPr>
            </a:pPr>
            <a:r>
              <a:t> </a:t>
            </a:r>
          </a:p>
          <a:p>
            <a:pPr algn="r" rtl="1">
              <a:defRPr b="1" sz="1400">
                <a:latin typeface="Arial"/>
                <a:ea typeface="Arial"/>
                <a:cs typeface="Arial"/>
                <a:sym typeface="Arial"/>
              </a:defRPr>
            </a:pPr>
            <a:r>
              <a:t>6- ظهرت فروق ذات دلالة إحصائية في مراجعات المرضى الإلكترونية والثقة ونية استخدام خدمات طب الأسنان تبعًا للمستوى التعليمي،</a:t>
            </a:r>
            <a:r>
              <a:rPr b="0"/>
              <a:t> حيث بلغت قيم الدلالة 0.028 و0.047 و0.026 على التوالي. ولم تُظهر المقارنات الزوجية بعد تطبيق تصحيح Bonferroni فروقًا دالة بين أزواج محددة من المستويات التعليمية، ولذلك يقتصر تفسير النتيجة على وجود اختلاف كلي وفق المستوى التعليمي دون تحديد فئة تعليمية بعينها كمصدر للفروق. </a:t>
            </a:r>
          </a:p>
          <a:p>
            <a:pPr algn="r" rtl="1">
              <a:defRPr b="1">
                <a:latin typeface="Arial"/>
                <a:ea typeface="Arial"/>
                <a:cs typeface="Arial"/>
                <a:sym typeface="Arial"/>
              </a:defRPr>
            </a:pPr>
            <a:r>
              <a:t>وبصفة عامة، تؤكد نتائج الفرضيات دعم النموذج المفترض للدراسة؛ إذ تبين أن مراجعات المرضى الإلكترونية ترتبط بنية استخدام خدمات طب الأسنان بصورة مباشرة، كما تسهم في تعزيز الثقة، التي بدورها ترتبط بنية الاستخدام وتؤدي دورًا وسيطًا جزئيًا في هذه العلاقة. وفي حين لم تختلف هذه العلاقات تبعًا للجنس أو العمر، ظهرت فروق كلية مرتبطة بالمستوى التعليمي.</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240"/>
                                        </p:tgtEl>
                                        <p:attrNameLst>
                                          <p:attrName>style.visibility</p:attrName>
                                        </p:attrNameLst>
                                      </p:cBhvr>
                                      <p:to>
                                        <p:strVal val="visible"/>
                                      </p:to>
                                    </p:set>
                                    <p:animEffect filter="fade" transition="in">
                                      <p:cBhvr>
                                        <p:cTn id="7" dur="500"/>
                                        <p:tgtEl>
                                          <p:spTgt spid="2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40" grpId="1"/>
    </p:bldLst>
  </p:timing>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42" name="Picture Placeholder 3" descr="Picture Placeholder 3"/>
          <p:cNvPicPr>
            <a:picLocks noChangeAspect="1"/>
          </p:cNvPicPr>
          <p:nvPr/>
        </p:nvPicPr>
        <p:blipFill>
          <a:blip r:embed="rId2">
            <a:extLst/>
          </a:blip>
          <a:srcRect l="232" t="0" r="230" b="0"/>
          <a:stretch>
            <a:fillRect/>
          </a:stretch>
        </p:blipFill>
        <p:spPr>
          <a:xfrm>
            <a:off x="-1" y="0"/>
            <a:ext cx="6826251" cy="6858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0" y="21600"/>
                </a:lnTo>
                <a:lnTo>
                  <a:pt x="21600" y="0"/>
                </a:lnTo>
                <a:lnTo>
                  <a:pt x="0" y="0"/>
                </a:lnTo>
                <a:close/>
              </a:path>
            </a:pathLst>
          </a:custGeom>
          <a:ln w="12700">
            <a:miter lim="400000"/>
          </a:ln>
        </p:spPr>
      </p:pic>
      <p:pic>
        <p:nvPicPr>
          <p:cNvPr id="243" name="Picture Placeholder 3" descr="Picture Placeholder 3"/>
          <p:cNvPicPr>
            <a:picLocks noChangeAspect="1"/>
          </p:cNvPicPr>
          <p:nvPr/>
        </p:nvPicPr>
        <p:blipFill>
          <a:blip r:embed="rId3">
            <a:extLst/>
          </a:blip>
          <a:stretch>
            <a:fillRect/>
          </a:stretch>
        </p:blipFill>
        <p:spPr>
          <a:xfrm>
            <a:off x="-3" y="0"/>
            <a:ext cx="6826178" cy="685800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0" y="21600"/>
                </a:lnTo>
                <a:lnTo>
                  <a:pt x="21600" y="0"/>
                </a:lnTo>
                <a:lnTo>
                  <a:pt x="0" y="0"/>
                </a:lnTo>
                <a:close/>
              </a:path>
            </a:pathLst>
          </a:custGeom>
          <a:ln w="12700">
            <a:miter lim="400000"/>
          </a:ln>
        </p:spPr>
      </p:pic>
      <p:grpSp>
        <p:nvGrpSpPr>
          <p:cNvPr id="250" name="Google Shape;8611;p58"/>
          <p:cNvGrpSpPr/>
          <p:nvPr/>
        </p:nvGrpSpPr>
        <p:grpSpPr>
          <a:xfrm>
            <a:off x="1717378" y="2427506"/>
            <a:ext cx="2682156" cy="2667832"/>
            <a:chOff x="-1" y="-1"/>
            <a:chExt cx="2682155" cy="2667830"/>
          </a:xfrm>
        </p:grpSpPr>
        <p:sp>
          <p:nvSpPr>
            <p:cNvPr id="244" name="Google Shape;8612;p58"/>
            <p:cNvSpPr/>
            <p:nvPr/>
          </p:nvSpPr>
          <p:spPr>
            <a:xfrm>
              <a:off x="157333" y="-2"/>
              <a:ext cx="1888205" cy="26678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9942" y="5038"/>
                  </a:moveTo>
                  <a:cubicBezTo>
                    <a:pt x="10168" y="5038"/>
                    <a:pt x="10391" y="5095"/>
                    <a:pt x="10555" y="5211"/>
                  </a:cubicBezTo>
                  <a:cubicBezTo>
                    <a:pt x="11045" y="5502"/>
                    <a:pt x="11045" y="5849"/>
                    <a:pt x="10638" y="6138"/>
                  </a:cubicBezTo>
                  <a:lnTo>
                    <a:pt x="6955" y="8628"/>
                  </a:lnTo>
                  <a:cubicBezTo>
                    <a:pt x="6791" y="8803"/>
                    <a:pt x="6545" y="8860"/>
                    <a:pt x="6381" y="8860"/>
                  </a:cubicBezTo>
                  <a:cubicBezTo>
                    <a:pt x="6137" y="8860"/>
                    <a:pt x="5890" y="8803"/>
                    <a:pt x="5727" y="8628"/>
                  </a:cubicBezTo>
                  <a:lnTo>
                    <a:pt x="3927" y="7354"/>
                  </a:lnTo>
                  <a:cubicBezTo>
                    <a:pt x="3600" y="7123"/>
                    <a:pt x="3600" y="6717"/>
                    <a:pt x="3927" y="6485"/>
                  </a:cubicBezTo>
                  <a:cubicBezTo>
                    <a:pt x="4090" y="6369"/>
                    <a:pt x="4316" y="6312"/>
                    <a:pt x="4542" y="6312"/>
                  </a:cubicBezTo>
                  <a:cubicBezTo>
                    <a:pt x="4766" y="6312"/>
                    <a:pt x="4992" y="6369"/>
                    <a:pt x="5155" y="6485"/>
                  </a:cubicBezTo>
                  <a:lnTo>
                    <a:pt x="6301" y="7297"/>
                  </a:lnTo>
                  <a:lnTo>
                    <a:pt x="9329" y="5211"/>
                  </a:lnTo>
                  <a:cubicBezTo>
                    <a:pt x="9492" y="5095"/>
                    <a:pt x="9716" y="5038"/>
                    <a:pt x="9942" y="5038"/>
                  </a:cubicBezTo>
                  <a:close/>
                  <a:moveTo>
                    <a:pt x="9942" y="8803"/>
                  </a:moveTo>
                  <a:cubicBezTo>
                    <a:pt x="10168" y="8803"/>
                    <a:pt x="10391" y="8860"/>
                    <a:pt x="10555" y="8976"/>
                  </a:cubicBezTo>
                  <a:cubicBezTo>
                    <a:pt x="11045" y="9266"/>
                    <a:pt x="11045" y="9670"/>
                    <a:pt x="10638" y="9902"/>
                  </a:cubicBezTo>
                  <a:lnTo>
                    <a:pt x="6955" y="12450"/>
                  </a:lnTo>
                  <a:cubicBezTo>
                    <a:pt x="6791" y="12566"/>
                    <a:pt x="6545" y="12624"/>
                    <a:pt x="6381" y="12624"/>
                  </a:cubicBezTo>
                  <a:cubicBezTo>
                    <a:pt x="6137" y="12624"/>
                    <a:pt x="5890" y="12566"/>
                    <a:pt x="5727" y="12450"/>
                  </a:cubicBezTo>
                  <a:lnTo>
                    <a:pt x="3927" y="11119"/>
                  </a:lnTo>
                  <a:cubicBezTo>
                    <a:pt x="3600" y="10887"/>
                    <a:pt x="3600" y="10481"/>
                    <a:pt x="3927" y="10249"/>
                  </a:cubicBezTo>
                  <a:cubicBezTo>
                    <a:pt x="4090" y="10134"/>
                    <a:pt x="4316" y="10077"/>
                    <a:pt x="4542" y="10077"/>
                  </a:cubicBezTo>
                  <a:cubicBezTo>
                    <a:pt x="4766" y="10077"/>
                    <a:pt x="4992" y="10134"/>
                    <a:pt x="5155" y="10249"/>
                  </a:cubicBezTo>
                  <a:lnTo>
                    <a:pt x="6301" y="11060"/>
                  </a:lnTo>
                  <a:lnTo>
                    <a:pt x="9329" y="8976"/>
                  </a:lnTo>
                  <a:cubicBezTo>
                    <a:pt x="9492" y="8860"/>
                    <a:pt x="9716" y="8803"/>
                    <a:pt x="9942" y="8803"/>
                  </a:cubicBezTo>
                  <a:close/>
                  <a:moveTo>
                    <a:pt x="9942" y="12624"/>
                  </a:moveTo>
                  <a:cubicBezTo>
                    <a:pt x="10168" y="12624"/>
                    <a:pt x="10391" y="12681"/>
                    <a:pt x="10555" y="12797"/>
                  </a:cubicBezTo>
                  <a:cubicBezTo>
                    <a:pt x="11045" y="13088"/>
                    <a:pt x="11045" y="13494"/>
                    <a:pt x="10638" y="13725"/>
                  </a:cubicBezTo>
                  <a:lnTo>
                    <a:pt x="6955" y="16273"/>
                  </a:lnTo>
                  <a:cubicBezTo>
                    <a:pt x="6791" y="16389"/>
                    <a:pt x="6545" y="16505"/>
                    <a:pt x="6381" y="16505"/>
                  </a:cubicBezTo>
                  <a:cubicBezTo>
                    <a:pt x="6137" y="16505"/>
                    <a:pt x="5890" y="16389"/>
                    <a:pt x="5727" y="16273"/>
                  </a:cubicBezTo>
                  <a:lnTo>
                    <a:pt x="3927" y="14940"/>
                  </a:lnTo>
                  <a:cubicBezTo>
                    <a:pt x="3600" y="14709"/>
                    <a:pt x="3600" y="14304"/>
                    <a:pt x="3927" y="14073"/>
                  </a:cubicBezTo>
                  <a:cubicBezTo>
                    <a:pt x="4090" y="13957"/>
                    <a:pt x="4316" y="13898"/>
                    <a:pt x="4542" y="13898"/>
                  </a:cubicBezTo>
                  <a:cubicBezTo>
                    <a:pt x="4766" y="13898"/>
                    <a:pt x="4992" y="13957"/>
                    <a:pt x="5155" y="14073"/>
                  </a:cubicBezTo>
                  <a:lnTo>
                    <a:pt x="6301" y="14883"/>
                  </a:lnTo>
                  <a:lnTo>
                    <a:pt x="9329" y="12797"/>
                  </a:lnTo>
                  <a:cubicBezTo>
                    <a:pt x="9492" y="12681"/>
                    <a:pt x="9716" y="12624"/>
                    <a:pt x="9942" y="12624"/>
                  </a:cubicBezTo>
                  <a:close/>
                  <a:moveTo>
                    <a:pt x="901" y="0"/>
                  </a:moveTo>
                  <a:cubicBezTo>
                    <a:pt x="410" y="0"/>
                    <a:pt x="0" y="289"/>
                    <a:pt x="0" y="636"/>
                  </a:cubicBezTo>
                  <a:lnTo>
                    <a:pt x="0" y="17779"/>
                  </a:lnTo>
                  <a:lnTo>
                    <a:pt x="16364" y="17779"/>
                  </a:lnTo>
                  <a:lnTo>
                    <a:pt x="16364" y="19747"/>
                  </a:lnTo>
                  <a:lnTo>
                    <a:pt x="16284" y="19747"/>
                  </a:lnTo>
                  <a:cubicBezTo>
                    <a:pt x="16284" y="20848"/>
                    <a:pt x="17510" y="21600"/>
                    <a:pt x="18902" y="21600"/>
                  </a:cubicBezTo>
                  <a:cubicBezTo>
                    <a:pt x="20455" y="21600"/>
                    <a:pt x="21600" y="20732"/>
                    <a:pt x="21600" y="19747"/>
                  </a:cubicBezTo>
                  <a:lnTo>
                    <a:pt x="21600" y="14652"/>
                  </a:lnTo>
                  <a:lnTo>
                    <a:pt x="19473" y="16214"/>
                  </a:lnTo>
                  <a:lnTo>
                    <a:pt x="14564" y="17547"/>
                  </a:lnTo>
                  <a:cubicBezTo>
                    <a:pt x="14276" y="17600"/>
                    <a:pt x="13998" y="17626"/>
                    <a:pt x="13733" y="17626"/>
                  </a:cubicBezTo>
                  <a:cubicBezTo>
                    <a:pt x="12866" y="17626"/>
                    <a:pt x="12139" y="17352"/>
                    <a:pt x="11700" y="16909"/>
                  </a:cubicBezTo>
                  <a:cubicBezTo>
                    <a:pt x="11209" y="16505"/>
                    <a:pt x="10965" y="15926"/>
                    <a:pt x="11209" y="15172"/>
                  </a:cubicBezTo>
                  <a:lnTo>
                    <a:pt x="13092" y="11698"/>
                  </a:lnTo>
                  <a:lnTo>
                    <a:pt x="21600" y="5674"/>
                  </a:lnTo>
                  <a:lnTo>
                    <a:pt x="21600" y="5095"/>
                  </a:lnTo>
                  <a:lnTo>
                    <a:pt x="15299" y="5095"/>
                  </a:lnTo>
                  <a:cubicBezTo>
                    <a:pt x="14728" y="5095"/>
                    <a:pt x="14318" y="4807"/>
                    <a:pt x="14318" y="4459"/>
                  </a:cubicBezTo>
                  <a:lnTo>
                    <a:pt x="14318"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45" name="Google Shape;8613;p58"/>
            <p:cNvSpPr/>
            <p:nvPr/>
          </p:nvSpPr>
          <p:spPr>
            <a:xfrm>
              <a:off x="2174258" y="622287"/>
              <a:ext cx="507897" cy="507869"/>
            </a:xfrm>
            <a:custGeom>
              <a:avLst/>
              <a:gdLst/>
              <a:ahLst/>
              <a:cxnLst>
                <a:cxn ang="0">
                  <a:pos x="wd2" y="hd2"/>
                </a:cxn>
                <a:cxn ang="5400000">
                  <a:pos x="wd2" y="hd2"/>
                </a:cxn>
                <a:cxn ang="10800000">
                  <a:pos x="wd2" y="hd2"/>
                </a:cxn>
                <a:cxn ang="16200000">
                  <a:pos x="wd2" y="hd2"/>
                </a:cxn>
              </a:cxnLst>
              <a:rect l="0" t="0" r="r" b="b"/>
              <a:pathLst>
                <a:path w="21008" h="21600" fill="norm" stroke="1" extrusionOk="0">
                  <a:moveTo>
                    <a:pt x="10067" y="0"/>
                  </a:moveTo>
                  <a:cubicBezTo>
                    <a:pt x="8358" y="0"/>
                    <a:pt x="6658" y="608"/>
                    <a:pt x="5334" y="1825"/>
                  </a:cubicBezTo>
                  <a:lnTo>
                    <a:pt x="0" y="7599"/>
                  </a:lnTo>
                  <a:lnTo>
                    <a:pt x="13617" y="21600"/>
                  </a:lnTo>
                  <a:lnTo>
                    <a:pt x="19233" y="15816"/>
                  </a:lnTo>
                  <a:cubicBezTo>
                    <a:pt x="21600" y="13383"/>
                    <a:pt x="21600" y="9125"/>
                    <a:pt x="19233" y="6382"/>
                  </a:cubicBezTo>
                  <a:lnTo>
                    <a:pt x="14801" y="1825"/>
                  </a:lnTo>
                  <a:cubicBezTo>
                    <a:pt x="13467" y="608"/>
                    <a:pt x="11767" y="0"/>
                    <a:pt x="10067" y="0"/>
                  </a:cubicBez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46" name="Google Shape;8614;p58"/>
            <p:cNvSpPr/>
            <p:nvPr/>
          </p:nvSpPr>
          <p:spPr>
            <a:xfrm>
              <a:off x="1299314" y="1602147"/>
              <a:ext cx="410222" cy="408431"/>
            </a:xfrm>
            <a:custGeom>
              <a:avLst/>
              <a:gdLst/>
              <a:ahLst/>
              <a:cxnLst>
                <a:cxn ang="0">
                  <a:pos x="wd2" y="hd2"/>
                </a:cxn>
                <a:cxn ang="5400000">
                  <a:pos x="wd2" y="hd2"/>
                </a:cxn>
                <a:cxn ang="10800000">
                  <a:pos x="wd2" y="hd2"/>
                </a:cxn>
                <a:cxn ang="16200000">
                  <a:pos x="wd2" y="hd2"/>
                </a:cxn>
              </a:cxnLst>
              <a:rect l="0" t="0" r="r" b="b"/>
              <a:pathLst>
                <a:path w="21042" h="21600" fill="norm" stroke="1" extrusionOk="0">
                  <a:moveTo>
                    <a:pt x="6359" y="0"/>
                  </a:moveTo>
                  <a:lnTo>
                    <a:pt x="129" y="16641"/>
                  </a:lnTo>
                  <a:cubicBezTo>
                    <a:pt x="-558" y="19451"/>
                    <a:pt x="1608" y="21600"/>
                    <a:pt x="4263" y="21600"/>
                  </a:cubicBezTo>
                  <a:cubicBezTo>
                    <a:pt x="4472" y="21600"/>
                    <a:pt x="4682" y="21588"/>
                    <a:pt x="4891" y="21564"/>
                  </a:cubicBezTo>
                  <a:lnTo>
                    <a:pt x="21042" y="15128"/>
                  </a:lnTo>
                  <a:lnTo>
                    <a:pt x="6359"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47" name="Google Shape;8615;p58"/>
            <p:cNvSpPr/>
            <p:nvPr/>
          </p:nvSpPr>
          <p:spPr>
            <a:xfrm>
              <a:off x="1509291" y="915609"/>
              <a:ext cx="886780" cy="88678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3410" y="0"/>
                  </a:moveTo>
                  <a:lnTo>
                    <a:pt x="0" y="13587"/>
                  </a:lnTo>
                  <a:lnTo>
                    <a:pt x="8013" y="21600"/>
                  </a:lnTo>
                  <a:lnTo>
                    <a:pt x="21600" y="8184"/>
                  </a:lnTo>
                  <a:lnTo>
                    <a:pt x="13410"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48" name="Google Shape;8616;p58"/>
            <p:cNvSpPr/>
            <p:nvPr/>
          </p:nvSpPr>
          <p:spPr>
            <a:xfrm>
              <a:off x="1580805" y="35642"/>
              <a:ext cx="429090" cy="4293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0" y="21600"/>
                  </a:lnTo>
                  <a:lnTo>
                    <a:pt x="21600" y="21600"/>
                  </a:lnTo>
                  <a:lnTo>
                    <a:pt x="0"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49" name="Google Shape;8617;p58"/>
            <p:cNvSpPr/>
            <p:nvPr/>
          </p:nvSpPr>
          <p:spPr>
            <a:xfrm>
              <a:off x="-2" y="2360197"/>
              <a:ext cx="1509298" cy="30763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27" y="0"/>
                  </a:moveTo>
                  <a:cubicBezTo>
                    <a:pt x="510" y="0"/>
                    <a:pt x="0" y="3029"/>
                    <a:pt x="0" y="5532"/>
                  </a:cubicBezTo>
                  <a:lnTo>
                    <a:pt x="0" y="11063"/>
                  </a:lnTo>
                  <a:cubicBezTo>
                    <a:pt x="0" y="16579"/>
                    <a:pt x="1023" y="21600"/>
                    <a:pt x="2252" y="21600"/>
                  </a:cubicBezTo>
                  <a:lnTo>
                    <a:pt x="21600" y="21600"/>
                  </a:lnTo>
                  <a:cubicBezTo>
                    <a:pt x="20882" y="17583"/>
                    <a:pt x="20473" y="11557"/>
                    <a:pt x="20473" y="5532"/>
                  </a:cubicBezTo>
                  <a:lnTo>
                    <a:pt x="20473"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grpSp>
      <p:sp>
        <p:nvSpPr>
          <p:cNvPr id="251" name="المناقشة وأبرز الاستنتاجات:…"/>
          <p:cNvSpPr txBox="1"/>
          <p:nvPr/>
        </p:nvSpPr>
        <p:spPr>
          <a:xfrm>
            <a:off x="5906432" y="1403671"/>
            <a:ext cx="5902667" cy="4172528"/>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lgn="r" defTabSz="355600" rtl="1">
              <a:defRPr b="1" sz="2000">
                <a:latin typeface="Arial"/>
                <a:ea typeface="Arial"/>
                <a:cs typeface="Arial"/>
                <a:sym typeface="Arial"/>
              </a:defRPr>
            </a:pPr>
            <a:r>
              <a:t>المناقشة وأبرز الاستنتاجات:</a:t>
            </a:r>
          </a:p>
          <a:p>
            <a:pPr defTabSz="355600">
              <a:defRPr sz="2000">
                <a:latin typeface="Arial"/>
                <a:ea typeface="Arial"/>
                <a:cs typeface="Arial"/>
                <a:sym typeface="Arial"/>
              </a:defRPr>
            </a:pPr>
          </a:p>
          <a:p>
            <a:pPr algn="r" defTabSz="355600" rtl="1">
              <a:defRPr sz="2000">
                <a:latin typeface="Arial"/>
                <a:ea typeface="Arial"/>
                <a:cs typeface="Arial"/>
                <a:sym typeface="Arial"/>
              </a:defRPr>
            </a:pPr>
            <a:r>
              <a:t>أظهرت الدراسة أن مراجعات المرضى الإلكترونية</a:t>
            </a:r>
            <a:r>
              <a:rPr b="1"/>
              <a:t> ترتبط إيجابيًا</a:t>
            </a:r>
            <a:r>
              <a:t> بنية استخدام خدمات طب الأسنان، كما ترتبط بتعزيز الثقة لدى المتعاملين.</a:t>
            </a:r>
          </a:p>
          <a:p>
            <a:pPr defTabSz="355600">
              <a:defRPr sz="2000">
                <a:latin typeface="Arial"/>
                <a:ea typeface="Arial"/>
                <a:cs typeface="Arial"/>
                <a:sym typeface="Arial"/>
              </a:defRPr>
            </a:pPr>
          </a:p>
          <a:p>
            <a:pPr algn="r" defTabSz="355600" rtl="1">
              <a:defRPr sz="2000">
                <a:latin typeface="Arial"/>
                <a:ea typeface="Arial"/>
                <a:cs typeface="Arial"/>
                <a:sym typeface="Arial"/>
              </a:defRPr>
            </a:pPr>
            <a:r>
              <a:t>وتبين كذلك أن ار</a:t>
            </a:r>
            <a:r>
              <a:rPr b="1"/>
              <a:t>تفاع الثقة يرتبط بارتفاع نية استخدام خدمات طب الأسنان</a:t>
            </a:r>
            <a:r>
              <a:t>، وأن المراجعات الإلكترونية ترتبط بالنية بطريقتين:</a:t>
            </a:r>
          </a:p>
          <a:p>
            <a:pPr defTabSz="355600">
              <a:defRPr sz="2000">
                <a:latin typeface="Arial"/>
                <a:ea typeface="Arial"/>
                <a:cs typeface="Arial"/>
                <a:sym typeface="Arial"/>
              </a:defRPr>
            </a:pPr>
          </a:p>
          <a:p>
            <a:pPr algn="r" defTabSz="355600" rtl="1">
              <a:defRPr b="1" sz="2000">
                <a:latin typeface="Arial"/>
                <a:ea typeface="Arial"/>
                <a:cs typeface="Arial"/>
                <a:sym typeface="Arial"/>
              </a:defRPr>
            </a:pPr>
            <a:r>
              <a:t>مباشرة</a:t>
            </a:r>
            <a:r>
              <a:rPr b="0"/>
              <a:t> من خلال ارتباطها بنية الاستخدام، و</a:t>
            </a:r>
            <a:r>
              <a:t>بصورة غير مباشرة</a:t>
            </a:r>
            <a:r>
              <a:rPr b="0"/>
              <a:t> من خلال الثقة.</a:t>
            </a:r>
          </a:p>
          <a:p>
            <a:pPr defTabSz="355600">
              <a:defRPr sz="2000">
                <a:latin typeface="Arial"/>
                <a:ea typeface="Arial"/>
                <a:cs typeface="Arial"/>
                <a:sym typeface="Arial"/>
              </a:defRPr>
            </a:pPr>
          </a:p>
          <a:p>
            <a:pPr algn="r" defTabSz="355600" rtl="1">
              <a:defRPr sz="2000">
                <a:latin typeface="Arial"/>
                <a:ea typeface="Arial"/>
                <a:cs typeface="Arial"/>
                <a:sym typeface="Arial"/>
              </a:defRPr>
            </a:pPr>
            <a:r>
              <a:t>كما لم تظهر فروق دالة تبعًا للجنس أو العمر، بينما ظهرت فروق كلية تبعًا للمستوى التعليمي دون تحديد فئات تعليمية بعينها بعد المقارنات البعدية.</a:t>
            </a:r>
          </a:p>
        </p:txBody>
      </p:sp>
      <p:pic>
        <p:nvPicPr>
          <p:cNvPr id="252" name="Graphic 21" descr="Graphic 21"/>
          <p:cNvPicPr>
            <a:picLocks noChangeAspect="1"/>
          </p:cNvPicPr>
          <p:nvPr/>
        </p:nvPicPr>
        <p:blipFill>
          <a:blip r:embed="rId2">
            <a:extLst/>
          </a:blip>
          <a:srcRect l="0" t="27877" r="0" b="25429"/>
          <a:stretch>
            <a:fillRect/>
          </a:stretch>
        </p:blipFill>
        <p:spPr>
          <a:xfrm>
            <a:off x="376653" y="367318"/>
            <a:ext cx="2305144" cy="1076348"/>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ID="10" grpId="1" fill="hold">
                                  <p:stCondLst>
                                    <p:cond delay="0"/>
                                  </p:stCondLst>
                                  <p:iterate type="el" backwards="0">
                                    <p:tmAbs val="0"/>
                                  </p:iterate>
                                  <p:childTnLst>
                                    <p:set>
                                      <p:cBhvr>
                                        <p:cTn id="6" fill="hold"/>
                                        <p:tgtEl>
                                          <p:spTgt spid="251"/>
                                        </p:tgtEl>
                                        <p:attrNameLst>
                                          <p:attrName>style.visibility</p:attrName>
                                        </p:attrNameLst>
                                      </p:cBhvr>
                                      <p:to>
                                        <p:strVal val="visible"/>
                                      </p:to>
                                    </p:set>
                                    <p:animEffect filter="fade" transition="in">
                                      <p:cBhvr>
                                        <p:cTn id="7" dur="200"/>
                                        <p:tgtEl>
                                          <p:spTgt spid="251"/>
                                        </p:tgtEl>
                                      </p:cBhvr>
                                    </p:animEffect>
                                  </p:childTnLst>
                                </p:cTn>
                              </p:par>
                            </p:childTnLst>
                          </p:cTn>
                        </p:par>
                      </p:childTnLst>
                    </p:cTn>
                  </p:par>
                  <p:par>
                    <p:cTn id="8" fill="hold">
                      <p:stCondLst>
                        <p:cond delay="indefinite"/>
                      </p:stCondLst>
                      <p:childTnLst>
                        <p:par>
                          <p:cTn id="9" fill="hold">
                            <p:stCondLst>
                              <p:cond delay="0"/>
                            </p:stCondLst>
                            <p:childTnLst>
                              <p:par>
                                <p:cTn id="10" presetClass="entr" nodeType="clickEffect" presetSubtype="16" presetID="23" grpId="2" fill="hold">
                                  <p:stCondLst>
                                    <p:cond delay="0"/>
                                  </p:stCondLst>
                                  <p:iterate type="el" backwards="0">
                                    <p:tmAbs val="0"/>
                                  </p:iterate>
                                  <p:childTnLst>
                                    <p:set>
                                      <p:cBhvr>
                                        <p:cTn id="11" fill="hold"/>
                                        <p:tgtEl>
                                          <p:spTgt spid="250"/>
                                        </p:tgtEl>
                                        <p:attrNameLst>
                                          <p:attrName>style.visibility</p:attrName>
                                        </p:attrNameLst>
                                      </p:cBhvr>
                                      <p:to>
                                        <p:strVal val="visible"/>
                                      </p:to>
                                    </p:set>
                                    <p:anim calcmode="lin" valueType="num">
                                      <p:cBhvr>
                                        <p:cTn id="12" dur="300" fill="hold"/>
                                        <p:tgtEl>
                                          <p:spTgt spid="250"/>
                                        </p:tgtEl>
                                        <p:attrNameLst>
                                          <p:attrName>ppt_w</p:attrName>
                                        </p:attrNameLst>
                                      </p:cBhvr>
                                      <p:tavLst>
                                        <p:tav tm="0">
                                          <p:val>
                                            <p:fltVal val="0"/>
                                          </p:val>
                                        </p:tav>
                                        <p:tav tm="100000">
                                          <p:val>
                                            <p:strVal val="#ppt_w"/>
                                          </p:val>
                                        </p:tav>
                                      </p:tavLst>
                                    </p:anim>
                                    <p:anim calcmode="lin" valueType="num">
                                      <p:cBhvr>
                                        <p:cTn id="13" dur="300" fill="hold"/>
                                        <p:tgtEl>
                                          <p:spTgt spid="2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51" grpId="1"/>
      <p:bldP build="whole" bldLvl="1" animBg="1" rev="0" advAuto="0" spid="250" grpId="2"/>
    </p:bldLst>
  </p:timing>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grpSp>
        <p:nvGrpSpPr>
          <p:cNvPr id="265" name="Google Shape;5703;p51"/>
          <p:cNvGrpSpPr/>
          <p:nvPr/>
        </p:nvGrpSpPr>
        <p:grpSpPr>
          <a:xfrm>
            <a:off x="370882" y="1957625"/>
            <a:ext cx="2511180" cy="2942750"/>
            <a:chOff x="-1" y="0"/>
            <a:chExt cx="2511179" cy="2942749"/>
          </a:xfrm>
        </p:grpSpPr>
        <p:sp>
          <p:nvSpPr>
            <p:cNvPr id="254" name="Google Shape;5704;p51"/>
            <p:cNvSpPr/>
            <p:nvPr/>
          </p:nvSpPr>
          <p:spPr>
            <a:xfrm>
              <a:off x="1409632" y="855070"/>
              <a:ext cx="577795" cy="57779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3821" y="21600"/>
                  </a:lnTo>
                  <a:lnTo>
                    <a:pt x="21600"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55" name="Google Shape;5705;p51"/>
            <p:cNvSpPr/>
            <p:nvPr/>
          </p:nvSpPr>
          <p:spPr>
            <a:xfrm>
              <a:off x="824261" y="1717965"/>
              <a:ext cx="855076" cy="120938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0698" y="21600"/>
                  </a:lnTo>
                  <a:lnTo>
                    <a:pt x="21600"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56" name="Google Shape;5706;p51"/>
            <p:cNvSpPr/>
            <p:nvPr/>
          </p:nvSpPr>
          <p:spPr>
            <a:xfrm>
              <a:off x="855071" y="939917"/>
              <a:ext cx="793457" cy="60077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690" y="0"/>
                  </a:moveTo>
                  <a:lnTo>
                    <a:pt x="0" y="21600"/>
                  </a:lnTo>
                  <a:lnTo>
                    <a:pt x="21600" y="21600"/>
                  </a:lnTo>
                  <a:lnTo>
                    <a:pt x="10690"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57" name="Google Shape;5707;p51"/>
            <p:cNvSpPr/>
            <p:nvPr/>
          </p:nvSpPr>
          <p:spPr>
            <a:xfrm>
              <a:off x="-2" y="955321"/>
              <a:ext cx="577552" cy="585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3827" y="0"/>
                  </a:moveTo>
                  <a:lnTo>
                    <a:pt x="0" y="21600"/>
                  </a:lnTo>
                  <a:lnTo>
                    <a:pt x="21600" y="21600"/>
                  </a:lnTo>
                  <a:lnTo>
                    <a:pt x="13827"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58" name="Google Shape;5708;p51"/>
            <p:cNvSpPr/>
            <p:nvPr/>
          </p:nvSpPr>
          <p:spPr>
            <a:xfrm>
              <a:off x="1432616" y="1717965"/>
              <a:ext cx="1070983" cy="1224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8704" y="0"/>
                  </a:moveTo>
                  <a:lnTo>
                    <a:pt x="0" y="21600"/>
                  </a:lnTo>
                  <a:lnTo>
                    <a:pt x="21600"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59" name="Google Shape;5709;p51"/>
            <p:cNvSpPr/>
            <p:nvPr/>
          </p:nvSpPr>
          <p:spPr>
            <a:xfrm>
              <a:off x="1925803" y="955321"/>
              <a:ext cx="585376" cy="58537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669" y="0"/>
                  </a:moveTo>
                  <a:lnTo>
                    <a:pt x="0" y="21600"/>
                  </a:lnTo>
                  <a:lnTo>
                    <a:pt x="21600" y="21600"/>
                  </a:lnTo>
                  <a:lnTo>
                    <a:pt x="7669"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60" name="Google Shape;5710;p51"/>
            <p:cNvSpPr/>
            <p:nvPr/>
          </p:nvSpPr>
          <p:spPr>
            <a:xfrm>
              <a:off x="515928" y="855070"/>
              <a:ext cx="577795" cy="57779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7486" y="21600"/>
                  </a:lnTo>
                  <a:lnTo>
                    <a:pt x="21600"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61" name="Google Shape;5711;p51"/>
            <p:cNvSpPr/>
            <p:nvPr/>
          </p:nvSpPr>
          <p:spPr>
            <a:xfrm>
              <a:off x="7579" y="1717965"/>
              <a:ext cx="1063159" cy="122478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21600"/>
                  </a:lnTo>
                  <a:lnTo>
                    <a:pt x="12832" y="0"/>
                  </a:ln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62" name="Google Shape;5712;p51"/>
            <p:cNvSpPr/>
            <p:nvPr/>
          </p:nvSpPr>
          <p:spPr>
            <a:xfrm>
              <a:off x="1163160" y="-1"/>
              <a:ext cx="169454" cy="52375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784" y="0"/>
                  </a:moveTo>
                  <a:cubicBezTo>
                    <a:pt x="4894" y="0"/>
                    <a:pt x="0" y="1593"/>
                    <a:pt x="0" y="3499"/>
                  </a:cubicBezTo>
                  <a:lnTo>
                    <a:pt x="0" y="18111"/>
                  </a:lnTo>
                  <a:cubicBezTo>
                    <a:pt x="0" y="20017"/>
                    <a:pt x="4894" y="21600"/>
                    <a:pt x="10784" y="21600"/>
                  </a:cubicBezTo>
                  <a:cubicBezTo>
                    <a:pt x="16675" y="21600"/>
                    <a:pt x="21600" y="20017"/>
                    <a:pt x="21600" y="18111"/>
                  </a:cubicBezTo>
                  <a:lnTo>
                    <a:pt x="21600" y="3499"/>
                  </a:lnTo>
                  <a:cubicBezTo>
                    <a:pt x="21600" y="1593"/>
                    <a:pt x="16675" y="0"/>
                    <a:pt x="10784" y="0"/>
                  </a:cubicBez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63" name="Google Shape;5713;p51"/>
            <p:cNvSpPr/>
            <p:nvPr/>
          </p:nvSpPr>
          <p:spPr>
            <a:xfrm>
              <a:off x="523943" y="243048"/>
              <a:ext cx="405676" cy="319342"/>
            </a:xfrm>
            <a:custGeom>
              <a:avLst/>
              <a:gdLst/>
              <a:ahLst/>
              <a:cxnLst>
                <a:cxn ang="0">
                  <a:pos x="wd2" y="hd2"/>
                </a:cxn>
                <a:cxn ang="5400000">
                  <a:pos x="wd2" y="hd2"/>
                </a:cxn>
                <a:cxn ang="10800000">
                  <a:pos x="wd2" y="hd2"/>
                </a:cxn>
                <a:cxn ang="16200000">
                  <a:pos x="wd2" y="hd2"/>
                </a:cxn>
              </a:cxnLst>
              <a:rect l="0" t="0" r="r" b="b"/>
              <a:pathLst>
                <a:path w="20681" h="21600" fill="norm" stroke="1" extrusionOk="0">
                  <a:moveTo>
                    <a:pt x="4217" y="0"/>
                  </a:moveTo>
                  <a:cubicBezTo>
                    <a:pt x="2821" y="0"/>
                    <a:pt x="1425" y="926"/>
                    <a:pt x="378" y="2315"/>
                  </a:cubicBezTo>
                  <a:cubicBezTo>
                    <a:pt x="-407" y="4929"/>
                    <a:pt x="-8" y="8567"/>
                    <a:pt x="1949" y="10138"/>
                  </a:cubicBezTo>
                  <a:lnTo>
                    <a:pt x="14126" y="21071"/>
                  </a:lnTo>
                  <a:cubicBezTo>
                    <a:pt x="15310" y="21600"/>
                    <a:pt x="15696" y="21600"/>
                    <a:pt x="16880" y="21600"/>
                  </a:cubicBezTo>
                  <a:cubicBezTo>
                    <a:pt x="18052" y="21600"/>
                    <a:pt x="19623" y="20029"/>
                    <a:pt x="20021" y="18987"/>
                  </a:cubicBezTo>
                  <a:cubicBezTo>
                    <a:pt x="21193" y="16390"/>
                    <a:pt x="20807" y="13264"/>
                    <a:pt x="18837" y="11180"/>
                  </a:cubicBezTo>
                  <a:lnTo>
                    <a:pt x="6274" y="761"/>
                  </a:lnTo>
                  <a:cubicBezTo>
                    <a:pt x="5613" y="232"/>
                    <a:pt x="4915" y="0"/>
                    <a:pt x="4217" y="0"/>
                  </a:cubicBezTo>
                  <a:close/>
                </a:path>
              </a:pathLst>
            </a:custGeom>
            <a:solidFill>
              <a:srgbClr val="5F7D95"/>
            </a:solidFill>
            <a:ln w="12700" cap="flat">
              <a:noFill/>
              <a:miter lim="400000"/>
            </a:ln>
            <a:effectLst/>
          </p:spPr>
          <p:txBody>
            <a:bodyPr wrap="square" lIns="45718" tIns="45718" rIns="45718" bIns="45718" numCol="1" anchor="ctr">
              <a:noAutofit/>
            </a:bodyPr>
            <a:lstStyle/>
            <a:p>
              <a:pPr/>
            </a:p>
          </p:txBody>
        </p:sp>
        <p:sp>
          <p:nvSpPr>
            <p:cNvPr id="264" name="Google Shape;5714;p51"/>
            <p:cNvSpPr/>
            <p:nvPr/>
          </p:nvSpPr>
          <p:spPr>
            <a:xfrm>
              <a:off x="1560552" y="239870"/>
              <a:ext cx="412409" cy="322520"/>
            </a:xfrm>
            <a:custGeom>
              <a:avLst/>
              <a:gdLst/>
              <a:ahLst/>
              <a:cxnLst>
                <a:cxn ang="0">
                  <a:pos x="wd2" y="hd2"/>
                </a:cxn>
                <a:cxn ang="5400000">
                  <a:pos x="wd2" y="hd2"/>
                </a:cxn>
                <a:cxn ang="10800000">
                  <a:pos x="wd2" y="hd2"/>
                </a:cxn>
                <a:cxn ang="16200000">
                  <a:pos x="wd2" y="hd2"/>
                </a:cxn>
              </a:cxnLst>
              <a:rect l="0" t="0" r="r" b="b"/>
              <a:pathLst>
                <a:path w="20286" h="21600" fill="norm" stroke="1" extrusionOk="0">
                  <a:moveTo>
                    <a:pt x="15872" y="0"/>
                  </a:moveTo>
                  <a:cubicBezTo>
                    <a:pt x="15138" y="0"/>
                    <a:pt x="14404" y="295"/>
                    <a:pt x="13791" y="966"/>
                  </a:cubicBezTo>
                  <a:lnTo>
                    <a:pt x="2053" y="11283"/>
                  </a:lnTo>
                  <a:cubicBezTo>
                    <a:pt x="153" y="12315"/>
                    <a:pt x="-605" y="16442"/>
                    <a:pt x="538" y="19013"/>
                  </a:cubicBezTo>
                  <a:cubicBezTo>
                    <a:pt x="1295" y="21076"/>
                    <a:pt x="2426" y="21600"/>
                    <a:pt x="3941" y="21600"/>
                  </a:cubicBezTo>
                  <a:cubicBezTo>
                    <a:pt x="5084" y="21600"/>
                    <a:pt x="5841" y="21076"/>
                    <a:pt x="6214" y="21076"/>
                  </a:cubicBezTo>
                  <a:lnTo>
                    <a:pt x="18337" y="10759"/>
                  </a:lnTo>
                  <a:cubicBezTo>
                    <a:pt x="20237" y="9220"/>
                    <a:pt x="20995" y="5601"/>
                    <a:pt x="19480" y="3030"/>
                  </a:cubicBezTo>
                  <a:cubicBezTo>
                    <a:pt x="18962" y="1277"/>
                    <a:pt x="17411" y="0"/>
                    <a:pt x="15872" y="0"/>
                  </a:cubicBezTo>
                  <a:close/>
                </a:path>
              </a:pathLst>
            </a:custGeom>
            <a:solidFill>
              <a:srgbClr val="5F7D95"/>
            </a:solidFill>
            <a:ln w="12700" cap="flat">
              <a:noFill/>
              <a:miter lim="400000"/>
            </a:ln>
            <a:effectLst/>
          </p:spPr>
          <p:txBody>
            <a:bodyPr wrap="square" lIns="45718" tIns="45718" rIns="45718" bIns="45718" numCol="1" anchor="ctr">
              <a:noAutofit/>
            </a:bodyPr>
            <a:lstStyle/>
            <a:p>
              <a:pPr/>
            </a:p>
          </p:txBody>
        </p:sp>
      </p:grpSp>
      <p:pic>
        <p:nvPicPr>
          <p:cNvPr id="266" name="Graphic 21" descr="Graphic 21"/>
          <p:cNvPicPr>
            <a:picLocks noChangeAspect="1"/>
          </p:cNvPicPr>
          <p:nvPr/>
        </p:nvPicPr>
        <p:blipFill>
          <a:blip r:embed="rId2">
            <a:extLst/>
          </a:blip>
          <a:srcRect l="0" t="27877" r="0" b="25429"/>
          <a:stretch>
            <a:fillRect/>
          </a:stretch>
        </p:blipFill>
        <p:spPr>
          <a:xfrm>
            <a:off x="180431" y="79526"/>
            <a:ext cx="2305144" cy="1076344"/>
          </a:xfrm>
          <a:prstGeom prst="rect">
            <a:avLst/>
          </a:prstGeom>
          <a:ln w="12700">
            <a:miter lim="400000"/>
          </a:ln>
        </p:spPr>
      </p:pic>
      <p:sp>
        <p:nvSpPr>
          <p:cNvPr id="267" name="التوصيات والخلاصة…"/>
          <p:cNvSpPr txBox="1"/>
          <p:nvPr/>
        </p:nvSpPr>
        <p:spPr>
          <a:xfrm>
            <a:off x="2962865" y="516402"/>
            <a:ext cx="8909510" cy="5112742"/>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algn="r" defTabSz="355600" rtl="1">
              <a:defRPr b="1" sz="1900">
                <a:latin typeface="Arial"/>
                <a:ea typeface="Arial"/>
                <a:cs typeface="Arial"/>
                <a:sym typeface="Arial"/>
              </a:defRPr>
            </a:pPr>
            <a:r>
              <a:t>التوصيات والخلاصة</a:t>
            </a:r>
          </a:p>
          <a:p>
            <a:pPr algn="r" defTabSz="355600">
              <a:defRPr sz="1900">
                <a:latin typeface="Arial"/>
                <a:ea typeface="Arial"/>
                <a:cs typeface="Arial"/>
                <a:sym typeface="Arial"/>
              </a:defRPr>
            </a:pPr>
          </a:p>
          <a:p>
            <a:pPr algn="r" defTabSz="355600" rtl="1">
              <a:defRPr b="1" sz="1900">
                <a:latin typeface="Arial"/>
                <a:ea typeface="Arial"/>
                <a:cs typeface="Arial"/>
                <a:sym typeface="Arial"/>
              </a:defRPr>
            </a:pPr>
            <a:r>
              <a:t>أهم التوصيات:</a:t>
            </a:r>
          </a:p>
          <a:p>
            <a:pPr algn="r" defTabSz="355600">
              <a:defRPr b="1" sz="1900">
                <a:latin typeface="Arial"/>
                <a:ea typeface="Arial"/>
                <a:cs typeface="Arial"/>
                <a:sym typeface="Arial"/>
              </a:defRPr>
            </a:pPr>
          </a:p>
          <a:p>
            <a:pPr algn="r" defTabSz="457200" rtl="1">
              <a:defRPr sz="1900">
                <a:latin typeface="Arial"/>
                <a:ea typeface="Arial"/>
                <a:cs typeface="Arial"/>
                <a:sym typeface="Arial"/>
              </a:defRPr>
            </a:pPr>
            <a:r>
              <a:t>١- تعزيز إدارة مراجعات المرضى الإلكترونية في المنصات الرقمية؛ لما أظهرته النتائج من دور واضح لها في تفسير نية استخدام خدمات طب الأسنان.</a:t>
            </a:r>
          </a:p>
          <a:p>
            <a:pPr algn="r" defTabSz="457200" rtl="1">
              <a:defRPr sz="1900">
                <a:latin typeface="Arial"/>
                <a:ea typeface="Arial"/>
                <a:cs typeface="Arial"/>
                <a:sym typeface="Arial"/>
              </a:defRPr>
            </a:pPr>
            <a:r>
              <a:t>٢- الاهتمام بجودة ومصداقية ومنفعة المراجعات الإلكترونية، بما يساعد المتعاملين على تكوين تصور أوضح عن العيادة وخدماتها قبل اتخاذ قرار الاستخدام. </a:t>
            </a:r>
          </a:p>
          <a:p>
            <a:pPr algn="r" defTabSz="457200" rtl="1">
              <a:defRPr sz="1900">
                <a:latin typeface="Arial"/>
                <a:ea typeface="Arial"/>
                <a:cs typeface="Arial"/>
                <a:sym typeface="Arial"/>
              </a:defRPr>
            </a:pPr>
            <a:r>
              <a:t>٣- التعامل مع المراجعات الإلكترونية باعتبارها وسيلة لبناء الثقة وليس مجرد وسيلة ترويجية، خاصة أن نتائج الدراسة أثبتت وجود وساطة جزئية للثقة بين المراجعات الإلكترونية ونية الاستخدام. </a:t>
            </a:r>
          </a:p>
          <a:p>
            <a:pPr algn="r" defTabSz="457200" rtl="1">
              <a:defRPr sz="1900">
                <a:latin typeface="Arial"/>
                <a:ea typeface="Arial"/>
                <a:cs typeface="Arial"/>
                <a:sym typeface="Arial"/>
              </a:defRPr>
            </a:pPr>
            <a:r>
              <a:t>٤- الاستجابة للمراجعات الإلكترونية بطريقة مهنية ومنظمة، بما يعكس اهتمام العيادة بتجربة المرضى ويسهم في دعم الثقة ونية الاستخدام. </a:t>
            </a:r>
          </a:p>
          <a:p>
            <a:pPr algn="r" defTabSz="457200" rtl="1">
              <a:defRPr sz="1900">
                <a:latin typeface="Arial"/>
                <a:ea typeface="Arial"/>
                <a:cs typeface="Arial"/>
                <a:sym typeface="Arial"/>
              </a:defRPr>
            </a:pPr>
            <a:r>
              <a:t>٥- دمج إدارة المراجعات الإلكترونية ضمن استراتيجيات التسويق الرقمي لعيادات ومراكز طب الأسنان</a:t>
            </a:r>
          </a:p>
          <a:p>
            <a:pPr algn="r" defTabSz="457200">
              <a:defRPr sz="1900">
                <a:latin typeface="Arial"/>
                <a:ea typeface="Arial"/>
                <a:cs typeface="Arial"/>
                <a:sym typeface="Arial"/>
              </a:defRPr>
            </a:pPr>
          </a:p>
          <a:p>
            <a:pPr algn="r" defTabSz="457200">
              <a:defRPr sz="1900">
                <a:latin typeface="Arial"/>
                <a:ea typeface="Arial"/>
                <a:cs typeface="Arial"/>
                <a:sym typeface="Arial"/>
              </a:defRPr>
            </a:pPr>
          </a:p>
          <a:p>
            <a:pPr algn="r" defTabSz="457200" rtl="1">
              <a:defRPr b="1" sz="1900">
                <a:latin typeface="Arial"/>
                <a:ea typeface="Arial"/>
                <a:cs typeface="Arial"/>
                <a:sym typeface="Arial"/>
              </a:defRPr>
            </a:pPr>
            <a:r>
              <a:t>الخلاصة:</a:t>
            </a:r>
          </a:p>
          <a:p>
            <a:pPr algn="r" defTabSz="457200" rtl="1">
              <a:defRPr sz="1900">
                <a:latin typeface="Arial"/>
                <a:ea typeface="Arial"/>
                <a:cs typeface="Arial"/>
                <a:sym typeface="Arial"/>
              </a:defRPr>
            </a:pPr>
            <a:r>
              <a:t>أظهرت الدراسة أهمية مراجعات المرضى الإلكترونية في البيئة التسويقية الرقمية لخدمات طب الأسنان، كما أكدت أهمية الثقة في تفسير العلاقة بين المراجعات الإلكترونية ونية استخدام خدمات طب الأسنان.</a:t>
            </a:r>
          </a:p>
        </p:txBody>
      </p:sp>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16" presetID="23" grpId="1" fill="hold">
                                  <p:stCondLst>
                                    <p:cond delay="0"/>
                                  </p:stCondLst>
                                  <p:iterate type="el" backwards="0">
                                    <p:tmAbs val="0"/>
                                  </p:iterate>
                                  <p:childTnLst>
                                    <p:set>
                                      <p:cBhvr>
                                        <p:cTn id="6" fill="hold"/>
                                        <p:tgtEl>
                                          <p:spTgt spid="265"/>
                                        </p:tgtEl>
                                        <p:attrNameLst>
                                          <p:attrName>style.visibility</p:attrName>
                                        </p:attrNameLst>
                                      </p:cBhvr>
                                      <p:to>
                                        <p:strVal val="visible"/>
                                      </p:to>
                                    </p:set>
                                    <p:anim calcmode="lin" valueType="num">
                                      <p:cBhvr>
                                        <p:cTn id="7" dur="200" fill="hold"/>
                                        <p:tgtEl>
                                          <p:spTgt spid="265"/>
                                        </p:tgtEl>
                                        <p:attrNameLst>
                                          <p:attrName>ppt_w</p:attrName>
                                        </p:attrNameLst>
                                      </p:cBhvr>
                                      <p:tavLst>
                                        <p:tav tm="0">
                                          <p:val>
                                            <p:fltVal val="0"/>
                                          </p:val>
                                        </p:tav>
                                        <p:tav tm="100000">
                                          <p:val>
                                            <p:strVal val="#ppt_w"/>
                                          </p:val>
                                        </p:tav>
                                      </p:tavLst>
                                    </p:anim>
                                    <p:anim calcmode="lin" valueType="num">
                                      <p:cBhvr>
                                        <p:cTn id="8" dur="200" fill="hold"/>
                                        <p:tgtEl>
                                          <p:spTgt spid="26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Class="entr" nodeType="clickEffect" presetID="10" grpId="2" fill="hold">
                                  <p:stCondLst>
                                    <p:cond delay="0"/>
                                  </p:stCondLst>
                                  <p:iterate type="el" backwards="0">
                                    <p:tmAbs val="0"/>
                                  </p:iterate>
                                  <p:childTnLst>
                                    <p:set>
                                      <p:cBhvr>
                                        <p:cTn id="12" fill="hold"/>
                                        <p:tgtEl>
                                          <p:spTgt spid="267"/>
                                        </p:tgtEl>
                                        <p:attrNameLst>
                                          <p:attrName>style.visibility</p:attrName>
                                        </p:attrNameLst>
                                      </p:cBhvr>
                                      <p:to>
                                        <p:strVal val="visible"/>
                                      </p:to>
                                    </p:set>
                                    <p:animEffect filter="fade" transition="in">
                                      <p:cBhvr>
                                        <p:cTn id="13" dur="500"/>
                                        <p:tgtEl>
                                          <p:spTgt spid="26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267" grpId="2"/>
      <p:bldP build="whole" bldLvl="1" animBg="1" rev="0" advAuto="0" spid="265" grpId="1"/>
    </p:bldLst>
  </p:timing>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269"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270" name="Right Triangle 1"/>
          <p:cNvSpPr/>
          <p:nvPr/>
        </p:nvSpPr>
        <p:spPr>
          <a:xfrm flipH="1">
            <a:off x="6512643" y="3153099"/>
            <a:ext cx="5679361" cy="37049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669BBC">
              <a:alpha val="76863"/>
            </a:srgbClr>
          </a:solidFill>
          <a:ln w="12700">
            <a:miter lim="400000"/>
          </a:ln>
        </p:spPr>
        <p:txBody>
          <a:bodyPr lIns="45718" tIns="45718" rIns="45718" bIns="45718" anchor="ctr"/>
          <a:lstStyle/>
          <a:p>
            <a:pPr algn="ctr">
              <a:defRPr>
                <a:solidFill>
                  <a:srgbClr val="FFFFFF"/>
                </a:solidFill>
              </a:defRPr>
            </a:pPr>
          </a:p>
        </p:txBody>
      </p:sp>
      <p:sp>
        <p:nvSpPr>
          <p:cNvPr id="271" name="TextBox 9"/>
          <p:cNvSpPr txBox="1"/>
          <p:nvPr/>
        </p:nvSpPr>
        <p:spPr>
          <a:xfrm>
            <a:off x="751548" y="5707074"/>
            <a:ext cx="4433131" cy="8280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b="1" sz="4800">
                <a:solidFill>
                  <a:srgbClr val="FFFFFF"/>
                </a:solidFill>
                <a:latin typeface="Alexandria"/>
                <a:ea typeface="Alexandria"/>
                <a:cs typeface="Alexandria"/>
                <a:sym typeface="Alexandria"/>
              </a:defRPr>
            </a:lvl1pPr>
          </a:lstStyle>
          <a:p>
            <a:pPr/>
            <a:r>
              <a:t>Thank You</a:t>
            </a:r>
          </a:p>
        </p:txBody>
      </p:sp>
      <p:pic>
        <p:nvPicPr>
          <p:cNvPr id="272" name="Graphic 12" descr="Graphic 12"/>
          <p:cNvPicPr>
            <a:picLocks noChangeAspect="1"/>
          </p:cNvPicPr>
          <p:nvPr/>
        </p:nvPicPr>
        <p:blipFill>
          <a:blip r:embed="rId3">
            <a:extLst/>
          </a:blip>
          <a:stretch>
            <a:fillRect/>
          </a:stretch>
        </p:blipFill>
        <p:spPr>
          <a:xfrm>
            <a:off x="9576179" y="6168740"/>
            <a:ext cx="2279271" cy="384057"/>
          </a:xfrm>
          <a:prstGeom prst="rect">
            <a:avLst/>
          </a:prstGeom>
          <a:ln w="12700">
            <a:miter lim="400000"/>
          </a:ln>
        </p:spPr>
      </p:pic>
      <p:sp>
        <p:nvSpPr>
          <p:cNvPr id="273" name="Parallelogram 13"/>
          <p:cNvSpPr/>
          <p:nvPr/>
        </p:nvSpPr>
        <p:spPr>
          <a:xfrm flipV="1" rot="16200000">
            <a:off x="-2058948" y="4401413"/>
            <a:ext cx="3801500" cy="109746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8" tIns="45718" rIns="45718" bIns="45718" anchor="ctr"/>
          <a:lstStyle/>
          <a:p>
            <a:pPr algn="ctr">
              <a:defRPr>
                <a:solidFill>
                  <a:srgbClr val="669BBC"/>
                </a:solidFill>
              </a:defRPr>
            </a:pPr>
          </a:p>
        </p:txBody>
      </p:sp>
      <p:pic>
        <p:nvPicPr>
          <p:cNvPr id="274" name="Graphic 21" descr="Graphic 21"/>
          <p:cNvPicPr>
            <a:picLocks noChangeAspect="1"/>
          </p:cNvPicPr>
          <p:nvPr/>
        </p:nvPicPr>
        <p:blipFill>
          <a:blip r:embed="rId4">
            <a:extLst/>
          </a:blip>
          <a:srcRect l="0" t="27877" r="0" b="25429"/>
          <a:stretch>
            <a:fillRect/>
          </a:stretch>
        </p:blipFill>
        <p:spPr>
          <a:xfrm>
            <a:off x="9425809" y="203200"/>
            <a:ext cx="2580012" cy="1204686"/>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