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6"/>
  </p:notesMasterIdLst>
  <p:sldIdLst>
    <p:sldId id="481" r:id="rId5"/>
    <p:sldId id="303" r:id="rId6"/>
    <p:sldId id="271" r:id="rId7"/>
    <p:sldId id="313" r:id="rId8"/>
    <p:sldId id="482" r:id="rId9"/>
    <p:sldId id="507" r:id="rId10"/>
    <p:sldId id="508" r:id="rId11"/>
    <p:sldId id="276" r:id="rId12"/>
    <p:sldId id="510" r:id="rId13"/>
    <p:sldId id="509" r:id="rId14"/>
    <p:sldId id="256" r:id="rId15"/>
    <p:sldId id="511" r:id="rId16"/>
    <p:sldId id="502" r:id="rId17"/>
    <p:sldId id="503" r:id="rId18"/>
    <p:sldId id="504" r:id="rId19"/>
    <p:sldId id="505" r:id="rId20"/>
    <p:sldId id="506" r:id="rId21"/>
    <p:sldId id="513" r:id="rId22"/>
    <p:sldId id="519" r:id="rId23"/>
    <p:sldId id="514" r:id="rId24"/>
    <p:sldId id="515" r:id="rId25"/>
    <p:sldId id="516" r:id="rId26"/>
    <p:sldId id="517" r:id="rId27"/>
    <p:sldId id="518" r:id="rId28"/>
    <p:sldId id="520" r:id="rId29"/>
    <p:sldId id="522" r:id="rId30"/>
    <p:sldId id="523" r:id="rId31"/>
    <p:sldId id="524" r:id="rId32"/>
    <p:sldId id="500" r:id="rId33"/>
    <p:sldId id="521"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271"/>
            <p14:sldId id="313"/>
            <p14:sldId id="482"/>
            <p14:sldId id="507"/>
            <p14:sldId id="508"/>
            <p14:sldId id="276"/>
            <p14:sldId id="510"/>
            <p14:sldId id="509"/>
            <p14:sldId id="256"/>
            <p14:sldId id="511"/>
            <p14:sldId id="502"/>
            <p14:sldId id="503"/>
            <p14:sldId id="504"/>
            <p14:sldId id="505"/>
            <p14:sldId id="506"/>
            <p14:sldId id="513"/>
            <p14:sldId id="519"/>
            <p14:sldId id="514"/>
            <p14:sldId id="515"/>
            <p14:sldId id="516"/>
            <p14:sldId id="517"/>
            <p14:sldId id="518"/>
            <p14:sldId id="520"/>
            <p14:sldId id="522"/>
            <p14:sldId id="523"/>
            <p14:sldId id="524"/>
            <p14:sldId id="500"/>
            <p14:sldId id="5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nia sabaa" initials="ss" lastIdx="1" clrIdx="0">
    <p:extLst>
      <p:ext uri="{19B8F6BF-5375-455C-9EA6-DF929625EA0E}">
        <p15:presenceInfo xmlns:p15="http://schemas.microsoft.com/office/powerpoint/2012/main" userId="S::dr.sania.sabaa@sha.edu.eg::d7db6d62-0bf9-4786-b5ee-c5e5c01d483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463" autoAdjust="0"/>
  </p:normalViewPr>
  <p:slideViewPr>
    <p:cSldViewPr snapToGrid="0">
      <p:cViewPr>
        <p:scale>
          <a:sx n="60" d="100"/>
          <a:sy n="60" d="100"/>
        </p:scale>
        <p:origin x="1032"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40831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653124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04791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86581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5723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51594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790722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5390072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3844171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642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18264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891924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34941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29459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67166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909541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332801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72154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98457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15.sv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1105196" y="3794396"/>
            <a:ext cx="4886463" cy="646331"/>
          </a:xfrm>
          <a:prstGeom prst="rect">
            <a:avLst/>
          </a:prstGeom>
          <a:noFill/>
        </p:spPr>
        <p:txBody>
          <a:bodyPr wrap="square" rtlCol="0">
            <a:spAutoFit/>
          </a:bodyPr>
          <a:lstStyle/>
          <a:p>
            <a:r>
              <a:rPr lang="ar-EG" sz="3600" b="1" dirty="0">
                <a:latin typeface="Times New Roman" panose="02020603050405020304" pitchFamily="18" charset="0"/>
                <a:cs typeface="Times New Roman" panose="02020603050405020304" pitchFamily="18" charset="0"/>
              </a:rPr>
              <a:t>محاضرة 5 </a:t>
            </a:r>
            <a:endParaRPr lang="en-US" sz="3600" b="1"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latin typeface="Times New Roman" panose="02020603050405020304" pitchFamily="18" charset="0"/>
                <a:cs typeface="Times New Roman" panose="02020603050405020304" pitchFamily="18" charset="0"/>
              </a:rPr>
              <a:t>مهارات بحثية 3</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77516" y="4659897"/>
            <a:ext cx="4611036" cy="76944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bg1"/>
                </a:solidFill>
                <a:latin typeface="Times New Roman" panose="02020603050405020304" pitchFamily="18" charset="0"/>
                <a:cs typeface="Times New Roman" panose="02020603050405020304" pitchFamily="18" charset="0"/>
              </a:rPr>
              <a:t>Dr.</a:t>
            </a:r>
            <a:r>
              <a:rPr lang="ar-EG" sz="4000" b="1" dirty="0">
                <a:solidFill>
                  <a:schemeClr val="bg1"/>
                </a:solidFill>
                <a:latin typeface="Times New Roman" panose="02020603050405020304" pitchFamily="18" charset="0"/>
                <a:cs typeface="Times New Roman" panose="02020603050405020304" pitchFamily="18" charset="0"/>
              </a:rPr>
              <a:t> </a:t>
            </a:r>
            <a:r>
              <a:rPr lang="en-US" sz="4000" b="1" dirty="0">
                <a:solidFill>
                  <a:schemeClr val="bg1"/>
                </a:solidFill>
                <a:latin typeface="Times New Roman" panose="02020603050405020304" pitchFamily="18" charset="0"/>
                <a:cs typeface="Times New Roman" panose="02020603050405020304" pitchFamily="18" charset="0"/>
              </a:rPr>
              <a:t>Sania Sabaa</a:t>
            </a:r>
          </a:p>
        </p:txBody>
      </p:sp>
      <p:sp>
        <p:nvSpPr>
          <p:cNvPr id="14" name="Oval 13"/>
          <p:cNvSpPr/>
          <p:nvPr/>
        </p:nvSpPr>
        <p:spPr>
          <a:xfrm>
            <a:off x="6096000" y="269653"/>
            <a:ext cx="5797040" cy="571817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D07D973-8D74-5D8D-B8A7-4CDEF7E1F075}"/>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3105808"/>
            <a:ext cx="4740462" cy="16556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a:solidFill>
                  <a:schemeClr val="tx1"/>
                </a:solidFill>
                <a:latin typeface="Times New Roman" panose="02020603050405020304" pitchFamily="18" charset="0"/>
                <a:cs typeface="Times New Roman" panose="02020603050405020304" pitchFamily="18" charset="0"/>
              </a:rPr>
              <a:t>الدراسات السابقة </a:t>
            </a:r>
            <a:endParaRPr lang="en-US" sz="4400" b="1" dirty="0">
              <a:solidFill>
                <a:schemeClr val="tx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C375DDD-DE9D-4EE5-3FAE-C0DEB0AAD471}"/>
              </a:ext>
            </a:extLst>
          </p:cNvPr>
          <p:cNvSpPr txBox="1"/>
          <p:nvPr/>
        </p:nvSpPr>
        <p:spPr>
          <a:xfrm>
            <a:off x="6362700" y="6030320"/>
            <a:ext cx="6096000" cy="400110"/>
          </a:xfrm>
          <a:prstGeom prst="rect">
            <a:avLst/>
          </a:prstGeom>
          <a:noFill/>
        </p:spPr>
        <p:txBody>
          <a:bodyPr wrap="square">
            <a:spAutoFit/>
          </a:bodyPr>
          <a:lstStyle/>
          <a:p>
            <a:pPr algn="ctr"/>
            <a:r>
              <a:rPr lang="en-US" sz="2000" b="1" dirty="0">
                <a:solidFill>
                  <a:schemeClr val="bg1"/>
                </a:solidFill>
              </a:rPr>
              <a:t>www.midocean.edu.km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901959" y="617697"/>
            <a:ext cx="8615330" cy="399714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72967" y="3863257"/>
            <a:ext cx="6706766" cy="2677656"/>
          </a:xfrm>
          <a:prstGeom prst="rect">
            <a:avLst/>
          </a:prstGeom>
          <a:noFill/>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يحاول الباحث من خلال هذا العنصر تلخيص الدراسات السابقة وهي الدراسات والأبحاث التي تناولت</a:t>
            </a:r>
          </a:p>
          <a:p>
            <a:pPr algn="r"/>
            <a:r>
              <a:rPr lang="ar-EG" sz="2800" b="1" i="0" u="none" strike="noStrike" baseline="0" dirty="0">
                <a:latin typeface="Simplified Arabic" panose="02020603050405020304" pitchFamily="18" charset="-78"/>
                <a:cs typeface="Simplified Arabic" panose="02020603050405020304" pitchFamily="18" charset="-78"/>
              </a:rPr>
              <a:t>الموضوع الذي يقوم الباحث بدراسته ويلعب هذا العنصر </a:t>
            </a:r>
          </a:p>
          <a:p>
            <a:pPr algn="r"/>
            <a:r>
              <a:rPr lang="ar-EG" sz="2800" b="1" i="0" u="none" strike="noStrike" baseline="0" dirty="0">
                <a:latin typeface="Simplified Arabic" panose="02020603050405020304" pitchFamily="18" charset="-78"/>
                <a:cs typeface="Simplified Arabic" panose="02020603050405020304" pitchFamily="18" charset="-78"/>
              </a:rPr>
              <a:t>دور كبير في إعطاء فكرة عامة للباحث عن البحث</a:t>
            </a:r>
          </a:p>
          <a:p>
            <a:pPr algn="r"/>
            <a:r>
              <a:rPr lang="ar-EG" sz="2800" b="1" i="0" u="none" strike="noStrike" baseline="0" dirty="0">
                <a:latin typeface="Simplified Arabic" panose="02020603050405020304" pitchFamily="18" charset="-78"/>
                <a:cs typeface="Simplified Arabic" panose="02020603050405020304" pitchFamily="18" charset="-78"/>
              </a:rPr>
              <a:t>الذي سيقوم به حيث إنها تساعد في إغناء البحث وجعل مصادر المعلومات أكثر تنوعا.</a:t>
            </a:r>
            <a:endParaRPr lang="en-US" sz="28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745755" y="1259391"/>
            <a:ext cx="2544286" cy="584775"/>
          </a:xfrm>
          <a:prstGeom prst="rect">
            <a:avLst/>
          </a:prstGeom>
          <a:noFill/>
        </p:spPr>
        <p:txBody>
          <a:bodyPr wrap="none" rtlCol="0">
            <a:spAutoFit/>
          </a:bodyPr>
          <a:lstStyle/>
          <a:p>
            <a:pPr algn="ctr"/>
            <a:r>
              <a:rPr lang="ar-EG" sz="3200" b="1" dirty="0">
                <a:solidFill>
                  <a:schemeClr val="tx1"/>
                </a:solidFill>
                <a:latin typeface="Times New Roman" panose="02020603050405020304" pitchFamily="18" charset="0"/>
                <a:cs typeface="Times New Roman" panose="02020603050405020304" pitchFamily="18" charset="0"/>
              </a:rPr>
              <a:t>الدراسات السابقة </a:t>
            </a:r>
            <a:endParaRPr lang="en-US" sz="3200" b="1" dirty="0">
              <a:solidFill>
                <a:schemeClr val="tx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B199BB0-3BAA-1240-E23B-2173A40C7034}"/>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20907" y="1407690"/>
            <a:ext cx="8767233" cy="4832092"/>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ومن الضروري التنويه إلى أن الباحث لابد أن يطلع على هذه الدراسات من خلال المصادر الأولية</a:t>
            </a:r>
          </a:p>
          <a:p>
            <a:pPr algn="r" rtl="1"/>
            <a:r>
              <a:rPr lang="ar-EG" sz="2800" b="1" i="0" u="none" strike="noStrike" baseline="0" dirty="0">
                <a:latin typeface="Simplified Arabic" panose="02020603050405020304" pitchFamily="18" charset="-78"/>
                <a:cs typeface="Simplified Arabic" panose="02020603050405020304" pitchFamily="18" charset="-78"/>
              </a:rPr>
              <a:t>فقط دون أن يتوسع في عرضها بل يختصر أفكارها الأساسية في ذكر الباحث، عنوان البحث ونوعه،الإشكالية المطروحة، والنتائج المتوصل إليها، وأخيرا تبيان الجوانب التي تم التركيز عليها وكذا الجوانب التي</a:t>
            </a:r>
          </a:p>
          <a:p>
            <a:pPr algn="r" rtl="1"/>
            <a:r>
              <a:rPr lang="ar-EG" sz="2800" b="1" i="0" u="none" strike="noStrike" baseline="0" dirty="0">
                <a:latin typeface="Simplified Arabic" panose="02020603050405020304" pitchFamily="18" charset="-78"/>
                <a:cs typeface="Simplified Arabic" panose="02020603050405020304" pitchFamily="18" charset="-78"/>
              </a:rPr>
              <a:t>تم إغفالها</a:t>
            </a:r>
          </a:p>
          <a:p>
            <a:pPr algn="r" rtl="1"/>
            <a:r>
              <a:rPr lang="ar-EG" sz="2800" b="1" i="0" u="sng" strike="noStrike" baseline="0" dirty="0">
                <a:solidFill>
                  <a:srgbClr val="FF0000"/>
                </a:solidFill>
                <a:latin typeface="Simplified Arabic" panose="02020603050405020304" pitchFamily="18" charset="-78"/>
                <a:cs typeface="Simplified Arabic" panose="02020603050405020304" pitchFamily="18" charset="-78"/>
              </a:rPr>
              <a:t>كذلك لا بد من أن يتم اختيار الدراسات السابقة بعناية فائقة فليس الهدف هو جمع أكبر قدر من العناصر( المراجع ) بل لابد أن تكون مناسبة لموضوع البحث كما لابد من اعتماد الموضوعية في اختيار الدراسات حتى تلك التي تتعارض أفكار باحثيها مع أفكار صاحب البحث على أن يتم ترتيبها من الأقدم إلى الأحدث</a:t>
            </a:r>
            <a:r>
              <a:rPr lang="ar-EG" sz="2800" b="1" i="0" u="none" strike="noStrike" baseline="0" dirty="0">
                <a:latin typeface="Simplified Arabic" panose="02020603050405020304" pitchFamily="18" charset="-78"/>
                <a:cs typeface="Simplified Arabic" panose="02020603050405020304" pitchFamily="18" charset="-78"/>
              </a:rPr>
              <a:t>.</a:t>
            </a:r>
            <a:endParaRPr lang="en-US" sz="2800" b="1" dirty="0">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4511705-7BEF-44AB-0664-4456C514D580}"/>
              </a:ext>
            </a:extLst>
          </p:cNvPr>
          <p:cNvSpPr txBox="1"/>
          <p:nvPr/>
        </p:nvSpPr>
        <p:spPr>
          <a:xfrm>
            <a:off x="6346658" y="6286992"/>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583446"/>
            <a:ext cx="5547685" cy="49443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20598" y="1118421"/>
            <a:ext cx="7492297" cy="3892861"/>
          </a:xfrm>
          <a:prstGeom prst="rect">
            <a:avLst/>
          </a:prstGeom>
          <a:noFill/>
        </p:spPr>
        <p:txBody>
          <a:bodyPr wrap="square" rtlCol="0">
            <a:spAutoFit/>
          </a:bodyPr>
          <a:lstStyle/>
          <a:p>
            <a:pPr algn="r" rtl="1">
              <a:lnSpc>
                <a:spcPct val="150000"/>
              </a:lnSpc>
            </a:pPr>
            <a:r>
              <a:rPr lang="ar-EG" sz="2800" b="1" i="0" u="none" strike="noStrike" baseline="0" dirty="0">
                <a:latin typeface="Simplified Arabic" panose="02020603050405020304" pitchFamily="18" charset="-78"/>
                <a:cs typeface="Simplified Arabic" panose="02020603050405020304" pitchFamily="18" charset="-78"/>
              </a:rPr>
              <a:t>وتساعد الدراسات السابقة في تجنيب الباحث الوقوع في الأخطاء التي سبق </a:t>
            </a:r>
            <a:r>
              <a:rPr lang="ar-EG" sz="2800" b="1" dirty="0">
                <a:latin typeface="Simplified Arabic" panose="02020603050405020304" pitchFamily="18" charset="-78"/>
                <a:cs typeface="Simplified Arabic" panose="02020603050405020304" pitchFamily="18" charset="-78"/>
              </a:rPr>
              <a:t>و أ</a:t>
            </a:r>
            <a:r>
              <a:rPr lang="ar-EG" sz="2800" b="1" i="0" u="none" strike="noStrike" baseline="0" dirty="0">
                <a:latin typeface="Simplified Arabic" panose="02020603050405020304" pitchFamily="18" charset="-78"/>
                <a:cs typeface="Simplified Arabic" panose="02020603050405020304" pitchFamily="18" charset="-78"/>
              </a:rPr>
              <a:t>ن وقع فيها الباحثون الآخرون كما تساعده على معرفة الأفكار التي تم تناولها واستبعادها حتى يتسنى له ابتكار أفكار جديدة كما توفر الفرصة بالنسبة للباحث لاكتساب الخبرة حول صياغة الإشكالية واختيار مناهج البحث</a:t>
            </a:r>
            <a:endParaRPr lang="en-US" sz="2800" b="1" dirty="0">
              <a:latin typeface="Times New Roman" panose="02020603050405020304" pitchFamily="18" charset="0"/>
              <a:cs typeface="Times New Roman" panose="02020603050405020304" pitchFamily="18" charset="0"/>
            </a:endParaRPr>
          </a:p>
          <a:p>
            <a:pPr algn="r" rtl="1">
              <a:lnSpc>
                <a:spcPct val="150000"/>
              </a:lnSpc>
            </a:pPr>
            <a:endParaRPr lang="en-US" sz="2800" b="1" dirty="0">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9D11AEC-F7F6-9240-A79B-3662B2F1A685}"/>
              </a:ext>
            </a:extLst>
          </p:cNvPr>
          <p:cNvSpPr txBox="1"/>
          <p:nvPr/>
        </p:nvSpPr>
        <p:spPr>
          <a:xfrm>
            <a:off x="6362700" y="6030320"/>
            <a:ext cx="5572626"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316520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16771" y="1767262"/>
            <a:ext cx="10072402" cy="4462760"/>
          </a:xfrm>
          <a:prstGeom prst="rect">
            <a:avLst/>
          </a:prstGeom>
          <a:noFill/>
        </p:spPr>
        <p:txBody>
          <a:bodyPr wrap="square" rtlCol="0">
            <a:spAutoFit/>
          </a:bodyPr>
          <a:lstStyle/>
          <a:p>
            <a:pPr algn="ctr" rtl="1"/>
            <a:r>
              <a:rPr lang="ar-EG" sz="3200" b="1" dirty="0">
                <a:solidFill>
                  <a:srgbClr val="FF0000"/>
                </a:solidFill>
              </a:rPr>
              <a:t>الهدف من دراسة الأدبيات السابقة</a:t>
            </a:r>
            <a:endParaRPr lang="ar-EG" sz="3200" b="1" dirty="0">
              <a:solidFill>
                <a:srgbClr val="FF0000"/>
              </a:solidFill>
              <a:latin typeface="Times New Roman" panose="02020603050405020304" pitchFamily="18" charset="0"/>
              <a:cs typeface="Times New Roman" panose="02020603050405020304" pitchFamily="18" charset="0"/>
            </a:endParaRPr>
          </a:p>
          <a:p>
            <a:pPr algn="r" rtl="1"/>
            <a:r>
              <a:rPr lang="ar-EG" sz="2800" b="1" dirty="0"/>
              <a:t>تحديد الإطار النظري</a:t>
            </a:r>
          </a:p>
          <a:p>
            <a:pPr algn="r" rtl="1"/>
            <a:r>
              <a:rPr lang="ar-EG" sz="2800" dirty="0"/>
              <a:t>تساعد دراسة الأدبيات السابقة في بناء إطار نظري قوي للدراسة الحالية، وربطها بالمعرفة السابقة في المجال.</a:t>
            </a:r>
          </a:p>
          <a:p>
            <a:pPr algn="r" rtl="1"/>
            <a:r>
              <a:rPr lang="ar-EG" sz="2800" b="1" dirty="0"/>
              <a:t>استنباط فجوات البحث</a:t>
            </a:r>
          </a:p>
          <a:p>
            <a:pPr algn="r" rtl="1"/>
            <a:r>
              <a:rPr lang="ar-EG" sz="2800" dirty="0"/>
              <a:t>من خلال مراجعة الأدبيات، يمكن للباحث تحديد الفجوات البحثية والمساحات المتاحة للإضافة الجديدة.</a:t>
            </a:r>
          </a:p>
          <a:p>
            <a:pPr algn="r" rtl="1"/>
            <a:r>
              <a:rPr lang="ar-EG" sz="2800" b="1" dirty="0"/>
              <a:t>تطوير التساؤلات البحثية</a:t>
            </a:r>
          </a:p>
          <a:p>
            <a:pPr algn="r" rtl="1"/>
            <a:r>
              <a:rPr lang="ar-EG" sz="2800" dirty="0"/>
              <a:t>تساعد الأدبيات السابقة في صياغة التساؤلات البحثية وتوجيه الدراسة نحو الأهداف المنشودة.</a:t>
            </a:r>
            <a:endParaRPr lang="ar-EG" sz="2800" b="1"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E78A9C2-535F-BF8F-7194-A110E7B6EE85}"/>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110076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642399" y="1099914"/>
            <a:ext cx="9998220" cy="5016758"/>
          </a:xfrm>
          <a:prstGeom prst="rect">
            <a:avLst/>
          </a:prstGeom>
          <a:noFill/>
        </p:spPr>
        <p:txBody>
          <a:bodyPr wrap="square" rtlCol="0">
            <a:spAutoFit/>
          </a:bodyPr>
          <a:lstStyle/>
          <a:p>
            <a:pPr algn="ctr" rtl="1"/>
            <a:r>
              <a:rPr lang="ar-EG" sz="3200" b="1" dirty="0">
                <a:solidFill>
                  <a:srgbClr val="FF0000"/>
                </a:solidFill>
              </a:rPr>
              <a:t>منهجية البحث في الأدبيات السابقة</a:t>
            </a:r>
          </a:p>
          <a:p>
            <a:pPr algn="r" rtl="1"/>
            <a:r>
              <a:rPr lang="ar-EG" sz="3200" b="1" dirty="0"/>
              <a:t>تحديد المصادر</a:t>
            </a:r>
          </a:p>
          <a:p>
            <a:pPr algn="r" rtl="1"/>
            <a:r>
              <a:rPr lang="ar-EG" sz="3200" dirty="0"/>
              <a:t>البدء بتحديد المصادر والقواعد البيانية المناسبة للبحث في الأدبيات</a:t>
            </a:r>
          </a:p>
          <a:p>
            <a:pPr algn="r" rtl="1"/>
            <a:r>
              <a:rPr lang="ar-EG" sz="3200" dirty="0"/>
              <a:t> السابقة ذات الصلة.</a:t>
            </a:r>
          </a:p>
          <a:p>
            <a:pPr algn="r" rtl="1"/>
            <a:r>
              <a:rPr lang="ar-EG" sz="3200" b="1" dirty="0"/>
              <a:t>صياغة الكلمات المفتاحية</a:t>
            </a:r>
          </a:p>
          <a:p>
            <a:pPr algn="r" rtl="1"/>
            <a:r>
              <a:rPr lang="ar-EG" sz="3200" dirty="0"/>
              <a:t>صياغة الكلمات المفتاحية المناسبة والتي تساعد في البحث الدقيق والموجه للموضوع.</a:t>
            </a:r>
          </a:p>
          <a:p>
            <a:pPr algn="r" rtl="1"/>
            <a:r>
              <a:rPr lang="ar-EG" sz="3200" b="1" dirty="0"/>
              <a:t>تحليل المحتوى</a:t>
            </a:r>
          </a:p>
          <a:p>
            <a:pPr algn="r" rtl="1"/>
            <a:r>
              <a:rPr lang="ar-EG" sz="3200" dirty="0"/>
              <a:t>دراسة وتحليل المحتوى لاستخراج المفاهيم والأفكار الرئيسية من الأدبيات ذات الصلة.</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E080E4A-A71F-546A-E877-A42D9D61D33C}"/>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1327457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r" rtl="1"/>
            <a:r>
              <a:rPr lang="ar-EG" sz="2800" b="1" dirty="0"/>
              <a:t>تصنيف وتحليل الأدبيات ذات الصلة</a:t>
            </a:r>
          </a:p>
        </p:txBody>
      </p:sp>
      <p:sp>
        <p:nvSpPr>
          <p:cNvPr id="48" name="TextBox 47"/>
          <p:cNvSpPr txBox="1"/>
          <p:nvPr/>
        </p:nvSpPr>
        <p:spPr>
          <a:xfrm>
            <a:off x="345560" y="1860649"/>
            <a:ext cx="10812720" cy="4401205"/>
          </a:xfrm>
          <a:prstGeom prst="rect">
            <a:avLst/>
          </a:prstGeom>
          <a:noFill/>
        </p:spPr>
        <p:txBody>
          <a:bodyPr wrap="square" rtlCol="0">
            <a:spAutoFit/>
          </a:bodyPr>
          <a:lstStyle/>
          <a:p>
            <a:pPr algn="r" rtl="1"/>
            <a:r>
              <a:rPr lang="ar-EG" sz="2800" b="1" dirty="0"/>
              <a:t>التصنيف المفاهيمي</a:t>
            </a:r>
          </a:p>
          <a:p>
            <a:pPr algn="r" rtl="1"/>
            <a:r>
              <a:rPr lang="ar-EG" sz="2800" dirty="0"/>
              <a:t>تصنيف الأدبيات وفقًا للمفاهيم الرئيسية والمتفرعات المرتبطة بموضوع البحث.</a:t>
            </a:r>
          </a:p>
          <a:p>
            <a:pPr algn="r" rtl="1"/>
            <a:r>
              <a:rPr lang="ar-EG" sz="2800" b="1" dirty="0"/>
              <a:t>التصنيف المنهجي</a:t>
            </a:r>
          </a:p>
          <a:p>
            <a:pPr algn="r" rtl="1"/>
            <a:r>
              <a:rPr lang="ar-EG" sz="2800" dirty="0"/>
              <a:t>تصنيف الأدبيات وفقًا للمناهج البحثية المستخدمة (كمية، نوعية، خليطة).</a:t>
            </a:r>
          </a:p>
          <a:p>
            <a:pPr algn="r" rtl="1"/>
            <a:r>
              <a:rPr lang="ar-EG" sz="2800" b="1" dirty="0"/>
              <a:t>التصنيف الموضوعي</a:t>
            </a:r>
          </a:p>
          <a:p>
            <a:pPr algn="r" rtl="1"/>
            <a:r>
              <a:rPr lang="ar-EG" sz="2800" dirty="0"/>
              <a:t>تقسيم الأدبيات وفقًا للموضوعات والقضايا الرئيسية المتناولة.</a:t>
            </a:r>
          </a:p>
          <a:p>
            <a:pPr algn="r" rtl="1"/>
            <a:r>
              <a:rPr lang="ar-EG" sz="2800" b="1" dirty="0"/>
              <a:t>التحليل المقارن</a:t>
            </a:r>
          </a:p>
          <a:p>
            <a:pPr algn="r" rtl="1"/>
            <a:r>
              <a:rPr lang="ar-EG" sz="2800" dirty="0"/>
              <a:t>إجراء تحليل مقارن لمقاربات الأدبيات السابقة وتوجهاتها البحثية.</a:t>
            </a:r>
          </a:p>
          <a:p>
            <a:pPr algn="r" rtl="1"/>
            <a:endParaRPr lang="ar-EG" sz="2800" dirty="0"/>
          </a:p>
          <a:p>
            <a:pPr algn="r" rtl="1"/>
            <a:endParaRPr lang="ar-EG" sz="28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32FAF28-3CFB-D68D-F3CE-DB4F3A2FD559}"/>
              </a:ext>
            </a:extLst>
          </p:cNvPr>
          <p:cNvSpPr txBox="1"/>
          <p:nvPr/>
        </p:nvSpPr>
        <p:spPr>
          <a:xfrm>
            <a:off x="6362700" y="6206782"/>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r" rtl="1"/>
            <a:r>
              <a:rPr lang="ar-EG" sz="2800" b="1" dirty="0"/>
              <a:t>تصنيف وتحليل الأدبيات ذات الصلة</a:t>
            </a:r>
          </a:p>
        </p:txBody>
      </p:sp>
      <p:sp>
        <p:nvSpPr>
          <p:cNvPr id="48" name="TextBox 47"/>
          <p:cNvSpPr txBox="1"/>
          <p:nvPr/>
        </p:nvSpPr>
        <p:spPr>
          <a:xfrm>
            <a:off x="345560" y="1860649"/>
            <a:ext cx="10812720" cy="4401205"/>
          </a:xfrm>
          <a:prstGeom prst="rect">
            <a:avLst/>
          </a:prstGeom>
          <a:noFill/>
        </p:spPr>
        <p:txBody>
          <a:bodyPr wrap="square" rtlCol="0">
            <a:spAutoFit/>
          </a:bodyPr>
          <a:lstStyle/>
          <a:p>
            <a:pPr algn="r" rtl="1"/>
            <a:r>
              <a:rPr lang="ar-EG" sz="2800" b="1" dirty="0"/>
              <a:t>التصنيف المفاهيمي</a:t>
            </a:r>
          </a:p>
          <a:p>
            <a:pPr algn="r" rtl="1"/>
            <a:r>
              <a:rPr lang="ar-EG" sz="2800" dirty="0"/>
              <a:t>تصنيف الأدبيات وفقًا للمفاهيم الرئيسية والمتفرعات المرتبطة بموضوع البحث.</a:t>
            </a:r>
          </a:p>
          <a:p>
            <a:pPr algn="r" rtl="1"/>
            <a:r>
              <a:rPr lang="ar-EG" sz="2800" b="1" dirty="0"/>
              <a:t>التصنيف المنهجي</a:t>
            </a:r>
          </a:p>
          <a:p>
            <a:pPr algn="r" rtl="1"/>
            <a:r>
              <a:rPr lang="ar-EG" sz="2800" dirty="0"/>
              <a:t>تصنيف الأدبيات وفقًا للمناهج البحثية المستخدمة (كمية، نوعية، مزيج بينهما ).</a:t>
            </a:r>
          </a:p>
          <a:p>
            <a:pPr algn="r" rtl="1"/>
            <a:r>
              <a:rPr lang="ar-EG" sz="2800" b="1" dirty="0"/>
              <a:t>التصنيف الموضوعي</a:t>
            </a:r>
          </a:p>
          <a:p>
            <a:pPr algn="r" rtl="1"/>
            <a:r>
              <a:rPr lang="ar-EG" sz="2800" dirty="0"/>
              <a:t>تقسيم الأدبيات وفقًا للموضوعات والقضايا الرئيسية المتناولة.</a:t>
            </a:r>
          </a:p>
          <a:p>
            <a:pPr algn="r" rtl="1"/>
            <a:r>
              <a:rPr lang="ar-EG" sz="2800" b="1" dirty="0"/>
              <a:t>التحليل المقارن</a:t>
            </a:r>
          </a:p>
          <a:p>
            <a:pPr algn="r" rtl="1"/>
            <a:r>
              <a:rPr lang="ar-EG" sz="2800" dirty="0"/>
              <a:t>إجراء تحليل مقارن لمقاربات الأدبيات السابقة وتوجهاتها البحثية.</a:t>
            </a:r>
          </a:p>
          <a:p>
            <a:pPr algn="r" rtl="1"/>
            <a:endParaRPr lang="ar-EG" sz="2800" dirty="0"/>
          </a:p>
          <a:p>
            <a:pPr algn="r" rtl="1"/>
            <a:endParaRPr lang="ar-EG" sz="28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B94A8EB-E516-4B56-3132-F53A2F5EEF8E}"/>
              </a:ext>
            </a:extLst>
          </p:cNvPr>
          <p:cNvSpPr txBox="1"/>
          <p:nvPr/>
        </p:nvSpPr>
        <p:spPr>
          <a:xfrm>
            <a:off x="6362700" y="6286992"/>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1783418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مصادر الحصول على الدراسات السابقة </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345560" y="1860649"/>
            <a:ext cx="10812720" cy="4401205"/>
          </a:xfrm>
          <a:prstGeom prst="rect">
            <a:avLst/>
          </a:prstGeom>
          <a:noFill/>
        </p:spPr>
        <p:txBody>
          <a:bodyPr wrap="square" rtlCol="0">
            <a:spAutoFit/>
          </a:bodyPr>
          <a:lstStyle/>
          <a:p>
            <a:pPr algn="r" rtl="1"/>
            <a:r>
              <a:rPr lang="ar-EG" sz="2800" b="1" dirty="0"/>
              <a:t>قواعد البيانات الإلكترونية</a:t>
            </a:r>
          </a:p>
          <a:p>
            <a:pPr algn="r" rtl="1"/>
            <a:r>
              <a:rPr lang="ar-EG" sz="2800" dirty="0"/>
              <a:t>مثل </a:t>
            </a:r>
            <a:r>
              <a:rPr lang="en-US" sz="2800" dirty="0"/>
              <a:t>Google Scholar </a:t>
            </a:r>
            <a:r>
              <a:rPr lang="ar-EG" sz="2800" dirty="0"/>
              <a:t>و </a:t>
            </a:r>
            <a:r>
              <a:rPr lang="en-US" sz="2800" dirty="0"/>
              <a:t>Scopus </a:t>
            </a:r>
            <a:r>
              <a:rPr lang="ar-EG" sz="2800" dirty="0"/>
              <a:t>و </a:t>
            </a:r>
            <a:r>
              <a:rPr lang="en-US" sz="2800" dirty="0"/>
              <a:t>Web of Science </a:t>
            </a:r>
            <a:r>
              <a:rPr lang="ar-EG" sz="2800" dirty="0"/>
              <a:t>لإيجاد المقالات والأبحاث الحديثة.</a:t>
            </a:r>
          </a:p>
          <a:p>
            <a:pPr algn="r"/>
            <a:r>
              <a:rPr lang="ar-EG" sz="2800" b="1" dirty="0"/>
              <a:t>المكتبات الجامعية</a:t>
            </a:r>
          </a:p>
          <a:p>
            <a:pPr algn="r"/>
            <a:r>
              <a:rPr lang="ar-EG" sz="2800" dirty="0"/>
              <a:t>توفر مجموعة واسعة من الكتب والدوريات ذات الصلة بموضوع البحث.</a:t>
            </a:r>
          </a:p>
          <a:p>
            <a:pPr algn="r"/>
            <a:r>
              <a:rPr lang="ar-EG" sz="2800" b="1" dirty="0"/>
              <a:t>التواصل مع الباحثين</a:t>
            </a:r>
          </a:p>
          <a:p>
            <a:pPr algn="r"/>
            <a:r>
              <a:rPr lang="ar-EG" sz="2800" dirty="0"/>
              <a:t>مراسلة الباحثين والخبراء في المجال للحصول على معلومات إضافية.</a:t>
            </a:r>
          </a:p>
          <a:p>
            <a:pPr algn="r"/>
            <a:r>
              <a:rPr lang="ar-EG" sz="2800" b="1" dirty="0"/>
              <a:t>مواقع الجامعات</a:t>
            </a:r>
          </a:p>
          <a:p>
            <a:pPr algn="r"/>
            <a:r>
              <a:rPr lang="ar-EG" sz="2800" dirty="0"/>
              <a:t>تنشر الأبحاث والرسائل الجامعية على مواقعها الإلكترونية.</a:t>
            </a:r>
          </a:p>
          <a:p>
            <a:pPr algn="r"/>
            <a:endParaRPr lang="ar-EG" sz="2800" dirty="0"/>
          </a:p>
          <a:p>
            <a:pPr algn="r" rtl="1"/>
            <a:endParaRPr lang="ar-EG" sz="28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9D2F4F-8F71-7670-26C0-B7D1D6839F78}"/>
              </a:ext>
            </a:extLst>
          </p:cNvPr>
          <p:cNvSpPr txBox="1"/>
          <p:nvPr/>
        </p:nvSpPr>
        <p:spPr>
          <a:xfrm>
            <a:off x="6362700" y="6319078"/>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97774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3467" y="1312756"/>
            <a:ext cx="1012540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46667" y="1623682"/>
            <a:ext cx="9770435" cy="4278094"/>
          </a:xfrm>
          <a:prstGeom prst="rect">
            <a:avLst/>
          </a:prstGeom>
          <a:noFill/>
        </p:spPr>
        <p:txBody>
          <a:bodyPr wrap="square" rtlCol="0">
            <a:spAutoFit/>
          </a:bodyPr>
          <a:lstStyle/>
          <a:p>
            <a:pPr algn="r" rtl="1"/>
            <a:r>
              <a:rPr lang="ar-EG" sz="2800" b="1" dirty="0">
                <a:solidFill>
                  <a:srgbClr val="FF0000"/>
                </a:solidFill>
              </a:rPr>
              <a:t>كيفية البحث عن الدراسات السابقة</a:t>
            </a:r>
            <a:endParaRPr lang="ar-EG" sz="3200" b="1" dirty="0">
              <a:solidFill>
                <a:srgbClr val="FF0000"/>
              </a:solidFill>
            </a:endParaRPr>
          </a:p>
          <a:p>
            <a:pPr algn="r" rtl="1"/>
            <a:r>
              <a:rPr lang="ar-EG" sz="3200" b="1" dirty="0"/>
              <a:t>تحديد الكلمات المفتاحية</a:t>
            </a:r>
          </a:p>
          <a:p>
            <a:pPr algn="r" rtl="1"/>
            <a:r>
              <a:rPr lang="ar-EG" sz="3200" dirty="0"/>
              <a:t>استخدام المصطلحات والمفاهيم ذات الصلة بموضوع البحث.</a:t>
            </a:r>
          </a:p>
          <a:p>
            <a:pPr algn="r" rtl="1"/>
            <a:r>
              <a:rPr lang="ar-EG" sz="3200" b="1" dirty="0"/>
              <a:t>البحث في قواعد البيانات</a:t>
            </a:r>
          </a:p>
          <a:p>
            <a:pPr algn="r" rtl="1"/>
            <a:r>
              <a:rPr lang="ar-EG" sz="3200" dirty="0"/>
              <a:t>استخدام محركات البحث المتخصصة مثل </a:t>
            </a:r>
            <a:r>
              <a:rPr lang="en-US" sz="3200" dirty="0"/>
              <a:t>Google Scholar </a:t>
            </a:r>
            <a:r>
              <a:rPr lang="ar-EG" sz="3200" dirty="0"/>
              <a:t>والدوريات العلمية.</a:t>
            </a:r>
          </a:p>
          <a:p>
            <a:pPr algn="r" rtl="1"/>
            <a:r>
              <a:rPr lang="ar-EG" sz="3200" b="1" dirty="0"/>
              <a:t>تصفية النتائج</a:t>
            </a:r>
          </a:p>
          <a:p>
            <a:pPr algn="r" rtl="1"/>
            <a:r>
              <a:rPr lang="ar-EG" sz="3200" dirty="0"/>
              <a:t>تحديد المصادر الأكثر ملاءمة والحديثة وذات الجودة العالية.</a:t>
            </a:r>
          </a:p>
          <a:p>
            <a:pPr algn="r" rtl="1"/>
            <a:endParaRPr lang="ar-EG"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353BDB8-DF7E-27EC-10A0-475F87EFB379}"/>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3467" y="1312756"/>
            <a:ext cx="11237358" cy="41608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8933" y="1711465"/>
            <a:ext cx="10769600" cy="3416320"/>
          </a:xfrm>
          <a:prstGeom prst="rect">
            <a:avLst/>
          </a:prstGeom>
          <a:noFill/>
        </p:spPr>
        <p:txBody>
          <a:bodyPr wrap="square" rtlCol="0">
            <a:spAutoFit/>
          </a:bodyPr>
          <a:lstStyle/>
          <a:p>
            <a:pPr algn="ctr" rtl="1"/>
            <a:r>
              <a:rPr lang="ar-EG" sz="2800" b="1" u="sng" dirty="0">
                <a:solidFill>
                  <a:srgbClr val="FF0000"/>
                </a:solidFill>
              </a:rPr>
              <a:t>تحديد فجوات البحث والمساحات البحثية المتاحة</a:t>
            </a:r>
          </a:p>
          <a:p>
            <a:pPr algn="r" rtl="1"/>
            <a:r>
              <a:rPr lang="ar-EG" sz="2800" b="1" dirty="0"/>
              <a:t>الفجوات البحثية</a:t>
            </a:r>
          </a:p>
          <a:p>
            <a:pPr algn="r" rtl="1"/>
            <a:r>
              <a:rPr lang="ar-EG" sz="2800" dirty="0"/>
              <a:t>تحديد النواحي التي لم يتم تناولها بشكل كاف في الأدبيات السابقة وتشكل فرصًا بحثية واعدة.</a:t>
            </a:r>
          </a:p>
          <a:p>
            <a:pPr algn="r" rtl="1"/>
            <a:r>
              <a:rPr lang="ar-EG" sz="2800" b="1" dirty="0"/>
              <a:t>المساحات البحثية الجديدة</a:t>
            </a:r>
          </a:p>
          <a:p>
            <a:pPr algn="r" rtl="1"/>
            <a:r>
              <a:rPr lang="ar-EG" sz="2800" dirty="0"/>
              <a:t>تحديد المواضيع والقضايا الناشئة التي يمكن للباحث المساهمة فيها من خلال دراسته الحالية.</a:t>
            </a:r>
          </a:p>
          <a:p>
            <a:pPr algn="r" rtl="1"/>
            <a:r>
              <a:rPr lang="ar-EG" sz="2800" b="1" dirty="0"/>
              <a:t>الإضافة المعرفية</a:t>
            </a:r>
          </a:p>
          <a:p>
            <a:pPr algn="r" rtl="1"/>
            <a:r>
              <a:rPr lang="ar-EG" sz="2800" dirty="0"/>
              <a:t>تحديد الكيفية التي يمكن أن تسهم بها الدراسة الحالية في تطوير المعرفة في مجال البحث.</a:t>
            </a:r>
          </a:p>
          <a:p>
            <a:pPr algn="r" rtl="1"/>
            <a:endParaRPr lang="ar-EG"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355B64-5184-CDB9-1DA9-9456AF4CC2D4}"/>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8680155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1693" y="467144"/>
            <a:ext cx="11519876" cy="538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83733" y="1381983"/>
            <a:ext cx="9488310" cy="4031873"/>
          </a:xfrm>
          <a:prstGeom prst="rect">
            <a:avLst/>
          </a:prstGeom>
          <a:noFill/>
        </p:spPr>
        <p:txBody>
          <a:bodyPr wrap="square" rtlCol="0">
            <a:spAutoFit/>
          </a:bodyPr>
          <a:lstStyle/>
          <a:p>
            <a:pPr algn="ctr" rtl="1"/>
            <a:r>
              <a:rPr lang="ar-EG" sz="3200" b="1" dirty="0">
                <a:solidFill>
                  <a:srgbClr val="FF0000"/>
                </a:solidFill>
              </a:rPr>
              <a:t>طرق تنظيم الدراسات السابقة</a:t>
            </a:r>
          </a:p>
          <a:p>
            <a:pPr algn="r" rtl="1"/>
            <a:r>
              <a:rPr lang="ar-EG" sz="2800" b="1" dirty="0"/>
              <a:t>تصنيف موضوعي</a:t>
            </a:r>
          </a:p>
          <a:p>
            <a:pPr algn="r" rtl="1"/>
            <a:r>
              <a:rPr lang="ar-EG" sz="2800" dirty="0"/>
              <a:t>تجميع الدراسات وفقًا للموضوعات والمفاهيم المشتركة.</a:t>
            </a:r>
            <a:endParaRPr lang="ar-EG" sz="2800" b="1" dirty="0"/>
          </a:p>
          <a:p>
            <a:pPr algn="r" rtl="1"/>
            <a:r>
              <a:rPr lang="ar-EG" sz="2800" b="1" dirty="0"/>
              <a:t>ترتيب زمني</a:t>
            </a:r>
          </a:p>
          <a:p>
            <a:pPr algn="r" rtl="1"/>
            <a:r>
              <a:rPr lang="ar-EG" sz="2800" dirty="0"/>
              <a:t>تنظيم الدراسات حسب التسلسل التاريخي لظهورها.</a:t>
            </a:r>
            <a:endParaRPr lang="ar-EG" sz="2800" b="1" dirty="0"/>
          </a:p>
          <a:p>
            <a:pPr algn="r" rtl="1"/>
            <a:r>
              <a:rPr lang="ar-EG" sz="2800" b="1" dirty="0"/>
              <a:t>تصنيف منهجي</a:t>
            </a:r>
          </a:p>
          <a:p>
            <a:pPr algn="r" rtl="1"/>
            <a:r>
              <a:rPr lang="ar-EG" sz="2800" dirty="0"/>
              <a:t>تنظيم الدراسات وفقًا للمناهج والأساليب المستخدمة.</a:t>
            </a:r>
          </a:p>
          <a:p>
            <a:pPr algn="r" rtl="1"/>
            <a:r>
              <a:rPr lang="ar-EG" sz="2800" b="1" dirty="0"/>
              <a:t>تصنيف جغرافي</a:t>
            </a:r>
          </a:p>
          <a:p>
            <a:pPr algn="r" rtl="1"/>
            <a:r>
              <a:rPr lang="ar-EG" sz="2800" dirty="0"/>
              <a:t>تنظيم الدراسات حسب المناطق والبلدان التي أجريت فيها</a:t>
            </a:r>
            <a:endParaRPr lang="ar-EG"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A05A78D-1F4B-A342-4A9E-89441DE3C021}"/>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093861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1693" y="971002"/>
            <a:ext cx="10497149" cy="44568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91854" y="1155869"/>
            <a:ext cx="9488310" cy="3662541"/>
          </a:xfrm>
          <a:prstGeom prst="rect">
            <a:avLst/>
          </a:prstGeom>
          <a:noFill/>
        </p:spPr>
        <p:txBody>
          <a:bodyPr wrap="square" rtlCol="0">
            <a:spAutoFit/>
          </a:bodyPr>
          <a:lstStyle/>
          <a:p>
            <a:pPr algn="ctr"/>
            <a:r>
              <a:rPr lang="ar-EG" sz="3600" b="1" dirty="0">
                <a:solidFill>
                  <a:srgbClr val="FF0000"/>
                </a:solidFill>
              </a:rPr>
              <a:t>عناصر مراجعة الدراسات السابقة</a:t>
            </a:r>
          </a:p>
          <a:p>
            <a:pPr algn="r"/>
            <a:endParaRPr lang="ar-EG" sz="2800" b="1" dirty="0"/>
          </a:p>
          <a:p>
            <a:pPr algn="r"/>
            <a:r>
              <a:rPr lang="ar-EG" sz="2800" dirty="0"/>
              <a:t>المنهجية والإجراءات</a:t>
            </a:r>
          </a:p>
          <a:p>
            <a:pPr algn="r"/>
            <a:r>
              <a:rPr lang="ar-EG" sz="2800" dirty="0"/>
              <a:t>الأهداف والتساؤلات</a:t>
            </a:r>
          </a:p>
          <a:p>
            <a:pPr algn="r"/>
            <a:r>
              <a:rPr lang="ar-EG" sz="2800" dirty="0"/>
              <a:t>المشكلة البحثية</a:t>
            </a:r>
            <a:endParaRPr lang="ar-EG" sz="2800" b="1" dirty="0"/>
          </a:p>
          <a:p>
            <a:pPr algn="r"/>
            <a:r>
              <a:rPr lang="ar-EG" sz="2800" dirty="0"/>
              <a:t>نقاط القوة والضعف</a:t>
            </a:r>
          </a:p>
          <a:p>
            <a:pPr algn="r"/>
            <a:r>
              <a:rPr lang="ar-EG" sz="2800" dirty="0"/>
              <a:t>النتائج والاستنتاجات</a:t>
            </a:r>
            <a:endParaRPr lang="ar-EG" sz="2800" b="1" dirty="0"/>
          </a:p>
          <a:p>
            <a:pPr algn="r"/>
            <a:r>
              <a:rPr lang="ar-EG" sz="2800" dirty="0"/>
              <a:t>التوصيات والآفاق المستقبلية</a:t>
            </a:r>
            <a:endParaRPr lang="ar-EG" sz="28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BE21530-AFA6-8E97-331D-EC5F058986F0}"/>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1208913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r" rtl="1"/>
            <a:r>
              <a:rPr lang="ar-EG" sz="2800" b="1"/>
              <a:t>التحليل والمقارنة بين الدراسات السابقة</a:t>
            </a:r>
            <a:endParaRPr lang="ar-EG" sz="2800" b="1" dirty="0"/>
          </a:p>
        </p:txBody>
      </p:sp>
      <p:sp>
        <p:nvSpPr>
          <p:cNvPr id="48" name="TextBox 47"/>
          <p:cNvSpPr txBox="1"/>
          <p:nvPr/>
        </p:nvSpPr>
        <p:spPr>
          <a:xfrm>
            <a:off x="345560" y="1860649"/>
            <a:ext cx="10812720" cy="3970318"/>
          </a:xfrm>
          <a:prstGeom prst="rect">
            <a:avLst/>
          </a:prstGeom>
          <a:noFill/>
        </p:spPr>
        <p:txBody>
          <a:bodyPr wrap="square" rtlCol="0">
            <a:spAutoFit/>
          </a:bodyPr>
          <a:lstStyle/>
          <a:p>
            <a:pPr algn="r" rtl="1"/>
            <a:r>
              <a:rPr lang="ar-EG" sz="2800" b="1" dirty="0"/>
              <a:t>تحليل النقاط الحاسمة</a:t>
            </a:r>
          </a:p>
          <a:p>
            <a:pPr algn="r" rtl="1"/>
            <a:r>
              <a:rPr lang="ar-EG" sz="2800" dirty="0"/>
              <a:t>استخلاص النقاط الأساسية والمؤثرة في الدراسات السابقة.</a:t>
            </a:r>
          </a:p>
          <a:p>
            <a:pPr algn="r" rtl="1"/>
            <a:endParaRPr lang="ar-EG" sz="2800" b="1" dirty="0"/>
          </a:p>
          <a:p>
            <a:pPr algn="r" rtl="1"/>
            <a:r>
              <a:rPr lang="ar-EG" sz="2800" b="1" dirty="0"/>
              <a:t>تحديد أوجه الاختلاف</a:t>
            </a:r>
          </a:p>
          <a:p>
            <a:pPr algn="r" rtl="1"/>
            <a:r>
              <a:rPr lang="ar-EG" sz="2800" dirty="0"/>
              <a:t>رصد الفروق في الأهداف والسياقات والتوصيات بين الدراسات.</a:t>
            </a:r>
          </a:p>
          <a:p>
            <a:pPr algn="r" rtl="1"/>
            <a:endParaRPr lang="ar-EG" sz="2800" dirty="0"/>
          </a:p>
          <a:p>
            <a:pPr algn="r" rtl="1"/>
            <a:r>
              <a:rPr lang="ar-EG" sz="2800" b="1" dirty="0"/>
              <a:t>تحديد أوجه التشابه</a:t>
            </a:r>
          </a:p>
          <a:p>
            <a:pPr algn="r" rtl="1"/>
            <a:r>
              <a:rPr lang="ar-EG" sz="2800" dirty="0"/>
              <a:t>البحث عن المواضيع والمنهجيات والنتائج المشتركة بين الدراسات.</a:t>
            </a:r>
          </a:p>
          <a:p>
            <a:pPr algn="r" rtl="1"/>
            <a:endParaRPr lang="ar-EG" sz="28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ED355CC-ADC0-E1A2-13A8-08BCF17C29FB}"/>
              </a:ext>
            </a:extLst>
          </p:cNvPr>
          <p:cNvSpPr txBox="1"/>
          <p:nvPr/>
        </p:nvSpPr>
        <p:spPr>
          <a:xfrm>
            <a:off x="6362700" y="6222824"/>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370307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658835"/>
          </a:xfrm>
          <a:prstGeom prst="rect">
            <a:avLst/>
          </a:prstGeom>
          <a:noFill/>
        </p:spPr>
        <p:txBody>
          <a:bodyPr wrap="square" rtlCol="0">
            <a:spAutoFit/>
          </a:bodyPr>
          <a:lstStyle/>
          <a:p>
            <a:pPr algn="r" rtl="1">
              <a:lnSpc>
                <a:spcPct val="150000"/>
              </a:lnSpc>
            </a:pPr>
            <a:r>
              <a:rPr lang="ar-EG" sz="2800" b="1" dirty="0"/>
              <a:t>استخلاص النتائج من الدراسات السابقة</a:t>
            </a:r>
          </a:p>
        </p:txBody>
      </p:sp>
      <p:sp>
        <p:nvSpPr>
          <p:cNvPr id="48" name="TextBox 47"/>
          <p:cNvSpPr txBox="1"/>
          <p:nvPr/>
        </p:nvSpPr>
        <p:spPr>
          <a:xfrm>
            <a:off x="345560" y="1860649"/>
            <a:ext cx="11084440" cy="3890489"/>
          </a:xfrm>
          <a:prstGeom prst="rect">
            <a:avLst/>
          </a:prstGeom>
          <a:noFill/>
        </p:spPr>
        <p:txBody>
          <a:bodyPr wrap="square" rtlCol="0">
            <a:spAutoFit/>
          </a:bodyPr>
          <a:lstStyle/>
          <a:p>
            <a:pPr algn="r" rtl="1">
              <a:lnSpc>
                <a:spcPct val="150000"/>
              </a:lnSpc>
            </a:pPr>
            <a:r>
              <a:rPr lang="ar-EG" sz="2800" b="1" dirty="0"/>
              <a:t>استنتاجات البحوث السابقة</a:t>
            </a:r>
          </a:p>
          <a:p>
            <a:pPr algn="r" rtl="1">
              <a:lnSpc>
                <a:spcPct val="150000"/>
              </a:lnSpc>
            </a:pPr>
            <a:r>
              <a:rPr lang="ar-EG" sz="2800" dirty="0"/>
              <a:t>تلخيص أهم النتائج والاستنتاجات التي توصلت إليها الدراسات السابقة.</a:t>
            </a:r>
          </a:p>
          <a:p>
            <a:pPr algn="r" rtl="1">
              <a:lnSpc>
                <a:spcPct val="150000"/>
              </a:lnSpc>
            </a:pPr>
            <a:r>
              <a:rPr lang="ar-EG" sz="2800" b="1" dirty="0"/>
              <a:t>الفجوات البحثية</a:t>
            </a:r>
          </a:p>
          <a:p>
            <a:pPr algn="r" rtl="1">
              <a:lnSpc>
                <a:spcPct val="150000"/>
              </a:lnSpc>
            </a:pPr>
            <a:r>
              <a:rPr lang="ar-EG" sz="2800" dirty="0"/>
              <a:t>تحديد المجالات والقضايا التي لم تتناولها الدراسات السابقة بشكل كاف.</a:t>
            </a:r>
          </a:p>
          <a:p>
            <a:pPr algn="r" rtl="1">
              <a:lnSpc>
                <a:spcPct val="150000"/>
              </a:lnSpc>
            </a:pPr>
            <a:r>
              <a:rPr lang="ar-EG" sz="2800" b="1" dirty="0"/>
              <a:t>الإطار النظري والمفاهيمي</a:t>
            </a:r>
          </a:p>
          <a:p>
            <a:pPr algn="r" rtl="1">
              <a:lnSpc>
                <a:spcPct val="150000"/>
              </a:lnSpc>
            </a:pPr>
            <a:r>
              <a:rPr lang="ar-EG" sz="2800" dirty="0"/>
              <a:t>بناء قاعدة نظرية متماسكة استنادًا إلى الأدبيات السابقة.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060FD5-4D38-BD20-0CE9-1467020A91F4}"/>
              </a:ext>
            </a:extLst>
          </p:cNvPr>
          <p:cNvSpPr txBox="1"/>
          <p:nvPr/>
        </p:nvSpPr>
        <p:spPr>
          <a:xfrm>
            <a:off x="6362700" y="6174698"/>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3368118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57017"/>
            <a:ext cx="10812720" cy="3643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r>
              <a:rPr lang="ar-EG" sz="2800" b="1" dirty="0"/>
              <a:t>توظيف الدراسات السابقة في البحث الحالي</a:t>
            </a:r>
          </a:p>
        </p:txBody>
      </p:sp>
      <p:sp>
        <p:nvSpPr>
          <p:cNvPr id="48" name="TextBox 47"/>
          <p:cNvSpPr txBox="1"/>
          <p:nvPr/>
        </p:nvSpPr>
        <p:spPr>
          <a:xfrm>
            <a:off x="345560" y="1860649"/>
            <a:ext cx="11084440" cy="3539430"/>
          </a:xfrm>
          <a:prstGeom prst="rect">
            <a:avLst/>
          </a:prstGeom>
          <a:noFill/>
        </p:spPr>
        <p:txBody>
          <a:bodyPr wrap="square" rtlCol="0">
            <a:spAutoFit/>
          </a:bodyPr>
          <a:lstStyle/>
          <a:p>
            <a:pPr algn="r" rtl="1"/>
            <a:r>
              <a:rPr lang="ar-EG" sz="2800" b="1" dirty="0"/>
              <a:t>بناء فرضيات البحث</a:t>
            </a:r>
          </a:p>
          <a:p>
            <a:pPr algn="r" rtl="1"/>
            <a:r>
              <a:rPr lang="ar-EG" sz="2800" dirty="0"/>
              <a:t>استخدام نتائج الدراسات السابقة لبناء فرضيات البحث الحالي.</a:t>
            </a:r>
          </a:p>
          <a:p>
            <a:pPr algn="r" rtl="1"/>
            <a:endParaRPr lang="ar-EG" sz="2800" dirty="0"/>
          </a:p>
          <a:p>
            <a:pPr algn="r" rtl="1"/>
            <a:r>
              <a:rPr lang="ar-EG" sz="2800" b="1" dirty="0"/>
              <a:t>تصميم منهجية البحث</a:t>
            </a:r>
          </a:p>
          <a:p>
            <a:pPr algn="r" rtl="1"/>
            <a:r>
              <a:rPr lang="ar-EG" sz="2800" dirty="0"/>
              <a:t>الاستفادة من الأساليب والمناهج المستخدمة في الدراسات السابقة.</a:t>
            </a:r>
          </a:p>
          <a:p>
            <a:pPr algn="r" rtl="1"/>
            <a:endParaRPr lang="ar-EG" sz="2800" dirty="0"/>
          </a:p>
          <a:p>
            <a:pPr algn="r" rtl="1"/>
            <a:r>
              <a:rPr lang="ar-EG" sz="2800" b="1" dirty="0"/>
              <a:t>تفسير نتائج البحث</a:t>
            </a:r>
          </a:p>
          <a:p>
            <a:pPr algn="r" rtl="1"/>
            <a:r>
              <a:rPr lang="ar-EG" sz="2800" dirty="0"/>
              <a:t>مقارنة نتائج البحث الحالي مع نتائج الدراسات السابقة.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979949-B298-AE32-EC4F-AC4C70A073E7}"/>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075873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تطبيقى لكيفية صياغة دراسات سابقة </a:t>
            </a:r>
          </a:p>
        </p:txBody>
      </p:sp>
      <p:sp>
        <p:nvSpPr>
          <p:cNvPr id="48" name="TextBox 47"/>
          <p:cNvSpPr txBox="1"/>
          <p:nvPr/>
        </p:nvSpPr>
        <p:spPr>
          <a:xfrm>
            <a:off x="345560" y="1860649"/>
            <a:ext cx="11084440" cy="4201150"/>
          </a:xfrm>
          <a:prstGeom prst="rect">
            <a:avLst/>
          </a:prstGeom>
          <a:noFill/>
        </p:spPr>
        <p:txBody>
          <a:bodyPr wrap="square" rtlCol="0">
            <a:spAutoFit/>
          </a:bodyPr>
          <a:lstStyle/>
          <a:p>
            <a:pPr marR="0" lvl="0" algn="ctr" rtl="1">
              <a:lnSpc>
                <a:spcPct val="150000"/>
              </a:lnSpc>
              <a:spcBef>
                <a:spcPts val="0"/>
              </a:spcBef>
              <a:spcAft>
                <a:spcPts val="0"/>
              </a:spcAft>
              <a:buClr>
                <a:srgbClr val="0070C0"/>
              </a:buClr>
            </a:pPr>
            <a:r>
              <a:rPr lang="ar-EG" sz="2800" b="1" dirty="0">
                <a:solidFill>
                  <a:srgbClr val="FF0000"/>
                </a:solidFill>
                <a:latin typeface="Simplified Arabic" panose="02020603050405020304" pitchFamily="18" charset="-78"/>
                <a:ea typeface="Calibri" panose="020F0502020204030204" pitchFamily="34" charset="0"/>
                <a:cs typeface="Simplified Arabic" panose="02020603050405020304" pitchFamily="18" charset="-78"/>
              </a:rPr>
              <a:t>العنوان (</a:t>
            </a:r>
            <a:r>
              <a:rPr lang="ar-EG" sz="2800" b="1" dirty="0">
                <a:solidFill>
                  <a:srgbClr val="FF0000"/>
                </a:solidFill>
                <a:effectLst/>
                <a:latin typeface="Simplified Arabic" panose="02020603050405020304" pitchFamily="18" charset="-78"/>
                <a:ea typeface="Calibri" panose="020F0502020204030204" pitchFamily="34" charset="0"/>
                <a:cs typeface="Simplified Arabic" panose="02020603050405020304" pitchFamily="18" charset="-78"/>
              </a:rPr>
              <a:t>تأثير الاحتراق الوظيفي على الالتزام التنظيمي)</a:t>
            </a:r>
          </a:p>
          <a:p>
            <a:pPr marR="0" lvl="0" algn="ctr" rtl="1">
              <a:lnSpc>
                <a:spcPct val="150000"/>
              </a:lnSpc>
              <a:spcBef>
                <a:spcPts val="0"/>
              </a:spcBef>
              <a:spcAft>
                <a:spcPts val="0"/>
              </a:spcAft>
              <a:buClr>
                <a:srgbClr val="0070C0"/>
              </a:buClr>
            </a:pPr>
            <a:r>
              <a:rPr lang="ar-EG" sz="2800" b="1" dirty="0">
                <a:solidFill>
                  <a:srgbClr val="FF0000"/>
                </a:solidFill>
                <a:latin typeface="Simplified Arabic" panose="02020603050405020304" pitchFamily="18" charset="-78"/>
                <a:ea typeface="Calibri" panose="020F0502020204030204" pitchFamily="34" charset="0"/>
                <a:cs typeface="Simplified Arabic" panose="02020603050405020304" pitchFamily="18" charset="-78"/>
              </a:rPr>
              <a:t>متغيرات الدراسة : المستقل ( الاحتراق الوظيفى )</a:t>
            </a:r>
          </a:p>
          <a:p>
            <a:pPr marR="0" lvl="0" algn="ctr" rtl="1">
              <a:lnSpc>
                <a:spcPct val="150000"/>
              </a:lnSpc>
              <a:spcBef>
                <a:spcPts val="0"/>
              </a:spcBef>
              <a:spcAft>
                <a:spcPts val="0"/>
              </a:spcAft>
              <a:buClr>
                <a:srgbClr val="0070C0"/>
              </a:buClr>
            </a:pPr>
            <a:r>
              <a:rPr lang="ar-EG" sz="2800" b="1" dirty="0">
                <a:solidFill>
                  <a:srgbClr val="FF0000"/>
                </a:solidFill>
                <a:effectLst/>
                <a:latin typeface="Simplified Arabic" panose="02020603050405020304" pitchFamily="18" charset="-78"/>
                <a:ea typeface="Calibri" panose="020F0502020204030204" pitchFamily="34" charset="0"/>
                <a:cs typeface="Simplified Arabic" panose="02020603050405020304" pitchFamily="18" charset="-78"/>
              </a:rPr>
              <a:t>التابع ( الالتزام التنظيمى )</a:t>
            </a:r>
          </a:p>
          <a:p>
            <a:pPr marL="0" marR="0" algn="justLow" rtl="1">
              <a:lnSpc>
                <a:spcPct val="150000"/>
              </a:lnSpc>
              <a:spcBef>
                <a:spcPts val="0"/>
              </a:spcBef>
              <a:spcAft>
                <a:spcPts val="0"/>
              </a:spcAft>
              <a:tabLst>
                <a:tab pos="800100" algn="r"/>
              </a:tabLst>
            </a:pPr>
            <a:r>
              <a:rPr lang="ar-EG" sz="2400" b="1" dirty="0">
                <a:solidFill>
                  <a:srgbClr val="000000"/>
                </a:solidFill>
                <a:latin typeface="Calibri" panose="020F0502020204030204" pitchFamily="34" charset="0"/>
                <a:ea typeface="Calibri" panose="020F0502020204030204" pitchFamily="34" charset="0"/>
                <a:cs typeface="Simplified Arabic" panose="02020603050405020304" pitchFamily="18" charset="-78"/>
              </a:rPr>
              <a:t>يتم تقسيم الدراسات السابقة الى 3 مجموعات </a:t>
            </a:r>
          </a:p>
          <a:p>
            <a:pPr marL="0" marR="0" algn="justLow" rtl="1">
              <a:lnSpc>
                <a:spcPct val="150000"/>
              </a:lnSpc>
              <a:spcBef>
                <a:spcPts val="0"/>
              </a:spcBef>
              <a:spcAft>
                <a:spcPts val="0"/>
              </a:spcAft>
              <a:tabLst>
                <a:tab pos="800100" algn="r"/>
              </a:tabLst>
            </a:pPr>
            <a:r>
              <a:rPr lang="ar-EG" sz="24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الاولى تتناول المتغير المستقل </a:t>
            </a:r>
          </a:p>
          <a:p>
            <a:pPr marL="0" marR="0" algn="justLow" rtl="1">
              <a:lnSpc>
                <a:spcPct val="150000"/>
              </a:lnSpc>
              <a:spcBef>
                <a:spcPts val="0"/>
              </a:spcBef>
              <a:spcAft>
                <a:spcPts val="0"/>
              </a:spcAft>
              <a:tabLst>
                <a:tab pos="800100" algn="r"/>
              </a:tabLst>
            </a:pPr>
            <a:r>
              <a:rPr lang="ar-EG" sz="2400" b="1" dirty="0">
                <a:solidFill>
                  <a:srgbClr val="000000"/>
                </a:solidFill>
                <a:latin typeface="Calibri" panose="020F0502020204030204" pitchFamily="34" charset="0"/>
                <a:ea typeface="Calibri" panose="020F0502020204030204" pitchFamily="34" charset="0"/>
                <a:cs typeface="Simplified Arabic" panose="02020603050405020304" pitchFamily="18" charset="-78"/>
              </a:rPr>
              <a:t>الثانية تتناول المتغير التابع </a:t>
            </a:r>
          </a:p>
          <a:p>
            <a:pPr marL="0" marR="0" algn="justLow" rtl="1">
              <a:lnSpc>
                <a:spcPct val="150000"/>
              </a:lnSpc>
              <a:spcBef>
                <a:spcPts val="0"/>
              </a:spcBef>
              <a:spcAft>
                <a:spcPts val="0"/>
              </a:spcAft>
              <a:tabLst>
                <a:tab pos="800100" algn="r"/>
              </a:tabLst>
            </a:pPr>
            <a:r>
              <a:rPr lang="ar-EG" sz="24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الثالثة تجمع بين المتغيرين فى مجالات تطبيق متنوعة </a:t>
            </a:r>
            <a:r>
              <a:rPr lang="ar-SA" sz="24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9DD648C-F206-A601-2FA7-EC1E81B71DA3}"/>
              </a:ext>
            </a:extLst>
          </p:cNvPr>
          <p:cNvSpPr txBox="1"/>
          <p:nvPr/>
        </p:nvSpPr>
        <p:spPr>
          <a:xfrm>
            <a:off x="6362700" y="619074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78403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1138988" y="1860649"/>
            <a:ext cx="10291011" cy="3370153"/>
          </a:xfrm>
          <a:prstGeom prst="rect">
            <a:avLst/>
          </a:prstGeom>
          <a:noFill/>
        </p:spPr>
        <p:txBody>
          <a:bodyPr wrap="square" rtlCol="0">
            <a:spAutoFit/>
          </a:bodyPr>
          <a:lstStyle/>
          <a:p>
            <a:pPr marL="342900" marR="0" lvl="0" indent="-342900" algn="justLow" rtl="1">
              <a:lnSpc>
                <a:spcPct val="150000"/>
              </a:lnSpc>
              <a:spcBef>
                <a:spcPts val="0"/>
              </a:spcBef>
              <a:spcAft>
                <a:spcPts val="0"/>
              </a:spcAft>
              <a:buClr>
                <a:srgbClr val="0070C0"/>
              </a:buClr>
              <a:buFont typeface="+mj-cs"/>
              <a:buAutoNum type="arabic1Minus"/>
            </a:pPr>
            <a:r>
              <a:rPr lang="ar-SA" sz="2400" b="1" dirty="0">
                <a:solidFill>
                  <a:srgbClr val="0070C0"/>
                </a:solidFill>
                <a:effectLst/>
                <a:latin typeface="Calibri" panose="020F0502020204030204" pitchFamily="34" charset="0"/>
                <a:ea typeface="Calibri" panose="020F0502020204030204" pitchFamily="34" charset="0"/>
                <a:cs typeface="+mj-cs"/>
              </a:rPr>
              <a:t>الدراسات التي ت</a:t>
            </a:r>
            <a:r>
              <a:rPr lang="ar-EG" sz="2400" b="1" dirty="0">
                <a:solidFill>
                  <a:srgbClr val="0070C0"/>
                </a:solidFill>
                <a:effectLst/>
                <a:latin typeface="Calibri" panose="020F0502020204030204" pitchFamily="34" charset="0"/>
                <a:ea typeface="Calibri" panose="020F0502020204030204" pitchFamily="34" charset="0"/>
                <a:cs typeface="+mj-cs"/>
              </a:rPr>
              <a:t>تناول متغير</a:t>
            </a:r>
            <a:r>
              <a:rPr lang="ar-SA" sz="2400" b="1" dirty="0">
                <a:solidFill>
                  <a:srgbClr val="0070C0"/>
                </a:solidFill>
                <a:effectLst/>
                <a:latin typeface="Calibri" panose="020F0502020204030204" pitchFamily="34" charset="0"/>
                <a:ea typeface="Calibri" panose="020F0502020204030204" pitchFamily="34" charset="0"/>
                <a:cs typeface="+mj-cs"/>
              </a:rPr>
              <a:t> الاحتراق الوظيفي</a:t>
            </a:r>
            <a:endParaRPr lang="ar-EG" sz="2400" b="1" dirty="0">
              <a:solidFill>
                <a:srgbClr val="0070C0"/>
              </a:solidFill>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tabLst>
                <a:tab pos="800100" algn="r"/>
              </a:tabLst>
            </a:pPr>
            <a:r>
              <a:rPr lang="ar-EG" sz="2400" b="1" dirty="0">
                <a:solidFill>
                  <a:srgbClr val="000000"/>
                </a:solidFill>
                <a:effectLst/>
                <a:latin typeface="Calibri" panose="020F0502020204030204" pitchFamily="34" charset="0"/>
                <a:ea typeface="Calibri" panose="020F0502020204030204" pitchFamily="34" charset="0"/>
                <a:cs typeface="+mj-cs"/>
              </a:rPr>
              <a:t>هدفت دراسة </a:t>
            </a:r>
            <a:r>
              <a:rPr lang="ar-EG" sz="2400" b="1" dirty="0">
                <a:solidFill>
                  <a:srgbClr val="0070C0"/>
                </a:solidFill>
                <a:effectLst/>
                <a:latin typeface="Calibri" panose="020F0502020204030204" pitchFamily="34" charset="0"/>
                <a:ea typeface="Calibri" panose="020F0502020204030204" pitchFamily="34" charset="0"/>
                <a:cs typeface="+mj-cs"/>
              </a:rPr>
              <a:t>(</a:t>
            </a:r>
            <a:r>
              <a:rPr lang="en-US" sz="2400" b="1" dirty="0">
                <a:solidFill>
                  <a:srgbClr val="0070C0"/>
                </a:solidFill>
                <a:effectLst/>
                <a:latin typeface="Simplified Arabic" panose="02020603050405020304" pitchFamily="18" charset="-78"/>
                <a:ea typeface="Calibri" panose="020F0502020204030204" pitchFamily="34" charset="0"/>
                <a:cs typeface="+mj-cs"/>
              </a:rPr>
              <a:t>Miles, 2023</a:t>
            </a:r>
            <a:r>
              <a:rPr lang="ar-EG" sz="2400" b="1" dirty="0">
                <a:solidFill>
                  <a:srgbClr val="0070C0"/>
                </a:solidFill>
                <a:effectLst/>
                <a:latin typeface="Calibri" panose="020F0502020204030204" pitchFamily="34" charset="0"/>
                <a:ea typeface="Calibri" panose="020F0502020204030204" pitchFamily="34" charset="0"/>
                <a:cs typeface="+mj-cs"/>
              </a:rPr>
              <a:t>) </a:t>
            </a:r>
            <a:r>
              <a:rPr lang="ar-EG" sz="2400" b="1" dirty="0">
                <a:solidFill>
                  <a:srgbClr val="000000"/>
                </a:solidFill>
                <a:effectLst/>
                <a:latin typeface="Calibri" panose="020F0502020204030204" pitchFamily="34" charset="0"/>
                <a:ea typeface="Calibri" panose="020F0502020204030204" pitchFamily="34" charset="0"/>
                <a:cs typeface="+mj-cs"/>
              </a:rPr>
              <a:t>أن </a:t>
            </a:r>
            <a:r>
              <a:rPr lang="ar-SA" sz="2400" b="1" dirty="0">
                <a:solidFill>
                  <a:srgbClr val="000000"/>
                </a:solidFill>
                <a:effectLst/>
                <a:latin typeface="Calibri" panose="020F0502020204030204" pitchFamily="34" charset="0"/>
                <a:ea typeface="Calibri" panose="020F0502020204030204" pitchFamily="34" charset="0"/>
                <a:cs typeface="+mj-cs"/>
              </a:rPr>
              <a:t>الإجهاد والإرهاق أدَّيَا إلى زيادة مستويات الغياب والأخطاء والشكاوى في التمريض وأن هذه المشكلة تزداد سوءًا، مما يستلزم الحاجة إلى التغيير وإدخال تدخلات جديدة لعكس هذا الاتجاه والنظر في سبب حدوث الإرهاق. وقد توصلت الدراسة إلى مجموعة من النتائج أن الإرهاق في التمريض مشكلة كبيرة يمكن أن تؤثر على جودة رعاية المرضى. ويمكن أن تقلل من التوتر والإرهاق، وبالتالي تؤدي إلى تحسين جودة رعاية المرضى. </a:t>
            </a:r>
            <a:endParaRPr lang="en-US" sz="2400" b="1" dirty="0">
              <a:effectLst/>
              <a:latin typeface="Calibri" panose="020F0502020204030204" pitchFamily="34" charset="0"/>
              <a:ea typeface="Calibri" panose="020F0502020204030204" pitchFamily="34" charset="0"/>
              <a:cs typeface="+mj-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4E3462-8E82-0FB6-8748-B393F97B1958}"/>
              </a:ext>
            </a:extLst>
          </p:cNvPr>
          <p:cNvSpPr txBox="1"/>
          <p:nvPr/>
        </p:nvSpPr>
        <p:spPr>
          <a:xfrm>
            <a:off x="6362700" y="619074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97016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052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1138989" y="1860649"/>
            <a:ext cx="9849854" cy="3916457"/>
          </a:xfrm>
          <a:prstGeom prst="rect">
            <a:avLst/>
          </a:prstGeom>
          <a:noFill/>
        </p:spPr>
        <p:txBody>
          <a:bodyPr wrap="square" rtlCol="0">
            <a:spAutoFit/>
          </a:bodyPr>
          <a:lstStyle/>
          <a:p>
            <a:pPr marL="342900" marR="0" lvl="0" indent="-342900" algn="justLow" rtl="1">
              <a:lnSpc>
                <a:spcPct val="150000"/>
              </a:lnSpc>
              <a:spcBef>
                <a:spcPts val="0"/>
              </a:spcBef>
              <a:spcAft>
                <a:spcPts val="0"/>
              </a:spcAft>
              <a:buClr>
                <a:srgbClr val="0070C0"/>
              </a:buClr>
              <a:buFont typeface="+mj-cs"/>
              <a:buAutoNum type="arabic1Minus"/>
            </a:pPr>
            <a:r>
              <a:rPr lang="ar-SA" sz="2800" b="1" dirty="0">
                <a:solidFill>
                  <a:srgbClr val="0070C0"/>
                </a:solidFill>
                <a:effectLst/>
                <a:latin typeface="Calibri" panose="020F0502020204030204" pitchFamily="34" charset="0"/>
                <a:ea typeface="Calibri" panose="020F0502020204030204" pitchFamily="34" charset="0"/>
                <a:cs typeface="+mj-cs"/>
              </a:rPr>
              <a:t>الدراسات التي ت</a:t>
            </a:r>
            <a:r>
              <a:rPr lang="ar-EG" sz="2800" b="1" dirty="0">
                <a:solidFill>
                  <a:srgbClr val="0070C0"/>
                </a:solidFill>
                <a:effectLst/>
                <a:latin typeface="Calibri" panose="020F0502020204030204" pitchFamily="34" charset="0"/>
                <a:ea typeface="Calibri" panose="020F0502020204030204" pitchFamily="34" charset="0"/>
                <a:cs typeface="+mj-cs"/>
              </a:rPr>
              <a:t>تناول متغير</a:t>
            </a:r>
            <a:r>
              <a:rPr lang="ar-SA" sz="2800" b="1" dirty="0">
                <a:solidFill>
                  <a:srgbClr val="0070C0"/>
                </a:solidFill>
                <a:effectLst/>
                <a:latin typeface="Calibri" panose="020F0502020204030204" pitchFamily="34" charset="0"/>
                <a:ea typeface="Calibri" panose="020F0502020204030204" pitchFamily="34" charset="0"/>
                <a:cs typeface="+mj-cs"/>
              </a:rPr>
              <a:t> الاحتراق الوظيفي</a:t>
            </a:r>
            <a:endParaRPr lang="ar-EG" sz="2800" b="1" dirty="0">
              <a:solidFill>
                <a:srgbClr val="0070C0"/>
              </a:solidFill>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tabLst>
                <a:tab pos="800100" algn="r"/>
              </a:tabLst>
            </a:pPr>
            <a:r>
              <a:rPr lang="ar-EG" sz="2800" b="1" dirty="0">
                <a:solidFill>
                  <a:srgbClr val="000000"/>
                </a:solidFill>
                <a:effectLst/>
                <a:latin typeface="Calibri" panose="020F0502020204030204" pitchFamily="34" charset="0"/>
                <a:ea typeface="Calibri" panose="020F0502020204030204" pitchFamily="34" charset="0"/>
                <a:cs typeface="+mj-cs"/>
              </a:rPr>
              <a:t>وهدفت دراسة </a:t>
            </a:r>
            <a:r>
              <a:rPr lang="ar-EG" sz="2800" b="1" dirty="0">
                <a:solidFill>
                  <a:srgbClr val="0070C0"/>
                </a:solidFill>
                <a:effectLst/>
                <a:latin typeface="Calibri" panose="020F0502020204030204" pitchFamily="34" charset="0"/>
                <a:ea typeface="Calibri" panose="020F0502020204030204" pitchFamily="34" charset="0"/>
                <a:cs typeface="+mj-cs"/>
              </a:rPr>
              <a:t>(</a:t>
            </a:r>
            <a:r>
              <a:rPr lang="en-US" sz="2800" b="1" dirty="0">
                <a:solidFill>
                  <a:srgbClr val="0070C0"/>
                </a:solidFill>
                <a:effectLst/>
                <a:latin typeface="Simplified Arabic" panose="02020603050405020304" pitchFamily="18" charset="-78"/>
                <a:ea typeface="Calibri" panose="020F0502020204030204" pitchFamily="34" charset="0"/>
                <a:cs typeface="+mj-cs"/>
              </a:rPr>
              <a:t>Yu &amp; Yu, 2023</a:t>
            </a:r>
            <a:r>
              <a:rPr lang="ar-EG" sz="2800" b="1" dirty="0">
                <a:solidFill>
                  <a:srgbClr val="0070C0"/>
                </a:solidFill>
                <a:effectLst/>
                <a:latin typeface="Calibri" panose="020F0502020204030204" pitchFamily="34" charset="0"/>
                <a:ea typeface="Calibri" panose="020F0502020204030204" pitchFamily="34" charset="0"/>
                <a:cs typeface="+mj-cs"/>
              </a:rPr>
              <a:t>) </a:t>
            </a:r>
            <a:r>
              <a:rPr lang="ar-EG" sz="2800" b="1" dirty="0">
                <a:solidFill>
                  <a:srgbClr val="000000"/>
                </a:solidFill>
                <a:effectLst/>
                <a:latin typeface="Calibri" panose="020F0502020204030204" pitchFamily="34" charset="0"/>
                <a:ea typeface="Calibri" panose="020F0502020204030204" pitchFamily="34" charset="0"/>
                <a:cs typeface="+mj-cs"/>
              </a:rPr>
              <a:t>أن </a:t>
            </a:r>
            <a:r>
              <a:rPr lang="ar-SA" sz="2800" b="1" dirty="0">
                <a:solidFill>
                  <a:srgbClr val="000000"/>
                </a:solidFill>
                <a:effectLst/>
                <a:latin typeface="Calibri" panose="020F0502020204030204" pitchFamily="34" charset="0"/>
                <a:ea typeface="Calibri" panose="020F0502020204030204" pitchFamily="34" charset="0"/>
                <a:cs typeface="+mj-cs"/>
              </a:rPr>
              <a:t>الإرهاق الوظيفي لمعلمي اللغة الإنجليزية في الصين أصبح بارزًا في مجال التعليم وعلم النفس، مع تزايد المقالات البحثية ذات الصلة بشكل عام، وقد توصلت الدراسة إلى أنه لا يزال البحث حول الإرهاق الوظيفي لمعلمي اللغة الإنجليزية في الصين في مهده، على الرغم من عدم وجود استنتاج بالإجماع بين المتغيرات الديموجرافية.</a:t>
            </a: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3E9CB2-EE86-6FCD-691A-7983E7F1F727}"/>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4225706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0633615" cy="7237046"/>
          </a:xfrm>
          <a:prstGeom prst="rect">
            <a:avLst/>
          </a:prstGeom>
          <a:noFill/>
        </p:spPr>
        <p:txBody>
          <a:bodyPr wrap="square" rtlCol="0">
            <a:spAutoFit/>
          </a:bodyPr>
          <a:lstStyle/>
          <a:p>
            <a:pPr marL="342900" marR="0" lvl="0" indent="-342900" algn="justLow" rtl="1">
              <a:lnSpc>
                <a:spcPct val="150000"/>
              </a:lnSpc>
              <a:spcBef>
                <a:spcPts val="0"/>
              </a:spcBef>
              <a:spcAft>
                <a:spcPts val="0"/>
              </a:spcAft>
              <a:buClr>
                <a:srgbClr val="0070C0"/>
              </a:buClr>
              <a:buFont typeface="+mj-cs"/>
              <a:buAutoNum type="arabic1Minus"/>
            </a:pPr>
            <a:r>
              <a:rPr lang="ar-SA"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الدراسات التي ت</a:t>
            </a:r>
            <a:r>
              <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تناول متغير</a:t>
            </a:r>
            <a:r>
              <a:rPr lang="ar-SA"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 الاحتراق الوظيفي</a:t>
            </a: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0" marR="0" algn="justLow" rtl="1">
              <a:lnSpc>
                <a:spcPct val="150000"/>
              </a:lnSpc>
              <a:spcBef>
                <a:spcPts val="0"/>
              </a:spcBef>
              <a:spcAft>
                <a:spcPts val="0"/>
              </a:spcAft>
              <a:tabLst>
                <a:tab pos="800100" algn="r"/>
              </a:tabLst>
            </a:pPr>
            <a:r>
              <a:rPr lang="ar-SA" sz="2400" b="1" dirty="0">
                <a:solidFill>
                  <a:srgbClr val="000000"/>
                </a:solidFill>
                <a:effectLst/>
                <a:latin typeface="Calibri" panose="020F0502020204030204" pitchFamily="34" charset="0"/>
                <a:ea typeface="Calibri" panose="020F0502020204030204" pitchFamily="34" charset="0"/>
                <a:cs typeface="+mj-cs"/>
              </a:rPr>
              <a:t>كما هدفت دراسة </a:t>
            </a:r>
            <a:r>
              <a:rPr lang="ar-SA" sz="2400" b="1" dirty="0">
                <a:solidFill>
                  <a:srgbClr val="0070C0"/>
                </a:solidFill>
                <a:effectLst/>
                <a:latin typeface="Calibri" panose="020F0502020204030204" pitchFamily="34" charset="0"/>
                <a:ea typeface="Calibri" panose="020F0502020204030204" pitchFamily="34" charset="0"/>
                <a:cs typeface="+mj-cs"/>
              </a:rPr>
              <a:t>(</a:t>
            </a:r>
            <a:r>
              <a:rPr lang="en-US" sz="2400" b="1" dirty="0">
                <a:solidFill>
                  <a:srgbClr val="0070C0"/>
                </a:solidFill>
                <a:effectLst/>
                <a:latin typeface="Simplified Arabic" panose="02020603050405020304" pitchFamily="18" charset="-78"/>
                <a:ea typeface="Calibri" panose="020F0502020204030204" pitchFamily="34" charset="0"/>
                <a:cs typeface="+mj-cs"/>
              </a:rPr>
              <a:t>Song, et al., 2023</a:t>
            </a:r>
            <a:r>
              <a:rPr lang="ar-EG" sz="2400" b="1" dirty="0">
                <a:solidFill>
                  <a:srgbClr val="0070C0"/>
                </a:solidFill>
                <a:effectLst/>
                <a:latin typeface="Calibri" panose="020F0502020204030204" pitchFamily="34" charset="0"/>
                <a:ea typeface="Calibri" panose="020F0502020204030204" pitchFamily="34" charset="0"/>
                <a:cs typeface="+mj-cs"/>
              </a:rPr>
              <a:t>) </a:t>
            </a:r>
            <a:r>
              <a:rPr lang="ar-SA" sz="2400" b="1" dirty="0">
                <a:solidFill>
                  <a:srgbClr val="000000"/>
                </a:solidFill>
                <a:effectLst/>
                <a:latin typeface="Calibri" panose="020F0502020204030204" pitchFamily="34" charset="0"/>
                <a:ea typeface="Calibri" panose="020F0502020204030204" pitchFamily="34" charset="0"/>
                <a:cs typeface="+mj-cs"/>
              </a:rPr>
              <a:t>إلى استكشاف آلية الوساطة لكيفية تأثير مصادر الإجهاد الوظيفي على إرهاق المعلمين </a:t>
            </a:r>
            <a:r>
              <a:rPr lang="ar-EG" sz="2400" b="1" dirty="0">
                <a:solidFill>
                  <a:srgbClr val="000000"/>
                </a:solidFill>
                <a:effectLst/>
                <a:latin typeface="Calibri" panose="020F0502020204030204" pitchFamily="34" charset="0"/>
                <a:ea typeface="Calibri" panose="020F0502020204030204" pitchFamily="34" charset="0"/>
                <a:cs typeface="+mj-cs"/>
              </a:rPr>
              <a:t>في ا</a:t>
            </a:r>
            <a:r>
              <a:rPr lang="ar-SA" sz="2400" b="1" dirty="0">
                <a:solidFill>
                  <a:srgbClr val="000000"/>
                </a:solidFill>
                <a:effectLst/>
                <a:latin typeface="Calibri" panose="020F0502020204030204" pitchFamily="34" charset="0"/>
                <a:ea typeface="Calibri" panose="020F0502020204030204" pitchFamily="34" charset="0"/>
                <a:cs typeface="+mj-cs"/>
              </a:rPr>
              <a:t>لمدارس الابتدائية والثانوية، تم جمع البيانات باستخدام مخزون</a:t>
            </a:r>
            <a:r>
              <a:rPr lang="en-US" sz="2400" b="1" dirty="0">
                <a:solidFill>
                  <a:srgbClr val="000000"/>
                </a:solidFill>
                <a:effectLst/>
                <a:latin typeface="Simplified Arabic" panose="02020603050405020304" pitchFamily="18" charset="-78"/>
                <a:ea typeface="Calibri" panose="020F0502020204030204" pitchFamily="34" charset="0"/>
                <a:cs typeface="+mj-cs"/>
              </a:rPr>
              <a:t> Maslach Burnout  </a:t>
            </a:r>
            <a:r>
              <a:rPr lang="ar-SA" sz="2400" b="1" dirty="0">
                <a:solidFill>
                  <a:srgbClr val="000000"/>
                </a:solidFill>
                <a:effectLst/>
                <a:latin typeface="Simplified Arabic" panose="02020603050405020304" pitchFamily="18" charset="-78"/>
                <a:ea typeface="Calibri" panose="020F0502020204030204" pitchFamily="34" charset="0"/>
                <a:cs typeface="+mj-cs"/>
              </a:rPr>
              <a:t>ومقياس الإجهاد المهني ومقياس الدعم الاجتماعي واستبيان التمكين النفسي، تم إجراء نموذج معادلة هيكلية</a:t>
            </a:r>
            <a:r>
              <a:rPr lang="en-US" sz="2400" b="1" dirty="0">
                <a:solidFill>
                  <a:srgbClr val="000000"/>
                </a:solidFill>
                <a:effectLst/>
                <a:latin typeface="Simplified Arabic" panose="02020603050405020304" pitchFamily="18" charset="-78"/>
                <a:ea typeface="Calibri" panose="020F0502020204030204" pitchFamily="34" charset="0"/>
                <a:cs typeface="+mj-cs"/>
              </a:rPr>
              <a:t> (SEM) </a:t>
            </a:r>
            <a:r>
              <a:rPr lang="ar-SA" sz="2400" b="1" dirty="0">
                <a:solidFill>
                  <a:srgbClr val="000000"/>
                </a:solidFill>
                <a:effectLst/>
                <a:latin typeface="Calibri" panose="020F0502020204030204" pitchFamily="34" charset="0"/>
                <a:ea typeface="Calibri" panose="020F0502020204030204" pitchFamily="34" charset="0"/>
                <a:cs typeface="+mj-cs"/>
              </a:rPr>
              <a:t>لتحليل ما إذا كان التمكين يتوسط العلاقة بين الإجهاد الوظيفي وإرهاق المعلمين. وقد توصلت هذه الدراسة إلى مجموعة من النتائج منها أن أبعاد الإرهاق الوظيفي تأثرت بمصادر مختلفة لضغوط العمل والإجهاد الوظيفي التي تؤثر على إرهاق المعلمين ووفرت أساسًا لتطوير التدخلات للمعلمين الذين يعانون من الإرهاق من منظور الدعم الاجتماعي والتمكين النفسي</a:t>
            </a: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R="0" lvl="0" algn="justLow" rtl="1">
              <a:lnSpc>
                <a:spcPct val="150000"/>
              </a:lnSpc>
              <a:spcBef>
                <a:spcPts val="0"/>
              </a:spcBef>
              <a:spcAft>
                <a:spcPts val="0"/>
              </a:spcAft>
              <a:buClr>
                <a:srgbClr val="0070C0"/>
              </a:buClr>
            </a:pP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58D66D-5125-DE2E-9C97-873F22DF8E53}"/>
              </a:ext>
            </a:extLst>
          </p:cNvPr>
          <p:cNvSpPr txBox="1"/>
          <p:nvPr/>
        </p:nvSpPr>
        <p:spPr>
          <a:xfrm>
            <a:off x="6362700" y="6222824"/>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723212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0633615" cy="7237046"/>
          </a:xfrm>
          <a:prstGeom prst="rect">
            <a:avLst/>
          </a:prstGeom>
          <a:noFill/>
        </p:spPr>
        <p:txBody>
          <a:bodyPr wrap="square" rtlCol="0">
            <a:spAutoFit/>
          </a:bodyPr>
          <a:lstStyle/>
          <a:p>
            <a:pPr marR="0" lvl="0" algn="justLow" rtl="1">
              <a:lnSpc>
                <a:spcPct val="150000"/>
              </a:lnSpc>
              <a:spcBef>
                <a:spcPts val="0"/>
              </a:spcBef>
              <a:spcAft>
                <a:spcPts val="0"/>
              </a:spcAft>
              <a:buClr>
                <a:srgbClr val="0070C0"/>
              </a:buClr>
            </a:pPr>
            <a:r>
              <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ب- </a:t>
            </a:r>
            <a:r>
              <a:rPr lang="ar-SA"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الدراسات التي تناولت الالتزام التنظيمي</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228600" marR="0" algn="justLow" rtl="1">
              <a:lnSpc>
                <a:spcPct val="150000"/>
              </a:lnSpc>
              <a:spcBef>
                <a:spcPts val="0"/>
              </a:spcBef>
              <a:spcAft>
                <a:spcPts val="0"/>
              </a:spcAft>
            </a:pPr>
            <a:r>
              <a:rPr lang="ar-EG" sz="2400" b="1" dirty="0">
                <a:effectLst/>
                <a:latin typeface="Calibri" panose="020F0502020204030204" pitchFamily="34" charset="0"/>
                <a:ea typeface="Calibri" panose="020F0502020204030204" pitchFamily="34" charset="0"/>
                <a:cs typeface="+mj-cs"/>
              </a:rPr>
              <a:t>هدفت دراسة </a:t>
            </a:r>
            <a:r>
              <a:rPr lang="ar-EG" sz="2400" b="1" dirty="0">
                <a:solidFill>
                  <a:srgbClr val="0070C0"/>
                </a:solidFill>
                <a:effectLst/>
                <a:latin typeface="Calibri" panose="020F0502020204030204" pitchFamily="34" charset="0"/>
                <a:ea typeface="Calibri" panose="020F0502020204030204" pitchFamily="34" charset="0"/>
                <a:cs typeface="+mj-cs"/>
              </a:rPr>
              <a:t>(</a:t>
            </a:r>
            <a:r>
              <a:rPr lang="en-US" sz="2400" b="1" dirty="0" err="1">
                <a:solidFill>
                  <a:srgbClr val="0070C0"/>
                </a:solidFill>
                <a:effectLst/>
                <a:latin typeface="Simplified Arabic" panose="02020603050405020304" pitchFamily="18" charset="-78"/>
                <a:ea typeface="Calibri" panose="020F0502020204030204" pitchFamily="34" charset="0"/>
                <a:cs typeface="+mj-cs"/>
              </a:rPr>
              <a:t>Aish</a:t>
            </a:r>
            <a:r>
              <a:rPr lang="en-US" sz="2400" b="1" dirty="0">
                <a:solidFill>
                  <a:srgbClr val="0070C0"/>
                </a:solidFill>
                <a:effectLst/>
                <a:latin typeface="Simplified Arabic" panose="02020603050405020304" pitchFamily="18" charset="-78"/>
                <a:ea typeface="Calibri" panose="020F0502020204030204" pitchFamily="34" charset="0"/>
                <a:cs typeface="+mj-cs"/>
              </a:rPr>
              <a:t>, 2024</a:t>
            </a:r>
            <a:r>
              <a:rPr lang="ar-EG" sz="2400" b="1" dirty="0">
                <a:solidFill>
                  <a:srgbClr val="0070C0"/>
                </a:solidFill>
                <a:effectLst/>
                <a:latin typeface="Calibri" panose="020F0502020204030204" pitchFamily="34" charset="0"/>
                <a:ea typeface="Calibri" panose="020F0502020204030204" pitchFamily="34" charset="0"/>
                <a:cs typeface="+mj-cs"/>
              </a:rPr>
              <a:t>)</a:t>
            </a:r>
            <a:r>
              <a:rPr lang="ar-EG" sz="2400" b="1" dirty="0">
                <a:effectLst/>
                <a:latin typeface="Calibri" panose="020F0502020204030204" pitchFamily="34" charset="0"/>
                <a:ea typeface="Calibri" panose="020F0502020204030204" pitchFamily="34" charset="0"/>
                <a:cs typeface="+mj-cs"/>
              </a:rPr>
              <a:t> إلى تأثير أخلاقيات العمل والثقافة التنظيمية والالتزام التنظيمي على أداء المعلمين في </a:t>
            </a:r>
            <a:r>
              <a:rPr lang="en-US" sz="2400" b="1" dirty="0">
                <a:effectLst/>
                <a:latin typeface="Simplified Arabic" panose="02020603050405020304" pitchFamily="18" charset="-78"/>
                <a:ea typeface="Calibri" panose="020F0502020204030204" pitchFamily="34" charset="0"/>
                <a:cs typeface="+mj-cs"/>
              </a:rPr>
              <a:t>SMK Negeri</a:t>
            </a:r>
            <a:r>
              <a:rPr lang="ar-EG" sz="2400" b="1" dirty="0">
                <a:effectLst/>
                <a:latin typeface="Calibri" panose="020F0502020204030204" pitchFamily="34" charset="0"/>
                <a:ea typeface="Calibri" panose="020F0502020204030204" pitchFamily="34" charset="0"/>
                <a:cs typeface="+mj-cs"/>
              </a:rPr>
              <a:t> في دينباسار. وقد توصلت هذه الدراسة إلى أن القيادة الخادمة وأخلاقيات العمل والثقافة التنظيمية والالتزام التنظيمي لها تأثير إيجابي وكبير على أداء المعلمين. </a:t>
            </a:r>
            <a:endParaRPr lang="en-US" sz="2400" b="1" dirty="0">
              <a:effectLst/>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pPr>
            <a:r>
              <a:rPr lang="ar-EG" sz="2400" b="1" dirty="0">
                <a:effectLst/>
                <a:latin typeface="Calibri" panose="020F0502020204030204" pitchFamily="34" charset="0"/>
                <a:ea typeface="Calibri" panose="020F0502020204030204" pitchFamily="34" charset="0"/>
                <a:cs typeface="+mj-cs"/>
              </a:rPr>
              <a:t>كما هدفت دراسة </a:t>
            </a:r>
            <a:r>
              <a:rPr lang="ar-EG" sz="2400" b="1" dirty="0">
                <a:solidFill>
                  <a:srgbClr val="0070C0"/>
                </a:solidFill>
                <a:effectLst/>
                <a:latin typeface="Calibri" panose="020F0502020204030204" pitchFamily="34" charset="0"/>
                <a:ea typeface="Calibri" panose="020F0502020204030204" pitchFamily="34" charset="0"/>
                <a:cs typeface="+mj-cs"/>
              </a:rPr>
              <a:t>(لبيب، 2023) </a:t>
            </a:r>
            <a:r>
              <a:rPr lang="ar-EG" sz="2400" b="1" dirty="0">
                <a:effectLst/>
                <a:latin typeface="Calibri" panose="020F0502020204030204" pitchFamily="34" charset="0"/>
                <a:ea typeface="Calibri" panose="020F0502020204030204" pitchFamily="34" charset="0"/>
                <a:cs typeface="+mj-cs"/>
              </a:rPr>
              <a:t>إلى تحليل العلاقة بين القيادة الأخلاقية والالتزام التنظيمي بالتطبيق على العاملين بالشركات التابعة للشركة القابضة للأدوية وتم اختيار عينة طبقية عشوائية من العاملين. وقد توصلت هذه الدراسة إلى وجود فروق معنوية ذات دلالة إحصائية بين مستوى إدراك العاملين لأبعاد القيادة الأخلاقية وأبعاد الالتزام التنظيمي.</a:t>
            </a:r>
            <a:endParaRPr lang="en-US" sz="2400" b="1" dirty="0">
              <a:effectLst/>
              <a:latin typeface="Calibri" panose="020F0502020204030204" pitchFamily="34" charset="0"/>
              <a:ea typeface="Calibri" panose="020F0502020204030204" pitchFamily="34" charset="0"/>
              <a:cs typeface="+mj-cs"/>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R="0" lvl="0" algn="justLow" rtl="1">
              <a:lnSpc>
                <a:spcPct val="150000"/>
              </a:lnSpc>
              <a:spcBef>
                <a:spcPts val="0"/>
              </a:spcBef>
              <a:spcAft>
                <a:spcPts val="0"/>
              </a:spcAft>
              <a:buClr>
                <a:srgbClr val="0070C0"/>
              </a:buClr>
            </a:pP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6B1B95E-4AF8-220E-3EDD-CFF5ACD02826}"/>
              </a:ext>
            </a:extLst>
          </p:cNvPr>
          <p:cNvSpPr txBox="1"/>
          <p:nvPr/>
        </p:nvSpPr>
        <p:spPr>
          <a:xfrm>
            <a:off x="6362700" y="6206782"/>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30901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0633615" cy="4470455"/>
          </a:xfrm>
          <a:prstGeom prst="rect">
            <a:avLst/>
          </a:prstGeom>
          <a:noFill/>
        </p:spPr>
        <p:txBody>
          <a:bodyPr wrap="square" rtlCol="0">
            <a:spAutoFit/>
          </a:bodyPr>
          <a:lstStyle/>
          <a:p>
            <a:pPr marR="0" lvl="0" algn="justLow" rtl="1">
              <a:lnSpc>
                <a:spcPct val="150000"/>
              </a:lnSpc>
              <a:spcBef>
                <a:spcPts val="0"/>
              </a:spcBef>
              <a:spcAft>
                <a:spcPts val="0"/>
              </a:spcAft>
              <a:buClr>
                <a:srgbClr val="0070C0"/>
              </a:buClr>
            </a:pPr>
            <a:r>
              <a:rPr lang="ar-EG" sz="2400" b="1" dirty="0">
                <a:solidFill>
                  <a:srgbClr val="0070C0"/>
                </a:solidFill>
                <a:effectLst/>
                <a:latin typeface="Calibri" panose="020F0502020204030204" pitchFamily="34" charset="0"/>
                <a:ea typeface="Calibri" panose="020F0502020204030204" pitchFamily="34" charset="0"/>
                <a:cs typeface="+mj-cs"/>
              </a:rPr>
              <a:t>ب- </a:t>
            </a:r>
            <a:r>
              <a:rPr lang="ar-SA" sz="2400" b="1" dirty="0">
                <a:solidFill>
                  <a:srgbClr val="0070C0"/>
                </a:solidFill>
                <a:effectLst/>
                <a:latin typeface="Calibri" panose="020F0502020204030204" pitchFamily="34" charset="0"/>
                <a:ea typeface="Calibri" panose="020F0502020204030204" pitchFamily="34" charset="0"/>
                <a:cs typeface="+mj-cs"/>
              </a:rPr>
              <a:t>الدراسات التي تناولت الالتزام التنظيمي</a:t>
            </a:r>
            <a:endParaRPr lang="en-US" sz="1800" b="1" dirty="0">
              <a:effectLst/>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pPr>
            <a:r>
              <a:rPr lang="ar-EG" sz="2800" b="1" dirty="0">
                <a:effectLst/>
                <a:latin typeface="Calibri" panose="020F0502020204030204" pitchFamily="34" charset="0"/>
                <a:ea typeface="Calibri" panose="020F0502020204030204" pitchFamily="34" charset="0"/>
                <a:cs typeface="+mj-cs"/>
              </a:rPr>
              <a:t>بينما هدفت دراسة </a:t>
            </a:r>
            <a:r>
              <a:rPr lang="ar-EG" sz="2800" b="1" dirty="0">
                <a:solidFill>
                  <a:srgbClr val="0070C0"/>
                </a:solidFill>
                <a:effectLst/>
                <a:latin typeface="Calibri" panose="020F0502020204030204" pitchFamily="34" charset="0"/>
                <a:ea typeface="Calibri" panose="020F0502020204030204" pitchFamily="34" charset="0"/>
                <a:cs typeface="+mj-cs"/>
              </a:rPr>
              <a:t>(</a:t>
            </a:r>
            <a:r>
              <a:rPr lang="en-US" sz="2800" b="1" dirty="0">
                <a:solidFill>
                  <a:srgbClr val="0070C0"/>
                </a:solidFill>
                <a:effectLst/>
                <a:latin typeface="Simplified Arabic" panose="02020603050405020304" pitchFamily="18" charset="-78"/>
                <a:ea typeface="Calibri" panose="020F0502020204030204" pitchFamily="34" charset="0"/>
                <a:cs typeface="+mj-cs"/>
              </a:rPr>
              <a:t>Frimpong, et al., 2023</a:t>
            </a:r>
            <a:r>
              <a:rPr lang="ar-EG" sz="2800" b="1" dirty="0">
                <a:solidFill>
                  <a:srgbClr val="0070C0"/>
                </a:solidFill>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لمعرفة</a:t>
            </a:r>
            <a:r>
              <a:rPr lang="ar-EG" sz="2800" b="1" dirty="0">
                <a:solidFill>
                  <a:srgbClr val="0070C0"/>
                </a:solidFill>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العلاقة بين تمكين الموظفين والالتزام التنظيمي في صناعة الضيافة الغانية حيث </a:t>
            </a:r>
            <a:r>
              <a:rPr lang="ar-SA" sz="2800" b="1" dirty="0">
                <a:solidFill>
                  <a:srgbClr val="000000"/>
                </a:solidFill>
                <a:effectLst/>
                <a:latin typeface="Calibri" panose="020F0502020204030204" pitchFamily="34" charset="0"/>
                <a:ea typeface="Calibri" panose="020F0502020204030204" pitchFamily="34" charset="0"/>
                <a:cs typeface="+mj-cs"/>
              </a:rPr>
              <a:t>رأى المديرون والمشرفون داخل مكان العمل أن تمكين الموظفين يُنظر إليه بشكل غير مهم لأن تمكين موظفيهم قد يقلل من قدرتهم للسيطرة على منظمتهم وقيادتها.</a:t>
            </a:r>
            <a:r>
              <a:rPr lang="ar-SA" sz="2800" b="1" dirty="0">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وقد توصلت هذه الدراسة إلى استجابة للاهتمامات المتزايدة باستمرار في دور تمكين الموظفين في تطوير الموظفين الملتزمين التزامًا شديدًا ومدى إمكانية تغيير الدعم الإشرافي المتصور للتنمية. </a:t>
            </a:r>
            <a:endParaRPr lang="en-US" sz="2400" b="1" dirty="0">
              <a:effectLst/>
              <a:latin typeface="Calibri" panose="020F0502020204030204" pitchFamily="34" charset="0"/>
              <a:ea typeface="Calibri" panose="020F0502020204030204" pitchFamily="34" charset="0"/>
              <a:cs typeface="+mj-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C566063-302D-ECD3-3BEE-FC325DDFA1FD}"/>
              </a:ext>
            </a:extLst>
          </p:cNvPr>
          <p:cNvSpPr txBox="1"/>
          <p:nvPr/>
        </p:nvSpPr>
        <p:spPr>
          <a:xfrm>
            <a:off x="6362700" y="6158656"/>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426348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0633615" cy="7237046"/>
          </a:xfrm>
          <a:prstGeom prst="rect">
            <a:avLst/>
          </a:prstGeom>
          <a:noFill/>
        </p:spPr>
        <p:txBody>
          <a:bodyPr wrap="square" rtlCol="0">
            <a:spAutoFit/>
          </a:bodyPr>
          <a:lstStyle/>
          <a:p>
            <a:pPr marR="0" lvl="0" algn="justLow" rtl="1">
              <a:lnSpc>
                <a:spcPct val="150000"/>
              </a:lnSpc>
              <a:spcBef>
                <a:spcPts val="0"/>
              </a:spcBef>
              <a:spcAft>
                <a:spcPts val="0"/>
              </a:spcAft>
              <a:buClr>
                <a:srgbClr val="0070C0"/>
              </a:buClr>
            </a:pPr>
            <a:r>
              <a:rPr lang="ar-EG" sz="2400" b="1" dirty="0">
                <a:solidFill>
                  <a:srgbClr val="0070C0"/>
                </a:solidFill>
                <a:effectLst/>
                <a:latin typeface="Calibri" panose="020F0502020204030204" pitchFamily="34" charset="0"/>
                <a:ea typeface="Calibri" panose="020F0502020204030204" pitchFamily="34" charset="0"/>
                <a:cs typeface="+mj-cs"/>
              </a:rPr>
              <a:t>ب- </a:t>
            </a:r>
            <a:r>
              <a:rPr lang="ar-SA" sz="2400" b="1" dirty="0">
                <a:solidFill>
                  <a:srgbClr val="0070C0"/>
                </a:solidFill>
                <a:effectLst/>
                <a:latin typeface="Calibri" panose="020F0502020204030204" pitchFamily="34" charset="0"/>
                <a:ea typeface="Calibri" panose="020F0502020204030204" pitchFamily="34" charset="0"/>
                <a:cs typeface="+mj-cs"/>
              </a:rPr>
              <a:t>الدراسات التي تناولت الالتزام التنظيمي</a:t>
            </a:r>
            <a:endParaRPr lang="en-US" sz="2400" b="1" dirty="0">
              <a:effectLst/>
              <a:latin typeface="Calibri" panose="020F0502020204030204" pitchFamily="34" charset="0"/>
              <a:ea typeface="Calibri" panose="020F0502020204030204" pitchFamily="34" charset="0"/>
              <a:cs typeface="+mj-cs"/>
            </a:endParaRPr>
          </a:p>
          <a:p>
            <a:pPr marL="0" marR="0" algn="justLow" rtl="1">
              <a:lnSpc>
                <a:spcPct val="150000"/>
              </a:lnSpc>
              <a:spcBef>
                <a:spcPts val="0"/>
              </a:spcBef>
              <a:spcAft>
                <a:spcPts val="0"/>
              </a:spcAft>
            </a:pPr>
            <a:r>
              <a:rPr lang="ar-EG" sz="1800" b="1" dirty="0">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بينما هدفت دراسة </a:t>
            </a:r>
            <a:r>
              <a:rPr lang="ar-EG" sz="2800" b="1" dirty="0">
                <a:solidFill>
                  <a:srgbClr val="0070C0"/>
                </a:solidFill>
                <a:effectLst/>
                <a:latin typeface="Calibri" panose="020F0502020204030204" pitchFamily="34" charset="0"/>
                <a:ea typeface="Calibri" panose="020F0502020204030204" pitchFamily="34" charset="0"/>
                <a:cs typeface="+mj-cs"/>
              </a:rPr>
              <a:t>(</a:t>
            </a:r>
            <a:r>
              <a:rPr lang="en-US" sz="2800" b="1" dirty="0" err="1">
                <a:solidFill>
                  <a:srgbClr val="0070C0"/>
                </a:solidFill>
                <a:effectLst/>
                <a:latin typeface="Simplified Arabic" panose="02020603050405020304" pitchFamily="18" charset="-78"/>
                <a:ea typeface="Calibri" panose="020F0502020204030204" pitchFamily="34" charset="0"/>
                <a:cs typeface="+mj-cs"/>
              </a:rPr>
              <a:t>Supriadi</a:t>
            </a:r>
            <a:r>
              <a:rPr lang="en-US" sz="2800" b="1" dirty="0">
                <a:solidFill>
                  <a:srgbClr val="0070C0"/>
                </a:solidFill>
                <a:effectLst/>
                <a:latin typeface="Simplified Arabic" panose="02020603050405020304" pitchFamily="18" charset="-78"/>
                <a:ea typeface="Calibri" panose="020F0502020204030204" pitchFamily="34" charset="0"/>
                <a:cs typeface="+mj-cs"/>
              </a:rPr>
              <a:t> &amp; </a:t>
            </a:r>
            <a:r>
              <a:rPr lang="en-US" sz="2800" b="1" dirty="0" err="1">
                <a:solidFill>
                  <a:srgbClr val="0070C0"/>
                </a:solidFill>
                <a:effectLst/>
                <a:latin typeface="Simplified Arabic" panose="02020603050405020304" pitchFamily="18" charset="-78"/>
                <a:ea typeface="Calibri" panose="020F0502020204030204" pitchFamily="34" charset="0"/>
                <a:cs typeface="+mj-cs"/>
              </a:rPr>
              <a:t>Sumardjo</a:t>
            </a:r>
            <a:r>
              <a:rPr lang="en-US" sz="2800" b="1" dirty="0">
                <a:solidFill>
                  <a:srgbClr val="0070C0"/>
                </a:solidFill>
                <a:effectLst/>
                <a:latin typeface="Simplified Arabic" panose="02020603050405020304" pitchFamily="18" charset="-78"/>
                <a:ea typeface="Calibri" panose="020F0502020204030204" pitchFamily="34" charset="0"/>
                <a:cs typeface="+mj-cs"/>
              </a:rPr>
              <a:t>, 2022</a:t>
            </a:r>
            <a:r>
              <a:rPr lang="ar-EG" sz="2800" b="1" dirty="0">
                <a:solidFill>
                  <a:srgbClr val="0070C0"/>
                </a:solidFill>
                <a:effectLst/>
                <a:latin typeface="Calibri" panose="020F0502020204030204" pitchFamily="34" charset="0"/>
                <a:ea typeface="Calibri" panose="020F0502020204030204" pitchFamily="34" charset="0"/>
                <a:cs typeface="+mj-cs"/>
              </a:rPr>
              <a:t>) </a:t>
            </a:r>
            <a:r>
              <a:rPr lang="ar-EG" sz="2800" b="1" dirty="0">
                <a:effectLst/>
                <a:latin typeface="Calibri" panose="020F0502020204030204" pitchFamily="34" charset="0"/>
                <a:ea typeface="Calibri" panose="020F0502020204030204" pitchFamily="34" charset="0"/>
                <a:cs typeface="+mj-cs"/>
              </a:rPr>
              <a:t>إلى تحديد مدى تصور دور الالتزام التنظيمي والتأثير بين الدعم التنظيمي المتصور والثقافة التنظيمية على السلوك التنظيمي. ويمكن أن يوفر اكتشاف الحداثة في نموذج سلوك المواطنة التنظيمي المطور حلًا لوباء</a:t>
            </a:r>
            <a:r>
              <a:rPr lang="en-US" sz="2800" b="1" dirty="0">
                <a:effectLst/>
                <a:latin typeface="Simplified Arabic" panose="02020603050405020304" pitchFamily="18" charset="-78"/>
                <a:ea typeface="Calibri" panose="020F0502020204030204" pitchFamily="34" charset="0"/>
                <a:cs typeface="+mj-cs"/>
              </a:rPr>
              <a:t>COVID-19</a:t>
            </a:r>
            <a:r>
              <a:rPr lang="ar-EG" sz="2800" b="1" dirty="0">
                <a:effectLst/>
                <a:latin typeface="Calibri" panose="020F0502020204030204" pitchFamily="34" charset="0"/>
                <a:ea typeface="Calibri" panose="020F0502020204030204" pitchFamily="34" charset="0"/>
                <a:cs typeface="+mj-cs"/>
              </a:rPr>
              <a:t>. وقد توصلت هذه الدراسة إلى أنه لكي تحافظ الشركة على أعمالها ودور المنظمة يجب تحسين سلوك المواطنة من خلال مؤشرات من نتائج البحث مثل الدعم من الزملاء، والمسؤولية عن أخطاء الموظفين.</a:t>
            </a:r>
            <a:endParaRPr lang="en-US" sz="2800" b="1" dirty="0">
              <a:effectLst/>
              <a:latin typeface="Calibri" panose="020F0502020204030204" pitchFamily="34" charset="0"/>
              <a:ea typeface="Calibri" panose="020F0502020204030204" pitchFamily="34" charset="0"/>
              <a:cs typeface="+mj-cs"/>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R="0" lvl="0" algn="justLow" rtl="1">
              <a:lnSpc>
                <a:spcPct val="150000"/>
              </a:lnSpc>
              <a:spcBef>
                <a:spcPts val="0"/>
              </a:spcBef>
              <a:spcAft>
                <a:spcPts val="0"/>
              </a:spcAft>
              <a:buClr>
                <a:srgbClr val="0070C0"/>
              </a:buClr>
            </a:pP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BD8FBF-B66D-B0F2-CD0E-F833316A851A}"/>
              </a:ext>
            </a:extLst>
          </p:cNvPr>
          <p:cNvSpPr txBox="1"/>
          <p:nvPr/>
        </p:nvSpPr>
        <p:spPr>
          <a:xfrm>
            <a:off x="6362700" y="6335118"/>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616435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3062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تطبيقى لكيفية صياغة دراسات سابقة </a:t>
            </a:r>
          </a:p>
        </p:txBody>
      </p:sp>
      <p:sp>
        <p:nvSpPr>
          <p:cNvPr id="48" name="TextBox 47"/>
          <p:cNvSpPr txBox="1"/>
          <p:nvPr/>
        </p:nvSpPr>
        <p:spPr>
          <a:xfrm>
            <a:off x="1507958" y="1860649"/>
            <a:ext cx="9922042" cy="2582245"/>
          </a:xfrm>
          <a:prstGeom prst="rect">
            <a:avLst/>
          </a:prstGeom>
          <a:noFill/>
        </p:spPr>
        <p:txBody>
          <a:bodyPr wrap="square" rtlCol="0">
            <a:spAutoFit/>
          </a:bodyPr>
          <a:lstStyle/>
          <a:p>
            <a:pPr marL="0" marR="0" algn="ctr" rtl="1">
              <a:lnSpc>
                <a:spcPct val="115000"/>
              </a:lnSpc>
              <a:spcBef>
                <a:spcPts val="600"/>
              </a:spcBef>
              <a:spcAft>
                <a:spcPts val="600"/>
              </a:spcAft>
            </a:pPr>
            <a:r>
              <a:rPr lang="ar-EG" sz="2800" b="1" dirty="0">
                <a:solidFill>
                  <a:srgbClr val="FF0000"/>
                </a:solidFill>
                <a:effectLst/>
                <a:latin typeface="Calibri" panose="020F0502020204030204" pitchFamily="34" charset="0"/>
                <a:ea typeface="Calibri" panose="020F0502020204030204" pitchFamily="34" charset="0"/>
                <a:cs typeface="PT Bold Heading"/>
              </a:rPr>
              <a:t>العلاقة بين الصورة الذهنية لبلد المنشأ والكلمة المنطوقة الإلكترونية: الدور الوسيط للجودة المدركة للمنتجات</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0"/>
              </a:spcAft>
              <a:buFont typeface="Symbol" panose="05050102010706020507" pitchFamily="18" charset="2"/>
              <a:buChar char=""/>
            </a:pPr>
            <a:r>
              <a:rPr lang="ar-EG" sz="2800" b="1" dirty="0">
                <a:effectLst/>
                <a:latin typeface="Calibri" panose="020F0502020204030204" pitchFamily="34" charset="0"/>
                <a:ea typeface="Calibri" panose="020F0502020204030204" pitchFamily="34" charset="0"/>
                <a:cs typeface="Simplified Arabic" panose="02020603050405020304" pitchFamily="18" charset="-78"/>
              </a:rPr>
              <a:t>المتغير المستقل: </a:t>
            </a:r>
            <a:r>
              <a:rPr lang="ar-EG" sz="2800" dirty="0">
                <a:effectLst/>
                <a:latin typeface="Calibri" panose="020F0502020204030204" pitchFamily="34" charset="0"/>
                <a:ea typeface="Calibri" panose="020F0502020204030204" pitchFamily="34" charset="0"/>
                <a:cs typeface="Simplified Arabic" panose="02020603050405020304" pitchFamily="18" charset="-78"/>
              </a:rPr>
              <a:t>الصورة الذهنية لبلد المنشأ</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0"/>
              </a:spcAft>
              <a:buFont typeface="Symbol" panose="05050102010706020507" pitchFamily="18" charset="2"/>
              <a:buChar char=""/>
            </a:pPr>
            <a:r>
              <a:rPr lang="ar-EG" sz="2800" b="1" dirty="0">
                <a:effectLst/>
                <a:latin typeface="Calibri" panose="020F0502020204030204" pitchFamily="34" charset="0"/>
                <a:ea typeface="Calibri" panose="020F0502020204030204" pitchFamily="34" charset="0"/>
                <a:cs typeface="Simplified Arabic" panose="02020603050405020304" pitchFamily="18" charset="-78"/>
              </a:rPr>
              <a:t>المتغير الوسيط:</a:t>
            </a:r>
            <a:r>
              <a:rPr lang="ar-EG" sz="2800" dirty="0">
                <a:effectLst/>
                <a:latin typeface="Calibri" panose="020F0502020204030204" pitchFamily="34" charset="0"/>
                <a:ea typeface="Calibri" panose="020F0502020204030204" pitchFamily="34" charset="0"/>
                <a:cs typeface="Simplified Arabic" panose="02020603050405020304" pitchFamily="18" charset="-78"/>
              </a:rPr>
              <a:t> </a:t>
            </a:r>
            <a:r>
              <a:rPr lang="ar-SA" sz="2800" dirty="0">
                <a:effectLst/>
                <a:latin typeface="Calibri" panose="020F0502020204030204" pitchFamily="34" charset="0"/>
                <a:ea typeface="Calibri" panose="020F0502020204030204" pitchFamily="34" charset="0"/>
                <a:cs typeface="Simplified Arabic" panose="02020603050405020304" pitchFamily="18" charset="-78"/>
              </a:rPr>
              <a:t>الجودة المدركة للمنتجات</a:t>
            </a:r>
            <a:r>
              <a:rPr lang="ar-EG" sz="28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2800" b="1" dirty="0">
                <a:effectLst/>
                <a:ea typeface="Calibri" panose="020F0502020204030204" pitchFamily="34" charset="0"/>
                <a:cs typeface="Simplified Arabic" panose="02020603050405020304" pitchFamily="18" charset="-78"/>
              </a:rPr>
              <a:t>المتغير التابع:</a:t>
            </a:r>
            <a:r>
              <a:rPr lang="ar-EG" sz="2800" dirty="0">
                <a:effectLst/>
                <a:ea typeface="Calibri" panose="020F0502020204030204" pitchFamily="34" charset="0"/>
                <a:cs typeface="Simplified Arabic" panose="02020603050405020304" pitchFamily="18" charset="-78"/>
              </a:rPr>
              <a:t> الكلمة المنطوقة الالكترونية</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669F3D-9BB3-5C85-19F1-1258B11C0648}"/>
              </a:ext>
            </a:extLst>
          </p:cNvPr>
          <p:cNvSpPr txBox="1"/>
          <p:nvPr/>
        </p:nvSpPr>
        <p:spPr>
          <a:xfrm>
            <a:off x="6362700" y="6030320"/>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3880224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761999" y="1685495"/>
            <a:ext cx="11118826" cy="4535857"/>
          </a:xfrm>
          <a:prstGeom prst="rect">
            <a:avLst/>
          </a:prstGeom>
          <a:noFill/>
        </p:spPr>
        <p:txBody>
          <a:bodyPr wrap="square" rtlCol="0">
            <a:spAutoFit/>
          </a:bodyPr>
          <a:lstStyle/>
          <a:p>
            <a:pPr marR="0" lvl="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Simplified Arabic" panose="02020603050405020304" pitchFamily="18" charset="-78"/>
              </a:rPr>
              <a:t>العلاقة بين الصورة الذهنية لبلد المنشأ والكلمة المنطوقة الإلكترونية والجودة المدركة للمنتجات .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15000"/>
              </a:lnSpc>
              <a:spcBef>
                <a:spcPts val="0"/>
              </a:spcBef>
              <a:spcAft>
                <a:spcPts val="0"/>
              </a:spcAft>
            </a:pPr>
            <a:r>
              <a:rPr lang="ar-EG" sz="2800" b="1" dirty="0">
                <a:effectLst/>
                <a:latin typeface="Calibri" panose="020F0502020204030204" pitchFamily="34" charset="0"/>
                <a:ea typeface="Calibri" panose="020F0502020204030204" pitchFamily="34" charset="0"/>
                <a:cs typeface="Simplified Arabic" panose="02020603050405020304" pitchFamily="18" charset="-78"/>
              </a:rPr>
              <a:t>       هدفت  دراسة  صعيدى  (2016) إلى التعرّف على  دور الكلمة المنطوقة الالكترونية في التأثير على  تحسين الصورة الذهنية  والاتجاه للعلامة  ونية الشراء للعلامة التجارية للمنتجات، وتوصلت الدراسة إلى أن للكلمة المنطوقة الالكترونية  لها تأثير إيجابي  في خلق صورة ذهنية، واتجاه إيجابي نحو العلامة التجارية للمنتجات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Simplified Arabic" panose="02020603050405020304" pitchFamily="18" charset="-78"/>
              </a:rPr>
              <a:t>     وقد فحصت دراسة (</a:t>
            </a:r>
            <a:r>
              <a:rPr lang="en-US" sz="2800" b="1" dirty="0" err="1">
                <a:effectLst/>
                <a:latin typeface="Simplified Arabic" panose="02020603050405020304" pitchFamily="18" charset="-78"/>
                <a:ea typeface="Calibri" panose="020F0502020204030204" pitchFamily="34" charset="0"/>
                <a:cs typeface="Arial" panose="020B0604020202020204" pitchFamily="34" charset="0"/>
              </a:rPr>
              <a:t>Nuseir</a:t>
            </a:r>
            <a:r>
              <a:rPr lang="en-US" sz="2800" b="1" dirty="0">
                <a:effectLst/>
                <a:latin typeface="Simplified Arabic" panose="02020603050405020304" pitchFamily="18" charset="-78"/>
                <a:ea typeface="Calibri" panose="020F0502020204030204" pitchFamily="34" charset="0"/>
                <a:cs typeface="Arial" panose="020B0604020202020204" pitchFamily="34" charset="0"/>
              </a:rPr>
              <a:t> (2019</a:t>
            </a:r>
            <a:r>
              <a:rPr lang="ar-SA" sz="2800" b="1" dirty="0">
                <a:effectLst/>
                <a:latin typeface="Calibri" panose="020F0502020204030204" pitchFamily="34" charset="0"/>
                <a:ea typeface="Calibri" panose="020F0502020204030204" pitchFamily="34" charset="0"/>
                <a:cs typeface="Simplified Arabic" panose="02020603050405020304" pitchFamily="18" charset="-78"/>
              </a:rPr>
              <a:t> العلاقة بين الكلمة المنطوقة الإلكترونية والصورة الذهنية للعلامة ونية الشراء. وقد تم تطبيق هذه الدراسة على مستخدمي المواقع الإلكترونية للشراء بدولة الإمارات العربية المتحدة. وقد أظهرت النتائج أن للكلمة المنطوقة الإلكترونية تأثير معنوي على الصورة الذهنية للعلامة.</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353A9B5-F6E7-F64A-10FD-AC5C84944005}"/>
              </a:ext>
            </a:extLst>
          </p:cNvPr>
          <p:cNvSpPr txBox="1"/>
          <p:nvPr/>
        </p:nvSpPr>
        <p:spPr>
          <a:xfrm>
            <a:off x="6362700" y="6303034"/>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221789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208009" y="1551040"/>
            <a:ext cx="11431646" cy="3049296"/>
          </a:xfrm>
          <a:prstGeom prst="rect">
            <a:avLst/>
          </a:prstGeom>
          <a:noFill/>
        </p:spPr>
        <p:txBody>
          <a:bodyPr wrap="square" rtlCol="0">
            <a:spAutoFit/>
          </a:bodyPr>
          <a:lstStyle/>
          <a:p>
            <a:pPr marR="0" lvl="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Simplified Arabic" panose="02020603050405020304" pitchFamily="18" charset="-78"/>
              </a:rPr>
              <a:t> وهدفت دراسة سلمان (۲۰۱۹) اختبار تأثير أزمة كورونا المستجد على العلاقة بين أبعاد جودة الخدمة الإلكترونية ونية إعادة التسوق الإلكتروني بواسطة رضا العملاء والكلمة المنطوقة الإلكترونية، وتمثل مجتمع الدراسة في السيدات والبنات عضوات مجموعات في مواقع خاصة بشئون المرأة على موقع التواصل الاجتماعي (فيس بوك)، وبلغ حجم عينة الدراسة (384) مفردة، كما بلغت نسبة الردود على قائمة الاستبيان 70.5% بواقع ٢٦١ مفردة من مفردات عينة البحث، ونوعها عينة عمدية، </a:t>
            </a:r>
            <a:endParaRPr lang="en-US" sz="2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0048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6168" y="730571"/>
            <a:ext cx="6129405" cy="523220"/>
          </a:xfrm>
          <a:prstGeom prst="rect">
            <a:avLst/>
          </a:prstGeom>
          <a:noFill/>
        </p:spPr>
        <p:txBody>
          <a:bodyPr wrap="square" rtlCol="0">
            <a:spAutoFit/>
          </a:bodyPr>
          <a:lstStyle/>
          <a:p>
            <a:pPr algn="ctr"/>
            <a:r>
              <a:rPr lang="ar-EG" sz="2800" b="1" dirty="0"/>
              <a:t>مثال لدراسات سابقة </a:t>
            </a:r>
          </a:p>
        </p:txBody>
      </p:sp>
      <p:sp>
        <p:nvSpPr>
          <p:cNvPr id="48" name="TextBox 47"/>
          <p:cNvSpPr txBox="1"/>
          <p:nvPr/>
        </p:nvSpPr>
        <p:spPr>
          <a:xfrm>
            <a:off x="176463" y="1685495"/>
            <a:ext cx="11704361" cy="7576690"/>
          </a:xfrm>
          <a:prstGeom prst="rect">
            <a:avLst/>
          </a:prstGeom>
          <a:noFill/>
        </p:spPr>
        <p:txBody>
          <a:bodyPr wrap="square" rtlCol="0">
            <a:spAutoFit/>
          </a:bodyPr>
          <a:lstStyle/>
          <a:p>
            <a:pPr marR="0" lvl="0" algn="just" rtl="1">
              <a:lnSpc>
                <a:spcPct val="115000"/>
              </a:lnSpc>
              <a:spcBef>
                <a:spcPts val="0"/>
              </a:spcBef>
              <a:spcAft>
                <a:spcPts val="0"/>
              </a:spcAft>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وتوصلت الدراسة إلى مجموعة من النتائج هى : -</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0"/>
              </a:spcAft>
              <a:buFont typeface="Symbol" panose="05050102010706020507" pitchFamily="18" charset="2"/>
              <a:buChar char=""/>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تمثلت نتائج الدراسة النظرية أن هناك تأثيرا إيجابيا لجائحة كورونا على حجم التسوق الإلكتروني على مصر والدول العربية وجميع دول العالم؛ حيث أدت إلى الإسراع في معدل نمو التسوق الإلكتروني والتحول الإلكتروني. </a:t>
            </a:r>
            <a:endParaRPr lang="en-US" sz="2400" b="1"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ct val="107000"/>
              </a:lnSpc>
              <a:spcBef>
                <a:spcPts val="0"/>
              </a:spcBef>
              <a:spcAft>
                <a:spcPts val="0"/>
              </a:spcAft>
              <a:buFont typeface="Symbol" panose="05050102010706020507" pitchFamily="18" charset="2"/>
              <a:buChar char=""/>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تمثلت نتائج الدراسة الميدانية في وجود علاقة تأثير إيجابية ذات دلالة إحصائية بين أبعاد جودة الخدمة الإلكترونية ونية إعادة التسوق الإلكتروني بعد انتهاء جائحة كورونا المستجد، وذلك بواسطة كل من رضا العملاء والكلمة المنطوقة الإلكترونية.</a:t>
            </a:r>
            <a:endParaRPr lang="en-US" sz="2400" b="1"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ct val="107000"/>
              </a:lnSpc>
              <a:spcBef>
                <a:spcPts val="0"/>
              </a:spcBef>
              <a:spcAft>
                <a:spcPts val="0"/>
              </a:spcAft>
              <a:buFont typeface="Symbol" panose="05050102010706020507" pitchFamily="18" charset="2"/>
              <a:buChar char=""/>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يؤثر رضا العملاء تأثيرا إيجابيا على الكلمة المنطوق الإلكترونية؛ فكلما زاد رضا العملاء انعكس ذلك على مشاركتهم الإيجابية على صفحاتهم على الفيس بوك، ومن ثم تلعب الكلمة المنطوقة الإيجابية دورا هاما في تشكيل نية إعادة التسوق الإلكتروني. </a:t>
            </a:r>
            <a:endParaRPr lang="en-US" sz="2400" b="1"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 rtl="1">
              <a:lnSpc>
                <a:spcPct val="107000"/>
              </a:lnSpc>
              <a:spcBef>
                <a:spcPts val="0"/>
              </a:spcBef>
              <a:spcAft>
                <a:spcPts val="0"/>
              </a:spcAft>
              <a:buFont typeface="Symbol" panose="05050102010706020507" pitchFamily="18" charset="2"/>
              <a:buChar char=""/>
            </a:pPr>
            <a:r>
              <a:rPr lang="ar-SA" sz="2400" b="1" dirty="0">
                <a:effectLst/>
                <a:latin typeface="Calibri" panose="020F0502020204030204" pitchFamily="34" charset="0"/>
                <a:ea typeface="Calibri" panose="020F0502020204030204" pitchFamily="34" charset="0"/>
                <a:cs typeface="Simplified Arabic" panose="02020603050405020304" pitchFamily="18" charset="-78"/>
              </a:rPr>
              <a:t>أوصت الدراسة في ضوء النتائج التي توصلت إليها بضرورة استجابة المتاجر والشركات إلى التحول الرقمي وضرورة تغيير سیاستهم التسويقية والتركيز على رفع مستوى جودة الخدمة للوصول إلى رضا العملاء، وإدارة كلمتهم المنطوقة الإلكترونية التي تنعكس على نيتهم في إعادة تجربة التسوق الإلكتروني</a:t>
            </a:r>
            <a:r>
              <a:rPr lang="en-US" sz="24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dirty="0">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endParaRPr>
          </a:p>
          <a:p>
            <a:pPr marL="342900" marR="0" lvl="0" indent="-342900" algn="justLow" rtl="1">
              <a:lnSpc>
                <a:spcPct val="150000"/>
              </a:lnSpc>
              <a:spcBef>
                <a:spcPts val="0"/>
              </a:spcBef>
              <a:spcAft>
                <a:spcPts val="0"/>
              </a:spcAft>
              <a:buClr>
                <a:srgbClr val="0070C0"/>
              </a:buClr>
              <a:buFont typeface="+mj-cs"/>
              <a:buAutoNum type="arabic1Minus"/>
            </a:pPr>
            <a:endParaRPr lang="ar-EG"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endParaRPr>
          </a:p>
          <a:p>
            <a:pPr marR="0" lvl="0" algn="justLow" rtl="1">
              <a:lnSpc>
                <a:spcPct val="150000"/>
              </a:lnSpc>
              <a:spcBef>
                <a:spcPts val="0"/>
              </a:spcBef>
              <a:spcAft>
                <a:spcPts val="0"/>
              </a:spcAft>
              <a:buClr>
                <a:srgbClr val="0070C0"/>
              </a:buClr>
            </a:pP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C1C228C-AB11-0FD9-0441-C96CCBE5CD17}"/>
              </a:ext>
            </a:extLst>
          </p:cNvPr>
          <p:cNvSpPr txBox="1"/>
          <p:nvPr/>
        </p:nvSpPr>
        <p:spPr>
          <a:xfrm>
            <a:off x="-1513974" y="703711"/>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764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263" y="1000196"/>
            <a:ext cx="7637854" cy="5593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pic>
        <p:nvPicPr>
          <p:cNvPr id="7" name="Picture 6">
            <a:extLst>
              <a:ext uri="{FF2B5EF4-FFF2-40B4-BE49-F238E27FC236}">
                <a16:creationId xmlns:a16="http://schemas.microsoft.com/office/drawing/2014/main" id="{91CA8F15-2B89-CC77-C7D8-1B8165C6D062}"/>
              </a:ext>
            </a:extLst>
          </p:cNvPr>
          <p:cNvPicPr>
            <a:picLocks noChangeAspect="1"/>
          </p:cNvPicPr>
          <p:nvPr/>
        </p:nvPicPr>
        <p:blipFill rotWithShape="1">
          <a:blip r:embed="rId4"/>
          <a:srcRect l="43028" t="23943" r="16632" b="6936"/>
          <a:stretch/>
        </p:blipFill>
        <p:spPr>
          <a:xfrm>
            <a:off x="551669" y="1020793"/>
            <a:ext cx="10916431" cy="5710286"/>
          </a:xfrm>
          <a:prstGeom prst="rect">
            <a:avLst/>
          </a:prstGeom>
        </p:spPr>
      </p:pic>
      <p:sp>
        <p:nvSpPr>
          <p:cNvPr id="4" name="TextBox 3">
            <a:extLst>
              <a:ext uri="{FF2B5EF4-FFF2-40B4-BE49-F238E27FC236}">
                <a16:creationId xmlns:a16="http://schemas.microsoft.com/office/drawing/2014/main" id="{982413B0-52A9-E0D3-9D7C-70E10770A98B}"/>
              </a:ext>
            </a:extLst>
          </p:cNvPr>
          <p:cNvSpPr txBox="1"/>
          <p:nvPr/>
        </p:nvSpPr>
        <p:spPr>
          <a:xfrm>
            <a:off x="7581900" y="383664"/>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263" y="1000196"/>
            <a:ext cx="7637854" cy="5593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8119117" y="1369337"/>
            <a:ext cx="3854512" cy="2495550"/>
          </a:xfrm>
        </p:spPr>
      </p:pic>
      <p:sp>
        <p:nvSpPr>
          <p:cNvPr id="6" name="Rectangle 5"/>
          <p:cNvSpPr/>
          <p:nvPr/>
        </p:nvSpPr>
        <p:spPr>
          <a:xfrm>
            <a:off x="1010653" y="1609446"/>
            <a:ext cx="6705600" cy="4765472"/>
          </a:xfrm>
          <a:prstGeom prst="rect">
            <a:avLst/>
          </a:prstGeom>
        </p:spPr>
        <p:txBody>
          <a:bodyPr wrap="square">
            <a:spAutoFit/>
          </a:bodyPr>
          <a:lstStyle/>
          <a:p>
            <a:pPr algn="ctr" rtl="1">
              <a:lnSpc>
                <a:spcPct val="120000"/>
              </a:lnSpc>
            </a:pPr>
            <a:r>
              <a:rPr lang="ar-SA"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p>
          <a:p>
            <a:pPr algn="r" rtl="1">
              <a:lnSpc>
                <a:spcPct val="120000"/>
              </a:lnSpc>
            </a:pPr>
            <a:r>
              <a:rPr lang="ar-EG" sz="3200" b="1" u="sng" dirty="0">
                <a:effectLst/>
                <a:latin typeface="Calibri" panose="020F0502020204030204" pitchFamily="34" charset="0"/>
                <a:ea typeface="Calibri" panose="020F0502020204030204" pitchFamily="34" charset="0"/>
                <a:cs typeface="Arial" panose="020B0604020202020204" pitchFamily="34" charset="0"/>
              </a:rPr>
              <a:t>يكتب الباحث عنوان لمتغيرات يختا</a:t>
            </a:r>
            <a:r>
              <a:rPr lang="ar-EG" sz="3200" b="1" u="sng" dirty="0">
                <a:latin typeface="Calibri" panose="020F0502020204030204" pitchFamily="34" charset="0"/>
                <a:ea typeface="Calibri" panose="020F0502020204030204" pitchFamily="34" charset="0"/>
                <a:cs typeface="Arial" panose="020B0604020202020204" pitchFamily="34" charset="0"/>
              </a:rPr>
              <a:t>رها سواء كان لمتغيرين أو 3 متغيرات ويقوم بكتابة الدراسات السابقة دراستين لكل متغير على حدة ودراسة تجمع بين المتغيرات كما سبق توضيحه فى المثال التطبيقى</a:t>
            </a:r>
            <a:endParaRPr lang="ar-EG" sz="32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8245643" y="4056711"/>
            <a:ext cx="2819058"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التكليف 5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
        <p:nvSpPr>
          <p:cNvPr id="4" name="TextBox 3">
            <a:extLst>
              <a:ext uri="{FF2B5EF4-FFF2-40B4-BE49-F238E27FC236}">
                <a16:creationId xmlns:a16="http://schemas.microsoft.com/office/drawing/2014/main" id="{E6193403-F9E6-776C-1A63-6AE157028730}"/>
              </a:ext>
            </a:extLst>
          </p:cNvPr>
          <p:cNvSpPr txBox="1"/>
          <p:nvPr/>
        </p:nvSpPr>
        <p:spPr>
          <a:xfrm>
            <a:off x="7581900" y="383664"/>
            <a:ext cx="6096000" cy="400110"/>
          </a:xfrm>
          <a:prstGeom prst="rect">
            <a:avLst/>
          </a:prstGeom>
          <a:noFill/>
        </p:spPr>
        <p:txBody>
          <a:bodyPr wrap="square">
            <a:spAutoFit/>
          </a:bodyPr>
          <a:lstStyle/>
          <a:p>
            <a:pPr algn="ctr"/>
            <a:r>
              <a:rPr lang="en-US" sz="2000" b="1" dirty="0"/>
              <a:t>www.midocean.edu.km</a:t>
            </a:r>
          </a:p>
        </p:txBody>
      </p:sp>
    </p:spTree>
    <p:extLst>
      <p:ext uri="{BB962C8B-B14F-4D97-AF65-F5344CB8AC3E}">
        <p14:creationId xmlns:p14="http://schemas.microsoft.com/office/powerpoint/2010/main" val="138085893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
        <p:nvSpPr>
          <p:cNvPr id="3" name="TextBox 2">
            <a:extLst>
              <a:ext uri="{FF2B5EF4-FFF2-40B4-BE49-F238E27FC236}">
                <a16:creationId xmlns:a16="http://schemas.microsoft.com/office/drawing/2014/main" id="{6D609C7A-82EE-316A-981F-E1408FBB1F29}"/>
              </a:ext>
            </a:extLst>
          </p:cNvPr>
          <p:cNvSpPr txBox="1"/>
          <p:nvPr/>
        </p:nvSpPr>
        <p:spPr>
          <a:xfrm>
            <a:off x="7581900" y="5517136"/>
            <a:ext cx="6096000" cy="400110"/>
          </a:xfrm>
          <a:prstGeom prst="rect">
            <a:avLst/>
          </a:prstGeom>
          <a:noFill/>
        </p:spPr>
        <p:txBody>
          <a:bodyPr wrap="square">
            <a:spAutoFit/>
          </a:bodyPr>
          <a:lstStyle/>
          <a:p>
            <a:pPr algn="ctr"/>
            <a:r>
              <a:rPr lang="en-US" sz="2000" b="1" dirty="0"/>
              <a:t>www.midocean.edu.km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03688611-7FDF-4FB1-8097-93B96A8D1B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4024</TotalTime>
  <Words>2084</Words>
  <Application>Microsoft Office PowerPoint</Application>
  <PresentationFormat>Widescreen</PresentationFormat>
  <Paragraphs>228</Paragraphs>
  <Slides>31</Slides>
  <Notes>22</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56</cp:revision>
  <dcterms:created xsi:type="dcterms:W3CDTF">2023-04-29T09:08:00Z</dcterms:created>
  <dcterms:modified xsi:type="dcterms:W3CDTF">2026-05-25T18:14:50Z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