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0" r:id="rId4"/>
  </p:sldMasterIdLst>
  <p:notesMasterIdLst>
    <p:notesMasterId r:id="rId35"/>
  </p:notesMasterIdLst>
  <p:handoutMasterIdLst>
    <p:handoutMasterId r:id="rId36"/>
  </p:handoutMasterIdLst>
  <p:sldIdLst>
    <p:sldId id="480" r:id="rId5"/>
    <p:sldId id="925" r:id="rId6"/>
    <p:sldId id="906" r:id="rId7"/>
    <p:sldId id="908" r:id="rId8"/>
    <p:sldId id="909" r:id="rId9"/>
    <p:sldId id="911" r:id="rId10"/>
    <p:sldId id="912" r:id="rId11"/>
    <p:sldId id="914" r:id="rId12"/>
    <p:sldId id="913" r:id="rId13"/>
    <p:sldId id="915" r:id="rId14"/>
    <p:sldId id="916" r:id="rId15"/>
    <p:sldId id="917" r:id="rId16"/>
    <p:sldId id="918" r:id="rId17"/>
    <p:sldId id="920" r:id="rId18"/>
    <p:sldId id="901" r:id="rId19"/>
    <p:sldId id="924" r:id="rId20"/>
    <p:sldId id="492" r:id="rId21"/>
    <p:sldId id="256" r:id="rId22"/>
    <p:sldId id="482" r:id="rId23"/>
    <p:sldId id="483" r:id="rId24"/>
    <p:sldId id="491" r:id="rId25"/>
    <p:sldId id="484" r:id="rId26"/>
    <p:sldId id="485" r:id="rId27"/>
    <p:sldId id="486" r:id="rId28"/>
    <p:sldId id="487" r:id="rId29"/>
    <p:sldId id="488" r:id="rId30"/>
    <p:sldId id="489" r:id="rId31"/>
    <p:sldId id="493" r:id="rId32"/>
    <p:sldId id="490" r:id="rId33"/>
    <p:sldId id="34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925"/>
            <p14:sldId id="906"/>
            <p14:sldId id="908"/>
            <p14:sldId id="909"/>
            <p14:sldId id="911"/>
            <p14:sldId id="912"/>
            <p14:sldId id="914"/>
            <p14:sldId id="913"/>
            <p14:sldId id="915"/>
            <p14:sldId id="916"/>
            <p14:sldId id="917"/>
            <p14:sldId id="918"/>
            <p14:sldId id="920"/>
            <p14:sldId id="901"/>
            <p14:sldId id="924"/>
            <p14:sldId id="492"/>
            <p14:sldId id="256"/>
            <p14:sldId id="482"/>
            <p14:sldId id="483"/>
            <p14:sldId id="491"/>
            <p14:sldId id="484"/>
            <p14:sldId id="485"/>
            <p14:sldId id="486"/>
            <p14:sldId id="487"/>
            <p14:sldId id="488"/>
            <p14:sldId id="489"/>
            <p14:sldId id="493"/>
            <p14:sldId id="490"/>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2D3956"/>
    <a:srgbClr val="FAC748"/>
    <a:srgbClr val="203E5F"/>
    <a:srgbClr val="FFD200"/>
    <a:srgbClr val="000000"/>
    <a:srgbClr val="669BBC"/>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9CC17-4EBB-4F87-81FB-ACC80DF0C480}" v="49" dt="2024-10-31T07:13:08.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79" autoAdjust="0"/>
    <p:restoredTop sz="94660"/>
  </p:normalViewPr>
  <p:slideViewPr>
    <p:cSldViewPr snapToGrid="0">
      <p:cViewPr varScale="1">
        <p:scale>
          <a:sx n="82" d="100"/>
          <a:sy n="82" d="100"/>
        </p:scale>
        <p:origin x="182" y="41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EG"/>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5B6FC706-E8EF-458A-8580-A9C177A4B0CB}" type="datetimeFigureOut">
              <a:rPr lang="ar-EG" smtClean="0"/>
              <a:t>10/04/1447</a:t>
            </a:fld>
            <a:endParaRPr lang="ar-EG"/>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EG"/>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F22E6FC6-1576-4886-A804-1176FBA857A5}" type="slidenum">
              <a:rPr lang="ar-EG" smtClean="0"/>
              <a:t>‹#›</a:t>
            </a:fld>
            <a:endParaRPr lang="ar-EG"/>
          </a:p>
        </p:txBody>
      </p:sp>
    </p:spTree>
    <p:extLst>
      <p:ext uri="{BB962C8B-B14F-4D97-AF65-F5344CB8AC3E}">
        <p14:creationId xmlns:p14="http://schemas.microsoft.com/office/powerpoint/2010/main" val="7446262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1691911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728247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800018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296164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208541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651939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53345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355388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943767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021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496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9507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9891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0075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18038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729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30632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405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47049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61373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4124552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00230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20567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13767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131547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399870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614916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3350473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796623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15772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310993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652777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50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7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5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88237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046496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06991229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 id="2147483688" r:id="rId18"/>
    <p:sldLayoutId id="2147483689" r:id="rId19"/>
    <p:sldLayoutId id="2147483690" r:id="rId20"/>
    <p:sldLayoutId id="2147483691" r:id="rId21"/>
    <p:sldLayoutId id="2147483692" r:id="rId22"/>
    <p:sldLayoutId id="2147483693" r:id="rId23"/>
    <p:sldLayoutId id="2147483661" r:id="rId24"/>
    <p:sldLayoutId id="2147483665" r:id="rId25"/>
    <p:sldLayoutId id="2147483666" r:id="rId26"/>
    <p:sldLayoutId id="2147483668" r:id="rId27"/>
    <p:sldLayoutId id="2147483669" r:id="rId28"/>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midocean.ae/academic-calendar-2/" TargetMode="External"/><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7.xml"/><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290044" y="6316809"/>
            <a:ext cx="4886463" cy="400110"/>
          </a:xfrm>
          <a:prstGeom prst="rect">
            <a:avLst/>
          </a:prstGeom>
          <a:noFill/>
        </p:spPr>
        <p:txBody>
          <a:bodyPr wrap="square" rtlCol="0">
            <a:spAutoFit/>
          </a:bodyPr>
          <a:lstStyle/>
          <a:p>
            <a:r>
              <a:rPr lang="en-US" sz="2000" dirty="0">
                <a:latin typeface="Alexandria" pitchFamily="2" charset="-78"/>
                <a:cs typeface="Alexandria" pitchFamily="2" charset="-78"/>
              </a:rPr>
              <a:t>Prepared by Dr. </a:t>
            </a:r>
            <a:r>
              <a:rPr lang="en-US" sz="2000" dirty="0" err="1">
                <a:latin typeface="Alexandria" pitchFamily="2" charset="-78"/>
                <a:cs typeface="Alexandria" pitchFamily="2" charset="-78"/>
              </a:rPr>
              <a:t>Alaa</a:t>
            </a:r>
            <a:r>
              <a:rPr lang="en-US" sz="2000" dirty="0">
                <a:latin typeface="Alexandria" pitchFamily="2" charset="-78"/>
                <a:cs typeface="Alexandria" pitchFamily="2" charset="-78"/>
              </a:rPr>
              <a:t> Tariq </a:t>
            </a:r>
            <a:r>
              <a:rPr lang="en-US" sz="2000" dirty="0" err="1">
                <a:latin typeface="Alexandria" pitchFamily="2" charset="-78"/>
                <a:cs typeface="Alexandria" pitchFamily="2" charset="-78"/>
              </a:rPr>
              <a:t>Eldmrat</a:t>
            </a:r>
            <a:endParaRPr lang="en-US" sz="2000" dirty="0">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974970" y="490046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Alexandria" pitchFamily="2" charset="-78"/>
                <a:cs typeface="Alexandria" pitchFamily="2" charset="-78"/>
              </a:rPr>
              <a:t>Lecture 0</a:t>
            </a:r>
          </a:p>
        </p:txBody>
      </p:sp>
      <p:sp>
        <p:nvSpPr>
          <p:cNvPr id="46" name="TextBox 45">
            <a:extLst>
              <a:ext uri="{FF2B5EF4-FFF2-40B4-BE49-F238E27FC236}">
                <a16:creationId xmlns:a16="http://schemas.microsoft.com/office/drawing/2014/main" id="{FA59789B-D841-DB76-25B9-1348B202C2B5}"/>
              </a:ext>
            </a:extLst>
          </p:cNvPr>
          <p:cNvSpPr txBox="1"/>
          <p:nvPr/>
        </p:nvSpPr>
        <p:spPr>
          <a:xfrm>
            <a:off x="2236985" y="3896130"/>
            <a:ext cx="1011815" cy="584775"/>
          </a:xfrm>
          <a:prstGeom prst="rect">
            <a:avLst/>
          </a:prstGeom>
          <a:noFill/>
        </p:spPr>
        <p:txBody>
          <a:bodyPr wrap="none" rtlCol="0">
            <a:spAutoFit/>
          </a:bodyPr>
          <a:lstStyle/>
          <a:p>
            <a:r>
              <a:rPr lang="en-US" sz="3200" dirty="0">
                <a:solidFill>
                  <a:schemeClr val="bg1"/>
                </a:solidFill>
                <a:latin typeface="Alexandria" pitchFamily="2" charset="-78"/>
                <a:cs typeface="Alexandria" pitchFamily="2" charset="-78"/>
              </a:rPr>
              <a:t> </a:t>
            </a:r>
            <a:r>
              <a:rPr lang="en-US" sz="3200" dirty="0">
                <a:latin typeface="Alexandria" pitchFamily="2" charset="-78"/>
                <a:cs typeface="Alexandria" pitchFamily="2" charset="-78"/>
              </a:rPr>
              <a:t>723</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15141" y="1972002"/>
            <a:ext cx="4455127" cy="1508105"/>
          </a:xfrm>
          <a:prstGeom prst="rect">
            <a:avLst/>
          </a:prstGeom>
        </p:spPr>
        <p:txBody>
          <a:bodyPr wrap="square">
            <a:spAutoFit/>
          </a:bodyPr>
          <a:lstStyle/>
          <a:p>
            <a:pPr algn="ctr"/>
            <a:r>
              <a:rPr lang="ar-SA" sz="2800" b="1" dirty="0">
                <a:latin typeface="Alexandria" pitchFamily="2" charset="-78"/>
                <a:ea typeface="Times New Roman" panose="02020603050405020304" pitchFamily="18" charset="0"/>
                <a:cs typeface="Alexandria" pitchFamily="2" charset="-78"/>
              </a:rPr>
              <a:t>نظريات  القيادة التربوية</a:t>
            </a:r>
            <a:endParaRPr lang="ar-JO" sz="2800" b="1" dirty="0">
              <a:latin typeface="Alexandria" pitchFamily="2" charset="-78"/>
              <a:ea typeface="Times New Roman" panose="02020603050405020304" pitchFamily="18" charset="0"/>
              <a:cs typeface="Alexandria" pitchFamily="2" charset="-78"/>
            </a:endParaRPr>
          </a:p>
          <a:p>
            <a:endParaRPr lang="ar-JO" sz="3600" b="1" dirty="0">
              <a:latin typeface="Arial" panose="020B0604020202020204" pitchFamily="34" charset="0"/>
              <a:ea typeface="Times New Roman" panose="02020603050405020304" pitchFamily="18" charset="0"/>
              <a:cs typeface="Times New Roman" panose="02020603050405020304" pitchFamily="18" charset="0"/>
            </a:endParaRPr>
          </a:p>
          <a:p>
            <a:pPr algn="ctr"/>
            <a:r>
              <a:rPr lang="ar-JO" sz="2800" b="1" dirty="0">
                <a:latin typeface="Alexandria" pitchFamily="2" charset="-78"/>
                <a:ea typeface="Times New Roman" panose="02020603050405020304" pitchFamily="18" charset="0"/>
                <a:cs typeface="Alexandria" pitchFamily="2" charset="-78"/>
              </a:rPr>
              <a:t>    د. الاء الضمرات</a:t>
            </a:r>
            <a:r>
              <a:rPr lang="ar-SA" sz="2800" b="1" dirty="0">
                <a:latin typeface="Alexandria" pitchFamily="2" charset="-78"/>
                <a:ea typeface="Times New Roman" panose="02020603050405020304" pitchFamily="18" charset="0"/>
                <a:cs typeface="Alexandria" pitchFamily="2" charset="-78"/>
              </a:rPr>
              <a:t> </a:t>
            </a:r>
            <a:endParaRPr lang="ar-JO" sz="2800" b="1" dirty="0">
              <a:latin typeface="Alexandria" pitchFamily="2" charset="-78"/>
              <a:ea typeface="Times New Roman" panose="02020603050405020304" pitchFamily="18" charset="0"/>
              <a:cs typeface="Alexandria" pitchFamily="2" charset="-78"/>
            </a:endParaRPr>
          </a:p>
        </p:txBody>
      </p:sp>
      <p:pic>
        <p:nvPicPr>
          <p:cNvPr id="5" name="Graphic 21">
            <a:extLst>
              <a:ext uri="{FF2B5EF4-FFF2-40B4-BE49-F238E27FC236}">
                <a16:creationId xmlns:a16="http://schemas.microsoft.com/office/drawing/2014/main" id="{66B93463-E8F5-E573-1EAA-A17F242E216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3286285" cy="1534470"/>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852610" cy="1015663"/>
          </a:xfrm>
          <a:prstGeom prst="rect">
            <a:avLst/>
          </a:prstGeom>
          <a:noFill/>
        </p:spPr>
        <p:txBody>
          <a:bodyPr wrap="none" rtlCol="0">
            <a:spAutoFit/>
          </a:bodyPr>
          <a:lstStyle/>
          <a:p>
            <a:r>
              <a:rPr lang="ar-SA" sz="3600" dirty="0">
                <a:latin typeface="Alexandria" pitchFamily="2" charset="-78"/>
                <a:ea typeface="Times New Roman" panose="02020603050405020304" pitchFamily="18" charset="0"/>
                <a:cs typeface="Alexandria" pitchFamily="2" charset="-78"/>
              </a:rPr>
              <a:t>نظريات  القيادة التربوية</a:t>
            </a:r>
            <a:endParaRPr lang="en-US" sz="3600" dirty="0">
              <a:latin typeface="Alexandria" pitchFamily="2" charset="-78"/>
              <a:ea typeface="Times New Roman" panose="02020603050405020304" pitchFamily="18" charset="0"/>
              <a:cs typeface="Alexandria" pitchFamily="2" charset="-78"/>
            </a:endParaRPr>
          </a:p>
          <a:p>
            <a:pPr algn="ctr"/>
            <a:r>
              <a:rPr lang="ar-SA" sz="2400" b="1" dirty="0">
                <a:solidFill>
                  <a:schemeClr val="accent1">
                    <a:lumMod val="50000"/>
                  </a:schemeClr>
                </a:solidFill>
                <a:latin typeface="Alexandria" pitchFamily="2" charset="-78"/>
                <a:cs typeface="Alexandria" pitchFamily="2" charset="-78"/>
              </a:rPr>
              <a:t>ماجستير القيادة التربوية </a:t>
            </a:r>
            <a:r>
              <a:rPr lang="ar-SA" sz="2400" dirty="0">
                <a:solidFill>
                  <a:schemeClr val="accent1">
                    <a:lumMod val="50000"/>
                  </a:schemeClr>
                </a:solidFill>
                <a:latin typeface="Alexandria" pitchFamily="2" charset="-78"/>
                <a:ea typeface="Times New Roman" panose="02020603050405020304" pitchFamily="18" charset="0"/>
                <a:cs typeface="Alexandria" pitchFamily="2" charset="-78"/>
              </a:rPr>
              <a:t> </a:t>
            </a:r>
            <a:endParaRPr lang="ar-JO" sz="2400" dirty="0">
              <a:solidFill>
                <a:schemeClr val="accent1">
                  <a:lumMod val="50000"/>
                </a:schemeClr>
              </a:solidFill>
              <a:latin typeface="Alexandria" pitchFamily="2" charset="-78"/>
              <a:cs typeface="Alexandria"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616667" y="434261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8221883" y="5122290"/>
            <a:ext cx="569387"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723</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Alaa</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Eldmrat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4" name="Graphic 21">
            <a:extLst>
              <a:ext uri="{FF2B5EF4-FFF2-40B4-BE49-F238E27FC236}">
                <a16:creationId xmlns:a16="http://schemas.microsoft.com/office/drawing/2014/main" id="{283F6B38-46D5-F452-19A3-611B4E9C3FF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5" y="168718"/>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0" name="TextBox 9">
            <a:extLst>
              <a:ext uri="{FF2B5EF4-FFF2-40B4-BE49-F238E27FC236}">
                <a16:creationId xmlns:a16="http://schemas.microsoft.com/office/drawing/2014/main" id="{0E60CDC8-0D61-E7A2-E68E-EA312F894101}"/>
              </a:ext>
            </a:extLst>
          </p:cNvPr>
          <p:cNvSpPr txBox="1"/>
          <p:nvPr/>
        </p:nvSpPr>
        <p:spPr>
          <a:xfrm>
            <a:off x="880289" y="1048544"/>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Orientation</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81698" y="1318873"/>
            <a:ext cx="1286050" cy="461665"/>
          </a:xfrm>
          <a:prstGeom prst="rect">
            <a:avLst/>
          </a:prstGeom>
          <a:noFill/>
        </p:spPr>
        <p:txBody>
          <a:bodyPr wrap="square" rtlCol="0">
            <a:spAutoFit/>
          </a:bodyPr>
          <a:lstStyle/>
          <a:p>
            <a:pPr algn="ctr"/>
            <a:r>
              <a:rPr lang="en-US" sz="2400" b="1" dirty="0">
                <a:solidFill>
                  <a:schemeClr val="bg1"/>
                </a:solidFill>
                <a:cs typeface="Times New Roman" panose="02020603050405020304" pitchFamily="18" charset="0"/>
              </a:rPr>
              <a:t>Lecture</a:t>
            </a:r>
            <a:endParaRPr lang="en-US" sz="800" b="1" dirty="0">
              <a:solidFill>
                <a:schemeClr val="bg1"/>
              </a:solidFill>
              <a:cs typeface="Times New Roman" panose="02020603050405020304" pitchFamily="18" charset="0"/>
            </a:endParaRPr>
          </a:p>
        </p:txBody>
      </p:sp>
      <p:sp>
        <p:nvSpPr>
          <p:cNvPr id="11" name="TextBox 10"/>
          <p:cNvSpPr txBox="1"/>
          <p:nvPr/>
        </p:nvSpPr>
        <p:spPr>
          <a:xfrm>
            <a:off x="2513148" y="677873"/>
            <a:ext cx="7632338" cy="954107"/>
          </a:xfrm>
          <a:prstGeom prst="rect">
            <a:avLst/>
          </a:prstGeom>
          <a:noFill/>
        </p:spPr>
        <p:txBody>
          <a:bodyPr wrap="square" rtlCol="0">
            <a:spAutoFit/>
          </a:bodyPr>
          <a:lstStyle/>
          <a:p>
            <a:r>
              <a:rPr lang="en-US" sz="2800" b="1" dirty="0">
                <a:solidFill>
                  <a:srgbClr val="00B0F0"/>
                </a:solidFill>
                <a:latin typeface="Alexandria" charset="0"/>
                <a:cs typeface="Alexandria" charset="0"/>
              </a:rPr>
              <a:t>Academic Calendar</a:t>
            </a:r>
          </a:p>
          <a:p>
            <a:r>
              <a:rPr lang="ar-EG" sz="2800" b="1" dirty="0">
                <a:solidFill>
                  <a:srgbClr val="00B0F0"/>
                </a:solidFill>
                <a:latin typeface="Alexandria" charset="0"/>
                <a:cs typeface="Alexandria" charset="0"/>
              </a:rPr>
              <a:t>التقويم الأكاديمي</a:t>
            </a:r>
            <a:endParaRPr lang="en-US" sz="2800" b="1" dirty="0">
              <a:solidFill>
                <a:srgbClr val="00B0F0"/>
              </a:solidFill>
              <a:latin typeface="Alexandria" charset="0"/>
              <a:cs typeface="Alexandria" charset="0"/>
            </a:endParaRPr>
          </a:p>
        </p:txBody>
      </p:sp>
      <p:sp>
        <p:nvSpPr>
          <p:cNvPr id="15" name="Rectangle 14"/>
          <p:cNvSpPr/>
          <p:nvPr/>
        </p:nvSpPr>
        <p:spPr>
          <a:xfrm>
            <a:off x="957939" y="2424041"/>
            <a:ext cx="10205930" cy="2643994"/>
          </a:xfrm>
          <a:prstGeom prst="rect">
            <a:avLst/>
          </a:prstGeom>
        </p:spPr>
        <p:txBody>
          <a:bodyPr wrap="square">
            <a:spAutoFit/>
          </a:bodyPr>
          <a:lstStyle/>
          <a:p>
            <a:pPr algn="justLow" rtl="1">
              <a:lnSpc>
                <a:spcPct val="150000"/>
              </a:lnSpc>
              <a:spcAft>
                <a:spcPts val="1000"/>
              </a:spcAft>
            </a:pPr>
            <a:r>
              <a:rPr lang="ar-EG" sz="2000" dirty="0">
                <a:effectLst/>
                <a:latin typeface="Alexandria" pitchFamily="2" charset="-78"/>
                <a:ea typeface="Calibri" panose="020F0502020204030204" pitchFamily="34" charset="0"/>
                <a:cs typeface="Alexandria" pitchFamily="2" charset="-78"/>
              </a:rPr>
              <a:t>للاطلاع على التقويم الأكاديمي، لمعرفة موعد بدء وانتهاء الدراسة الخاصة بالفصل الدراسي، ومخطط الأسابيع الدراسية، وآخر موعد للاعتذار عن الفصل الدراسي أو المقرر، وموعد بدء الاختبارات النهائية، وموعد نهاية الاختبارات النهائية ... يمكنك الدخول على الرابط التالي:</a:t>
            </a:r>
          </a:p>
          <a:p>
            <a:pPr algn="ctr" rtl="1">
              <a:lnSpc>
                <a:spcPct val="150000"/>
              </a:lnSpc>
              <a:spcAft>
                <a:spcPts val="1000"/>
              </a:spcAft>
            </a:pPr>
            <a:r>
              <a:rPr lang="en-US" sz="2800" b="1" dirty="0">
                <a:solidFill>
                  <a:srgbClr val="0070C0"/>
                </a:solidFill>
                <a:ea typeface="Calibri" panose="020F0502020204030204" pitchFamily="34" charset="0"/>
                <a:cs typeface="Arial" panose="020B0604020202020204" pitchFamily="34" charset="0"/>
                <a:hlinkClick r:id="rId3"/>
              </a:rPr>
              <a:t>https://midocean.ae/academic-calendar-2/</a:t>
            </a:r>
            <a:r>
              <a:rPr lang="ar-EG" sz="2800" b="1" dirty="0">
                <a:solidFill>
                  <a:srgbClr val="0070C0"/>
                </a:solidFill>
                <a:ea typeface="Calibri" panose="020F0502020204030204" pitchFamily="34" charset="0"/>
                <a:cs typeface="Arial" panose="020B0604020202020204" pitchFamily="34" charset="0"/>
              </a:rPr>
              <a:t> </a:t>
            </a:r>
            <a:endParaRPr lang="en-US" sz="2800" b="1" dirty="0">
              <a:solidFill>
                <a:srgbClr val="0070C0"/>
              </a:solidFill>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40759172"/>
      </p:ext>
    </p:extLst>
  </p:cSld>
  <p:clrMapOvr>
    <a:masterClrMapping/>
  </p:clrMapOvr>
  <p:transition spd="slow" advTm="28385">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pSp>
        <p:nvGrpSpPr>
          <p:cNvPr id="4" name="Group 3"/>
          <p:cNvGrpSpPr/>
          <p:nvPr/>
        </p:nvGrpSpPr>
        <p:grpSpPr>
          <a:xfrm>
            <a:off x="1146412" y="1445166"/>
            <a:ext cx="8830101" cy="4706235"/>
            <a:chOff x="1146412" y="1445166"/>
            <a:chExt cx="8830101" cy="4706235"/>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42886"/>
            <a:stretch/>
          </p:blipFill>
          <p:spPr>
            <a:xfrm>
              <a:off x="1146412" y="1445166"/>
              <a:ext cx="8830101" cy="4706235"/>
            </a:xfrm>
            <a:prstGeom prst="rect">
              <a:avLst/>
            </a:prstGeom>
          </p:spPr>
        </p:pic>
        <p:sp>
          <p:nvSpPr>
            <p:cNvPr id="3" name="Rectangle 2"/>
            <p:cNvSpPr/>
            <p:nvPr/>
          </p:nvSpPr>
          <p:spPr>
            <a:xfrm>
              <a:off x="5158853" y="2674961"/>
              <a:ext cx="1801505" cy="43672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spTree>
    <p:extLst>
      <p:ext uri="{BB962C8B-B14F-4D97-AF65-F5344CB8AC3E}">
        <p14:creationId xmlns:p14="http://schemas.microsoft.com/office/powerpoint/2010/main" val="167496708"/>
      </p:ext>
    </p:extLst>
  </p:cSld>
  <p:clrMapOvr>
    <a:masterClrMapping/>
  </p:clrMapOvr>
  <mc:AlternateContent xmlns:mc="http://schemas.openxmlformats.org/markup-compatibility/2006" xmlns:p14="http://schemas.microsoft.com/office/powerpoint/2010/main">
    <mc:Choice Requires="p14">
      <p:transition spd="slow" p14:dur="2000" advTm="138615"/>
    </mc:Choice>
    <mc:Fallback xmlns="">
      <p:transition spd="slow" advTm="13861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grpSp>
        <p:nvGrpSpPr>
          <p:cNvPr id="10" name="Group 9"/>
          <p:cNvGrpSpPr/>
          <p:nvPr/>
        </p:nvGrpSpPr>
        <p:grpSpPr>
          <a:xfrm>
            <a:off x="927425" y="1514901"/>
            <a:ext cx="9050358" cy="4667535"/>
            <a:chOff x="927425" y="1514901"/>
            <a:chExt cx="9050358" cy="4667535"/>
          </a:xfrm>
        </p:grpSpPr>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57910"/>
            <a:stretch/>
          </p:blipFill>
          <p:spPr>
            <a:xfrm>
              <a:off x="927425" y="1514901"/>
              <a:ext cx="9050358" cy="4667535"/>
            </a:xfrm>
            <a:prstGeom prst="rect">
              <a:avLst/>
            </a:prstGeom>
            <a:ln>
              <a:solidFill>
                <a:schemeClr val="bg1"/>
              </a:solidFill>
            </a:ln>
          </p:spPr>
        </p:pic>
        <p:sp>
          <p:nvSpPr>
            <p:cNvPr id="9" name="Rectangle 8"/>
            <p:cNvSpPr/>
            <p:nvPr/>
          </p:nvSpPr>
          <p:spPr>
            <a:xfrm>
              <a:off x="1228300" y="1631692"/>
              <a:ext cx="1835964" cy="369332"/>
            </a:xfrm>
            <a:prstGeom prst="rect">
              <a:avLst/>
            </a:prstGeom>
            <a:solidFill>
              <a:schemeClr val="accent5">
                <a:lumMod val="20000"/>
                <a:lumOff val="80000"/>
              </a:schemeClr>
            </a:solidFill>
            <a:ln>
              <a:solidFill>
                <a:schemeClr val="accent5">
                  <a:lumMod val="20000"/>
                  <a:lumOff val="80000"/>
                </a:schemeClr>
              </a:solidFill>
            </a:ln>
          </p:spPr>
          <p:txBody>
            <a:bodyPr wrap="square">
              <a:spAutoFit/>
            </a:bodyPr>
            <a:lstStyle/>
            <a:p>
              <a:pPr algn="r" rtl="1"/>
              <a:r>
                <a:rPr lang="ar-EG" dirty="0">
                  <a:latin typeface="Microsoft Sans Serif" panose="020B0604020202020204" pitchFamily="34" charset="0"/>
                  <a:cs typeface="Microsoft Sans Serif" panose="020B0604020202020204" pitchFamily="34" charset="0"/>
                </a:rPr>
                <a:t>الحالي، بداية من يوم</a:t>
              </a:r>
            </a:p>
          </p:txBody>
        </p:sp>
      </p:grpSp>
    </p:spTree>
    <p:extLst>
      <p:ext uri="{BB962C8B-B14F-4D97-AF65-F5344CB8AC3E}">
        <p14:creationId xmlns:p14="http://schemas.microsoft.com/office/powerpoint/2010/main" val="1399655363"/>
      </p:ext>
    </p:extLst>
  </p:cSld>
  <p:clrMapOvr>
    <a:masterClrMapping/>
  </p:clrMapOvr>
  <mc:AlternateContent xmlns:mc="http://schemas.openxmlformats.org/markup-compatibility/2006" xmlns:p14="http://schemas.microsoft.com/office/powerpoint/2010/main">
    <mc:Choice Requires="p14">
      <p:transition spd="slow" p14:dur="2000" advTm="206985"/>
    </mc:Choice>
    <mc:Fallback xmlns="">
      <p:transition spd="slow" advTm="20698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2" name="Rectangle 1"/>
          <p:cNvSpPr/>
          <p:nvPr/>
        </p:nvSpPr>
        <p:spPr>
          <a:xfrm>
            <a:off x="1131693" y="2236566"/>
            <a:ext cx="8830100" cy="2707536"/>
          </a:xfrm>
          <a:prstGeom prst="rect">
            <a:avLst/>
          </a:prstGeom>
        </p:spPr>
        <p:txBody>
          <a:bodyPr wrap="square">
            <a:spAutoFit/>
          </a:bodyPr>
          <a:lstStyle/>
          <a:p>
            <a:pPr algn="ctr" rtl="1">
              <a:lnSpc>
                <a:spcPct val="250000"/>
              </a:lnSpc>
            </a:pPr>
            <a:r>
              <a:rPr lang="ar-SA" sz="2400" b="1" dirty="0">
                <a:solidFill>
                  <a:schemeClr val="tx1">
                    <a:lumMod val="60000"/>
                    <a:lumOff val="40000"/>
                  </a:schemeClr>
                </a:solidFill>
                <a:latin typeface="Alexandria" pitchFamily="2" charset="-78"/>
                <a:ea typeface="Tahoma" panose="020B0604030504040204" pitchFamily="34" charset="0"/>
                <a:cs typeface="Alexandria" pitchFamily="2" charset="-78"/>
              </a:rPr>
              <a:t>ستتاح المحاضرة الأسبوعية على المنصة التعليمية </a:t>
            </a:r>
            <a:r>
              <a:rPr lang="en-US" sz="2400" b="1" dirty="0">
                <a:solidFill>
                  <a:srgbClr val="F27A1C"/>
                </a:solidFill>
                <a:latin typeface="Alexandria" pitchFamily="2" charset="-78"/>
                <a:ea typeface="Tahoma" panose="020B0604030504040204" pitchFamily="34" charset="0"/>
                <a:cs typeface="Alexandria" pitchFamily="2" charset="-78"/>
              </a:rPr>
              <a:t>Moodle</a:t>
            </a:r>
            <a:r>
              <a:rPr lang="ar-SA" sz="2400" b="1" dirty="0">
                <a:solidFill>
                  <a:schemeClr val="accent1"/>
                </a:solidFill>
                <a:latin typeface="Alexandria" pitchFamily="2" charset="-78"/>
                <a:ea typeface="Tahoma" panose="020B0604030504040204" pitchFamily="34" charset="0"/>
                <a:cs typeface="Alexandria" pitchFamily="2" charset="-78"/>
              </a:rPr>
              <a:t> </a:t>
            </a:r>
            <a:r>
              <a:rPr lang="ar-SA" sz="2400" b="1" dirty="0">
                <a:solidFill>
                  <a:schemeClr val="tx1">
                    <a:lumMod val="60000"/>
                    <a:lumOff val="40000"/>
                  </a:schemeClr>
                </a:solidFill>
                <a:latin typeface="Alexandria" pitchFamily="2" charset="-78"/>
                <a:ea typeface="Tahoma" panose="020B0604030504040204" pitchFamily="34" charset="0"/>
                <a:cs typeface="Alexandria" pitchFamily="2" charset="-78"/>
              </a:rPr>
              <a:t> </a:t>
            </a:r>
          </a:p>
          <a:p>
            <a:pPr algn="ctr" rtl="1">
              <a:lnSpc>
                <a:spcPct val="250000"/>
              </a:lnSpc>
            </a:pPr>
            <a:r>
              <a:rPr lang="ar-SA" sz="2400" b="1" dirty="0">
                <a:solidFill>
                  <a:srgbClr val="FF0000"/>
                </a:solidFill>
                <a:latin typeface="Alexandria" pitchFamily="2" charset="-78"/>
                <a:ea typeface="Tahoma" panose="020B0604030504040204" pitchFamily="34" charset="0"/>
                <a:cs typeface="Alexandria" pitchFamily="2" charset="-78"/>
              </a:rPr>
              <a:t>كل يوم سبت في تمام الساعة </a:t>
            </a:r>
            <a:r>
              <a:rPr lang="ar-SA" sz="2400" b="1" u="sng" dirty="0">
                <a:solidFill>
                  <a:srgbClr val="FF0000"/>
                </a:solidFill>
                <a:latin typeface="Alexandria" pitchFamily="2" charset="-78"/>
                <a:ea typeface="Tahoma" panose="020B0604030504040204" pitchFamily="34" charset="0"/>
                <a:cs typeface="Alexandria" pitchFamily="2" charset="-78"/>
              </a:rPr>
              <a:t>12 ظهراً</a:t>
            </a:r>
            <a:r>
              <a:rPr lang="ar-SA" sz="2400" b="1" dirty="0">
                <a:solidFill>
                  <a:srgbClr val="FF0000"/>
                </a:solidFill>
                <a:latin typeface="Alexandria" pitchFamily="2" charset="-78"/>
                <a:ea typeface="Tahoma" panose="020B0604030504040204" pitchFamily="34" charset="0"/>
                <a:cs typeface="Alexandria" pitchFamily="2" charset="-78"/>
              </a:rPr>
              <a:t>  </a:t>
            </a:r>
          </a:p>
          <a:p>
            <a:pPr algn="ctr" rtl="1">
              <a:lnSpc>
                <a:spcPct val="250000"/>
              </a:lnSpc>
            </a:pPr>
            <a:r>
              <a:rPr lang="ar-SA" sz="2400" b="1" dirty="0">
                <a:solidFill>
                  <a:schemeClr val="accent1"/>
                </a:solidFill>
                <a:latin typeface="Alexandria" pitchFamily="2" charset="-78"/>
                <a:ea typeface="Tahoma" panose="020B0604030504040204" pitchFamily="34" charset="0"/>
                <a:cs typeface="Alexandria" pitchFamily="2" charset="-78"/>
              </a:rPr>
              <a:t>بتوقيت مكة المكرمة</a:t>
            </a:r>
          </a:p>
        </p:txBody>
      </p:sp>
    </p:spTree>
    <p:extLst>
      <p:ext uri="{BB962C8B-B14F-4D97-AF65-F5344CB8AC3E}">
        <p14:creationId xmlns:p14="http://schemas.microsoft.com/office/powerpoint/2010/main" val="2379368031"/>
      </p:ext>
    </p:extLst>
  </p:cSld>
  <p:clrMapOvr>
    <a:masterClrMapping/>
  </p:clrMapOvr>
  <mc:AlternateContent xmlns:mc="http://schemas.openxmlformats.org/markup-compatibility/2006" xmlns:p14="http://schemas.microsoft.com/office/powerpoint/2010/main">
    <mc:Choice Requires="p14">
      <p:transition spd="slow" p14:dur="2000" advTm="43130"/>
    </mc:Choice>
    <mc:Fallback xmlns="">
      <p:transition spd="slow" advTm="4313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7</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2" name="Rectangle 1"/>
          <p:cNvSpPr/>
          <p:nvPr/>
        </p:nvSpPr>
        <p:spPr>
          <a:xfrm>
            <a:off x="1119117" y="2364451"/>
            <a:ext cx="8830100" cy="3041089"/>
          </a:xfrm>
          <a:prstGeom prst="rect">
            <a:avLst/>
          </a:prstGeom>
        </p:spPr>
        <p:txBody>
          <a:bodyPr wrap="square" anchor="ctr">
            <a:spAutoFit/>
          </a:bodyPr>
          <a:lstStyle/>
          <a:p>
            <a:pPr marL="457200" lvl="0" indent="-457200" algn="justLow" rtl="1">
              <a:lnSpc>
                <a:spcPct val="250000"/>
              </a:lnSpc>
              <a:spcBef>
                <a:spcPct val="0"/>
              </a:spcBef>
              <a:buFont typeface="Arial" panose="020B0604020202020204" pitchFamily="34" charset="0"/>
              <a:buChar char="•"/>
              <a:defRPr/>
            </a:pPr>
            <a:r>
              <a:rPr lang="ar-SA" sz="2000" b="1" dirty="0">
                <a:solidFill>
                  <a:srgbClr val="FF9518"/>
                </a:solidFill>
                <a:latin typeface="Alexandria" pitchFamily="2" charset="-78"/>
                <a:ea typeface="Tahoma" panose="020B0604030504040204" pitchFamily="34" charset="0"/>
                <a:cs typeface="Alexandria" pitchFamily="2" charset="-78"/>
              </a:rPr>
              <a:t>حلقات النقاش </a:t>
            </a:r>
            <a:r>
              <a:rPr lang="ar-SA" sz="2000" b="1" dirty="0">
                <a:solidFill>
                  <a:prstClr val="black">
                    <a:lumMod val="60000"/>
                    <a:lumOff val="40000"/>
                  </a:prstClr>
                </a:solidFill>
                <a:latin typeface="Alexandria" pitchFamily="2" charset="-78"/>
                <a:ea typeface="Tahoma" panose="020B0604030504040204" pitchFamily="34" charset="0"/>
                <a:cs typeface="Alexandria" pitchFamily="2" charset="-78"/>
              </a:rPr>
              <a:t>هي لقاء اسبوعي مع أستاذ </a:t>
            </a:r>
            <a:r>
              <a:rPr lang="ar-EG" sz="2000" b="1" dirty="0">
                <a:solidFill>
                  <a:prstClr val="black">
                    <a:lumMod val="60000"/>
                    <a:lumOff val="40000"/>
                  </a:prstClr>
                </a:solidFill>
                <a:latin typeface="Alexandria" pitchFamily="2" charset="-78"/>
                <a:ea typeface="Tahoma" panose="020B0604030504040204" pitchFamily="34" charset="0"/>
                <a:cs typeface="Alexandria" pitchFamily="2" charset="-78"/>
              </a:rPr>
              <a:t>المقرر</a:t>
            </a:r>
            <a:r>
              <a:rPr lang="ar-SA" sz="2000" b="1" dirty="0">
                <a:solidFill>
                  <a:prstClr val="black">
                    <a:lumMod val="60000"/>
                    <a:lumOff val="40000"/>
                  </a:prstClr>
                </a:solidFill>
                <a:latin typeface="Alexandria" pitchFamily="2" charset="-78"/>
                <a:ea typeface="Tahoma" panose="020B0604030504040204" pitchFamily="34" charset="0"/>
                <a:cs typeface="Alexandria" pitchFamily="2" charset="-78"/>
              </a:rPr>
              <a:t> والغرض منها مناقشة ما تم طرحه في المحاضرة المسجلة لكل اسبوع.</a:t>
            </a:r>
            <a:endParaRPr lang="ar-SA" sz="2000" b="1" dirty="0">
              <a:solidFill>
                <a:srgbClr val="24A9E1"/>
              </a:solidFill>
              <a:latin typeface="Alexandria" pitchFamily="2" charset="-78"/>
              <a:ea typeface="Tahoma" panose="020B0604030504040204" pitchFamily="34" charset="0"/>
              <a:cs typeface="Alexandria" pitchFamily="2" charset="-78"/>
            </a:endParaRPr>
          </a:p>
          <a:p>
            <a:pPr marL="457200" lvl="0" indent="-457200" algn="justLow" rtl="1">
              <a:lnSpc>
                <a:spcPct val="250000"/>
              </a:lnSpc>
              <a:spcBef>
                <a:spcPct val="0"/>
              </a:spcBef>
              <a:buFont typeface="Arial" panose="020B0604020202020204" pitchFamily="34" charset="0"/>
              <a:buChar char="•"/>
              <a:defRPr/>
            </a:pPr>
            <a:r>
              <a:rPr lang="ar-SA" sz="2000" b="1" dirty="0">
                <a:solidFill>
                  <a:srgbClr val="FF9518"/>
                </a:solidFill>
                <a:latin typeface="Alexandria" pitchFamily="2" charset="-78"/>
                <a:ea typeface="Tahoma" panose="020B0604030504040204" pitchFamily="34" charset="0"/>
                <a:cs typeface="Alexandria" pitchFamily="2" charset="-78"/>
              </a:rPr>
              <a:t>رابط حلقة النقاش</a:t>
            </a:r>
            <a:r>
              <a:rPr lang="ar-SA" sz="2000" b="1" dirty="0">
                <a:solidFill>
                  <a:prstClr val="black">
                    <a:lumMod val="60000"/>
                    <a:lumOff val="40000"/>
                  </a:prstClr>
                </a:solidFill>
                <a:latin typeface="Alexandria" pitchFamily="2" charset="-78"/>
                <a:ea typeface="Tahoma" panose="020B0604030504040204" pitchFamily="34" charset="0"/>
                <a:cs typeface="Alexandria" pitchFamily="2" charset="-78"/>
              </a:rPr>
              <a:t> متوفر على </a:t>
            </a:r>
            <a:r>
              <a:rPr lang="ar-EG" sz="2000" b="1" dirty="0">
                <a:solidFill>
                  <a:prstClr val="black">
                    <a:lumMod val="60000"/>
                    <a:lumOff val="40000"/>
                  </a:prstClr>
                </a:solidFill>
                <a:latin typeface="Alexandria" pitchFamily="2" charset="-78"/>
                <a:ea typeface="Tahoma" panose="020B0604030504040204" pitchFamily="34" charset="0"/>
                <a:cs typeface="Alexandria" pitchFamily="2" charset="-78"/>
              </a:rPr>
              <a:t>صفحة ال </a:t>
            </a:r>
            <a:r>
              <a:rPr lang="en-US" sz="2000" b="1" dirty="0">
                <a:solidFill>
                  <a:prstClr val="black">
                    <a:lumMod val="60000"/>
                    <a:lumOff val="40000"/>
                  </a:prstClr>
                </a:solidFill>
                <a:latin typeface="Alexandria" pitchFamily="2" charset="-78"/>
                <a:ea typeface="Tahoma" panose="020B0604030504040204" pitchFamily="34" charset="0"/>
                <a:cs typeface="Alexandria" pitchFamily="2" charset="-78"/>
              </a:rPr>
              <a:t>Moodle</a:t>
            </a:r>
            <a:r>
              <a:rPr lang="ar-EG" sz="2000" b="1" dirty="0">
                <a:solidFill>
                  <a:prstClr val="black">
                    <a:lumMod val="60000"/>
                    <a:lumOff val="40000"/>
                  </a:prstClr>
                </a:solidFill>
                <a:latin typeface="Alexandria" pitchFamily="2" charset="-78"/>
                <a:ea typeface="Tahoma" panose="020B0604030504040204" pitchFamily="34" charset="0"/>
                <a:cs typeface="Alexandria" pitchFamily="2" charset="-78"/>
              </a:rPr>
              <a:t> الخاصة بالمقرر </a:t>
            </a:r>
            <a:r>
              <a:rPr lang="ar-SA" sz="2000" b="1" u="sng" dirty="0">
                <a:solidFill>
                  <a:srgbClr val="FF0000"/>
                </a:solidFill>
                <a:latin typeface="Alexandria" pitchFamily="2" charset="-78"/>
                <a:ea typeface="Tahoma" panose="020B0604030504040204" pitchFamily="34" charset="0"/>
                <a:cs typeface="Alexandria" pitchFamily="2" charset="-78"/>
              </a:rPr>
              <a:t>وهو ثابت لجميع حلقات النقاش الخاصة </a:t>
            </a:r>
            <a:r>
              <a:rPr lang="ar-EG" sz="2000" b="1" u="sng" dirty="0">
                <a:solidFill>
                  <a:srgbClr val="FF0000"/>
                </a:solidFill>
                <a:latin typeface="Alexandria" pitchFamily="2" charset="-78"/>
                <a:ea typeface="Tahoma" panose="020B0604030504040204" pitchFamily="34" charset="0"/>
                <a:cs typeface="Alexandria" pitchFamily="2" charset="-78"/>
              </a:rPr>
              <a:t>بالمقرر</a:t>
            </a:r>
            <a:r>
              <a:rPr lang="ar-SA" sz="2000" b="1" u="sng" dirty="0">
                <a:solidFill>
                  <a:srgbClr val="FF0000"/>
                </a:solidFill>
                <a:latin typeface="Alexandria" pitchFamily="2" charset="-78"/>
                <a:ea typeface="Tahoma" panose="020B0604030504040204" pitchFamily="34" charset="0"/>
                <a:cs typeface="Alexandria" pitchFamily="2" charset="-78"/>
              </a:rPr>
              <a:t>.</a:t>
            </a:r>
            <a:endParaRPr lang="ar-SA" sz="3200" b="1" u="sng" dirty="0">
              <a:solidFill>
                <a:srgbClr val="FF0000"/>
              </a:solidFill>
              <a:latin typeface="Alexandria" pitchFamily="2" charset="-78"/>
              <a:ea typeface="Tahoma" panose="020B0604030504040204" pitchFamily="34" charset="0"/>
              <a:cs typeface="Alexandria" pitchFamily="2" charset="-78"/>
            </a:endParaRPr>
          </a:p>
        </p:txBody>
      </p:sp>
    </p:spTree>
    <p:extLst>
      <p:ext uri="{BB962C8B-B14F-4D97-AF65-F5344CB8AC3E}">
        <p14:creationId xmlns:p14="http://schemas.microsoft.com/office/powerpoint/2010/main" val="2951783661"/>
      </p:ext>
    </p:extLst>
  </p:cSld>
  <p:clrMapOvr>
    <a:masterClrMapping/>
  </p:clrMapOvr>
  <mc:AlternateContent xmlns:mc="http://schemas.openxmlformats.org/markup-compatibility/2006" xmlns:p14="http://schemas.microsoft.com/office/powerpoint/2010/main">
    <mc:Choice Requires="p14">
      <p:transition spd="slow" p14:dur="2000" advTm="70806"/>
    </mc:Choice>
    <mc:Fallback xmlns="">
      <p:transition spd="slow" advTm="7080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2" name="Rectangle 1"/>
          <p:cNvSpPr/>
          <p:nvPr/>
        </p:nvSpPr>
        <p:spPr>
          <a:xfrm>
            <a:off x="1119117" y="2584750"/>
            <a:ext cx="8830100" cy="2464008"/>
          </a:xfrm>
          <a:prstGeom prst="rect">
            <a:avLst/>
          </a:prstGeom>
        </p:spPr>
        <p:txBody>
          <a:bodyPr wrap="square" anchor="ctr">
            <a:spAutoFit/>
          </a:bodyPr>
          <a:lstStyle/>
          <a:p>
            <a:pPr lvl="0" algn="ctr" rtl="1">
              <a:lnSpc>
                <a:spcPct val="200000"/>
              </a:lnSpc>
              <a:spcBef>
                <a:spcPct val="0"/>
              </a:spcBef>
              <a:defRPr/>
            </a:pPr>
            <a:r>
              <a:rPr lang="ar-SA" sz="2000" b="1" u="sng" dirty="0">
                <a:solidFill>
                  <a:srgbClr val="FF0000"/>
                </a:solidFill>
                <a:latin typeface="Alexandria" pitchFamily="2" charset="-78"/>
                <a:ea typeface="Tahoma" panose="020B0604030504040204" pitchFamily="34" charset="0"/>
                <a:cs typeface="Alexandria" pitchFamily="2" charset="-78"/>
              </a:rPr>
              <a:t>موعد حلقات النقاش</a:t>
            </a:r>
          </a:p>
          <a:p>
            <a:pPr algn="ctr" rtl="1">
              <a:lnSpc>
                <a:spcPct val="200000"/>
              </a:lnSpc>
            </a:pPr>
            <a:r>
              <a:rPr lang="ar-SA" sz="2000" b="1" dirty="0">
                <a:solidFill>
                  <a:prstClr val="black">
                    <a:lumMod val="60000"/>
                    <a:lumOff val="40000"/>
                  </a:prstClr>
                </a:solidFill>
                <a:latin typeface="Alexandria" pitchFamily="2" charset="-78"/>
                <a:ea typeface="Tahoma" panose="020B0604030504040204" pitchFamily="34" charset="0"/>
                <a:cs typeface="Alexandria" pitchFamily="2" charset="-78"/>
              </a:rPr>
              <a:t>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اسبوعياً </a:t>
            </a:r>
          </a:p>
          <a:p>
            <a:pPr algn="ctr" rtl="1">
              <a:lnSpc>
                <a:spcPct val="200000"/>
              </a:lnSpc>
            </a:pPr>
            <a:r>
              <a:rPr lang="ar-SA" sz="2000" b="1" dirty="0">
                <a:solidFill>
                  <a:srgbClr val="FF0000"/>
                </a:solidFill>
                <a:latin typeface="Alexandria" pitchFamily="2" charset="-78"/>
                <a:ea typeface="Tahoma" panose="020B0604030504040204" pitchFamily="34" charset="0"/>
                <a:cs typeface="Alexandria" pitchFamily="2" charset="-78"/>
              </a:rPr>
              <a:t>اليوم والتوقيت متوفر على </a:t>
            </a:r>
            <a:r>
              <a:rPr lang="ar-EG" sz="2000" b="1" dirty="0">
                <a:solidFill>
                  <a:srgbClr val="FF0000"/>
                </a:solidFill>
                <a:latin typeface="Alexandria" pitchFamily="2" charset="-78"/>
                <a:ea typeface="Tahoma" panose="020B0604030504040204" pitchFamily="34" charset="0"/>
                <a:cs typeface="Alexandria" pitchFamily="2" charset="-78"/>
              </a:rPr>
              <a:t>صفحة ال </a:t>
            </a:r>
            <a:r>
              <a:rPr lang="en-US" sz="2000" b="1" dirty="0">
                <a:solidFill>
                  <a:srgbClr val="FF0000"/>
                </a:solidFill>
                <a:latin typeface="Alexandria" pitchFamily="2" charset="-78"/>
                <a:ea typeface="Tahoma" panose="020B0604030504040204" pitchFamily="34" charset="0"/>
                <a:cs typeface="Alexandria" pitchFamily="2" charset="-78"/>
              </a:rPr>
              <a:t>Moodle</a:t>
            </a:r>
            <a:r>
              <a:rPr lang="ar-EG" sz="2000" b="1" dirty="0">
                <a:solidFill>
                  <a:srgbClr val="FF0000"/>
                </a:solidFill>
                <a:latin typeface="Alexandria" pitchFamily="2" charset="-78"/>
                <a:ea typeface="Tahoma" panose="020B0604030504040204" pitchFamily="34" charset="0"/>
                <a:cs typeface="Alexandria" pitchFamily="2" charset="-78"/>
              </a:rPr>
              <a:t> الخاصة بالمقرر</a:t>
            </a:r>
            <a:endParaRPr lang="ar-SA" sz="2000" b="1" dirty="0">
              <a:solidFill>
                <a:srgbClr val="FF0000"/>
              </a:solidFill>
              <a:latin typeface="Alexandria" pitchFamily="2" charset="-78"/>
              <a:ea typeface="Tahoma" panose="020B0604030504040204" pitchFamily="34" charset="0"/>
              <a:cs typeface="Alexandria" pitchFamily="2" charset="-78"/>
            </a:endParaRPr>
          </a:p>
          <a:p>
            <a:pPr algn="ctr" rtl="1">
              <a:lnSpc>
                <a:spcPct val="200000"/>
              </a:lnSpc>
            </a:pPr>
            <a:r>
              <a:rPr lang="ar-SA" sz="2000" b="1" dirty="0">
                <a:solidFill>
                  <a:schemeClr val="accent1"/>
                </a:solidFill>
                <a:latin typeface="Alexandria" pitchFamily="2" charset="-78"/>
                <a:ea typeface="Tahoma" panose="020B0604030504040204" pitchFamily="34" charset="0"/>
                <a:cs typeface="Alexandria" pitchFamily="2" charset="-78"/>
              </a:rPr>
              <a:t>بتوقيت مكة المكرمة</a:t>
            </a:r>
            <a:r>
              <a:rPr lang="ar-SA" sz="2000" b="1" dirty="0">
                <a:solidFill>
                  <a:schemeClr val="bg1"/>
                </a:solidFill>
                <a:latin typeface="Alexandria" pitchFamily="2" charset="-78"/>
                <a:ea typeface="Tahoma" panose="020B0604030504040204" pitchFamily="34" charset="0"/>
                <a:cs typeface="Alexandria" pitchFamily="2" charset="-78"/>
              </a:rPr>
              <a:t>.</a:t>
            </a:r>
            <a:endParaRPr lang="en-US" sz="2000" b="1" dirty="0">
              <a:solidFill>
                <a:schemeClr val="bg1"/>
              </a:solidFill>
              <a:latin typeface="Alexandria" pitchFamily="2" charset="-78"/>
              <a:ea typeface="Tahoma" panose="020B0604030504040204" pitchFamily="34" charset="0"/>
              <a:cs typeface="Alexandria" pitchFamily="2" charset="-78"/>
            </a:endParaRPr>
          </a:p>
        </p:txBody>
      </p:sp>
    </p:spTree>
    <p:extLst>
      <p:ext uri="{BB962C8B-B14F-4D97-AF65-F5344CB8AC3E}">
        <p14:creationId xmlns:p14="http://schemas.microsoft.com/office/powerpoint/2010/main" val="2562544075"/>
      </p:ext>
    </p:extLst>
  </p:cSld>
  <p:clrMapOvr>
    <a:masterClrMapping/>
  </p:clrMapOvr>
  <mc:AlternateContent xmlns:mc="http://schemas.openxmlformats.org/markup-compatibility/2006" xmlns:p14="http://schemas.microsoft.com/office/powerpoint/2010/main">
    <mc:Choice Requires="p14">
      <p:transition spd="slow" p14:dur="2000" advTm="31195"/>
    </mc:Choice>
    <mc:Fallback xmlns="">
      <p:transition spd="slow" advTm="3119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9</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2" name="Rectangle 1"/>
          <p:cNvSpPr/>
          <p:nvPr/>
        </p:nvSpPr>
        <p:spPr>
          <a:xfrm>
            <a:off x="1119117" y="2115968"/>
            <a:ext cx="8830100" cy="3401572"/>
          </a:xfrm>
          <a:prstGeom prst="rect">
            <a:avLst/>
          </a:prstGeom>
        </p:spPr>
        <p:txBody>
          <a:bodyPr wrap="square" anchor="ctr">
            <a:spAutoFit/>
          </a:bodyPr>
          <a:lstStyle/>
          <a:p>
            <a:pPr marL="457200" lvl="0" indent="-457200" algn="justLow" rtl="1">
              <a:lnSpc>
                <a:spcPct val="200000"/>
              </a:lnSpc>
              <a:spcBef>
                <a:spcPct val="0"/>
              </a:spcBef>
              <a:buFont typeface="Arial" panose="020B0604020202020204" pitchFamily="34" charset="0"/>
              <a:buChar char="•"/>
              <a:defRPr/>
            </a:pPr>
            <a:r>
              <a:rPr lang="ar-SA" sz="2000" b="1" dirty="0">
                <a:solidFill>
                  <a:srgbClr val="002060"/>
                </a:solidFill>
                <a:latin typeface="Alexandria" pitchFamily="2" charset="-78"/>
                <a:ea typeface="Tahoma" panose="020B0604030504040204" pitchFamily="34" charset="0"/>
                <a:cs typeface="Alexandria" pitchFamily="2" charset="-78"/>
              </a:rPr>
              <a:t>حضور حلقات النقاش</a:t>
            </a:r>
            <a:r>
              <a:rPr lang="ar-SA" sz="2000" b="1" dirty="0">
                <a:solidFill>
                  <a:schemeClr val="bg1"/>
                </a:solidFill>
                <a:latin typeface="Alexandria" pitchFamily="2" charset="-78"/>
                <a:ea typeface="Tahoma" panose="020B0604030504040204" pitchFamily="34" charset="0"/>
                <a:cs typeface="Alexandria" pitchFamily="2" charset="-78"/>
              </a:rPr>
              <a:t> </a:t>
            </a:r>
            <a:r>
              <a:rPr lang="ar-SA" sz="2000" b="1" dirty="0">
                <a:solidFill>
                  <a:srgbClr val="C00000"/>
                </a:solidFill>
                <a:latin typeface="Alexandria" pitchFamily="2" charset="-78"/>
                <a:ea typeface="Tahoma" panose="020B0604030504040204" pitchFamily="34" charset="0"/>
                <a:cs typeface="Alexandria" pitchFamily="2" charset="-78"/>
              </a:rPr>
              <a:t>اختياري</a:t>
            </a:r>
            <a:r>
              <a:rPr lang="ar-SA" sz="2000" b="1" dirty="0">
                <a:solidFill>
                  <a:schemeClr val="bg1"/>
                </a:solidFill>
                <a:latin typeface="Alexandria" pitchFamily="2" charset="-78"/>
                <a:ea typeface="Tahoma" panose="020B0604030504040204" pitchFamily="34" charset="0"/>
                <a:cs typeface="Alexandria" pitchFamily="2" charset="-78"/>
              </a:rPr>
              <a:t>.</a:t>
            </a:r>
          </a:p>
          <a:p>
            <a:pPr marL="457200" lvl="0" indent="-457200" algn="justLow" rtl="1">
              <a:lnSpc>
                <a:spcPct val="200000"/>
              </a:lnSpc>
              <a:spcBef>
                <a:spcPct val="0"/>
              </a:spcBef>
              <a:buFont typeface="Arial" panose="020B0604020202020204" pitchFamily="34" charset="0"/>
              <a:buChar char="•"/>
              <a:defRPr/>
            </a:pPr>
            <a:r>
              <a:rPr lang="ar-SA" sz="2000" b="1" dirty="0">
                <a:solidFill>
                  <a:prstClr val="black">
                    <a:lumMod val="60000"/>
                    <a:lumOff val="40000"/>
                  </a:prstClr>
                </a:solidFill>
                <a:latin typeface="Alexandria" pitchFamily="2" charset="-78"/>
                <a:ea typeface="Tahoma" panose="020B0604030504040204" pitchFamily="34" charset="0"/>
                <a:cs typeface="Alexandria" pitchFamily="2" charset="-78"/>
              </a:rPr>
              <a:t> </a:t>
            </a:r>
            <a:r>
              <a:rPr lang="ar-SA" sz="2000" b="1" u="sng" dirty="0">
                <a:solidFill>
                  <a:srgbClr val="00B050"/>
                </a:solidFill>
                <a:latin typeface="Alexandria" pitchFamily="2" charset="-78"/>
                <a:ea typeface="Tahoma" panose="020B0604030504040204" pitchFamily="34" charset="0"/>
                <a:cs typeface="Alexandria" pitchFamily="2" charset="-78"/>
              </a:rPr>
              <a:t>ينصح</a:t>
            </a:r>
            <a:r>
              <a:rPr lang="en-US" sz="2000" b="1" u="sng" dirty="0">
                <a:solidFill>
                  <a:srgbClr val="00B050"/>
                </a:solidFill>
                <a:latin typeface="Alexandria" pitchFamily="2" charset="-78"/>
                <a:ea typeface="Tahoma" panose="020B0604030504040204" pitchFamily="34" charset="0"/>
                <a:cs typeface="Alexandria" pitchFamily="2" charset="-78"/>
              </a:rPr>
              <a:t> </a:t>
            </a:r>
            <a:r>
              <a:rPr lang="ar-SA" sz="2000" b="1" u="sng" dirty="0">
                <a:solidFill>
                  <a:srgbClr val="00B050"/>
                </a:solidFill>
                <a:latin typeface="Alexandria" pitchFamily="2" charset="-78"/>
                <a:ea typeface="Tahoma" panose="020B0604030504040204" pitchFamily="34" charset="0"/>
                <a:cs typeface="Alexandria" pitchFamily="2" charset="-78"/>
              </a:rPr>
              <a:t>بشدة</a:t>
            </a:r>
            <a:r>
              <a:rPr lang="ar-SA" sz="2000" b="1" dirty="0">
                <a:solidFill>
                  <a:srgbClr val="00B050"/>
                </a:solidFill>
                <a:latin typeface="Alexandria" pitchFamily="2" charset="-78"/>
                <a:ea typeface="Tahoma" panose="020B0604030504040204" pitchFamily="34" charset="0"/>
                <a:cs typeface="Alexandria" pitchFamily="2" charset="-78"/>
              </a:rPr>
              <a:t> </a:t>
            </a:r>
            <a:r>
              <a:rPr lang="ar-SA" sz="2000" b="1" dirty="0">
                <a:solidFill>
                  <a:srgbClr val="002060"/>
                </a:solidFill>
                <a:latin typeface="Alexandria" pitchFamily="2" charset="-78"/>
                <a:ea typeface="Tahoma" panose="020B0604030504040204" pitchFamily="34" charset="0"/>
                <a:cs typeface="Alexandria" pitchFamily="2" charset="-78"/>
              </a:rPr>
              <a:t>الحرص على الحضور لتعزيز المكتسبات العلمية من محتوى المحاضرة.</a:t>
            </a:r>
          </a:p>
          <a:p>
            <a:pPr marL="457200" lvl="0" indent="-457200" algn="justLow" rtl="1">
              <a:lnSpc>
                <a:spcPct val="200000"/>
              </a:lnSpc>
              <a:spcBef>
                <a:spcPct val="0"/>
              </a:spcBef>
              <a:buFont typeface="Arial" panose="020B0604020202020204" pitchFamily="34" charset="0"/>
              <a:buChar char="•"/>
              <a:defRPr/>
            </a:pPr>
            <a:r>
              <a:rPr lang="ar-SA" sz="2000" b="1" dirty="0">
                <a:solidFill>
                  <a:srgbClr val="002060"/>
                </a:solidFill>
                <a:latin typeface="Alexandria" pitchFamily="2" charset="-78"/>
                <a:ea typeface="Tahoma" panose="020B0604030504040204" pitchFamily="34" charset="0"/>
                <a:cs typeface="Alexandria" pitchFamily="2" charset="-78"/>
              </a:rPr>
              <a:t>يفضل مشاهدة المحاضرة المسجلة وتلخيصها قبل حضور حلقة النقاش</a:t>
            </a:r>
            <a:r>
              <a:rPr lang="ar-SA" sz="3200" b="1" dirty="0">
                <a:solidFill>
                  <a:schemeClr val="bg1"/>
                </a:solidFill>
                <a:latin typeface="Calibri" panose="020F0502020204030204" pitchFamily="34" charset="0"/>
                <a:ea typeface="Tahoma" panose="020B0604030504040204" pitchFamily="34" charset="0"/>
                <a:cs typeface="Calibri" panose="020F0502020204030204" pitchFamily="34" charset="0"/>
              </a:rPr>
              <a:t>.</a:t>
            </a:r>
            <a:endParaRPr lang="en-US" sz="3200" b="1" dirty="0">
              <a:solidFill>
                <a:schemeClr val="bg1"/>
              </a:solidFill>
              <a:latin typeface="Calibri" panose="020F0502020204030204" pitchFamily="34" charset="0"/>
              <a:ea typeface="Tahoma" panose="020B0604030504040204" pitchFamily="34" charset="0"/>
              <a:cs typeface="Calibri" panose="020F0502020204030204" pitchFamily="34" charset="0"/>
            </a:endParaRPr>
          </a:p>
        </p:txBody>
      </p:sp>
    </p:spTree>
    <p:extLst>
      <p:ext uri="{BB962C8B-B14F-4D97-AF65-F5344CB8AC3E}">
        <p14:creationId xmlns:p14="http://schemas.microsoft.com/office/powerpoint/2010/main" val="1845561883"/>
      </p:ext>
    </p:extLst>
  </p:cSld>
  <p:clrMapOvr>
    <a:masterClrMapping/>
  </p:clrMapOvr>
  <mc:AlternateContent xmlns:mc="http://schemas.openxmlformats.org/markup-compatibility/2006" xmlns:p14="http://schemas.microsoft.com/office/powerpoint/2010/main">
    <mc:Choice Requires="p14">
      <p:transition spd="slow" p14:dur="2000" advTm="132720"/>
    </mc:Choice>
    <mc:Fallback xmlns="">
      <p:transition spd="slow" advTm="13272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10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0" name="TextBox 9">
            <a:extLst>
              <a:ext uri="{FF2B5EF4-FFF2-40B4-BE49-F238E27FC236}">
                <a16:creationId xmlns:a16="http://schemas.microsoft.com/office/drawing/2014/main" id="{0E60CDC8-0D61-E7A2-E68E-EA312F894101}"/>
              </a:ext>
            </a:extLst>
          </p:cNvPr>
          <p:cNvSpPr txBox="1"/>
          <p:nvPr/>
        </p:nvSpPr>
        <p:spPr>
          <a:xfrm>
            <a:off x="880289" y="1048544"/>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Orientation</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81698" y="1318873"/>
            <a:ext cx="1286050" cy="461665"/>
          </a:xfrm>
          <a:prstGeom prst="rect">
            <a:avLst/>
          </a:prstGeom>
          <a:noFill/>
        </p:spPr>
        <p:txBody>
          <a:bodyPr wrap="square" rtlCol="0">
            <a:spAutoFit/>
          </a:bodyPr>
          <a:lstStyle/>
          <a:p>
            <a:pPr algn="ctr"/>
            <a:r>
              <a:rPr lang="en-US" sz="2400" b="1" dirty="0">
                <a:solidFill>
                  <a:schemeClr val="bg1"/>
                </a:solidFill>
                <a:cs typeface="Times New Roman" panose="02020603050405020304" pitchFamily="18" charset="0"/>
              </a:rPr>
              <a:t>Lecture</a:t>
            </a:r>
            <a:endParaRPr lang="en-US" sz="800" b="1" dirty="0">
              <a:solidFill>
                <a:schemeClr val="bg1"/>
              </a:solidFill>
              <a:cs typeface="Times New Roman" panose="02020603050405020304" pitchFamily="18" charset="0"/>
            </a:endParaRPr>
          </a:p>
        </p:txBody>
      </p:sp>
      <p:sp>
        <p:nvSpPr>
          <p:cNvPr id="11" name="TextBox 10"/>
          <p:cNvSpPr txBox="1"/>
          <p:nvPr/>
        </p:nvSpPr>
        <p:spPr>
          <a:xfrm>
            <a:off x="2513148" y="1032720"/>
            <a:ext cx="7632338" cy="584775"/>
          </a:xfrm>
          <a:prstGeom prst="rect">
            <a:avLst/>
          </a:prstGeom>
          <a:noFill/>
        </p:spPr>
        <p:txBody>
          <a:bodyPr wrap="square" rtlCol="0">
            <a:spAutoFit/>
          </a:bodyPr>
          <a:lstStyle/>
          <a:p>
            <a:r>
              <a:rPr lang="ar-EG" sz="3200" b="1" dirty="0">
                <a:solidFill>
                  <a:srgbClr val="00B0F0"/>
                </a:solidFill>
                <a:latin typeface="Alexandria" charset="0"/>
                <a:cs typeface="Alexandria" charset="0"/>
              </a:rPr>
              <a:t>الاختبارات القصيرة</a:t>
            </a:r>
          </a:p>
        </p:txBody>
      </p:sp>
      <p:sp>
        <p:nvSpPr>
          <p:cNvPr id="15" name="Rectangle 14"/>
          <p:cNvSpPr/>
          <p:nvPr/>
        </p:nvSpPr>
        <p:spPr>
          <a:xfrm>
            <a:off x="957939" y="2137435"/>
            <a:ext cx="10205930" cy="3353803"/>
          </a:xfrm>
          <a:prstGeom prst="rect">
            <a:avLst/>
          </a:prstGeom>
        </p:spPr>
        <p:txBody>
          <a:bodyPr wrap="square">
            <a:spAutoFit/>
          </a:bodyPr>
          <a:lstStyle/>
          <a:p>
            <a:pPr marL="457200" lvl="0" indent="-457200" algn="r" rtl="1">
              <a:lnSpc>
                <a:spcPct val="150000"/>
              </a:lnSpc>
              <a:buFont typeface="Arial" panose="020B0604020202020204" pitchFamily="34" charset="0"/>
              <a:buChar char="•"/>
              <a:defRPr/>
            </a:pPr>
            <a:r>
              <a:rPr lang="ar-SA" sz="2400" b="1" dirty="0">
                <a:solidFill>
                  <a:prstClr val="black">
                    <a:lumMod val="60000"/>
                    <a:lumOff val="40000"/>
                  </a:prstClr>
                </a:solidFill>
                <a:latin typeface="Alexandria" pitchFamily="2" charset="-78"/>
                <a:ea typeface="Tahoma" panose="020B0604030504040204" pitchFamily="34" charset="0"/>
                <a:cs typeface="Alexandria" pitchFamily="2" charset="-78"/>
              </a:rPr>
              <a:t>تعد الإجابة على الاختبار القصير </a:t>
            </a:r>
            <a:r>
              <a:rPr lang="ar-SA" sz="2400" b="1" dirty="0">
                <a:solidFill>
                  <a:srgbClr val="24A9E1"/>
                </a:solidFill>
                <a:latin typeface="Alexandria" pitchFamily="2" charset="-78"/>
                <a:ea typeface="Tahoma" panose="020B0604030504040204" pitchFamily="34" charset="0"/>
                <a:cs typeface="Alexandria" pitchFamily="2" charset="-78"/>
              </a:rPr>
              <a:t>بمثابة الحضور للطالب.</a:t>
            </a:r>
            <a:endParaRPr lang="ar-SA" sz="2400" b="1" dirty="0">
              <a:solidFill>
                <a:prstClr val="black">
                  <a:lumMod val="60000"/>
                  <a:lumOff val="40000"/>
                </a:prstClr>
              </a:solidFill>
              <a:latin typeface="Alexandria" pitchFamily="2" charset="-78"/>
              <a:ea typeface="Tahoma" panose="020B0604030504040204" pitchFamily="34" charset="0"/>
              <a:cs typeface="Alexandria" pitchFamily="2" charset="-78"/>
            </a:endParaRPr>
          </a:p>
          <a:p>
            <a:pPr marL="457200" lvl="0" indent="-457200" algn="r" rtl="1">
              <a:lnSpc>
                <a:spcPct val="150000"/>
              </a:lnSpc>
              <a:buFont typeface="Arial" panose="020B0604020202020204" pitchFamily="34" charset="0"/>
              <a:buChar char="•"/>
              <a:defRPr/>
            </a:pPr>
            <a:r>
              <a:rPr lang="ar-SA" sz="2400" b="1" dirty="0">
                <a:solidFill>
                  <a:prstClr val="black">
                    <a:lumMod val="60000"/>
                    <a:lumOff val="40000"/>
                  </a:prstClr>
                </a:solidFill>
                <a:latin typeface="Alexandria" pitchFamily="2" charset="-78"/>
                <a:ea typeface="Tahoma" panose="020B0604030504040204" pitchFamily="34" charset="0"/>
                <a:cs typeface="Alexandria" pitchFamily="2" charset="-78"/>
              </a:rPr>
              <a:t>يتكون الاختبار القصير من </a:t>
            </a:r>
            <a:r>
              <a:rPr lang="ar-SA" sz="2400" b="1" dirty="0">
                <a:solidFill>
                  <a:srgbClr val="FF9518"/>
                </a:solidFill>
                <a:latin typeface="Alexandria" pitchFamily="2" charset="-78"/>
                <a:ea typeface="Tahoma" panose="020B0604030504040204" pitchFamily="34" charset="0"/>
                <a:cs typeface="Alexandria" pitchFamily="2" charset="-78"/>
              </a:rPr>
              <a:t>٨ أسئلة (٨ درجات).</a:t>
            </a:r>
            <a:endParaRPr lang="en-US" sz="2400" b="1" dirty="0">
              <a:solidFill>
                <a:srgbClr val="FF9518"/>
              </a:solidFill>
              <a:latin typeface="Alexandria" pitchFamily="2" charset="-78"/>
              <a:ea typeface="Tahoma" panose="020B0604030504040204" pitchFamily="34" charset="0"/>
              <a:cs typeface="Alexandria" pitchFamily="2" charset="-78"/>
            </a:endParaRPr>
          </a:p>
          <a:p>
            <a:pPr marL="457200" lvl="0" indent="-457200" algn="r" rtl="1">
              <a:lnSpc>
                <a:spcPct val="150000"/>
              </a:lnSpc>
              <a:buFont typeface="Arial" panose="020B0604020202020204" pitchFamily="34" charset="0"/>
              <a:buChar char="•"/>
              <a:defRPr/>
            </a:pPr>
            <a:r>
              <a:rPr lang="ar-SA" sz="2400" b="1" dirty="0">
                <a:solidFill>
                  <a:prstClr val="black">
                    <a:lumMod val="60000"/>
                    <a:lumOff val="40000"/>
                  </a:prstClr>
                </a:solidFill>
                <a:latin typeface="Alexandria" pitchFamily="2" charset="-78"/>
                <a:ea typeface="Tahoma" panose="020B0604030504040204" pitchFamily="34" charset="0"/>
                <a:cs typeface="Alexandria" pitchFamily="2" charset="-78"/>
              </a:rPr>
              <a:t>أمثلة على نوعية أسئلة الاختبار القصير:</a:t>
            </a:r>
          </a:p>
          <a:p>
            <a:pPr marL="914400" lvl="1" indent="-457200" algn="r" rtl="1">
              <a:lnSpc>
                <a:spcPct val="150000"/>
              </a:lnSpc>
              <a:buFont typeface="Arial" panose="020B0604020202020204" pitchFamily="34" charset="0"/>
              <a:buChar char="•"/>
              <a:defRPr/>
            </a:pPr>
            <a:r>
              <a:rPr lang="ar-SA" sz="2400" b="1" dirty="0">
                <a:solidFill>
                  <a:prstClr val="black">
                    <a:lumMod val="60000"/>
                    <a:lumOff val="40000"/>
                  </a:prstClr>
                </a:solidFill>
                <a:latin typeface="Alexandria" pitchFamily="2" charset="-78"/>
                <a:ea typeface="Tahoma" panose="020B0604030504040204" pitchFamily="34" charset="0"/>
                <a:cs typeface="Alexandria" pitchFamily="2" charset="-78"/>
              </a:rPr>
              <a:t>أسئلة صوتية</a:t>
            </a:r>
          </a:p>
          <a:p>
            <a:pPr marL="1371600" lvl="2" indent="-457200" algn="r" rtl="1">
              <a:lnSpc>
                <a:spcPct val="150000"/>
              </a:lnSpc>
              <a:buFont typeface="Calibri" panose="020F0502020204030204" pitchFamily="34" charset="0"/>
              <a:buChar char="⁻"/>
              <a:defRPr/>
            </a:pPr>
            <a:r>
              <a:rPr lang="en-US" sz="2400" dirty="0">
                <a:solidFill>
                  <a:prstClr val="black">
                    <a:lumMod val="60000"/>
                    <a:lumOff val="40000"/>
                  </a:prstClr>
                </a:solidFill>
                <a:latin typeface="Alexandria" pitchFamily="2" charset="-78"/>
                <a:ea typeface="Tahoma" panose="020B0604030504040204" pitchFamily="34" charset="0"/>
                <a:cs typeface="Alexandria" pitchFamily="2" charset="-78"/>
              </a:rPr>
              <a:t>MCQ</a:t>
            </a:r>
            <a:endParaRPr lang="ar-SA" sz="2400" dirty="0">
              <a:solidFill>
                <a:prstClr val="black">
                  <a:lumMod val="60000"/>
                  <a:lumOff val="40000"/>
                </a:prstClr>
              </a:solidFill>
              <a:latin typeface="Alexandria" pitchFamily="2" charset="-78"/>
              <a:ea typeface="Tahoma" panose="020B0604030504040204" pitchFamily="34" charset="0"/>
              <a:cs typeface="Alexandria" pitchFamily="2" charset="-78"/>
            </a:endParaRPr>
          </a:p>
          <a:p>
            <a:pPr marL="1371600" lvl="2" indent="-457200" algn="r" rtl="1">
              <a:lnSpc>
                <a:spcPct val="150000"/>
              </a:lnSpc>
              <a:buFont typeface="Calibri" panose="020F0502020204030204" pitchFamily="34" charset="0"/>
              <a:buChar char="⁻"/>
              <a:defRPr/>
            </a:pPr>
            <a:r>
              <a:rPr lang="en-US" sz="2400" dirty="0">
                <a:solidFill>
                  <a:prstClr val="black">
                    <a:lumMod val="60000"/>
                    <a:lumOff val="40000"/>
                  </a:prstClr>
                </a:solidFill>
                <a:latin typeface="Alexandria" pitchFamily="2" charset="-78"/>
                <a:ea typeface="Tahoma" panose="020B0604030504040204" pitchFamily="34" charset="0"/>
                <a:cs typeface="Alexandria" pitchFamily="2" charset="-78"/>
              </a:rPr>
              <a:t>True &amp; False</a:t>
            </a:r>
            <a:endParaRPr lang="ar-SA" sz="2400" dirty="0">
              <a:solidFill>
                <a:prstClr val="black">
                  <a:lumMod val="60000"/>
                  <a:lumOff val="40000"/>
                </a:prstClr>
              </a:solidFill>
              <a:latin typeface="Alexandria" pitchFamily="2" charset="-78"/>
              <a:ea typeface="Tahoma" panose="020B0604030504040204" pitchFamily="34" charset="0"/>
              <a:cs typeface="Alexandria" pitchFamily="2" charset="-78"/>
            </a:endParaRPr>
          </a:p>
        </p:txBody>
      </p:sp>
    </p:spTree>
    <p:extLst>
      <p:ext uri="{BB962C8B-B14F-4D97-AF65-F5344CB8AC3E}">
        <p14:creationId xmlns:p14="http://schemas.microsoft.com/office/powerpoint/2010/main" val="2784871634"/>
      </p:ext>
    </p:extLst>
  </p:cSld>
  <p:clrMapOvr>
    <a:masterClrMapping/>
  </p:clrMapOvr>
  <p:transition spd="slow" advTm="72261">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11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0" name="TextBox 9">
            <a:extLst>
              <a:ext uri="{FF2B5EF4-FFF2-40B4-BE49-F238E27FC236}">
                <a16:creationId xmlns:a16="http://schemas.microsoft.com/office/drawing/2014/main" id="{0E60CDC8-0D61-E7A2-E68E-EA312F894101}"/>
              </a:ext>
            </a:extLst>
          </p:cNvPr>
          <p:cNvSpPr txBox="1"/>
          <p:nvPr/>
        </p:nvSpPr>
        <p:spPr>
          <a:xfrm>
            <a:off x="880289" y="1048544"/>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Orientation</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81698" y="1318873"/>
            <a:ext cx="1286050" cy="461665"/>
          </a:xfrm>
          <a:prstGeom prst="rect">
            <a:avLst/>
          </a:prstGeom>
          <a:noFill/>
        </p:spPr>
        <p:txBody>
          <a:bodyPr wrap="square" rtlCol="0">
            <a:spAutoFit/>
          </a:bodyPr>
          <a:lstStyle/>
          <a:p>
            <a:pPr algn="ctr"/>
            <a:r>
              <a:rPr lang="en-US" sz="2400" b="1" dirty="0">
                <a:solidFill>
                  <a:schemeClr val="bg1"/>
                </a:solidFill>
                <a:cs typeface="Times New Roman" panose="02020603050405020304" pitchFamily="18" charset="0"/>
              </a:rPr>
              <a:t>Lecture</a:t>
            </a:r>
            <a:endParaRPr lang="en-US" sz="800" b="1" dirty="0">
              <a:solidFill>
                <a:schemeClr val="bg1"/>
              </a:solidFill>
              <a:cs typeface="Times New Roman" panose="02020603050405020304" pitchFamily="18" charset="0"/>
            </a:endParaRPr>
          </a:p>
        </p:txBody>
      </p:sp>
      <p:sp>
        <p:nvSpPr>
          <p:cNvPr id="11" name="TextBox 10"/>
          <p:cNvSpPr txBox="1"/>
          <p:nvPr/>
        </p:nvSpPr>
        <p:spPr>
          <a:xfrm>
            <a:off x="2513148" y="1032720"/>
            <a:ext cx="7632338" cy="584775"/>
          </a:xfrm>
          <a:prstGeom prst="rect">
            <a:avLst/>
          </a:prstGeom>
          <a:noFill/>
        </p:spPr>
        <p:txBody>
          <a:bodyPr wrap="square" rtlCol="0">
            <a:spAutoFit/>
          </a:bodyPr>
          <a:lstStyle/>
          <a:p>
            <a:r>
              <a:rPr lang="ar-EG" sz="3200" b="1" dirty="0">
                <a:solidFill>
                  <a:srgbClr val="00B0F0"/>
                </a:solidFill>
                <a:latin typeface="Alexandria" charset="0"/>
                <a:cs typeface="Alexandria" charset="0"/>
              </a:rPr>
              <a:t>الاختبارات القصيرة</a:t>
            </a:r>
          </a:p>
        </p:txBody>
      </p:sp>
      <p:sp>
        <p:nvSpPr>
          <p:cNvPr id="15" name="Rectangle 14"/>
          <p:cNvSpPr/>
          <p:nvPr/>
        </p:nvSpPr>
        <p:spPr>
          <a:xfrm>
            <a:off x="957939" y="2137435"/>
            <a:ext cx="10205930" cy="3271921"/>
          </a:xfrm>
          <a:prstGeom prst="rect">
            <a:avLst/>
          </a:prstGeom>
        </p:spPr>
        <p:txBody>
          <a:bodyPr wrap="square">
            <a:spAutoFit/>
          </a:bodyPr>
          <a:lstStyle/>
          <a:p>
            <a:pPr marL="457200" indent="-457200" algn="justLow" rtl="1">
              <a:lnSpc>
                <a:spcPct val="15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سيتاح الاختبار القصير على المنصة التعليمية </a:t>
            </a:r>
            <a:r>
              <a:rPr lang="en-US" sz="2000" b="1" dirty="0">
                <a:solidFill>
                  <a:srgbClr val="F27A1C"/>
                </a:solidFill>
                <a:latin typeface="Alexandria" pitchFamily="2" charset="-78"/>
                <a:ea typeface="Tahoma" panose="020B0604030504040204" pitchFamily="34" charset="0"/>
                <a:cs typeface="Alexandria" pitchFamily="2" charset="-78"/>
              </a:rPr>
              <a:t>Moodle</a:t>
            </a:r>
            <a:r>
              <a:rPr lang="ar-SA" sz="2000" b="1" dirty="0">
                <a:solidFill>
                  <a:schemeClr val="accent1"/>
                </a:solidFill>
                <a:latin typeface="Alexandria" pitchFamily="2" charset="-78"/>
                <a:ea typeface="Tahoma" panose="020B0604030504040204" pitchFamily="34" charset="0"/>
                <a:cs typeface="Alexandria" pitchFamily="2" charset="-78"/>
              </a:rPr>
              <a:t>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 </a:t>
            </a:r>
            <a:r>
              <a:rPr lang="ar-SA" sz="2000" b="1" dirty="0">
                <a:solidFill>
                  <a:srgbClr val="FF0000"/>
                </a:solidFill>
                <a:latin typeface="Alexandria" pitchFamily="2" charset="-78"/>
                <a:ea typeface="Tahoma" panose="020B0604030504040204" pitchFamily="34" charset="0"/>
                <a:cs typeface="Alexandria" pitchFamily="2" charset="-78"/>
              </a:rPr>
              <a:t>كل يوم سبت في تمام الساعة </a:t>
            </a:r>
            <a:r>
              <a:rPr lang="ar-SA" sz="2000" b="1" u="sng" dirty="0">
                <a:solidFill>
                  <a:srgbClr val="FF0000"/>
                </a:solidFill>
                <a:latin typeface="Alexandria" pitchFamily="2" charset="-78"/>
                <a:ea typeface="Tahoma" panose="020B0604030504040204" pitchFamily="34" charset="0"/>
                <a:cs typeface="Alexandria" pitchFamily="2" charset="-78"/>
              </a:rPr>
              <a:t>10 مساءاً</a:t>
            </a:r>
            <a:r>
              <a:rPr lang="ar-SA" sz="2000" b="1" dirty="0">
                <a:solidFill>
                  <a:srgbClr val="FF0000"/>
                </a:solidFill>
                <a:latin typeface="Alexandria" pitchFamily="2" charset="-78"/>
                <a:ea typeface="Tahoma" panose="020B0604030504040204" pitchFamily="34" charset="0"/>
                <a:cs typeface="Alexandria" pitchFamily="2" charset="-78"/>
              </a:rPr>
              <a:t>  </a:t>
            </a:r>
            <a:r>
              <a:rPr lang="ar-SA" sz="2000" b="1" dirty="0">
                <a:solidFill>
                  <a:schemeClr val="accent1"/>
                </a:solidFill>
                <a:latin typeface="Alexandria" pitchFamily="2" charset="-78"/>
                <a:ea typeface="Tahoma" panose="020B0604030504040204" pitchFamily="34" charset="0"/>
                <a:cs typeface="Alexandria" pitchFamily="2" charset="-78"/>
              </a:rPr>
              <a:t>بتوقيت مكة المكرمة.</a:t>
            </a:r>
          </a:p>
          <a:p>
            <a:pPr marL="457200" indent="-457200" algn="justLow" rtl="1">
              <a:lnSpc>
                <a:spcPct val="15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ويترك لمدة أسبوع ، ثم يغلق في يوم </a:t>
            </a:r>
            <a:r>
              <a:rPr lang="ar-SA" sz="2000" b="1" dirty="0">
                <a:solidFill>
                  <a:srgbClr val="FF0000"/>
                </a:solidFill>
                <a:latin typeface="Alexandria" pitchFamily="2" charset="-78"/>
                <a:ea typeface="Tahoma" panose="020B0604030504040204" pitchFamily="34" charset="0"/>
                <a:cs typeface="Alexandria" pitchFamily="2" charset="-78"/>
              </a:rPr>
              <a:t>السبت الذي يليه تمام الساعة 9 مساءً </a:t>
            </a:r>
            <a:r>
              <a:rPr lang="ar-SA" sz="2000" b="1" dirty="0">
                <a:solidFill>
                  <a:schemeClr val="accent1"/>
                </a:solidFill>
                <a:latin typeface="Alexandria" pitchFamily="2" charset="-78"/>
                <a:ea typeface="Tahoma" panose="020B0604030504040204" pitchFamily="34" charset="0"/>
                <a:cs typeface="Alexandria" pitchFamily="2" charset="-78"/>
              </a:rPr>
              <a:t>بتوقيت مكة المكرمة.</a:t>
            </a:r>
            <a:endParaRPr lang="ar-SA" sz="2000" b="1" dirty="0">
              <a:solidFill>
                <a:srgbClr val="FF0000"/>
              </a:solidFill>
              <a:latin typeface="Alexandria" pitchFamily="2" charset="-78"/>
              <a:ea typeface="Tahoma" panose="020B0604030504040204" pitchFamily="34" charset="0"/>
              <a:cs typeface="Alexandria" pitchFamily="2" charset="-78"/>
            </a:endParaRPr>
          </a:p>
          <a:p>
            <a:pPr marL="457200" indent="-457200" algn="justLow" rtl="1">
              <a:lnSpc>
                <a:spcPct val="15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مدة الاختبار القصير (فترة السماحية) </a:t>
            </a:r>
            <a:r>
              <a:rPr lang="ar-SA" sz="2000" b="1" dirty="0">
                <a:solidFill>
                  <a:srgbClr val="24A9E1"/>
                </a:solidFill>
                <a:latin typeface="Alexandria" pitchFamily="2" charset="-78"/>
                <a:ea typeface="Tahoma" panose="020B0604030504040204" pitchFamily="34" charset="0"/>
                <a:cs typeface="Alexandria" pitchFamily="2" charset="-78"/>
              </a:rPr>
              <a:t>30 دقيقة - عدد المحاولات 1 فقط.</a:t>
            </a:r>
          </a:p>
          <a:p>
            <a:pPr marL="457200" indent="-457200" algn="justLow" rtl="1">
              <a:lnSpc>
                <a:spcPct val="15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لا يمكن التنقل بين الأسئلة (بمعنى إذا تم الانتقال للسؤال التالي لا يمكن العودة للسؤال السابق).</a:t>
            </a:r>
          </a:p>
        </p:txBody>
      </p:sp>
    </p:spTree>
    <p:extLst>
      <p:ext uri="{BB962C8B-B14F-4D97-AF65-F5344CB8AC3E}">
        <p14:creationId xmlns:p14="http://schemas.microsoft.com/office/powerpoint/2010/main" val="896140136"/>
      </p:ext>
    </p:extLst>
  </p:cSld>
  <p:clrMapOvr>
    <a:masterClrMapping/>
  </p:clrMapOvr>
  <p:transition spd="slow" advTm="155162">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12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0" name="TextBox 9">
            <a:extLst>
              <a:ext uri="{FF2B5EF4-FFF2-40B4-BE49-F238E27FC236}">
                <a16:creationId xmlns:a16="http://schemas.microsoft.com/office/drawing/2014/main" id="{0E60CDC8-0D61-E7A2-E68E-EA312F894101}"/>
              </a:ext>
            </a:extLst>
          </p:cNvPr>
          <p:cNvSpPr txBox="1"/>
          <p:nvPr/>
        </p:nvSpPr>
        <p:spPr>
          <a:xfrm>
            <a:off x="880289" y="1048544"/>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Orientation</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81698" y="1318873"/>
            <a:ext cx="1286050" cy="461665"/>
          </a:xfrm>
          <a:prstGeom prst="rect">
            <a:avLst/>
          </a:prstGeom>
          <a:noFill/>
        </p:spPr>
        <p:txBody>
          <a:bodyPr wrap="square" rtlCol="0">
            <a:spAutoFit/>
          </a:bodyPr>
          <a:lstStyle/>
          <a:p>
            <a:pPr algn="ctr"/>
            <a:r>
              <a:rPr lang="en-US" sz="2400" b="1" dirty="0">
                <a:solidFill>
                  <a:schemeClr val="bg1"/>
                </a:solidFill>
                <a:cs typeface="Times New Roman" panose="02020603050405020304" pitchFamily="18" charset="0"/>
              </a:rPr>
              <a:t>Lecture</a:t>
            </a:r>
            <a:endParaRPr lang="en-US" sz="800" b="1" dirty="0">
              <a:solidFill>
                <a:schemeClr val="bg1"/>
              </a:solidFill>
              <a:cs typeface="Times New Roman" panose="02020603050405020304" pitchFamily="18" charset="0"/>
            </a:endParaRPr>
          </a:p>
        </p:txBody>
      </p:sp>
      <p:sp>
        <p:nvSpPr>
          <p:cNvPr id="11" name="TextBox 10"/>
          <p:cNvSpPr txBox="1"/>
          <p:nvPr/>
        </p:nvSpPr>
        <p:spPr>
          <a:xfrm>
            <a:off x="2513148" y="1032720"/>
            <a:ext cx="7632338" cy="584775"/>
          </a:xfrm>
          <a:prstGeom prst="rect">
            <a:avLst/>
          </a:prstGeom>
          <a:noFill/>
        </p:spPr>
        <p:txBody>
          <a:bodyPr wrap="square" rtlCol="0">
            <a:spAutoFit/>
          </a:bodyPr>
          <a:lstStyle/>
          <a:p>
            <a:r>
              <a:rPr lang="ar-EG" sz="3200" b="1" dirty="0">
                <a:solidFill>
                  <a:srgbClr val="00B0F0"/>
                </a:solidFill>
                <a:latin typeface="Alexandria" charset="0"/>
                <a:cs typeface="Alexandria" charset="0"/>
              </a:rPr>
              <a:t>الاختبارات القصيرة</a:t>
            </a:r>
          </a:p>
        </p:txBody>
      </p:sp>
      <p:sp>
        <p:nvSpPr>
          <p:cNvPr id="15" name="Rectangle 14"/>
          <p:cNvSpPr/>
          <p:nvPr/>
        </p:nvSpPr>
        <p:spPr>
          <a:xfrm>
            <a:off x="993035" y="2396228"/>
            <a:ext cx="10205930" cy="3079561"/>
          </a:xfrm>
          <a:prstGeom prst="rect">
            <a:avLst/>
          </a:prstGeom>
        </p:spPr>
        <p:txBody>
          <a:bodyPr wrap="square">
            <a:spAutoFit/>
          </a:bodyPr>
          <a:lstStyle/>
          <a:p>
            <a:pPr marL="457200" indent="-457200" algn="r" rtl="1">
              <a:lnSpc>
                <a:spcPct val="20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يمكن عمل الاختبار القصير أي وقت من موعد اتاحته يوم السبت </a:t>
            </a:r>
            <a:r>
              <a:rPr lang="ar-SA" sz="2000" b="1" dirty="0">
                <a:solidFill>
                  <a:srgbClr val="FF0000"/>
                </a:solidFill>
                <a:latin typeface="Alexandria" pitchFamily="2" charset="-78"/>
                <a:ea typeface="Tahoma" panose="020B0604030504040204" pitchFamily="34" charset="0"/>
                <a:cs typeface="Alexandria" pitchFamily="2" charset="-78"/>
              </a:rPr>
              <a:t>الساعة 10 مساءاً </a:t>
            </a:r>
            <a:r>
              <a:rPr lang="ar-EG" sz="2000" b="1" dirty="0">
                <a:solidFill>
                  <a:srgbClr val="FF0000"/>
                </a:solidFill>
                <a:latin typeface="Alexandria" pitchFamily="2" charset="-78"/>
                <a:ea typeface="Tahoma" panose="020B0604030504040204" pitchFamily="34" charset="0"/>
                <a:cs typeface="Alexandria" pitchFamily="2" charset="-78"/>
              </a:rPr>
              <a:t>إ</a:t>
            </a:r>
            <a:r>
              <a:rPr lang="ar-SA" sz="2000" b="1" dirty="0">
                <a:solidFill>
                  <a:srgbClr val="FF0000"/>
                </a:solidFill>
                <a:latin typeface="Alexandria" pitchFamily="2" charset="-78"/>
                <a:ea typeface="Tahoma" panose="020B0604030504040204" pitchFamily="34" charset="0"/>
                <a:cs typeface="Alexandria" pitchFamily="2" charset="-78"/>
              </a:rPr>
              <a:t>لى السبت التالي 8:30 مساءاً </a:t>
            </a:r>
            <a:r>
              <a:rPr lang="ar-SA" sz="2000" b="1" dirty="0">
                <a:solidFill>
                  <a:schemeClr val="accent1"/>
                </a:solidFill>
                <a:latin typeface="Alexandria" pitchFamily="2" charset="-78"/>
                <a:ea typeface="Tahoma" panose="020B0604030504040204" pitchFamily="34" charset="0"/>
                <a:cs typeface="Alexandria" pitchFamily="2" charset="-78"/>
              </a:rPr>
              <a:t>بتوقيت مكة المكرمة.</a:t>
            </a:r>
          </a:p>
          <a:p>
            <a:pPr marL="457200" indent="-457200" algn="r" rtl="1">
              <a:lnSpc>
                <a:spcPct val="200000"/>
              </a:lnSpc>
              <a:buFont typeface="Arial" panose="020B0604020202020204" pitchFamily="34" charset="0"/>
              <a:buChar char="•"/>
            </a:pPr>
            <a:r>
              <a:rPr lang="ar-SA" sz="2000" b="1" dirty="0">
                <a:solidFill>
                  <a:srgbClr val="0A1F61"/>
                </a:solidFill>
                <a:latin typeface="Alexandria" pitchFamily="2" charset="-78"/>
                <a:ea typeface="Tahoma" panose="020B0604030504040204" pitchFamily="34" charset="0"/>
                <a:cs typeface="Alexandria" pitchFamily="2" charset="-78"/>
              </a:rPr>
              <a:t>لماذا 8:30 مساءاً؟</a:t>
            </a:r>
            <a:r>
              <a:rPr lang="ar-SA" sz="2000" b="1" dirty="0">
                <a:solidFill>
                  <a:schemeClr val="accent1"/>
                </a:solidFill>
                <a:latin typeface="Alexandria" pitchFamily="2" charset="-78"/>
                <a:ea typeface="Tahoma" panose="020B0604030504040204" pitchFamily="34" charset="0"/>
                <a:cs typeface="Alexandria" pitchFamily="2" charset="-78"/>
              </a:rPr>
              <a:t> </a:t>
            </a:r>
          </a:p>
          <a:p>
            <a:pPr marL="457200" indent="-457200" algn="r" rtl="1">
              <a:lnSpc>
                <a:spcPct val="200000"/>
              </a:lnSpc>
              <a:buFont typeface="Arial" panose="020B0604020202020204" pitchFamily="34" charset="0"/>
              <a:buChar char="•"/>
            </a:pPr>
            <a:r>
              <a:rPr lang="ar-SA" sz="2000" b="1" dirty="0">
                <a:solidFill>
                  <a:schemeClr val="accent1"/>
                </a:solidFill>
                <a:latin typeface="Alexandria" pitchFamily="2" charset="-78"/>
                <a:ea typeface="Tahoma" panose="020B0604030504040204" pitchFamily="34" charset="0"/>
                <a:cs typeface="Alexandria" pitchFamily="2" charset="-78"/>
              </a:rPr>
              <a:t>لكي يتم الاستفادة من كامل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مدة الاختبار القصير (فترة السماحية) </a:t>
            </a:r>
            <a:r>
              <a:rPr lang="ar-SA" sz="2000" b="1" dirty="0">
                <a:solidFill>
                  <a:srgbClr val="24A9E1"/>
                </a:solidFill>
                <a:latin typeface="Alexandria" pitchFamily="2" charset="-78"/>
                <a:ea typeface="Tahoma" panose="020B0604030504040204" pitchFamily="34" charset="0"/>
                <a:cs typeface="Alexandria" pitchFamily="2" charset="-78"/>
              </a:rPr>
              <a:t>30 دقيقة.</a:t>
            </a:r>
          </a:p>
          <a:p>
            <a:pPr marL="457200" indent="-457200" algn="r" rtl="1">
              <a:lnSpc>
                <a:spcPct val="20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كلمة المرور ثابتة لكل الاختبارات وهي </a:t>
            </a:r>
            <a:r>
              <a:rPr lang="ar-SA" sz="2000" b="1" dirty="0">
                <a:solidFill>
                  <a:srgbClr val="24A9E1"/>
                </a:solidFill>
                <a:latin typeface="Alexandria" pitchFamily="2" charset="-78"/>
                <a:ea typeface="Tahoma" panose="020B0604030504040204" pitchFamily="34" charset="0"/>
                <a:cs typeface="Alexandria" pitchFamily="2" charset="-78"/>
              </a:rPr>
              <a:t>(</a:t>
            </a:r>
            <a:r>
              <a:rPr lang="en-US" sz="2000" b="1" dirty="0">
                <a:solidFill>
                  <a:srgbClr val="24A9E1"/>
                </a:solidFill>
                <a:latin typeface="Alexandria" pitchFamily="2" charset="-78"/>
                <a:ea typeface="Tahoma" panose="020B0604030504040204" pitchFamily="34" charset="0"/>
                <a:cs typeface="Alexandria" pitchFamily="2" charset="-78"/>
              </a:rPr>
              <a:t>(</a:t>
            </a:r>
            <a:r>
              <a:rPr lang="en-US" sz="2000" b="1" dirty="0">
                <a:solidFill>
                  <a:srgbClr val="C00000"/>
                </a:solidFill>
                <a:latin typeface="Alexandria" pitchFamily="2" charset="-78"/>
                <a:ea typeface="Tahoma" panose="020B0604030504040204" pitchFamily="34" charset="0"/>
                <a:cs typeface="Alexandria" pitchFamily="2" charset="-78"/>
              </a:rPr>
              <a:t>agree</a:t>
            </a:r>
            <a:r>
              <a:rPr lang="ar-SA" sz="2000" b="1" dirty="0">
                <a:solidFill>
                  <a:srgbClr val="C00000"/>
                </a:solidFill>
                <a:latin typeface="Alexandria" pitchFamily="2" charset="-78"/>
                <a:ea typeface="Tahoma" panose="020B0604030504040204" pitchFamily="34" charset="0"/>
                <a:cs typeface="Alexandria" pitchFamily="2" charset="-78"/>
              </a:rPr>
              <a:t>.</a:t>
            </a:r>
          </a:p>
        </p:txBody>
      </p:sp>
    </p:spTree>
    <p:extLst>
      <p:ext uri="{BB962C8B-B14F-4D97-AF65-F5344CB8AC3E}">
        <p14:creationId xmlns:p14="http://schemas.microsoft.com/office/powerpoint/2010/main" val="2923308049"/>
      </p:ext>
    </p:extLst>
  </p:cSld>
  <p:clrMapOvr>
    <a:masterClrMapping/>
  </p:clrMapOvr>
  <p:transition spd="slow" advTm="54340">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13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0" name="TextBox 9">
            <a:extLst>
              <a:ext uri="{FF2B5EF4-FFF2-40B4-BE49-F238E27FC236}">
                <a16:creationId xmlns:a16="http://schemas.microsoft.com/office/drawing/2014/main" id="{0E60CDC8-0D61-E7A2-E68E-EA312F894101}"/>
              </a:ext>
            </a:extLst>
          </p:cNvPr>
          <p:cNvSpPr txBox="1"/>
          <p:nvPr/>
        </p:nvSpPr>
        <p:spPr>
          <a:xfrm>
            <a:off x="880289" y="1048544"/>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Orientation</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81698" y="1318873"/>
            <a:ext cx="1286050" cy="461665"/>
          </a:xfrm>
          <a:prstGeom prst="rect">
            <a:avLst/>
          </a:prstGeom>
          <a:noFill/>
        </p:spPr>
        <p:txBody>
          <a:bodyPr wrap="square" rtlCol="0">
            <a:spAutoFit/>
          </a:bodyPr>
          <a:lstStyle/>
          <a:p>
            <a:pPr algn="ctr"/>
            <a:r>
              <a:rPr lang="en-US" sz="2400" b="1" dirty="0">
                <a:solidFill>
                  <a:schemeClr val="bg1"/>
                </a:solidFill>
                <a:cs typeface="Times New Roman" panose="02020603050405020304" pitchFamily="18" charset="0"/>
              </a:rPr>
              <a:t>Lecture</a:t>
            </a:r>
            <a:endParaRPr lang="en-US" sz="800" b="1" dirty="0">
              <a:solidFill>
                <a:schemeClr val="bg1"/>
              </a:solidFill>
              <a:cs typeface="Times New Roman" panose="02020603050405020304" pitchFamily="18" charset="0"/>
            </a:endParaRPr>
          </a:p>
        </p:txBody>
      </p:sp>
      <p:sp>
        <p:nvSpPr>
          <p:cNvPr id="11" name="TextBox 10"/>
          <p:cNvSpPr txBox="1"/>
          <p:nvPr/>
        </p:nvSpPr>
        <p:spPr>
          <a:xfrm>
            <a:off x="2513148" y="1032720"/>
            <a:ext cx="7632338" cy="584775"/>
          </a:xfrm>
          <a:prstGeom prst="rect">
            <a:avLst/>
          </a:prstGeom>
          <a:noFill/>
        </p:spPr>
        <p:txBody>
          <a:bodyPr wrap="square" rtlCol="0">
            <a:spAutoFit/>
          </a:bodyPr>
          <a:lstStyle/>
          <a:p>
            <a:r>
              <a:rPr lang="ar-EG" sz="3200" b="1" dirty="0">
                <a:solidFill>
                  <a:srgbClr val="00B0F0"/>
                </a:solidFill>
                <a:latin typeface="Alexandria" charset="0"/>
                <a:cs typeface="Alexandria" charset="0"/>
              </a:rPr>
              <a:t>الاختبار النهائي</a:t>
            </a:r>
          </a:p>
        </p:txBody>
      </p:sp>
      <p:sp>
        <p:nvSpPr>
          <p:cNvPr id="15" name="Rectangle 14"/>
          <p:cNvSpPr/>
          <p:nvPr/>
        </p:nvSpPr>
        <p:spPr>
          <a:xfrm>
            <a:off x="993035" y="2538881"/>
            <a:ext cx="10205930" cy="2464008"/>
          </a:xfrm>
          <a:prstGeom prst="rect">
            <a:avLst/>
          </a:prstGeom>
        </p:spPr>
        <p:txBody>
          <a:bodyPr wrap="square">
            <a:spAutoFit/>
          </a:bodyPr>
          <a:lstStyle/>
          <a:p>
            <a:pPr marL="457200" indent="-457200" algn="justLow" rtl="1">
              <a:lnSpc>
                <a:spcPct val="20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سيتاح الاختبار النهائي على المنصة التعليمية </a:t>
            </a:r>
            <a:r>
              <a:rPr lang="en-US" sz="2000" b="1" dirty="0">
                <a:solidFill>
                  <a:srgbClr val="F27A1C"/>
                </a:solidFill>
                <a:latin typeface="Alexandria" pitchFamily="2" charset="-78"/>
                <a:ea typeface="Tahoma" panose="020B0604030504040204" pitchFamily="34" charset="0"/>
                <a:cs typeface="Alexandria" pitchFamily="2" charset="-78"/>
              </a:rPr>
              <a:t>Moodle</a:t>
            </a:r>
            <a:r>
              <a:rPr lang="ar-SA" sz="2000" b="1" dirty="0">
                <a:solidFill>
                  <a:schemeClr val="accent1"/>
                </a:solidFill>
                <a:latin typeface="Alexandria" pitchFamily="2" charset="-78"/>
                <a:ea typeface="Tahoma" panose="020B0604030504040204" pitchFamily="34" charset="0"/>
                <a:cs typeface="Alexandria" pitchFamily="2" charset="-78"/>
              </a:rPr>
              <a:t>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حسب مواعيد الاختبارات النهائية والتي سيتم الإعلان عنها نهاية الفصل الدراسي.</a:t>
            </a:r>
          </a:p>
          <a:p>
            <a:pPr marL="457200" indent="-457200" algn="justLow" rtl="1">
              <a:lnSpc>
                <a:spcPct val="200000"/>
              </a:lnSpc>
              <a:buFont typeface="Arial" panose="020B0604020202020204" pitchFamily="34" charset="0"/>
              <a:buChar char="•"/>
            </a:pPr>
            <a:r>
              <a:rPr lang="en-US" sz="2000" b="1" dirty="0">
                <a:solidFill>
                  <a:schemeClr val="tx1">
                    <a:lumMod val="60000"/>
                    <a:lumOff val="40000"/>
                  </a:schemeClr>
                </a:solidFill>
                <a:latin typeface="Alexandria" pitchFamily="2" charset="-78"/>
                <a:ea typeface="Tahoma" panose="020B0604030504040204" pitchFamily="34" charset="0"/>
                <a:cs typeface="Alexandria" pitchFamily="2" charset="-78"/>
              </a:rPr>
              <a:t>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الاختبار النهائي </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مكون من 20 سؤال (</a:t>
            </a:r>
            <a:r>
              <a:rPr lang="ar-SA" sz="2000" b="1" dirty="0">
                <a:solidFill>
                  <a:srgbClr val="F27A1C"/>
                </a:solidFill>
                <a:latin typeface="Alexandria" pitchFamily="2" charset="-78"/>
                <a:ea typeface="Tahoma" panose="020B0604030504040204" pitchFamily="34" charset="0"/>
                <a:cs typeface="Alexandria" pitchFamily="2" charset="-78"/>
              </a:rPr>
              <a:t>20 درجة </a:t>
            </a:r>
            <a:r>
              <a:rPr lang="ar-EG" sz="2000" b="1" dirty="0">
                <a:solidFill>
                  <a:srgbClr val="F27A1C"/>
                </a:solidFill>
                <a:latin typeface="Alexandria" pitchFamily="2" charset="-78"/>
                <a:ea typeface="Tahoma" panose="020B0604030504040204" pitchFamily="34" charset="0"/>
                <a:cs typeface="Alexandria" pitchFamily="2" charset="-78"/>
              </a:rPr>
              <a:t>) </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شامل محاضرات المقرر بالكامل</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a:t>
            </a:r>
          </a:p>
          <a:p>
            <a:pPr marL="457200" indent="-457200" algn="justLow" rtl="1">
              <a:lnSpc>
                <a:spcPct val="200000"/>
              </a:lnSpc>
              <a:buFont typeface="Arial" panose="020B0604020202020204" pitchFamily="34" charset="0"/>
              <a:buChar cha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نوعية أسئلة الاختبار النهائي هي مثل نوعية أسئلة الاختبارات القصيرة.</a:t>
            </a:r>
          </a:p>
        </p:txBody>
      </p:sp>
    </p:spTree>
    <p:extLst>
      <p:ext uri="{BB962C8B-B14F-4D97-AF65-F5344CB8AC3E}">
        <p14:creationId xmlns:p14="http://schemas.microsoft.com/office/powerpoint/2010/main" val="2526503591"/>
      </p:ext>
    </p:extLst>
  </p:cSld>
  <p:clrMapOvr>
    <a:masterClrMapping/>
  </p:clrMapOvr>
  <p:transition spd="slow" advTm="75508">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2108AC9A-AF6A-4724-A548-12D205486790}" type="slidenum">
              <a:rPr lang="en-US" sz="1600" smtClean="0">
                <a:solidFill>
                  <a:srgbClr val="44546A"/>
                </a:solidFill>
              </a:rPr>
              <a:t>14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2" name="Rectangle 1"/>
          <p:cNvSpPr/>
          <p:nvPr/>
        </p:nvSpPr>
        <p:spPr>
          <a:xfrm>
            <a:off x="1119117" y="2523195"/>
            <a:ext cx="8830100" cy="2587118"/>
          </a:xfrm>
          <a:prstGeom prst="rect">
            <a:avLst/>
          </a:prstGeom>
        </p:spPr>
        <p:txBody>
          <a:bodyPr wrap="square" anchor="ctr">
            <a:spAutoFit/>
          </a:bodyPr>
          <a:lstStyle/>
          <a:p>
            <a:pPr algn="ctr" rtl="1">
              <a:lnSpc>
                <a:spcPct val="200000"/>
              </a:lnSpc>
            </a:pPr>
            <a:r>
              <a:rPr lang="ar-SA" sz="2400" b="1" u="sng" dirty="0">
                <a:solidFill>
                  <a:srgbClr val="C00000"/>
                </a:solidFill>
                <a:latin typeface="Alexandria" pitchFamily="2" charset="-78"/>
                <a:ea typeface="Tahoma" panose="020B0604030504040204" pitchFamily="34" charset="0"/>
                <a:cs typeface="Alexandria" pitchFamily="2" charset="-78"/>
              </a:rPr>
              <a:t>لغة المحاضرات والاختبارات</a:t>
            </a:r>
            <a:endParaRPr lang="en-US" sz="2400" b="1" u="sng" dirty="0">
              <a:solidFill>
                <a:srgbClr val="C00000"/>
              </a:solidFill>
              <a:latin typeface="Alexandria" pitchFamily="2" charset="-78"/>
              <a:ea typeface="Tahoma" panose="020B0604030504040204" pitchFamily="34" charset="0"/>
              <a:cs typeface="Alexandria" pitchFamily="2" charset="-78"/>
            </a:endParaRPr>
          </a:p>
          <a:p>
            <a:pPr marL="457200" lvl="0" indent="-457200" algn="justLow" rtl="1">
              <a:lnSpc>
                <a:spcPct val="200000"/>
              </a:lnSpc>
              <a:spcBef>
                <a:spcPct val="0"/>
              </a:spcBef>
              <a:buFont typeface="Arial" panose="020B0604020202020204" pitchFamily="34" charset="0"/>
              <a:buChar char="•"/>
              <a:defRP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المحاضرات</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 الخاصة بالمقرر</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 </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متاحة باللغة العربية</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 </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واللغة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الإنجليزية.</a:t>
            </a:r>
          </a:p>
          <a:p>
            <a:pPr marL="457200" lvl="0" indent="-457200" algn="justLow" rtl="1">
              <a:lnSpc>
                <a:spcPct val="200000"/>
              </a:lnSpc>
              <a:spcBef>
                <a:spcPct val="0"/>
              </a:spcBef>
              <a:buFont typeface="Arial" panose="020B0604020202020204" pitchFamily="34" charset="0"/>
              <a:buChar char="•"/>
              <a:defRPr/>
            </a:pP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الاختبارات </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القصيرة والنهائية أيضًا متاحة باللغة العربية</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 </a:t>
            </a:r>
            <a:r>
              <a:rPr lang="ar-EG" sz="2000" b="1" dirty="0">
                <a:solidFill>
                  <a:schemeClr val="tx1">
                    <a:lumMod val="60000"/>
                    <a:lumOff val="40000"/>
                  </a:schemeClr>
                </a:solidFill>
                <a:latin typeface="Alexandria" pitchFamily="2" charset="-78"/>
                <a:ea typeface="Tahoma" panose="020B0604030504040204" pitchFamily="34" charset="0"/>
                <a:cs typeface="Alexandria" pitchFamily="2" charset="-78"/>
              </a:rPr>
              <a:t>واللغة </a:t>
            </a:r>
            <a:r>
              <a:rPr lang="ar-SA" sz="2000" b="1" dirty="0">
                <a:solidFill>
                  <a:schemeClr val="tx1">
                    <a:lumMod val="60000"/>
                    <a:lumOff val="40000"/>
                  </a:schemeClr>
                </a:solidFill>
                <a:latin typeface="Alexandria" pitchFamily="2" charset="-78"/>
                <a:ea typeface="Tahoma" panose="020B0604030504040204" pitchFamily="34" charset="0"/>
                <a:cs typeface="Alexandria" pitchFamily="2" charset="-78"/>
              </a:rPr>
              <a:t>الإنجليزية.</a:t>
            </a:r>
          </a:p>
        </p:txBody>
      </p:sp>
    </p:spTree>
    <p:extLst>
      <p:ext uri="{BB962C8B-B14F-4D97-AF65-F5344CB8AC3E}">
        <p14:creationId xmlns:p14="http://schemas.microsoft.com/office/powerpoint/2010/main" val="3579563025"/>
      </p:ext>
    </p:extLst>
  </p:cSld>
  <p:clrMapOvr>
    <a:masterClrMapping/>
  </p:clrMapOvr>
  <mc:AlternateContent xmlns:mc="http://schemas.openxmlformats.org/markup-compatibility/2006" xmlns:p14="http://schemas.microsoft.com/office/powerpoint/2010/main">
    <mc:Choice Requires="p14">
      <p:transition spd="slow" p14:dur="2000" advTm="29459"/>
    </mc:Choice>
    <mc:Fallback xmlns="">
      <p:transition spd="slow" advTm="2945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720189" y="1497410"/>
            <a:ext cx="5272159" cy="523220"/>
          </a:xfrm>
          <a:prstGeom prst="rect">
            <a:avLst/>
          </a:prstGeom>
          <a:noFill/>
        </p:spPr>
        <p:txBody>
          <a:bodyPr wrap="square" rtlCol="0">
            <a:spAutoFit/>
          </a:bodyPr>
          <a:lstStyle/>
          <a:p>
            <a:r>
              <a:rPr lang="ar-JO" sz="2800" b="1" dirty="0">
                <a:solidFill>
                  <a:srgbClr val="00B0F0"/>
                </a:solidFill>
                <a:latin typeface="Alexandria" charset="0"/>
                <a:cs typeface="Alexandria" charset="0"/>
              </a:rPr>
              <a:t>وصف المقرر</a:t>
            </a:r>
            <a:endParaRPr lang="en-US" sz="28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p:cNvSpPr txBox="1"/>
          <p:nvPr/>
        </p:nvSpPr>
        <p:spPr>
          <a:xfrm>
            <a:off x="3352241" y="2438385"/>
            <a:ext cx="8417320" cy="4216539"/>
          </a:xfrm>
          <a:prstGeom prst="rect">
            <a:avLst/>
          </a:prstGeom>
          <a:noFill/>
        </p:spPr>
        <p:txBody>
          <a:bodyPr wrap="square" rtlCol="0">
            <a:spAutoFit/>
          </a:bodyPr>
          <a:lstStyle/>
          <a:p>
            <a:pPr algn="r" rtl="1">
              <a:lnSpc>
                <a:spcPct val="150000"/>
              </a:lnSpc>
              <a:buClr>
                <a:srgbClr val="FF0000"/>
              </a:buClr>
            </a:pPr>
            <a:r>
              <a:rPr lang="ar-SA" sz="2000" dirty="0">
                <a:latin typeface="Alexandria" pitchFamily="2" charset="-78"/>
                <a:cs typeface="Alexandria" pitchFamily="2" charset="-78"/>
              </a:rPr>
              <a:t>يهدف هذا المساق إلى توضيح مفهوم القيادة التربوية وأهدافها وأهميتها وضرورتها ونظرياتها. كما يبحث في طبيعة القيادة في المنظمات التربوية ودورها في المناخ المنظمي وفي إدارة الصراع </a:t>
            </a:r>
            <a:r>
              <a:rPr lang="ar-JO" sz="2000" dirty="0">
                <a:latin typeface="Alexandria" pitchFamily="2" charset="-78"/>
                <a:cs typeface="Alexandria" pitchFamily="2" charset="-78"/>
              </a:rPr>
              <a:t>،</a:t>
            </a:r>
            <a:r>
              <a:rPr lang="ar-SA" sz="2000" dirty="0">
                <a:latin typeface="Alexandria" pitchFamily="2" charset="-78"/>
                <a:cs typeface="Alexandria" pitchFamily="2" charset="-78"/>
              </a:rPr>
              <a:t> كما يركز على القيادة المدرسة وضرورتها لمدير المدرسة وعلى أخلاقيات القيادة وأهميتها ودور القائد في نمو الأفراد الأخلاقي، بالإضافة إلى انه يبحث المدرسة كمجتمع أخلاقي ديموقراطي لا كمؤسسه بيروقراطية</a:t>
            </a:r>
            <a:r>
              <a:rPr lang="ar-JO" sz="2000" dirty="0">
                <a:latin typeface="Alexandria" pitchFamily="2" charset="-78"/>
                <a:cs typeface="Alexandria" pitchFamily="2" charset="-78"/>
              </a:rPr>
              <a:t>،</a:t>
            </a:r>
            <a:r>
              <a:rPr lang="ar-SA" sz="2000" dirty="0">
                <a:latin typeface="Alexandria" pitchFamily="2" charset="-78"/>
                <a:cs typeface="Alexandria" pitchFamily="2" charset="-78"/>
              </a:rPr>
              <a:t> وهناك تركيز على رؤى جديدة في القيادة التربوية وعلى المقارنة بين القيادة التبادلية والقيادة التحويلية ومختلف النظريات القيادية بشكل تفصيلي.</a:t>
            </a:r>
            <a:endParaRPr lang="en-US" sz="2000" dirty="0">
              <a:latin typeface="Alexandria" pitchFamily="2" charset="-78"/>
              <a:cs typeface="Alexandria" pitchFamily="2" charset="-78"/>
            </a:endParaRPr>
          </a:p>
          <a:p>
            <a:pPr algn="r" rtl="1">
              <a:buClr>
                <a:srgbClr val="FF0000"/>
              </a:buClr>
            </a:pPr>
            <a:endParaRPr lang="en-US" sz="2800" dirty="0">
              <a:latin typeface="Times New Roman" panose="02020603050405020304" pitchFamily="18" charset="0"/>
              <a:cs typeface="Times New Roman" panose="02020603050405020304" pitchFamily="18" charset="0"/>
            </a:endParaRPr>
          </a:p>
        </p:txBody>
      </p:sp>
      <p:sp>
        <p:nvSpPr>
          <p:cNvPr id="15"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4CF33173-D9FA-4EB2-B40F-CC55E03D1DEA}"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Times New Roman" panose="02020603050405020304" pitchFamily="18" charset="0"/>
              </a:rPr>
              <a:t>15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3" name="TextBox 12"/>
          <p:cNvSpPr txBox="1"/>
          <p:nvPr/>
        </p:nvSpPr>
        <p:spPr>
          <a:xfrm>
            <a:off x="3308815" y="1449932"/>
            <a:ext cx="1351416" cy="369332"/>
          </a:xfrm>
          <a:prstGeom prst="rect">
            <a:avLst/>
          </a:prstGeom>
          <a:noFill/>
        </p:spPr>
        <p:txBody>
          <a:bodyPr wrap="square" rtlCol="0">
            <a:spAutoFit/>
          </a:bodyPr>
          <a:lstStyle/>
          <a:p>
            <a:pPr algn="ctr"/>
            <a:r>
              <a:rPr lang="en-US" b="1" dirty="0">
                <a:solidFill>
                  <a:schemeClr val="bg1"/>
                </a:solidFill>
                <a:cs typeface="Times New Roman" panose="02020603050405020304" pitchFamily="18" charset="0"/>
              </a:rPr>
              <a:t>Orientation</a:t>
            </a:r>
          </a:p>
        </p:txBody>
      </p:sp>
      <p:sp>
        <p:nvSpPr>
          <p:cNvPr id="16" name="TextBox 15"/>
          <p:cNvSpPr txBox="1"/>
          <p:nvPr/>
        </p:nvSpPr>
        <p:spPr>
          <a:xfrm>
            <a:off x="3385474" y="1792450"/>
            <a:ext cx="1191663" cy="369332"/>
          </a:xfrm>
          <a:prstGeom prst="rect">
            <a:avLst/>
          </a:prstGeom>
          <a:noFill/>
        </p:spPr>
        <p:txBody>
          <a:bodyPr wrap="square" rtlCol="0">
            <a:spAutoFit/>
          </a:bodyPr>
          <a:lstStyle/>
          <a:p>
            <a:pPr algn="ctr"/>
            <a:r>
              <a:rPr lang="en-US" b="1" dirty="0">
                <a:solidFill>
                  <a:schemeClr val="bg1"/>
                </a:solidFill>
                <a:cs typeface="Times New Roman" panose="02020603050405020304" pitchFamily="18" charset="0"/>
              </a:rPr>
              <a:t>Lecture</a:t>
            </a:r>
            <a:endParaRPr lang="en-US" sz="1400" b="1"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3758211107"/>
      </p:ext>
    </p:extLst>
  </p:cSld>
  <p:clrMapOvr>
    <a:masterClrMapping/>
  </p:clrMapOvr>
  <mc:AlternateContent xmlns:mc="http://schemas.openxmlformats.org/markup-compatibility/2006" xmlns:p14="http://schemas.microsoft.com/office/powerpoint/2010/main">
    <mc:Choice Requires="p14">
      <p:transition spd="slow" p14:dur="2000" advTm="45711"/>
    </mc:Choice>
    <mc:Fallback xmlns="">
      <p:transition spd="slow" advTm="4571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350171" y="6323076"/>
            <a:ext cx="838781"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16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0" name="TextBox 9">
            <a:extLst>
              <a:ext uri="{FF2B5EF4-FFF2-40B4-BE49-F238E27FC236}">
                <a16:creationId xmlns:a16="http://schemas.microsoft.com/office/drawing/2014/main" id="{0E60CDC8-0D61-E7A2-E68E-EA312F894101}"/>
              </a:ext>
            </a:extLst>
          </p:cNvPr>
          <p:cNvSpPr txBox="1"/>
          <p:nvPr/>
        </p:nvSpPr>
        <p:spPr>
          <a:xfrm>
            <a:off x="880289" y="1048544"/>
            <a:ext cx="1545775" cy="400110"/>
          </a:xfrm>
          <a:prstGeom prst="rect">
            <a:avLst/>
          </a:prstGeom>
          <a:noFill/>
        </p:spPr>
        <p:txBody>
          <a:bodyPr wrap="square" rtlCol="0">
            <a:spAutoFit/>
          </a:bodyPr>
          <a:lstStyle/>
          <a:p>
            <a:pPr algn="ctr"/>
            <a:r>
              <a:rPr lang="en-US" sz="2000" b="1" dirty="0">
                <a:solidFill>
                  <a:schemeClr val="bg1"/>
                </a:solidFill>
                <a:cs typeface="Times New Roman" panose="02020603050405020304" pitchFamily="18" charset="0"/>
              </a:rPr>
              <a:t>Orientation</a:t>
            </a:r>
          </a:p>
        </p:txBody>
      </p:sp>
      <p:sp>
        <p:nvSpPr>
          <p:cNvPr id="13" name="TextBox 12">
            <a:extLst>
              <a:ext uri="{FF2B5EF4-FFF2-40B4-BE49-F238E27FC236}">
                <a16:creationId xmlns:a16="http://schemas.microsoft.com/office/drawing/2014/main" id="{BE96D580-C02A-6B6E-F9C2-75EEA7614C0E}"/>
              </a:ext>
            </a:extLst>
          </p:cNvPr>
          <p:cNvSpPr txBox="1"/>
          <p:nvPr/>
        </p:nvSpPr>
        <p:spPr>
          <a:xfrm>
            <a:off x="981698" y="1318873"/>
            <a:ext cx="1286050" cy="461665"/>
          </a:xfrm>
          <a:prstGeom prst="rect">
            <a:avLst/>
          </a:prstGeom>
          <a:noFill/>
        </p:spPr>
        <p:txBody>
          <a:bodyPr wrap="square" rtlCol="0">
            <a:spAutoFit/>
          </a:bodyPr>
          <a:lstStyle/>
          <a:p>
            <a:pPr algn="ctr"/>
            <a:r>
              <a:rPr lang="en-US" sz="2400" b="1" dirty="0">
                <a:solidFill>
                  <a:schemeClr val="bg1"/>
                </a:solidFill>
                <a:cs typeface="Times New Roman" panose="02020603050405020304" pitchFamily="18" charset="0"/>
              </a:rPr>
              <a:t>Lecture</a:t>
            </a:r>
            <a:endParaRPr lang="en-US" sz="800" b="1" dirty="0">
              <a:solidFill>
                <a:schemeClr val="bg1"/>
              </a:solidFill>
              <a:cs typeface="Times New Roman" panose="02020603050405020304" pitchFamily="18" charset="0"/>
            </a:endParaRPr>
          </a:p>
        </p:txBody>
      </p:sp>
      <p:sp>
        <p:nvSpPr>
          <p:cNvPr id="3" name="TextBox 2">
            <a:extLst>
              <a:ext uri="{FF2B5EF4-FFF2-40B4-BE49-F238E27FC236}">
                <a16:creationId xmlns:a16="http://schemas.microsoft.com/office/drawing/2014/main" id="{8E05FDB4-3193-87F4-B686-D2E46E8AF383}"/>
              </a:ext>
            </a:extLst>
          </p:cNvPr>
          <p:cNvSpPr txBox="1"/>
          <p:nvPr/>
        </p:nvSpPr>
        <p:spPr>
          <a:xfrm>
            <a:off x="1410816" y="1549705"/>
            <a:ext cx="9799486" cy="4899290"/>
          </a:xfrm>
          <a:prstGeom prst="rect">
            <a:avLst/>
          </a:prstGeom>
          <a:noFill/>
        </p:spPr>
        <p:txBody>
          <a:bodyPr wrap="square">
            <a:spAutoFit/>
          </a:bodyPr>
          <a:lstStyle/>
          <a:p>
            <a:pPr algn="ctr" rtl="1">
              <a:spcBef>
                <a:spcPts val="200"/>
              </a:spcBef>
              <a:spcAft>
                <a:spcPts val="200"/>
              </a:spcAft>
              <a:tabLst>
                <a:tab pos="365760" algn="l"/>
                <a:tab pos="731520" algn="l"/>
                <a:tab pos="1097280" algn="l"/>
                <a:tab pos="1463040" algn="l"/>
              </a:tabLst>
            </a:pPr>
            <a:r>
              <a:rPr lang="ar-JO" sz="2400" dirty="0">
                <a:solidFill>
                  <a:srgbClr val="FF0000"/>
                </a:solidFill>
                <a:effectLst/>
                <a:latin typeface="Alexandria" pitchFamily="2" charset="-78"/>
                <a:cs typeface="Alexandria" pitchFamily="2" charset="-78"/>
              </a:rPr>
              <a:t>الأهداف ونتاجات التعلم:</a:t>
            </a:r>
          </a:p>
          <a:p>
            <a:pPr algn="ctr" rtl="1">
              <a:spcBef>
                <a:spcPts val="200"/>
              </a:spcBef>
              <a:spcAft>
                <a:spcPts val="200"/>
              </a:spcAft>
              <a:tabLst>
                <a:tab pos="365760" algn="l"/>
                <a:tab pos="731520" algn="l"/>
                <a:tab pos="1097280" algn="l"/>
                <a:tab pos="1463040" algn="l"/>
              </a:tabLst>
            </a:pPr>
            <a:endParaRPr lang="ar-JO" sz="2400" dirty="0"/>
          </a:p>
          <a:p>
            <a:pPr algn="ctr" rtl="1">
              <a:spcBef>
                <a:spcPts val="200"/>
              </a:spcBef>
              <a:spcAft>
                <a:spcPts val="200"/>
              </a:spcAft>
              <a:tabLst>
                <a:tab pos="365760" algn="l"/>
                <a:tab pos="731520" algn="l"/>
                <a:tab pos="1097280" algn="l"/>
                <a:tab pos="1463040" algn="l"/>
              </a:tabLst>
            </a:pPr>
            <a:endParaRPr lang="en-US" sz="2400" dirty="0">
              <a:solidFill>
                <a:schemeClr val="tx1"/>
              </a:solidFill>
              <a:effectLst/>
            </a:endParaRPr>
          </a:p>
          <a:p>
            <a:pPr algn="just" rtl="1">
              <a:lnSpc>
                <a:spcPct val="115000"/>
              </a:lnSpc>
              <a:spcAft>
                <a:spcPts val="0"/>
              </a:spcAft>
            </a:pPr>
            <a:r>
              <a:rPr lang="ar-SA" sz="2000" dirty="0">
                <a:solidFill>
                  <a:schemeClr val="tx1"/>
                </a:solidFill>
                <a:effectLst/>
                <a:latin typeface="Alexandria" pitchFamily="2" charset="-78"/>
                <a:cs typeface="Alexandria" pitchFamily="2" charset="-78"/>
              </a:rPr>
              <a:t>يتوقع من الطالب بعد الانتهاء من دراسة هذا المساق أن يكون قادراً على تحقيق الأهداف التالية: </a:t>
            </a:r>
            <a:endParaRPr lang="en-US" sz="2000" dirty="0">
              <a:solidFill>
                <a:schemeClr val="tx1"/>
              </a:solidFill>
              <a:effectLst/>
              <a:latin typeface="Alexandria" pitchFamily="2" charset="-78"/>
              <a:cs typeface="Alexandria" pitchFamily="2" charset="-78"/>
            </a:endParaRPr>
          </a:p>
          <a:p>
            <a:pPr marL="342900" lvl="0" indent="-342900" algn="just" rtl="1">
              <a:lnSpc>
                <a:spcPct val="115000"/>
              </a:lnSpc>
              <a:spcAft>
                <a:spcPts val="800"/>
              </a:spcAft>
              <a:buFont typeface="+mj-lt"/>
              <a:buAutoNum type="arabicPeriod"/>
            </a:pPr>
            <a:r>
              <a:rPr lang="ar-SA" sz="2000" dirty="0">
                <a:solidFill>
                  <a:schemeClr val="tx1"/>
                </a:solidFill>
                <a:effectLst/>
                <a:latin typeface="Alexandria" pitchFamily="2" charset="-78"/>
                <a:cs typeface="Alexandria" pitchFamily="2" charset="-78"/>
              </a:rPr>
              <a:t>تطوير قدرات ومهارات واتجاهات الطلبة في التفكير من خلال التحليل والتركيب والاستقراء والاستنتاج والتطبيق والتقويم والنقد. </a:t>
            </a:r>
            <a:endParaRPr lang="en-US" sz="2000" dirty="0">
              <a:solidFill>
                <a:schemeClr val="tx1"/>
              </a:solidFill>
              <a:effectLst/>
              <a:latin typeface="Alexandria" pitchFamily="2" charset="-78"/>
              <a:cs typeface="Alexandria" pitchFamily="2" charset="-78"/>
            </a:endParaRPr>
          </a:p>
          <a:p>
            <a:pPr marL="342900" lvl="0" indent="-342900" algn="just" rtl="1">
              <a:lnSpc>
                <a:spcPct val="115000"/>
              </a:lnSpc>
              <a:spcAft>
                <a:spcPts val="800"/>
              </a:spcAft>
              <a:buFont typeface="+mj-lt"/>
              <a:buAutoNum type="arabicPeriod"/>
            </a:pPr>
            <a:r>
              <a:rPr lang="ar-SA" sz="2000" dirty="0">
                <a:solidFill>
                  <a:schemeClr val="tx1"/>
                </a:solidFill>
                <a:effectLst/>
                <a:latin typeface="Alexandria" pitchFamily="2" charset="-78"/>
                <a:cs typeface="Alexandria" pitchFamily="2" charset="-78"/>
              </a:rPr>
              <a:t>تشجيع الطلبة على تطوير مهاراته وقدراته واتجاهاته في الابداع بما فيه من ابتكار وتجديد.</a:t>
            </a:r>
            <a:endParaRPr lang="en-US" sz="2000" dirty="0">
              <a:solidFill>
                <a:schemeClr val="tx1"/>
              </a:solidFill>
              <a:effectLst/>
              <a:latin typeface="Alexandria" pitchFamily="2" charset="-78"/>
              <a:cs typeface="Alexandria" pitchFamily="2" charset="-78"/>
            </a:endParaRPr>
          </a:p>
          <a:p>
            <a:pPr marL="342900" lvl="0" indent="-342900" algn="just" rtl="1">
              <a:lnSpc>
                <a:spcPct val="115000"/>
              </a:lnSpc>
              <a:spcAft>
                <a:spcPts val="800"/>
              </a:spcAft>
              <a:buFont typeface="+mj-lt"/>
              <a:buAutoNum type="arabicPeriod"/>
            </a:pPr>
            <a:r>
              <a:rPr lang="ar-SA" sz="2000" dirty="0">
                <a:solidFill>
                  <a:schemeClr val="tx1"/>
                </a:solidFill>
                <a:effectLst/>
                <a:latin typeface="Alexandria" pitchFamily="2" charset="-78"/>
                <a:cs typeface="Alexandria" pitchFamily="2" charset="-78"/>
              </a:rPr>
              <a:t>ادراك مفهوم القيادة التربوية واهدافها ووسائلها وأساليبها ومعايير اختبارها.</a:t>
            </a:r>
            <a:endParaRPr lang="en-US" sz="2000" dirty="0">
              <a:solidFill>
                <a:schemeClr val="tx1"/>
              </a:solidFill>
              <a:effectLst/>
              <a:latin typeface="Alexandria" pitchFamily="2" charset="-78"/>
              <a:cs typeface="Alexandria" pitchFamily="2" charset="-78"/>
            </a:endParaRPr>
          </a:p>
          <a:p>
            <a:pPr marL="342900" lvl="0" indent="-342900" algn="r" rtl="1">
              <a:lnSpc>
                <a:spcPct val="115000"/>
              </a:lnSpc>
              <a:spcAft>
                <a:spcPts val="800"/>
              </a:spcAft>
              <a:buFont typeface="+mj-lt"/>
              <a:buAutoNum type="arabicPeriod"/>
            </a:pPr>
            <a:r>
              <a:rPr lang="ar-SA" sz="2000" dirty="0">
                <a:solidFill>
                  <a:schemeClr val="tx1"/>
                </a:solidFill>
                <a:effectLst/>
                <a:latin typeface="Alexandria" pitchFamily="2" charset="-78"/>
                <a:cs typeface="Alexandria" pitchFamily="2" charset="-78"/>
              </a:rPr>
              <a:t>التعرف على النظريات المعاصرة في القيادة التربوية.</a:t>
            </a:r>
            <a:endParaRPr lang="en-US" sz="2000" dirty="0">
              <a:solidFill>
                <a:schemeClr val="tx1"/>
              </a:solidFill>
              <a:effectLst/>
              <a:latin typeface="Alexandria" pitchFamily="2" charset="-78"/>
              <a:cs typeface="Alexandria" pitchFamily="2" charset="-78"/>
            </a:endParaRPr>
          </a:p>
          <a:p>
            <a:pPr marL="342900" lvl="0" indent="-342900" algn="r" rtl="1">
              <a:lnSpc>
                <a:spcPct val="115000"/>
              </a:lnSpc>
              <a:spcAft>
                <a:spcPts val="800"/>
              </a:spcAft>
              <a:buFont typeface="+mj-lt"/>
              <a:buAutoNum type="arabicPeriod"/>
            </a:pPr>
            <a:r>
              <a:rPr lang="ar-SA" sz="2000" dirty="0">
                <a:solidFill>
                  <a:schemeClr val="tx1"/>
                </a:solidFill>
                <a:effectLst/>
                <a:latin typeface="Alexandria" pitchFamily="2" charset="-78"/>
                <a:cs typeface="Alexandria" pitchFamily="2" charset="-78"/>
              </a:rPr>
              <a:t>التعرف على المناخ التنظيمي وعلاقته بالقيادة التربوية.</a:t>
            </a:r>
          </a:p>
        </p:txBody>
      </p:sp>
    </p:spTree>
    <p:extLst>
      <p:ext uri="{BB962C8B-B14F-4D97-AF65-F5344CB8AC3E}">
        <p14:creationId xmlns:p14="http://schemas.microsoft.com/office/powerpoint/2010/main" val="3513947087"/>
      </p:ext>
    </p:extLst>
  </p:cSld>
  <p:clrMapOvr>
    <a:masterClrMapping/>
  </p:clrMapOvr>
  <p:transition spd="slow" advTm="173480">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9087" y="122056"/>
            <a:ext cx="12033826" cy="627871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lvl="0" algn="ctr" rtl="1">
              <a:lnSpc>
                <a:spcPct val="150000"/>
              </a:lnSpc>
              <a:spcBef>
                <a:spcPts val="200"/>
              </a:spcBef>
              <a:spcAft>
                <a:spcPts val="200"/>
              </a:spcAft>
              <a:tabLst>
                <a:tab pos="365760" algn="l"/>
                <a:tab pos="731520" algn="l"/>
                <a:tab pos="1097280" algn="l"/>
                <a:tab pos="1463040" algn="l"/>
              </a:tabLst>
            </a:pPr>
            <a:endParaRPr lang="en-US" sz="2000" b="1" dirty="0">
              <a:solidFill>
                <a:prstClr val="black"/>
              </a:solidFill>
              <a:latin typeface="Calibri" panose="020F0502020204030204" pitchFamily="34"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2" name="جدول 1"/>
          <p:cNvGraphicFramePr>
            <a:graphicFrameLocks noGrp="1"/>
          </p:cNvGraphicFramePr>
          <p:nvPr/>
        </p:nvGraphicFramePr>
        <p:xfrm>
          <a:off x="207820" y="392345"/>
          <a:ext cx="11750673" cy="5867793"/>
        </p:xfrm>
        <a:graphic>
          <a:graphicData uri="http://schemas.openxmlformats.org/drawingml/2006/table">
            <a:tbl>
              <a:tblPr rtl="1" firstRow="1" firstCol="1" bandRow="1">
                <a:tableStyleId>{5C22544A-7EE6-4342-B048-85BDC9FD1C3A}</a:tableStyleId>
              </a:tblPr>
              <a:tblGrid>
                <a:gridCol w="1631304">
                  <a:extLst>
                    <a:ext uri="{9D8B030D-6E8A-4147-A177-3AD203B41FA5}">
                      <a16:colId xmlns:a16="http://schemas.microsoft.com/office/drawing/2014/main" val="3187861618"/>
                    </a:ext>
                  </a:extLst>
                </a:gridCol>
                <a:gridCol w="6586222">
                  <a:extLst>
                    <a:ext uri="{9D8B030D-6E8A-4147-A177-3AD203B41FA5}">
                      <a16:colId xmlns:a16="http://schemas.microsoft.com/office/drawing/2014/main" val="3123874325"/>
                    </a:ext>
                  </a:extLst>
                </a:gridCol>
                <a:gridCol w="1410268">
                  <a:extLst>
                    <a:ext uri="{9D8B030D-6E8A-4147-A177-3AD203B41FA5}">
                      <a16:colId xmlns:a16="http://schemas.microsoft.com/office/drawing/2014/main" val="109373501"/>
                    </a:ext>
                  </a:extLst>
                </a:gridCol>
                <a:gridCol w="2122879">
                  <a:extLst>
                    <a:ext uri="{9D8B030D-6E8A-4147-A177-3AD203B41FA5}">
                      <a16:colId xmlns:a16="http://schemas.microsoft.com/office/drawing/2014/main" val="2090802531"/>
                    </a:ext>
                  </a:extLst>
                </a:gridCol>
              </a:tblGrid>
              <a:tr h="425073">
                <a:tc>
                  <a:txBody>
                    <a:bodyPr/>
                    <a:lstStyle/>
                    <a:p>
                      <a:pPr algn="ctr" rtl="1">
                        <a:spcAft>
                          <a:spcPts val="0"/>
                        </a:spcAft>
                      </a:pPr>
                      <a:r>
                        <a:rPr lang="ar-SA" sz="1400" dirty="0">
                          <a:effectLst/>
                        </a:rPr>
                        <a:t>المحاضرة</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الموضوع</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التاريخ</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ملاحظات</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extLst>
                  <a:ext uri="{0D108BD9-81ED-4DB2-BD59-A6C34878D82A}">
                    <a16:rowId xmlns:a16="http://schemas.microsoft.com/office/drawing/2014/main" val="1686645700"/>
                  </a:ext>
                </a:extLst>
              </a:tr>
              <a:tr h="520645">
                <a:tc>
                  <a:txBody>
                    <a:bodyPr/>
                    <a:lstStyle/>
                    <a:p>
                      <a:pPr marL="0" lvl="0" indent="0" algn="ctr" rtl="1">
                        <a:lnSpc>
                          <a:spcPct val="107000"/>
                        </a:lnSpc>
                        <a:spcAft>
                          <a:spcPts val="0"/>
                        </a:spcAft>
                        <a:buFont typeface="+mj-lt"/>
                        <a:buNone/>
                      </a:pPr>
                      <a:r>
                        <a:rPr lang="ar-JO" sz="1400" dirty="0">
                          <a:solidFill>
                            <a:schemeClr val="tx1"/>
                          </a:solidFill>
                          <a:effectLst/>
                        </a:rPr>
                        <a:t> الأولى</a:t>
                      </a:r>
                      <a:endParaRPr lang="en-US"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52773" marR="52773" marT="0" marB="0"/>
                </a:tc>
                <a:tc>
                  <a:txBody>
                    <a:bodyPr/>
                    <a:lstStyle/>
                    <a:p>
                      <a:pPr marL="457200" algn="just" rtl="1">
                        <a:lnSpc>
                          <a:spcPct val="107000"/>
                        </a:lnSpc>
                        <a:spcAft>
                          <a:spcPts val="0"/>
                        </a:spcAft>
                      </a:pPr>
                      <a:r>
                        <a:rPr lang="ar-JO" sz="1600" dirty="0">
                          <a:effectLst/>
                        </a:rPr>
                        <a:t>مفهوم القيادة التربوية</a:t>
                      </a:r>
                      <a:endParaRPr lang="en-US" sz="1600" dirty="0">
                        <a:effectLst/>
                      </a:endParaRPr>
                    </a:p>
                    <a:p>
                      <a:pPr marL="457200" algn="r" rtl="1">
                        <a:lnSpc>
                          <a:spcPct val="107000"/>
                        </a:lnSpc>
                        <a:spcAft>
                          <a:spcPts val="0"/>
                        </a:spcAft>
                      </a:pPr>
                      <a:r>
                        <a:rPr lang="ar-JO" sz="1600" dirty="0">
                          <a:effectLst/>
                        </a:rPr>
                        <a:t>( أهميتها، المهارات القيادية، القيادة والإدارة, القوة والسلطة والتأثير في القيادة التربوية)</a:t>
                      </a:r>
                      <a:endParaRPr lang="en-US" sz="1600" dirty="0">
                        <a:effectLst/>
                        <a:latin typeface="Calibri" panose="020F0502020204030204" pitchFamily="34" charset="0"/>
                        <a:ea typeface="Calibri" panose="020F0502020204030204" pitchFamily="34" charset="0"/>
                        <a:cs typeface="Arial" panose="020B0604020202020204" pitchFamily="34" charset="0"/>
                      </a:endParaRPr>
                    </a:p>
                  </a:txBody>
                  <a:tcPr marL="52773" marR="52773" marT="0" marB="0"/>
                </a:tc>
                <a:tc>
                  <a:txBody>
                    <a:bodyPr/>
                    <a:lstStyle/>
                    <a:p>
                      <a:pPr algn="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extLst>
                  <a:ext uri="{0D108BD9-81ED-4DB2-BD59-A6C34878D82A}">
                    <a16:rowId xmlns:a16="http://schemas.microsoft.com/office/drawing/2014/main" val="648816294"/>
                  </a:ext>
                </a:extLst>
              </a:tr>
              <a:tr h="329945">
                <a:tc>
                  <a:txBody>
                    <a:bodyPr/>
                    <a:lstStyle/>
                    <a:p>
                      <a:pPr marL="0" lvl="0" indent="0" algn="ctr" rtl="1">
                        <a:spcAft>
                          <a:spcPts val="0"/>
                        </a:spcAft>
                        <a:buFont typeface="+mj-lt"/>
                        <a:buNone/>
                      </a:pPr>
                      <a:r>
                        <a:rPr lang="ar-JO" sz="1400" dirty="0">
                          <a:solidFill>
                            <a:schemeClr val="tx1"/>
                          </a:solidFill>
                          <a:effectLst/>
                        </a:rPr>
                        <a:t> الثانية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القيادة في الفكر الإداري </a:t>
                      </a:r>
                      <a:endParaRPr lang="en-US" sz="1600" dirty="0">
                        <a:effectLst/>
                      </a:endParaRPr>
                    </a:p>
                    <a:p>
                      <a:pPr marL="342900" lvl="0" indent="-342900" algn="r" rtl="1">
                        <a:spcAft>
                          <a:spcPts val="0"/>
                        </a:spcAft>
                        <a:buFont typeface="Arial" panose="020B0604020202020204" pitchFamily="34" charset="0"/>
                        <a:buChar char="-"/>
                      </a:pPr>
                      <a:r>
                        <a:rPr lang="ar-JO" sz="1600" dirty="0">
                          <a:effectLst/>
                        </a:rPr>
                        <a:t>نظرية الرجل العظيم، نظرية السمات، النظرية السلوكية</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52773" marR="52773" marT="0" marB="0" anchor="ctr"/>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1127707309"/>
                  </a:ext>
                </a:extLst>
              </a:tr>
              <a:tr h="824863">
                <a:tc>
                  <a:txBody>
                    <a:bodyPr/>
                    <a:lstStyle/>
                    <a:p>
                      <a:pPr marL="0" lvl="0" indent="0" algn="ctr" rtl="1">
                        <a:spcAft>
                          <a:spcPts val="0"/>
                        </a:spcAft>
                        <a:buFont typeface="+mj-lt"/>
                        <a:buNone/>
                      </a:pPr>
                      <a:r>
                        <a:rPr lang="ar-JO" sz="1400" dirty="0">
                          <a:solidFill>
                            <a:schemeClr val="tx1"/>
                          </a:solidFill>
                          <a:effectLst/>
                        </a:rPr>
                        <a:t> الثالثة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القيادة في الفكر الإداري: النظرية </a:t>
                      </a:r>
                      <a:r>
                        <a:rPr lang="ar-JO" sz="1600" dirty="0" err="1">
                          <a:effectLst/>
                        </a:rPr>
                        <a:t>الموقفية</a:t>
                      </a:r>
                      <a:endParaRPr lang="en-US" sz="1600" dirty="0">
                        <a:effectLst/>
                      </a:endParaRPr>
                    </a:p>
                    <a:p>
                      <a:pPr marL="342900" lvl="0" indent="-342900" algn="r" rtl="1">
                        <a:spcAft>
                          <a:spcPts val="0"/>
                        </a:spcAft>
                        <a:buFont typeface="Arial" panose="020B0604020202020204" pitchFamily="34" charset="0"/>
                        <a:buChar char="-"/>
                      </a:pPr>
                      <a:r>
                        <a:rPr lang="ar-JO" sz="1600" dirty="0">
                          <a:effectLst/>
                        </a:rPr>
                        <a:t>النظرية الظرفية/ </a:t>
                      </a:r>
                      <a:r>
                        <a:rPr lang="ar-JO" sz="1600" dirty="0" err="1">
                          <a:effectLst/>
                        </a:rPr>
                        <a:t>فيدلر</a:t>
                      </a:r>
                      <a:endParaRPr lang="en-US" sz="1600" dirty="0">
                        <a:effectLst/>
                      </a:endParaRPr>
                    </a:p>
                    <a:p>
                      <a:pPr marL="342900" lvl="0" indent="-342900" algn="r" rtl="1">
                        <a:spcAft>
                          <a:spcPts val="0"/>
                        </a:spcAft>
                        <a:buFont typeface="Arial" panose="020B0604020202020204" pitchFamily="34" charset="0"/>
                        <a:buChar char="-"/>
                      </a:pPr>
                      <a:r>
                        <a:rPr lang="ar-JO" sz="1600" dirty="0">
                          <a:effectLst/>
                        </a:rPr>
                        <a:t>نظرية المسار والهدف/هاوس </a:t>
                      </a:r>
                      <a:r>
                        <a:rPr lang="ar-JO" sz="1600" dirty="0" err="1">
                          <a:effectLst/>
                        </a:rPr>
                        <a:t>وايفانز</a:t>
                      </a:r>
                      <a:endParaRPr lang="en-US" sz="1600" dirty="0">
                        <a:effectLst/>
                      </a:endParaRPr>
                    </a:p>
                    <a:p>
                      <a:pPr marL="342900" lvl="0" indent="-342900" algn="r" rtl="1">
                        <a:spcAft>
                          <a:spcPts val="0"/>
                        </a:spcAft>
                        <a:buFont typeface="Arial" panose="020B0604020202020204" pitchFamily="34" charset="0"/>
                        <a:buChar char="-"/>
                      </a:pPr>
                      <a:r>
                        <a:rPr lang="ar-JO" sz="1600" dirty="0">
                          <a:effectLst/>
                        </a:rPr>
                        <a:t>نظرية النضج الوظيفي/ </a:t>
                      </a:r>
                      <a:r>
                        <a:rPr lang="ar-JO" sz="1600" dirty="0" err="1">
                          <a:effectLst/>
                        </a:rPr>
                        <a:t>هيرسي</a:t>
                      </a:r>
                      <a:r>
                        <a:rPr lang="ar-JO" sz="1600" dirty="0">
                          <a:effectLst/>
                        </a:rPr>
                        <a:t> وبلانشارد</a:t>
                      </a:r>
                      <a:endParaRPr lang="en-US" sz="1600" dirty="0">
                        <a:effectLst/>
                      </a:endParaRPr>
                    </a:p>
                    <a:p>
                      <a:pPr marL="342900" lvl="0" indent="-342900" algn="r" rtl="1">
                        <a:spcAft>
                          <a:spcPts val="0"/>
                        </a:spcAft>
                        <a:buFont typeface="Arial" panose="020B0604020202020204" pitchFamily="34" charset="0"/>
                        <a:buChar char="-"/>
                      </a:pPr>
                      <a:r>
                        <a:rPr lang="ar-SA" sz="1600" dirty="0">
                          <a:effectLst/>
                        </a:rPr>
                        <a:t>نظرية الأبعاد الثلاثة/ ردن</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52773" marR="52773" marT="0" marB="0" anchor="ctr"/>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4289693371"/>
                  </a:ext>
                </a:extLst>
              </a:tr>
              <a:tr h="494918">
                <a:tc>
                  <a:txBody>
                    <a:bodyPr/>
                    <a:lstStyle/>
                    <a:p>
                      <a:pPr marL="0" lvl="0" indent="0" algn="ctr" rtl="1">
                        <a:spcAft>
                          <a:spcPts val="0"/>
                        </a:spcAft>
                        <a:buFont typeface="+mj-lt"/>
                        <a:buNone/>
                      </a:pPr>
                      <a:r>
                        <a:rPr lang="ar-JO" sz="1400" dirty="0">
                          <a:solidFill>
                            <a:schemeClr val="tx1"/>
                          </a:solidFill>
                          <a:effectLst/>
                        </a:rPr>
                        <a:t> الرابعة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الاتجاهات والمداخل المعاصرة في القيادة</a:t>
                      </a:r>
                      <a:endParaRPr lang="en-US" sz="1600" dirty="0">
                        <a:effectLst/>
                      </a:endParaRPr>
                    </a:p>
                    <a:p>
                      <a:pPr marL="342900" lvl="0" indent="-342900" algn="r" rtl="1">
                        <a:spcAft>
                          <a:spcPts val="0"/>
                        </a:spcAft>
                        <a:buFont typeface="Arial" panose="020B0604020202020204" pitchFamily="34" charset="0"/>
                        <a:buChar char="-"/>
                      </a:pPr>
                      <a:r>
                        <a:rPr lang="ar-JO" sz="1600" dirty="0">
                          <a:effectLst/>
                        </a:rPr>
                        <a:t>القيادة التحويلية، القيادة المتبادلة, القيادة </a:t>
                      </a:r>
                      <a:r>
                        <a:rPr lang="ar-JO" sz="1600" dirty="0" err="1">
                          <a:effectLst/>
                        </a:rPr>
                        <a:t>الإستراتيجية</a:t>
                      </a:r>
                      <a:r>
                        <a:rPr lang="ar-JO" sz="1600" dirty="0">
                          <a:effectLst/>
                        </a:rPr>
                        <a:t>، القيادة الخادمة، قيادة الفريق، القيادة بالحب</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52773" marR="52773" marT="0" marB="0" anchor="ctr"/>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2202618348"/>
                  </a:ext>
                </a:extLst>
              </a:tr>
              <a:tr h="520645">
                <a:tc>
                  <a:txBody>
                    <a:bodyPr/>
                    <a:lstStyle/>
                    <a:p>
                      <a:pPr marL="0" lvl="0" indent="0" algn="ctr" rtl="1">
                        <a:lnSpc>
                          <a:spcPct val="107000"/>
                        </a:lnSpc>
                        <a:spcAft>
                          <a:spcPts val="0"/>
                        </a:spcAft>
                        <a:buFont typeface="+mj-lt"/>
                        <a:buNone/>
                        <a:tabLst>
                          <a:tab pos="38735" algn="l"/>
                        </a:tabLst>
                      </a:pPr>
                      <a:r>
                        <a:rPr lang="ar-JO" sz="1400" dirty="0">
                          <a:solidFill>
                            <a:schemeClr val="tx1"/>
                          </a:solidFill>
                          <a:effectLst/>
                        </a:rPr>
                        <a:t> الخامسة</a:t>
                      </a:r>
                      <a:endParaRPr lang="en-US" sz="14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52773" marR="52773" marT="0" marB="0"/>
                </a:tc>
                <a:tc>
                  <a:txBody>
                    <a:bodyPr/>
                    <a:lstStyle/>
                    <a:p>
                      <a:pPr marL="457200" algn="r" rtl="1">
                        <a:lnSpc>
                          <a:spcPct val="107000"/>
                        </a:lnSpc>
                        <a:spcAft>
                          <a:spcPts val="0"/>
                        </a:spcAft>
                        <a:tabLst>
                          <a:tab pos="38735" algn="l"/>
                        </a:tabLst>
                      </a:pPr>
                      <a:r>
                        <a:rPr lang="ar-JO" sz="1600" dirty="0">
                          <a:effectLst/>
                        </a:rPr>
                        <a:t>أساليب القيادة التربوية وأنماطها</a:t>
                      </a:r>
                      <a:endParaRPr lang="en-US" sz="1600" dirty="0">
                        <a:effectLst/>
                      </a:endParaRPr>
                    </a:p>
                    <a:p>
                      <a:pPr marL="342900" lvl="0" indent="-342900" algn="r" rtl="1">
                        <a:lnSpc>
                          <a:spcPct val="107000"/>
                        </a:lnSpc>
                        <a:spcAft>
                          <a:spcPts val="0"/>
                        </a:spcAft>
                        <a:buFont typeface="Arial" panose="020B0604020202020204" pitchFamily="34" charset="0"/>
                        <a:buChar char="-"/>
                        <a:tabLst>
                          <a:tab pos="38735" algn="l"/>
                        </a:tabLst>
                      </a:pPr>
                      <a:r>
                        <a:rPr lang="ar-JO" sz="1600" dirty="0">
                          <a:effectLst/>
                        </a:rPr>
                        <a:t>القيادة الأوتوقراطية، القيادة الديمقراطية، القيادة الحرة.</a:t>
                      </a:r>
                      <a:endParaRPr lang="en-US" sz="1600" dirty="0">
                        <a:effectLst/>
                      </a:endParaRPr>
                    </a:p>
                    <a:p>
                      <a:pPr marL="342900" lvl="0" indent="-342900" algn="r" rtl="1">
                        <a:lnSpc>
                          <a:spcPct val="107000"/>
                        </a:lnSpc>
                        <a:spcAft>
                          <a:spcPts val="0"/>
                        </a:spcAft>
                        <a:buFont typeface="Arial" panose="020B0604020202020204" pitchFamily="34" charset="0"/>
                        <a:buChar char="-"/>
                        <a:tabLst>
                          <a:tab pos="38735" algn="l"/>
                        </a:tabLst>
                      </a:pPr>
                      <a:r>
                        <a:rPr lang="ar-JO" sz="1600" dirty="0">
                          <a:effectLst/>
                        </a:rPr>
                        <a:t>القيادة في النظم التربوية (القيادة المدرسية)</a:t>
                      </a:r>
                      <a:endParaRPr lang="en-US" sz="1600" dirty="0">
                        <a:effectLst/>
                        <a:latin typeface="Calibri" panose="020F0502020204030204" pitchFamily="34" charset="0"/>
                        <a:ea typeface="Calibri" panose="020F0502020204030204" pitchFamily="34" charset="0"/>
                        <a:cs typeface="Arial" panose="020B0604020202020204" pitchFamily="34" charset="0"/>
                      </a:endParaRPr>
                    </a:p>
                  </a:txBody>
                  <a:tcPr marL="52773" marR="52773" marT="0" marB="0" anchor="ctr"/>
                </a:tc>
                <a:tc>
                  <a:txBody>
                    <a:bodyPr/>
                    <a:lstStyle/>
                    <a:p>
                      <a:pPr algn="ctr" rtl="1">
                        <a:spcAft>
                          <a:spcPts val="0"/>
                        </a:spcAft>
                      </a:pPr>
                      <a:r>
                        <a:rPr lang="ar-JO"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JO"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3621784776"/>
                  </a:ext>
                </a:extLst>
              </a:tr>
              <a:tr h="164973">
                <a:tc>
                  <a:txBody>
                    <a:bodyPr/>
                    <a:lstStyle/>
                    <a:p>
                      <a:pPr marL="0" lvl="0" indent="0" algn="ctr" rtl="1">
                        <a:spcAft>
                          <a:spcPts val="0"/>
                        </a:spcAft>
                        <a:buFont typeface="+mj-lt"/>
                        <a:buNone/>
                      </a:pPr>
                      <a:r>
                        <a:rPr lang="ar-JO" sz="1400" dirty="0">
                          <a:solidFill>
                            <a:schemeClr val="tx1"/>
                          </a:solidFill>
                          <a:effectLst/>
                        </a:rPr>
                        <a:t> السادسة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just" rtl="1">
                        <a:spcAft>
                          <a:spcPts val="0"/>
                        </a:spcAft>
                      </a:pPr>
                      <a:r>
                        <a:rPr lang="ar-JO" sz="1600" dirty="0">
                          <a:effectLst/>
                        </a:rPr>
                        <a:t>القيادة التربوية في مؤسسات التعليم العالي (القيادة الجامعية)</a:t>
                      </a:r>
                      <a:endParaRPr lang="en-US"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2218409517"/>
                  </a:ext>
                </a:extLst>
              </a:tr>
              <a:tr h="187171">
                <a:tc>
                  <a:txBody>
                    <a:bodyPr/>
                    <a:lstStyle/>
                    <a:p>
                      <a:pPr marL="0" lvl="0" indent="0" algn="ctr" rtl="1">
                        <a:spcAft>
                          <a:spcPts val="0"/>
                        </a:spcAft>
                        <a:buFont typeface="+mj-lt"/>
                        <a:buNone/>
                      </a:pPr>
                      <a:r>
                        <a:rPr lang="ar-JO" sz="1400" dirty="0">
                          <a:solidFill>
                            <a:schemeClr val="tx1"/>
                          </a:solidFill>
                          <a:effectLst/>
                        </a:rPr>
                        <a:t> السابعة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القيادة التربوية وكل من: المناخ التنظيمي وإدارة الصراع, قيادة الموارد البشرية في التعليم</a:t>
                      </a:r>
                      <a:endParaRPr lang="en-US"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tc>
                  <a:txBody>
                    <a:bodyPr/>
                    <a:lstStyle/>
                    <a:p>
                      <a:pPr algn="ct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2099925739"/>
                  </a:ext>
                </a:extLst>
              </a:tr>
              <a:tr h="164973">
                <a:tc>
                  <a:txBody>
                    <a:bodyPr/>
                    <a:lstStyle/>
                    <a:p>
                      <a:pPr marL="0" lvl="0" indent="0" algn="ctr" rtl="1">
                        <a:spcAft>
                          <a:spcPts val="0"/>
                        </a:spcAft>
                        <a:buFont typeface="+mj-lt"/>
                        <a:buNone/>
                      </a:pPr>
                      <a:r>
                        <a:rPr lang="ar-JO" sz="1400" dirty="0">
                          <a:solidFill>
                            <a:schemeClr val="tx1"/>
                          </a:solidFill>
                          <a:effectLst/>
                        </a:rPr>
                        <a:t> الثامنة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أخلاقيات القيادة التربوية</a:t>
                      </a:r>
                      <a:endParaRPr lang="en-US"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ct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extLst>
                  <a:ext uri="{0D108BD9-81ED-4DB2-BD59-A6C34878D82A}">
                    <a16:rowId xmlns:a16="http://schemas.microsoft.com/office/drawing/2014/main" val="2555725557"/>
                  </a:ext>
                </a:extLst>
              </a:tr>
              <a:tr h="164973">
                <a:tc>
                  <a:txBody>
                    <a:bodyPr/>
                    <a:lstStyle/>
                    <a:p>
                      <a:pPr marL="0" lvl="0" indent="0" algn="ctr" rtl="1">
                        <a:spcAft>
                          <a:spcPts val="0"/>
                        </a:spcAft>
                        <a:buFont typeface="+mj-lt"/>
                        <a:buNone/>
                      </a:pPr>
                      <a:r>
                        <a:rPr lang="ar-JO" sz="1400" dirty="0">
                          <a:solidFill>
                            <a:schemeClr val="tx1"/>
                          </a:solidFill>
                          <a:effectLst/>
                        </a:rPr>
                        <a:t> التاسعة </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اختيار القادة التربويين وإعدادهم و تنميتهم</a:t>
                      </a:r>
                      <a:endParaRPr lang="en-US"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tc>
                  <a:txBody>
                    <a:bodyPr/>
                    <a:lstStyle/>
                    <a:p>
                      <a:pPr algn="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SA" sz="1400">
                          <a:effectLst/>
                        </a:rPr>
                        <a:t> </a:t>
                      </a:r>
                      <a:endParaRPr lang="en-US" sz="140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extLst>
                  <a:ext uri="{0D108BD9-81ED-4DB2-BD59-A6C34878D82A}">
                    <a16:rowId xmlns:a16="http://schemas.microsoft.com/office/drawing/2014/main" val="1383999440"/>
                  </a:ext>
                </a:extLst>
              </a:tr>
              <a:tr h="494918">
                <a:tc>
                  <a:txBody>
                    <a:bodyPr/>
                    <a:lstStyle/>
                    <a:p>
                      <a:pPr marL="0" lvl="0" indent="0" algn="ctr" rtl="1">
                        <a:spcAft>
                          <a:spcPts val="0"/>
                        </a:spcAft>
                        <a:buFont typeface="+mj-lt"/>
                        <a:buNone/>
                      </a:pPr>
                      <a:r>
                        <a:rPr lang="ar-JO" sz="1400" dirty="0">
                          <a:solidFill>
                            <a:schemeClr val="tx1"/>
                          </a:solidFill>
                          <a:effectLst/>
                        </a:rPr>
                        <a:t> العاشرة</a:t>
                      </a:r>
                      <a:endParaRPr lang="en-US" sz="1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القيادة التربوية في الوطن العربي ورسم سياسات المستقبل ضمن سيناريوهات المستقبل</a:t>
                      </a:r>
                      <a:endParaRPr lang="en-US" sz="1600" dirty="0">
                        <a:effectLst/>
                      </a:endParaRPr>
                    </a:p>
                    <a:p>
                      <a:pPr marL="342900" lvl="0" indent="-342900" algn="r" rtl="1">
                        <a:spcAft>
                          <a:spcPts val="0"/>
                        </a:spcAft>
                        <a:buFont typeface="Arial" panose="020B0604020202020204" pitchFamily="34" charset="0"/>
                        <a:buChar char="-"/>
                      </a:pPr>
                      <a:r>
                        <a:rPr lang="ar-JO" sz="1600" dirty="0">
                          <a:effectLst/>
                        </a:rPr>
                        <a:t>واقع القيادة التربوية، تحدياتها، مقارنة بين أنماط بعض القيادات (القائد العربي والياباني والأمريكي والأوروبي).</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52773" marR="52773" marT="0" marB="0" anchor="ctr"/>
                </a:tc>
                <a:tc>
                  <a:txBody>
                    <a:bodyPr/>
                    <a:lstStyle/>
                    <a:p>
                      <a:pPr algn="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SA" sz="1400" dirty="0">
                          <a:effectLst/>
                        </a:rPr>
                        <a:t> </a:t>
                      </a:r>
                      <a:endParaRPr lang="en-US"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extLst>
                  <a:ext uri="{0D108BD9-81ED-4DB2-BD59-A6C34878D82A}">
                    <a16:rowId xmlns:a16="http://schemas.microsoft.com/office/drawing/2014/main" val="391357666"/>
                  </a:ext>
                </a:extLst>
              </a:tr>
              <a:tr h="129621">
                <a:tc>
                  <a:txBody>
                    <a:bodyPr/>
                    <a:lstStyle/>
                    <a:p>
                      <a:pPr marL="0" indent="0" algn="r" rtl="1">
                        <a:spcAft>
                          <a:spcPts val="0"/>
                        </a:spcAft>
                        <a:buFont typeface="+mj-lt"/>
                        <a:buNone/>
                      </a:pPr>
                      <a:r>
                        <a:rPr lang="ar-JO" sz="1100" dirty="0">
                          <a:solidFill>
                            <a:schemeClr val="tx1"/>
                          </a:solidFill>
                          <a:effectLst/>
                        </a:rPr>
                        <a:t> </a:t>
                      </a:r>
                      <a:endParaRPr lang="en-US" sz="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JO" sz="1600" dirty="0">
                          <a:effectLst/>
                        </a:rPr>
                        <a:t>الامتحان النهائي </a:t>
                      </a:r>
                      <a:endParaRPr lang="en-US"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nchor="ctr"/>
                </a:tc>
                <a:tc>
                  <a:txBody>
                    <a:bodyPr/>
                    <a:lstStyle/>
                    <a:p>
                      <a:pPr algn="r" rtl="1">
                        <a:spcAft>
                          <a:spcPts val="0"/>
                        </a:spcAft>
                      </a:pPr>
                      <a:r>
                        <a:rPr lang="ar-SA" sz="1100" dirty="0">
                          <a:effectLst/>
                        </a:rPr>
                        <a:t> </a:t>
                      </a:r>
                      <a:endParaRPr lang="en-US" sz="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tc>
                  <a:txBody>
                    <a:bodyPr/>
                    <a:lstStyle/>
                    <a:p>
                      <a:pPr algn="r" rtl="1">
                        <a:spcAft>
                          <a:spcPts val="0"/>
                        </a:spcAft>
                      </a:pPr>
                      <a:r>
                        <a:rPr lang="ar-SA" sz="1100" dirty="0">
                          <a:effectLst/>
                        </a:rPr>
                        <a:t> </a:t>
                      </a:r>
                      <a:endParaRPr lang="en-US" sz="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2773" marR="52773" marT="0" marB="0"/>
                </a:tc>
                <a:extLst>
                  <a:ext uri="{0D108BD9-81ED-4DB2-BD59-A6C34878D82A}">
                    <a16:rowId xmlns:a16="http://schemas.microsoft.com/office/drawing/2014/main" val="723809298"/>
                  </a:ext>
                </a:extLst>
              </a:tr>
            </a:tbl>
          </a:graphicData>
        </a:graphic>
      </p:graphicFrame>
      <p:pic>
        <p:nvPicPr>
          <p:cNvPr id="3" name="صورة 2"/>
          <p:cNvPicPr>
            <a:picLocks noChangeAspect="1"/>
          </p:cNvPicPr>
          <p:nvPr/>
        </p:nvPicPr>
        <p:blipFill>
          <a:blip r:embed="rId2"/>
          <a:stretch>
            <a:fillRect/>
          </a:stretch>
        </p:blipFill>
        <p:spPr>
          <a:xfrm>
            <a:off x="207820" y="595137"/>
            <a:ext cx="3511600" cy="1261981"/>
          </a:xfrm>
          <a:prstGeom prst="rect">
            <a:avLst/>
          </a:prstGeom>
        </p:spPr>
      </p:pic>
    </p:spTree>
    <p:extLst>
      <p:ext uri="{BB962C8B-B14F-4D97-AF65-F5344CB8AC3E}">
        <p14:creationId xmlns:p14="http://schemas.microsoft.com/office/powerpoint/2010/main" val="2130952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728530"/>
            <a:ext cx="8417320" cy="3477875"/>
          </a:xfrm>
          <a:prstGeom prst="rect">
            <a:avLst/>
          </a:prstGeom>
          <a:noFill/>
        </p:spPr>
        <p:txBody>
          <a:bodyPr wrap="square" rtlCol="0">
            <a:spAutoFit/>
          </a:bodyPr>
          <a:lstStyle/>
          <a:p>
            <a:pPr algn="r" rtl="1"/>
            <a:r>
              <a:rPr lang="ar-JO" sz="4000" b="1" dirty="0"/>
              <a:t>المحاضرة الأولى:</a:t>
            </a:r>
          </a:p>
          <a:p>
            <a:pPr algn="r" rtl="1"/>
            <a:endParaRPr lang="ar-JO" sz="4000" b="1" dirty="0"/>
          </a:p>
          <a:p>
            <a:pPr algn="r" rtl="1"/>
            <a:r>
              <a:rPr lang="ar-JO" sz="4000" b="1" dirty="0"/>
              <a:t>مفهوم القيادة التربوية</a:t>
            </a:r>
            <a:endParaRPr lang="en-US" sz="4000" dirty="0"/>
          </a:p>
          <a:p>
            <a:pPr algn="r"/>
            <a:r>
              <a:rPr lang="ar-JO" sz="4000" dirty="0"/>
              <a:t>( أهميتها، المهارات القيادية، القيادة والإدارة, القوة والسلطة والتأثير في القيادة التربوية)</a:t>
            </a:r>
            <a:endParaRPr lang="en-US" sz="4000" dirty="0">
              <a:solidFill>
                <a:srgbClr val="2D3956"/>
              </a:solidFill>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6CCBD954-AA94-7499-2CB5-967989B6FF3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34291" y="1545191"/>
            <a:ext cx="9792521"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51048" y="1776200"/>
            <a:ext cx="9359005" cy="2554545"/>
          </a:xfrm>
          <a:prstGeom prst="rect">
            <a:avLst/>
          </a:prstGeom>
          <a:noFill/>
        </p:spPr>
        <p:txBody>
          <a:bodyPr wrap="square" rtlCol="0">
            <a:spAutoFit/>
          </a:bodyPr>
          <a:lstStyle/>
          <a:p>
            <a:pPr algn="r" rtl="1"/>
            <a:r>
              <a:rPr lang="ar-JO" sz="4000" b="1" dirty="0"/>
              <a:t>المحاضرة الثانية :</a:t>
            </a:r>
          </a:p>
          <a:p>
            <a:pPr algn="r" rtl="1"/>
            <a:endParaRPr lang="ar-JO" sz="4000" b="1" dirty="0"/>
          </a:p>
          <a:p>
            <a:pPr algn="r" rtl="1"/>
            <a:r>
              <a:rPr lang="ar-JO" sz="4000" b="1" dirty="0"/>
              <a:t>القيادة في الفكر الإداري </a:t>
            </a:r>
            <a:endParaRPr lang="en-US" sz="4000" dirty="0"/>
          </a:p>
          <a:p>
            <a:pPr algn="r" rtl="1"/>
            <a:r>
              <a:rPr lang="ar-JO" sz="4000" dirty="0"/>
              <a:t>نظرية الرجل العظيم، نظرية السمات، النظرية السلوكية</a:t>
            </a:r>
            <a:endParaRPr lang="en-US" sz="4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BB94913B-EF5A-C5D7-3E1D-30B810DB6B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314799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12844"/>
            <a:ext cx="9345750" cy="46199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98884" y="1431602"/>
            <a:ext cx="8510105" cy="4401205"/>
          </a:xfrm>
          <a:prstGeom prst="rect">
            <a:avLst/>
          </a:prstGeom>
          <a:noFill/>
        </p:spPr>
        <p:txBody>
          <a:bodyPr wrap="square" rtlCol="0">
            <a:spAutoFit/>
          </a:bodyPr>
          <a:lstStyle/>
          <a:p>
            <a:pPr algn="r" rtl="1"/>
            <a:r>
              <a:rPr lang="ar-JO" sz="4000" b="1" dirty="0"/>
              <a:t>المحاضرة الثالثة:</a:t>
            </a:r>
          </a:p>
          <a:p>
            <a:pPr algn="r" rtl="1"/>
            <a:endParaRPr lang="ar-JO" sz="4000" b="1" dirty="0"/>
          </a:p>
          <a:p>
            <a:pPr algn="r" rtl="1"/>
            <a:r>
              <a:rPr lang="ar-JO" sz="4000" b="1" dirty="0"/>
              <a:t>القيادة في الفكر الإداري: النظرية </a:t>
            </a:r>
            <a:r>
              <a:rPr lang="ar-JO" sz="4000" b="1" dirty="0" err="1"/>
              <a:t>الموقفية</a:t>
            </a:r>
            <a:endParaRPr lang="en-US" sz="4000" dirty="0"/>
          </a:p>
          <a:p>
            <a:pPr marL="571500" lvl="0" indent="-571500" algn="r" rtl="1">
              <a:buFont typeface="Arial" panose="020B0604020202020204" pitchFamily="34" charset="0"/>
              <a:buChar char="•"/>
            </a:pPr>
            <a:r>
              <a:rPr lang="ar-JO" sz="4000" dirty="0"/>
              <a:t>النظرية الظرفية/ </a:t>
            </a:r>
            <a:r>
              <a:rPr lang="ar-JO" sz="4000" dirty="0" err="1"/>
              <a:t>فيدلر</a:t>
            </a:r>
            <a:endParaRPr lang="en-US" sz="4000" dirty="0"/>
          </a:p>
          <a:p>
            <a:pPr marL="571500" lvl="0" indent="-571500" algn="r" rtl="1">
              <a:buFont typeface="Arial" panose="020B0604020202020204" pitchFamily="34" charset="0"/>
              <a:buChar char="•"/>
            </a:pPr>
            <a:r>
              <a:rPr lang="ar-JO" sz="4000" dirty="0"/>
              <a:t>نظرية المسار والهدف/هاوس </a:t>
            </a:r>
            <a:r>
              <a:rPr lang="ar-JO" sz="4000" dirty="0" err="1"/>
              <a:t>وايفانز</a:t>
            </a:r>
            <a:endParaRPr lang="en-US" sz="4000" dirty="0"/>
          </a:p>
          <a:p>
            <a:pPr marL="571500" lvl="0" indent="-571500" algn="r" rtl="1">
              <a:buFont typeface="Arial" panose="020B0604020202020204" pitchFamily="34" charset="0"/>
              <a:buChar char="•"/>
            </a:pPr>
            <a:r>
              <a:rPr lang="ar-JO" sz="4000" dirty="0"/>
              <a:t>نظرية النضج الوظيفي/ </a:t>
            </a:r>
            <a:r>
              <a:rPr lang="ar-JO" sz="4000" dirty="0" err="1"/>
              <a:t>هيرسي</a:t>
            </a:r>
            <a:r>
              <a:rPr lang="ar-JO" sz="4000" dirty="0"/>
              <a:t> وبلانشارد</a:t>
            </a:r>
            <a:endParaRPr lang="en-US" sz="4000" dirty="0"/>
          </a:p>
          <a:p>
            <a:pPr marL="571500" indent="-571500" algn="r" rtl="1">
              <a:buFont typeface="Arial" panose="020B0604020202020204" pitchFamily="34" charset="0"/>
              <a:buChar char="•"/>
            </a:pPr>
            <a:r>
              <a:rPr lang="ar-SA" sz="4000" dirty="0"/>
              <a:t>نظرية الأبعاد الثلاثة/ ردن</a:t>
            </a:r>
            <a:endParaRPr lang="en-US" sz="4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1FDB479B-8EEA-258E-F2D1-020D3CDA22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93411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12844"/>
            <a:ext cx="9345750" cy="46199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81062" y="1431602"/>
            <a:ext cx="8927927" cy="3170099"/>
          </a:xfrm>
          <a:prstGeom prst="rect">
            <a:avLst/>
          </a:prstGeom>
          <a:noFill/>
        </p:spPr>
        <p:txBody>
          <a:bodyPr wrap="square" rtlCol="0">
            <a:spAutoFit/>
          </a:bodyPr>
          <a:lstStyle/>
          <a:p>
            <a:pPr algn="r" rtl="1"/>
            <a:r>
              <a:rPr lang="ar-JO" sz="4000" b="1" dirty="0"/>
              <a:t>المحاضرة الرابعة:</a:t>
            </a:r>
          </a:p>
          <a:p>
            <a:pPr algn="r" rtl="1"/>
            <a:endParaRPr lang="ar-JO" sz="4000" b="1" dirty="0"/>
          </a:p>
          <a:p>
            <a:pPr algn="r" rtl="1"/>
            <a:r>
              <a:rPr lang="ar-JO" sz="4000" b="1" dirty="0"/>
              <a:t>الاتجاهات والمداخل المعاصرة في القيادة</a:t>
            </a:r>
            <a:endParaRPr lang="en-US" sz="4000" dirty="0"/>
          </a:p>
          <a:p>
            <a:pPr algn="r"/>
            <a:r>
              <a:rPr lang="ar-JO" sz="4000" dirty="0"/>
              <a:t>القيادة التحويلية، القيادة المتبادلة, القيادة </a:t>
            </a:r>
            <a:r>
              <a:rPr lang="ar-JO" sz="4000" dirty="0" err="1"/>
              <a:t>الإستراتيجية</a:t>
            </a:r>
            <a:r>
              <a:rPr lang="ar-JO" sz="4000" dirty="0"/>
              <a:t>، القيادة الخادمة، قيادة الفريق، القيادة بالحب</a:t>
            </a:r>
            <a:endParaRPr lang="en-US" sz="4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372C7737-E9FC-FF88-3B9D-D321C7163C8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34821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728530"/>
            <a:ext cx="8417320" cy="2862322"/>
          </a:xfrm>
          <a:prstGeom prst="rect">
            <a:avLst/>
          </a:prstGeom>
          <a:noFill/>
        </p:spPr>
        <p:txBody>
          <a:bodyPr wrap="square" rtlCol="0">
            <a:spAutoFit/>
          </a:bodyPr>
          <a:lstStyle/>
          <a:p>
            <a:pPr algn="r" rtl="1"/>
            <a:r>
              <a:rPr lang="ar-JO" sz="3600" b="1" dirty="0"/>
              <a:t>المحاضرة الخامسة:</a:t>
            </a:r>
          </a:p>
          <a:p>
            <a:pPr algn="r" rtl="1"/>
            <a:endParaRPr lang="ar-JO" sz="3600" b="1" dirty="0"/>
          </a:p>
          <a:p>
            <a:pPr algn="r" rtl="1"/>
            <a:r>
              <a:rPr lang="ar-JO" sz="3600" b="1" dirty="0"/>
              <a:t>أساليب القيادة التربوية وأنماطها</a:t>
            </a:r>
            <a:endParaRPr lang="en-US" sz="3600" dirty="0"/>
          </a:p>
          <a:p>
            <a:pPr lvl="0" algn="r" rtl="1"/>
            <a:r>
              <a:rPr lang="ar-JO" sz="3600" dirty="0"/>
              <a:t>القيادة الأوتوقراطية، القيادة الديمقراطية، القيادة الحرة.</a:t>
            </a:r>
            <a:endParaRPr lang="en-US" sz="3600" dirty="0"/>
          </a:p>
          <a:p>
            <a:pPr algn="r"/>
            <a:r>
              <a:rPr lang="ar-JO" sz="3600" dirty="0"/>
              <a:t>القيادة في النظم التربوية (القيادة المدرسية)</a:t>
            </a:r>
            <a:endParaRPr lang="en-US" sz="36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CFB74219-DF7F-FA1B-3195-38EDF03E59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921449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81062" y="2351985"/>
            <a:ext cx="9085156" cy="1815882"/>
          </a:xfrm>
          <a:prstGeom prst="rect">
            <a:avLst/>
          </a:prstGeom>
          <a:noFill/>
        </p:spPr>
        <p:txBody>
          <a:bodyPr wrap="square" rtlCol="0">
            <a:spAutoFit/>
          </a:bodyPr>
          <a:lstStyle/>
          <a:p>
            <a:pPr algn="r" rtl="1"/>
            <a:r>
              <a:rPr lang="ar-JO" sz="4000" b="1" dirty="0"/>
              <a:t>المحاضرة السادسة:</a:t>
            </a:r>
          </a:p>
          <a:p>
            <a:pPr algn="r" rtl="1"/>
            <a:endParaRPr lang="ar-JO" sz="3600" b="1" dirty="0"/>
          </a:p>
          <a:p>
            <a:pPr algn="r" rtl="1"/>
            <a:r>
              <a:rPr lang="ar-JO" sz="3600" b="1" dirty="0"/>
              <a:t>القيادة التربوية في مؤسسات التعليم العالي (القيادة الجامعية)</a:t>
            </a:r>
            <a:endParaRPr lang="en-US" sz="36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ED9A2A09-446E-CAB8-57CA-B95CF480AEC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126459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5277" y="2543996"/>
            <a:ext cx="8417320" cy="1815882"/>
          </a:xfrm>
          <a:prstGeom prst="rect">
            <a:avLst/>
          </a:prstGeom>
          <a:noFill/>
        </p:spPr>
        <p:txBody>
          <a:bodyPr wrap="square" rtlCol="0">
            <a:spAutoFit/>
          </a:bodyPr>
          <a:lstStyle/>
          <a:p>
            <a:pPr algn="r" rtl="1"/>
            <a:r>
              <a:rPr lang="ar-JO" sz="2800" b="1" dirty="0"/>
              <a:t>المحاضرة السابعة</a:t>
            </a:r>
          </a:p>
          <a:p>
            <a:pPr algn="r" rtl="1"/>
            <a:endParaRPr lang="ar-JO" sz="2800" b="1" dirty="0"/>
          </a:p>
          <a:p>
            <a:pPr algn="r" rtl="1"/>
            <a:r>
              <a:rPr lang="ar-JO" sz="2800" b="1" dirty="0"/>
              <a:t>القيادة التربوية وكل من: المناخ التنظيمي وإدارة الصراع, قيادة الموارد البشرية في التعليم</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DD3E9619-898A-8118-534A-CC7DF54DC0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634020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99626" y="13867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45277" y="2108547"/>
            <a:ext cx="8417320" cy="1754326"/>
          </a:xfrm>
          <a:prstGeom prst="rect">
            <a:avLst/>
          </a:prstGeom>
          <a:noFill/>
        </p:spPr>
        <p:txBody>
          <a:bodyPr wrap="square" rtlCol="0">
            <a:spAutoFit/>
          </a:bodyPr>
          <a:lstStyle/>
          <a:p>
            <a:pPr algn="r" rtl="1"/>
            <a:r>
              <a:rPr lang="ar-JO" sz="3600" b="1" dirty="0"/>
              <a:t>المحاضرة الثامنة:</a:t>
            </a:r>
          </a:p>
          <a:p>
            <a:pPr algn="r" rtl="1"/>
            <a:endParaRPr lang="ar-JO" sz="3600" b="1" dirty="0"/>
          </a:p>
          <a:p>
            <a:pPr algn="r" rtl="1"/>
            <a:r>
              <a:rPr lang="ar-JO" sz="3600" b="1" dirty="0"/>
              <a:t>أخلاقيات القيادة التربوية</a:t>
            </a:r>
            <a:endParaRPr lang="en-US" sz="36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pic>
        <p:nvPicPr>
          <p:cNvPr id="6" name="Graphic 21">
            <a:extLst>
              <a:ext uri="{FF2B5EF4-FFF2-40B4-BE49-F238E27FC236}">
                <a16:creationId xmlns:a16="http://schemas.microsoft.com/office/drawing/2014/main" id="{EA138C2B-B1C6-4137-03E1-E4B29D3327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862274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59911" y="144845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1" y="1545191"/>
            <a:ext cx="966704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67870" y="2220692"/>
            <a:ext cx="9172133" cy="2308324"/>
          </a:xfrm>
          <a:prstGeom prst="rect">
            <a:avLst/>
          </a:prstGeom>
          <a:noFill/>
        </p:spPr>
        <p:txBody>
          <a:bodyPr wrap="square" rtlCol="0">
            <a:spAutoFit/>
          </a:bodyPr>
          <a:lstStyle/>
          <a:p>
            <a:pPr algn="r" rtl="1"/>
            <a:r>
              <a:rPr lang="ar-JO" sz="4800" b="1" dirty="0"/>
              <a:t>المحاضرة التاسعة:</a:t>
            </a:r>
          </a:p>
          <a:p>
            <a:pPr rtl="1"/>
            <a:endParaRPr lang="ar-JO" sz="4800" b="1" dirty="0"/>
          </a:p>
          <a:p>
            <a:pPr rtl="1"/>
            <a:r>
              <a:rPr lang="ar-JO" sz="4800" b="1" dirty="0"/>
              <a:t>اختيار القادة التربويين وإعدادهم وتنميتهم</a:t>
            </a:r>
            <a:endParaRPr lang="en-US" sz="48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51EB0EE2-8B1A-73F9-E24F-4245849279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602656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04492" y="1269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2037843"/>
            <a:ext cx="8417320" cy="3416320"/>
          </a:xfrm>
          <a:prstGeom prst="rect">
            <a:avLst/>
          </a:prstGeom>
          <a:noFill/>
        </p:spPr>
        <p:txBody>
          <a:bodyPr wrap="square" rtlCol="0">
            <a:spAutoFit/>
          </a:bodyPr>
          <a:lstStyle/>
          <a:p>
            <a:pPr algn="r" rtl="1"/>
            <a:r>
              <a:rPr lang="ar-JO" sz="3600" b="1" dirty="0"/>
              <a:t>المحاضرة العاشرة:</a:t>
            </a:r>
          </a:p>
          <a:p>
            <a:pPr algn="r" rtl="1"/>
            <a:endParaRPr lang="ar-JO" sz="3600" b="1" dirty="0"/>
          </a:p>
          <a:p>
            <a:pPr algn="r" rtl="1"/>
            <a:r>
              <a:rPr lang="ar-JO" sz="3600" b="1" dirty="0"/>
              <a:t>القيادة التربوية في الوطن العربي ورسم سيناريوهات المستقبل</a:t>
            </a:r>
            <a:endParaRPr lang="en-US" sz="3600" b="1" dirty="0"/>
          </a:p>
          <a:p>
            <a:pPr algn="r"/>
            <a:r>
              <a:rPr lang="ar-JO" sz="3600" dirty="0"/>
              <a:t>واقع القيادة التربوية، تحدياتها، مقارنة بين أنماط بعض القيادات (القائد العربي والياباني والأمريكي والأوروبي).</a:t>
            </a:r>
            <a:endParaRPr lang="en-US" sz="36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85DF8A2E-F6CD-F332-32DA-E54B1F32FD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8155218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04492" y="1269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659610" y="2938388"/>
            <a:ext cx="6837478" cy="954107"/>
          </a:xfrm>
          <a:prstGeom prst="rect">
            <a:avLst/>
          </a:prstGeom>
          <a:noFill/>
        </p:spPr>
        <p:txBody>
          <a:bodyPr wrap="square" rtlCol="0">
            <a:spAutoFit/>
          </a:bodyPr>
          <a:lstStyle/>
          <a:p>
            <a:pPr algn="ctr" rtl="1"/>
            <a:r>
              <a:rPr lang="ar-JO" sz="2800" b="1" dirty="0">
                <a:latin typeface="Alexandria" pitchFamily="2" charset="-78"/>
                <a:cs typeface="Alexandria" pitchFamily="2" charset="-78"/>
              </a:rPr>
              <a:t>مقرر نظريات القيادة التربوية </a:t>
            </a:r>
          </a:p>
          <a:p>
            <a:pPr algn="ctr" rtl="1"/>
            <a:r>
              <a:rPr lang="en-US" sz="2800" b="1" dirty="0">
                <a:solidFill>
                  <a:srgbClr val="2D3956"/>
                </a:solidFill>
                <a:latin typeface="Alexandria" pitchFamily="2" charset="-78"/>
                <a:cs typeface="Alexandria" pitchFamily="2" charset="-78"/>
              </a:rPr>
              <a:t>10 </a:t>
            </a:r>
            <a:r>
              <a:rPr lang="ar-JO" sz="2800" b="1" dirty="0">
                <a:solidFill>
                  <a:srgbClr val="2D3956"/>
                </a:solidFill>
                <a:latin typeface="Alexandria" pitchFamily="2" charset="-78"/>
                <a:cs typeface="Alexandria" pitchFamily="2" charset="-78"/>
              </a:rPr>
              <a:t>محاضرات</a:t>
            </a:r>
            <a:endParaRPr lang="en-US" sz="2800" dirty="0">
              <a:solidFill>
                <a:srgbClr val="2D3956"/>
              </a:solidFill>
              <a:latin typeface="Alexandria" pitchFamily="2" charset="-78"/>
              <a:cs typeface="Alexandria"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21">
            <a:extLst>
              <a:ext uri="{FF2B5EF4-FFF2-40B4-BE49-F238E27FC236}">
                <a16:creationId xmlns:a16="http://schemas.microsoft.com/office/drawing/2014/main" id="{40469DE3-82B0-BF46-6951-AE81B57794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9325832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9962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3025" y="1545190"/>
            <a:ext cx="1042904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468496" y="2448967"/>
            <a:ext cx="9220460" cy="2554545"/>
          </a:xfrm>
          <a:prstGeom prst="rect">
            <a:avLst/>
          </a:prstGeom>
          <a:noFill/>
        </p:spPr>
        <p:txBody>
          <a:bodyPr wrap="square" rtlCol="0">
            <a:spAutoFit/>
          </a:bodyPr>
          <a:lstStyle/>
          <a:p>
            <a:pPr algn="r" rtl="1"/>
            <a:r>
              <a:rPr lang="ar-JO" sz="3200" dirty="0">
                <a:latin typeface="Alexandria" pitchFamily="2" charset="-78"/>
                <a:cs typeface="Alexandria" pitchFamily="2" charset="-78"/>
              </a:rPr>
              <a:t>يتم تحقيق نتاجات التعلم المستهدفة من خلال النشاطات والاستراتيجيات التدريسية التالية:</a:t>
            </a:r>
            <a:endParaRPr lang="en-US" sz="3200" dirty="0">
              <a:latin typeface="Alexandria" pitchFamily="2" charset="-78"/>
              <a:cs typeface="Alexandria" pitchFamily="2" charset="-78"/>
            </a:endParaRPr>
          </a:p>
          <a:p>
            <a:pPr marL="571500" indent="-571500" algn="r" rtl="1">
              <a:buFont typeface="Arial" panose="020B0604020202020204" pitchFamily="34" charset="0"/>
              <a:buChar char="•"/>
            </a:pPr>
            <a:r>
              <a:rPr lang="ar-JO" sz="3200" dirty="0">
                <a:latin typeface="Alexandria" pitchFamily="2" charset="-78"/>
                <a:cs typeface="Alexandria" pitchFamily="2" charset="-78"/>
              </a:rPr>
              <a:t>المحاضرات. </a:t>
            </a:r>
            <a:endParaRPr lang="en-US" sz="3200" dirty="0">
              <a:latin typeface="Alexandria" pitchFamily="2" charset="-78"/>
              <a:cs typeface="Alexandria" pitchFamily="2" charset="-78"/>
            </a:endParaRPr>
          </a:p>
          <a:p>
            <a:pPr marL="571500" indent="-571500" algn="r" rtl="1">
              <a:buFont typeface="Arial" panose="020B0604020202020204" pitchFamily="34" charset="0"/>
              <a:buChar char="•"/>
            </a:pPr>
            <a:r>
              <a:rPr lang="ar-JO" sz="3200" dirty="0">
                <a:latin typeface="Alexandria" pitchFamily="2" charset="-78"/>
                <a:cs typeface="Alexandria" pitchFamily="2" charset="-78"/>
              </a:rPr>
              <a:t>اختبارات قصيرة. </a:t>
            </a:r>
            <a:endParaRPr lang="en-US" sz="3200" dirty="0">
              <a:latin typeface="Alexandria" pitchFamily="2" charset="-78"/>
              <a:cs typeface="Alexandria" pitchFamily="2" charset="-78"/>
            </a:endParaRPr>
          </a:p>
          <a:p>
            <a:pPr marL="571500" indent="-571500" algn="r" rtl="1">
              <a:buFont typeface="Arial" panose="020B0604020202020204" pitchFamily="34" charset="0"/>
              <a:buChar char="•"/>
            </a:pPr>
            <a:r>
              <a:rPr lang="ar-SA" sz="3200" dirty="0">
                <a:latin typeface="Alexandria" pitchFamily="2" charset="-78"/>
                <a:cs typeface="Alexandria" pitchFamily="2" charset="-78"/>
              </a:rPr>
              <a:t>الامتحان النهائي. </a:t>
            </a:r>
            <a:endParaRPr lang="en-US" sz="3200" dirty="0">
              <a:solidFill>
                <a:srgbClr val="2D3956"/>
              </a:solidFill>
              <a:latin typeface="Alexandria" pitchFamily="2" charset="-78"/>
              <a:cs typeface="Alexandria"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2776049" y="1880381"/>
            <a:ext cx="4899098" cy="261482"/>
          </a:xfrm>
          <a:prstGeom prst="rect">
            <a:avLst/>
          </a:prstGeom>
        </p:spPr>
        <p:txBody>
          <a:bodyPr wrap="none">
            <a:spAutoFit/>
          </a:bodyPr>
          <a:lstStyle/>
          <a:p>
            <a:pPr marL="342900" lvl="0" indent="-342900" algn="r" rtl="1">
              <a:lnSpc>
                <a:spcPts val="11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latin typeface="Alexandria" pitchFamily="2" charset="-78"/>
                <a:ea typeface="Times New Roman" panose="02020603050405020304" pitchFamily="18" charset="0"/>
                <a:cs typeface="Alexandria" pitchFamily="2" charset="-78"/>
              </a:rPr>
              <a:t>النشاطات</a:t>
            </a:r>
            <a:r>
              <a:rPr lang="ar-SA" sz="2000" b="1" dirty="0">
                <a:latin typeface="Alexandria" pitchFamily="2" charset="-78"/>
                <a:ea typeface="Times New Roman" panose="02020603050405020304" pitchFamily="18" charset="0"/>
                <a:cs typeface="Alexandria" pitchFamily="2" charset="-78"/>
              </a:rPr>
              <a:t> والاستراتيجيات التدريسية</a:t>
            </a:r>
            <a:endParaRPr lang="en-US" sz="2000" b="1" dirty="0">
              <a:effectLst/>
              <a:latin typeface="Alexandria" pitchFamily="2" charset="-78"/>
              <a:ea typeface="Times New Roman" panose="02020603050405020304" pitchFamily="18" charset="0"/>
              <a:cs typeface="Alexandria" pitchFamily="2" charset="-78"/>
            </a:endParaRPr>
          </a:p>
        </p:txBody>
      </p:sp>
      <p:pic>
        <p:nvPicPr>
          <p:cNvPr id="2" name="Graphic 21">
            <a:extLst>
              <a:ext uri="{FF2B5EF4-FFF2-40B4-BE49-F238E27FC236}">
                <a16:creationId xmlns:a16="http://schemas.microsoft.com/office/drawing/2014/main" id="{3F155CAE-4F1F-0EF8-F293-1032E611C7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632631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3553"/>
    </mc:Choice>
    <mc:Fallback xmlns="">
      <p:transition spd="slow" advTm="213553"/>
    </mc:Fallback>
  </mc:AlternateContent>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0AF35D1-59A7-4B07-910D-0996B731F963}" vid="{C4851501-65DF-4320-93CF-13B40A3969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F447117-3602-44EB-BAF0-DFD7B7F8DC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C9A911-23AF-4D6B-960B-1A780C58D828}">
  <ds:schemaRefs>
    <ds:schemaRef ds:uri="http://purl.org/dc/term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dcmitype/"/>
    <ds:schemaRef ds:uri="d13aca44-ef33-4cf4-9980-7f0b00e6eeb9"/>
    <ds:schemaRef ds:uri="http://schemas.openxmlformats.org/package/2006/metadata/core-properties"/>
    <ds:schemaRef ds:uri="49100919-8a76-4266-be0c-7dc583902cb4"/>
    <ds:schemaRef ds:uri="http://www.w3.org/XML/1998/namespac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9497</TotalTime>
  <Words>1163</Words>
  <Application>Microsoft Office PowerPoint</Application>
  <PresentationFormat>Widescreen</PresentationFormat>
  <Paragraphs>222</Paragraphs>
  <Slides>30</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Alexandria</vt:lpstr>
      <vt:lpstr>Arial</vt:lpstr>
      <vt:lpstr>Calibri</vt:lpstr>
      <vt:lpstr>Calibri Light</vt:lpstr>
      <vt:lpstr>Microsoft Sans Serif</vt:lpstr>
      <vt:lpstr>Roboto Light</vt:lpstr>
      <vt:lpstr>Symbol</vt:lpstr>
      <vt:lpstr>Times New Roman</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cp:lastModifiedBy>
  <cp:revision>1096</cp:revision>
  <dcterms:created xsi:type="dcterms:W3CDTF">2023-04-29T09:08:00Z</dcterms:created>
  <dcterms:modified xsi:type="dcterms:W3CDTF">2025-10-02T20:46:22Z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