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1.xml" ContentType="application/inkml+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2"/>
  </p:notesMasterIdLst>
  <p:sldIdLst>
    <p:sldId id="256" r:id="rId2"/>
    <p:sldId id="258" r:id="rId3"/>
    <p:sldId id="386" r:id="rId4"/>
    <p:sldId id="1015" r:id="rId5"/>
    <p:sldId id="1016" r:id="rId6"/>
    <p:sldId id="376" r:id="rId7"/>
    <p:sldId id="390" r:id="rId8"/>
    <p:sldId id="1017" r:id="rId9"/>
    <p:sldId id="427" r:id="rId10"/>
    <p:sldId id="375" r:id="rId11"/>
    <p:sldId id="1018" r:id="rId12"/>
    <p:sldId id="1019" r:id="rId13"/>
    <p:sldId id="381" r:id="rId14"/>
    <p:sldId id="380" r:id="rId15"/>
    <p:sldId id="379" r:id="rId16"/>
    <p:sldId id="1021" r:id="rId17"/>
    <p:sldId id="1029" r:id="rId18"/>
    <p:sldId id="1028" r:id="rId19"/>
    <p:sldId id="1030" r:id="rId20"/>
    <p:sldId id="391" r:id="rId21"/>
    <p:sldId id="1025" r:id="rId22"/>
    <p:sldId id="1027" r:id="rId23"/>
    <p:sldId id="395" r:id="rId24"/>
    <p:sldId id="1031" r:id="rId25"/>
    <p:sldId id="382" r:id="rId26"/>
    <p:sldId id="393" r:id="rId27"/>
    <p:sldId id="396" r:id="rId28"/>
    <p:sldId id="384" r:id="rId29"/>
    <p:sldId id="1032" r:id="rId30"/>
    <p:sldId id="383" r:id="rId31"/>
    <p:sldId id="1033" r:id="rId32"/>
    <p:sldId id="1034" r:id="rId33"/>
    <p:sldId id="1020" r:id="rId34"/>
    <p:sldId id="387" r:id="rId35"/>
    <p:sldId id="397" r:id="rId36"/>
    <p:sldId id="388" r:id="rId37"/>
    <p:sldId id="389" r:id="rId38"/>
    <p:sldId id="398" r:id="rId39"/>
    <p:sldId id="403" r:id="rId40"/>
    <p:sldId id="1035" r:id="rId41"/>
    <p:sldId id="400" r:id="rId42"/>
    <p:sldId id="401" r:id="rId43"/>
    <p:sldId id="402" r:id="rId44"/>
    <p:sldId id="404" r:id="rId45"/>
    <p:sldId id="410" r:id="rId46"/>
    <p:sldId id="405" r:id="rId47"/>
    <p:sldId id="424" r:id="rId48"/>
    <p:sldId id="422" r:id="rId49"/>
    <p:sldId id="1036" r:id="rId50"/>
    <p:sldId id="414" r:id="rId51"/>
    <p:sldId id="412" r:id="rId52"/>
    <p:sldId id="411" r:id="rId53"/>
    <p:sldId id="413" r:id="rId54"/>
    <p:sldId id="416" r:id="rId55"/>
    <p:sldId id="1037" r:id="rId56"/>
    <p:sldId id="419" r:id="rId57"/>
    <p:sldId id="1038" r:id="rId58"/>
    <p:sldId id="1039" r:id="rId59"/>
    <p:sldId id="1041" r:id="rId60"/>
    <p:sldId id="494" r:id="rId6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B1F80265-8163-42CB-A483-BB4ACB4D6FF6}">
          <p14:sldIdLst>
            <p14:sldId id="256"/>
            <p14:sldId id="258"/>
            <p14:sldId id="386"/>
            <p14:sldId id="1015"/>
            <p14:sldId id="1016"/>
            <p14:sldId id="376"/>
            <p14:sldId id="390"/>
            <p14:sldId id="1017"/>
            <p14:sldId id="427"/>
            <p14:sldId id="375"/>
            <p14:sldId id="1018"/>
            <p14:sldId id="1019"/>
            <p14:sldId id="381"/>
            <p14:sldId id="380"/>
            <p14:sldId id="379"/>
            <p14:sldId id="1021"/>
            <p14:sldId id="1029"/>
            <p14:sldId id="1028"/>
            <p14:sldId id="1030"/>
            <p14:sldId id="391"/>
            <p14:sldId id="1025"/>
            <p14:sldId id="1027"/>
            <p14:sldId id="395"/>
            <p14:sldId id="1031"/>
            <p14:sldId id="382"/>
            <p14:sldId id="393"/>
            <p14:sldId id="396"/>
            <p14:sldId id="384"/>
            <p14:sldId id="1032"/>
            <p14:sldId id="383"/>
            <p14:sldId id="1033"/>
            <p14:sldId id="1034"/>
            <p14:sldId id="1020"/>
            <p14:sldId id="387"/>
            <p14:sldId id="397"/>
            <p14:sldId id="388"/>
            <p14:sldId id="389"/>
            <p14:sldId id="398"/>
            <p14:sldId id="403"/>
            <p14:sldId id="1035"/>
            <p14:sldId id="400"/>
            <p14:sldId id="401"/>
            <p14:sldId id="402"/>
            <p14:sldId id="404"/>
            <p14:sldId id="410"/>
            <p14:sldId id="405"/>
            <p14:sldId id="424"/>
            <p14:sldId id="422"/>
            <p14:sldId id="1036"/>
            <p14:sldId id="414"/>
            <p14:sldId id="412"/>
            <p14:sldId id="411"/>
            <p14:sldId id="413"/>
            <p14:sldId id="416"/>
            <p14:sldId id="1037"/>
            <p14:sldId id="419"/>
            <p14:sldId id="1038"/>
          </p14:sldIdLst>
        </p14:section>
        <p14:section name="Default Section" id="{B2FFE3E6-11F9-424C-B062-1702837AFD37}">
          <p14:sldIdLst>
            <p14:sldId id="1039"/>
            <p14:sldId id="1041"/>
            <p14:sldId id="494"/>
          </p14:sldIdLst>
        </p14:section>
      </p14:sectionLst>
    </p:ex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6"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447" autoAdjust="0"/>
  </p:normalViewPr>
  <p:slideViewPr>
    <p:cSldViewPr snapToGrid="0">
      <p:cViewPr varScale="1">
        <p:scale>
          <a:sx n="59" d="100"/>
          <a:sy n="59" d="100"/>
        </p:scale>
        <p:origin x="964" y="60"/>
      </p:cViewPr>
      <p:guideLst/>
    </p:cSldViewPr>
  </p:slideViewPr>
  <p:notesTextViewPr>
    <p:cViewPr>
      <p:scale>
        <a:sx n="200" d="100"/>
        <a:sy n="200" d="100"/>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12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11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116"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9"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13T10:09:29.552"/>
    </inkml:context>
    <inkml:brush xml:id="br0">
      <inkml:brushProperty name="width" value="0.05292" units="cm"/>
      <inkml:brushProperty name="height" value="0.05292" units="cm"/>
      <inkml:brushProperty name="color" value="#FF0000"/>
    </inkml:brush>
  </inkml:definitions>
  <inkml:trace contextRef="#ctx0" brushRef="#br0">16868 8278 0</inkml:trace>
  <inkml:trace contextRef="#ctx0" brushRef="#br0" timeOffset="897">14398 9118 0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14244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13975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87195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43586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3</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Sets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 name="Google Shape;108;p1">
            <a:extLst>
              <a:ext uri="{FF2B5EF4-FFF2-40B4-BE49-F238E27FC236}">
                <a16:creationId xmlns:a16="http://schemas.microsoft.com/office/drawing/2014/main" id="{87FCC989-A619-BDED-F2E3-4163D4823484}"/>
              </a:ext>
            </a:extLst>
          </p:cNvPr>
          <p:cNvPicPr preferRelativeResize="0"/>
          <p:nvPr userDrawn="1"/>
        </p:nvPicPr>
        <p:blipFill rotWithShape="1">
          <a:blip r:embed="rId3">
            <a:alphaModFix/>
          </a:blip>
          <a:srcRect/>
          <a:stretch/>
        </p:blipFill>
        <p:spPr>
          <a:xfrm>
            <a:off x="328545" y="198943"/>
            <a:ext cx="2876694" cy="1357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023113" y="2120354"/>
            <a:ext cx="5857712"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DS710</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10" name="TextBox 9">
            <a:extLst>
              <a:ext uri="{FF2B5EF4-FFF2-40B4-BE49-F238E27FC236}">
                <a16:creationId xmlns:a16="http://schemas.microsoft.com/office/drawing/2014/main" id="{A85928BD-A09E-B54E-07FA-A75C29E14ACE}"/>
              </a:ext>
            </a:extLst>
          </p:cNvPr>
          <p:cNvSpPr txBox="1"/>
          <p:nvPr userDrawn="1"/>
        </p:nvSpPr>
        <p:spPr>
          <a:xfrm>
            <a:off x="6689035" y="4300351"/>
            <a:ext cx="5045930"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accent5">
                    <a:lumMod val="50000"/>
                  </a:schemeClr>
                </a:solidFill>
                <a:latin typeface="Georgia" panose="02040502050405020303" pitchFamily="18" charset="0"/>
                <a:cs typeface="Times New Roman" panose="02020603050405020304" pitchFamily="18" charset="0"/>
              </a:rPr>
              <a:t>Lecture 7</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accent5">
                    <a:lumMod val="50000"/>
                  </a:schemeClr>
                </a:solidFill>
                <a:latin typeface="Georgia" panose="02040502050405020303" pitchFamily="18" charset="0"/>
                <a:cs typeface="Times New Roman" panose="02020603050405020304" pitchFamily="18" charset="0"/>
              </a:rPr>
              <a:t>Exploring Activation Functions: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solidFill>
                  <a:schemeClr val="accent5">
                    <a:lumMod val="50000"/>
                  </a:schemeClr>
                </a:solidFill>
                <a:latin typeface="Georgia" panose="02040502050405020303" pitchFamily="18" charset="0"/>
                <a:cs typeface="Times New Roman" panose="02020603050405020304" pitchFamily="18" charset="0"/>
              </a:rPr>
              <a:t>Key Ingredients for Deep Neural Networks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866490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637A8-D47B-48CC-B28D-54B9C98A724E}"/>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ED0B81B6-87E4-4DCD-AC27-433395FA3A65}"/>
              </a:ext>
            </a:extLst>
          </p:cNvPr>
          <p:cNvSpPr>
            <a:spLocks noGrp="1"/>
          </p:cNvSpPr>
          <p:nvPr>
            <p:ph type="subTitle" idx="1"/>
          </p:nvPr>
        </p:nvSpPr>
        <p:spPr>
          <a:xfrm>
            <a:off x="1524000" y="3602038"/>
            <a:ext cx="9144000" cy="1655762"/>
          </a:xfrm>
        </p:spPr>
        <p:txBody>
          <a:bodyPr>
            <a:normAutofit/>
          </a:bodyPr>
          <a:lstStyle>
            <a:lvl1pPr marL="0" indent="0" algn="ctr">
              <a:buNone/>
              <a:defRPr sz="3200" b="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F3C87F0-AAC6-453A-9818-7A09ADFDE952}"/>
              </a:ext>
            </a:extLst>
          </p:cNvPr>
          <p:cNvSpPr>
            <a:spLocks noGrp="1"/>
          </p:cNvSpPr>
          <p:nvPr>
            <p:ph type="dt" sz="half" idx="10"/>
          </p:nvPr>
        </p:nvSpPr>
        <p:spPr>
          <a:xfrm>
            <a:off x="838200" y="6356350"/>
            <a:ext cx="2743200" cy="365125"/>
          </a:xfrm>
          <a:prstGeom prst="rect">
            <a:avLst/>
          </a:prstGeom>
        </p:spPr>
        <p:txBody>
          <a:bodyPr/>
          <a:lstStyle/>
          <a:p>
            <a:fld id="{13224F9D-E5B8-4B46-9268-79A5CE999855}" type="datetimeFigureOut">
              <a:rPr lang="en-US" smtClean="0"/>
              <a:t>11/16/2023</a:t>
            </a:fld>
            <a:endParaRPr lang="en-US"/>
          </a:p>
        </p:txBody>
      </p:sp>
      <p:sp>
        <p:nvSpPr>
          <p:cNvPr id="5" name="Footer Placeholder 4">
            <a:extLst>
              <a:ext uri="{FF2B5EF4-FFF2-40B4-BE49-F238E27FC236}">
                <a16:creationId xmlns:a16="http://schemas.microsoft.com/office/drawing/2014/main" id="{41EC9B1C-5917-4603-BBC7-23EF1C6ADB1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40DB4C3-DF29-4299-AF32-6E4D704EC030}"/>
              </a:ext>
            </a:extLst>
          </p:cNvPr>
          <p:cNvSpPr>
            <a:spLocks noGrp="1"/>
          </p:cNvSpPr>
          <p:nvPr>
            <p:ph type="sldNum" sz="quarter" idx="12"/>
          </p:nvPr>
        </p:nvSpPr>
        <p:spPr>
          <a:xfrm>
            <a:off x="8610600" y="6356350"/>
            <a:ext cx="2743200" cy="365125"/>
          </a:xfrm>
          <a:prstGeom prst="rect">
            <a:avLst/>
          </a:prstGeom>
        </p:spPr>
        <p:txBody>
          <a:bodyPr/>
          <a:lstStyle/>
          <a:p>
            <a:fld id="{02927C25-5033-4A34-9D60-CD7E0ECF87DA}" type="slidenum">
              <a:rPr lang="en-US" smtClean="0"/>
              <a:t>‹#›</a:t>
            </a:fld>
            <a:endParaRPr lang="en-US"/>
          </a:p>
        </p:txBody>
      </p:sp>
    </p:spTree>
    <p:extLst>
      <p:ext uri="{BB962C8B-B14F-4D97-AF65-F5344CB8AC3E}">
        <p14:creationId xmlns:p14="http://schemas.microsoft.com/office/powerpoint/2010/main" val="1939939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11/16/2023</a:t>
            </a:fld>
            <a:endParaRPr lang="en-US"/>
          </a:p>
        </p:txBody>
      </p:sp>
      <p:sp>
        <p:nvSpPr>
          <p:cNvPr id="4" name="Holder 4"/>
          <p:cNvSpPr>
            <a:spLocks noGrp="1"/>
          </p:cNvSpPr>
          <p:nvPr>
            <p:ph type="sldNum" sz="quarter" idx="7"/>
          </p:nvPr>
        </p:nvSpPr>
        <p:spPr/>
        <p:txBody>
          <a:bodyPr lIns="0" tIns="0" rIns="0" bIns="0"/>
          <a:lstStyle>
            <a:lvl1pPr>
              <a:defRPr sz="1147" b="0" i="0">
                <a:solidFill>
                  <a:srgbClr val="898989"/>
                </a:solidFill>
                <a:latin typeface="Calibri"/>
                <a:cs typeface="Calibri"/>
              </a:defRPr>
            </a:lvl1pPr>
          </a:lstStyle>
          <a:p>
            <a:pPr marL="11206">
              <a:lnSpc>
                <a:spcPts val="1191"/>
              </a:lnSpc>
            </a:pPr>
            <a:r>
              <a:rPr lang="en-US" spc="9"/>
              <a:t>1</a:t>
            </a:r>
            <a:fld id="{81D60167-4931-47E6-BA6A-407CBD079E47}" type="slidenum">
              <a:rPr spc="9" smtClean="0"/>
              <a:pPr marL="11206">
                <a:lnSpc>
                  <a:spcPts val="1191"/>
                </a:lnSpc>
              </a:pPr>
              <a:t>‹#›</a:t>
            </a:fld>
            <a:endParaRPr spc="9" dirty="0"/>
          </a:p>
        </p:txBody>
      </p:sp>
    </p:spTree>
    <p:extLst>
      <p:ext uri="{BB962C8B-B14F-4D97-AF65-F5344CB8AC3E}">
        <p14:creationId xmlns:p14="http://schemas.microsoft.com/office/powerpoint/2010/main" val="31909955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0347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3E538-FE72-4B4E-B883-3FC116698A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1F6A96-69D0-4F7D-AECC-B64B43B76631}"/>
              </a:ext>
            </a:extLst>
          </p:cNvPr>
          <p:cNvSpPr>
            <a:spLocks noGrp="1"/>
          </p:cNvSpPr>
          <p:nvPr>
            <p:ph idx="1"/>
          </p:nvPr>
        </p:nvSpPr>
        <p:spPr>
          <a:xfrm>
            <a:off x="258932" y="1014275"/>
            <a:ext cx="11674136" cy="5689444"/>
          </a:xfrm>
        </p:spPr>
        <p:txBody>
          <a:bodyPr/>
          <a:lstStyle>
            <a:lvl1pPr>
              <a:lnSpc>
                <a:spcPct val="125000"/>
              </a:lnSpc>
              <a:defRPr/>
            </a:lvl1pPr>
            <a:lvl2pPr>
              <a:lnSpc>
                <a:spcPct val="125000"/>
              </a:lnSpc>
              <a:defRPr/>
            </a:lvl2pPr>
            <a:lvl3pPr>
              <a:lnSpc>
                <a:spcPct val="125000"/>
              </a:lnSpc>
              <a:defRPr/>
            </a:lvl3pPr>
            <a:lvl4pPr>
              <a:lnSpc>
                <a:spcPct val="125000"/>
              </a:lnSpc>
              <a:defRPr/>
            </a:lvl4pPr>
            <a:lvl5pPr>
              <a:lnSpc>
                <a:spcPct val="125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54AAF88-5F75-4154-934A-FCECEA406482}"/>
              </a:ext>
            </a:extLst>
          </p:cNvPr>
          <p:cNvSpPr>
            <a:spLocks noGrp="1"/>
          </p:cNvSpPr>
          <p:nvPr>
            <p:ph type="sldNum" sz="quarter" idx="12"/>
          </p:nvPr>
        </p:nvSpPr>
        <p:spPr>
          <a:xfrm>
            <a:off x="11837634" y="6537265"/>
            <a:ext cx="354366" cy="368419"/>
          </a:xfrm>
          <a:prstGeom prst="rect">
            <a:avLst/>
          </a:prstGeom>
        </p:spPr>
        <p:txBody>
          <a:bodyPr/>
          <a:lstStyle>
            <a:lvl1pPr>
              <a:defRPr sz="900"/>
            </a:lvl1pPr>
          </a:lstStyle>
          <a:p>
            <a:fld id="{02927C25-5033-4A34-9D60-CD7E0ECF87DA}" type="slidenum">
              <a:rPr lang="en-US" smtClean="0"/>
              <a:pPr/>
              <a:t>‹#›</a:t>
            </a:fld>
            <a:endParaRPr lang="en-US"/>
          </a:p>
        </p:txBody>
      </p:sp>
      <p:cxnSp>
        <p:nvCxnSpPr>
          <p:cNvPr id="7" name="Straight Connector 6">
            <a:extLst>
              <a:ext uri="{FF2B5EF4-FFF2-40B4-BE49-F238E27FC236}">
                <a16:creationId xmlns:a16="http://schemas.microsoft.com/office/drawing/2014/main" id="{A736B35E-1A64-4D87-A36D-01C8BF0ED6F3}"/>
              </a:ext>
            </a:extLst>
          </p:cNvPr>
          <p:cNvCxnSpPr/>
          <p:nvPr userDrawn="1"/>
        </p:nvCxnSpPr>
        <p:spPr>
          <a:xfrm>
            <a:off x="258932" y="1004750"/>
            <a:ext cx="11674136" cy="0"/>
          </a:xfrm>
          <a:prstGeom prst="line">
            <a:avLst/>
          </a:prstGeom>
          <a:ln w="19050">
            <a:solidFill>
              <a:srgbClr val="00206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17118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691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9" r:id="rId12"/>
    <p:sldLayoutId id="2147483670" r:id="rId13"/>
    <p:sldLayoutId id="2147483673" r:id="rId14"/>
    <p:sldLayoutId id="2147483674" r:id="rId15"/>
    <p:sldLayoutId id="2147483675" r:id="rId16"/>
    <p:sldLayoutId id="214748367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11.png"/><Relationship Id="rId1" Type="http://schemas.openxmlformats.org/officeDocument/2006/relationships/slideLayout" Target="../slideLayouts/slideLayout12.xml"/><Relationship Id="rId6"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 Id="rId4" Type="http://schemas.openxmlformats.org/officeDocument/2006/relationships/image" Target="../media/image5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hyperlink" Target="https://www.mdpi.com/2078-2489/12/12/513/htm" TargetMode="Externa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9990" y="-51688"/>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dirty="0">
              <a:solidFill>
                <a:schemeClr val="lt1"/>
              </a:solidFill>
              <a:latin typeface="Calibri"/>
              <a:ea typeface="Calibri"/>
              <a:cs typeface="Calibri"/>
              <a:sym typeface="Calibri"/>
            </a:endParaRPr>
          </a:p>
        </p:txBody>
      </p:sp>
      <p:sp>
        <p:nvSpPr>
          <p:cNvPr id="105" name="Google Shape;105;p1"/>
          <p:cNvSpPr txBox="1"/>
          <p:nvPr/>
        </p:nvSpPr>
        <p:spPr>
          <a:xfrm>
            <a:off x="1467874" y="3909722"/>
            <a:ext cx="4225356"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319634" y="2492864"/>
            <a:ext cx="5373595"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7</a:t>
            </a:r>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2235909" y="4426249"/>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DS710</a:t>
            </a:r>
            <a:endParaRPr dirty="0"/>
          </a:p>
        </p:txBody>
      </p:sp>
      <p:sp>
        <p:nvSpPr>
          <p:cNvPr id="17" name="Google Shape;110;p1">
            <a:extLst>
              <a:ext uri="{FF2B5EF4-FFF2-40B4-BE49-F238E27FC236}">
                <a16:creationId xmlns:a16="http://schemas.microsoft.com/office/drawing/2014/main" id="{244BB123-36B2-8165-477A-C0AAC9C664A7}"/>
              </a:ext>
            </a:extLst>
          </p:cNvPr>
          <p:cNvSpPr/>
          <p:nvPr/>
        </p:nvSpPr>
        <p:spPr>
          <a:xfrm>
            <a:off x="6010154" y="-634746"/>
            <a:ext cx="7718965" cy="7410450"/>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117;p2">
            <a:extLst>
              <a:ext uri="{FF2B5EF4-FFF2-40B4-BE49-F238E27FC236}">
                <a16:creationId xmlns:a16="http://schemas.microsoft.com/office/drawing/2014/main" id="{E22C5834-610B-C719-A4D5-5FA9CFF8390F}"/>
              </a:ext>
            </a:extLst>
          </p:cNvPr>
          <p:cNvPicPr preferRelativeResize="0">
            <a:picLocks/>
          </p:cNvPicPr>
          <p:nvPr/>
        </p:nvPicPr>
        <p:blipFill rotWithShape="1">
          <a:blip r:embed="rId3">
            <a:alphaModFix/>
          </a:blip>
          <a:srcRect l="4175" r="4175"/>
          <a:stretch/>
        </p:blipFill>
        <p:spPr>
          <a:xfrm>
            <a:off x="104067" y="1360714"/>
            <a:ext cx="5904847" cy="4136571"/>
          </a:xfrm>
          <a:prstGeom prst="rect">
            <a:avLst/>
          </a:prstGeom>
          <a:solidFill>
            <a:srgbClr val="D8D8D8">
              <a:alpha val="49803"/>
            </a:srgbClr>
          </a:solidFill>
          <a:ln>
            <a:noFill/>
          </a:ln>
        </p:spPr>
      </p:pic>
    </p:spTree>
    <p:extLst>
      <p:ext uri="{BB962C8B-B14F-4D97-AF65-F5344CB8AC3E}">
        <p14:creationId xmlns:p14="http://schemas.microsoft.com/office/powerpoint/2010/main" val="329209447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400" dirty="0"/>
              <a:t>Define activation functions and understand their role in neural networks and deep learning models.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Trebuchet MS"/>
                <a:ea typeface="+mn-ea"/>
                <a:cs typeface="+mn-cs"/>
              </a:rPr>
              <a:t>Recognize and describe the characteristics of common activation functions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kumimoji="0" lang="en-US" sz="2400" b="0" i="0" u="none" strike="noStrike" kern="1200" cap="none" spc="0" normalizeH="0" baseline="0" noProof="0" dirty="0">
                <a:ln>
                  <a:noFill/>
                </a:ln>
                <a:solidFill>
                  <a:prstClr val="black"/>
                </a:solidFill>
                <a:effectLst/>
                <a:uLnTx/>
                <a:uFillTx/>
                <a:latin typeface="Trebuchet MS"/>
                <a:ea typeface="+mn-ea"/>
                <a:cs typeface="+mn-cs"/>
              </a:rPr>
              <a:t>Understand the advantages, limitations, and appropriate use cases for each activation function</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Learning Outcomes</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27633992"/>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Introduction to Activation Functions.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Common Activation Functions.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Choosing the right Activation Functions</a:t>
            </a:r>
            <a:r>
              <a:rPr lang="en-US" dirty="0"/>
              <a:t>.</a:t>
            </a:r>
            <a:endParaRPr lang="en-US" sz="2800" dirty="0"/>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Lab: image classification.</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Trebuchet MS"/>
              <a:ea typeface="+mn-ea"/>
              <a:cs typeface="+mn-cs"/>
            </a:endParaRP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Trebuchet MS"/>
              <a:ea typeface="+mn-ea"/>
              <a:cs typeface="+mn-cs"/>
            </a:endParaRP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Outline</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34483582"/>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492368D-E325-3640-FFCA-BB94D147E61C}"/>
              </a:ext>
            </a:extLst>
          </p:cNvPr>
          <p:cNvSpPr>
            <a:spLocks noGrp="1"/>
          </p:cNvSpPr>
          <p:nvPr>
            <p:ph type="title"/>
          </p:nvPr>
        </p:nvSpPr>
        <p:spPr/>
        <p:txBody>
          <a:bodyPr/>
          <a:lstStyle/>
          <a:p>
            <a:r>
              <a:rPr lang="en-US" b="0" i="0" dirty="0">
                <a:effectLst/>
              </a:rPr>
              <a:t>Introduction to Activation Functions</a:t>
            </a:r>
            <a:endParaRPr lang="en-US" dirty="0"/>
          </a:p>
        </p:txBody>
      </p:sp>
      <p:pic>
        <p:nvPicPr>
          <p:cNvPr id="5" name="Picture 2">
            <a:extLst>
              <a:ext uri="{FF2B5EF4-FFF2-40B4-BE49-F238E27FC236}">
                <a16:creationId xmlns:a16="http://schemas.microsoft.com/office/drawing/2014/main" id="{841CE9F1-76B0-6F71-EFC1-6F594CFC90F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9425" y="1249530"/>
            <a:ext cx="11233150" cy="4846302"/>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794755"/>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BFF79-61FE-20ED-82F4-9AAB3F669EDE}"/>
              </a:ext>
            </a:extLst>
          </p:cNvPr>
          <p:cNvSpPr>
            <a:spLocks noGrp="1"/>
          </p:cNvSpPr>
          <p:nvPr>
            <p:ph type="title"/>
          </p:nvPr>
        </p:nvSpPr>
        <p:spPr/>
        <p:txBody>
          <a:bodyPr>
            <a:normAutofit/>
          </a:bodyPr>
          <a:lstStyle/>
          <a:p>
            <a:r>
              <a:rPr lang="en-US" dirty="0"/>
              <a:t>The structure of a perceptron</a:t>
            </a:r>
          </a:p>
        </p:txBody>
      </p:sp>
      <p:pic>
        <p:nvPicPr>
          <p:cNvPr id="1026" name="Picture 2">
            <a:extLst>
              <a:ext uri="{FF2B5EF4-FFF2-40B4-BE49-F238E27FC236}">
                <a16:creationId xmlns:a16="http://schemas.microsoft.com/office/drawing/2014/main" id="{40AE649E-21CF-CE0C-DEB7-48E4E47BC63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244948" y="1123950"/>
            <a:ext cx="5702104" cy="50974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BF7E92E-A9DB-1F36-0123-DCB3BBBC702F}"/>
              </a:ext>
            </a:extLst>
          </p:cNvPr>
          <p:cNvSpPr txBox="1"/>
          <p:nvPr/>
        </p:nvSpPr>
        <p:spPr>
          <a:xfrm>
            <a:off x="618153" y="6090608"/>
            <a:ext cx="7966010" cy="261610"/>
          </a:xfrm>
          <a:prstGeom prst="rect">
            <a:avLst/>
          </a:prstGeom>
          <a:noFill/>
        </p:spPr>
        <p:txBody>
          <a:bodyPr wrap="square">
            <a:spAutoFit/>
          </a:bodyPr>
          <a:lstStyle/>
          <a:p>
            <a:r>
              <a:rPr lang="en-US" sz="1100" dirty="0"/>
              <a:t>https://medium.com/data-science-365/3-amazing-benefits-of-activation-functions-in-neural-networks-22b17b91a46e</a:t>
            </a:r>
          </a:p>
        </p:txBody>
      </p:sp>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66542390-8D4E-7873-A098-16F5D659ADD7}"/>
                  </a:ext>
                </a:extLst>
              </p14:cNvPr>
              <p14:cNvContentPartPr/>
              <p14:nvPr/>
            </p14:nvContentPartPr>
            <p14:xfrm>
              <a:off x="5183280" y="2980080"/>
              <a:ext cx="889560" cy="302760"/>
            </p14:xfrm>
          </p:contentPart>
        </mc:Choice>
        <mc:Fallback xmlns="">
          <p:pic>
            <p:nvPicPr>
              <p:cNvPr id="6" name="Ink 5">
                <a:extLst>
                  <a:ext uri="{FF2B5EF4-FFF2-40B4-BE49-F238E27FC236}">
                    <a16:creationId xmlns:a16="http://schemas.microsoft.com/office/drawing/2014/main" id="{66542390-8D4E-7873-A098-16F5D659ADD7}"/>
                  </a:ext>
                </a:extLst>
              </p:cNvPr>
              <p:cNvPicPr/>
              <p:nvPr/>
            </p:nvPicPr>
            <p:blipFill>
              <a:blip r:embed="rId6"/>
              <a:stretch>
                <a:fillRect/>
              </a:stretch>
            </p:blipFill>
            <p:spPr>
              <a:xfrm>
                <a:off x="5173920" y="2970720"/>
                <a:ext cx="908280" cy="321480"/>
              </a:xfrm>
              <a:prstGeom prst="rect">
                <a:avLst/>
              </a:prstGeom>
            </p:spPr>
          </p:pic>
        </mc:Fallback>
      </mc:AlternateContent>
    </p:spTree>
    <p:extLst>
      <p:ext uri="{BB962C8B-B14F-4D97-AF65-F5344CB8AC3E}">
        <p14:creationId xmlns:p14="http://schemas.microsoft.com/office/powerpoint/2010/main" val="4038750281"/>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45455-B596-AEF3-337F-452174471907}"/>
              </a:ext>
            </a:extLst>
          </p:cNvPr>
          <p:cNvSpPr>
            <a:spLocks noGrp="1"/>
          </p:cNvSpPr>
          <p:nvPr>
            <p:ph type="title"/>
          </p:nvPr>
        </p:nvSpPr>
        <p:spPr/>
        <p:txBody>
          <a:bodyPr/>
          <a:lstStyle/>
          <a:p>
            <a:r>
              <a:rPr lang="en-US" b="0" i="0" dirty="0">
                <a:effectLst/>
              </a:rPr>
              <a:t>Introduction to Activation Functions</a:t>
            </a:r>
            <a:endParaRPr lang="en-US" dirty="0"/>
          </a:p>
        </p:txBody>
      </p:sp>
      <p:pic>
        <p:nvPicPr>
          <p:cNvPr id="7170" name="Picture 2" descr="Artificial Neuron">
            <a:extLst>
              <a:ext uri="{FF2B5EF4-FFF2-40B4-BE49-F238E27FC236}">
                <a16:creationId xmlns:a16="http://schemas.microsoft.com/office/drawing/2014/main" id="{FCF891EA-0A80-8CBD-FD25-849733C44EC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697691" y="1123950"/>
            <a:ext cx="6796617" cy="50974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0A8E50C-903C-C224-9F87-E1D33198D10D}"/>
              </a:ext>
            </a:extLst>
          </p:cNvPr>
          <p:cNvSpPr txBox="1"/>
          <p:nvPr/>
        </p:nvSpPr>
        <p:spPr>
          <a:xfrm>
            <a:off x="258932" y="6442403"/>
            <a:ext cx="6125546" cy="261610"/>
          </a:xfrm>
          <a:prstGeom prst="rect">
            <a:avLst/>
          </a:prstGeom>
          <a:noFill/>
        </p:spPr>
        <p:txBody>
          <a:bodyPr wrap="square">
            <a:spAutoFit/>
          </a:bodyPr>
          <a:lstStyle/>
          <a:p>
            <a:r>
              <a:rPr lang="en-US" sz="1100" dirty="0"/>
              <a:t>https://machinelearningknowledge.ai/activation-functions-neural-network/</a:t>
            </a:r>
          </a:p>
        </p:txBody>
      </p:sp>
    </p:spTree>
    <p:extLst>
      <p:ext uri="{BB962C8B-B14F-4D97-AF65-F5344CB8AC3E}">
        <p14:creationId xmlns:p14="http://schemas.microsoft.com/office/powerpoint/2010/main" val="609929178"/>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6D77CB2-4103-F43A-517D-71288B0EA9D7}"/>
              </a:ext>
            </a:extLst>
          </p:cNvPr>
          <p:cNvSpPr>
            <a:spLocks noGrp="1"/>
          </p:cNvSpPr>
          <p:nvPr>
            <p:ph type="title"/>
          </p:nvPr>
        </p:nvSpPr>
        <p:spPr/>
        <p:txBody>
          <a:bodyPr>
            <a:normAutofit/>
          </a:bodyPr>
          <a:lstStyle/>
          <a:p>
            <a:r>
              <a:rPr lang="en-US" b="0" i="0" dirty="0">
                <a:effectLst/>
              </a:rPr>
              <a:t>Why Activation Functions</a:t>
            </a:r>
            <a:endParaRPr lang="en-US" dirty="0"/>
          </a:p>
        </p:txBody>
      </p:sp>
      <p:sp>
        <p:nvSpPr>
          <p:cNvPr id="4" name="Content Placeholder 3">
            <a:extLst>
              <a:ext uri="{FF2B5EF4-FFF2-40B4-BE49-F238E27FC236}">
                <a16:creationId xmlns:a16="http://schemas.microsoft.com/office/drawing/2014/main" id="{63221F33-F3D1-FB99-7846-7781982DE367}"/>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Activation functions play a fundamental role in introducing </a:t>
            </a:r>
            <a:r>
              <a:rPr lang="en-US" b="1" dirty="0">
                <a:solidFill>
                  <a:schemeClr val="accent1"/>
                </a:solidFill>
                <a:latin typeface="Times New Roman" panose="02020603050405020304" pitchFamily="18" charset="0"/>
                <a:cs typeface="Times New Roman" panose="02020603050405020304" pitchFamily="18" charset="0"/>
              </a:rPr>
              <a:t>non-linearity</a:t>
            </a:r>
            <a:r>
              <a:rPr lang="en-US" dirty="0">
                <a:latin typeface="Times New Roman" panose="02020603050405020304" pitchFamily="18" charset="0"/>
                <a:cs typeface="Times New Roman" panose="02020603050405020304" pitchFamily="18" charset="0"/>
              </a:rPr>
              <a:t> and enabling </a:t>
            </a:r>
            <a:r>
              <a:rPr lang="en-US" b="1" dirty="0">
                <a:solidFill>
                  <a:schemeClr val="accent1"/>
                </a:solidFill>
                <a:latin typeface="Times New Roman" panose="02020603050405020304" pitchFamily="18" charset="0"/>
                <a:cs typeface="Times New Roman" panose="02020603050405020304" pitchFamily="18" charset="0"/>
              </a:rPr>
              <a:t>complex mappings </a:t>
            </a:r>
            <a:r>
              <a:rPr lang="en-US" dirty="0">
                <a:latin typeface="Times New Roman" panose="02020603050405020304" pitchFamily="18" charset="0"/>
                <a:cs typeface="Times New Roman" panose="02020603050405020304" pitchFamily="18" charset="0"/>
              </a:rPr>
              <a:t>within neural networks.</a:t>
            </a:r>
          </a:p>
          <a:p>
            <a:pPr>
              <a:lnSpc>
                <a:spcPct val="150000"/>
              </a:lnSpc>
            </a:pPr>
            <a:r>
              <a:rPr lang="en-US" dirty="0">
                <a:latin typeface="Times New Roman" panose="02020603050405020304" pitchFamily="18" charset="0"/>
                <a:cs typeface="Times New Roman" panose="02020603050405020304" pitchFamily="18" charset="0"/>
              </a:rPr>
              <a:t>Understanding activation functions is essential for designing effective and powerful deep learning models.</a:t>
            </a:r>
          </a:p>
          <a:p>
            <a:pPr>
              <a:lnSpc>
                <a:spcPct val="150000"/>
              </a:lnSpc>
            </a:pPr>
            <a:r>
              <a:rPr lang="en-US" b="1" dirty="0">
                <a:solidFill>
                  <a:srgbClr val="002060"/>
                </a:solidFill>
                <a:latin typeface="Times New Roman" panose="02020603050405020304" pitchFamily="18" charset="0"/>
                <a:cs typeface="Times New Roman" panose="02020603050405020304" pitchFamily="18" charset="0"/>
              </a:rPr>
              <a:t>Without activation functions</a:t>
            </a:r>
            <a:r>
              <a:rPr lang="en-US" dirty="0">
                <a:latin typeface="Times New Roman" panose="02020603050405020304" pitchFamily="18" charset="0"/>
                <a:cs typeface="Times New Roman" panose="02020603050405020304" pitchFamily="18" charset="0"/>
              </a:rPr>
              <a:t>, a neural network would only be able to </a:t>
            </a:r>
            <a:r>
              <a:rPr lang="en-US" b="1" dirty="0">
                <a:solidFill>
                  <a:srgbClr val="00B0F0"/>
                </a:solidFill>
                <a:latin typeface="Times New Roman" panose="02020603050405020304" pitchFamily="18" charset="0"/>
                <a:cs typeface="Times New Roman" panose="02020603050405020304" pitchFamily="18" charset="0"/>
              </a:rPr>
              <a:t>learn linear relationships </a:t>
            </a:r>
            <a:r>
              <a:rPr lang="en-US" dirty="0">
                <a:latin typeface="Times New Roman" panose="02020603050405020304" pitchFamily="18" charset="0"/>
                <a:cs typeface="Times New Roman" panose="02020603050405020304" pitchFamily="18" charset="0"/>
              </a:rPr>
              <a:t>between inputs and outputs.</a:t>
            </a:r>
          </a:p>
        </p:txBody>
      </p:sp>
    </p:spTree>
    <p:extLst>
      <p:ext uri="{BB962C8B-B14F-4D97-AF65-F5344CB8AC3E}">
        <p14:creationId xmlns:p14="http://schemas.microsoft.com/office/powerpoint/2010/main" val="968302107"/>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31B9C-26AF-DAAE-FDE3-4FC5B6B61D96}"/>
              </a:ext>
            </a:extLst>
          </p:cNvPr>
          <p:cNvSpPr>
            <a:spLocks noGrp="1"/>
          </p:cNvSpPr>
          <p:nvPr>
            <p:ph type="title"/>
          </p:nvPr>
        </p:nvSpPr>
        <p:spPr/>
        <p:txBody>
          <a:bodyPr/>
          <a:lstStyle/>
          <a:p>
            <a:r>
              <a:rPr lang="en-US" dirty="0"/>
              <a:t>Linear vs non-Linear</a:t>
            </a:r>
          </a:p>
        </p:txBody>
      </p:sp>
      <p:pic>
        <p:nvPicPr>
          <p:cNvPr id="23554" name="Picture 2" descr="Activation Functions in Neural Network – Study Machine Learning">
            <a:extLst>
              <a:ext uri="{FF2B5EF4-FFF2-40B4-BE49-F238E27FC236}">
                <a16:creationId xmlns:a16="http://schemas.microsoft.com/office/drawing/2014/main" id="{85E05751-442C-A66C-6682-EA25D4B3E15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657469" y="1783874"/>
            <a:ext cx="7260098" cy="329757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AF81F21-749B-F4E1-5119-C9390C4A05E9}"/>
              </a:ext>
            </a:extLst>
          </p:cNvPr>
          <p:cNvSpPr txBox="1"/>
          <p:nvPr/>
        </p:nvSpPr>
        <p:spPr>
          <a:xfrm>
            <a:off x="983990" y="6352143"/>
            <a:ext cx="10224018" cy="261610"/>
          </a:xfrm>
          <a:prstGeom prst="rect">
            <a:avLst/>
          </a:prstGeom>
          <a:noFill/>
        </p:spPr>
        <p:txBody>
          <a:bodyPr wrap="square">
            <a:spAutoFit/>
          </a:bodyPr>
          <a:lstStyle/>
          <a:p>
            <a:r>
              <a:rPr lang="en-US" sz="1100" dirty="0"/>
              <a:t>https://studymachinelearning.com/activation-functions-in-neural-network/</a:t>
            </a:r>
          </a:p>
        </p:txBody>
      </p:sp>
    </p:spTree>
    <p:extLst>
      <p:ext uri="{BB962C8B-B14F-4D97-AF65-F5344CB8AC3E}">
        <p14:creationId xmlns:p14="http://schemas.microsoft.com/office/powerpoint/2010/main" val="2234258220"/>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graph of a function&#10;&#10;Description automatically generated with medium confidence">
            <a:extLst>
              <a:ext uri="{FF2B5EF4-FFF2-40B4-BE49-F238E27FC236}">
                <a16:creationId xmlns:a16="http://schemas.microsoft.com/office/drawing/2014/main" id="{14F9DAAF-B5F3-64CE-6B8D-96BBC7A90EAA}"/>
              </a:ext>
            </a:extLst>
          </p:cNvPr>
          <p:cNvPicPr>
            <a:picLocks noChangeAspect="1"/>
          </p:cNvPicPr>
          <p:nvPr/>
        </p:nvPicPr>
        <p:blipFill>
          <a:blip r:embed="rId2"/>
          <a:stretch>
            <a:fillRect/>
          </a:stretch>
        </p:blipFill>
        <p:spPr>
          <a:xfrm>
            <a:off x="1540208" y="1739515"/>
            <a:ext cx="9006352" cy="3378970"/>
          </a:xfrm>
          <a:prstGeom prst="rect">
            <a:avLst/>
          </a:prstGeom>
        </p:spPr>
      </p:pic>
      <p:sp>
        <p:nvSpPr>
          <p:cNvPr id="2" name="Title 1">
            <a:extLst>
              <a:ext uri="{FF2B5EF4-FFF2-40B4-BE49-F238E27FC236}">
                <a16:creationId xmlns:a16="http://schemas.microsoft.com/office/drawing/2014/main" id="{054AB6E2-23F3-1D73-D6D9-3E1F6E721971}"/>
              </a:ext>
            </a:extLst>
          </p:cNvPr>
          <p:cNvSpPr>
            <a:spLocks noGrp="1"/>
          </p:cNvSpPr>
          <p:nvPr>
            <p:ph type="title"/>
          </p:nvPr>
        </p:nvSpPr>
        <p:spPr/>
        <p:txBody>
          <a:bodyPr/>
          <a:lstStyle/>
          <a:p>
            <a:r>
              <a:rPr lang="en-US" dirty="0"/>
              <a:t>Linear vs non-Linear</a:t>
            </a:r>
          </a:p>
        </p:txBody>
      </p:sp>
      <p:sp>
        <p:nvSpPr>
          <p:cNvPr id="8" name="TextBox 7">
            <a:extLst>
              <a:ext uri="{FF2B5EF4-FFF2-40B4-BE49-F238E27FC236}">
                <a16:creationId xmlns:a16="http://schemas.microsoft.com/office/drawing/2014/main" id="{C1D505ED-07FA-E177-D278-A6D8503DF0D5}"/>
              </a:ext>
            </a:extLst>
          </p:cNvPr>
          <p:cNvSpPr txBox="1"/>
          <p:nvPr/>
        </p:nvSpPr>
        <p:spPr>
          <a:xfrm>
            <a:off x="2852057" y="2895600"/>
            <a:ext cx="1458686" cy="391886"/>
          </a:xfrm>
          <a:prstGeom prst="rect">
            <a:avLst/>
          </a:prstGeom>
          <a:noFill/>
        </p:spPr>
        <p:txBody>
          <a:bodyPr wrap="square" rtlCol="0">
            <a:spAutoFit/>
          </a:bodyPr>
          <a:lstStyle/>
          <a:p>
            <a:endParaRPr lang="en-US" dirty="0"/>
          </a:p>
        </p:txBody>
      </p:sp>
      <p:sp>
        <p:nvSpPr>
          <p:cNvPr id="12" name="TextBox 11">
            <a:extLst>
              <a:ext uri="{FF2B5EF4-FFF2-40B4-BE49-F238E27FC236}">
                <a16:creationId xmlns:a16="http://schemas.microsoft.com/office/drawing/2014/main" id="{5FE8DED0-9974-28AC-BDE7-56DE112D978D}"/>
              </a:ext>
            </a:extLst>
          </p:cNvPr>
          <p:cNvSpPr txBox="1"/>
          <p:nvPr/>
        </p:nvSpPr>
        <p:spPr>
          <a:xfrm>
            <a:off x="1401163" y="5946069"/>
            <a:ext cx="6096000" cy="261610"/>
          </a:xfrm>
          <a:prstGeom prst="rect">
            <a:avLst/>
          </a:prstGeom>
          <a:noFill/>
        </p:spPr>
        <p:txBody>
          <a:bodyPr wrap="square">
            <a:spAutoFit/>
          </a:bodyPr>
          <a:lstStyle/>
          <a:p>
            <a:r>
              <a:rPr lang="en-US" sz="1050" dirty="0"/>
              <a:t>https://medium.com/unpackai/nonlinearity-and-neural-networks-2ffaaac0e6ff</a:t>
            </a:r>
          </a:p>
        </p:txBody>
      </p:sp>
    </p:spTree>
    <p:extLst>
      <p:ext uri="{BB962C8B-B14F-4D97-AF65-F5344CB8AC3E}">
        <p14:creationId xmlns:p14="http://schemas.microsoft.com/office/powerpoint/2010/main" val="452989979"/>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61252-50D8-2BC6-2437-7CC54E118580}"/>
              </a:ext>
            </a:extLst>
          </p:cNvPr>
          <p:cNvSpPr>
            <a:spLocks noGrp="1"/>
          </p:cNvSpPr>
          <p:nvPr>
            <p:ph type="title"/>
          </p:nvPr>
        </p:nvSpPr>
        <p:spPr/>
        <p:txBody>
          <a:bodyPr/>
          <a:lstStyle/>
          <a:p>
            <a:r>
              <a:rPr lang="en-US" dirty="0"/>
              <a:t>Why Activation Function?</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0609253-2DA2-5748-796A-DAA6D07FD35E}"/>
                  </a:ext>
                </a:extLst>
              </p:cNvPr>
              <p:cNvSpPr>
                <a:spLocks noGrp="1"/>
              </p:cNvSpPr>
              <p:nvPr>
                <p:ph idx="1"/>
              </p:nvPr>
            </p:nvSpPr>
            <p:spPr/>
            <p:txBody>
              <a:bodyPr/>
              <a:lstStyle/>
              <a:p>
                <a:pPr>
                  <a:lnSpc>
                    <a:spcPct val="120000"/>
                  </a:lnSpc>
                </a:pPr>
                <a:r>
                  <a:rPr lang="en-US" dirty="0">
                    <a:latin typeface="Times New Roman" panose="02020603050405020304" pitchFamily="18" charset="0"/>
                    <a:cs typeface="Times New Roman" panose="02020603050405020304" pitchFamily="18" charset="0"/>
                  </a:rPr>
                  <a:t>In a neural network, each neuron performs a </a:t>
                </a:r>
                <a:r>
                  <a:rPr lang="en-US" b="1" dirty="0">
                    <a:solidFill>
                      <a:srgbClr val="00B0F0"/>
                    </a:solidFill>
                    <a:latin typeface="Times New Roman" panose="02020603050405020304" pitchFamily="18" charset="0"/>
                    <a:cs typeface="Times New Roman" panose="02020603050405020304" pitchFamily="18" charset="0"/>
                  </a:rPr>
                  <a:t>linear transformation </a:t>
                </a:r>
                <a:r>
                  <a:rPr lang="en-US" dirty="0">
                    <a:latin typeface="Times New Roman" panose="02020603050405020304" pitchFamily="18" charset="0"/>
                    <a:cs typeface="Times New Roman" panose="02020603050405020304" pitchFamily="18" charset="0"/>
                  </a:rPr>
                  <a:t>on its input by multiplying the input values with corresponding weights and summing them up. This step is represented by the equation:</a:t>
                </a:r>
              </a:p>
              <a:p>
                <a:pPr>
                  <a:lnSpc>
                    <a:spcPct val="120000"/>
                  </a:lnSpc>
                </a:pPr>
                <a:endParaRPr lang="en-US" dirty="0">
                  <a:latin typeface="Times New Roman" panose="02020603050405020304" pitchFamily="18" charset="0"/>
                  <a:cs typeface="Times New Roman" panose="02020603050405020304" pitchFamily="18" charset="0"/>
                </a:endParaRPr>
              </a:p>
              <a:p>
                <a:pPr marL="50800" indent="0" algn="ctr">
                  <a:lnSpc>
                    <a:spcPct val="120000"/>
                  </a:lnSpc>
                  <a:buNone/>
                </a:pPr>
                <a14:m>
                  <m:oMathPara xmlns:m="http://schemas.openxmlformats.org/officeDocument/2006/math">
                    <m:oMathParaPr>
                      <m:jc m:val="centerGroup"/>
                    </m:oMathParaPr>
                    <m:oMath xmlns:m="http://schemas.openxmlformats.org/officeDocument/2006/math">
                      <m:r>
                        <a:rPr lang="en-US" i="1" dirty="0" smtClean="0">
                          <a:latin typeface="Cambria Math" panose="02040503050406030204" pitchFamily="18" charset="0"/>
                          <a:cs typeface="Times New Roman" panose="02020603050405020304" pitchFamily="18" charset="0"/>
                        </a:rPr>
                        <m:t>𝑧</m:t>
                      </m:r>
                      <m:r>
                        <a:rPr lang="en-US" i="1" dirty="0" smtClean="0">
                          <a:latin typeface="Cambria Math" panose="02040503050406030204" pitchFamily="18" charset="0"/>
                          <a:cs typeface="Times New Roman" panose="02020603050405020304" pitchFamily="18" charset="0"/>
                        </a:rPr>
                        <m:t> = </m:t>
                      </m:r>
                      <m:r>
                        <a:rPr lang="en-US" i="1" dirty="0" smtClean="0">
                          <a:latin typeface="Cambria Math" panose="02040503050406030204" pitchFamily="18" charset="0"/>
                          <a:cs typeface="Times New Roman" panose="02020603050405020304" pitchFamily="18" charset="0"/>
                        </a:rPr>
                        <m:t>𝑤</m:t>
                      </m:r>
                      <m:r>
                        <a:rPr lang="en-US" i="1" baseline="-25000" dirty="0" smtClean="0">
                          <a:latin typeface="Cambria Math" panose="02040503050406030204" pitchFamily="18" charset="0"/>
                          <a:cs typeface="Times New Roman" panose="02020603050405020304" pitchFamily="18" charset="0"/>
                        </a:rPr>
                        <m:t>1</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𝑥</m:t>
                      </m:r>
                      <m:r>
                        <a:rPr lang="en-US" i="1" baseline="-25000" dirty="0">
                          <a:latin typeface="Cambria Math" panose="02040503050406030204" pitchFamily="18" charset="0"/>
                          <a:cs typeface="Times New Roman" panose="02020603050405020304" pitchFamily="18" charset="0"/>
                        </a:rPr>
                        <m:t>1</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𝑤</m:t>
                      </m:r>
                      <m:r>
                        <a:rPr lang="en-US" b="0" i="1" baseline="-25000" dirty="0" smtClean="0">
                          <a:latin typeface="Cambria Math" panose="02040503050406030204" pitchFamily="18" charset="0"/>
                          <a:cs typeface="Times New Roman" panose="02020603050405020304" pitchFamily="18" charset="0"/>
                        </a:rPr>
                        <m:t>2</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𝑥</m:t>
                      </m:r>
                      <m:r>
                        <a:rPr lang="en-US" b="0" i="1" baseline="-25000" dirty="0" smtClean="0">
                          <a:latin typeface="Cambria Math" panose="02040503050406030204" pitchFamily="18" charset="0"/>
                          <a:cs typeface="Times New Roman" panose="02020603050405020304" pitchFamily="18" charset="0"/>
                        </a:rPr>
                        <m:t>2</m:t>
                      </m:r>
                      <m:r>
                        <a:rPr lang="en-US" i="1" dirty="0" smtClean="0">
                          <a:latin typeface="Cambria Math" panose="02040503050406030204" pitchFamily="18" charset="0"/>
                          <a:cs typeface="Times New Roman" panose="02020603050405020304" pitchFamily="18" charset="0"/>
                        </a:rPr>
                        <m:t>+ … + </m:t>
                      </m:r>
                      <m:r>
                        <a:rPr lang="en-US" i="1" dirty="0" err="1" smtClean="0">
                          <a:latin typeface="Cambria Math" panose="02040503050406030204" pitchFamily="18" charset="0"/>
                          <a:cs typeface="Times New Roman" panose="02020603050405020304" pitchFamily="18" charset="0"/>
                        </a:rPr>
                        <m:t>𝑤</m:t>
                      </m:r>
                      <m:r>
                        <a:rPr lang="en-US" b="0" i="1" baseline="-25000" dirty="0" smtClean="0">
                          <a:latin typeface="Cambria Math" panose="02040503050406030204" pitchFamily="18" charset="0"/>
                          <a:cs typeface="Times New Roman" panose="02020603050405020304" pitchFamily="18" charset="0"/>
                        </a:rPr>
                        <m:t>𝑛</m:t>
                      </m:r>
                      <m:r>
                        <a:rPr lang="en-US" i="1" dirty="0" smtClean="0">
                          <a:latin typeface="Cambria Math" panose="02040503050406030204" pitchFamily="18" charset="0"/>
                          <a:cs typeface="Times New Roman" panose="02020603050405020304" pitchFamily="18" charset="0"/>
                        </a:rPr>
                        <m:t>∗</m:t>
                      </m:r>
                      <m:r>
                        <a:rPr lang="en-US" i="1" dirty="0" err="1" smtClean="0">
                          <a:latin typeface="Cambria Math" panose="02040503050406030204" pitchFamily="18" charset="0"/>
                          <a:cs typeface="Times New Roman" panose="02020603050405020304" pitchFamily="18" charset="0"/>
                        </a:rPr>
                        <m:t>𝑥</m:t>
                      </m:r>
                      <m:r>
                        <a:rPr lang="en-US" b="0" i="1" baseline="-25000" dirty="0" smtClean="0">
                          <a:latin typeface="Cambria Math" panose="02040503050406030204" pitchFamily="18" charset="0"/>
                          <a:cs typeface="Times New Roman" panose="02020603050405020304" pitchFamily="18" charset="0"/>
                        </a:rPr>
                        <m:t>𝑛</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𝑏</m:t>
                      </m:r>
                    </m:oMath>
                  </m:oMathPara>
                </a14:m>
                <a:endParaRPr lang="en-US" dirty="0">
                  <a:latin typeface="Times New Roman" panose="02020603050405020304" pitchFamily="18" charset="0"/>
                  <a:cs typeface="Times New Roman" panose="02020603050405020304" pitchFamily="18" charset="0"/>
                </a:endParaRPr>
              </a:p>
              <a:p>
                <a:pPr>
                  <a:lnSpc>
                    <a:spcPct val="120000"/>
                  </a:lnSpc>
                </a:pPr>
                <a:endParaRPr lang="en-US" dirty="0">
                  <a:latin typeface="Times New Roman" panose="02020603050405020304" pitchFamily="18" charset="0"/>
                  <a:cs typeface="Times New Roman" panose="02020603050405020304" pitchFamily="18" charset="0"/>
                </a:endParaRPr>
              </a:p>
              <a:p>
                <a:pPr>
                  <a:lnSpc>
                    <a:spcPct val="120000"/>
                  </a:lnSpc>
                </a:pPr>
                <a:r>
                  <a:rPr lang="en-US" dirty="0">
                    <a:latin typeface="Times New Roman" panose="02020603050405020304" pitchFamily="18" charset="0"/>
                    <a:cs typeface="Times New Roman" panose="02020603050405020304" pitchFamily="18" charset="0"/>
                  </a:rPr>
                  <a:t>where z is the </a:t>
                </a:r>
                <a:r>
                  <a:rPr lang="en-US" b="1" dirty="0">
                    <a:solidFill>
                      <a:srgbClr val="00B0F0"/>
                    </a:solidFill>
                    <a:latin typeface="Times New Roman" panose="02020603050405020304" pitchFamily="18" charset="0"/>
                    <a:cs typeface="Times New Roman" panose="02020603050405020304" pitchFamily="18" charset="0"/>
                  </a:rPr>
                  <a:t>weighted sum </a:t>
                </a:r>
                <a:r>
                  <a:rPr lang="en-US" dirty="0">
                    <a:latin typeface="Times New Roman" panose="02020603050405020304" pitchFamily="18" charset="0"/>
                    <a:cs typeface="Times New Roman" panose="02020603050405020304" pitchFamily="18" charset="0"/>
                  </a:rPr>
                  <a:t>of inputs x1, x2, ..., </a:t>
                </a:r>
                <a:r>
                  <a:rPr lang="en-US" dirty="0" err="1">
                    <a:latin typeface="Times New Roman" panose="02020603050405020304" pitchFamily="18" charset="0"/>
                    <a:cs typeface="Times New Roman" panose="02020603050405020304" pitchFamily="18" charset="0"/>
                  </a:rPr>
                  <a:t>xn</a:t>
                </a:r>
                <a:r>
                  <a:rPr lang="en-US" dirty="0">
                    <a:latin typeface="Times New Roman" panose="02020603050405020304" pitchFamily="18" charset="0"/>
                    <a:cs typeface="Times New Roman" panose="02020603050405020304" pitchFamily="18" charset="0"/>
                  </a:rPr>
                  <a:t> with corresponding weights w1, w2, ..., </a:t>
                </a:r>
                <a:r>
                  <a:rPr lang="en-US" dirty="0" err="1">
                    <a:latin typeface="Times New Roman" panose="02020603050405020304" pitchFamily="18" charset="0"/>
                    <a:cs typeface="Times New Roman" panose="02020603050405020304" pitchFamily="18" charset="0"/>
                  </a:rPr>
                  <a:t>wn</a:t>
                </a:r>
                <a:r>
                  <a:rPr lang="en-US" dirty="0">
                    <a:latin typeface="Times New Roman" panose="02020603050405020304" pitchFamily="18" charset="0"/>
                    <a:cs typeface="Times New Roman" panose="02020603050405020304" pitchFamily="18" charset="0"/>
                  </a:rPr>
                  <a:t>, and b is a bias term.</a:t>
                </a:r>
              </a:p>
            </p:txBody>
          </p:sp>
        </mc:Choice>
        <mc:Fallback xmlns="">
          <p:sp>
            <p:nvSpPr>
              <p:cNvPr id="3" name="Content Placeholder 2">
                <a:extLst>
                  <a:ext uri="{FF2B5EF4-FFF2-40B4-BE49-F238E27FC236}">
                    <a16:creationId xmlns:a16="http://schemas.microsoft.com/office/drawing/2014/main" id="{70609253-2DA2-5748-796A-DAA6D07FD35E}"/>
                  </a:ext>
                </a:extLst>
              </p:cNvPr>
              <p:cNvSpPr>
                <a:spLocks noGrp="1" noRot="1" noChangeAspect="1" noMove="1" noResize="1" noEditPoints="1" noAdjustHandles="1" noChangeArrowheads="1" noChangeShapeType="1" noTextEdit="1"/>
              </p:cNvSpPr>
              <p:nvPr>
                <p:ph idx="1"/>
              </p:nvPr>
            </p:nvSpPr>
            <p:spPr>
              <a:blipFill>
                <a:blip r:embed="rId5"/>
                <a:stretch>
                  <a:fillRect l="-543" r="-1466"/>
                </a:stretch>
              </a:blipFill>
            </p:spPr>
            <p:txBody>
              <a:bodyPr/>
              <a:lstStyle/>
              <a:p>
                <a:r>
                  <a:rPr lang="en-US">
                    <a:noFill/>
                  </a:rPr>
                  <a:t> </a:t>
                </a:r>
              </a:p>
            </p:txBody>
          </p:sp>
        </mc:Fallback>
      </mc:AlternateContent>
    </p:spTree>
    <p:extLst>
      <p:ext uri="{BB962C8B-B14F-4D97-AF65-F5344CB8AC3E}">
        <p14:creationId xmlns:p14="http://schemas.microsoft.com/office/powerpoint/2010/main" val="1184923086"/>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58ADB-037C-75F8-0A07-15DCA1A5468F}"/>
              </a:ext>
            </a:extLst>
          </p:cNvPr>
          <p:cNvSpPr>
            <a:spLocks noGrp="1"/>
          </p:cNvSpPr>
          <p:nvPr>
            <p:ph type="title"/>
          </p:nvPr>
        </p:nvSpPr>
        <p:spPr/>
        <p:txBody>
          <a:bodyPr/>
          <a:lstStyle/>
          <a:p>
            <a:r>
              <a:rPr lang="en-US" dirty="0"/>
              <a:t>Why Activation Function?</a:t>
            </a:r>
          </a:p>
        </p:txBody>
      </p:sp>
      <p:sp>
        <p:nvSpPr>
          <p:cNvPr id="3" name="Content Placeholder 2">
            <a:extLst>
              <a:ext uri="{FF2B5EF4-FFF2-40B4-BE49-F238E27FC236}">
                <a16:creationId xmlns:a16="http://schemas.microsoft.com/office/drawing/2014/main" id="{E928B643-7BB2-791D-2557-3FACEABFB35A}"/>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If we consider a network with </a:t>
            </a:r>
            <a:r>
              <a:rPr lang="en-US" b="1" dirty="0">
                <a:solidFill>
                  <a:schemeClr val="accent5">
                    <a:lumMod val="75000"/>
                  </a:schemeClr>
                </a:solidFill>
                <a:latin typeface="Times New Roman" panose="02020603050405020304" pitchFamily="18" charset="0"/>
                <a:cs typeface="Times New Roman" panose="02020603050405020304" pitchFamily="18" charset="0"/>
              </a:rPr>
              <a:t>multiple layers</a:t>
            </a:r>
            <a:r>
              <a:rPr lang="en-US" dirty="0">
                <a:latin typeface="Times New Roman" panose="02020603050405020304" pitchFamily="18" charset="0"/>
                <a:cs typeface="Times New Roman" panose="02020603050405020304" pitchFamily="18" charset="0"/>
              </a:rPr>
              <a:t>, each layer's output would also be a </a:t>
            </a:r>
            <a:r>
              <a:rPr lang="en-US" b="1" dirty="0">
                <a:solidFill>
                  <a:schemeClr val="accent5">
                    <a:lumMod val="75000"/>
                  </a:schemeClr>
                </a:solidFill>
                <a:latin typeface="Times New Roman" panose="02020603050405020304" pitchFamily="18" charset="0"/>
                <a:cs typeface="Times New Roman" panose="02020603050405020304" pitchFamily="18" charset="0"/>
              </a:rPr>
              <a:t>linear</a:t>
            </a:r>
            <a:r>
              <a:rPr lang="en-US" dirty="0">
                <a:latin typeface="Times New Roman" panose="02020603050405020304" pitchFamily="18" charset="0"/>
                <a:cs typeface="Times New Roman" panose="02020603050405020304" pitchFamily="18" charset="0"/>
              </a:rPr>
              <a:t> transformation of the previous layer's output. </a:t>
            </a:r>
          </a:p>
          <a:p>
            <a:pPr algn="just">
              <a:lnSpc>
                <a:spcPct val="150000"/>
              </a:lnSpc>
            </a:pPr>
            <a:r>
              <a:rPr lang="en-US" dirty="0">
                <a:latin typeface="Times New Roman" panose="02020603050405020304" pitchFamily="18" charset="0"/>
                <a:cs typeface="Times New Roman" panose="02020603050405020304" pitchFamily="18" charset="0"/>
              </a:rPr>
              <a:t>The overall network would still be a composition of linear transformations. </a:t>
            </a:r>
          </a:p>
          <a:p>
            <a:pPr algn="just">
              <a:lnSpc>
                <a:spcPct val="150000"/>
              </a:lnSpc>
            </a:pPr>
            <a:r>
              <a:rPr lang="en-US" dirty="0">
                <a:latin typeface="Times New Roman" panose="02020603050405020304" pitchFamily="18" charset="0"/>
                <a:cs typeface="Times New Roman" panose="02020603050405020304" pitchFamily="18" charset="0"/>
              </a:rPr>
              <a:t>In this case, no matter how many layers we have, the neural network would essentially be </a:t>
            </a:r>
            <a:r>
              <a:rPr lang="en-US" b="1" dirty="0">
                <a:solidFill>
                  <a:schemeClr val="accent5">
                    <a:lumMod val="75000"/>
                  </a:schemeClr>
                </a:solidFill>
                <a:latin typeface="Times New Roman" panose="02020603050405020304" pitchFamily="18" charset="0"/>
                <a:cs typeface="Times New Roman" panose="02020603050405020304" pitchFamily="18" charset="0"/>
              </a:rPr>
              <a:t>equivalent to a single-layer</a:t>
            </a:r>
            <a:r>
              <a:rPr lang="en-US" dirty="0">
                <a:latin typeface="Times New Roman" panose="02020603050405020304" pitchFamily="18" charset="0"/>
                <a:cs typeface="Times New Roman" panose="02020603050405020304" pitchFamily="18" charset="0"/>
              </a:rPr>
              <a:t> neural network.</a:t>
            </a:r>
          </a:p>
        </p:txBody>
      </p:sp>
    </p:spTree>
    <p:extLst>
      <p:ext uri="{BB962C8B-B14F-4D97-AF65-F5344CB8AC3E}">
        <p14:creationId xmlns:p14="http://schemas.microsoft.com/office/powerpoint/2010/main" val="206004649"/>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8A6B7-3425-B05C-66B8-7CB1C31B3518}"/>
              </a:ext>
            </a:extLst>
          </p:cNvPr>
          <p:cNvSpPr>
            <a:spLocks noGrp="1"/>
          </p:cNvSpPr>
          <p:nvPr>
            <p:ph type="title"/>
          </p:nvPr>
        </p:nvSpPr>
        <p:spPr/>
        <p:txBody>
          <a:bodyPr/>
          <a:lstStyle/>
          <a:p>
            <a:r>
              <a:rPr lang="en-US" dirty="0"/>
              <a:t>Why Activation Function?</a:t>
            </a:r>
          </a:p>
        </p:txBody>
      </p:sp>
      <p:sp>
        <p:nvSpPr>
          <p:cNvPr id="3" name="Content Placeholder 2">
            <a:extLst>
              <a:ext uri="{FF2B5EF4-FFF2-40B4-BE49-F238E27FC236}">
                <a16:creationId xmlns:a16="http://schemas.microsoft.com/office/drawing/2014/main" id="{D8D8AEF9-401B-8748-6C3A-9CDC1E299CF3}"/>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keep the weighted sum of inputs in a </a:t>
            </a:r>
            <a:r>
              <a:rPr lang="en-US" b="1" dirty="0">
                <a:solidFill>
                  <a:schemeClr val="accent5">
                    <a:lumMod val="50000"/>
                  </a:schemeClr>
                </a:solidFill>
                <a:latin typeface="Times New Roman" panose="02020603050405020304" pitchFamily="18" charset="0"/>
                <a:cs typeface="Times New Roman" panose="02020603050405020304" pitchFamily="18" charset="0"/>
              </a:rPr>
              <a:t>certain range</a:t>
            </a:r>
          </a:p>
          <a:p>
            <a:pPr lvl="1">
              <a:lnSpc>
                <a:spcPct val="150000"/>
              </a:lnSpc>
            </a:pPr>
            <a:r>
              <a:rPr lang="en-US" b="1" dirty="0">
                <a:solidFill>
                  <a:schemeClr val="accent5">
                    <a:lumMod val="50000"/>
                  </a:schemeClr>
                </a:solidFill>
                <a:latin typeface="Times New Roman" panose="02020603050405020304" pitchFamily="18" charset="0"/>
                <a:cs typeface="Times New Roman" panose="02020603050405020304" pitchFamily="18" charset="0"/>
              </a:rPr>
              <a:t>Sigmoid</a:t>
            </a:r>
            <a:r>
              <a:rPr lang="en-US" dirty="0">
                <a:latin typeface="Times New Roman" panose="02020603050405020304" pitchFamily="18" charset="0"/>
                <a:cs typeface="Times New Roman" panose="02020603050405020304" pitchFamily="18" charset="0"/>
              </a:rPr>
              <a:t>: between </a:t>
            </a:r>
            <a:r>
              <a:rPr lang="en-US" b="1" dirty="0">
                <a:solidFill>
                  <a:schemeClr val="accent5">
                    <a:lumMod val="75000"/>
                  </a:schemeClr>
                </a:solidFill>
                <a:latin typeface="Times New Roman" panose="02020603050405020304" pitchFamily="18" charset="0"/>
                <a:cs typeface="Times New Roman" panose="02020603050405020304" pitchFamily="18" charset="0"/>
              </a:rPr>
              <a:t>0 and 1 </a:t>
            </a:r>
            <a:r>
              <a:rPr lang="en-US" dirty="0">
                <a:latin typeface="Times New Roman" panose="02020603050405020304" pitchFamily="18" charset="0"/>
                <a:cs typeface="Times New Roman" panose="02020603050405020304" pitchFamily="18" charset="0"/>
              </a:rPr>
              <a:t>(both inclusive)</a:t>
            </a:r>
          </a:p>
          <a:p>
            <a:pPr lvl="1">
              <a:lnSpc>
                <a:spcPct val="150000"/>
              </a:lnSpc>
            </a:pPr>
            <a:r>
              <a:rPr lang="en-US" b="1" dirty="0">
                <a:solidFill>
                  <a:schemeClr val="accent5">
                    <a:lumMod val="50000"/>
                  </a:schemeClr>
                </a:solidFill>
                <a:latin typeface="Times New Roman" panose="02020603050405020304" pitchFamily="18" charset="0"/>
                <a:cs typeface="Times New Roman" panose="02020603050405020304" pitchFamily="18" charset="0"/>
              </a:rPr>
              <a:t>Tanh</a:t>
            </a:r>
            <a:r>
              <a:rPr lang="en-US" dirty="0">
                <a:latin typeface="Times New Roman" panose="02020603050405020304" pitchFamily="18" charset="0"/>
                <a:cs typeface="Times New Roman" panose="02020603050405020304" pitchFamily="18" charset="0"/>
              </a:rPr>
              <a:t>: between </a:t>
            </a:r>
            <a:r>
              <a:rPr lang="en-US" b="1" dirty="0">
                <a:solidFill>
                  <a:srgbClr val="00B0F0"/>
                </a:solidFill>
                <a:latin typeface="Times New Roman" panose="02020603050405020304" pitchFamily="18" charset="0"/>
                <a:cs typeface="Times New Roman" panose="02020603050405020304" pitchFamily="18" charset="0"/>
              </a:rPr>
              <a:t>-1 and +1 </a:t>
            </a:r>
            <a:r>
              <a:rPr lang="en-US" dirty="0">
                <a:latin typeface="Times New Roman" panose="02020603050405020304" pitchFamily="18" charset="0"/>
                <a:cs typeface="Times New Roman" panose="02020603050405020304" pitchFamily="18" charset="0"/>
              </a:rPr>
              <a:t>(both inclusive)</a:t>
            </a:r>
          </a:p>
          <a:p>
            <a:pPr lvl="1">
              <a:lnSpc>
                <a:spcPct val="150000"/>
              </a:lnSpc>
            </a:pPr>
            <a:r>
              <a:rPr lang="en-US" b="1" dirty="0" err="1">
                <a:solidFill>
                  <a:schemeClr val="accent5">
                    <a:lumMod val="50000"/>
                  </a:schemeClr>
                </a:solidFill>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between </a:t>
            </a:r>
            <a:r>
              <a:rPr lang="en-US" b="1" dirty="0">
                <a:solidFill>
                  <a:schemeClr val="accent5">
                    <a:lumMod val="75000"/>
                  </a:schemeClr>
                </a:solidFill>
                <a:latin typeface="Times New Roman" panose="02020603050405020304" pitchFamily="18" charset="0"/>
                <a:cs typeface="Times New Roman" panose="02020603050405020304" pitchFamily="18" charset="0"/>
              </a:rPr>
              <a:t>0 and positive infinity (zero inclusive)</a:t>
            </a:r>
          </a:p>
          <a:p>
            <a:pPr lvl="1">
              <a:lnSpc>
                <a:spcPct val="150000"/>
              </a:lnSpc>
            </a:pPr>
            <a:r>
              <a:rPr lang="en-US" b="1" dirty="0">
                <a:solidFill>
                  <a:schemeClr val="accent5">
                    <a:lumMod val="50000"/>
                  </a:schemeClr>
                </a:solidFill>
                <a:latin typeface="Times New Roman" panose="02020603050405020304" pitchFamily="18" charset="0"/>
                <a:cs typeface="Times New Roman" panose="02020603050405020304" pitchFamily="18" charset="0"/>
              </a:rPr>
              <a:t>ReLU6</a:t>
            </a:r>
            <a:r>
              <a:rPr lang="en-US" dirty="0">
                <a:latin typeface="Times New Roman" panose="02020603050405020304" pitchFamily="18" charset="0"/>
                <a:cs typeface="Times New Roman" panose="02020603050405020304" pitchFamily="18" charset="0"/>
              </a:rPr>
              <a:t>: between </a:t>
            </a:r>
            <a:r>
              <a:rPr lang="en-US" b="1" dirty="0">
                <a:solidFill>
                  <a:schemeClr val="accent5">
                    <a:lumMod val="75000"/>
                  </a:schemeClr>
                </a:solidFill>
                <a:latin typeface="Times New Roman" panose="02020603050405020304" pitchFamily="18" charset="0"/>
                <a:cs typeface="Times New Roman" panose="02020603050405020304" pitchFamily="18" charset="0"/>
              </a:rPr>
              <a:t>0 and 6 (both inclusive)</a:t>
            </a:r>
          </a:p>
          <a:p>
            <a:pPr lvl="1">
              <a:lnSpc>
                <a:spcPct val="150000"/>
              </a:lnSpc>
            </a:pPr>
            <a:r>
              <a:rPr lang="en-US" b="1" dirty="0">
                <a:solidFill>
                  <a:schemeClr val="accent5">
                    <a:lumMod val="50000"/>
                  </a:schemeClr>
                </a:solidFill>
                <a:latin typeface="Times New Roman" panose="02020603050405020304" pitchFamily="18" charset="0"/>
                <a:cs typeface="Times New Roman" panose="02020603050405020304" pitchFamily="18" charset="0"/>
              </a:rPr>
              <a:t>Binary</a:t>
            </a:r>
            <a:r>
              <a:rPr lang="en-US" dirty="0">
                <a:latin typeface="Times New Roman" panose="02020603050405020304" pitchFamily="18" charset="0"/>
                <a:cs typeface="Times New Roman" panose="02020603050405020304" pitchFamily="18" charset="0"/>
              </a:rPr>
              <a:t> step: </a:t>
            </a:r>
            <a:r>
              <a:rPr lang="en-US" b="1" dirty="0">
                <a:solidFill>
                  <a:schemeClr val="accent5">
                    <a:lumMod val="75000"/>
                  </a:schemeClr>
                </a:solidFill>
                <a:latin typeface="Times New Roman" panose="02020603050405020304" pitchFamily="18" charset="0"/>
                <a:cs typeface="Times New Roman" panose="02020603050405020304" pitchFamily="18" charset="0"/>
              </a:rPr>
              <a:t>either 0 or 1</a:t>
            </a:r>
          </a:p>
        </p:txBody>
      </p:sp>
      <p:sp>
        <p:nvSpPr>
          <p:cNvPr id="4" name="TextBox 3">
            <a:extLst>
              <a:ext uri="{FF2B5EF4-FFF2-40B4-BE49-F238E27FC236}">
                <a16:creationId xmlns:a16="http://schemas.microsoft.com/office/drawing/2014/main" id="{E2955E5D-E4EB-2991-D08D-69AE1FB07118}"/>
              </a:ext>
            </a:extLst>
          </p:cNvPr>
          <p:cNvSpPr txBox="1"/>
          <p:nvPr/>
        </p:nvSpPr>
        <p:spPr>
          <a:xfrm>
            <a:off x="683467" y="6083163"/>
            <a:ext cx="7966010" cy="261610"/>
          </a:xfrm>
          <a:prstGeom prst="rect">
            <a:avLst/>
          </a:prstGeom>
          <a:noFill/>
        </p:spPr>
        <p:txBody>
          <a:bodyPr wrap="square">
            <a:spAutoFit/>
          </a:bodyPr>
          <a:lstStyle/>
          <a:p>
            <a:r>
              <a:rPr lang="en-US" sz="1100" dirty="0"/>
              <a:t>https://medium.com/data-science-365/3-amazing-benefits-of-activation-functions-in-neural-networks-22b17b91a46e</a:t>
            </a:r>
          </a:p>
        </p:txBody>
      </p:sp>
    </p:spTree>
    <p:extLst>
      <p:ext uri="{BB962C8B-B14F-4D97-AF65-F5344CB8AC3E}">
        <p14:creationId xmlns:p14="http://schemas.microsoft.com/office/powerpoint/2010/main" val="1596875053"/>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C0562-1277-D2F3-1EE0-6E86F9D423C1}"/>
              </a:ext>
            </a:extLst>
          </p:cNvPr>
          <p:cNvSpPr>
            <a:spLocks noGrp="1"/>
          </p:cNvSpPr>
          <p:nvPr>
            <p:ph type="title"/>
          </p:nvPr>
        </p:nvSpPr>
        <p:spPr/>
        <p:txBody>
          <a:bodyPr/>
          <a:lstStyle/>
          <a:p>
            <a:r>
              <a:rPr lang="en-US" dirty="0"/>
              <a:t>Why Activation Function?</a:t>
            </a:r>
          </a:p>
        </p:txBody>
      </p:sp>
      <p:sp>
        <p:nvSpPr>
          <p:cNvPr id="3" name="Content Placeholder 2">
            <a:extLst>
              <a:ext uri="{FF2B5EF4-FFF2-40B4-BE49-F238E27FC236}">
                <a16:creationId xmlns:a16="http://schemas.microsoft.com/office/drawing/2014/main" id="{D24EB87D-8063-1D68-3F9D-B0C02A331796}"/>
              </a:ext>
            </a:extLst>
          </p:cNvPr>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Task-specific requirements: </a:t>
            </a:r>
          </a:p>
          <a:p>
            <a:pPr lvl="1" algn="just">
              <a:lnSpc>
                <a:spcPct val="150000"/>
              </a:lnSpc>
            </a:pPr>
            <a:r>
              <a:rPr lang="en-US" sz="2600" dirty="0">
                <a:latin typeface="Times New Roman" panose="02020603050405020304" pitchFamily="18" charset="0"/>
                <a:cs typeface="Times New Roman" panose="02020603050405020304" pitchFamily="18" charset="0"/>
              </a:rPr>
              <a:t>In </a:t>
            </a:r>
            <a:r>
              <a:rPr lang="en-US" sz="2600" dirty="0">
                <a:solidFill>
                  <a:srgbClr val="0070C0"/>
                </a:solidFill>
                <a:latin typeface="Times New Roman" panose="02020603050405020304" pitchFamily="18" charset="0"/>
                <a:cs typeface="Times New Roman" panose="02020603050405020304" pitchFamily="18" charset="0"/>
              </a:rPr>
              <a:t>multi-label classification problems</a:t>
            </a:r>
            <a:r>
              <a:rPr lang="en-US" sz="2600" dirty="0">
                <a:latin typeface="Times New Roman" panose="02020603050405020304" pitchFamily="18" charset="0"/>
                <a:cs typeface="Times New Roman" panose="02020603050405020304" pitchFamily="18" charset="0"/>
              </a:rPr>
              <a:t>, where an input can belong to multiple classes simultaneously, the </a:t>
            </a:r>
            <a:r>
              <a:rPr lang="en-US" sz="2600" b="1" dirty="0">
                <a:solidFill>
                  <a:srgbClr val="0070C0"/>
                </a:solidFill>
                <a:latin typeface="Times New Roman" panose="02020603050405020304" pitchFamily="18" charset="0"/>
                <a:cs typeface="Times New Roman" panose="02020603050405020304" pitchFamily="18" charset="0"/>
              </a:rPr>
              <a:t>sigmoid activation</a:t>
            </a:r>
            <a:r>
              <a:rPr lang="en-US" sz="2600" b="1" dirty="0">
                <a:solidFill>
                  <a:srgbClr val="FF0000"/>
                </a:solidFill>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function is commonly used in the output layer to produce independent probabilities for each class</a:t>
            </a:r>
            <a:r>
              <a:rPr lang="en-US" sz="2200" dirty="0">
                <a:latin typeface="Times New Roman" panose="02020603050405020304" pitchFamily="18" charset="0"/>
                <a:cs typeface="Times New Roman" panose="02020603050405020304" pitchFamily="18" charset="0"/>
              </a:rPr>
              <a:t>.</a:t>
            </a:r>
          </a:p>
          <a:p>
            <a:pPr lvl="1" algn="just">
              <a:lnSpc>
                <a:spcPct val="150000"/>
              </a:lnSpc>
            </a:pPr>
            <a:r>
              <a:rPr lang="en-US" sz="2600" dirty="0">
                <a:latin typeface="Times New Roman" panose="02020603050405020304" pitchFamily="18" charset="0"/>
                <a:cs typeface="Times New Roman" panose="02020603050405020304" pitchFamily="18" charset="0"/>
              </a:rPr>
              <a:t>for tasks such as image segmentation, where the goal is to assign a label to each pixel in an image, the </a:t>
            </a:r>
            <a:r>
              <a:rPr lang="en-US" sz="2600" b="1" dirty="0" err="1">
                <a:solidFill>
                  <a:srgbClr val="0070C0"/>
                </a:solidFill>
                <a:latin typeface="Times New Roman" panose="02020603050405020304" pitchFamily="18" charset="0"/>
                <a:cs typeface="Times New Roman" panose="02020603050405020304" pitchFamily="18" charset="0"/>
              </a:rPr>
              <a:t>softmax</a:t>
            </a:r>
            <a:r>
              <a:rPr lang="en-US" sz="2600" dirty="0">
                <a:latin typeface="Times New Roman" panose="02020603050405020304" pitchFamily="18" charset="0"/>
                <a:cs typeface="Times New Roman" panose="02020603050405020304" pitchFamily="18" charset="0"/>
              </a:rPr>
              <a:t> activation function is often used to produce a probability distribution over the different classes for each pixel.</a:t>
            </a:r>
          </a:p>
          <a:p>
            <a:pPr lvl="1" algn="just">
              <a:lnSpc>
                <a:spcPct val="150000"/>
              </a:lnSpc>
            </a:pPr>
            <a:r>
              <a:rPr lang="en-US" sz="2600" b="1" dirty="0">
                <a:solidFill>
                  <a:srgbClr val="0070C0"/>
                </a:solidFill>
                <a:latin typeface="Times New Roman" panose="02020603050405020304" pitchFamily="18" charset="0"/>
                <a:cs typeface="Times New Roman" panose="02020603050405020304" pitchFamily="18" charset="0"/>
              </a:rPr>
              <a:t>Regression</a:t>
            </a:r>
            <a:r>
              <a:rPr lang="en-US" sz="2600" dirty="0">
                <a:latin typeface="Times New Roman" panose="02020603050405020304" pitchFamily="18" charset="0"/>
                <a:cs typeface="Times New Roman" panose="02020603050405020304" pitchFamily="18" charset="0"/>
              </a:rPr>
              <a:t> Task uses </a:t>
            </a:r>
            <a:r>
              <a:rPr lang="en-US" sz="2600" b="1" dirty="0">
                <a:solidFill>
                  <a:srgbClr val="0070C0"/>
                </a:solidFill>
                <a:latin typeface="Times New Roman" panose="02020603050405020304" pitchFamily="18" charset="0"/>
                <a:cs typeface="Times New Roman" panose="02020603050405020304" pitchFamily="18" charset="0"/>
              </a:rPr>
              <a:t>identity</a:t>
            </a:r>
            <a:r>
              <a:rPr lang="en-US" sz="2600" dirty="0">
                <a:latin typeface="Times New Roman" panose="02020603050405020304" pitchFamily="18" charset="0"/>
                <a:cs typeface="Times New Roman" panose="02020603050405020304" pitchFamily="18" charset="0"/>
              </a:rPr>
              <a:t> function</a:t>
            </a:r>
          </a:p>
          <a:p>
            <a:pPr marL="50800" indent="0">
              <a:buNone/>
            </a:pPr>
            <a:endParaRPr lang="en-US" dirty="0"/>
          </a:p>
        </p:txBody>
      </p:sp>
      <p:sp>
        <p:nvSpPr>
          <p:cNvPr id="4" name="TextBox 3">
            <a:extLst>
              <a:ext uri="{FF2B5EF4-FFF2-40B4-BE49-F238E27FC236}">
                <a16:creationId xmlns:a16="http://schemas.microsoft.com/office/drawing/2014/main" id="{B1A7A638-FA75-525F-DF5C-337ADC5702C2}"/>
              </a:ext>
            </a:extLst>
          </p:cNvPr>
          <p:cNvSpPr txBox="1"/>
          <p:nvPr/>
        </p:nvSpPr>
        <p:spPr>
          <a:xfrm>
            <a:off x="716124" y="6106384"/>
            <a:ext cx="7966010" cy="261610"/>
          </a:xfrm>
          <a:prstGeom prst="rect">
            <a:avLst/>
          </a:prstGeom>
          <a:noFill/>
        </p:spPr>
        <p:txBody>
          <a:bodyPr wrap="square">
            <a:spAutoFit/>
          </a:bodyPr>
          <a:lstStyle/>
          <a:p>
            <a:r>
              <a:rPr lang="en-US" sz="1100" dirty="0"/>
              <a:t>https://medium.com/data-science-365/3-amazing-benefits-of-activation-functions-in-neural-networks-22b17b91a46e</a:t>
            </a:r>
          </a:p>
        </p:txBody>
      </p:sp>
    </p:spTree>
    <p:extLst>
      <p:ext uri="{BB962C8B-B14F-4D97-AF65-F5344CB8AC3E}">
        <p14:creationId xmlns:p14="http://schemas.microsoft.com/office/powerpoint/2010/main" val="2547262382"/>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CCF11-02E6-611A-81A7-968F889B3BAD}"/>
              </a:ext>
            </a:extLst>
          </p:cNvPr>
          <p:cNvSpPr>
            <a:spLocks noGrp="1"/>
          </p:cNvSpPr>
          <p:nvPr>
            <p:ph type="title"/>
          </p:nvPr>
        </p:nvSpPr>
        <p:spPr/>
        <p:txBody>
          <a:bodyPr/>
          <a:lstStyle/>
          <a:p>
            <a:r>
              <a:rPr lang="en-US" dirty="0"/>
              <a:t>Why Activation Function?</a:t>
            </a:r>
          </a:p>
        </p:txBody>
      </p:sp>
      <p:sp>
        <p:nvSpPr>
          <p:cNvPr id="3" name="Content Placeholder 2">
            <a:extLst>
              <a:ext uri="{FF2B5EF4-FFF2-40B4-BE49-F238E27FC236}">
                <a16:creationId xmlns:a16="http://schemas.microsoft.com/office/drawing/2014/main" id="{242204AC-87EC-7827-8406-4A799D143DA4}"/>
              </a:ext>
            </a:extLst>
          </p:cNvPr>
          <p:cNvSpPr>
            <a:spLocks noGrp="1"/>
          </p:cNvSpPr>
          <p:nvPr>
            <p:ph idx="1"/>
          </p:nvPr>
        </p:nvSpPr>
        <p:spPr/>
        <p:txBody>
          <a:bodyPr>
            <a:normAutofit/>
          </a:bodyPr>
          <a:lstStyle/>
          <a:p>
            <a:pPr marL="565150" indent="-51435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To introduce </a:t>
            </a:r>
            <a:r>
              <a:rPr lang="en-US" sz="2400" b="1" dirty="0">
                <a:solidFill>
                  <a:srgbClr val="0070C0"/>
                </a:solidFill>
                <a:latin typeface="Times New Roman" panose="02020603050405020304" pitchFamily="18" charset="0"/>
                <a:cs typeface="Times New Roman" panose="02020603050405020304" pitchFamily="18" charset="0"/>
              </a:rPr>
              <a:t>non-linearity</a:t>
            </a:r>
            <a:r>
              <a:rPr lang="en-US" sz="2400" dirty="0">
                <a:latin typeface="Times New Roman" panose="02020603050405020304" pitchFamily="18" charset="0"/>
                <a:cs typeface="Times New Roman" panose="02020603050405020304" pitchFamily="18" charset="0"/>
              </a:rPr>
              <a:t> to neural networks</a:t>
            </a:r>
          </a:p>
          <a:p>
            <a:pPr marL="1022350" lvl="1" indent="-514350">
              <a:lnSpc>
                <a:spcPct val="150000"/>
              </a:lnSpc>
              <a:buFont typeface="Wingdings" panose="05000000000000000000" pitchFamily="2" charset="2"/>
              <a:buChar char="Ø"/>
            </a:pPr>
            <a:r>
              <a:rPr lang="en-US" b="0" i="0" dirty="0">
                <a:solidFill>
                  <a:srgbClr val="000000"/>
                </a:solidFill>
                <a:effectLst/>
                <a:latin typeface="Times New Roman" panose="02020603050405020304" pitchFamily="18" charset="0"/>
                <a:cs typeface="Times New Roman" panose="02020603050405020304" pitchFamily="18" charset="0"/>
              </a:rPr>
              <a:t>Enable Complex Mapping. making it capable of handling tasks such as image classification, natural language processing, and time series analysis.</a:t>
            </a:r>
            <a:endParaRPr lang="en-US" dirty="0">
              <a:latin typeface="Times New Roman" panose="02020603050405020304" pitchFamily="18" charset="0"/>
              <a:cs typeface="Times New Roman" panose="02020603050405020304" pitchFamily="18" charset="0"/>
            </a:endParaRPr>
          </a:p>
          <a:p>
            <a:pPr marL="565150" indent="-51435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To determine the neural network’s </a:t>
            </a:r>
            <a:r>
              <a:rPr lang="en-US" sz="2400" b="1" dirty="0">
                <a:solidFill>
                  <a:srgbClr val="0070C0"/>
                </a:solidFill>
                <a:latin typeface="Times New Roman" panose="02020603050405020304" pitchFamily="18" charset="0"/>
                <a:cs typeface="Times New Roman" panose="02020603050405020304" pitchFamily="18" charset="0"/>
              </a:rPr>
              <a:t>output</a:t>
            </a:r>
          </a:p>
          <a:p>
            <a:pPr marL="565150" indent="-514350">
              <a:lnSpc>
                <a:spcPct val="150000"/>
              </a:lnSpc>
              <a:buFont typeface="+mj-lt"/>
              <a:buAutoNum type="arabicPeriod"/>
            </a:pPr>
            <a:r>
              <a:rPr lang="en-US" sz="2400" b="1" dirty="0">
                <a:latin typeface="Times New Roman" panose="02020603050405020304" pitchFamily="18" charset="0"/>
                <a:cs typeface="Times New Roman" panose="02020603050405020304" pitchFamily="18" charset="0"/>
              </a:rPr>
              <a:t>Task-specific </a:t>
            </a:r>
            <a:r>
              <a:rPr lang="en-US" sz="2400" b="1" dirty="0">
                <a:solidFill>
                  <a:srgbClr val="0070C0"/>
                </a:solidFill>
                <a:latin typeface="Times New Roman" panose="02020603050405020304" pitchFamily="18" charset="0"/>
                <a:cs typeface="Times New Roman" panose="02020603050405020304" pitchFamily="18" charset="0"/>
              </a:rPr>
              <a:t>requirements</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(multilabel-multiclass-Regression…..)</a:t>
            </a:r>
          </a:p>
          <a:p>
            <a:pPr marL="565150" indent="-514350">
              <a:lnSpc>
                <a:spcPct val="150000"/>
              </a:lnSpc>
              <a:buFont typeface="+mj-lt"/>
              <a:buAutoNum type="arabicPeriod"/>
            </a:pPr>
            <a:endParaRPr lang="en-US" sz="2400" dirty="0">
              <a:latin typeface="Times New Roman" panose="02020603050405020304" pitchFamily="18" charset="0"/>
              <a:cs typeface="Times New Roman" panose="02020603050405020304" pitchFamily="18" charset="0"/>
            </a:endParaRPr>
          </a:p>
          <a:p>
            <a:pPr marL="565150" indent="-514350">
              <a:buFont typeface="+mj-lt"/>
              <a:buAutoNum type="arabicPeriod"/>
            </a:pPr>
            <a:endParaRPr lang="en-US" dirty="0">
              <a:latin typeface="Times New Roman" panose="02020603050405020304" pitchFamily="18" charset="0"/>
              <a:cs typeface="Times New Roman" panose="02020603050405020304" pitchFamily="18" charset="0"/>
            </a:endParaRPr>
          </a:p>
          <a:p>
            <a:pPr marL="565150" indent="-514350">
              <a:buFont typeface="+mj-lt"/>
              <a:buAutoNum type="arabicPeriod"/>
            </a:pPr>
            <a:endParaRPr lang="en-US" dirty="0"/>
          </a:p>
        </p:txBody>
      </p:sp>
      <p:sp>
        <p:nvSpPr>
          <p:cNvPr id="4" name="TextBox 3">
            <a:extLst>
              <a:ext uri="{FF2B5EF4-FFF2-40B4-BE49-F238E27FC236}">
                <a16:creationId xmlns:a16="http://schemas.microsoft.com/office/drawing/2014/main" id="{AEB40EF1-B3C6-A756-4FFC-C73AD96A74E1}"/>
              </a:ext>
            </a:extLst>
          </p:cNvPr>
          <p:cNvSpPr txBox="1"/>
          <p:nvPr/>
        </p:nvSpPr>
        <p:spPr>
          <a:xfrm>
            <a:off x="639925" y="6091090"/>
            <a:ext cx="7966010" cy="261610"/>
          </a:xfrm>
          <a:prstGeom prst="rect">
            <a:avLst/>
          </a:prstGeom>
          <a:noFill/>
        </p:spPr>
        <p:txBody>
          <a:bodyPr wrap="square">
            <a:spAutoFit/>
          </a:bodyPr>
          <a:lstStyle/>
          <a:p>
            <a:r>
              <a:rPr lang="en-US" sz="1100" dirty="0"/>
              <a:t>https://medium.com/data-science-365/3-amazing-benefits-of-activation-functions-in-neural-networks-22b17b91a46e</a:t>
            </a:r>
          </a:p>
        </p:txBody>
      </p:sp>
    </p:spTree>
    <p:extLst>
      <p:ext uri="{BB962C8B-B14F-4D97-AF65-F5344CB8AC3E}">
        <p14:creationId xmlns:p14="http://schemas.microsoft.com/office/powerpoint/2010/main" val="3460731742"/>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812A6-B841-38DF-605D-56E6EED916CD}"/>
              </a:ext>
            </a:extLst>
          </p:cNvPr>
          <p:cNvSpPr>
            <a:spLocks noGrp="1"/>
          </p:cNvSpPr>
          <p:nvPr>
            <p:ph type="title"/>
          </p:nvPr>
        </p:nvSpPr>
        <p:spPr/>
        <p:txBody>
          <a:bodyPr/>
          <a:lstStyle/>
          <a:p>
            <a:r>
              <a:rPr lang="en-US" dirty="0"/>
              <a:t>Vanishing Gradients:</a:t>
            </a:r>
          </a:p>
        </p:txBody>
      </p:sp>
      <p:sp>
        <p:nvSpPr>
          <p:cNvPr id="3" name="Content Placeholder 2">
            <a:extLst>
              <a:ext uri="{FF2B5EF4-FFF2-40B4-BE49-F238E27FC236}">
                <a16:creationId xmlns:a16="http://schemas.microsoft.com/office/drawing/2014/main" id="{F16AF0AE-B332-0E12-8385-C3C7C9BF5E14}"/>
              </a:ext>
            </a:extLst>
          </p:cNvPr>
          <p:cNvSpPr>
            <a:spLocks noGrp="1"/>
          </p:cNvSpPr>
          <p:nvPr>
            <p:ph idx="1"/>
          </p:nvPr>
        </p:nvSpPr>
        <p:spPr/>
        <p:txBody>
          <a:bodyPr>
            <a:normAutofit/>
          </a:bodyPr>
          <a:lstStyle/>
          <a:p>
            <a:pPr marL="742950" lvl="1" indent="-285750" algn="just">
              <a:lnSpc>
                <a:spcPct val="120000"/>
              </a:lnSpc>
              <a:buFont typeface="+mj-lt"/>
              <a:buAutoNum type="arabicPeriod"/>
            </a:pPr>
            <a:r>
              <a:rPr lang="en-US" b="1" i="0" dirty="0">
                <a:solidFill>
                  <a:srgbClr val="0070C0"/>
                </a:solidFill>
                <a:effectLst/>
                <a:latin typeface="Times New Roman" panose="02020603050405020304" pitchFamily="18" charset="0"/>
                <a:cs typeface="Times New Roman" panose="02020603050405020304" pitchFamily="18" charset="0"/>
              </a:rPr>
              <a:t>Definition</a:t>
            </a:r>
            <a:r>
              <a:rPr lang="en-US" b="0" i="0" dirty="0">
                <a:solidFill>
                  <a:srgbClr val="000000"/>
                </a:solidFill>
                <a:effectLst/>
                <a:latin typeface="Times New Roman" panose="02020603050405020304" pitchFamily="18" charset="0"/>
                <a:cs typeface="Times New Roman" panose="02020603050405020304" pitchFamily="18" charset="0"/>
              </a:rPr>
              <a:t>: Vanishing gradients refer to the phenomenon where the </a:t>
            </a:r>
            <a:r>
              <a:rPr lang="en-US" b="1" i="0" dirty="0">
                <a:solidFill>
                  <a:schemeClr val="accent6">
                    <a:lumMod val="50000"/>
                  </a:schemeClr>
                </a:solidFill>
                <a:effectLst/>
                <a:latin typeface="Times New Roman" panose="02020603050405020304" pitchFamily="18" charset="0"/>
                <a:cs typeface="Times New Roman" panose="02020603050405020304" pitchFamily="18" charset="0"/>
              </a:rPr>
              <a:t>gradients</a:t>
            </a:r>
            <a:r>
              <a:rPr lang="en-US" b="0" i="0" dirty="0">
                <a:solidFill>
                  <a:srgbClr val="000000"/>
                </a:solidFill>
                <a:effectLst/>
                <a:latin typeface="Times New Roman" panose="02020603050405020304" pitchFamily="18" charset="0"/>
                <a:cs typeface="Times New Roman" panose="02020603050405020304" pitchFamily="18" charset="0"/>
              </a:rPr>
              <a:t> calculated during backpropagation </a:t>
            </a:r>
            <a:r>
              <a:rPr lang="en-US" b="1" i="0" dirty="0">
                <a:solidFill>
                  <a:schemeClr val="accent2">
                    <a:lumMod val="75000"/>
                  </a:schemeClr>
                </a:solidFill>
                <a:effectLst/>
                <a:latin typeface="Times New Roman" panose="02020603050405020304" pitchFamily="18" charset="0"/>
                <a:cs typeface="Times New Roman" panose="02020603050405020304" pitchFamily="18" charset="0"/>
              </a:rPr>
              <a:t>become extremely small </a:t>
            </a:r>
            <a:r>
              <a:rPr lang="en-US" b="0" i="0" dirty="0">
                <a:solidFill>
                  <a:srgbClr val="000000"/>
                </a:solidFill>
                <a:effectLst/>
                <a:latin typeface="Times New Roman" panose="02020603050405020304" pitchFamily="18" charset="0"/>
                <a:cs typeface="Times New Roman" panose="02020603050405020304" pitchFamily="18" charset="0"/>
              </a:rPr>
              <a:t>as they propagate from the output layers to the earlier layers of the network.</a:t>
            </a:r>
          </a:p>
          <a:p>
            <a:pPr marL="742950" lvl="1" indent="-285750" algn="just">
              <a:lnSpc>
                <a:spcPct val="120000"/>
              </a:lnSpc>
              <a:buFont typeface="+mj-lt"/>
              <a:buAutoNum type="arabicPeriod"/>
            </a:pPr>
            <a:r>
              <a:rPr lang="en-US" b="1" i="0" dirty="0">
                <a:solidFill>
                  <a:srgbClr val="0070C0"/>
                </a:solidFill>
                <a:effectLst/>
                <a:latin typeface="Times New Roman" panose="02020603050405020304" pitchFamily="18" charset="0"/>
                <a:cs typeface="Times New Roman" panose="02020603050405020304" pitchFamily="18" charset="0"/>
              </a:rPr>
              <a:t>Causes</a:t>
            </a:r>
            <a:r>
              <a:rPr lang="en-US" b="0" i="0" dirty="0">
                <a:solidFill>
                  <a:srgbClr val="000000"/>
                </a:solidFill>
                <a:effectLst/>
                <a:latin typeface="Times New Roman" panose="02020603050405020304" pitchFamily="18" charset="0"/>
                <a:cs typeface="Times New Roman" panose="02020603050405020304" pitchFamily="18" charset="0"/>
              </a:rPr>
              <a:t>: Vanishing gradients often occur when using activation functions that </a:t>
            </a:r>
            <a:r>
              <a:rPr lang="en-US" b="1" i="0" dirty="0">
                <a:solidFill>
                  <a:schemeClr val="accent2">
                    <a:lumMod val="75000"/>
                  </a:schemeClr>
                </a:solidFill>
                <a:effectLst/>
                <a:latin typeface="Times New Roman" panose="02020603050405020304" pitchFamily="18" charset="0"/>
                <a:cs typeface="Times New Roman" panose="02020603050405020304" pitchFamily="18" charset="0"/>
              </a:rPr>
              <a:t>squash large input ranges into a small output range</a:t>
            </a:r>
            <a:r>
              <a:rPr lang="en-US" b="0" i="0" dirty="0">
                <a:solidFill>
                  <a:srgbClr val="000000"/>
                </a:solidFill>
                <a:effectLst/>
                <a:latin typeface="Times New Roman" panose="02020603050405020304" pitchFamily="18" charset="0"/>
                <a:cs typeface="Times New Roman" panose="02020603050405020304" pitchFamily="18" charset="0"/>
              </a:rPr>
              <a:t>, such as the </a:t>
            </a:r>
            <a:r>
              <a:rPr lang="en-US"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sigmoid</a:t>
            </a:r>
            <a:r>
              <a:rPr lang="en-US" b="0" i="0" dirty="0">
                <a:solidFill>
                  <a:srgbClr val="000000"/>
                </a:solidFill>
                <a:effectLst/>
                <a:latin typeface="Times New Roman" panose="02020603050405020304" pitchFamily="18" charset="0"/>
                <a:cs typeface="Times New Roman" panose="02020603050405020304" pitchFamily="18" charset="0"/>
              </a:rPr>
              <a:t> or hyperbolic tangent (</a:t>
            </a:r>
            <a:r>
              <a:rPr lang="en-US"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tanh</a:t>
            </a:r>
            <a:r>
              <a:rPr lang="en-US" b="0" i="0" dirty="0">
                <a:solidFill>
                  <a:srgbClr val="000000"/>
                </a:solidFill>
                <a:effectLst/>
                <a:latin typeface="Times New Roman" panose="02020603050405020304" pitchFamily="18" charset="0"/>
                <a:cs typeface="Times New Roman" panose="02020603050405020304" pitchFamily="18" charset="0"/>
              </a:rPr>
              <a:t>) functions. As the gradients are </a:t>
            </a:r>
            <a:r>
              <a:rPr lang="en-US" b="0" i="0" dirty="0">
                <a:solidFill>
                  <a:schemeClr val="accent2">
                    <a:lumMod val="75000"/>
                  </a:schemeClr>
                </a:solidFill>
                <a:effectLst/>
                <a:latin typeface="Times New Roman" panose="02020603050405020304" pitchFamily="18" charset="0"/>
                <a:cs typeface="Times New Roman" panose="02020603050405020304" pitchFamily="18" charset="0"/>
              </a:rPr>
              <a:t>repeatedly</a:t>
            </a:r>
            <a:r>
              <a:rPr lang="en-US" b="0" i="0" dirty="0">
                <a:solidFill>
                  <a:srgbClr val="000000"/>
                </a:solidFill>
                <a:effectLst/>
                <a:latin typeface="Times New Roman" panose="02020603050405020304" pitchFamily="18" charset="0"/>
                <a:cs typeface="Times New Roman" panose="02020603050405020304" pitchFamily="18" charset="0"/>
              </a:rPr>
              <a:t> </a:t>
            </a:r>
            <a:r>
              <a:rPr lang="en-US" b="0" i="0" dirty="0">
                <a:solidFill>
                  <a:schemeClr val="accent2">
                    <a:lumMod val="75000"/>
                  </a:schemeClr>
                </a:solidFill>
                <a:effectLst/>
                <a:latin typeface="Times New Roman" panose="02020603050405020304" pitchFamily="18" charset="0"/>
                <a:cs typeface="Times New Roman" panose="02020603050405020304" pitchFamily="18" charset="0"/>
              </a:rPr>
              <a:t>multiplied</a:t>
            </a:r>
            <a:r>
              <a:rPr lang="en-US" b="0" i="0" dirty="0">
                <a:solidFill>
                  <a:srgbClr val="000000"/>
                </a:solidFill>
                <a:effectLst/>
                <a:latin typeface="Times New Roman" panose="02020603050405020304" pitchFamily="18" charset="0"/>
                <a:cs typeface="Times New Roman" panose="02020603050405020304" pitchFamily="18" charset="0"/>
              </a:rPr>
              <a:t> during backpropagation, they can exponentially decrease, resulting </a:t>
            </a:r>
            <a:r>
              <a:rPr lang="en-US" b="1" i="0" dirty="0">
                <a:solidFill>
                  <a:srgbClr val="00B050"/>
                </a:solidFill>
                <a:effectLst/>
                <a:latin typeface="Times New Roman" panose="02020603050405020304" pitchFamily="18" charset="0"/>
                <a:cs typeface="Times New Roman" panose="02020603050405020304" pitchFamily="18" charset="0"/>
              </a:rPr>
              <a:t>in nearly zero gradients </a:t>
            </a:r>
            <a:r>
              <a:rPr lang="en-US" b="0" i="0" dirty="0">
                <a:solidFill>
                  <a:srgbClr val="000000"/>
                </a:solidFill>
                <a:effectLst/>
                <a:latin typeface="Times New Roman" panose="02020603050405020304" pitchFamily="18" charset="0"/>
                <a:cs typeface="Times New Roman" panose="02020603050405020304" pitchFamily="18" charset="0"/>
              </a:rPr>
              <a:t>for the earlier layers.</a:t>
            </a:r>
          </a:p>
          <a:p>
            <a:endParaRPr lang="en-US" dirty="0"/>
          </a:p>
        </p:txBody>
      </p:sp>
    </p:spTree>
    <p:extLst>
      <p:ext uri="{BB962C8B-B14F-4D97-AF65-F5344CB8AC3E}">
        <p14:creationId xmlns:p14="http://schemas.microsoft.com/office/powerpoint/2010/main" val="1889762058"/>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812A6-B841-38DF-605D-56E6EED916CD}"/>
              </a:ext>
            </a:extLst>
          </p:cNvPr>
          <p:cNvSpPr>
            <a:spLocks noGrp="1"/>
          </p:cNvSpPr>
          <p:nvPr>
            <p:ph type="title"/>
          </p:nvPr>
        </p:nvSpPr>
        <p:spPr/>
        <p:txBody>
          <a:bodyPr/>
          <a:lstStyle/>
          <a:p>
            <a:r>
              <a:rPr lang="en-US" dirty="0"/>
              <a:t>Vanishing Gradients:</a:t>
            </a:r>
          </a:p>
        </p:txBody>
      </p:sp>
      <p:sp>
        <p:nvSpPr>
          <p:cNvPr id="3" name="Content Placeholder 2">
            <a:extLst>
              <a:ext uri="{FF2B5EF4-FFF2-40B4-BE49-F238E27FC236}">
                <a16:creationId xmlns:a16="http://schemas.microsoft.com/office/drawing/2014/main" id="{F16AF0AE-B332-0E12-8385-C3C7C9BF5E14}"/>
              </a:ext>
            </a:extLst>
          </p:cNvPr>
          <p:cNvSpPr>
            <a:spLocks noGrp="1"/>
          </p:cNvSpPr>
          <p:nvPr>
            <p:ph idx="1"/>
          </p:nvPr>
        </p:nvSpPr>
        <p:spPr/>
        <p:txBody>
          <a:bodyPr>
            <a:normAutofit/>
          </a:bodyPr>
          <a:lstStyle/>
          <a:p>
            <a:pPr marL="457200" lvl="1" indent="0" algn="just">
              <a:lnSpc>
                <a:spcPct val="120000"/>
              </a:lnSpc>
              <a:buNone/>
            </a:pPr>
            <a:r>
              <a:rPr lang="en-US" b="1" i="0" dirty="0">
                <a:solidFill>
                  <a:srgbClr val="0070C0"/>
                </a:solidFill>
                <a:effectLst/>
                <a:latin typeface="Times New Roman" panose="02020603050405020304" pitchFamily="18" charset="0"/>
                <a:cs typeface="Times New Roman" panose="02020603050405020304" pitchFamily="18" charset="0"/>
              </a:rPr>
              <a:t>3. Consequences</a:t>
            </a:r>
            <a:r>
              <a:rPr lang="en-US" b="0" i="0" dirty="0">
                <a:solidFill>
                  <a:srgbClr val="000000"/>
                </a:solidFill>
                <a:effectLst/>
                <a:latin typeface="Times New Roman" panose="02020603050405020304" pitchFamily="18" charset="0"/>
                <a:cs typeface="Times New Roman" panose="02020603050405020304" pitchFamily="18" charset="0"/>
              </a:rPr>
              <a:t>: When gradients become vanishingly small, it becomes difficult for the network to update the weights of the earlier layers effectively. This leads to slower convergence.</a:t>
            </a:r>
          </a:p>
          <a:p>
            <a:pPr marL="457200" lvl="1" indent="0" algn="just">
              <a:lnSpc>
                <a:spcPct val="120000"/>
              </a:lnSpc>
              <a:buNone/>
            </a:pPr>
            <a:r>
              <a:rPr lang="en-US" b="1" i="0" dirty="0">
                <a:solidFill>
                  <a:srgbClr val="0070C0"/>
                </a:solidFill>
                <a:effectLst/>
                <a:latin typeface="Times New Roman" panose="02020603050405020304" pitchFamily="18" charset="0"/>
                <a:cs typeface="Times New Roman" panose="02020603050405020304" pitchFamily="18" charset="0"/>
              </a:rPr>
              <a:t>4. Mitigation</a:t>
            </a:r>
            <a:r>
              <a:rPr lang="en-US" b="0" i="0" dirty="0">
                <a:solidFill>
                  <a:srgbClr val="000000"/>
                </a:solidFill>
                <a:effectLst/>
                <a:latin typeface="Times New Roman" panose="02020603050405020304" pitchFamily="18" charset="0"/>
                <a:cs typeface="Times New Roman" panose="02020603050405020304" pitchFamily="18" charset="0"/>
              </a:rPr>
              <a:t>: Several techniques can help alleviate the vanishing gradient problem, such as using </a:t>
            </a:r>
            <a:r>
              <a:rPr lang="en-US" b="1" i="0" dirty="0">
                <a:solidFill>
                  <a:srgbClr val="00B050"/>
                </a:solidFill>
                <a:effectLst/>
                <a:latin typeface="Times New Roman" panose="02020603050405020304" pitchFamily="18" charset="0"/>
                <a:cs typeface="Times New Roman" panose="02020603050405020304" pitchFamily="18" charset="0"/>
              </a:rPr>
              <a:t>activation functions </a:t>
            </a:r>
            <a:r>
              <a:rPr lang="en-US" b="0" i="0" dirty="0">
                <a:solidFill>
                  <a:srgbClr val="000000"/>
                </a:solidFill>
                <a:effectLst/>
                <a:latin typeface="Times New Roman" panose="02020603050405020304" pitchFamily="18" charset="0"/>
                <a:cs typeface="Times New Roman" panose="02020603050405020304" pitchFamily="18" charset="0"/>
              </a:rPr>
              <a:t>like the rectified linear unit (</a:t>
            </a:r>
            <a:r>
              <a:rPr lang="en-US" i="0" dirty="0" err="1">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ReLU</a:t>
            </a:r>
            <a:r>
              <a:rPr lang="en-US" b="0" i="0" dirty="0">
                <a:solidFill>
                  <a:srgbClr val="000000"/>
                </a:solidFill>
                <a:effectLst/>
                <a:latin typeface="Times New Roman" panose="02020603050405020304" pitchFamily="18" charset="0"/>
                <a:cs typeface="Times New Roman" panose="02020603050405020304" pitchFamily="18" charset="0"/>
              </a:rPr>
              <a:t>) or variants like Leaky </a:t>
            </a:r>
            <a:r>
              <a:rPr lang="en-US" b="0" i="0" dirty="0" err="1">
                <a:solidFill>
                  <a:srgbClr val="000000"/>
                </a:solidFill>
                <a:effectLst/>
                <a:latin typeface="Times New Roman" panose="02020603050405020304" pitchFamily="18" charset="0"/>
                <a:cs typeface="Times New Roman" panose="02020603050405020304" pitchFamily="18" charset="0"/>
              </a:rPr>
              <a:t>ReLU</a:t>
            </a:r>
            <a:r>
              <a:rPr lang="en-US" b="0" i="0" dirty="0">
                <a:solidFill>
                  <a:srgbClr val="000000"/>
                </a:solidFill>
                <a:effectLst/>
                <a:latin typeface="Times New Roman" panose="02020603050405020304" pitchFamily="18" charset="0"/>
                <a:cs typeface="Times New Roman" panose="02020603050405020304" pitchFamily="18" charset="0"/>
              </a:rPr>
              <a:t> and Parametric </a:t>
            </a:r>
            <a:r>
              <a:rPr lang="en-US" b="0" i="0" dirty="0" err="1">
                <a:solidFill>
                  <a:srgbClr val="000000"/>
                </a:solidFill>
                <a:effectLst/>
                <a:latin typeface="Times New Roman" panose="02020603050405020304" pitchFamily="18" charset="0"/>
                <a:cs typeface="Times New Roman" panose="02020603050405020304" pitchFamily="18" charset="0"/>
              </a:rPr>
              <a:t>ReLU</a:t>
            </a:r>
            <a:r>
              <a:rPr lang="en-US" b="0" i="0" dirty="0">
                <a:solidFill>
                  <a:srgbClr val="000000"/>
                </a:solidFill>
                <a:effectLst/>
                <a:latin typeface="Times New Roman" panose="02020603050405020304" pitchFamily="18" charset="0"/>
                <a:cs typeface="Times New Roman" panose="02020603050405020304" pitchFamily="18" charset="0"/>
              </a:rPr>
              <a:t>. Additionally, </a:t>
            </a:r>
            <a:r>
              <a:rPr lang="en-US" b="1" i="0" dirty="0">
                <a:solidFill>
                  <a:srgbClr val="00B050"/>
                </a:solidFill>
                <a:effectLst/>
                <a:latin typeface="Times New Roman" panose="02020603050405020304" pitchFamily="18" charset="0"/>
                <a:cs typeface="Times New Roman" panose="02020603050405020304" pitchFamily="18" charset="0"/>
              </a:rPr>
              <a:t>normalization</a:t>
            </a:r>
            <a:r>
              <a:rPr lang="en-US" b="0" i="0" dirty="0">
                <a:solidFill>
                  <a:srgbClr val="000000"/>
                </a:solidFill>
                <a:effectLst/>
                <a:latin typeface="Times New Roman" panose="02020603050405020304" pitchFamily="18" charset="0"/>
                <a:cs typeface="Times New Roman" panose="02020603050405020304" pitchFamily="18" charset="0"/>
              </a:rPr>
              <a:t> techniques like batch normalization and layer normalization can help stabilize the gradients.</a:t>
            </a:r>
          </a:p>
          <a:p>
            <a:endParaRPr lang="en-US" dirty="0"/>
          </a:p>
        </p:txBody>
      </p:sp>
    </p:spTree>
    <p:extLst>
      <p:ext uri="{BB962C8B-B14F-4D97-AF65-F5344CB8AC3E}">
        <p14:creationId xmlns:p14="http://schemas.microsoft.com/office/powerpoint/2010/main" val="2875407041"/>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812A6-B841-38DF-605D-56E6EED916CD}"/>
              </a:ext>
            </a:extLst>
          </p:cNvPr>
          <p:cNvSpPr>
            <a:spLocks noGrp="1"/>
          </p:cNvSpPr>
          <p:nvPr>
            <p:ph type="title"/>
          </p:nvPr>
        </p:nvSpPr>
        <p:spPr/>
        <p:txBody>
          <a:bodyPr/>
          <a:lstStyle/>
          <a:p>
            <a:r>
              <a:rPr lang="en-US" dirty="0"/>
              <a:t>Exploding Gradient:</a:t>
            </a:r>
          </a:p>
        </p:txBody>
      </p:sp>
      <p:sp>
        <p:nvSpPr>
          <p:cNvPr id="3" name="Content Placeholder 2">
            <a:extLst>
              <a:ext uri="{FF2B5EF4-FFF2-40B4-BE49-F238E27FC236}">
                <a16:creationId xmlns:a16="http://schemas.microsoft.com/office/drawing/2014/main" id="{F16AF0AE-B332-0E12-8385-C3C7C9BF5E14}"/>
              </a:ext>
            </a:extLst>
          </p:cNvPr>
          <p:cNvSpPr>
            <a:spLocks noGrp="1"/>
          </p:cNvSpPr>
          <p:nvPr>
            <p:ph idx="1"/>
          </p:nvPr>
        </p:nvSpPr>
        <p:spPr/>
        <p:txBody>
          <a:bodyPr>
            <a:normAutofit/>
          </a:bodyPr>
          <a:lstStyle/>
          <a:p>
            <a:pPr marL="742950" lvl="1" indent="-285750" algn="just">
              <a:lnSpc>
                <a:spcPct val="150000"/>
              </a:lnSpc>
              <a:buFont typeface="+mj-lt"/>
              <a:buAutoNum type="arabicPeriod"/>
            </a:pPr>
            <a:r>
              <a:rPr lang="en-US" b="1" i="0" dirty="0">
                <a:solidFill>
                  <a:srgbClr val="0070C0"/>
                </a:solidFill>
                <a:effectLst/>
                <a:latin typeface="Times New Roman" panose="02020603050405020304" pitchFamily="18" charset="0"/>
                <a:cs typeface="Times New Roman" panose="02020603050405020304" pitchFamily="18" charset="0"/>
              </a:rPr>
              <a:t>Definition</a:t>
            </a:r>
            <a:r>
              <a:rPr lang="en-US" b="0" i="0" dirty="0">
                <a:solidFill>
                  <a:srgbClr val="000000"/>
                </a:solidFill>
                <a:effectLst/>
                <a:latin typeface="Times New Roman" panose="02020603050405020304" pitchFamily="18" charset="0"/>
                <a:cs typeface="Times New Roman" panose="02020603050405020304" pitchFamily="18" charset="0"/>
              </a:rPr>
              <a:t>: Exploding gradients refer to the opposite problem, where the gradients during backpropagation become </a:t>
            </a:r>
            <a:r>
              <a:rPr lang="en-US" b="1" i="0" dirty="0">
                <a:solidFill>
                  <a:srgbClr val="0070C0"/>
                </a:solidFill>
                <a:effectLst/>
                <a:latin typeface="Times New Roman" panose="02020603050405020304" pitchFamily="18" charset="0"/>
                <a:cs typeface="Times New Roman" panose="02020603050405020304" pitchFamily="18" charset="0"/>
              </a:rPr>
              <a:t>extremely large</a:t>
            </a:r>
            <a:r>
              <a:rPr lang="en-US" b="0" i="0" dirty="0">
                <a:solidFill>
                  <a:srgbClr val="000000"/>
                </a:solidFill>
                <a:effectLst/>
                <a:latin typeface="Times New Roman" panose="02020603050405020304" pitchFamily="18" charset="0"/>
                <a:cs typeface="Times New Roman" panose="02020603050405020304" pitchFamily="18" charset="0"/>
              </a:rPr>
              <a:t>.</a:t>
            </a:r>
          </a:p>
          <a:p>
            <a:pPr marL="742950" lvl="1" indent="-285750" algn="just">
              <a:lnSpc>
                <a:spcPct val="150000"/>
              </a:lnSpc>
              <a:buFont typeface="+mj-lt"/>
              <a:buAutoNum type="arabicPeriod"/>
            </a:pPr>
            <a:r>
              <a:rPr lang="en-US" b="1" i="0" dirty="0">
                <a:solidFill>
                  <a:srgbClr val="0070C0"/>
                </a:solidFill>
                <a:effectLst/>
                <a:latin typeface="Times New Roman" panose="02020603050405020304" pitchFamily="18" charset="0"/>
                <a:cs typeface="Times New Roman" panose="02020603050405020304" pitchFamily="18" charset="0"/>
              </a:rPr>
              <a:t>Causes</a:t>
            </a:r>
            <a:r>
              <a:rPr lang="en-US" b="0" i="0" dirty="0">
                <a:solidFill>
                  <a:srgbClr val="000000"/>
                </a:solidFill>
                <a:effectLst/>
                <a:latin typeface="Times New Roman" panose="02020603050405020304" pitchFamily="18" charset="0"/>
                <a:cs typeface="Times New Roman" panose="02020603050405020304" pitchFamily="18" charset="0"/>
              </a:rPr>
              <a:t>: Exploding gradients often occur when gradients are </a:t>
            </a:r>
            <a:r>
              <a:rPr lang="en-US" b="1" i="0" dirty="0">
                <a:solidFill>
                  <a:schemeClr val="accent4">
                    <a:lumMod val="75000"/>
                  </a:schemeClr>
                </a:solidFill>
                <a:effectLst/>
                <a:latin typeface="Times New Roman" panose="02020603050405020304" pitchFamily="18" charset="0"/>
                <a:cs typeface="Times New Roman" panose="02020603050405020304" pitchFamily="18" charset="0"/>
              </a:rPr>
              <a:t>repeatedly multiplied during backpropagation,</a:t>
            </a:r>
            <a:r>
              <a:rPr lang="en-US" b="0" i="0" dirty="0">
                <a:solidFill>
                  <a:srgbClr val="000000"/>
                </a:solidFill>
                <a:effectLst/>
                <a:latin typeface="Times New Roman" panose="02020603050405020304" pitchFamily="18" charset="0"/>
                <a:cs typeface="Times New Roman" panose="02020603050405020304" pitchFamily="18" charset="0"/>
              </a:rPr>
              <a:t> causing them to </a:t>
            </a:r>
            <a:r>
              <a:rPr lang="en-US" b="1" i="0" dirty="0">
                <a:solidFill>
                  <a:schemeClr val="accent4">
                    <a:lumMod val="75000"/>
                  </a:schemeClr>
                </a:solidFill>
                <a:effectLst/>
                <a:latin typeface="Times New Roman" panose="02020603050405020304" pitchFamily="18" charset="0"/>
                <a:cs typeface="Times New Roman" panose="02020603050405020304" pitchFamily="18" charset="0"/>
              </a:rPr>
              <a:t>grow exponentially</a:t>
            </a:r>
            <a:r>
              <a:rPr lang="en-US" b="0" i="0" dirty="0">
                <a:solidFill>
                  <a:srgbClr val="000000"/>
                </a:solidFill>
                <a:effectLst/>
                <a:latin typeface="Times New Roman" panose="02020603050405020304" pitchFamily="18" charset="0"/>
                <a:cs typeface="Times New Roman" panose="02020603050405020304" pitchFamily="18" charset="0"/>
              </a:rPr>
              <a:t>. This can happen when the </a:t>
            </a:r>
            <a:r>
              <a:rPr lang="en-US" b="1" i="0" dirty="0">
                <a:solidFill>
                  <a:schemeClr val="accent6">
                    <a:lumMod val="75000"/>
                  </a:schemeClr>
                </a:solidFill>
                <a:effectLst/>
                <a:latin typeface="Times New Roman" panose="02020603050405020304" pitchFamily="18" charset="0"/>
                <a:cs typeface="Times New Roman" panose="02020603050405020304" pitchFamily="18" charset="0"/>
              </a:rPr>
              <a:t>weights</a:t>
            </a:r>
            <a:r>
              <a:rPr lang="en-US" b="0" i="0" dirty="0">
                <a:solidFill>
                  <a:srgbClr val="000000"/>
                </a:solidFill>
                <a:effectLst/>
                <a:latin typeface="Times New Roman" panose="02020603050405020304" pitchFamily="18" charset="0"/>
                <a:cs typeface="Times New Roman" panose="02020603050405020304" pitchFamily="18" charset="0"/>
              </a:rPr>
              <a:t> in the network are </a:t>
            </a:r>
            <a:r>
              <a:rPr lang="en-US" b="1" i="0" dirty="0">
                <a:solidFill>
                  <a:schemeClr val="accent6">
                    <a:lumMod val="75000"/>
                  </a:schemeClr>
                </a:solidFill>
                <a:effectLst/>
                <a:latin typeface="Times New Roman" panose="02020603050405020304" pitchFamily="18" charset="0"/>
                <a:cs typeface="Times New Roman" panose="02020603050405020304" pitchFamily="18" charset="0"/>
              </a:rPr>
              <a:t>initialized</a:t>
            </a:r>
            <a:r>
              <a:rPr lang="en-US" b="0" i="0" dirty="0">
                <a:solidFill>
                  <a:srgbClr val="000000"/>
                </a:solidFill>
                <a:effectLst/>
                <a:latin typeface="Times New Roman" panose="02020603050405020304" pitchFamily="18" charset="0"/>
                <a:cs typeface="Times New Roman" panose="02020603050405020304" pitchFamily="18" charset="0"/>
              </a:rPr>
              <a:t> </a:t>
            </a:r>
            <a:r>
              <a:rPr lang="en-US" b="1" i="0" dirty="0">
                <a:solidFill>
                  <a:srgbClr val="FF0000"/>
                </a:solidFill>
                <a:effectLst/>
                <a:latin typeface="Times New Roman" panose="02020603050405020304" pitchFamily="18" charset="0"/>
                <a:cs typeface="Times New Roman" panose="02020603050405020304" pitchFamily="18" charset="0"/>
              </a:rPr>
              <a:t>too</a:t>
            </a:r>
            <a:r>
              <a:rPr lang="en-US" b="0" i="0" dirty="0">
                <a:solidFill>
                  <a:srgbClr val="000000"/>
                </a:solidFill>
                <a:effectLst/>
                <a:latin typeface="Times New Roman" panose="02020603050405020304" pitchFamily="18" charset="0"/>
                <a:cs typeface="Times New Roman" panose="02020603050405020304" pitchFamily="18" charset="0"/>
              </a:rPr>
              <a:t> </a:t>
            </a:r>
            <a:r>
              <a:rPr lang="en-US" b="1" i="0" dirty="0">
                <a:solidFill>
                  <a:schemeClr val="accent6">
                    <a:lumMod val="75000"/>
                  </a:schemeClr>
                </a:solidFill>
                <a:effectLst/>
                <a:latin typeface="Times New Roman" panose="02020603050405020304" pitchFamily="18" charset="0"/>
                <a:cs typeface="Times New Roman" panose="02020603050405020304" pitchFamily="18" charset="0"/>
              </a:rPr>
              <a:t>large</a:t>
            </a:r>
            <a:r>
              <a:rPr lang="en-US" b="0" i="0" dirty="0">
                <a:solidFill>
                  <a:srgbClr val="000000"/>
                </a:solidFill>
                <a:effectLst/>
                <a:latin typeface="Times New Roman" panose="02020603050405020304" pitchFamily="18" charset="0"/>
                <a:cs typeface="Times New Roman" panose="02020603050405020304" pitchFamily="18" charset="0"/>
              </a:rPr>
              <a:t> or during the training process when the </a:t>
            </a:r>
            <a:r>
              <a:rPr lang="en-US" b="1" i="0" dirty="0">
                <a:solidFill>
                  <a:schemeClr val="accent6">
                    <a:lumMod val="75000"/>
                  </a:schemeClr>
                </a:solidFill>
                <a:effectLst/>
                <a:latin typeface="Times New Roman" panose="02020603050405020304" pitchFamily="18" charset="0"/>
                <a:cs typeface="Times New Roman" panose="02020603050405020304" pitchFamily="18" charset="0"/>
              </a:rPr>
              <a:t>learning rate is set </a:t>
            </a:r>
            <a:r>
              <a:rPr lang="en-US" b="1" i="0" dirty="0">
                <a:solidFill>
                  <a:srgbClr val="FF0000"/>
                </a:solidFill>
                <a:effectLst/>
                <a:latin typeface="Times New Roman" panose="02020603050405020304" pitchFamily="18" charset="0"/>
                <a:cs typeface="Times New Roman" panose="02020603050405020304" pitchFamily="18" charset="0"/>
              </a:rPr>
              <a:t>too</a:t>
            </a:r>
            <a:r>
              <a:rPr lang="en-US" b="1" i="0" dirty="0">
                <a:solidFill>
                  <a:schemeClr val="accent6">
                    <a:lumMod val="75000"/>
                  </a:schemeClr>
                </a:solidFill>
                <a:effectLst/>
                <a:latin typeface="Times New Roman" panose="02020603050405020304" pitchFamily="18" charset="0"/>
                <a:cs typeface="Times New Roman" panose="02020603050405020304" pitchFamily="18" charset="0"/>
              </a:rPr>
              <a:t> high</a:t>
            </a:r>
            <a:r>
              <a:rPr lang="en-US" b="0" i="0" dirty="0">
                <a:solidFill>
                  <a:srgbClr val="000000"/>
                </a:solidFill>
                <a:effectLst/>
                <a:latin typeface="Times New Roman" panose="02020603050405020304" pitchFamily="18"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1037038242"/>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812A6-B841-38DF-605D-56E6EED916CD}"/>
              </a:ext>
            </a:extLst>
          </p:cNvPr>
          <p:cNvSpPr>
            <a:spLocks noGrp="1"/>
          </p:cNvSpPr>
          <p:nvPr>
            <p:ph type="title"/>
          </p:nvPr>
        </p:nvSpPr>
        <p:spPr/>
        <p:txBody>
          <a:bodyPr/>
          <a:lstStyle/>
          <a:p>
            <a:r>
              <a:rPr lang="en-US" dirty="0"/>
              <a:t>Exploding Gradient:</a:t>
            </a:r>
          </a:p>
        </p:txBody>
      </p:sp>
      <p:sp>
        <p:nvSpPr>
          <p:cNvPr id="3" name="Content Placeholder 2">
            <a:extLst>
              <a:ext uri="{FF2B5EF4-FFF2-40B4-BE49-F238E27FC236}">
                <a16:creationId xmlns:a16="http://schemas.microsoft.com/office/drawing/2014/main" id="{F16AF0AE-B332-0E12-8385-C3C7C9BF5E14}"/>
              </a:ext>
            </a:extLst>
          </p:cNvPr>
          <p:cNvSpPr>
            <a:spLocks noGrp="1"/>
          </p:cNvSpPr>
          <p:nvPr>
            <p:ph idx="1"/>
          </p:nvPr>
        </p:nvSpPr>
        <p:spPr/>
        <p:txBody>
          <a:bodyPr>
            <a:normAutofit lnSpcReduction="10000"/>
          </a:bodyPr>
          <a:lstStyle/>
          <a:p>
            <a:pPr marL="457200" lvl="1" indent="0" algn="just">
              <a:lnSpc>
                <a:spcPct val="150000"/>
              </a:lnSpc>
              <a:buNone/>
            </a:pPr>
            <a:r>
              <a:rPr lang="en-US" b="1" i="0" dirty="0">
                <a:solidFill>
                  <a:srgbClr val="0070C0"/>
                </a:solidFill>
                <a:effectLst/>
                <a:latin typeface="Times New Roman" panose="02020603050405020304" pitchFamily="18" charset="0"/>
                <a:cs typeface="Times New Roman" panose="02020603050405020304" pitchFamily="18" charset="0"/>
              </a:rPr>
              <a:t>3. Consequences</a:t>
            </a:r>
            <a:r>
              <a:rPr lang="en-US" b="0" i="0" dirty="0">
                <a:solidFill>
                  <a:srgbClr val="000000"/>
                </a:solidFill>
                <a:effectLst/>
                <a:latin typeface="Times New Roman" panose="02020603050405020304" pitchFamily="18" charset="0"/>
                <a:cs typeface="Times New Roman" panose="02020603050405020304" pitchFamily="18" charset="0"/>
              </a:rPr>
              <a:t>: When gradients become extremely large, they can cause </a:t>
            </a:r>
            <a:r>
              <a:rPr lang="en-US" b="1" i="0" dirty="0">
                <a:solidFill>
                  <a:srgbClr val="FF0000"/>
                </a:solidFill>
                <a:effectLst/>
                <a:latin typeface="Times New Roman" panose="02020603050405020304" pitchFamily="18" charset="0"/>
                <a:cs typeface="Times New Roman" panose="02020603050405020304" pitchFamily="18" charset="0"/>
              </a:rPr>
              <a:t>unstable</a:t>
            </a:r>
            <a:r>
              <a:rPr lang="en-US" b="0" i="0" dirty="0">
                <a:solidFill>
                  <a:srgbClr val="000000"/>
                </a:solidFill>
                <a:effectLst/>
                <a:latin typeface="Times New Roman" panose="02020603050405020304" pitchFamily="18" charset="0"/>
                <a:cs typeface="Times New Roman" panose="02020603050405020304" pitchFamily="18" charset="0"/>
              </a:rPr>
              <a:t> updates to the network's weights, leading to erratic behavior and poor convergence.</a:t>
            </a:r>
          </a:p>
          <a:p>
            <a:pPr marL="457200" lvl="1" indent="0" algn="just">
              <a:lnSpc>
                <a:spcPct val="150000"/>
              </a:lnSpc>
              <a:buNone/>
            </a:pPr>
            <a:endParaRPr lang="en-US" b="0" i="0" dirty="0">
              <a:solidFill>
                <a:srgbClr val="000000"/>
              </a:solidFill>
              <a:effectLst/>
              <a:latin typeface="Times New Roman" panose="02020603050405020304" pitchFamily="18" charset="0"/>
              <a:cs typeface="Times New Roman" panose="02020603050405020304" pitchFamily="18" charset="0"/>
            </a:endParaRPr>
          </a:p>
          <a:p>
            <a:pPr marL="457200" lvl="1" indent="0" algn="just">
              <a:lnSpc>
                <a:spcPct val="150000"/>
              </a:lnSpc>
              <a:buNone/>
            </a:pPr>
            <a:r>
              <a:rPr lang="en-US" dirty="0">
                <a:solidFill>
                  <a:srgbClr val="000000"/>
                </a:solidFill>
                <a:latin typeface="Times New Roman" panose="02020603050405020304" pitchFamily="18" charset="0"/>
                <a:cs typeface="Times New Roman" panose="02020603050405020304" pitchFamily="18" charset="0"/>
              </a:rPr>
              <a:t>4. </a:t>
            </a:r>
            <a:r>
              <a:rPr lang="en-US" b="1" i="0" dirty="0">
                <a:solidFill>
                  <a:srgbClr val="0070C0"/>
                </a:solidFill>
                <a:effectLst/>
                <a:latin typeface="Times New Roman" panose="02020603050405020304" pitchFamily="18" charset="0"/>
                <a:cs typeface="Times New Roman" panose="02020603050405020304" pitchFamily="18" charset="0"/>
              </a:rPr>
              <a:t>Mitigation</a:t>
            </a:r>
            <a:r>
              <a:rPr lang="en-US" b="0" i="0" dirty="0">
                <a:solidFill>
                  <a:srgbClr val="000000"/>
                </a:solidFill>
                <a:effectLst/>
                <a:latin typeface="Times New Roman" panose="02020603050405020304" pitchFamily="18" charset="0"/>
                <a:cs typeface="Times New Roman" panose="02020603050405020304" pitchFamily="18" charset="0"/>
              </a:rPr>
              <a:t>: To address the exploding gradient problem, gradient clipping can be applied, where the gradients are rescaled if they exceed a certain threshold. Another approach is to use weight initialization techniques that ensure the weights are initialized within a suitable range. Additionally, reducing the learning rate or using adaptive optimization algorithms like Adam can help prevent the gradients from exploding.</a:t>
            </a:r>
          </a:p>
          <a:p>
            <a:endParaRPr lang="en-US" dirty="0"/>
          </a:p>
        </p:txBody>
      </p:sp>
    </p:spTree>
    <p:extLst>
      <p:ext uri="{BB962C8B-B14F-4D97-AF65-F5344CB8AC3E}">
        <p14:creationId xmlns:p14="http://schemas.microsoft.com/office/powerpoint/2010/main" val="3037940474"/>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51F27-E95E-FC5E-0348-B7BDF8A97236}"/>
              </a:ext>
            </a:extLst>
          </p:cNvPr>
          <p:cNvSpPr>
            <a:spLocks noGrp="1"/>
          </p:cNvSpPr>
          <p:nvPr>
            <p:ph type="title"/>
          </p:nvPr>
        </p:nvSpPr>
        <p:spPr/>
        <p:txBody>
          <a:bodyPr>
            <a:normAutofit/>
          </a:bodyPr>
          <a:lstStyle/>
          <a:p>
            <a:r>
              <a:rPr lang="en-US" dirty="0"/>
              <a:t>Characteristics of good Activation Functions</a:t>
            </a:r>
          </a:p>
        </p:txBody>
      </p:sp>
      <p:sp>
        <p:nvSpPr>
          <p:cNvPr id="3" name="Content Placeholder 2">
            <a:extLst>
              <a:ext uri="{FF2B5EF4-FFF2-40B4-BE49-F238E27FC236}">
                <a16:creationId xmlns:a16="http://schemas.microsoft.com/office/drawing/2014/main" id="{BF96668B-4ABD-8F44-673F-8CB6B51B81AC}"/>
              </a:ext>
            </a:extLst>
          </p:cNvPr>
          <p:cNvSpPr>
            <a:spLocks noGrp="1"/>
          </p:cNvSpPr>
          <p:nvPr>
            <p:ph idx="1"/>
          </p:nvPr>
        </p:nvSpPr>
        <p:spPr/>
        <p:txBody>
          <a:bodyPr>
            <a:normAutofit/>
          </a:bodyPr>
          <a:lstStyle/>
          <a:p>
            <a:pPr marL="514350" indent="-514350" algn="just">
              <a:lnSpc>
                <a:spcPct val="150000"/>
              </a:lnSpc>
              <a:buFont typeface="+mj-lt"/>
              <a:buAutoNum type="arabicPeriod"/>
            </a:pPr>
            <a:r>
              <a:rPr lang="en-US" b="1" dirty="0">
                <a:solidFill>
                  <a:srgbClr val="002060"/>
                </a:solidFill>
                <a:latin typeface="Times New Roman" panose="02020603050405020304" pitchFamily="18" charset="0"/>
                <a:cs typeface="Times New Roman" panose="02020603050405020304" pitchFamily="18" charset="0"/>
              </a:rPr>
              <a:t>Non-Linearity</a:t>
            </a:r>
            <a:r>
              <a:rPr lang="en-US" dirty="0">
                <a:latin typeface="Times New Roman" panose="02020603050405020304" pitchFamily="18" charset="0"/>
                <a:cs typeface="Times New Roman" panose="02020603050405020304" pitchFamily="18" charset="0"/>
              </a:rPr>
              <a:t> – Activation function should be able to add nonlinearity in neural network especially in the neurons of hidden layers. </a:t>
            </a:r>
          </a:p>
          <a:p>
            <a:pPr algn="just">
              <a:lnSpc>
                <a:spcPct val="150000"/>
              </a:lnSpc>
              <a:buFont typeface="+mj-lt"/>
              <a:buAutoNum type="arabicPeriod"/>
            </a:pPr>
            <a:r>
              <a:rPr lang="en-US" b="1" i="0" dirty="0">
                <a:solidFill>
                  <a:srgbClr val="002060"/>
                </a:solidFill>
                <a:effectLst/>
                <a:latin typeface="Times New Roman" panose="02020603050405020304" pitchFamily="18" charset="0"/>
                <a:cs typeface="Times New Roman" panose="02020603050405020304" pitchFamily="18" charset="0"/>
              </a:rPr>
              <a:t>Differentiability</a:t>
            </a:r>
            <a:r>
              <a:rPr lang="en-US" b="0" i="0" dirty="0">
                <a:solidFill>
                  <a:srgbClr val="000000"/>
                </a:solidFill>
                <a:effectLst/>
                <a:latin typeface="Times New Roman" panose="02020603050405020304" pitchFamily="18" charset="0"/>
                <a:cs typeface="Times New Roman" panose="02020603050405020304" pitchFamily="18" charset="0"/>
              </a:rPr>
              <a:t>: Differentiability is an important characteristic for activation functions, especially when using </a:t>
            </a:r>
            <a:r>
              <a:rPr lang="en-US" b="1" i="0" dirty="0">
                <a:solidFill>
                  <a:srgbClr val="002060"/>
                </a:solidFill>
                <a:effectLst/>
                <a:latin typeface="Times New Roman" panose="02020603050405020304" pitchFamily="18" charset="0"/>
                <a:cs typeface="Times New Roman" panose="02020603050405020304" pitchFamily="18" charset="0"/>
              </a:rPr>
              <a:t>gradient-based optimization </a:t>
            </a:r>
            <a:r>
              <a:rPr lang="en-US" b="0" i="0" dirty="0">
                <a:solidFill>
                  <a:srgbClr val="000000"/>
                </a:solidFill>
                <a:effectLst/>
                <a:latin typeface="Times New Roman" panose="02020603050405020304" pitchFamily="18" charset="0"/>
                <a:cs typeface="Times New Roman" panose="02020603050405020304" pitchFamily="18" charset="0"/>
              </a:rPr>
              <a:t>algorithms for training neural networks. Activation functions need to be differentiable to allow for efficient computation of gradients during </a:t>
            </a:r>
            <a:r>
              <a:rPr lang="en-US" b="1" i="0" dirty="0">
                <a:solidFill>
                  <a:schemeClr val="accent6">
                    <a:lumMod val="50000"/>
                  </a:schemeClr>
                </a:solidFill>
                <a:effectLst/>
                <a:latin typeface="Times New Roman" panose="02020603050405020304" pitchFamily="18" charset="0"/>
                <a:cs typeface="Times New Roman" panose="02020603050405020304" pitchFamily="18" charset="0"/>
              </a:rPr>
              <a:t>backpropagation</a:t>
            </a:r>
            <a:r>
              <a:rPr lang="en-US" b="0" i="0" dirty="0">
                <a:solidFill>
                  <a:srgbClr val="000000"/>
                </a:solidFill>
                <a:effectLst/>
                <a:latin typeface="Times New Roman" panose="02020603050405020304" pitchFamily="18" charset="0"/>
                <a:cs typeface="Times New Roman" panose="02020603050405020304" pitchFamily="18" charset="0"/>
              </a:rPr>
              <a:t>.</a:t>
            </a:r>
          </a:p>
          <a:p>
            <a:pPr marL="0" indent="0">
              <a:buNone/>
            </a:pPr>
            <a:endParaRPr lang="en-US" dirty="0"/>
          </a:p>
        </p:txBody>
      </p:sp>
    </p:spTree>
    <p:extLst>
      <p:ext uri="{BB962C8B-B14F-4D97-AF65-F5344CB8AC3E}">
        <p14:creationId xmlns:p14="http://schemas.microsoft.com/office/powerpoint/2010/main" val="1279671975"/>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51F27-E95E-FC5E-0348-B7BDF8A97236}"/>
              </a:ext>
            </a:extLst>
          </p:cNvPr>
          <p:cNvSpPr>
            <a:spLocks noGrp="1"/>
          </p:cNvSpPr>
          <p:nvPr>
            <p:ph type="title"/>
          </p:nvPr>
        </p:nvSpPr>
        <p:spPr/>
        <p:txBody>
          <a:bodyPr>
            <a:normAutofit/>
          </a:bodyPr>
          <a:lstStyle/>
          <a:p>
            <a:r>
              <a:rPr lang="en-US" dirty="0"/>
              <a:t>Characteristics of good Activation Functions</a:t>
            </a:r>
          </a:p>
        </p:txBody>
      </p:sp>
      <p:sp>
        <p:nvSpPr>
          <p:cNvPr id="3" name="Content Placeholder 2">
            <a:extLst>
              <a:ext uri="{FF2B5EF4-FFF2-40B4-BE49-F238E27FC236}">
                <a16:creationId xmlns:a16="http://schemas.microsoft.com/office/drawing/2014/main" id="{BF96668B-4ABD-8F44-673F-8CB6B51B81AC}"/>
              </a:ext>
            </a:extLst>
          </p:cNvPr>
          <p:cNvSpPr>
            <a:spLocks noGrp="1"/>
          </p:cNvSpPr>
          <p:nvPr>
            <p:ph idx="1"/>
          </p:nvPr>
        </p:nvSpPr>
        <p:spPr/>
        <p:txBody>
          <a:bodyPr>
            <a:normAutofit fontScale="92500" lnSpcReduction="10000"/>
          </a:bodyPr>
          <a:lstStyle/>
          <a:p>
            <a:pPr marL="50800" indent="0" algn="just">
              <a:lnSpc>
                <a:spcPct val="150000"/>
              </a:lnSpc>
              <a:buNone/>
            </a:pPr>
            <a:r>
              <a:rPr lang="en-US" b="1" i="0" dirty="0">
                <a:solidFill>
                  <a:srgbClr val="002060"/>
                </a:solidFill>
                <a:effectLst/>
                <a:latin typeface="Times New Roman" panose="02020603050405020304" pitchFamily="18" charset="0"/>
                <a:cs typeface="Times New Roman" panose="02020603050405020304" pitchFamily="18" charset="0"/>
              </a:rPr>
              <a:t>3. Computational efficiency</a:t>
            </a:r>
            <a:r>
              <a:rPr lang="en-US" b="0" i="0" dirty="0">
                <a:solidFill>
                  <a:srgbClr val="000000"/>
                </a:solidFill>
                <a:effectLst/>
                <a:latin typeface="Times New Roman" panose="02020603050405020304" pitchFamily="18" charset="0"/>
                <a:cs typeface="Times New Roman" panose="02020603050405020304" pitchFamily="18" charset="0"/>
              </a:rPr>
              <a:t>: Activation functions can differ in terms of their computational efficiency. Some functions, like the </a:t>
            </a:r>
            <a:r>
              <a:rPr lang="en-US" b="0" i="0" dirty="0" err="1">
                <a:solidFill>
                  <a:srgbClr val="000000"/>
                </a:solidFill>
                <a:effectLst/>
                <a:latin typeface="Times New Roman" panose="02020603050405020304" pitchFamily="18" charset="0"/>
                <a:cs typeface="Times New Roman" panose="02020603050405020304" pitchFamily="18" charset="0"/>
              </a:rPr>
              <a:t>ReLU</a:t>
            </a:r>
            <a:r>
              <a:rPr lang="en-US" b="0" i="0" dirty="0">
                <a:solidFill>
                  <a:srgbClr val="000000"/>
                </a:solidFill>
                <a:effectLst/>
                <a:latin typeface="Times New Roman" panose="02020603050405020304" pitchFamily="18" charset="0"/>
                <a:cs typeface="Times New Roman" panose="02020603050405020304" pitchFamily="18" charset="0"/>
              </a:rPr>
              <a:t> function, are computationally efficient to compute and can accelerate training compared to other functions.</a:t>
            </a:r>
          </a:p>
          <a:p>
            <a:pPr marL="50800" indent="0" algn="just">
              <a:lnSpc>
                <a:spcPct val="150000"/>
              </a:lnSpc>
              <a:buNone/>
            </a:pPr>
            <a:r>
              <a:rPr lang="en-US" b="1" i="0" dirty="0">
                <a:solidFill>
                  <a:srgbClr val="002060"/>
                </a:solidFill>
                <a:effectLst/>
                <a:latin typeface="Times New Roman" panose="02020603050405020304" pitchFamily="18" charset="0"/>
                <a:cs typeface="Times New Roman" panose="02020603050405020304" pitchFamily="18" charset="0"/>
              </a:rPr>
              <a:t>4. Vanishing and exploding gradients</a:t>
            </a:r>
            <a:r>
              <a:rPr lang="en-US" b="0" i="0" dirty="0">
                <a:solidFill>
                  <a:srgbClr val="000000"/>
                </a:solidFill>
                <a:effectLst/>
                <a:latin typeface="Times New Roman" panose="02020603050405020304" pitchFamily="18" charset="0"/>
                <a:cs typeface="Times New Roman" panose="02020603050405020304" pitchFamily="18" charset="0"/>
              </a:rPr>
              <a:t>: Activation functions can have an impact on the occurrence of vanishing or exploding gradients, which can affect the stability and convergence of the neural network during training. Some functions, like the sigmoid function, are prone to the vanishing gradient problem.</a:t>
            </a:r>
          </a:p>
          <a:p>
            <a:pPr marL="0" indent="0">
              <a:buNone/>
            </a:pPr>
            <a:endParaRPr lang="en-US" dirty="0"/>
          </a:p>
        </p:txBody>
      </p:sp>
    </p:spTree>
    <p:extLst>
      <p:ext uri="{BB962C8B-B14F-4D97-AF65-F5344CB8AC3E}">
        <p14:creationId xmlns:p14="http://schemas.microsoft.com/office/powerpoint/2010/main" val="1288356020"/>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86C89-BAA5-86C4-0E01-A11A0F4AF4B0}"/>
              </a:ext>
            </a:extLst>
          </p:cNvPr>
          <p:cNvSpPr>
            <a:spLocks noGrp="1"/>
          </p:cNvSpPr>
          <p:nvPr>
            <p:ph type="title"/>
          </p:nvPr>
        </p:nvSpPr>
        <p:spPr/>
        <p:txBody>
          <a:bodyPr/>
          <a:lstStyle/>
          <a:p>
            <a:r>
              <a:rPr lang="en-US" dirty="0"/>
              <a:t>Common Activation Functions</a:t>
            </a:r>
          </a:p>
        </p:txBody>
      </p:sp>
      <p:sp>
        <p:nvSpPr>
          <p:cNvPr id="3" name="Content Placeholder 2">
            <a:extLst>
              <a:ext uri="{FF2B5EF4-FFF2-40B4-BE49-F238E27FC236}">
                <a16:creationId xmlns:a16="http://schemas.microsoft.com/office/drawing/2014/main" id="{8A6E9E77-9A3E-D66C-89B3-9D89C1C3CA61}"/>
              </a:ext>
            </a:extLst>
          </p:cNvPr>
          <p:cNvSpPr>
            <a:spLocks noGrp="1"/>
          </p:cNvSpPr>
          <p:nvPr>
            <p:ph idx="1"/>
          </p:nvPr>
        </p:nvSpPr>
        <p:spPr/>
        <p:txBody>
          <a:bodyPr>
            <a:normAutofit/>
          </a:bodyPr>
          <a:lstStyle/>
          <a:p>
            <a:pPr marL="50800" indent="0" algn="l">
              <a:buNone/>
            </a:pPr>
            <a:r>
              <a:rPr lang="en-US" b="1" i="0" dirty="0">
                <a:solidFill>
                  <a:srgbClr val="C00000"/>
                </a:solidFill>
                <a:effectLst/>
                <a:latin typeface="-apple-system"/>
              </a:rPr>
              <a:t>(1)-Step Function - Characteristics</a:t>
            </a:r>
            <a:r>
              <a:rPr lang="en-US" b="0" i="0" dirty="0">
                <a:solidFill>
                  <a:srgbClr val="000000"/>
                </a:solidFill>
                <a:effectLst/>
                <a:latin typeface="-apple-system"/>
              </a:rPr>
              <a:t>:</a:t>
            </a:r>
          </a:p>
          <a:p>
            <a:pPr algn="just">
              <a:lnSpc>
                <a:spcPct val="150000"/>
              </a:lnSpc>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The step function, also known as the </a:t>
            </a:r>
            <a:r>
              <a:rPr lang="en-US" b="1" i="0" dirty="0">
                <a:solidFill>
                  <a:srgbClr val="00B0F0"/>
                </a:solidFill>
                <a:effectLst/>
                <a:latin typeface="Times New Roman" panose="02020603050405020304" pitchFamily="18" charset="0"/>
                <a:cs typeface="Times New Roman" panose="02020603050405020304" pitchFamily="18" charset="0"/>
              </a:rPr>
              <a:t>Heaviside function</a:t>
            </a:r>
          </a:p>
          <a:p>
            <a:pPr algn="just">
              <a:lnSpc>
                <a:spcPct val="150000"/>
              </a:lnSpc>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If the input is greater than or equal to a 0, the output is 1.</a:t>
            </a:r>
          </a:p>
          <a:p>
            <a:pPr algn="just">
              <a:lnSpc>
                <a:spcPct val="150000"/>
              </a:lnSpc>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If the input is less than 0, the output is 0.</a:t>
            </a:r>
          </a:p>
        </p:txBody>
      </p:sp>
    </p:spTree>
    <p:extLst>
      <p:ext uri="{BB962C8B-B14F-4D97-AF65-F5344CB8AC3E}">
        <p14:creationId xmlns:p14="http://schemas.microsoft.com/office/powerpoint/2010/main" val="1538980001"/>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F14B5-29C6-327C-DA61-993BD565317C}"/>
              </a:ext>
            </a:extLst>
          </p:cNvPr>
          <p:cNvSpPr>
            <a:spLocks noGrp="1"/>
          </p:cNvSpPr>
          <p:nvPr>
            <p:ph type="title"/>
          </p:nvPr>
        </p:nvSpPr>
        <p:spPr/>
        <p:txBody>
          <a:bodyPr/>
          <a:lstStyle/>
          <a:p>
            <a:r>
              <a:rPr lang="en-US" dirty="0"/>
              <a:t>Step Function</a:t>
            </a:r>
          </a:p>
        </p:txBody>
      </p:sp>
      <p:pic>
        <p:nvPicPr>
          <p:cNvPr id="10242" name="Picture 2" descr="Step Activation Function">
            <a:extLst>
              <a:ext uri="{FF2B5EF4-FFF2-40B4-BE49-F238E27FC236}">
                <a16:creationId xmlns:a16="http://schemas.microsoft.com/office/drawing/2014/main" id="{B67516D8-9DEE-DAAD-9C84-95A8F686107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513114" y="1149916"/>
            <a:ext cx="9318172" cy="480876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EF387EC-AB26-AB70-C55F-F3964ED71579}"/>
              </a:ext>
            </a:extLst>
          </p:cNvPr>
          <p:cNvSpPr txBox="1"/>
          <p:nvPr/>
        </p:nvSpPr>
        <p:spPr>
          <a:xfrm>
            <a:off x="1213860" y="6148279"/>
            <a:ext cx="6125306" cy="261610"/>
          </a:xfrm>
          <a:prstGeom prst="rect">
            <a:avLst/>
          </a:prstGeom>
          <a:noFill/>
        </p:spPr>
        <p:txBody>
          <a:bodyPr wrap="square">
            <a:spAutoFit/>
          </a:bodyPr>
          <a:lstStyle/>
          <a:p>
            <a:r>
              <a:rPr lang="en-US" sz="1100" dirty="0"/>
              <a:t>https://machinelearningknowledge.ai/activation-functions-neural-network/</a:t>
            </a:r>
          </a:p>
        </p:txBody>
      </p:sp>
      <p:sp>
        <p:nvSpPr>
          <p:cNvPr id="37" name="Rectangle 36">
            <a:extLst>
              <a:ext uri="{FF2B5EF4-FFF2-40B4-BE49-F238E27FC236}">
                <a16:creationId xmlns:a16="http://schemas.microsoft.com/office/drawing/2014/main" id="{7BFED02B-9BA3-6558-9493-1729C7BACDDC}"/>
              </a:ext>
            </a:extLst>
          </p:cNvPr>
          <p:cNvSpPr/>
          <p:nvPr/>
        </p:nvSpPr>
        <p:spPr>
          <a:xfrm>
            <a:off x="4746171" y="1864135"/>
            <a:ext cx="2592995" cy="585151"/>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3788892"/>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D951F-EB65-7682-9775-38BA1E7AA671}"/>
              </a:ext>
            </a:extLst>
          </p:cNvPr>
          <p:cNvSpPr>
            <a:spLocks noGrp="1"/>
          </p:cNvSpPr>
          <p:nvPr>
            <p:ph type="title"/>
          </p:nvPr>
        </p:nvSpPr>
        <p:spPr/>
        <p:txBody>
          <a:bodyPr/>
          <a:lstStyle/>
          <a:p>
            <a:r>
              <a:rPr lang="en-US" dirty="0"/>
              <a:t>Common Activation Functions</a:t>
            </a:r>
          </a:p>
        </p:txBody>
      </p:sp>
      <p:sp>
        <p:nvSpPr>
          <p:cNvPr id="3" name="Content Placeholder 2">
            <a:extLst>
              <a:ext uri="{FF2B5EF4-FFF2-40B4-BE49-F238E27FC236}">
                <a16:creationId xmlns:a16="http://schemas.microsoft.com/office/drawing/2014/main" id="{E89A32DC-75D9-BA9D-8C10-840636C9E8CA}"/>
              </a:ext>
            </a:extLst>
          </p:cNvPr>
          <p:cNvSpPr>
            <a:spLocks noGrp="1"/>
          </p:cNvSpPr>
          <p:nvPr>
            <p:ph idx="1"/>
          </p:nvPr>
        </p:nvSpPr>
        <p:spPr/>
        <p:txBody>
          <a:bodyPr>
            <a:normAutofit fontScale="85000" lnSpcReduction="20000"/>
          </a:bodyPr>
          <a:lstStyle/>
          <a:p>
            <a:pPr marL="50800" indent="0">
              <a:lnSpc>
                <a:spcPct val="140000"/>
              </a:lnSpc>
              <a:buNone/>
            </a:pPr>
            <a:r>
              <a:rPr lang="en-US" b="1" i="0" dirty="0">
                <a:solidFill>
                  <a:srgbClr val="C00000"/>
                </a:solidFill>
                <a:effectLst/>
                <a:latin typeface="-apple-system"/>
              </a:rPr>
              <a:t>Step Function – use cases</a:t>
            </a:r>
            <a:endParaRPr lang="en-US" b="0" i="0" dirty="0">
              <a:solidFill>
                <a:srgbClr val="000000"/>
              </a:solidFill>
              <a:effectLst/>
              <a:latin typeface="-apple-system"/>
            </a:endParaRPr>
          </a:p>
          <a:p>
            <a:pPr>
              <a:lnSpc>
                <a:spcPct val="140000"/>
              </a:lnSpc>
            </a:pPr>
            <a:r>
              <a:rPr lang="en-US" b="0" i="0" dirty="0">
                <a:solidFill>
                  <a:srgbClr val="000000"/>
                </a:solidFill>
                <a:effectLst/>
                <a:latin typeface="Times New Roman" panose="02020603050405020304" pitchFamily="18" charset="0"/>
                <a:cs typeface="Times New Roman" panose="02020603050405020304" pitchFamily="18" charset="0"/>
              </a:rPr>
              <a:t>Step function has </a:t>
            </a:r>
            <a:r>
              <a:rPr lang="en-US" b="1" i="0" dirty="0">
                <a:solidFill>
                  <a:srgbClr val="00B0F0"/>
                </a:solidFill>
                <a:effectLst/>
                <a:latin typeface="Times New Roman" panose="02020603050405020304" pitchFamily="18" charset="0"/>
                <a:cs typeface="Times New Roman" panose="02020603050405020304" pitchFamily="18" charset="0"/>
              </a:rPr>
              <a:t>historical</a:t>
            </a:r>
            <a:r>
              <a:rPr lang="en-US" b="0" i="0" dirty="0">
                <a:solidFill>
                  <a:srgbClr val="000000"/>
                </a:solidFill>
                <a:effectLst/>
                <a:latin typeface="Times New Roman" panose="02020603050405020304" pitchFamily="18" charset="0"/>
                <a:cs typeface="Times New Roman" panose="02020603050405020304" pitchFamily="18" charset="0"/>
              </a:rPr>
              <a:t> importance as it was used in McCulloch Pitts Neuron &amp; Perceptron that were the earliest models of an artificial neuron.</a:t>
            </a:r>
          </a:p>
          <a:p>
            <a:pPr marL="50800" indent="0">
              <a:lnSpc>
                <a:spcPct val="140000"/>
              </a:lnSpc>
              <a:buNone/>
            </a:pPr>
            <a:r>
              <a:rPr lang="en-US" b="1" i="0" dirty="0">
                <a:solidFill>
                  <a:srgbClr val="C00000"/>
                </a:solidFill>
                <a:effectLst/>
                <a:latin typeface="-apple-system"/>
              </a:rPr>
              <a:t>Step Function –Limitation</a:t>
            </a:r>
            <a:endParaRPr lang="en-US" dirty="0"/>
          </a:p>
          <a:p>
            <a:pPr algn="just">
              <a:lnSpc>
                <a:spcPct val="140000"/>
              </a:lnSpc>
            </a:pPr>
            <a:r>
              <a:rPr lang="en-US" dirty="0">
                <a:latin typeface="Times New Roman" panose="02020603050405020304" pitchFamily="18" charset="0"/>
                <a:cs typeface="Times New Roman" panose="02020603050405020304" pitchFamily="18" charset="0"/>
              </a:rPr>
              <a:t>Lack of flexibility: Step functions have fixed </a:t>
            </a:r>
            <a:r>
              <a:rPr lang="en-US" b="1" dirty="0">
                <a:solidFill>
                  <a:srgbClr val="00B0F0"/>
                </a:solidFill>
                <a:latin typeface="Times New Roman" panose="02020603050405020304" pitchFamily="18" charset="0"/>
                <a:cs typeface="Times New Roman" panose="02020603050405020304" pitchFamily="18" charset="0"/>
              </a:rPr>
              <a:t>thresholds</a:t>
            </a:r>
            <a:r>
              <a:rPr lang="en-US" dirty="0">
                <a:latin typeface="Times New Roman" panose="02020603050405020304" pitchFamily="18" charset="0"/>
                <a:cs typeface="Times New Roman" panose="02020603050405020304" pitchFamily="18" charset="0"/>
              </a:rPr>
              <a:t> or switching points where the output changes. Once defined, these thresholds cannot be easily adjusted or adapted</a:t>
            </a:r>
            <a:r>
              <a:rPr lang="ar-EG"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lnSpc>
                <a:spcPct val="140000"/>
              </a:lnSpc>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The step function is</a:t>
            </a:r>
            <a:r>
              <a:rPr lang="ar-EG" b="0" i="0" dirty="0">
                <a:solidFill>
                  <a:srgbClr val="000000"/>
                </a:solidFill>
                <a:effectLst/>
                <a:latin typeface="Times New Roman" panose="02020603050405020304" pitchFamily="18" charset="0"/>
                <a:cs typeface="Times New Roman" panose="02020603050405020304" pitchFamily="18" charset="0"/>
              </a:rPr>
              <a:t> </a:t>
            </a:r>
            <a:r>
              <a:rPr lang="en-US" b="0" i="0" dirty="0">
                <a:solidFill>
                  <a:srgbClr val="000000"/>
                </a:solidFill>
                <a:effectLst/>
                <a:latin typeface="Times New Roman" panose="02020603050405020304" pitchFamily="18" charset="0"/>
                <a:cs typeface="Times New Roman" panose="02020603050405020304" pitchFamily="18" charset="0"/>
              </a:rPr>
              <a:t>(</a:t>
            </a:r>
            <a:r>
              <a:rPr lang="en-US" b="1" i="0" dirty="0">
                <a:solidFill>
                  <a:srgbClr val="FF0000"/>
                </a:solidFill>
                <a:effectLst/>
                <a:latin typeface="Times New Roman" panose="02020603050405020304" pitchFamily="18" charset="0"/>
                <a:cs typeface="Times New Roman" panose="02020603050405020304" pitchFamily="18" charset="0"/>
              </a:rPr>
              <a:t>not</a:t>
            </a:r>
            <a:r>
              <a:rPr lang="en-US" b="0" i="0" dirty="0">
                <a:solidFill>
                  <a:srgbClr val="000000"/>
                </a:solidFill>
                <a:effectLst/>
                <a:latin typeface="Times New Roman" panose="02020603050405020304" pitchFamily="18" charset="0"/>
                <a:cs typeface="Times New Roman" panose="02020603050405020304" pitchFamily="18" charset="0"/>
              </a:rPr>
              <a:t> </a:t>
            </a:r>
            <a:r>
              <a:rPr lang="en-US" b="1" i="0" dirty="0">
                <a:solidFill>
                  <a:srgbClr val="000000"/>
                </a:solidFill>
                <a:effectLst/>
                <a:latin typeface="Times New Roman" panose="02020603050405020304" pitchFamily="18" charset="0"/>
                <a:cs typeface="Times New Roman" panose="02020603050405020304" pitchFamily="18" charset="0"/>
              </a:rPr>
              <a:t>continuous</a:t>
            </a:r>
            <a:r>
              <a:rPr lang="en-US" b="0" i="0" dirty="0">
                <a:solidFill>
                  <a:srgbClr val="000000"/>
                </a:solidFill>
                <a:effectLst/>
                <a:latin typeface="Times New Roman" panose="02020603050405020304" pitchFamily="18" charset="0"/>
                <a:cs typeface="Times New Roman" panose="02020603050405020304" pitchFamily="18" charset="0"/>
              </a:rPr>
              <a:t>) not </a:t>
            </a:r>
            <a:r>
              <a:rPr lang="en-US" b="1" i="0" dirty="0">
                <a:solidFill>
                  <a:srgbClr val="00B0F0"/>
                </a:solidFill>
                <a:effectLst/>
                <a:latin typeface="Times New Roman" panose="02020603050405020304" pitchFamily="18" charset="0"/>
                <a:cs typeface="Times New Roman" panose="02020603050405020304" pitchFamily="18" charset="0"/>
              </a:rPr>
              <a:t>smooth</a:t>
            </a:r>
            <a:r>
              <a:rPr lang="en-US" b="0" i="0" dirty="0">
                <a:solidFill>
                  <a:srgbClr val="000000"/>
                </a:solidFill>
                <a:effectLst/>
                <a:latin typeface="Times New Roman" panose="02020603050405020304" pitchFamily="18" charset="0"/>
                <a:cs typeface="Times New Roman" panose="02020603050405020304" pitchFamily="18" charset="0"/>
              </a:rPr>
              <a:t> and has a </a:t>
            </a:r>
            <a:r>
              <a:rPr lang="en-US" b="1" i="0" dirty="0">
                <a:solidFill>
                  <a:srgbClr val="00B0F0"/>
                </a:solidFill>
                <a:effectLst/>
                <a:latin typeface="Times New Roman" panose="02020603050405020304" pitchFamily="18" charset="0"/>
                <a:cs typeface="Times New Roman" panose="02020603050405020304" pitchFamily="18" charset="0"/>
              </a:rPr>
              <a:t>sudden change </a:t>
            </a:r>
            <a:r>
              <a:rPr lang="en-US" b="0" i="0" dirty="0">
                <a:solidFill>
                  <a:srgbClr val="000000"/>
                </a:solidFill>
                <a:effectLst/>
                <a:latin typeface="Times New Roman" panose="02020603050405020304" pitchFamily="18" charset="0"/>
                <a:cs typeface="Times New Roman" panose="02020603050405020304" pitchFamily="18" charset="0"/>
              </a:rPr>
              <a:t>at the threshold value.</a:t>
            </a:r>
          </a:p>
          <a:p>
            <a:pPr algn="just">
              <a:lnSpc>
                <a:spcPct val="140000"/>
              </a:lnSpc>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It is</a:t>
            </a:r>
            <a:r>
              <a:rPr lang="en-US" b="1" i="0" dirty="0">
                <a:solidFill>
                  <a:schemeClr val="accent6">
                    <a:lumMod val="75000"/>
                  </a:schemeClr>
                </a:solidFill>
                <a:effectLst/>
                <a:latin typeface="Times New Roman" panose="02020603050405020304" pitchFamily="18" charset="0"/>
                <a:cs typeface="Times New Roman" panose="02020603050405020304" pitchFamily="18" charset="0"/>
              </a:rPr>
              <a:t> non-differentiable</a:t>
            </a:r>
            <a:r>
              <a:rPr lang="ar-EG" b="1" i="0" dirty="0">
                <a:solidFill>
                  <a:schemeClr val="accent6">
                    <a:lumMod val="75000"/>
                  </a:schemeClr>
                </a:solidFill>
                <a:effectLst/>
                <a:latin typeface="Times New Roman" panose="02020603050405020304" pitchFamily="18" charset="0"/>
                <a:cs typeface="Times New Roman" panose="02020603050405020304" pitchFamily="18" charset="0"/>
              </a:rPr>
              <a:t>.</a:t>
            </a:r>
            <a:endParaRPr lang="en-US"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330530"/>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62FC1-37AE-728C-8AB7-BC5A4B39A7E3}"/>
              </a:ext>
            </a:extLst>
          </p:cNvPr>
          <p:cNvSpPr>
            <a:spLocks noGrp="1"/>
          </p:cNvSpPr>
          <p:nvPr>
            <p:ph type="title"/>
          </p:nvPr>
        </p:nvSpPr>
        <p:spPr/>
        <p:txBody>
          <a:bodyPr/>
          <a:lstStyle/>
          <a:p>
            <a:r>
              <a:rPr lang="en-US" dirty="0"/>
              <a:t>Common Activation Functions</a:t>
            </a:r>
          </a:p>
        </p:txBody>
      </p:sp>
      <p:pic>
        <p:nvPicPr>
          <p:cNvPr id="3074" name="Picture 2">
            <a:extLst>
              <a:ext uri="{FF2B5EF4-FFF2-40B4-BE49-F238E27FC236}">
                <a16:creationId xmlns:a16="http://schemas.microsoft.com/office/drawing/2014/main" id="{0485423A-400E-848A-A38A-F752C9E9BB3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493305" y="1400586"/>
            <a:ext cx="7619047" cy="476190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A3146BE-8035-1642-5D8F-737B4B3BEB4B}"/>
              </a:ext>
            </a:extLst>
          </p:cNvPr>
          <p:cNvSpPr txBox="1"/>
          <p:nvPr/>
        </p:nvSpPr>
        <p:spPr>
          <a:xfrm>
            <a:off x="983379" y="6103081"/>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sp>
        <p:nvSpPr>
          <p:cNvPr id="4" name="TextBox 3">
            <a:extLst>
              <a:ext uri="{FF2B5EF4-FFF2-40B4-BE49-F238E27FC236}">
                <a16:creationId xmlns:a16="http://schemas.microsoft.com/office/drawing/2014/main" id="{952347B0-DC2D-4B57-6B23-C54D9C21EB1E}"/>
              </a:ext>
            </a:extLst>
          </p:cNvPr>
          <p:cNvSpPr txBox="1"/>
          <p:nvPr/>
        </p:nvSpPr>
        <p:spPr>
          <a:xfrm>
            <a:off x="533400" y="1137840"/>
            <a:ext cx="6096000" cy="523220"/>
          </a:xfrm>
          <a:prstGeom prst="rect">
            <a:avLst/>
          </a:prstGeom>
          <a:noFill/>
        </p:spPr>
        <p:txBody>
          <a:bodyPr wrap="square">
            <a:spAutoFit/>
          </a:bodyPr>
          <a:lstStyle/>
          <a:p>
            <a:pPr marL="50800" indent="0" algn="l">
              <a:buNone/>
            </a:pPr>
            <a:r>
              <a:rPr lang="en-US" sz="2800" b="1" i="0" dirty="0">
                <a:solidFill>
                  <a:schemeClr val="accent2">
                    <a:lumMod val="50000"/>
                  </a:schemeClr>
                </a:solidFill>
                <a:effectLst/>
                <a:latin typeface="-apple-system"/>
              </a:rPr>
              <a:t>(2)- Sigmoid Function</a:t>
            </a:r>
            <a:r>
              <a:rPr lang="en-US" sz="2800" b="0" i="0" dirty="0">
                <a:solidFill>
                  <a:schemeClr val="accent2">
                    <a:lumMod val="50000"/>
                  </a:schemeClr>
                </a:solidFill>
                <a:effectLst/>
                <a:latin typeface="-apple-system"/>
              </a:rPr>
              <a:t>: </a:t>
            </a:r>
            <a:r>
              <a:rPr lang="en-US" sz="2800" b="1" dirty="0">
                <a:solidFill>
                  <a:schemeClr val="accent2">
                    <a:lumMod val="50000"/>
                  </a:schemeClr>
                </a:solidFill>
                <a:latin typeface="-apple-system"/>
              </a:rPr>
              <a:t>Characteristics</a:t>
            </a:r>
          </a:p>
        </p:txBody>
      </p:sp>
    </p:spTree>
    <p:extLst>
      <p:ext uri="{BB962C8B-B14F-4D97-AF65-F5344CB8AC3E}">
        <p14:creationId xmlns:p14="http://schemas.microsoft.com/office/powerpoint/2010/main" val="1907772988"/>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75090-A37A-03BA-4ECF-318979463DB0}"/>
              </a:ext>
            </a:extLst>
          </p:cNvPr>
          <p:cNvSpPr>
            <a:spLocks noGrp="1"/>
          </p:cNvSpPr>
          <p:nvPr>
            <p:ph type="title"/>
          </p:nvPr>
        </p:nvSpPr>
        <p:spPr/>
        <p:txBody>
          <a:bodyPr/>
          <a:lstStyle/>
          <a:p>
            <a:r>
              <a:rPr lang="en-US" dirty="0"/>
              <a:t>Common Activation Functions</a:t>
            </a:r>
          </a:p>
        </p:txBody>
      </p:sp>
      <p:sp>
        <p:nvSpPr>
          <p:cNvPr id="3" name="Content Placeholder 2">
            <a:extLst>
              <a:ext uri="{FF2B5EF4-FFF2-40B4-BE49-F238E27FC236}">
                <a16:creationId xmlns:a16="http://schemas.microsoft.com/office/drawing/2014/main" id="{E567B4E2-D6EE-3650-B1CF-0476779D1840}"/>
              </a:ext>
            </a:extLst>
          </p:cNvPr>
          <p:cNvSpPr>
            <a:spLocks noGrp="1"/>
          </p:cNvSpPr>
          <p:nvPr>
            <p:ph idx="1"/>
          </p:nvPr>
        </p:nvSpPr>
        <p:spPr/>
        <p:txBody>
          <a:bodyPr>
            <a:normAutofit fontScale="92500"/>
          </a:bodyPr>
          <a:lstStyle/>
          <a:p>
            <a:pPr marL="50800" indent="0" algn="l">
              <a:buNone/>
            </a:pPr>
            <a:r>
              <a:rPr lang="en-US" b="1" i="0" dirty="0">
                <a:solidFill>
                  <a:schemeClr val="accent2">
                    <a:lumMod val="50000"/>
                  </a:schemeClr>
                </a:solidFill>
                <a:effectLst/>
                <a:latin typeface="-apple-system"/>
              </a:rPr>
              <a:t>(2)-Sigmoid Function</a:t>
            </a:r>
            <a:r>
              <a:rPr lang="en-US" b="0" i="0" dirty="0">
                <a:solidFill>
                  <a:schemeClr val="accent2">
                    <a:lumMod val="50000"/>
                  </a:schemeClr>
                </a:solidFill>
                <a:effectLst/>
                <a:latin typeface="-apple-system"/>
              </a:rPr>
              <a:t>: </a:t>
            </a:r>
            <a:r>
              <a:rPr lang="en-US" b="1" dirty="0">
                <a:solidFill>
                  <a:schemeClr val="accent2">
                    <a:lumMod val="50000"/>
                  </a:schemeClr>
                </a:solidFill>
                <a:latin typeface="-apple-system"/>
              </a:rPr>
              <a:t>Characteristics</a:t>
            </a:r>
          </a:p>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is also called the </a:t>
            </a:r>
            <a:r>
              <a:rPr lang="en-US" b="1" dirty="0">
                <a:solidFill>
                  <a:schemeClr val="accent6">
                    <a:lumMod val="75000"/>
                  </a:schemeClr>
                </a:solidFill>
                <a:latin typeface="Times New Roman" panose="02020603050405020304" pitchFamily="18" charset="0"/>
                <a:cs typeface="Times New Roman" panose="02020603050405020304" pitchFamily="18" charset="0"/>
              </a:rPr>
              <a:t>logistic</a:t>
            </a:r>
            <a:r>
              <a:rPr lang="en-US" dirty="0">
                <a:latin typeface="Times New Roman" panose="02020603050405020304" pitchFamily="18" charset="0"/>
                <a:cs typeface="Times New Roman" panose="02020603050405020304" pitchFamily="18" charset="0"/>
              </a:rPr>
              <a:t> function used in </a:t>
            </a:r>
            <a:r>
              <a:rPr lang="en-US" b="1" dirty="0">
                <a:solidFill>
                  <a:schemeClr val="accent6">
                    <a:lumMod val="75000"/>
                  </a:schemeClr>
                </a:solidFill>
                <a:latin typeface="Times New Roman" panose="02020603050405020304" pitchFamily="18" charset="0"/>
                <a:cs typeface="Times New Roman" panose="02020603050405020304" pitchFamily="18" charset="0"/>
              </a:rPr>
              <a:t>logistic regression models</a:t>
            </a:r>
            <a:r>
              <a:rPr lang="en-US" dirty="0">
                <a:latin typeface="Times New Roman" panose="02020603050405020304" pitchFamily="18" charset="0"/>
                <a:cs typeface="Times New Roman" panose="02020603050405020304" pitchFamily="18" charset="0"/>
              </a:rPr>
              <a:t>.</a:t>
            </a:r>
          </a:p>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sigmoid function has an </a:t>
            </a:r>
            <a:r>
              <a:rPr lang="en-US" b="1" dirty="0">
                <a:solidFill>
                  <a:schemeClr val="bg2"/>
                </a:solidFill>
                <a:latin typeface="Times New Roman" panose="02020603050405020304" pitchFamily="18" charset="0"/>
                <a:cs typeface="Times New Roman" panose="02020603050405020304" pitchFamily="18" charset="0"/>
              </a:rPr>
              <a:t>s-shaped graph.</a:t>
            </a:r>
          </a:p>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Clearly, this is a </a:t>
            </a:r>
            <a:r>
              <a:rPr lang="en-US" b="1" dirty="0">
                <a:latin typeface="Times New Roman" panose="02020603050405020304" pitchFamily="18" charset="0"/>
                <a:cs typeface="Times New Roman" panose="02020603050405020304" pitchFamily="18" charset="0"/>
              </a:rPr>
              <a:t>non</a:t>
            </a:r>
            <a:r>
              <a:rPr lang="en-US" b="1" dirty="0">
                <a:solidFill>
                  <a:schemeClr val="bg2"/>
                </a:solidFill>
                <a:latin typeface="Times New Roman" panose="02020603050405020304" pitchFamily="18" charset="0"/>
                <a:cs typeface="Times New Roman" panose="02020603050405020304" pitchFamily="18" charset="0"/>
              </a:rPr>
              <a:t>-linear function</a:t>
            </a:r>
            <a:r>
              <a:rPr lang="en-US" dirty="0">
                <a:latin typeface="Times New Roman" panose="02020603050405020304" pitchFamily="18" charset="0"/>
                <a:cs typeface="Times New Roman" panose="02020603050405020304" pitchFamily="18" charset="0"/>
              </a:rPr>
              <a:t>.</a:t>
            </a:r>
          </a:p>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sigmoid function converts its input into a probability value between 0 and 1.</a:t>
            </a:r>
          </a:p>
          <a:p>
            <a:pPr marL="800100" lvl="1"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converts large negative values towards 0 and large positive values towards 1.</a:t>
            </a:r>
          </a:p>
          <a:p>
            <a:pPr marL="800100" lvl="1"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returns 0.5 for the input 0. The value 0.5 is known as the threshold value which can decide that a given input belongs to what type of two classes.</a:t>
            </a:r>
          </a:p>
        </p:txBody>
      </p:sp>
    </p:spTree>
    <p:extLst>
      <p:ext uri="{BB962C8B-B14F-4D97-AF65-F5344CB8AC3E}">
        <p14:creationId xmlns:p14="http://schemas.microsoft.com/office/powerpoint/2010/main" val="2179675076"/>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C86B4-6A60-15F2-5A91-43F868E24DB1}"/>
              </a:ext>
            </a:extLst>
          </p:cNvPr>
          <p:cNvSpPr>
            <a:spLocks noGrp="1"/>
          </p:cNvSpPr>
          <p:nvPr>
            <p:ph type="title"/>
          </p:nvPr>
        </p:nvSpPr>
        <p:spPr/>
        <p:txBody>
          <a:bodyPr/>
          <a:lstStyle/>
          <a:p>
            <a:r>
              <a:rPr lang="en-US" dirty="0"/>
              <a:t>Sigmoid activation function</a:t>
            </a:r>
          </a:p>
        </p:txBody>
      </p:sp>
      <p:pic>
        <p:nvPicPr>
          <p:cNvPr id="11266" name="Picture 2" descr="Sigmoid Activation Function">
            <a:extLst>
              <a:ext uri="{FF2B5EF4-FFF2-40B4-BE49-F238E27FC236}">
                <a16:creationId xmlns:a16="http://schemas.microsoft.com/office/drawing/2014/main" id="{F00C2B1E-E325-D9C4-31AB-E61CFAF60DF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957941" y="990360"/>
            <a:ext cx="9456607" cy="529943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91A15A3-84B7-13DC-D14C-168354071516}"/>
              </a:ext>
            </a:extLst>
          </p:cNvPr>
          <p:cNvSpPr txBox="1"/>
          <p:nvPr/>
        </p:nvSpPr>
        <p:spPr>
          <a:xfrm>
            <a:off x="1333603" y="6235263"/>
            <a:ext cx="6125306" cy="261610"/>
          </a:xfrm>
          <a:prstGeom prst="rect">
            <a:avLst/>
          </a:prstGeom>
          <a:noFill/>
        </p:spPr>
        <p:txBody>
          <a:bodyPr wrap="square">
            <a:spAutoFit/>
          </a:bodyPr>
          <a:lstStyle/>
          <a:p>
            <a:r>
              <a:rPr lang="en-US" sz="1100" dirty="0"/>
              <a:t>https://machinelearningknowledge.ai/activation-functions-neural-network/</a:t>
            </a:r>
          </a:p>
        </p:txBody>
      </p:sp>
    </p:spTree>
    <p:extLst>
      <p:ext uri="{BB962C8B-B14F-4D97-AF65-F5344CB8AC3E}">
        <p14:creationId xmlns:p14="http://schemas.microsoft.com/office/powerpoint/2010/main" val="3585395987"/>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03EAA-F9E2-9AF8-81DB-C47F808D27F9}"/>
              </a:ext>
            </a:extLst>
          </p:cNvPr>
          <p:cNvSpPr>
            <a:spLocks noGrp="1"/>
          </p:cNvSpPr>
          <p:nvPr>
            <p:ph type="title"/>
          </p:nvPr>
        </p:nvSpPr>
        <p:spPr/>
        <p:txBody>
          <a:bodyPr/>
          <a:lstStyle/>
          <a:p>
            <a:r>
              <a:rPr lang="en-US" dirty="0"/>
              <a:t>Sigmoid activation function</a:t>
            </a:r>
          </a:p>
        </p:txBody>
      </p:sp>
      <p:pic>
        <p:nvPicPr>
          <p:cNvPr id="5122" name="Picture 2">
            <a:extLst>
              <a:ext uri="{FF2B5EF4-FFF2-40B4-BE49-F238E27FC236}">
                <a16:creationId xmlns:a16="http://schemas.microsoft.com/office/drawing/2014/main" id="{ECF1FFA2-42C3-EC81-8016-7B853277622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730037" y="1348852"/>
            <a:ext cx="7123809" cy="434285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521BC65-A82C-5715-E5F7-B4E037A710BA}"/>
              </a:ext>
            </a:extLst>
          </p:cNvPr>
          <p:cNvSpPr txBox="1"/>
          <p:nvPr/>
        </p:nvSpPr>
        <p:spPr>
          <a:xfrm>
            <a:off x="916733" y="6095967"/>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sp>
        <p:nvSpPr>
          <p:cNvPr id="5" name="TextBox 4">
            <a:extLst>
              <a:ext uri="{FF2B5EF4-FFF2-40B4-BE49-F238E27FC236}">
                <a16:creationId xmlns:a16="http://schemas.microsoft.com/office/drawing/2014/main" id="{39943734-7A6F-EAA9-A123-D617F7004AE3}"/>
              </a:ext>
            </a:extLst>
          </p:cNvPr>
          <p:cNvSpPr txBox="1"/>
          <p:nvPr/>
        </p:nvSpPr>
        <p:spPr>
          <a:xfrm>
            <a:off x="522514" y="987214"/>
            <a:ext cx="6096000" cy="461665"/>
          </a:xfrm>
          <a:prstGeom prst="rect">
            <a:avLst/>
          </a:prstGeom>
          <a:noFill/>
        </p:spPr>
        <p:txBody>
          <a:bodyPr wrap="square">
            <a:spAutoFit/>
          </a:bodyPr>
          <a:lstStyle/>
          <a:p>
            <a:pPr marL="50800" indent="0" algn="l">
              <a:buNone/>
            </a:pPr>
            <a:r>
              <a:rPr lang="en-US" sz="2400" b="1" i="0" dirty="0">
                <a:solidFill>
                  <a:schemeClr val="accent2">
                    <a:lumMod val="50000"/>
                  </a:schemeClr>
                </a:solidFill>
                <a:effectLst/>
                <a:latin typeface="-apple-system"/>
              </a:rPr>
              <a:t>Sigmoid Function</a:t>
            </a:r>
            <a:r>
              <a:rPr lang="en-US" sz="2400" b="0" i="0" dirty="0">
                <a:solidFill>
                  <a:schemeClr val="accent2">
                    <a:lumMod val="50000"/>
                  </a:schemeClr>
                </a:solidFill>
                <a:effectLst/>
                <a:latin typeface="-apple-system"/>
              </a:rPr>
              <a:t>: </a:t>
            </a:r>
            <a:r>
              <a:rPr lang="en-US" sz="2400" b="1" dirty="0">
                <a:solidFill>
                  <a:schemeClr val="accent2">
                    <a:lumMod val="50000"/>
                  </a:schemeClr>
                </a:solidFill>
                <a:latin typeface="-apple-system"/>
              </a:rPr>
              <a:t>use cases:</a:t>
            </a:r>
          </a:p>
        </p:txBody>
      </p:sp>
    </p:spTree>
    <p:extLst>
      <p:ext uri="{BB962C8B-B14F-4D97-AF65-F5344CB8AC3E}">
        <p14:creationId xmlns:p14="http://schemas.microsoft.com/office/powerpoint/2010/main" val="3285767039"/>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03EAA-F9E2-9AF8-81DB-C47F808D27F9}"/>
              </a:ext>
            </a:extLst>
          </p:cNvPr>
          <p:cNvSpPr>
            <a:spLocks noGrp="1"/>
          </p:cNvSpPr>
          <p:nvPr>
            <p:ph type="title"/>
          </p:nvPr>
        </p:nvSpPr>
        <p:spPr/>
        <p:txBody>
          <a:bodyPr/>
          <a:lstStyle/>
          <a:p>
            <a:r>
              <a:rPr lang="en-US" dirty="0"/>
              <a:t>Sigmoid activation function</a:t>
            </a:r>
          </a:p>
        </p:txBody>
      </p:sp>
      <p:pic>
        <p:nvPicPr>
          <p:cNvPr id="5124" name="Picture 4">
            <a:extLst>
              <a:ext uri="{FF2B5EF4-FFF2-40B4-BE49-F238E27FC236}">
                <a16:creationId xmlns:a16="http://schemas.microsoft.com/office/drawing/2014/main" id="{2CA7AC73-2906-9187-BFB6-1FF85445A61A}"/>
              </a:ext>
            </a:extLst>
          </p:cNvPr>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bwMode="auto">
          <a:xfrm>
            <a:off x="859971" y="1613270"/>
            <a:ext cx="10504715" cy="424338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521BC65-A82C-5715-E5F7-B4E037A710BA}"/>
              </a:ext>
            </a:extLst>
          </p:cNvPr>
          <p:cNvSpPr txBox="1"/>
          <p:nvPr/>
        </p:nvSpPr>
        <p:spPr>
          <a:xfrm>
            <a:off x="949391" y="5999286"/>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sp>
        <p:nvSpPr>
          <p:cNvPr id="19" name="TextBox 18">
            <a:extLst>
              <a:ext uri="{FF2B5EF4-FFF2-40B4-BE49-F238E27FC236}">
                <a16:creationId xmlns:a16="http://schemas.microsoft.com/office/drawing/2014/main" id="{DB36D2AB-96BF-B4C4-33E7-924D3584A97A}"/>
              </a:ext>
            </a:extLst>
          </p:cNvPr>
          <p:cNvSpPr txBox="1"/>
          <p:nvPr/>
        </p:nvSpPr>
        <p:spPr>
          <a:xfrm>
            <a:off x="522514" y="987214"/>
            <a:ext cx="6096000" cy="461665"/>
          </a:xfrm>
          <a:prstGeom prst="rect">
            <a:avLst/>
          </a:prstGeom>
          <a:noFill/>
        </p:spPr>
        <p:txBody>
          <a:bodyPr wrap="square">
            <a:spAutoFit/>
          </a:bodyPr>
          <a:lstStyle/>
          <a:p>
            <a:pPr marL="50800" indent="0" algn="l">
              <a:buNone/>
            </a:pPr>
            <a:r>
              <a:rPr lang="en-US" sz="2400" b="1" i="0" dirty="0">
                <a:solidFill>
                  <a:schemeClr val="accent2">
                    <a:lumMod val="50000"/>
                  </a:schemeClr>
                </a:solidFill>
                <a:effectLst/>
                <a:latin typeface="-apple-system"/>
              </a:rPr>
              <a:t>Sigmoid Function</a:t>
            </a:r>
            <a:r>
              <a:rPr lang="en-US" sz="2400" b="0" i="0" dirty="0">
                <a:solidFill>
                  <a:schemeClr val="accent2">
                    <a:lumMod val="50000"/>
                  </a:schemeClr>
                </a:solidFill>
                <a:effectLst/>
                <a:latin typeface="-apple-system"/>
              </a:rPr>
              <a:t>: </a:t>
            </a:r>
            <a:r>
              <a:rPr lang="en-US" sz="2400" b="1" dirty="0">
                <a:solidFill>
                  <a:schemeClr val="accent2">
                    <a:lumMod val="50000"/>
                  </a:schemeClr>
                </a:solidFill>
                <a:latin typeface="-apple-system"/>
              </a:rPr>
              <a:t>use cases:</a:t>
            </a:r>
          </a:p>
        </p:txBody>
      </p:sp>
    </p:spTree>
    <p:extLst>
      <p:ext uri="{BB962C8B-B14F-4D97-AF65-F5344CB8AC3E}">
        <p14:creationId xmlns:p14="http://schemas.microsoft.com/office/powerpoint/2010/main" val="4197778026"/>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F91A8-0552-8AAA-D780-86249EBB26A6}"/>
              </a:ext>
            </a:extLst>
          </p:cNvPr>
          <p:cNvSpPr>
            <a:spLocks noGrp="1"/>
          </p:cNvSpPr>
          <p:nvPr>
            <p:ph type="title"/>
          </p:nvPr>
        </p:nvSpPr>
        <p:spPr/>
        <p:txBody>
          <a:bodyPr/>
          <a:lstStyle/>
          <a:p>
            <a:r>
              <a:rPr lang="en-US" dirty="0"/>
              <a:t>Common Activation Functions</a:t>
            </a:r>
          </a:p>
        </p:txBody>
      </p:sp>
      <p:sp>
        <p:nvSpPr>
          <p:cNvPr id="3" name="Content Placeholder 2">
            <a:extLst>
              <a:ext uri="{FF2B5EF4-FFF2-40B4-BE49-F238E27FC236}">
                <a16:creationId xmlns:a16="http://schemas.microsoft.com/office/drawing/2014/main" id="{71EFCC17-6BEC-0F56-4932-D304ADA2F648}"/>
              </a:ext>
            </a:extLst>
          </p:cNvPr>
          <p:cNvSpPr>
            <a:spLocks noGrp="1"/>
          </p:cNvSpPr>
          <p:nvPr>
            <p:ph idx="1"/>
          </p:nvPr>
        </p:nvSpPr>
        <p:spPr/>
        <p:txBody>
          <a:bodyPr>
            <a:normAutofit fontScale="85000" lnSpcReduction="20000"/>
          </a:bodyPr>
          <a:lstStyle/>
          <a:p>
            <a:pPr marL="50800" indent="0" algn="l">
              <a:buNone/>
            </a:pPr>
            <a:r>
              <a:rPr lang="en-US" b="1" i="0" dirty="0">
                <a:solidFill>
                  <a:schemeClr val="accent2">
                    <a:lumMod val="50000"/>
                  </a:schemeClr>
                </a:solidFill>
                <a:effectLst/>
                <a:latin typeface="-apple-system"/>
              </a:rPr>
              <a:t>Sigmoid Function</a:t>
            </a:r>
            <a:r>
              <a:rPr lang="en-US" b="0" i="0" dirty="0">
                <a:solidFill>
                  <a:schemeClr val="accent2">
                    <a:lumMod val="50000"/>
                  </a:schemeClr>
                </a:solidFill>
                <a:effectLst/>
                <a:latin typeface="-apple-system"/>
              </a:rPr>
              <a:t> - </a:t>
            </a:r>
            <a:r>
              <a:rPr lang="en-US" b="1" dirty="0">
                <a:solidFill>
                  <a:schemeClr val="accent2">
                    <a:lumMod val="50000"/>
                  </a:schemeClr>
                </a:solidFill>
                <a:latin typeface="-apple-system"/>
              </a:rPr>
              <a:t>use cases:</a:t>
            </a:r>
          </a:p>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sigmoid function </a:t>
            </a:r>
            <a:r>
              <a:rPr lang="en-US" b="1" dirty="0">
                <a:solidFill>
                  <a:srgbClr val="FF0000"/>
                </a:solidFill>
                <a:latin typeface="Times New Roman" panose="02020603050405020304" pitchFamily="18" charset="0"/>
                <a:cs typeface="Times New Roman" panose="02020603050405020304" pitchFamily="18" charset="0"/>
              </a:rPr>
              <a:t>was</a:t>
            </a:r>
            <a:r>
              <a:rPr lang="en-US" dirty="0">
                <a:latin typeface="Times New Roman" panose="02020603050405020304" pitchFamily="18" charset="0"/>
                <a:cs typeface="Times New Roman" panose="02020603050405020304" pitchFamily="18" charset="0"/>
              </a:rPr>
              <a:t> used as an activation function for the hidden layers in MLPs, CNNs and RNNs.</a:t>
            </a:r>
          </a:p>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sigmoid function is still used in </a:t>
            </a:r>
            <a:r>
              <a:rPr lang="en-US" b="1" dirty="0">
                <a:solidFill>
                  <a:schemeClr val="accent5">
                    <a:lumMod val="75000"/>
                  </a:schemeClr>
                </a:solidFill>
                <a:latin typeface="Times New Roman" panose="02020603050405020304" pitchFamily="18" charset="0"/>
                <a:cs typeface="Times New Roman" panose="02020603050405020304" pitchFamily="18" charset="0"/>
              </a:rPr>
              <a:t>RNNs</a:t>
            </a:r>
            <a:r>
              <a:rPr lang="en-US" dirty="0">
                <a:latin typeface="Times New Roman" panose="02020603050405020304" pitchFamily="18" charset="0"/>
                <a:cs typeface="Times New Roman" panose="02020603050405020304" pitchFamily="18" charset="0"/>
              </a:rPr>
              <a:t>.</a:t>
            </a:r>
          </a:p>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sigmoid function must be used in the output layer when we build a </a:t>
            </a:r>
            <a:r>
              <a:rPr lang="en-US" b="1" dirty="0">
                <a:solidFill>
                  <a:schemeClr val="accent5">
                    <a:lumMod val="75000"/>
                  </a:schemeClr>
                </a:solidFill>
                <a:latin typeface="Times New Roman" panose="02020603050405020304" pitchFamily="18" charset="0"/>
                <a:cs typeface="Times New Roman" panose="02020603050405020304" pitchFamily="18" charset="0"/>
              </a:rPr>
              <a:t>binary classifier</a:t>
            </a:r>
            <a:r>
              <a:rPr lang="en-US" dirty="0">
                <a:latin typeface="Times New Roman" panose="02020603050405020304" pitchFamily="18" charset="0"/>
                <a:cs typeface="Times New Roman" panose="02020603050405020304" pitchFamily="18" charset="0"/>
              </a:rPr>
              <a:t> in which the output is interpreted as a class label depending on the probability value of input returned by the function.</a:t>
            </a:r>
          </a:p>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sigmoid function is used when we build a </a:t>
            </a:r>
            <a:r>
              <a:rPr lang="en-US" b="1" dirty="0">
                <a:solidFill>
                  <a:schemeClr val="accent5">
                    <a:lumMod val="75000"/>
                  </a:schemeClr>
                </a:solidFill>
                <a:latin typeface="Times New Roman" panose="02020603050405020304" pitchFamily="18" charset="0"/>
                <a:cs typeface="Times New Roman" panose="02020603050405020304" pitchFamily="18" charset="0"/>
              </a:rPr>
              <a:t>multilabel classification</a:t>
            </a:r>
            <a:r>
              <a:rPr lang="en-US" dirty="0">
                <a:latin typeface="Times New Roman" panose="02020603050405020304" pitchFamily="18" charset="0"/>
                <a:cs typeface="Times New Roman" panose="02020603050405020304" pitchFamily="18" charset="0"/>
              </a:rPr>
              <a:t> model in which each mutually inclusive class has two outcomes. </a:t>
            </a:r>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875290479"/>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F91A8-0552-8AAA-D780-86249EBB26A6}"/>
              </a:ext>
            </a:extLst>
          </p:cNvPr>
          <p:cNvSpPr>
            <a:spLocks noGrp="1"/>
          </p:cNvSpPr>
          <p:nvPr>
            <p:ph type="title"/>
          </p:nvPr>
        </p:nvSpPr>
        <p:spPr/>
        <p:txBody>
          <a:bodyPr/>
          <a:lstStyle/>
          <a:p>
            <a:r>
              <a:rPr lang="en-US" dirty="0"/>
              <a:t>Common Activation Functions</a:t>
            </a:r>
          </a:p>
        </p:txBody>
      </p:sp>
      <p:sp>
        <p:nvSpPr>
          <p:cNvPr id="3" name="Content Placeholder 2">
            <a:extLst>
              <a:ext uri="{FF2B5EF4-FFF2-40B4-BE49-F238E27FC236}">
                <a16:creationId xmlns:a16="http://schemas.microsoft.com/office/drawing/2014/main" id="{71EFCC17-6BEC-0F56-4932-D304ADA2F648}"/>
              </a:ext>
            </a:extLst>
          </p:cNvPr>
          <p:cNvSpPr>
            <a:spLocks noGrp="1"/>
          </p:cNvSpPr>
          <p:nvPr>
            <p:ph idx="1"/>
          </p:nvPr>
        </p:nvSpPr>
        <p:spPr/>
        <p:txBody>
          <a:bodyPr>
            <a:normAutofit fontScale="92500"/>
          </a:bodyPr>
          <a:lstStyle/>
          <a:p>
            <a:pPr marL="50800" indent="0" algn="l">
              <a:buNone/>
            </a:pPr>
            <a:r>
              <a:rPr lang="en-US" b="1" i="0" dirty="0">
                <a:solidFill>
                  <a:schemeClr val="accent2">
                    <a:lumMod val="50000"/>
                  </a:schemeClr>
                </a:solidFill>
                <a:effectLst/>
                <a:latin typeface="-apple-system"/>
              </a:rPr>
              <a:t>Sigmoid Function </a:t>
            </a:r>
            <a:r>
              <a:rPr lang="en-US" dirty="0">
                <a:solidFill>
                  <a:schemeClr val="accent2">
                    <a:lumMod val="50000"/>
                  </a:schemeClr>
                </a:solidFill>
                <a:latin typeface="-apple-system"/>
              </a:rPr>
              <a:t>-</a:t>
            </a:r>
            <a:r>
              <a:rPr lang="en-US" b="0" i="0" dirty="0">
                <a:solidFill>
                  <a:schemeClr val="accent2">
                    <a:lumMod val="50000"/>
                  </a:schemeClr>
                </a:solidFill>
                <a:effectLst/>
                <a:latin typeface="-apple-system"/>
              </a:rPr>
              <a:t> </a:t>
            </a:r>
            <a:r>
              <a:rPr lang="en-US" b="1" dirty="0">
                <a:solidFill>
                  <a:schemeClr val="accent2">
                    <a:lumMod val="50000"/>
                  </a:schemeClr>
                </a:solidFill>
                <a:latin typeface="-apple-system"/>
              </a:rPr>
              <a:t>use cases:</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sigmoid function can also be used for other tasks, such as image processing, speech recognition, and natural language processing </a:t>
            </a:r>
          </a:p>
          <a:p>
            <a:pPr marL="800100" lvl="1"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a:t>
            </a:r>
            <a:r>
              <a:rPr lang="en-US" b="1" dirty="0">
                <a:solidFill>
                  <a:schemeClr val="accent5">
                    <a:lumMod val="75000"/>
                  </a:schemeClr>
                </a:solidFill>
                <a:latin typeface="Times New Roman" panose="02020603050405020304" pitchFamily="18" charset="0"/>
                <a:cs typeface="Times New Roman" panose="02020603050405020304" pitchFamily="18" charset="0"/>
              </a:rPr>
              <a:t>image processing</a:t>
            </a:r>
            <a:r>
              <a:rPr lang="en-US" dirty="0">
                <a:latin typeface="Times New Roman" panose="02020603050405020304" pitchFamily="18" charset="0"/>
                <a:cs typeface="Times New Roman" panose="02020603050405020304" pitchFamily="18" charset="0"/>
              </a:rPr>
              <a:t>, the sigmoid function is used to enhance the contrast of an image. </a:t>
            </a:r>
          </a:p>
          <a:p>
            <a:pPr marL="800100" lvl="1"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a:t>
            </a:r>
            <a:r>
              <a:rPr lang="en-US" b="1" dirty="0">
                <a:solidFill>
                  <a:schemeClr val="accent5">
                    <a:lumMod val="75000"/>
                  </a:schemeClr>
                </a:solidFill>
                <a:latin typeface="Times New Roman" panose="02020603050405020304" pitchFamily="18" charset="0"/>
                <a:cs typeface="Times New Roman" panose="02020603050405020304" pitchFamily="18" charset="0"/>
              </a:rPr>
              <a:t>speech recognition</a:t>
            </a:r>
            <a:r>
              <a:rPr lang="en-US" dirty="0">
                <a:latin typeface="Times New Roman" panose="02020603050405020304" pitchFamily="18" charset="0"/>
                <a:cs typeface="Times New Roman" panose="02020603050405020304" pitchFamily="18" charset="0"/>
              </a:rPr>
              <a:t>, the sigmoid function is used to model the probability of a particular sound given an input signal.</a:t>
            </a:r>
          </a:p>
          <a:p>
            <a:pPr marL="800100" lvl="1"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a:t>
            </a:r>
            <a:r>
              <a:rPr lang="en-US" b="1" dirty="0">
                <a:solidFill>
                  <a:schemeClr val="accent5">
                    <a:lumMod val="75000"/>
                  </a:schemeClr>
                </a:solidFill>
                <a:latin typeface="Times New Roman" panose="02020603050405020304" pitchFamily="18" charset="0"/>
                <a:cs typeface="Times New Roman" panose="02020603050405020304" pitchFamily="18" charset="0"/>
              </a:rPr>
              <a:t>natural language processing</a:t>
            </a:r>
            <a:r>
              <a:rPr lang="en-US" dirty="0">
                <a:latin typeface="Times New Roman" panose="02020603050405020304" pitchFamily="18" charset="0"/>
                <a:cs typeface="Times New Roman" panose="02020603050405020304" pitchFamily="18" charset="0"/>
              </a:rPr>
              <a:t>, the sigmoid function is used to model the probability of a particular word given a sequence of words.</a:t>
            </a:r>
          </a:p>
        </p:txBody>
      </p:sp>
    </p:spTree>
    <p:extLst>
      <p:ext uri="{BB962C8B-B14F-4D97-AF65-F5344CB8AC3E}">
        <p14:creationId xmlns:p14="http://schemas.microsoft.com/office/powerpoint/2010/main" val="4199542613"/>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C8FE7-1D96-3843-327B-B03D96C9A609}"/>
              </a:ext>
            </a:extLst>
          </p:cNvPr>
          <p:cNvSpPr>
            <a:spLocks noGrp="1"/>
          </p:cNvSpPr>
          <p:nvPr>
            <p:ph type="title"/>
          </p:nvPr>
        </p:nvSpPr>
        <p:spPr/>
        <p:txBody>
          <a:bodyPr/>
          <a:lstStyle/>
          <a:p>
            <a:r>
              <a:rPr lang="en-US" dirty="0"/>
              <a:t>Sigmoid activation function</a:t>
            </a:r>
          </a:p>
        </p:txBody>
      </p:sp>
      <p:sp>
        <p:nvSpPr>
          <p:cNvPr id="3" name="Content Placeholder 2">
            <a:extLst>
              <a:ext uri="{FF2B5EF4-FFF2-40B4-BE49-F238E27FC236}">
                <a16:creationId xmlns:a16="http://schemas.microsoft.com/office/drawing/2014/main" id="{6EF0D2E0-084F-1783-5D5C-09E019408957}"/>
              </a:ext>
            </a:extLst>
          </p:cNvPr>
          <p:cNvSpPr>
            <a:spLocks noGrp="1"/>
          </p:cNvSpPr>
          <p:nvPr>
            <p:ph idx="1"/>
          </p:nvPr>
        </p:nvSpPr>
        <p:spPr/>
        <p:txBody>
          <a:bodyPr>
            <a:normAutofit fontScale="92500" lnSpcReduction="20000"/>
          </a:bodyPr>
          <a:lstStyle/>
          <a:p>
            <a:pPr marL="50800" indent="0" algn="l">
              <a:buNone/>
            </a:pPr>
            <a:r>
              <a:rPr lang="en-US" b="1" i="0" dirty="0">
                <a:solidFill>
                  <a:schemeClr val="accent2">
                    <a:lumMod val="50000"/>
                  </a:schemeClr>
                </a:solidFill>
                <a:effectLst/>
                <a:latin typeface="-apple-system"/>
              </a:rPr>
              <a:t>Sigmoid Function </a:t>
            </a:r>
            <a:r>
              <a:rPr lang="en-US" dirty="0">
                <a:solidFill>
                  <a:schemeClr val="accent2">
                    <a:lumMod val="50000"/>
                  </a:schemeClr>
                </a:solidFill>
                <a:latin typeface="-apple-system"/>
              </a:rPr>
              <a:t>-</a:t>
            </a:r>
            <a:r>
              <a:rPr lang="en-US" b="0" i="0" dirty="0">
                <a:solidFill>
                  <a:schemeClr val="accent2">
                    <a:lumMod val="50000"/>
                  </a:schemeClr>
                </a:solidFill>
                <a:effectLst/>
                <a:latin typeface="-apple-system"/>
              </a:rPr>
              <a:t> </a:t>
            </a:r>
            <a:r>
              <a:rPr lang="en-US" b="1" i="0" dirty="0">
                <a:solidFill>
                  <a:schemeClr val="accent2">
                    <a:lumMod val="50000"/>
                  </a:schemeClr>
                </a:solidFill>
                <a:effectLst/>
                <a:latin typeface="-apple-system"/>
              </a:rPr>
              <a:t>Limitation</a:t>
            </a:r>
            <a:r>
              <a:rPr lang="en-US" b="1" dirty="0">
                <a:solidFill>
                  <a:schemeClr val="accent2">
                    <a:lumMod val="50000"/>
                  </a:schemeClr>
                </a:solidFill>
                <a:latin typeface="-apple-system"/>
              </a:rPr>
              <a:t>:</a:t>
            </a:r>
          </a:p>
          <a:p>
            <a:pPr algn="just">
              <a:lnSpc>
                <a:spcPct val="150000"/>
              </a:lnSpc>
            </a:pPr>
            <a:r>
              <a:rPr lang="en-US" dirty="0">
                <a:latin typeface="Times New Roman" panose="02020603050405020304" pitchFamily="18" charset="0"/>
                <a:cs typeface="Times New Roman" panose="02020603050405020304" pitchFamily="18" charset="0"/>
              </a:rPr>
              <a:t>The sigmoid function has the </a:t>
            </a:r>
            <a:r>
              <a:rPr lang="en-US" b="1" dirty="0">
                <a:solidFill>
                  <a:srgbClr val="00B0F0"/>
                </a:solidFill>
                <a:latin typeface="Times New Roman" panose="02020603050405020304" pitchFamily="18" charset="0"/>
                <a:cs typeface="Times New Roman" panose="02020603050405020304" pitchFamily="18" charset="0"/>
              </a:rPr>
              <a:t>vanishing gradient </a:t>
            </a:r>
            <a:r>
              <a:rPr lang="en-US" dirty="0">
                <a:latin typeface="Times New Roman" panose="02020603050405020304" pitchFamily="18" charset="0"/>
                <a:cs typeface="Times New Roman" panose="02020603050405020304" pitchFamily="18" charset="0"/>
              </a:rPr>
              <a:t>problem</a:t>
            </a:r>
            <a:r>
              <a:rPr lang="ar-EG"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The sigmoid function has slow convergence.</a:t>
            </a:r>
          </a:p>
          <a:p>
            <a:pPr algn="just">
              <a:lnSpc>
                <a:spcPct val="150000"/>
              </a:lnSpc>
            </a:pPr>
            <a:r>
              <a:rPr lang="en-US" dirty="0">
                <a:latin typeface="Times New Roman" panose="02020603050405020304" pitchFamily="18" charset="0"/>
                <a:cs typeface="Times New Roman" panose="02020603050405020304" pitchFamily="18" charset="0"/>
              </a:rPr>
              <a:t>The sigmoid function is </a:t>
            </a:r>
            <a:r>
              <a:rPr lang="en-US" b="1" dirty="0">
                <a:solidFill>
                  <a:srgbClr val="00B0F0"/>
                </a:solidFill>
                <a:latin typeface="Times New Roman" panose="02020603050405020304" pitchFamily="18" charset="0"/>
                <a:cs typeface="Times New Roman" panose="02020603050405020304" pitchFamily="18" charset="0"/>
              </a:rPr>
              <a:t>not zero-centered</a:t>
            </a:r>
            <a:r>
              <a:rPr lang="en-US" dirty="0">
                <a:latin typeface="Times New Roman" panose="02020603050405020304" pitchFamily="18" charset="0"/>
                <a:cs typeface="Times New Roman" panose="02020603050405020304" pitchFamily="18" charset="0"/>
              </a:rPr>
              <a:t>, which means that its output is always positive. This can cause issues in the gradient update of the weights during backpropagation since the positive gradients will only update the weights in a specific direction</a:t>
            </a:r>
          </a:p>
          <a:p>
            <a:pPr algn="just">
              <a:lnSpc>
                <a:spcPct val="150000"/>
              </a:lnSpc>
            </a:pPr>
            <a:r>
              <a:rPr lang="en-US" b="0" i="0" dirty="0">
                <a:solidFill>
                  <a:srgbClr val="000000"/>
                </a:solidFill>
                <a:effectLst/>
                <a:latin typeface="Times New Roman" panose="02020603050405020304" pitchFamily="18" charset="0"/>
                <a:cs typeface="Times New Roman" panose="02020603050405020304" pitchFamily="18" charset="0"/>
              </a:rPr>
              <a:t>Output range limitation: The output of the sigmoid function is constrained </a:t>
            </a:r>
            <a:r>
              <a:rPr lang="en-US" b="1" i="0" dirty="0">
                <a:solidFill>
                  <a:srgbClr val="00B0F0"/>
                </a:solidFill>
                <a:effectLst/>
                <a:latin typeface="Times New Roman" panose="02020603050405020304" pitchFamily="18" charset="0"/>
                <a:cs typeface="Times New Roman" panose="02020603050405020304" pitchFamily="18" charset="0"/>
              </a:rPr>
              <a:t>between 0 and 1</a:t>
            </a:r>
            <a:r>
              <a:rPr lang="en-US" b="0" i="0" dirty="0">
                <a:solidFill>
                  <a:srgbClr val="000000"/>
                </a:solidFill>
                <a:effectLst/>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2881748"/>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D87DF-B8E0-B758-7622-8A8474249683}"/>
              </a:ext>
            </a:extLst>
          </p:cNvPr>
          <p:cNvSpPr>
            <a:spLocks noGrp="1"/>
          </p:cNvSpPr>
          <p:nvPr>
            <p:ph type="title"/>
          </p:nvPr>
        </p:nvSpPr>
        <p:spPr/>
        <p:txBody>
          <a:bodyPr/>
          <a:lstStyle/>
          <a:p>
            <a:r>
              <a:rPr lang="en-US" dirty="0"/>
              <a:t>Common Activation Functions</a:t>
            </a:r>
          </a:p>
        </p:txBody>
      </p:sp>
      <p:pic>
        <p:nvPicPr>
          <p:cNvPr id="6146" name="Picture 2">
            <a:extLst>
              <a:ext uri="{FF2B5EF4-FFF2-40B4-BE49-F238E27FC236}">
                <a16:creationId xmlns:a16="http://schemas.microsoft.com/office/drawing/2014/main" id="{C3DBA2A9-5A54-7CCC-AFC7-E6C28DC532D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292825" y="1304427"/>
            <a:ext cx="7606349" cy="473650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EFB1388-E8C6-8F99-C275-11EB92EAC932}"/>
              </a:ext>
            </a:extLst>
          </p:cNvPr>
          <p:cNvSpPr txBox="1"/>
          <p:nvPr/>
        </p:nvSpPr>
        <p:spPr>
          <a:xfrm>
            <a:off x="370114" y="1073594"/>
            <a:ext cx="6096000" cy="461665"/>
          </a:xfrm>
          <a:prstGeom prst="rect">
            <a:avLst/>
          </a:prstGeom>
          <a:noFill/>
        </p:spPr>
        <p:txBody>
          <a:bodyPr wrap="square">
            <a:spAutoFit/>
          </a:bodyPr>
          <a:lstStyle/>
          <a:p>
            <a:pPr marL="50800" indent="0" algn="l">
              <a:buNone/>
            </a:pPr>
            <a:r>
              <a:rPr lang="en-US" sz="2400" b="1" i="0" dirty="0">
                <a:solidFill>
                  <a:schemeClr val="accent2">
                    <a:lumMod val="50000"/>
                  </a:schemeClr>
                </a:solidFill>
                <a:effectLst/>
                <a:latin typeface="-apple-system"/>
              </a:rPr>
              <a:t>(3)Tanh  Activation Function </a:t>
            </a:r>
            <a:endParaRPr lang="en-US" sz="2400" b="1" dirty="0">
              <a:solidFill>
                <a:schemeClr val="accent2">
                  <a:lumMod val="50000"/>
                </a:schemeClr>
              </a:solidFill>
              <a:latin typeface="-apple-system"/>
            </a:endParaRPr>
          </a:p>
        </p:txBody>
      </p:sp>
    </p:spTree>
    <p:extLst>
      <p:ext uri="{BB962C8B-B14F-4D97-AF65-F5344CB8AC3E}">
        <p14:creationId xmlns:p14="http://schemas.microsoft.com/office/powerpoint/2010/main" val="1362871312"/>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ED07C-1AD4-E475-3FB5-2E5BDD56D470}"/>
              </a:ext>
            </a:extLst>
          </p:cNvPr>
          <p:cNvSpPr>
            <a:spLocks noGrp="1"/>
          </p:cNvSpPr>
          <p:nvPr>
            <p:ph type="title"/>
          </p:nvPr>
        </p:nvSpPr>
        <p:spPr/>
        <p:txBody>
          <a:bodyPr/>
          <a:lstStyle/>
          <a:p>
            <a:r>
              <a:rPr lang="en-US" dirty="0"/>
              <a:t>Tanh activation function</a:t>
            </a:r>
          </a:p>
        </p:txBody>
      </p:sp>
      <p:sp>
        <p:nvSpPr>
          <p:cNvPr id="3" name="Content Placeholder 2">
            <a:extLst>
              <a:ext uri="{FF2B5EF4-FFF2-40B4-BE49-F238E27FC236}">
                <a16:creationId xmlns:a16="http://schemas.microsoft.com/office/drawing/2014/main" id="{2E884836-E49B-77A4-B5EE-C7B308F204F7}"/>
              </a:ext>
            </a:extLst>
          </p:cNvPr>
          <p:cNvSpPr>
            <a:spLocks noGrp="1"/>
          </p:cNvSpPr>
          <p:nvPr>
            <p:ph idx="1"/>
          </p:nvPr>
        </p:nvSpPr>
        <p:spPr/>
        <p:txBody>
          <a:bodyPr>
            <a:normAutofit fontScale="92500" lnSpcReduction="10000"/>
          </a:bodyPr>
          <a:lstStyle/>
          <a:p>
            <a:pPr marL="0" indent="0">
              <a:buNone/>
            </a:pPr>
            <a:r>
              <a:rPr lang="en-US" sz="2800" b="1" i="0" dirty="0">
                <a:solidFill>
                  <a:schemeClr val="accent2">
                    <a:lumMod val="50000"/>
                  </a:schemeClr>
                </a:solidFill>
                <a:effectLst/>
                <a:latin typeface="-apple-system"/>
              </a:rPr>
              <a:t>Tanh  Activation Function - characteristics</a:t>
            </a:r>
            <a:endParaRPr lang="en-US" sz="2800" b="1" dirty="0">
              <a:solidFill>
                <a:schemeClr val="accent2">
                  <a:lumMod val="50000"/>
                </a:schemeClr>
              </a:solidFill>
              <a:latin typeface="-apple-system"/>
            </a:endParaRPr>
          </a:p>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output of the tanh (tangent hyperbolic) function always ranges </a:t>
            </a:r>
            <a:r>
              <a:rPr lang="en-US" b="1" dirty="0">
                <a:solidFill>
                  <a:srgbClr val="00B0F0"/>
                </a:solidFill>
                <a:latin typeface="Times New Roman" panose="02020603050405020304" pitchFamily="18" charset="0"/>
                <a:cs typeface="Times New Roman" panose="02020603050405020304" pitchFamily="18" charset="0"/>
              </a:rPr>
              <a:t>between -1 and +1</a:t>
            </a:r>
            <a:r>
              <a:rPr lang="en-US" dirty="0">
                <a:latin typeface="Times New Roman" panose="02020603050405020304" pitchFamily="18" charset="0"/>
                <a:cs typeface="Times New Roman" panose="02020603050405020304" pitchFamily="18" charset="0"/>
              </a:rPr>
              <a:t>.</a:t>
            </a:r>
          </a:p>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Like the sigmoid function, it has an s-shaped graph. This is also </a:t>
            </a:r>
            <a:r>
              <a:rPr lang="en-US" b="1" dirty="0">
                <a:solidFill>
                  <a:srgbClr val="00B0F0"/>
                </a:solidFill>
                <a:latin typeface="Times New Roman" panose="02020603050405020304" pitchFamily="18" charset="0"/>
                <a:cs typeface="Times New Roman" panose="02020603050405020304" pitchFamily="18" charset="0"/>
              </a:rPr>
              <a:t>a non-linear </a:t>
            </a:r>
            <a:r>
              <a:rPr lang="en-US" dirty="0">
                <a:latin typeface="Times New Roman" panose="02020603050405020304" pitchFamily="18" charset="0"/>
                <a:cs typeface="Times New Roman" panose="02020603050405020304" pitchFamily="18" charset="0"/>
              </a:rPr>
              <a:t>function.</a:t>
            </a:r>
          </a:p>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One advantage of using the tanh function over the sigmoid function is that the tanh function is </a:t>
            </a:r>
            <a:r>
              <a:rPr lang="en-US" b="1" dirty="0">
                <a:solidFill>
                  <a:srgbClr val="00B0F0"/>
                </a:solidFill>
                <a:latin typeface="Times New Roman" panose="02020603050405020304" pitchFamily="18" charset="0"/>
                <a:cs typeface="Times New Roman" panose="02020603050405020304" pitchFamily="18" charset="0"/>
              </a:rPr>
              <a:t>zero centered</a:t>
            </a:r>
            <a:r>
              <a:rPr lang="en-US" dirty="0">
                <a:latin typeface="Times New Roman" panose="02020603050405020304" pitchFamily="18" charset="0"/>
                <a:cs typeface="Times New Roman" panose="02020603050405020304" pitchFamily="18" charset="0"/>
              </a:rPr>
              <a:t>. This makes the optimization process much easier.</a:t>
            </a:r>
          </a:p>
        </p:txBody>
      </p:sp>
    </p:spTree>
    <p:extLst>
      <p:ext uri="{BB962C8B-B14F-4D97-AF65-F5344CB8AC3E}">
        <p14:creationId xmlns:p14="http://schemas.microsoft.com/office/powerpoint/2010/main" val="3893687473"/>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EF8B1-6AA6-CF32-6F00-7A435F9E6F42}"/>
              </a:ext>
            </a:extLst>
          </p:cNvPr>
          <p:cNvSpPr>
            <a:spLocks noGrp="1"/>
          </p:cNvSpPr>
          <p:nvPr>
            <p:ph type="title"/>
          </p:nvPr>
        </p:nvSpPr>
        <p:spPr/>
        <p:txBody>
          <a:bodyPr/>
          <a:lstStyle/>
          <a:p>
            <a:r>
              <a:rPr lang="en-US" dirty="0"/>
              <a:t>Common Activation Functions</a:t>
            </a:r>
          </a:p>
        </p:txBody>
      </p:sp>
      <p:pic>
        <p:nvPicPr>
          <p:cNvPr id="12290" name="Picture 2" descr="Tanh Activation">
            <a:extLst>
              <a:ext uri="{FF2B5EF4-FFF2-40B4-BE49-F238E27FC236}">
                <a16:creationId xmlns:a16="http://schemas.microsoft.com/office/drawing/2014/main" id="{F9737F7F-E610-64AB-13C5-425DD4F54C8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023255" y="1134336"/>
            <a:ext cx="9456608" cy="500305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6FBFAD3-CB0A-46F5-37DD-9C9399401AA8}"/>
              </a:ext>
            </a:extLst>
          </p:cNvPr>
          <p:cNvSpPr txBox="1"/>
          <p:nvPr/>
        </p:nvSpPr>
        <p:spPr>
          <a:xfrm>
            <a:off x="593374" y="6137393"/>
            <a:ext cx="6125306" cy="261610"/>
          </a:xfrm>
          <a:prstGeom prst="rect">
            <a:avLst/>
          </a:prstGeom>
          <a:noFill/>
        </p:spPr>
        <p:txBody>
          <a:bodyPr wrap="square">
            <a:spAutoFit/>
          </a:bodyPr>
          <a:lstStyle/>
          <a:p>
            <a:r>
              <a:rPr lang="en-US" sz="1100" dirty="0"/>
              <a:t>https://machinelearningknowledge.ai/activation-functions-neural-network/</a:t>
            </a:r>
          </a:p>
        </p:txBody>
      </p:sp>
    </p:spTree>
    <p:extLst>
      <p:ext uri="{BB962C8B-B14F-4D97-AF65-F5344CB8AC3E}">
        <p14:creationId xmlns:p14="http://schemas.microsoft.com/office/powerpoint/2010/main" val="2597116333"/>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453F4-022D-5A27-F04D-134FFE1266F5}"/>
              </a:ext>
            </a:extLst>
          </p:cNvPr>
          <p:cNvSpPr>
            <a:spLocks noGrp="1"/>
          </p:cNvSpPr>
          <p:nvPr>
            <p:ph type="title"/>
          </p:nvPr>
        </p:nvSpPr>
        <p:spPr/>
        <p:txBody>
          <a:bodyPr/>
          <a:lstStyle/>
          <a:p>
            <a:r>
              <a:rPr lang="en-US" dirty="0"/>
              <a:t>Common Activation Functions</a:t>
            </a:r>
          </a:p>
        </p:txBody>
      </p:sp>
      <p:sp>
        <p:nvSpPr>
          <p:cNvPr id="3" name="Content Placeholder 2">
            <a:extLst>
              <a:ext uri="{FF2B5EF4-FFF2-40B4-BE49-F238E27FC236}">
                <a16:creationId xmlns:a16="http://schemas.microsoft.com/office/drawing/2014/main" id="{B3D23E08-71BE-3980-CB82-C064F1F03559}"/>
              </a:ext>
            </a:extLst>
          </p:cNvPr>
          <p:cNvSpPr>
            <a:spLocks noGrp="1"/>
          </p:cNvSpPr>
          <p:nvPr>
            <p:ph idx="1"/>
          </p:nvPr>
        </p:nvSpPr>
        <p:spPr/>
        <p:txBody>
          <a:bodyPr>
            <a:normAutofit lnSpcReduction="10000"/>
          </a:bodyPr>
          <a:lstStyle/>
          <a:p>
            <a:pPr marL="50800" indent="0">
              <a:buNone/>
            </a:pPr>
            <a:r>
              <a:rPr lang="en-US" sz="2800" b="1" i="0" dirty="0">
                <a:solidFill>
                  <a:schemeClr val="accent2">
                    <a:lumMod val="50000"/>
                  </a:schemeClr>
                </a:solidFill>
                <a:effectLst/>
                <a:latin typeface="-apple-system"/>
              </a:rPr>
              <a:t>Tanh  Activation Function – use cases:</a:t>
            </a: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Hidden layers: The tanh activation function is </a:t>
            </a:r>
            <a:r>
              <a:rPr lang="en-US" b="1" dirty="0">
                <a:solidFill>
                  <a:srgbClr val="00B0F0"/>
                </a:solidFill>
                <a:latin typeface="Times New Roman" panose="02020603050405020304" pitchFamily="18" charset="0"/>
                <a:cs typeface="Times New Roman" panose="02020603050405020304" pitchFamily="18" charset="0"/>
              </a:rPr>
              <a:t>used in hidden layers </a:t>
            </a:r>
            <a:r>
              <a:rPr lang="en-US" dirty="0">
                <a:latin typeface="Times New Roman" panose="02020603050405020304" pitchFamily="18" charset="0"/>
                <a:cs typeface="Times New Roman" panose="02020603050405020304" pitchFamily="18" charset="0"/>
              </a:rPr>
              <a:t>of neural networks. It can help introduce non-linearity and enable the network to learn complex representations and feature combinations but lead to </a:t>
            </a:r>
            <a:r>
              <a:rPr lang="en-US" b="1" dirty="0">
                <a:solidFill>
                  <a:srgbClr val="00B0F0"/>
                </a:solidFill>
                <a:latin typeface="Times New Roman" panose="02020603050405020304" pitchFamily="18" charset="0"/>
                <a:cs typeface="Times New Roman" panose="02020603050405020304" pitchFamily="18" charset="0"/>
              </a:rPr>
              <a:t>vanishing gradient </a:t>
            </a:r>
            <a:r>
              <a:rPr lang="en-US" dirty="0">
                <a:latin typeface="Times New Roman" panose="02020603050405020304" pitchFamily="18" charset="0"/>
                <a:cs typeface="Times New Roman" panose="02020603050405020304" pitchFamily="18" charset="0"/>
              </a:rPr>
              <a:t>problem</a:t>
            </a:r>
          </a:p>
          <a:p>
            <a:pPr algn="just">
              <a:lnSpc>
                <a:spcPct val="150000"/>
              </a:lnSpc>
            </a:pPr>
            <a:r>
              <a:rPr lang="en-US" dirty="0">
                <a:latin typeface="Times New Roman" panose="02020603050405020304" pitchFamily="18" charset="0"/>
                <a:cs typeface="Times New Roman" panose="02020603050405020304" pitchFamily="18" charset="0"/>
              </a:rPr>
              <a:t>Output layer for classification: The tanh function can be used in the output layer of a neural network for </a:t>
            </a:r>
            <a:r>
              <a:rPr lang="en-US" b="1" dirty="0">
                <a:solidFill>
                  <a:srgbClr val="00B0F0"/>
                </a:solidFill>
                <a:latin typeface="Times New Roman" panose="02020603050405020304" pitchFamily="18" charset="0"/>
                <a:cs typeface="Times New Roman" panose="02020603050405020304" pitchFamily="18" charset="0"/>
              </a:rPr>
              <a:t>binary classification</a:t>
            </a:r>
            <a:r>
              <a:rPr lang="en-US" dirty="0">
                <a:latin typeface="Times New Roman" panose="02020603050405020304" pitchFamily="18" charset="0"/>
                <a:cs typeface="Times New Roman" panose="02020603050405020304" pitchFamily="18" charset="0"/>
              </a:rPr>
              <a:t> problems, where the goal is to predict a binary outcome (e.g., positive or negative)</a:t>
            </a:r>
          </a:p>
        </p:txBody>
      </p:sp>
    </p:spTree>
    <p:extLst>
      <p:ext uri="{BB962C8B-B14F-4D97-AF65-F5344CB8AC3E}">
        <p14:creationId xmlns:p14="http://schemas.microsoft.com/office/powerpoint/2010/main" val="2788488192"/>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0C4BF-6648-EA80-9517-EC3F95D68220}"/>
              </a:ext>
            </a:extLst>
          </p:cNvPr>
          <p:cNvSpPr>
            <a:spLocks noGrp="1"/>
          </p:cNvSpPr>
          <p:nvPr>
            <p:ph type="title"/>
          </p:nvPr>
        </p:nvSpPr>
        <p:spPr/>
        <p:txBody>
          <a:bodyPr/>
          <a:lstStyle/>
          <a:p>
            <a:r>
              <a:rPr lang="en-US" dirty="0"/>
              <a:t>Common Activation Functions</a:t>
            </a:r>
          </a:p>
        </p:txBody>
      </p:sp>
      <p:sp>
        <p:nvSpPr>
          <p:cNvPr id="3" name="Content Placeholder 2">
            <a:extLst>
              <a:ext uri="{FF2B5EF4-FFF2-40B4-BE49-F238E27FC236}">
                <a16:creationId xmlns:a16="http://schemas.microsoft.com/office/drawing/2014/main" id="{8C0A9564-13B5-46A3-89B6-D3E515665D49}"/>
              </a:ext>
            </a:extLst>
          </p:cNvPr>
          <p:cNvSpPr>
            <a:spLocks noGrp="1"/>
          </p:cNvSpPr>
          <p:nvPr>
            <p:ph idx="1"/>
          </p:nvPr>
        </p:nvSpPr>
        <p:spPr>
          <a:xfrm>
            <a:off x="490034" y="1124622"/>
            <a:ext cx="11233704" cy="5097273"/>
          </a:xfrm>
        </p:spPr>
        <p:txBody>
          <a:bodyPr>
            <a:normAutofit fontScale="77500" lnSpcReduction="20000"/>
          </a:bodyPr>
          <a:lstStyle/>
          <a:p>
            <a:pPr marL="50800" indent="0">
              <a:buNone/>
            </a:pPr>
            <a:r>
              <a:rPr lang="en-US" sz="2800" b="1" i="0" dirty="0">
                <a:solidFill>
                  <a:schemeClr val="accent2">
                    <a:lumMod val="50000"/>
                  </a:schemeClr>
                </a:solidFill>
                <a:effectLst/>
                <a:latin typeface="-apple-system"/>
              </a:rPr>
              <a:t>Tanh  Activation Function – limitation:</a:t>
            </a:r>
            <a:endParaRPr lang="en-US" dirty="0"/>
          </a:p>
          <a:p>
            <a:pPr algn="just">
              <a:lnSpc>
                <a:spcPct val="140000"/>
              </a:lnSpc>
            </a:pPr>
            <a:r>
              <a:rPr lang="en-US" b="0" i="0" dirty="0">
                <a:solidFill>
                  <a:srgbClr val="000000"/>
                </a:solidFill>
                <a:effectLst/>
                <a:latin typeface="Times New Roman" panose="02020603050405020304" pitchFamily="18" charset="0"/>
                <a:cs typeface="Times New Roman" panose="02020603050405020304" pitchFamily="18" charset="0"/>
              </a:rPr>
              <a:t>Vanishing gradient problem: Although the tanh function mitigates the </a:t>
            </a:r>
            <a:r>
              <a:rPr lang="en-US" b="1" i="0" dirty="0">
                <a:solidFill>
                  <a:srgbClr val="00B0F0"/>
                </a:solidFill>
                <a:effectLst/>
                <a:latin typeface="Times New Roman" panose="02020603050405020304" pitchFamily="18" charset="0"/>
                <a:cs typeface="Times New Roman" panose="02020603050405020304" pitchFamily="18" charset="0"/>
              </a:rPr>
              <a:t>vanishing gradient </a:t>
            </a:r>
            <a:r>
              <a:rPr lang="en-US" b="0" i="0" dirty="0">
                <a:solidFill>
                  <a:srgbClr val="000000"/>
                </a:solidFill>
                <a:effectLst/>
                <a:latin typeface="Times New Roman" panose="02020603050405020304" pitchFamily="18" charset="0"/>
                <a:cs typeface="Times New Roman" panose="02020603050405020304" pitchFamily="18" charset="0"/>
              </a:rPr>
              <a:t>problem compared to the sigmoid function, it can still suffer from this issue, particularly for large inputs.</a:t>
            </a:r>
          </a:p>
          <a:p>
            <a:pPr algn="just">
              <a:lnSpc>
                <a:spcPct val="140000"/>
              </a:lnSpc>
            </a:pPr>
            <a:r>
              <a:rPr lang="en-US" b="1" i="0" dirty="0">
                <a:solidFill>
                  <a:srgbClr val="00B0F0"/>
                </a:solidFill>
                <a:effectLst/>
                <a:latin typeface="Times New Roman" panose="02020603050405020304" pitchFamily="18" charset="0"/>
                <a:cs typeface="Times New Roman" panose="02020603050405020304" pitchFamily="18" charset="0"/>
              </a:rPr>
              <a:t>Saturation</a:t>
            </a:r>
            <a:r>
              <a:rPr lang="en-US" b="0" i="0" dirty="0">
                <a:solidFill>
                  <a:srgbClr val="000000"/>
                </a:solidFill>
                <a:effectLst/>
                <a:latin typeface="Times New Roman" panose="02020603050405020304" pitchFamily="18" charset="0"/>
                <a:cs typeface="Times New Roman" panose="02020603050405020304" pitchFamily="18" charset="0"/>
              </a:rPr>
              <a:t>: the tanh function saturates at the extremes of its range (-1 and 1). This saturation can lead to </a:t>
            </a:r>
            <a:r>
              <a:rPr lang="en-US" b="1" i="0" dirty="0">
                <a:solidFill>
                  <a:srgbClr val="00B0F0"/>
                </a:solidFill>
                <a:effectLst/>
                <a:latin typeface="Times New Roman" panose="02020603050405020304" pitchFamily="18" charset="0"/>
                <a:cs typeface="Times New Roman" panose="02020603050405020304" pitchFamily="18" charset="0"/>
              </a:rPr>
              <a:t>slower learning </a:t>
            </a:r>
            <a:r>
              <a:rPr lang="en-US" b="0" i="0" dirty="0">
                <a:solidFill>
                  <a:srgbClr val="000000"/>
                </a:solidFill>
                <a:effectLst/>
                <a:latin typeface="Times New Roman" panose="02020603050405020304" pitchFamily="18" charset="0"/>
                <a:cs typeface="Times New Roman" panose="02020603050405020304" pitchFamily="18" charset="0"/>
              </a:rPr>
              <a:t>and challenges in updating the network weights properly.</a:t>
            </a:r>
          </a:p>
          <a:p>
            <a:pPr algn="just">
              <a:lnSpc>
                <a:spcPct val="140000"/>
              </a:lnSpc>
            </a:pPr>
            <a:r>
              <a:rPr lang="en-US" b="0" i="0" dirty="0">
                <a:solidFill>
                  <a:srgbClr val="000000"/>
                </a:solidFill>
                <a:effectLst/>
                <a:latin typeface="Times New Roman" panose="02020603050405020304" pitchFamily="18" charset="0"/>
                <a:cs typeface="Times New Roman" panose="02020603050405020304" pitchFamily="18" charset="0"/>
              </a:rPr>
              <a:t>Limited </a:t>
            </a:r>
            <a:r>
              <a:rPr lang="en-US" b="1" i="0" dirty="0">
                <a:solidFill>
                  <a:srgbClr val="00B0F0"/>
                </a:solidFill>
                <a:effectLst/>
                <a:latin typeface="Times New Roman" panose="02020603050405020304" pitchFamily="18" charset="0"/>
                <a:cs typeface="Times New Roman" panose="02020603050405020304" pitchFamily="18" charset="0"/>
              </a:rPr>
              <a:t>output</a:t>
            </a:r>
            <a:r>
              <a:rPr lang="en-US" b="0" i="0" dirty="0">
                <a:solidFill>
                  <a:srgbClr val="000000"/>
                </a:solidFill>
                <a:effectLst/>
                <a:latin typeface="Times New Roman" panose="02020603050405020304" pitchFamily="18" charset="0"/>
                <a:cs typeface="Times New Roman" panose="02020603050405020304" pitchFamily="18" charset="0"/>
              </a:rPr>
              <a:t> </a:t>
            </a:r>
            <a:r>
              <a:rPr lang="en-US" b="1" i="0" dirty="0">
                <a:solidFill>
                  <a:srgbClr val="00B0F0"/>
                </a:solidFill>
                <a:effectLst/>
                <a:latin typeface="Times New Roman" panose="02020603050405020304" pitchFamily="18" charset="0"/>
                <a:cs typeface="Times New Roman" panose="02020603050405020304" pitchFamily="18" charset="0"/>
              </a:rPr>
              <a:t>range</a:t>
            </a:r>
            <a:r>
              <a:rPr lang="en-US" b="0" i="0" dirty="0">
                <a:solidFill>
                  <a:srgbClr val="000000"/>
                </a:solidFill>
                <a:effectLst/>
                <a:latin typeface="Times New Roman" panose="02020603050405020304" pitchFamily="18" charset="0"/>
                <a:cs typeface="Times New Roman" panose="02020603050405020304" pitchFamily="18" charset="0"/>
              </a:rPr>
              <a:t>: The output of the tanh function is limited to the range between -1,1</a:t>
            </a:r>
          </a:p>
          <a:p>
            <a:pPr algn="just">
              <a:lnSpc>
                <a:spcPct val="140000"/>
              </a:lnSpc>
            </a:pPr>
            <a:r>
              <a:rPr lang="en-US" b="1" i="0" dirty="0">
                <a:solidFill>
                  <a:srgbClr val="00B0F0"/>
                </a:solidFill>
                <a:effectLst/>
                <a:latin typeface="Times New Roman" panose="02020603050405020304" pitchFamily="18" charset="0"/>
                <a:cs typeface="Times New Roman" panose="02020603050405020304" pitchFamily="18" charset="0"/>
              </a:rPr>
              <a:t>Computational cost</a:t>
            </a:r>
            <a:r>
              <a:rPr lang="en-US" b="0" i="0" dirty="0">
                <a:solidFill>
                  <a:srgbClr val="000000"/>
                </a:solidFill>
                <a:effectLst/>
                <a:latin typeface="Times New Roman" panose="02020603050405020304" pitchFamily="18" charset="0"/>
                <a:cs typeface="Times New Roman" panose="02020603050405020304" pitchFamily="18" charset="0"/>
              </a:rPr>
              <a:t>: The tanh function involves exponentiation and division operations, which can be computationally more expensive compared to the </a:t>
            </a:r>
            <a:r>
              <a:rPr lang="en-US" b="1" i="0" dirty="0" err="1">
                <a:solidFill>
                  <a:srgbClr val="C00000"/>
                </a:solidFill>
                <a:effectLst/>
                <a:latin typeface="Times New Roman" panose="02020603050405020304" pitchFamily="18" charset="0"/>
                <a:cs typeface="Times New Roman" panose="02020603050405020304" pitchFamily="18" charset="0"/>
              </a:rPr>
              <a:t>ReLU</a:t>
            </a:r>
            <a:r>
              <a:rPr lang="en-US" b="0" i="0" dirty="0">
                <a:solidFill>
                  <a:srgbClr val="000000"/>
                </a:solidFill>
                <a:effectLst/>
                <a:latin typeface="Times New Roman" panose="02020603050405020304" pitchFamily="18" charset="0"/>
                <a:cs typeface="Times New Roman" panose="02020603050405020304" pitchFamily="18" charset="0"/>
              </a:rPr>
              <a:t> activation function and its variants.</a:t>
            </a:r>
          </a:p>
        </p:txBody>
      </p:sp>
      <p:sp>
        <p:nvSpPr>
          <p:cNvPr id="4" name="Title 1">
            <a:extLst>
              <a:ext uri="{FF2B5EF4-FFF2-40B4-BE49-F238E27FC236}">
                <a16:creationId xmlns:a16="http://schemas.microsoft.com/office/drawing/2014/main" id="{2EDD6753-4BAC-E47A-5D77-40F144F8102B}"/>
              </a:ext>
            </a:extLst>
          </p:cNvPr>
          <p:cNvSpPr txBox="1">
            <a:spLocks/>
          </p:cNvSpPr>
          <p:nvPr/>
        </p:nvSpPr>
        <p:spPr>
          <a:xfrm>
            <a:off x="258932" y="117864"/>
            <a:ext cx="11674136" cy="8333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b="1" kern="1200">
                <a:solidFill>
                  <a:schemeClr val="tx1"/>
                </a:solidFill>
                <a:latin typeface="Georgia" panose="02040502050405020303" pitchFamily="18" charset="0"/>
                <a:ea typeface="Tahoma" panose="020B0604030504040204" pitchFamily="34" charset="0"/>
                <a:cs typeface="Tahoma" panose="020B0604030504040204" pitchFamily="34" charset="0"/>
              </a:defRPr>
            </a:lvl1pPr>
          </a:lstStyle>
          <a:p>
            <a:endParaRPr lang="en-US"/>
          </a:p>
        </p:txBody>
      </p:sp>
      <p:sp>
        <p:nvSpPr>
          <p:cNvPr id="5" name="TextBox 4">
            <a:extLst>
              <a:ext uri="{FF2B5EF4-FFF2-40B4-BE49-F238E27FC236}">
                <a16:creationId xmlns:a16="http://schemas.microsoft.com/office/drawing/2014/main" id="{ABB3EE06-6684-2FBD-B4A0-B6FEED2661B3}"/>
              </a:ext>
            </a:extLst>
          </p:cNvPr>
          <p:cNvSpPr txBox="1"/>
          <p:nvPr/>
        </p:nvSpPr>
        <p:spPr>
          <a:xfrm>
            <a:off x="874118" y="6091090"/>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spTree>
    <p:extLst>
      <p:ext uri="{BB962C8B-B14F-4D97-AF65-F5344CB8AC3E}">
        <p14:creationId xmlns:p14="http://schemas.microsoft.com/office/powerpoint/2010/main" val="2815000869"/>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1CB80-35A9-1DC7-C696-30B5591EE91E}"/>
              </a:ext>
            </a:extLst>
          </p:cNvPr>
          <p:cNvSpPr>
            <a:spLocks noGrp="1"/>
          </p:cNvSpPr>
          <p:nvPr>
            <p:ph type="title"/>
          </p:nvPr>
        </p:nvSpPr>
        <p:spPr/>
        <p:txBody>
          <a:bodyPr/>
          <a:lstStyle/>
          <a:p>
            <a:r>
              <a:rPr lang="en-US" dirty="0"/>
              <a:t>Common Activation Functions</a:t>
            </a:r>
          </a:p>
        </p:txBody>
      </p:sp>
      <p:pic>
        <p:nvPicPr>
          <p:cNvPr id="1026" name="Picture 2">
            <a:extLst>
              <a:ext uri="{FF2B5EF4-FFF2-40B4-BE49-F238E27FC236}">
                <a16:creationId xmlns:a16="http://schemas.microsoft.com/office/drawing/2014/main" id="{A193187D-4F61-8CDA-451A-F2031DB03C0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763487" y="1055516"/>
            <a:ext cx="8174694" cy="505468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962BA7E-54AE-1DAE-11CE-38A194DE49F6}"/>
              </a:ext>
            </a:extLst>
          </p:cNvPr>
          <p:cNvSpPr txBox="1"/>
          <p:nvPr/>
        </p:nvSpPr>
        <p:spPr>
          <a:xfrm>
            <a:off x="381000" y="1159817"/>
            <a:ext cx="6096000" cy="461665"/>
          </a:xfrm>
          <a:prstGeom prst="rect">
            <a:avLst/>
          </a:prstGeom>
          <a:noFill/>
        </p:spPr>
        <p:txBody>
          <a:bodyPr wrap="square">
            <a:spAutoFit/>
          </a:bodyPr>
          <a:lstStyle/>
          <a:p>
            <a:r>
              <a:rPr lang="en-US" sz="2400" b="1" dirty="0">
                <a:ln w="22225">
                  <a:solidFill>
                    <a:schemeClr val="accent2"/>
                  </a:solidFill>
                  <a:prstDash val="solid"/>
                </a:ln>
                <a:solidFill>
                  <a:srgbClr val="FF0000"/>
                </a:solidFill>
              </a:rPr>
              <a:t>(4)-</a:t>
            </a:r>
            <a:r>
              <a:rPr lang="en-US" sz="2400" b="1" dirty="0" err="1">
                <a:ln w="22225">
                  <a:solidFill>
                    <a:schemeClr val="accent2"/>
                  </a:solidFill>
                  <a:prstDash val="solid"/>
                </a:ln>
                <a:solidFill>
                  <a:srgbClr val="FF0000"/>
                </a:solidFill>
              </a:rPr>
              <a:t>ReLU</a:t>
            </a:r>
            <a:r>
              <a:rPr lang="en-US" sz="2400" b="1" dirty="0">
                <a:ln w="22225">
                  <a:solidFill>
                    <a:schemeClr val="accent2"/>
                  </a:solidFill>
                  <a:prstDash val="solid"/>
                </a:ln>
                <a:solidFill>
                  <a:srgbClr val="FF0000"/>
                </a:solidFill>
              </a:rPr>
              <a:t> Function</a:t>
            </a:r>
          </a:p>
        </p:txBody>
      </p:sp>
    </p:spTree>
    <p:extLst>
      <p:ext uri="{BB962C8B-B14F-4D97-AF65-F5344CB8AC3E}">
        <p14:creationId xmlns:p14="http://schemas.microsoft.com/office/powerpoint/2010/main" val="1017089024"/>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1CB80-35A9-1DC7-C696-30B5591EE91E}"/>
              </a:ext>
            </a:extLst>
          </p:cNvPr>
          <p:cNvSpPr>
            <a:spLocks noGrp="1"/>
          </p:cNvSpPr>
          <p:nvPr>
            <p:ph type="title"/>
          </p:nvPr>
        </p:nvSpPr>
        <p:spPr/>
        <p:txBody>
          <a:bodyPr/>
          <a:lstStyle/>
          <a:p>
            <a:r>
              <a:rPr lang="en-US" dirty="0"/>
              <a:t>Common Activation Functions</a:t>
            </a:r>
          </a:p>
        </p:txBody>
      </p:sp>
      <p:pic>
        <p:nvPicPr>
          <p:cNvPr id="2050" name="Picture 2" descr="ReLU Activation Function">
            <a:extLst>
              <a:ext uri="{FF2B5EF4-FFF2-40B4-BE49-F238E27FC236}">
                <a16:creationId xmlns:a16="http://schemas.microsoft.com/office/drawing/2014/main" id="{5DB8F977-B0BD-64D5-5CE1-A8DAF424517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827314" y="1386681"/>
            <a:ext cx="10537372" cy="4572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AD4CEDD-B439-9B91-8721-7F549BE6BFC2}"/>
              </a:ext>
            </a:extLst>
          </p:cNvPr>
          <p:cNvSpPr txBox="1"/>
          <p:nvPr/>
        </p:nvSpPr>
        <p:spPr>
          <a:xfrm>
            <a:off x="1108114" y="6165951"/>
            <a:ext cx="6125306" cy="261610"/>
          </a:xfrm>
          <a:prstGeom prst="rect">
            <a:avLst/>
          </a:prstGeom>
          <a:noFill/>
        </p:spPr>
        <p:txBody>
          <a:bodyPr wrap="square">
            <a:spAutoFit/>
          </a:bodyPr>
          <a:lstStyle/>
          <a:p>
            <a:r>
              <a:rPr lang="en-US" sz="1100" dirty="0"/>
              <a:t>https://machinelearningknowledge.ai/activation-functions-neural-network/</a:t>
            </a:r>
          </a:p>
        </p:txBody>
      </p:sp>
    </p:spTree>
    <p:extLst>
      <p:ext uri="{BB962C8B-B14F-4D97-AF65-F5344CB8AC3E}">
        <p14:creationId xmlns:p14="http://schemas.microsoft.com/office/powerpoint/2010/main" val="1011482412"/>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1CB80-35A9-1DC7-C696-30B5591EE91E}"/>
              </a:ext>
            </a:extLst>
          </p:cNvPr>
          <p:cNvSpPr>
            <a:spLocks noGrp="1"/>
          </p:cNvSpPr>
          <p:nvPr>
            <p:ph type="title"/>
          </p:nvPr>
        </p:nvSpPr>
        <p:spPr/>
        <p:txBody>
          <a:bodyPr/>
          <a:lstStyle/>
          <a:p>
            <a:r>
              <a:rPr lang="en-US" dirty="0"/>
              <a:t>Common Activation Functions</a:t>
            </a:r>
          </a:p>
        </p:txBody>
      </p:sp>
      <p:sp>
        <p:nvSpPr>
          <p:cNvPr id="3" name="Content Placeholder 2">
            <a:extLst>
              <a:ext uri="{FF2B5EF4-FFF2-40B4-BE49-F238E27FC236}">
                <a16:creationId xmlns:a16="http://schemas.microsoft.com/office/drawing/2014/main" id="{EB3448FF-AF5E-0B39-4D9A-3D914D7C04B8}"/>
              </a:ext>
            </a:extLst>
          </p:cNvPr>
          <p:cNvSpPr>
            <a:spLocks noGrp="1"/>
          </p:cNvSpPr>
          <p:nvPr>
            <p:ph idx="1"/>
          </p:nvPr>
        </p:nvSpPr>
        <p:spPr/>
        <p:txBody>
          <a:bodyPr>
            <a:normAutofit fontScale="92500" lnSpcReduction="10000"/>
          </a:bodyPr>
          <a:lstStyle/>
          <a:p>
            <a:pPr marL="50800" indent="0">
              <a:buNone/>
            </a:pPr>
            <a:r>
              <a:rPr lang="en-US" sz="2800" b="1" i="0" dirty="0" err="1">
                <a:solidFill>
                  <a:schemeClr val="accent2">
                    <a:lumMod val="50000"/>
                  </a:schemeClr>
                </a:solidFill>
                <a:effectLst/>
                <a:latin typeface="-apple-system"/>
              </a:rPr>
              <a:t>ReLU</a:t>
            </a:r>
            <a:r>
              <a:rPr lang="en-US" sz="2800" b="1" i="0" dirty="0">
                <a:solidFill>
                  <a:schemeClr val="accent2">
                    <a:lumMod val="50000"/>
                  </a:schemeClr>
                </a:solidFill>
                <a:effectLst/>
                <a:latin typeface="-apple-system"/>
              </a:rPr>
              <a:t>  Activation Function – Characteristics:</a:t>
            </a:r>
            <a:endParaRPr lang="en-US" dirty="0"/>
          </a:p>
          <a:p>
            <a:pPr marL="342900" indent="-342900"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(Rectified Linear Unit) activation function is a great alternative to both sigmoid and tanh activation functions.</a:t>
            </a:r>
          </a:p>
          <a:p>
            <a:pPr marL="342900" indent="-342900"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Inventing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is one of the most important breakthroughs made in deep learning.</a:t>
            </a:r>
          </a:p>
          <a:p>
            <a:pPr marL="342900" indent="-342900"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function </a:t>
            </a:r>
            <a:r>
              <a:rPr lang="en-US" b="1" dirty="0">
                <a:solidFill>
                  <a:schemeClr val="accent5">
                    <a:lumMod val="75000"/>
                  </a:schemeClr>
                </a:solidFill>
                <a:latin typeface="Times New Roman" panose="02020603050405020304" pitchFamily="18" charset="0"/>
                <a:cs typeface="Times New Roman" panose="02020603050405020304" pitchFamily="18" charset="0"/>
              </a:rPr>
              <a:t>does not have the vanishing gradient </a:t>
            </a:r>
            <a:r>
              <a:rPr lang="en-US" dirty="0">
                <a:latin typeface="Times New Roman" panose="02020603050405020304" pitchFamily="18" charset="0"/>
                <a:cs typeface="Times New Roman" panose="02020603050405020304" pitchFamily="18" charset="0"/>
              </a:rPr>
              <a:t>problem.</a:t>
            </a:r>
          </a:p>
          <a:p>
            <a:pPr marL="342900" indent="-342900"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is a simple function to compute since it involves a comparison and a maximum operation. This simplicity makes it </a:t>
            </a:r>
            <a:r>
              <a:rPr lang="en-US" dirty="0">
                <a:solidFill>
                  <a:schemeClr val="accent5">
                    <a:lumMod val="75000"/>
                  </a:schemeClr>
                </a:solidFill>
                <a:latin typeface="Times New Roman" panose="02020603050405020304" pitchFamily="18" charset="0"/>
                <a:cs typeface="Times New Roman" panose="02020603050405020304" pitchFamily="18" charset="0"/>
              </a:rPr>
              <a:t>computationally efficient</a:t>
            </a:r>
            <a:r>
              <a:rPr lang="en-US" dirty="0">
                <a:latin typeface="Times New Roman" panose="02020603050405020304" pitchFamily="18" charset="0"/>
                <a:cs typeface="Times New Roman" panose="02020603050405020304" pitchFamily="18" charset="0"/>
              </a:rPr>
              <a:t>, especially when dealing with large-scale neural networks and deep learning models..</a:t>
            </a:r>
          </a:p>
        </p:txBody>
      </p:sp>
    </p:spTree>
    <p:extLst>
      <p:ext uri="{BB962C8B-B14F-4D97-AF65-F5344CB8AC3E}">
        <p14:creationId xmlns:p14="http://schemas.microsoft.com/office/powerpoint/2010/main" val="4116769496"/>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1CB80-35A9-1DC7-C696-30B5591EE91E}"/>
              </a:ext>
            </a:extLst>
          </p:cNvPr>
          <p:cNvSpPr>
            <a:spLocks noGrp="1"/>
          </p:cNvSpPr>
          <p:nvPr>
            <p:ph type="title"/>
          </p:nvPr>
        </p:nvSpPr>
        <p:spPr/>
        <p:txBody>
          <a:bodyPr/>
          <a:lstStyle/>
          <a:p>
            <a:r>
              <a:rPr lang="en-US" dirty="0"/>
              <a:t>Common Activation Functions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B3448FF-AF5E-0B39-4D9A-3D914D7C04B8}"/>
                  </a:ext>
                </a:extLst>
              </p:cNvPr>
              <p:cNvSpPr>
                <a:spLocks noGrp="1"/>
              </p:cNvSpPr>
              <p:nvPr>
                <p:ph idx="1"/>
              </p:nvPr>
            </p:nvSpPr>
            <p:spPr/>
            <p:txBody>
              <a:bodyPr>
                <a:normAutofit fontScale="85000" lnSpcReduction="20000"/>
              </a:bodyPr>
              <a:lstStyle/>
              <a:p>
                <a:pPr marL="50800" indent="0">
                  <a:buNone/>
                </a:pPr>
                <a:r>
                  <a:rPr lang="en-US" sz="3800" b="1" i="0" dirty="0">
                    <a:solidFill>
                      <a:schemeClr val="accent2">
                        <a:lumMod val="50000"/>
                      </a:schemeClr>
                    </a:solidFill>
                    <a:effectLst/>
                    <a:latin typeface="-apple-system"/>
                  </a:rPr>
                  <a:t>ReLU  Activation Function – Characteristics:</a:t>
                </a:r>
                <a:endParaRPr lang="en-US" sz="3800" dirty="0"/>
              </a:p>
              <a:p>
                <a:pPr marL="342900" indent="-342900" algn="just">
                  <a:lnSpc>
                    <a:spcPct val="14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function is made up of two linear components. Because of that, the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function is a piecewise linear function. In fact, the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function is a </a:t>
                </a:r>
                <a:r>
                  <a:rPr lang="en-US" b="1" dirty="0">
                    <a:solidFill>
                      <a:schemeClr val="accent5">
                        <a:lumMod val="75000"/>
                      </a:schemeClr>
                    </a:solidFill>
                    <a:latin typeface="Times New Roman" panose="02020603050405020304" pitchFamily="18" charset="0"/>
                    <a:cs typeface="Times New Roman" panose="02020603050405020304" pitchFamily="18" charset="0"/>
                  </a:rPr>
                  <a:t>non-linear </a:t>
                </a:r>
                <a:r>
                  <a:rPr lang="en-US" dirty="0">
                    <a:latin typeface="Times New Roman" panose="02020603050405020304" pitchFamily="18" charset="0"/>
                    <a:cs typeface="Times New Roman" panose="02020603050405020304" pitchFamily="18" charset="0"/>
                  </a:rPr>
                  <a:t>function.</a:t>
                </a:r>
              </a:p>
              <a:p>
                <a:pPr marL="342900" indent="-342900" algn="just">
                  <a:lnSpc>
                    <a:spcPct val="14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output of the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function can </a:t>
                </a:r>
                <a:r>
                  <a:rPr lang="en-US" b="1" dirty="0">
                    <a:solidFill>
                      <a:schemeClr val="accent5">
                        <a:lumMod val="75000"/>
                      </a:schemeClr>
                    </a:solidFill>
                    <a:latin typeface="Times New Roman" panose="02020603050405020304" pitchFamily="18" charset="0"/>
                    <a:cs typeface="Times New Roman" panose="02020603050405020304" pitchFamily="18" charset="0"/>
                  </a:rPr>
                  <a:t>range</a:t>
                </a:r>
                <a:r>
                  <a:rPr lang="en-US" dirty="0">
                    <a:latin typeface="Times New Roman" panose="02020603050405020304" pitchFamily="18" charset="0"/>
                    <a:cs typeface="Times New Roman" panose="02020603050405020304" pitchFamily="18" charset="0"/>
                  </a:rPr>
                  <a:t> from 0 to positive infinity</a:t>
                </a:r>
                <a:r>
                  <a:rPr lang="en-US" b="1" dirty="0">
                    <a:solidFill>
                      <a:schemeClr val="accent5">
                        <a:lumMod val="75000"/>
                      </a:schemeClr>
                    </a:solidFill>
                    <a:latin typeface="Times New Roman" panose="02020603050405020304" pitchFamily="18" charset="0"/>
                    <a:cs typeface="Times New Roman" panose="02020603050405020304" pitchFamily="18" charset="0"/>
                  </a:rPr>
                  <a:t>(0,</a:t>
                </a:r>
                <a14:m>
                  <m:oMath xmlns:m="http://schemas.openxmlformats.org/officeDocument/2006/math">
                    <m:r>
                      <a:rPr lang="en-US" sz="3500" b="1" i="0" smtClean="0">
                        <a:solidFill>
                          <a:schemeClr val="accent5">
                            <a:lumMod val="75000"/>
                          </a:schemeClr>
                        </a:solidFill>
                        <a:latin typeface="Cambria Math" panose="02040503050406030204" pitchFamily="18" charset="0"/>
                      </a:rPr>
                      <m:t>+</m:t>
                    </m:r>
                    <m:r>
                      <m:rPr>
                        <m:nor/>
                      </m:rPr>
                      <a:rPr lang="en-US" sz="3500" b="1">
                        <a:solidFill>
                          <a:schemeClr val="accent5">
                            <a:lumMod val="75000"/>
                          </a:schemeClr>
                        </a:solidFill>
                      </a:rPr>
                      <m:t>∞</m:t>
                    </m:r>
                  </m:oMath>
                </a14:m>
                <a:r>
                  <a:rPr lang="en-US" b="1" dirty="0">
                    <a:solidFill>
                      <a:schemeClr val="accent5">
                        <a:lumMod val="75000"/>
                      </a:schemeClr>
                    </a:solidFill>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a:t>
                </a:r>
              </a:p>
              <a:p>
                <a:pPr marL="342900" indent="-342900" algn="just">
                  <a:lnSpc>
                    <a:spcPct val="14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t>
                </a:r>
                <a:r>
                  <a:rPr lang="en-US" b="1" dirty="0">
                    <a:solidFill>
                      <a:srgbClr val="002060"/>
                    </a:solidFill>
                    <a:latin typeface="Times New Roman" panose="02020603050405020304" pitchFamily="18" charset="0"/>
                    <a:cs typeface="Times New Roman" panose="02020603050405020304" pitchFamily="18" charset="0"/>
                  </a:rPr>
                  <a:t>convergence is faste</a:t>
                </a:r>
                <a:r>
                  <a:rPr lang="en-US" dirty="0">
                    <a:latin typeface="Times New Roman" panose="02020603050405020304" pitchFamily="18" charset="0"/>
                    <a:cs typeface="Times New Roman" panose="02020603050405020304" pitchFamily="18" charset="0"/>
                  </a:rPr>
                  <a:t>r than sigmoid and tanh functions. This is because the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function has a fixed derivate (slope) for one linear component and a zero derivative for the other linear component. Therefore, the learning process is </a:t>
                </a:r>
                <a:r>
                  <a:rPr lang="en-US" b="1" dirty="0">
                    <a:solidFill>
                      <a:schemeClr val="accent5">
                        <a:lumMod val="75000"/>
                      </a:schemeClr>
                    </a:solidFill>
                    <a:latin typeface="Times New Roman" panose="02020603050405020304" pitchFamily="18" charset="0"/>
                    <a:cs typeface="Times New Roman" panose="02020603050405020304" pitchFamily="18" charset="0"/>
                  </a:rPr>
                  <a:t>much faster </a:t>
                </a:r>
                <a:r>
                  <a:rPr lang="en-US" dirty="0">
                    <a:latin typeface="Times New Roman" panose="02020603050405020304" pitchFamily="18" charset="0"/>
                    <a:cs typeface="Times New Roman" panose="02020603050405020304" pitchFamily="18" charset="0"/>
                  </a:rPr>
                  <a:t>with the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function. </a:t>
                </a:r>
                <a:r>
                  <a:rPr lang="en-US" b="1" dirty="0">
                    <a:solidFill>
                      <a:schemeClr val="accent5">
                        <a:lumMod val="75000"/>
                      </a:schemeClr>
                    </a:solidFill>
                    <a:latin typeface="Times New Roman" panose="02020603050405020304" pitchFamily="18" charset="0"/>
                    <a:cs typeface="Times New Roman" panose="02020603050405020304" pitchFamily="18" charset="0"/>
                  </a:rPr>
                  <a:t>Calculations</a:t>
                </a:r>
                <a:r>
                  <a:rPr lang="en-US" dirty="0">
                    <a:latin typeface="Times New Roman" panose="02020603050405020304" pitchFamily="18" charset="0"/>
                    <a:cs typeface="Times New Roman" panose="02020603050405020304" pitchFamily="18" charset="0"/>
                  </a:rPr>
                  <a:t> can be performed </a:t>
                </a:r>
                <a:r>
                  <a:rPr lang="en-US" b="1" dirty="0">
                    <a:solidFill>
                      <a:schemeClr val="accent5">
                        <a:lumMod val="75000"/>
                      </a:schemeClr>
                    </a:solidFill>
                    <a:latin typeface="Times New Roman" panose="02020603050405020304" pitchFamily="18" charset="0"/>
                    <a:cs typeface="Times New Roman" panose="02020603050405020304" pitchFamily="18" charset="0"/>
                  </a:rPr>
                  <a:t>much faster</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with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because no exponential terms are included in the function.</a:t>
                </a:r>
              </a:p>
            </p:txBody>
          </p:sp>
        </mc:Choice>
        <mc:Fallback xmlns="">
          <p:sp>
            <p:nvSpPr>
              <p:cNvPr id="3" name="Content Placeholder 2">
                <a:extLst>
                  <a:ext uri="{FF2B5EF4-FFF2-40B4-BE49-F238E27FC236}">
                    <a16:creationId xmlns:a16="http://schemas.microsoft.com/office/drawing/2014/main" id="{EB3448FF-AF5E-0B39-4D9A-3D914D7C04B8}"/>
                  </a:ext>
                </a:extLst>
              </p:cNvPr>
              <p:cNvSpPr>
                <a:spLocks noGrp="1" noRot="1" noChangeAspect="1" noMove="1" noResize="1" noEditPoints="1" noAdjustHandles="1" noChangeArrowheads="1" noChangeShapeType="1" noTextEdit="1"/>
              </p:cNvSpPr>
              <p:nvPr>
                <p:ph idx="1"/>
              </p:nvPr>
            </p:nvSpPr>
            <p:spPr>
              <a:blipFill>
                <a:blip r:embed="rId4"/>
                <a:stretch>
                  <a:fillRect l="-977" t="-1434" r="-869"/>
                </a:stretch>
              </a:blipFill>
            </p:spPr>
            <p:txBody>
              <a:bodyPr/>
              <a:lstStyle/>
              <a:p>
                <a:r>
                  <a:rPr lang="en-US">
                    <a:noFill/>
                  </a:rPr>
                  <a:t> </a:t>
                </a:r>
              </a:p>
            </p:txBody>
          </p:sp>
        </mc:Fallback>
      </mc:AlternateContent>
    </p:spTree>
    <p:extLst>
      <p:ext uri="{BB962C8B-B14F-4D97-AF65-F5344CB8AC3E}">
        <p14:creationId xmlns:p14="http://schemas.microsoft.com/office/powerpoint/2010/main" val="1933629113"/>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1CB80-35A9-1DC7-C696-30B5591EE91E}"/>
              </a:ext>
            </a:extLst>
          </p:cNvPr>
          <p:cNvSpPr>
            <a:spLocks noGrp="1"/>
          </p:cNvSpPr>
          <p:nvPr>
            <p:ph type="title"/>
          </p:nvPr>
        </p:nvSpPr>
        <p:spPr/>
        <p:txBody>
          <a:bodyPr/>
          <a:lstStyle/>
          <a:p>
            <a:r>
              <a:rPr lang="en-US" dirty="0"/>
              <a:t>Common Activation Functions</a:t>
            </a:r>
          </a:p>
        </p:txBody>
      </p:sp>
      <p:sp>
        <p:nvSpPr>
          <p:cNvPr id="3" name="Content Placeholder 2">
            <a:extLst>
              <a:ext uri="{FF2B5EF4-FFF2-40B4-BE49-F238E27FC236}">
                <a16:creationId xmlns:a16="http://schemas.microsoft.com/office/drawing/2014/main" id="{EB3448FF-AF5E-0B39-4D9A-3D914D7C04B8}"/>
              </a:ext>
            </a:extLst>
          </p:cNvPr>
          <p:cNvSpPr>
            <a:spLocks noGrp="1"/>
          </p:cNvSpPr>
          <p:nvPr>
            <p:ph idx="1"/>
          </p:nvPr>
        </p:nvSpPr>
        <p:spPr/>
        <p:txBody>
          <a:bodyPr/>
          <a:lstStyle/>
          <a:p>
            <a:pPr marL="50800" indent="0">
              <a:buNone/>
            </a:pPr>
            <a:r>
              <a:rPr lang="en-US" sz="2800" b="1" i="0" dirty="0" err="1">
                <a:solidFill>
                  <a:schemeClr val="accent2">
                    <a:lumMod val="50000"/>
                  </a:schemeClr>
                </a:solidFill>
                <a:effectLst/>
                <a:latin typeface="-apple-system"/>
              </a:rPr>
              <a:t>ReLU</a:t>
            </a:r>
            <a:r>
              <a:rPr lang="en-US" sz="2800" b="1" i="0" dirty="0">
                <a:solidFill>
                  <a:schemeClr val="accent2">
                    <a:lumMod val="50000"/>
                  </a:schemeClr>
                </a:solidFill>
                <a:effectLst/>
                <a:latin typeface="-apple-system"/>
              </a:rPr>
              <a:t>  Activation Function – use cases :</a:t>
            </a:r>
            <a:endParaRPr lang="en-US" dirty="0"/>
          </a:p>
          <a:p>
            <a:pPr marL="342900" indent="-342900" algn="just">
              <a:lnSpc>
                <a:spcPct val="150000"/>
              </a:lnSpc>
              <a:spcBef>
                <a:spcPts val="600"/>
              </a:spcBef>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function is the </a:t>
            </a:r>
            <a:r>
              <a:rPr lang="en-US" b="1" dirty="0">
                <a:solidFill>
                  <a:srgbClr val="0070C0"/>
                </a:solidFill>
                <a:latin typeface="Times New Roman" panose="02020603050405020304" pitchFamily="18" charset="0"/>
                <a:cs typeface="Times New Roman" panose="02020603050405020304" pitchFamily="18" charset="0"/>
              </a:rPr>
              <a:t>default activation function </a:t>
            </a:r>
            <a:r>
              <a:rPr lang="en-US" dirty="0">
                <a:latin typeface="Times New Roman" panose="02020603050405020304" pitchFamily="18" charset="0"/>
                <a:cs typeface="Times New Roman" panose="02020603050405020304" pitchFamily="18" charset="0"/>
              </a:rPr>
              <a:t>for hidden layers in modern MLP and CNN neural network models.</a:t>
            </a:r>
          </a:p>
          <a:p>
            <a:pPr marL="342900" indent="-342900" algn="just">
              <a:lnSpc>
                <a:spcPct val="150000"/>
              </a:lnSpc>
              <a:spcBef>
                <a:spcPts val="600"/>
              </a:spcBef>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 do </a:t>
            </a:r>
            <a:r>
              <a:rPr lang="en-US" dirty="0">
                <a:solidFill>
                  <a:srgbClr val="0070C0"/>
                </a:solidFill>
                <a:latin typeface="Times New Roman" panose="02020603050405020304" pitchFamily="18" charset="0"/>
                <a:cs typeface="Times New Roman" panose="02020603050405020304" pitchFamily="18" charset="0"/>
              </a:rPr>
              <a:t>not </a:t>
            </a:r>
            <a:r>
              <a:rPr lang="en-US" b="1" dirty="0">
                <a:solidFill>
                  <a:srgbClr val="0070C0"/>
                </a:solidFill>
                <a:latin typeface="Times New Roman" panose="02020603050405020304" pitchFamily="18" charset="0"/>
                <a:cs typeface="Times New Roman" panose="02020603050405020304" pitchFamily="18" charset="0"/>
              </a:rPr>
              <a:t>usually</a:t>
            </a:r>
            <a:r>
              <a:rPr lang="en-US" dirty="0">
                <a:solidFill>
                  <a:srgbClr val="0070C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use the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function in the hidden layers of </a:t>
            </a:r>
            <a:r>
              <a:rPr lang="en-US" b="1" dirty="0">
                <a:solidFill>
                  <a:srgbClr val="0070C0"/>
                </a:solidFill>
                <a:latin typeface="Times New Roman" panose="02020603050405020304" pitchFamily="18" charset="0"/>
                <a:cs typeface="Times New Roman" panose="02020603050405020304" pitchFamily="18" charset="0"/>
              </a:rPr>
              <a:t>RNN</a:t>
            </a:r>
            <a:r>
              <a:rPr lang="en-US" dirty="0">
                <a:latin typeface="Times New Roman" panose="02020603050405020304" pitchFamily="18" charset="0"/>
                <a:cs typeface="Times New Roman" panose="02020603050405020304" pitchFamily="18" charset="0"/>
              </a:rPr>
              <a:t> models. Instead, we use the sigmoid or tanh function there.</a:t>
            </a:r>
          </a:p>
          <a:p>
            <a:pPr marL="342900" indent="-342900" algn="just">
              <a:lnSpc>
                <a:spcPct val="150000"/>
              </a:lnSpc>
              <a:spcBef>
                <a:spcPts val="600"/>
              </a:spcBef>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 </a:t>
            </a:r>
            <a:r>
              <a:rPr lang="en-US" b="1" dirty="0">
                <a:solidFill>
                  <a:srgbClr val="FF0000"/>
                </a:solidFill>
                <a:latin typeface="Times New Roman" panose="02020603050405020304" pitchFamily="18" charset="0"/>
                <a:cs typeface="Times New Roman" panose="02020603050405020304" pitchFamily="18" charset="0"/>
              </a:rPr>
              <a:t>do not use </a:t>
            </a:r>
            <a:r>
              <a:rPr lang="en-US" dirty="0">
                <a:latin typeface="Times New Roman" panose="02020603050405020304" pitchFamily="18" charset="0"/>
                <a:cs typeface="Times New Roman" panose="02020603050405020304" pitchFamily="18" charset="0"/>
              </a:rPr>
              <a:t>the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function in the </a:t>
            </a:r>
            <a:r>
              <a:rPr lang="en-US" b="1" dirty="0">
                <a:solidFill>
                  <a:srgbClr val="0070C0"/>
                </a:solidFill>
                <a:latin typeface="Times New Roman" panose="02020603050405020304" pitchFamily="18" charset="0"/>
                <a:cs typeface="Times New Roman" panose="02020603050405020304" pitchFamily="18" charset="0"/>
              </a:rPr>
              <a:t>output layer</a:t>
            </a:r>
            <a:r>
              <a:rPr lang="en-US" dirty="0">
                <a:latin typeface="Times New Roman" panose="02020603050405020304" pitchFamily="18" charset="0"/>
                <a:cs typeface="Times New Roman" panose="02020603050405020304" pitchFamily="18" charset="0"/>
              </a:rPr>
              <a:t>.</a:t>
            </a:r>
          </a:p>
        </p:txBody>
      </p:sp>
      <p:sp>
        <p:nvSpPr>
          <p:cNvPr id="6" name="TextBox 5">
            <a:extLst>
              <a:ext uri="{FF2B5EF4-FFF2-40B4-BE49-F238E27FC236}">
                <a16:creationId xmlns:a16="http://schemas.microsoft.com/office/drawing/2014/main" id="{544F91E0-84DE-B5B5-7CC8-C6A7AF34342E}"/>
              </a:ext>
            </a:extLst>
          </p:cNvPr>
          <p:cNvSpPr txBox="1"/>
          <p:nvPr/>
        </p:nvSpPr>
        <p:spPr>
          <a:xfrm>
            <a:off x="982048" y="6106384"/>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spTree>
    <p:extLst>
      <p:ext uri="{BB962C8B-B14F-4D97-AF65-F5344CB8AC3E}">
        <p14:creationId xmlns:p14="http://schemas.microsoft.com/office/powerpoint/2010/main" val="1542665904"/>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1CB80-35A9-1DC7-C696-30B5591EE91E}"/>
              </a:ext>
            </a:extLst>
          </p:cNvPr>
          <p:cNvSpPr>
            <a:spLocks noGrp="1"/>
          </p:cNvSpPr>
          <p:nvPr>
            <p:ph type="title"/>
          </p:nvPr>
        </p:nvSpPr>
        <p:spPr/>
        <p:txBody>
          <a:bodyPr/>
          <a:lstStyle/>
          <a:p>
            <a:r>
              <a:rPr lang="en-US" dirty="0"/>
              <a:t>Common Activation Functions</a:t>
            </a:r>
          </a:p>
        </p:txBody>
      </p:sp>
      <p:sp>
        <p:nvSpPr>
          <p:cNvPr id="3" name="Content Placeholder 2">
            <a:extLst>
              <a:ext uri="{FF2B5EF4-FFF2-40B4-BE49-F238E27FC236}">
                <a16:creationId xmlns:a16="http://schemas.microsoft.com/office/drawing/2014/main" id="{EB3448FF-AF5E-0B39-4D9A-3D914D7C04B8}"/>
              </a:ext>
            </a:extLst>
          </p:cNvPr>
          <p:cNvSpPr>
            <a:spLocks noGrp="1"/>
          </p:cNvSpPr>
          <p:nvPr>
            <p:ph idx="1"/>
          </p:nvPr>
        </p:nvSpPr>
        <p:spPr/>
        <p:txBody>
          <a:bodyPr>
            <a:normAutofit/>
          </a:bodyPr>
          <a:lstStyle/>
          <a:p>
            <a:pPr marL="457200" lvl="1" indent="0">
              <a:buNone/>
            </a:pPr>
            <a:r>
              <a:rPr lang="en-US" sz="2800" b="1" i="0" dirty="0" err="1">
                <a:solidFill>
                  <a:schemeClr val="accent2">
                    <a:lumMod val="50000"/>
                  </a:schemeClr>
                </a:solidFill>
                <a:effectLst/>
                <a:latin typeface="-apple-system"/>
              </a:rPr>
              <a:t>ReLU</a:t>
            </a:r>
            <a:r>
              <a:rPr lang="en-US" sz="2800" b="1" i="0" dirty="0">
                <a:solidFill>
                  <a:schemeClr val="accent2">
                    <a:lumMod val="50000"/>
                  </a:schemeClr>
                </a:solidFill>
                <a:effectLst/>
                <a:latin typeface="-apple-system"/>
              </a:rPr>
              <a:t>  Activation Function – Limitation</a:t>
            </a:r>
          </a:p>
          <a:p>
            <a:pPr marL="457200" lvl="1" indent="0">
              <a:buNone/>
            </a:pPr>
            <a:endParaRPr lang="en-US" sz="2000" dirty="0"/>
          </a:p>
          <a:p>
            <a:pPr marL="800100" lvl="1" indent="-342900">
              <a:lnSpc>
                <a:spcPct val="130000"/>
              </a:lnSpc>
            </a:pPr>
            <a:r>
              <a:rPr lang="en-US" b="1" dirty="0">
                <a:solidFill>
                  <a:srgbClr val="0070C0"/>
                </a:solidFill>
                <a:latin typeface="Times New Roman" panose="02020603050405020304" pitchFamily="18" charset="0"/>
                <a:cs typeface="Times New Roman" panose="02020603050405020304" pitchFamily="18" charset="0"/>
              </a:rPr>
              <a:t>Dead neurons</a:t>
            </a:r>
            <a:r>
              <a:rPr lang="en-US" dirty="0">
                <a:latin typeface="Times New Roman" panose="02020603050405020304" pitchFamily="18" charset="0"/>
                <a:cs typeface="Times New Roman" panose="02020603050405020304" pitchFamily="18" charset="0"/>
              </a:rPr>
              <a:t>: If the input to a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neuron is negative, the output is zero and the gradient is also zero. This means that the neuron stops learning and becomes inactive.</a:t>
            </a:r>
          </a:p>
          <a:p>
            <a:pPr marL="800100" lvl="1" indent="-342900">
              <a:lnSpc>
                <a:spcPct val="13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However,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can also cause </a:t>
            </a:r>
            <a:r>
              <a:rPr lang="en-US" b="1" dirty="0">
                <a:solidFill>
                  <a:srgbClr val="0070C0"/>
                </a:solidFill>
                <a:latin typeface="Times New Roman" panose="02020603050405020304" pitchFamily="18" charset="0"/>
                <a:cs typeface="Times New Roman" panose="02020603050405020304" pitchFamily="18" charset="0"/>
              </a:rPr>
              <a:t>exploding gradient problem</a:t>
            </a:r>
            <a:r>
              <a:rPr lang="en-US" dirty="0">
                <a:latin typeface="Times New Roman" panose="02020603050405020304" pitchFamily="18" charset="0"/>
                <a:cs typeface="Times New Roman" panose="02020603050405020304" pitchFamily="18" charset="0"/>
              </a:rPr>
              <a:t>, which occurs when the gradients become very large and the network becomes unstable. This can happen if the weights are too large or the network is too deep. To prevent this, we can use gradient clipping, which sets a maximum threshold for the gradients</a:t>
            </a:r>
          </a:p>
        </p:txBody>
      </p:sp>
      <p:sp>
        <p:nvSpPr>
          <p:cNvPr id="6" name="TextBox 5">
            <a:extLst>
              <a:ext uri="{FF2B5EF4-FFF2-40B4-BE49-F238E27FC236}">
                <a16:creationId xmlns:a16="http://schemas.microsoft.com/office/drawing/2014/main" id="{544F91E0-84DE-B5B5-7CC8-C6A7AF34342E}"/>
              </a:ext>
            </a:extLst>
          </p:cNvPr>
          <p:cNvSpPr txBox="1"/>
          <p:nvPr/>
        </p:nvSpPr>
        <p:spPr>
          <a:xfrm>
            <a:off x="947595" y="6116283"/>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spTree>
    <p:extLst>
      <p:ext uri="{BB962C8B-B14F-4D97-AF65-F5344CB8AC3E}">
        <p14:creationId xmlns:p14="http://schemas.microsoft.com/office/powerpoint/2010/main" val="2908896018"/>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D09AA-6685-A053-BA61-BD77723AEE30}"/>
              </a:ext>
            </a:extLst>
          </p:cNvPr>
          <p:cNvSpPr>
            <a:spLocks noGrp="1"/>
          </p:cNvSpPr>
          <p:nvPr>
            <p:ph type="title"/>
          </p:nvPr>
        </p:nvSpPr>
        <p:spPr/>
        <p:txBody>
          <a:bodyPr/>
          <a:lstStyle/>
          <a:p>
            <a:r>
              <a:rPr lang="en-US" dirty="0"/>
              <a:t>Common Activation Functions</a:t>
            </a:r>
          </a:p>
        </p:txBody>
      </p:sp>
      <p:pic>
        <p:nvPicPr>
          <p:cNvPr id="5122" name="Picture 2">
            <a:extLst>
              <a:ext uri="{FF2B5EF4-FFF2-40B4-BE49-F238E27FC236}">
                <a16:creationId xmlns:a16="http://schemas.microsoft.com/office/drawing/2014/main" id="{A9AED6D7-E19A-623A-3219-C535BA1CB87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286476" y="1272681"/>
            <a:ext cx="7619047" cy="4800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16B2606-DF5A-3B34-1076-DEA15D17E504}"/>
              </a:ext>
            </a:extLst>
          </p:cNvPr>
          <p:cNvSpPr txBox="1"/>
          <p:nvPr/>
        </p:nvSpPr>
        <p:spPr>
          <a:xfrm>
            <a:off x="873190" y="6220957"/>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sp>
        <p:nvSpPr>
          <p:cNvPr id="22" name="TextBox 21">
            <a:extLst>
              <a:ext uri="{FF2B5EF4-FFF2-40B4-BE49-F238E27FC236}">
                <a16:creationId xmlns:a16="http://schemas.microsoft.com/office/drawing/2014/main" id="{D5C12AEF-2350-791F-CC84-E13EB3184F85}"/>
              </a:ext>
            </a:extLst>
          </p:cNvPr>
          <p:cNvSpPr txBox="1"/>
          <p:nvPr/>
        </p:nvSpPr>
        <p:spPr>
          <a:xfrm>
            <a:off x="-1" y="1092870"/>
            <a:ext cx="6096000" cy="461665"/>
          </a:xfrm>
          <a:prstGeom prst="rect">
            <a:avLst/>
          </a:prstGeom>
          <a:noFill/>
        </p:spPr>
        <p:txBody>
          <a:bodyPr wrap="square">
            <a:spAutoFit/>
          </a:bodyPr>
          <a:lstStyle/>
          <a:p>
            <a:pPr marL="457200" lvl="1" indent="0">
              <a:buNone/>
            </a:pPr>
            <a:r>
              <a:rPr lang="en-US" sz="2400" b="1" i="0" dirty="0">
                <a:solidFill>
                  <a:schemeClr val="accent2">
                    <a:lumMod val="50000"/>
                  </a:schemeClr>
                </a:solidFill>
                <a:effectLst/>
                <a:latin typeface="-apple-system"/>
              </a:rPr>
              <a:t>(5) – Leaky </a:t>
            </a:r>
            <a:r>
              <a:rPr lang="en-US" sz="2400" b="1" i="0" dirty="0" err="1">
                <a:solidFill>
                  <a:schemeClr val="accent2">
                    <a:lumMod val="50000"/>
                  </a:schemeClr>
                </a:solidFill>
                <a:effectLst/>
                <a:latin typeface="-apple-system"/>
              </a:rPr>
              <a:t>ReLU</a:t>
            </a:r>
            <a:r>
              <a:rPr lang="en-US" sz="2400" b="1" i="0" dirty="0">
                <a:solidFill>
                  <a:schemeClr val="accent2">
                    <a:lumMod val="50000"/>
                  </a:schemeClr>
                </a:solidFill>
                <a:effectLst/>
                <a:latin typeface="-apple-system"/>
              </a:rPr>
              <a:t>  Activation Function</a:t>
            </a:r>
          </a:p>
        </p:txBody>
      </p:sp>
    </p:spTree>
    <p:extLst>
      <p:ext uri="{BB962C8B-B14F-4D97-AF65-F5344CB8AC3E}">
        <p14:creationId xmlns:p14="http://schemas.microsoft.com/office/powerpoint/2010/main" val="1992521247"/>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D09AA-6685-A053-BA61-BD77723AEE30}"/>
              </a:ext>
            </a:extLst>
          </p:cNvPr>
          <p:cNvSpPr>
            <a:spLocks noGrp="1"/>
          </p:cNvSpPr>
          <p:nvPr>
            <p:ph type="title"/>
          </p:nvPr>
        </p:nvSpPr>
        <p:spPr/>
        <p:txBody>
          <a:bodyPr/>
          <a:lstStyle/>
          <a:p>
            <a:r>
              <a:rPr lang="en-US" dirty="0"/>
              <a:t>Common Activation Functions</a:t>
            </a:r>
          </a:p>
        </p:txBody>
      </p:sp>
      <p:pic>
        <p:nvPicPr>
          <p:cNvPr id="3074" name="Picture 2" descr="Leaky ReLU Activation Function">
            <a:extLst>
              <a:ext uri="{FF2B5EF4-FFF2-40B4-BE49-F238E27FC236}">
                <a16:creationId xmlns:a16="http://schemas.microsoft.com/office/drawing/2014/main" id="{CFD2197A-0417-4D2B-9483-0486C0E9B41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207360" y="1286958"/>
            <a:ext cx="9275583" cy="499445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16B2606-DF5A-3B34-1076-DEA15D17E504}"/>
              </a:ext>
            </a:extLst>
          </p:cNvPr>
          <p:cNvSpPr txBox="1"/>
          <p:nvPr/>
        </p:nvSpPr>
        <p:spPr>
          <a:xfrm>
            <a:off x="503076" y="6150605"/>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spTree>
    <p:extLst>
      <p:ext uri="{BB962C8B-B14F-4D97-AF65-F5344CB8AC3E}">
        <p14:creationId xmlns:p14="http://schemas.microsoft.com/office/powerpoint/2010/main" val="2783652301"/>
      </p:ext>
    </p:extLst>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D09AA-6685-A053-BA61-BD77723AEE30}"/>
              </a:ext>
            </a:extLst>
          </p:cNvPr>
          <p:cNvSpPr>
            <a:spLocks noGrp="1"/>
          </p:cNvSpPr>
          <p:nvPr>
            <p:ph type="title"/>
          </p:nvPr>
        </p:nvSpPr>
        <p:spPr/>
        <p:txBody>
          <a:bodyPr/>
          <a:lstStyle/>
          <a:p>
            <a:r>
              <a:rPr lang="en-US" dirty="0"/>
              <a:t>Common Activation Functions</a:t>
            </a:r>
          </a:p>
        </p:txBody>
      </p:sp>
      <p:sp>
        <p:nvSpPr>
          <p:cNvPr id="3" name="Content Placeholder 2">
            <a:extLst>
              <a:ext uri="{FF2B5EF4-FFF2-40B4-BE49-F238E27FC236}">
                <a16:creationId xmlns:a16="http://schemas.microsoft.com/office/drawing/2014/main" id="{7B7232E0-067D-9656-EA03-4B3845CC34CB}"/>
              </a:ext>
            </a:extLst>
          </p:cNvPr>
          <p:cNvSpPr>
            <a:spLocks noGrp="1"/>
          </p:cNvSpPr>
          <p:nvPr>
            <p:ph idx="1"/>
          </p:nvPr>
        </p:nvSpPr>
        <p:spPr/>
        <p:txBody>
          <a:bodyPr>
            <a:normAutofit fontScale="92500"/>
          </a:bodyPr>
          <a:lstStyle/>
          <a:p>
            <a:pPr marL="457200" lvl="1" indent="0">
              <a:buNone/>
            </a:pPr>
            <a:r>
              <a:rPr lang="en-US" sz="2800" b="1" i="0" dirty="0">
                <a:solidFill>
                  <a:schemeClr val="accent2">
                    <a:lumMod val="50000"/>
                  </a:schemeClr>
                </a:solidFill>
                <a:effectLst/>
                <a:latin typeface="-apple-system"/>
              </a:rPr>
              <a:t>Leaky </a:t>
            </a:r>
            <a:r>
              <a:rPr lang="en-US" sz="2800" b="1" i="0" dirty="0" err="1">
                <a:solidFill>
                  <a:schemeClr val="accent2">
                    <a:lumMod val="50000"/>
                  </a:schemeClr>
                </a:solidFill>
                <a:effectLst/>
                <a:latin typeface="-apple-system"/>
              </a:rPr>
              <a:t>ReLU</a:t>
            </a:r>
            <a:r>
              <a:rPr lang="en-US" sz="2800" b="1" i="0" dirty="0">
                <a:solidFill>
                  <a:schemeClr val="accent2">
                    <a:lumMod val="50000"/>
                  </a:schemeClr>
                </a:solidFill>
                <a:effectLst/>
                <a:latin typeface="-apple-system"/>
              </a:rPr>
              <a:t>  Activation Function – </a:t>
            </a:r>
            <a:r>
              <a:rPr lang="en-US" sz="2800" b="1" i="0" dirty="0" err="1">
                <a:solidFill>
                  <a:schemeClr val="accent2">
                    <a:lumMod val="50000"/>
                  </a:schemeClr>
                </a:solidFill>
                <a:effectLst/>
                <a:latin typeface="-apple-system"/>
              </a:rPr>
              <a:t>Characterestics</a:t>
            </a:r>
            <a:endParaRPr lang="en-US" sz="2800" b="1" i="0" dirty="0">
              <a:solidFill>
                <a:schemeClr val="accent2">
                  <a:lumMod val="50000"/>
                </a:schemeClr>
              </a:solidFill>
              <a:effectLst/>
              <a:latin typeface="-apple-system"/>
            </a:endParaRPr>
          </a:p>
          <a:p>
            <a:pPr marL="457200" lvl="1" indent="0">
              <a:buNone/>
            </a:pPr>
            <a:endParaRPr lang="en-US" sz="2800" b="1" i="0" dirty="0">
              <a:solidFill>
                <a:schemeClr val="accent2">
                  <a:lumMod val="50000"/>
                </a:schemeClr>
              </a:solidFill>
              <a:effectLst/>
              <a:latin typeface="-apple-system"/>
            </a:endParaRPr>
          </a:p>
          <a:p>
            <a:pPr marL="800100" lvl="1" indent="-342900"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leaky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activation function is a </a:t>
            </a:r>
            <a:r>
              <a:rPr lang="en-US" b="1" dirty="0">
                <a:latin typeface="Times New Roman" panose="02020603050405020304" pitchFamily="18" charset="0"/>
                <a:cs typeface="Times New Roman" panose="02020603050405020304" pitchFamily="18" charset="0"/>
              </a:rPr>
              <a:t>modified version of the default </a:t>
            </a:r>
            <a:r>
              <a:rPr lang="en-US" b="1" dirty="0" err="1">
                <a:latin typeface="Times New Roman" panose="02020603050405020304" pitchFamily="18" charset="0"/>
                <a:cs typeface="Times New Roman" panose="02020603050405020304" pitchFamily="18" charset="0"/>
              </a:rPr>
              <a:t>ReLU</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function.</a:t>
            </a:r>
          </a:p>
          <a:p>
            <a:pPr marL="800100" lvl="1" indent="-342900"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Leaky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activation function </a:t>
            </a:r>
            <a:r>
              <a:rPr lang="en-US" b="1" dirty="0">
                <a:solidFill>
                  <a:srgbClr val="0070C0"/>
                </a:solidFill>
                <a:latin typeface="Times New Roman" panose="02020603050405020304" pitchFamily="18" charset="0"/>
                <a:cs typeface="Times New Roman" panose="02020603050405020304" pitchFamily="18" charset="0"/>
              </a:rPr>
              <a:t>does </a:t>
            </a:r>
            <a:r>
              <a:rPr lang="en-US" b="1" dirty="0">
                <a:solidFill>
                  <a:srgbClr val="C00000"/>
                </a:solidFill>
                <a:latin typeface="Times New Roman" panose="02020603050405020304" pitchFamily="18" charset="0"/>
                <a:cs typeface="Times New Roman" panose="02020603050405020304" pitchFamily="18" charset="0"/>
              </a:rPr>
              <a:t>not</a:t>
            </a:r>
            <a:r>
              <a:rPr lang="en-US" b="1" dirty="0">
                <a:solidFill>
                  <a:srgbClr val="0070C0"/>
                </a:solidFill>
                <a:latin typeface="Times New Roman" panose="02020603050405020304" pitchFamily="18" charset="0"/>
                <a:cs typeface="Times New Roman" panose="02020603050405020304" pitchFamily="18" charset="0"/>
              </a:rPr>
              <a:t> have the vanishing gradient problem</a:t>
            </a:r>
            <a:r>
              <a:rPr lang="en-US" dirty="0">
                <a:latin typeface="Times New Roman" panose="02020603050405020304" pitchFamily="18" charset="0"/>
                <a:cs typeface="Times New Roman" panose="02020603050405020304" pitchFamily="18" charset="0"/>
              </a:rPr>
              <a:t>.</a:t>
            </a:r>
          </a:p>
          <a:p>
            <a:pPr marL="800100" lvl="1" indent="-342900"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If the input value is </a:t>
            </a:r>
            <a:r>
              <a:rPr lang="en-US" b="1" dirty="0">
                <a:solidFill>
                  <a:srgbClr val="00B0F0"/>
                </a:solidFill>
                <a:latin typeface="Times New Roman" panose="02020603050405020304" pitchFamily="18" charset="0"/>
                <a:cs typeface="Times New Roman" panose="02020603050405020304" pitchFamily="18" charset="0"/>
              </a:rPr>
              <a:t>greater than 0</a:t>
            </a:r>
            <a:r>
              <a:rPr lang="en-US" dirty="0">
                <a:latin typeface="Times New Roman" panose="02020603050405020304" pitchFamily="18" charset="0"/>
                <a:cs typeface="Times New Roman" panose="02020603050405020304" pitchFamily="18" charset="0"/>
              </a:rPr>
              <a:t>, the leaky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function </a:t>
            </a:r>
            <a:r>
              <a:rPr lang="en-US" b="1" dirty="0">
                <a:solidFill>
                  <a:srgbClr val="002060"/>
                </a:solidFill>
                <a:latin typeface="Times New Roman" panose="02020603050405020304" pitchFamily="18" charset="0"/>
                <a:cs typeface="Times New Roman" panose="02020603050405020304" pitchFamily="18" charset="0"/>
              </a:rPr>
              <a:t>outputs the input </a:t>
            </a:r>
            <a:r>
              <a:rPr lang="en-US" dirty="0">
                <a:latin typeface="Times New Roman" panose="02020603050405020304" pitchFamily="18" charset="0"/>
                <a:cs typeface="Times New Roman" panose="02020603050405020304" pitchFamily="18" charset="0"/>
              </a:rPr>
              <a:t>as it is like the default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function does. </a:t>
            </a:r>
          </a:p>
          <a:p>
            <a:pPr marL="800100" lvl="1" indent="-342900"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if the input is </a:t>
            </a:r>
            <a:r>
              <a:rPr lang="en-US" b="1" dirty="0">
                <a:solidFill>
                  <a:srgbClr val="00B0F0"/>
                </a:solidFill>
                <a:latin typeface="Times New Roman" panose="02020603050405020304" pitchFamily="18" charset="0"/>
                <a:cs typeface="Times New Roman" panose="02020603050405020304" pitchFamily="18" charset="0"/>
              </a:rPr>
              <a:t>less than 0</a:t>
            </a:r>
            <a:r>
              <a:rPr lang="en-US" dirty="0">
                <a:latin typeface="Times New Roman" panose="02020603050405020304" pitchFamily="18" charset="0"/>
                <a:cs typeface="Times New Roman" panose="02020603050405020304" pitchFamily="18" charset="0"/>
              </a:rPr>
              <a:t>, the leaky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function </a:t>
            </a:r>
            <a:r>
              <a:rPr lang="en-US" b="1" dirty="0">
                <a:solidFill>
                  <a:schemeClr val="accent1">
                    <a:lumMod val="50000"/>
                  </a:schemeClr>
                </a:solidFill>
                <a:latin typeface="Times New Roman" panose="02020603050405020304" pitchFamily="18" charset="0"/>
                <a:cs typeface="Times New Roman" panose="02020603050405020304" pitchFamily="18" charset="0"/>
              </a:rPr>
              <a:t>outputs a small negative value </a:t>
            </a:r>
            <a:r>
              <a:rPr lang="en-US" dirty="0">
                <a:latin typeface="Times New Roman" panose="02020603050405020304" pitchFamily="18" charset="0"/>
                <a:cs typeface="Times New Roman" panose="02020603050405020304" pitchFamily="18" charset="0"/>
              </a:rPr>
              <a:t>defined by </a:t>
            </a:r>
            <a:r>
              <a:rPr lang="en-US" dirty="0">
                <a:solidFill>
                  <a:schemeClr val="accent6">
                    <a:lumMod val="50000"/>
                  </a:schemeClr>
                </a:solidFill>
                <a:latin typeface="Times New Roman" panose="02020603050405020304" pitchFamily="18" charset="0"/>
                <a:cs typeface="Times New Roman" panose="02020603050405020304" pitchFamily="18" charset="0"/>
              </a:rPr>
              <a:t>αz </a:t>
            </a:r>
            <a:r>
              <a:rPr lang="en-US" dirty="0">
                <a:latin typeface="Times New Roman" panose="02020603050405020304" pitchFamily="18" charset="0"/>
                <a:cs typeface="Times New Roman" panose="02020603050405020304" pitchFamily="18" charset="0"/>
              </a:rPr>
              <a:t>(where α is a small constant value, usually 0.01 and z is the input value).</a:t>
            </a:r>
          </a:p>
          <a:p>
            <a:pPr marL="800100" lvl="1" indent="-342900"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does not have any linear component with zero derivatives (slopes). Therefore, it can avoid the dying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problem.</a:t>
            </a:r>
          </a:p>
          <a:p>
            <a:pPr marL="800100" lvl="1" indent="-342900"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learning process with leaky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is </a:t>
            </a:r>
            <a:r>
              <a:rPr lang="en-US" b="1" dirty="0">
                <a:solidFill>
                  <a:srgbClr val="FF0000"/>
                </a:solidFill>
                <a:latin typeface="Times New Roman" panose="02020603050405020304" pitchFamily="18" charset="0"/>
                <a:cs typeface="Times New Roman" panose="02020603050405020304" pitchFamily="18" charset="0"/>
              </a:rPr>
              <a:t>faster than</a:t>
            </a:r>
            <a:r>
              <a:rPr lang="en-US" dirty="0">
                <a:latin typeface="Times New Roman" panose="02020603050405020304" pitchFamily="18" charset="0"/>
                <a:cs typeface="Times New Roman" panose="02020603050405020304" pitchFamily="18" charset="0"/>
              </a:rPr>
              <a:t> the default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016B2606-DF5A-3B34-1076-DEA15D17E504}"/>
              </a:ext>
            </a:extLst>
          </p:cNvPr>
          <p:cNvSpPr txBox="1"/>
          <p:nvPr/>
        </p:nvSpPr>
        <p:spPr>
          <a:xfrm>
            <a:off x="1014705" y="6091090"/>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spTree>
    <p:extLst>
      <p:ext uri="{BB962C8B-B14F-4D97-AF65-F5344CB8AC3E}">
        <p14:creationId xmlns:p14="http://schemas.microsoft.com/office/powerpoint/2010/main" val="716245317"/>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D09AA-6685-A053-BA61-BD77723AEE30}"/>
              </a:ext>
            </a:extLst>
          </p:cNvPr>
          <p:cNvSpPr>
            <a:spLocks noGrp="1"/>
          </p:cNvSpPr>
          <p:nvPr>
            <p:ph type="title"/>
          </p:nvPr>
        </p:nvSpPr>
        <p:spPr/>
        <p:txBody>
          <a:bodyPr>
            <a:normAutofit/>
          </a:bodyPr>
          <a:lstStyle/>
          <a:p>
            <a:r>
              <a:rPr lang="en-US" dirty="0"/>
              <a:t>Common Activation Functions</a:t>
            </a:r>
          </a:p>
        </p:txBody>
      </p:sp>
      <p:sp>
        <p:nvSpPr>
          <p:cNvPr id="3" name="Content Placeholder 2">
            <a:extLst>
              <a:ext uri="{FF2B5EF4-FFF2-40B4-BE49-F238E27FC236}">
                <a16:creationId xmlns:a16="http://schemas.microsoft.com/office/drawing/2014/main" id="{12B6536D-45BF-E84C-BEF2-06AE3A5AE9D0}"/>
              </a:ext>
            </a:extLst>
          </p:cNvPr>
          <p:cNvSpPr>
            <a:spLocks noGrp="1"/>
          </p:cNvSpPr>
          <p:nvPr>
            <p:ph idx="1"/>
          </p:nvPr>
        </p:nvSpPr>
        <p:spPr/>
        <p:txBody>
          <a:bodyPr>
            <a:normAutofit/>
          </a:bodyPr>
          <a:lstStyle/>
          <a:p>
            <a:pPr marL="457200" lvl="1" indent="0">
              <a:buNone/>
            </a:pPr>
            <a:r>
              <a:rPr lang="en-US" sz="2800" b="1" i="0" dirty="0">
                <a:solidFill>
                  <a:schemeClr val="accent2">
                    <a:lumMod val="50000"/>
                  </a:schemeClr>
                </a:solidFill>
                <a:effectLst/>
                <a:latin typeface="-apple-system"/>
              </a:rPr>
              <a:t>Leaky </a:t>
            </a:r>
            <a:r>
              <a:rPr lang="en-US" sz="2800" b="1" i="0" dirty="0" err="1">
                <a:solidFill>
                  <a:schemeClr val="accent2">
                    <a:lumMod val="50000"/>
                  </a:schemeClr>
                </a:solidFill>
                <a:effectLst/>
                <a:latin typeface="-apple-system"/>
              </a:rPr>
              <a:t>ReLU</a:t>
            </a:r>
            <a:r>
              <a:rPr lang="en-US" sz="2800" b="1" i="0" dirty="0">
                <a:solidFill>
                  <a:schemeClr val="accent2">
                    <a:lumMod val="50000"/>
                  </a:schemeClr>
                </a:solidFill>
                <a:effectLst/>
                <a:latin typeface="-apple-system"/>
              </a:rPr>
              <a:t>  Activation Function – Limitation:</a:t>
            </a:r>
          </a:p>
          <a:p>
            <a:pPr marL="457200" lvl="1" indent="0">
              <a:buNone/>
            </a:pPr>
            <a:endParaRPr lang="en-US" sz="2800" b="1" i="0" dirty="0">
              <a:solidFill>
                <a:schemeClr val="accent2">
                  <a:lumMod val="50000"/>
                </a:schemeClr>
              </a:solidFill>
              <a:effectLst/>
              <a:latin typeface="-apple-system"/>
            </a:endParaRPr>
          </a:p>
          <a:p>
            <a:pPr algn="just">
              <a:lnSpc>
                <a:spcPct val="150000"/>
              </a:lnSpc>
              <a:spcBef>
                <a:spcPts val="0"/>
              </a:spcBef>
            </a:pPr>
            <a:r>
              <a:rPr lang="en-US" sz="2400" b="1" dirty="0">
                <a:solidFill>
                  <a:srgbClr val="0070C0"/>
                </a:solidFill>
                <a:latin typeface="Times New Roman" panose="02020603050405020304" pitchFamily="18" charset="0"/>
                <a:cs typeface="Times New Roman" panose="02020603050405020304" pitchFamily="18" charset="0"/>
              </a:rPr>
              <a:t>Extra hyperparameter</a:t>
            </a:r>
            <a:r>
              <a:rPr lang="en-US" sz="2400" dirty="0">
                <a:latin typeface="Times New Roman" panose="02020603050405020304" pitchFamily="18" charset="0"/>
                <a:cs typeface="Times New Roman" panose="02020603050405020304" pitchFamily="18" charset="0"/>
              </a:rPr>
              <a:t>: Leaky </a:t>
            </a:r>
            <a:r>
              <a:rPr lang="en-US" sz="2400" dirty="0" err="1">
                <a:latin typeface="Times New Roman" panose="02020603050405020304" pitchFamily="18" charset="0"/>
                <a:cs typeface="Times New Roman" panose="02020603050405020304" pitchFamily="18" charset="0"/>
              </a:rPr>
              <a:t>ReLU</a:t>
            </a:r>
            <a:r>
              <a:rPr lang="en-US" sz="2400" dirty="0">
                <a:latin typeface="Times New Roman" panose="02020603050405020304" pitchFamily="18" charset="0"/>
                <a:cs typeface="Times New Roman" panose="02020603050405020304" pitchFamily="18" charset="0"/>
              </a:rPr>
              <a:t> introduces another hyperparameter, the slope of the negative part, which has to be tuned before training. This can increase the complexity and risk of overfitting.</a:t>
            </a:r>
          </a:p>
          <a:p>
            <a:pPr algn="just">
              <a:lnSpc>
                <a:spcPct val="150000"/>
              </a:lnSpc>
              <a:spcBef>
                <a:spcPts val="0"/>
              </a:spcBef>
            </a:pPr>
            <a:r>
              <a:rPr lang="en-US" sz="2400" b="1" dirty="0">
                <a:solidFill>
                  <a:srgbClr val="0070C0"/>
                </a:solidFill>
                <a:latin typeface="Times New Roman" panose="02020603050405020304" pitchFamily="18" charset="0"/>
                <a:cs typeface="Times New Roman" panose="02020603050405020304" pitchFamily="18" charset="0"/>
              </a:rPr>
              <a:t>Computational inefficiency</a:t>
            </a:r>
            <a:r>
              <a:rPr lang="en-US" sz="2400" dirty="0">
                <a:latin typeface="Times New Roman" panose="02020603050405020304" pitchFamily="18" charset="0"/>
                <a:cs typeface="Times New Roman" panose="02020603050405020304" pitchFamily="18" charset="0"/>
              </a:rPr>
              <a:t>: Leaky </a:t>
            </a:r>
            <a:r>
              <a:rPr lang="en-US" sz="2400" dirty="0" err="1">
                <a:latin typeface="Times New Roman" panose="02020603050405020304" pitchFamily="18" charset="0"/>
                <a:cs typeface="Times New Roman" panose="02020603050405020304" pitchFamily="18" charset="0"/>
              </a:rPr>
              <a:t>ReLU</a:t>
            </a:r>
            <a:r>
              <a:rPr lang="en-US" sz="2400" dirty="0">
                <a:latin typeface="Times New Roman" panose="02020603050405020304" pitchFamily="18" charset="0"/>
                <a:cs typeface="Times New Roman" panose="02020603050405020304" pitchFamily="18" charset="0"/>
              </a:rPr>
              <a:t> can be</a:t>
            </a:r>
            <a:r>
              <a:rPr lang="en-US" sz="2400" b="1" dirty="0">
                <a:solidFill>
                  <a:srgbClr val="7030A0"/>
                </a:solidFill>
                <a:latin typeface="Times New Roman" panose="02020603050405020304" pitchFamily="18" charset="0"/>
                <a:cs typeface="Times New Roman" panose="02020603050405020304" pitchFamily="18" charset="0"/>
              </a:rPr>
              <a:t> slower </a:t>
            </a:r>
            <a:r>
              <a:rPr lang="en-US" sz="2400" dirty="0">
                <a:latin typeface="Times New Roman" panose="02020603050405020304" pitchFamily="18" charset="0"/>
                <a:cs typeface="Times New Roman" panose="02020603050405020304" pitchFamily="18" charset="0"/>
              </a:rPr>
              <a:t>to compute than </a:t>
            </a:r>
            <a:r>
              <a:rPr lang="en-US" sz="2400" dirty="0" err="1">
                <a:latin typeface="Times New Roman" panose="02020603050405020304" pitchFamily="18" charset="0"/>
                <a:cs typeface="Times New Roman" panose="02020603050405020304" pitchFamily="18" charset="0"/>
              </a:rPr>
              <a:t>ReLU</a:t>
            </a:r>
            <a:r>
              <a:rPr lang="en-US" sz="2400" dirty="0">
                <a:latin typeface="Times New Roman" panose="02020603050405020304" pitchFamily="18" charset="0"/>
                <a:cs typeface="Times New Roman" panose="02020603050405020304" pitchFamily="18" charset="0"/>
              </a:rPr>
              <a:t>, as it requires additional calculation for the negative inputs. This can affect the training speed, especially for </a:t>
            </a:r>
            <a:r>
              <a:rPr lang="en-US" sz="2400" b="1" dirty="0">
                <a:solidFill>
                  <a:srgbClr val="FF0000"/>
                </a:solidFill>
                <a:latin typeface="Times New Roman" panose="02020603050405020304" pitchFamily="18" charset="0"/>
                <a:cs typeface="Times New Roman" panose="02020603050405020304" pitchFamily="18" charset="0"/>
              </a:rPr>
              <a:t>large datasets</a:t>
            </a:r>
            <a:r>
              <a:rPr lang="en-US" sz="2400" dirty="0">
                <a:latin typeface="Times New Roman" panose="02020603050405020304" pitchFamily="18" charset="0"/>
                <a:cs typeface="Times New Roman" panose="02020603050405020304" pitchFamily="18" charset="0"/>
              </a:rPr>
              <a:t>.</a:t>
            </a:r>
          </a:p>
        </p:txBody>
      </p:sp>
      <p:sp>
        <p:nvSpPr>
          <p:cNvPr id="11" name="TextBox 10">
            <a:extLst>
              <a:ext uri="{FF2B5EF4-FFF2-40B4-BE49-F238E27FC236}">
                <a16:creationId xmlns:a16="http://schemas.microsoft.com/office/drawing/2014/main" id="{2A0D6A6E-EF92-7535-5DD8-F907855A693F}"/>
              </a:ext>
            </a:extLst>
          </p:cNvPr>
          <p:cNvSpPr txBox="1"/>
          <p:nvPr/>
        </p:nvSpPr>
        <p:spPr>
          <a:xfrm>
            <a:off x="849086" y="6091090"/>
            <a:ext cx="9906000" cy="261610"/>
          </a:xfrm>
          <a:prstGeom prst="rect">
            <a:avLst/>
          </a:prstGeom>
          <a:noFill/>
        </p:spPr>
        <p:txBody>
          <a:bodyPr wrap="square">
            <a:spAutoFit/>
          </a:bodyPr>
          <a:lstStyle/>
          <a:p>
            <a:r>
              <a:rPr lang="en-US" sz="1100" dirty="0">
                <a:hlinkClick r:id="rId2"/>
              </a:rPr>
              <a:t>Information | Free Full-Text | Learnable Leaky </a:t>
            </a:r>
            <a:r>
              <a:rPr lang="en-US" sz="1100" dirty="0" err="1">
                <a:hlinkClick r:id="rId2"/>
              </a:rPr>
              <a:t>ReLU</a:t>
            </a:r>
            <a:r>
              <a:rPr lang="en-US" sz="1100" dirty="0">
                <a:hlinkClick r:id="rId2"/>
              </a:rPr>
              <a:t> (</a:t>
            </a:r>
            <a:r>
              <a:rPr lang="en-US" sz="1100" dirty="0" err="1">
                <a:hlinkClick r:id="rId2"/>
              </a:rPr>
              <a:t>LeLeLU</a:t>
            </a:r>
            <a:r>
              <a:rPr lang="en-US" sz="1100" dirty="0">
                <a:hlinkClick r:id="rId2"/>
              </a:rPr>
              <a:t>): An Alternative Accuracy-Optimized Activation Function (mdpi.com)</a:t>
            </a:r>
            <a:endParaRPr lang="en-US" sz="1100" dirty="0"/>
          </a:p>
        </p:txBody>
      </p:sp>
    </p:spTree>
    <p:extLst>
      <p:ext uri="{BB962C8B-B14F-4D97-AF65-F5344CB8AC3E}">
        <p14:creationId xmlns:p14="http://schemas.microsoft.com/office/powerpoint/2010/main" val="3519113625"/>
      </p:ext>
    </p:extLst>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D09AA-6685-A053-BA61-BD77723AEE30}"/>
              </a:ext>
            </a:extLst>
          </p:cNvPr>
          <p:cNvSpPr>
            <a:spLocks noGrp="1"/>
          </p:cNvSpPr>
          <p:nvPr>
            <p:ph type="title"/>
          </p:nvPr>
        </p:nvSpPr>
        <p:spPr/>
        <p:txBody>
          <a:bodyPr>
            <a:normAutofit/>
          </a:bodyPr>
          <a:lstStyle/>
          <a:p>
            <a:r>
              <a:rPr lang="en-US" dirty="0"/>
              <a:t>Common Activation Functions</a:t>
            </a:r>
          </a:p>
        </p:txBody>
      </p:sp>
      <p:pic>
        <p:nvPicPr>
          <p:cNvPr id="14340" name="Picture 4">
            <a:extLst>
              <a:ext uri="{FF2B5EF4-FFF2-40B4-BE49-F238E27FC236}">
                <a16:creationId xmlns:a16="http://schemas.microsoft.com/office/drawing/2014/main" id="{18636046-5ED5-5633-D9F2-07AA602D6E7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286476" y="1304427"/>
            <a:ext cx="7619047" cy="4736508"/>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a:extLst>
              <a:ext uri="{FF2B5EF4-FFF2-40B4-BE49-F238E27FC236}">
                <a16:creationId xmlns:a16="http://schemas.microsoft.com/office/drawing/2014/main" id="{2C3A563B-7FD4-A85A-BAB7-EB1384A275EC}"/>
              </a:ext>
            </a:extLst>
          </p:cNvPr>
          <p:cNvSpPr txBox="1"/>
          <p:nvPr/>
        </p:nvSpPr>
        <p:spPr>
          <a:xfrm>
            <a:off x="707571" y="1150538"/>
            <a:ext cx="6096000" cy="461665"/>
          </a:xfrm>
          <a:prstGeom prst="rect">
            <a:avLst/>
          </a:prstGeom>
          <a:noFill/>
        </p:spPr>
        <p:txBody>
          <a:bodyPr wrap="square">
            <a:spAutoFit/>
          </a:bodyPr>
          <a:lstStyle/>
          <a:p>
            <a:r>
              <a:rPr lang="en-US" sz="2400" dirty="0">
                <a:ln w="0"/>
                <a:solidFill>
                  <a:srgbClr val="C00000"/>
                </a:solidFill>
                <a:effectLst>
                  <a:outerShdw blurRad="38100" dist="25400" dir="5400000" algn="ctr" rotWithShape="0">
                    <a:srgbClr val="6E747A">
                      <a:alpha val="43000"/>
                    </a:srgbClr>
                  </a:outerShdw>
                </a:effectLst>
              </a:rPr>
              <a:t>ReLU6 activation function</a:t>
            </a:r>
          </a:p>
        </p:txBody>
      </p:sp>
    </p:spTree>
    <p:extLst>
      <p:ext uri="{BB962C8B-B14F-4D97-AF65-F5344CB8AC3E}">
        <p14:creationId xmlns:p14="http://schemas.microsoft.com/office/powerpoint/2010/main" val="3195374157"/>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D09AA-6685-A053-BA61-BD77723AEE30}"/>
              </a:ext>
            </a:extLst>
          </p:cNvPr>
          <p:cNvSpPr>
            <a:spLocks noGrp="1"/>
          </p:cNvSpPr>
          <p:nvPr>
            <p:ph type="title"/>
          </p:nvPr>
        </p:nvSpPr>
        <p:spPr/>
        <p:txBody>
          <a:bodyPr>
            <a:normAutofit/>
          </a:bodyPr>
          <a:lstStyle/>
          <a:p>
            <a:r>
              <a:rPr lang="en-US" dirty="0"/>
              <a:t>Common Activation Functions</a:t>
            </a:r>
          </a:p>
        </p:txBody>
      </p:sp>
      <p:sp>
        <p:nvSpPr>
          <p:cNvPr id="3" name="Content Placeholder 2">
            <a:extLst>
              <a:ext uri="{FF2B5EF4-FFF2-40B4-BE49-F238E27FC236}">
                <a16:creationId xmlns:a16="http://schemas.microsoft.com/office/drawing/2014/main" id="{12B6536D-45BF-E84C-BEF2-06AE3A5AE9D0}"/>
              </a:ext>
            </a:extLst>
          </p:cNvPr>
          <p:cNvSpPr>
            <a:spLocks noGrp="1"/>
          </p:cNvSpPr>
          <p:nvPr>
            <p:ph idx="1"/>
          </p:nvPr>
        </p:nvSpPr>
        <p:spPr/>
        <p:txBody>
          <a:bodyPr>
            <a:normAutofit/>
          </a:bodyPr>
          <a:lstStyle/>
          <a:p>
            <a:pPr marL="457200" lvl="1" indent="0">
              <a:buNone/>
            </a:pPr>
            <a:r>
              <a:rPr lang="en-US" sz="2800" b="1" i="0" dirty="0">
                <a:solidFill>
                  <a:schemeClr val="accent2">
                    <a:lumMod val="50000"/>
                  </a:schemeClr>
                </a:solidFill>
                <a:effectLst/>
                <a:latin typeface="-apple-system"/>
              </a:rPr>
              <a:t>ReLU6  Activation Function – Limitation:</a:t>
            </a:r>
          </a:p>
          <a:p>
            <a:pPr marL="800100" lvl="1"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main difference between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and ReLU6 is that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allows very high values on the positive side while </a:t>
            </a:r>
            <a:r>
              <a:rPr lang="en-US" b="1" dirty="0">
                <a:solidFill>
                  <a:srgbClr val="0070C0"/>
                </a:solidFill>
                <a:latin typeface="Times New Roman" panose="02020603050405020304" pitchFamily="18" charset="0"/>
                <a:cs typeface="Times New Roman" panose="02020603050405020304" pitchFamily="18" charset="0"/>
              </a:rPr>
              <a:t>ReLU6 restricts to the value 6 on the positive side</a:t>
            </a:r>
            <a:r>
              <a:rPr lang="en-US" dirty="0">
                <a:latin typeface="Times New Roman" panose="02020603050405020304" pitchFamily="18" charset="0"/>
                <a:cs typeface="Times New Roman" panose="02020603050405020304" pitchFamily="18" charset="0"/>
              </a:rPr>
              <a:t>. Any input value which is 6 or greater than 6 will be restricted to the value 6 (hence the name).</a:t>
            </a:r>
          </a:p>
        </p:txBody>
      </p:sp>
      <p:sp>
        <p:nvSpPr>
          <p:cNvPr id="4" name="TextBox 3">
            <a:extLst>
              <a:ext uri="{FF2B5EF4-FFF2-40B4-BE49-F238E27FC236}">
                <a16:creationId xmlns:a16="http://schemas.microsoft.com/office/drawing/2014/main" id="{016B2606-DF5A-3B34-1076-DEA15D17E504}"/>
              </a:ext>
            </a:extLst>
          </p:cNvPr>
          <p:cNvSpPr txBox="1"/>
          <p:nvPr/>
        </p:nvSpPr>
        <p:spPr>
          <a:xfrm>
            <a:off x="862305" y="6091090"/>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spTree>
    <p:extLst>
      <p:ext uri="{BB962C8B-B14F-4D97-AF65-F5344CB8AC3E}">
        <p14:creationId xmlns:p14="http://schemas.microsoft.com/office/powerpoint/2010/main" val="265434340"/>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D09AA-6685-A053-BA61-BD77723AEE30}"/>
              </a:ext>
            </a:extLst>
          </p:cNvPr>
          <p:cNvSpPr>
            <a:spLocks noGrp="1"/>
          </p:cNvSpPr>
          <p:nvPr>
            <p:ph type="title"/>
          </p:nvPr>
        </p:nvSpPr>
        <p:spPr/>
        <p:txBody>
          <a:bodyPr/>
          <a:lstStyle/>
          <a:p>
            <a:r>
              <a:rPr lang="en-US" dirty="0" err="1"/>
              <a:t>Softmax</a:t>
            </a:r>
            <a:r>
              <a:rPr lang="en-US" dirty="0"/>
              <a:t> Function</a:t>
            </a:r>
          </a:p>
        </p:txBody>
      </p:sp>
      <p:sp>
        <p:nvSpPr>
          <p:cNvPr id="3" name="Content Placeholder 2">
            <a:extLst>
              <a:ext uri="{FF2B5EF4-FFF2-40B4-BE49-F238E27FC236}">
                <a16:creationId xmlns:a16="http://schemas.microsoft.com/office/drawing/2014/main" id="{7B7232E0-067D-9656-EA03-4B3845CC34CB}"/>
              </a:ext>
            </a:extLst>
          </p:cNvPr>
          <p:cNvSpPr>
            <a:spLocks noGrp="1"/>
          </p:cNvSpPr>
          <p:nvPr>
            <p:ph idx="1"/>
          </p:nvPr>
        </p:nvSpPr>
        <p:spPr/>
        <p:txBody>
          <a:bodyPr/>
          <a:lstStyle/>
          <a:p>
            <a:pPr marL="342900" indent="-342900" algn="just">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Softmax</a:t>
            </a:r>
            <a:r>
              <a:rPr lang="en-US" dirty="0">
                <a:latin typeface="Times New Roman" panose="02020603050405020304" pitchFamily="18" charset="0"/>
                <a:cs typeface="Times New Roman" panose="02020603050405020304" pitchFamily="18" charset="0"/>
              </a:rPr>
              <a:t> function comes from the family of </a:t>
            </a:r>
            <a:r>
              <a:rPr lang="en-US" b="1" dirty="0">
                <a:solidFill>
                  <a:srgbClr val="FF0000"/>
                </a:solidFill>
                <a:latin typeface="Times New Roman" panose="02020603050405020304" pitchFamily="18" charset="0"/>
                <a:cs typeface="Times New Roman" panose="02020603050405020304" pitchFamily="18" charset="0"/>
              </a:rPr>
              <a:t>Sigmoid functions </a:t>
            </a:r>
            <a:r>
              <a:rPr lang="en-US" dirty="0">
                <a:latin typeface="Times New Roman" panose="02020603050405020304" pitchFamily="18" charset="0"/>
                <a:cs typeface="Times New Roman" panose="02020603050405020304" pitchFamily="18" charset="0"/>
              </a:rPr>
              <a:t>only.</a:t>
            </a:r>
          </a:p>
          <a:p>
            <a:pPr marL="342900" indent="-342900" algn="just">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Softmax</a:t>
            </a:r>
            <a:r>
              <a:rPr lang="en-US" dirty="0">
                <a:latin typeface="Times New Roman" panose="02020603050405020304" pitchFamily="18" charset="0"/>
                <a:cs typeface="Times New Roman" panose="02020603050405020304" pitchFamily="18" charset="0"/>
              </a:rPr>
              <a:t> function </a:t>
            </a:r>
            <a:r>
              <a:rPr lang="en-US" b="1" dirty="0">
                <a:solidFill>
                  <a:srgbClr val="00B0F0"/>
                </a:solidFill>
                <a:latin typeface="Times New Roman" panose="02020603050405020304" pitchFamily="18" charset="0"/>
                <a:cs typeface="Times New Roman" panose="02020603050405020304" pitchFamily="18" charset="0"/>
              </a:rPr>
              <a:t>squashes the incoming signals</a:t>
            </a:r>
            <a:r>
              <a:rPr lang="en-US" dirty="0">
                <a:latin typeface="Times New Roman" panose="02020603050405020304" pitchFamily="18" charset="0"/>
                <a:cs typeface="Times New Roman" panose="02020603050405020304" pitchFamily="18" charset="0"/>
              </a:rPr>
              <a:t> for </a:t>
            </a:r>
            <a:r>
              <a:rPr lang="en-US" b="1" dirty="0">
                <a:solidFill>
                  <a:srgbClr val="0070C0"/>
                </a:solidFill>
                <a:latin typeface="Times New Roman" panose="02020603050405020304" pitchFamily="18" charset="0"/>
                <a:cs typeface="Times New Roman" panose="02020603050405020304" pitchFamily="18" charset="0"/>
              </a:rPr>
              <a:t>multiple classes </a:t>
            </a:r>
            <a:r>
              <a:rPr lang="en-US" dirty="0">
                <a:latin typeface="Times New Roman" panose="02020603050405020304" pitchFamily="18" charset="0"/>
                <a:cs typeface="Times New Roman" panose="02020603050405020304" pitchFamily="18" charset="0"/>
              </a:rPr>
              <a:t>in a probability distribution. The sum of this probability distribution would obviously be </a:t>
            </a:r>
            <a:r>
              <a:rPr lang="en-US" b="1" dirty="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a:t>
            </a:r>
          </a:p>
          <a:p>
            <a:endParaRPr lang="en-US" dirty="0"/>
          </a:p>
        </p:txBody>
      </p:sp>
      <p:sp>
        <p:nvSpPr>
          <p:cNvPr id="4" name="TextBox 3">
            <a:extLst>
              <a:ext uri="{FF2B5EF4-FFF2-40B4-BE49-F238E27FC236}">
                <a16:creationId xmlns:a16="http://schemas.microsoft.com/office/drawing/2014/main" id="{016B2606-DF5A-3B34-1076-DEA15D17E504}"/>
              </a:ext>
            </a:extLst>
          </p:cNvPr>
          <p:cNvSpPr txBox="1"/>
          <p:nvPr/>
        </p:nvSpPr>
        <p:spPr>
          <a:xfrm>
            <a:off x="1047362" y="6459865"/>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pic>
        <p:nvPicPr>
          <p:cNvPr id="6146" name="Picture 2">
            <a:extLst>
              <a:ext uri="{FF2B5EF4-FFF2-40B4-BE49-F238E27FC236}">
                <a16:creationId xmlns:a16="http://schemas.microsoft.com/office/drawing/2014/main" id="{5511029C-A022-E361-7E48-A95C7D3D72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6885" y="4201886"/>
            <a:ext cx="3886200" cy="164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604069"/>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D09AA-6685-A053-BA61-BD77723AEE30}"/>
              </a:ext>
            </a:extLst>
          </p:cNvPr>
          <p:cNvSpPr>
            <a:spLocks noGrp="1"/>
          </p:cNvSpPr>
          <p:nvPr>
            <p:ph type="title"/>
          </p:nvPr>
        </p:nvSpPr>
        <p:spPr/>
        <p:txBody>
          <a:bodyPr/>
          <a:lstStyle/>
          <a:p>
            <a:r>
              <a:rPr lang="en-US" dirty="0" err="1"/>
              <a:t>Softmax</a:t>
            </a:r>
            <a:r>
              <a:rPr lang="en-US" dirty="0"/>
              <a:t> Function</a:t>
            </a:r>
          </a:p>
        </p:txBody>
      </p:sp>
      <p:pic>
        <p:nvPicPr>
          <p:cNvPr id="8194" name="Picture 2" descr="Softmax Activation Function">
            <a:extLst>
              <a:ext uri="{FF2B5EF4-FFF2-40B4-BE49-F238E27FC236}">
                <a16:creationId xmlns:a16="http://schemas.microsoft.com/office/drawing/2014/main" id="{8386187C-A07A-C335-C056-4EE70DD794B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759666" y="1143000"/>
            <a:ext cx="10450286" cy="51102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B923B1E-4BD5-A04D-EF8A-BF16EF728B01}"/>
              </a:ext>
            </a:extLst>
          </p:cNvPr>
          <p:cNvSpPr txBox="1"/>
          <p:nvPr/>
        </p:nvSpPr>
        <p:spPr>
          <a:xfrm>
            <a:off x="982048" y="6122407"/>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spTree>
    <p:extLst>
      <p:ext uri="{BB962C8B-B14F-4D97-AF65-F5344CB8AC3E}">
        <p14:creationId xmlns:p14="http://schemas.microsoft.com/office/powerpoint/2010/main" val="559709860"/>
      </p:ext>
    </p:extLst>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D09AA-6685-A053-BA61-BD77723AEE30}"/>
              </a:ext>
            </a:extLst>
          </p:cNvPr>
          <p:cNvSpPr>
            <a:spLocks noGrp="1"/>
          </p:cNvSpPr>
          <p:nvPr>
            <p:ph type="title"/>
          </p:nvPr>
        </p:nvSpPr>
        <p:spPr/>
        <p:txBody>
          <a:bodyPr/>
          <a:lstStyle/>
          <a:p>
            <a:r>
              <a:rPr lang="en-US" dirty="0" err="1"/>
              <a:t>Softmax</a:t>
            </a:r>
            <a:r>
              <a:rPr lang="en-US" dirty="0"/>
              <a:t> Function</a:t>
            </a:r>
          </a:p>
        </p:txBody>
      </p:sp>
      <p:sp>
        <p:nvSpPr>
          <p:cNvPr id="3" name="Content Placeholder 2">
            <a:extLst>
              <a:ext uri="{FF2B5EF4-FFF2-40B4-BE49-F238E27FC236}">
                <a16:creationId xmlns:a16="http://schemas.microsoft.com/office/drawing/2014/main" id="{7B7232E0-067D-9656-EA03-4B3845CC34CB}"/>
              </a:ext>
            </a:extLst>
          </p:cNvPr>
          <p:cNvSpPr>
            <a:spLocks noGrp="1"/>
          </p:cNvSpPr>
          <p:nvPr>
            <p:ph idx="1"/>
          </p:nvPr>
        </p:nvSpPr>
        <p:spPr>
          <a:xfrm>
            <a:off x="479147" y="1124622"/>
            <a:ext cx="5344709" cy="5097273"/>
          </a:xfrm>
        </p:spPr>
        <p:txBody>
          <a:bodyPr>
            <a:normAutofit/>
          </a:bodyPr>
          <a:lstStyle/>
          <a:p>
            <a:r>
              <a:rPr lang="en-US" dirty="0"/>
              <a:t>Usage:</a:t>
            </a:r>
          </a:p>
          <a:p>
            <a:pPr marL="800100" lvl="1"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 must use the </a:t>
            </a:r>
            <a:r>
              <a:rPr lang="en-US" dirty="0" err="1">
                <a:latin typeface="Times New Roman" panose="02020603050405020304" pitchFamily="18" charset="0"/>
                <a:cs typeface="Times New Roman" panose="02020603050405020304" pitchFamily="18" charset="0"/>
              </a:rPr>
              <a:t>softmax</a:t>
            </a:r>
            <a:r>
              <a:rPr lang="en-US" dirty="0">
                <a:latin typeface="Times New Roman" panose="02020603050405020304" pitchFamily="18" charset="0"/>
                <a:cs typeface="Times New Roman" panose="02020603050405020304" pitchFamily="18" charset="0"/>
              </a:rPr>
              <a:t> function in the output layer of a multiclass classification problem.</a:t>
            </a:r>
          </a:p>
          <a:p>
            <a:pPr marL="800100" lvl="1"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 never use the </a:t>
            </a:r>
            <a:r>
              <a:rPr lang="en-US" dirty="0" err="1">
                <a:latin typeface="Times New Roman" panose="02020603050405020304" pitchFamily="18" charset="0"/>
                <a:cs typeface="Times New Roman" panose="02020603050405020304" pitchFamily="18" charset="0"/>
              </a:rPr>
              <a:t>softmax</a:t>
            </a:r>
            <a:r>
              <a:rPr lang="en-US" dirty="0">
                <a:latin typeface="Times New Roman" panose="02020603050405020304" pitchFamily="18" charset="0"/>
                <a:cs typeface="Times New Roman" panose="02020603050405020304" pitchFamily="18" charset="0"/>
              </a:rPr>
              <a:t> function in the hidden layers</a:t>
            </a:r>
            <a:r>
              <a:rPr lang="en-US" dirty="0"/>
              <a:t>.</a:t>
            </a:r>
          </a:p>
        </p:txBody>
      </p:sp>
      <p:sp>
        <p:nvSpPr>
          <p:cNvPr id="4" name="TextBox 3">
            <a:extLst>
              <a:ext uri="{FF2B5EF4-FFF2-40B4-BE49-F238E27FC236}">
                <a16:creationId xmlns:a16="http://schemas.microsoft.com/office/drawing/2014/main" id="{016B2606-DF5A-3B34-1076-DEA15D17E504}"/>
              </a:ext>
            </a:extLst>
          </p:cNvPr>
          <p:cNvSpPr txBox="1"/>
          <p:nvPr/>
        </p:nvSpPr>
        <p:spPr>
          <a:xfrm>
            <a:off x="1047362" y="6459865"/>
            <a:ext cx="7619046" cy="261610"/>
          </a:xfrm>
          <a:prstGeom prst="rect">
            <a:avLst/>
          </a:prstGeom>
          <a:noFill/>
        </p:spPr>
        <p:txBody>
          <a:bodyPr wrap="square">
            <a:spAutoFit/>
          </a:bodyPr>
          <a:lstStyle/>
          <a:p>
            <a:r>
              <a:rPr lang="en-US" sz="1100" dirty="0"/>
              <a:t>https://towardsdatascience.com/how-to-choose-the-right-activation-function-for-neural-networks-3941ff0e6f9c</a:t>
            </a:r>
          </a:p>
        </p:txBody>
      </p:sp>
      <p:pic>
        <p:nvPicPr>
          <p:cNvPr id="7170" name="Picture 2">
            <a:extLst>
              <a:ext uri="{FF2B5EF4-FFF2-40B4-BE49-F238E27FC236}">
                <a16:creationId xmlns:a16="http://schemas.microsoft.com/office/drawing/2014/main" id="{1756CE2F-FA61-220B-39E6-50631AB204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6677" y="1340278"/>
            <a:ext cx="5519462" cy="4574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84433"/>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D09AA-6685-A053-BA61-BD77723AEE30}"/>
              </a:ext>
            </a:extLst>
          </p:cNvPr>
          <p:cNvSpPr>
            <a:spLocks noGrp="1"/>
          </p:cNvSpPr>
          <p:nvPr>
            <p:ph type="title"/>
          </p:nvPr>
        </p:nvSpPr>
        <p:spPr/>
        <p:txBody>
          <a:bodyPr>
            <a:normAutofit/>
          </a:bodyPr>
          <a:lstStyle/>
          <a:p>
            <a:r>
              <a:rPr lang="en-US" dirty="0"/>
              <a:t>Identity activation function</a:t>
            </a:r>
          </a:p>
        </p:txBody>
      </p:sp>
      <p:pic>
        <p:nvPicPr>
          <p:cNvPr id="9220" name="Picture 4">
            <a:extLst>
              <a:ext uri="{FF2B5EF4-FFF2-40B4-BE49-F238E27FC236}">
                <a16:creationId xmlns:a16="http://schemas.microsoft.com/office/drawing/2014/main" id="{26612E18-465E-C344-2C51-CEF7B5952EF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248381" y="1272681"/>
            <a:ext cx="7695238" cy="48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006391"/>
      </p:ext>
    </p:extLst>
  </p:cSld>
  <p:clrMapOvr>
    <a:masterClrMapping/>
  </p:clrMapOvr>
  <p:transition spd="slow">
    <p:wip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D09AA-6685-A053-BA61-BD77723AEE30}"/>
              </a:ext>
            </a:extLst>
          </p:cNvPr>
          <p:cNvSpPr>
            <a:spLocks noGrp="1"/>
          </p:cNvSpPr>
          <p:nvPr>
            <p:ph type="title"/>
          </p:nvPr>
        </p:nvSpPr>
        <p:spPr/>
        <p:txBody>
          <a:bodyPr>
            <a:normAutofit/>
          </a:bodyPr>
          <a:lstStyle/>
          <a:p>
            <a:r>
              <a:rPr lang="en-US" dirty="0"/>
              <a:t>Identity activation function</a:t>
            </a:r>
          </a:p>
        </p:txBody>
      </p:sp>
      <p:sp>
        <p:nvSpPr>
          <p:cNvPr id="3" name="Content Placeholder 2">
            <a:extLst>
              <a:ext uri="{FF2B5EF4-FFF2-40B4-BE49-F238E27FC236}">
                <a16:creationId xmlns:a16="http://schemas.microsoft.com/office/drawing/2014/main" id="{7B7232E0-067D-9656-EA03-4B3845CC34CB}"/>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This function outputs the input value as it is. </a:t>
            </a:r>
            <a:r>
              <a:rPr lang="en-US" b="1" dirty="0">
                <a:solidFill>
                  <a:srgbClr val="0070C0"/>
                </a:solidFill>
                <a:latin typeface="Times New Roman" panose="02020603050405020304" pitchFamily="18" charset="0"/>
                <a:cs typeface="Times New Roman" panose="02020603050405020304" pitchFamily="18" charset="0"/>
              </a:rPr>
              <a:t>No changes </a:t>
            </a:r>
            <a:r>
              <a:rPr lang="en-US" dirty="0">
                <a:latin typeface="Times New Roman" panose="02020603050405020304" pitchFamily="18" charset="0"/>
                <a:cs typeface="Times New Roman" panose="02020603050405020304" pitchFamily="18" charset="0"/>
              </a:rPr>
              <a:t>are made to the input.</a:t>
            </a:r>
          </a:p>
          <a:p>
            <a:pPr marL="5080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This function is only used in the output layer of a neural network model that solves a </a:t>
            </a:r>
            <a:r>
              <a:rPr lang="en-US" b="1" dirty="0">
                <a:solidFill>
                  <a:srgbClr val="0070C0"/>
                </a:solidFill>
                <a:latin typeface="Times New Roman" panose="02020603050405020304" pitchFamily="18" charset="0"/>
                <a:cs typeface="Times New Roman" panose="02020603050405020304" pitchFamily="18" charset="0"/>
              </a:rPr>
              <a:t>regression problem</a:t>
            </a:r>
            <a:r>
              <a:rPr lang="en-US" dirty="0">
                <a:latin typeface="Times New Roman" panose="02020603050405020304" pitchFamily="18" charset="0"/>
                <a:cs typeface="Times New Roman" panose="02020603050405020304" pitchFamily="18" charset="0"/>
              </a:rPr>
              <a:t>.</a:t>
            </a:r>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It cannot be used in training of deep learning</a:t>
            </a:r>
          </a:p>
          <a:p>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64224851"/>
      </p:ext>
    </p:extLst>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77F34-1B94-518C-B3E5-FD51BCC3E9B6}"/>
              </a:ext>
            </a:extLst>
          </p:cNvPr>
          <p:cNvSpPr>
            <a:spLocks noGrp="1"/>
          </p:cNvSpPr>
          <p:nvPr>
            <p:ph type="title"/>
          </p:nvPr>
        </p:nvSpPr>
        <p:spPr/>
        <p:txBody>
          <a:bodyPr/>
          <a:lstStyle/>
          <a:p>
            <a:r>
              <a:rPr lang="en-US" dirty="0"/>
              <a:t>Choose the Right Activation Function</a:t>
            </a:r>
          </a:p>
        </p:txBody>
      </p:sp>
      <p:sp>
        <p:nvSpPr>
          <p:cNvPr id="3" name="Content Placeholder 2">
            <a:extLst>
              <a:ext uri="{FF2B5EF4-FFF2-40B4-BE49-F238E27FC236}">
                <a16:creationId xmlns:a16="http://schemas.microsoft.com/office/drawing/2014/main" id="{1742F398-7893-BC96-C60F-8AA8F41AB8D1}"/>
              </a:ext>
            </a:extLst>
          </p:cNvPr>
          <p:cNvSpPr>
            <a:spLocks noGrp="1"/>
          </p:cNvSpPr>
          <p:nvPr>
            <p:ph idx="1"/>
          </p:nvPr>
        </p:nvSpPr>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Choosing the right activation function is the </a:t>
            </a:r>
            <a:r>
              <a:rPr lang="en-US" dirty="0">
                <a:solidFill>
                  <a:srgbClr val="FF0000"/>
                </a:solidFill>
                <a:latin typeface="Times New Roman" panose="02020603050405020304" pitchFamily="18" charset="0"/>
                <a:cs typeface="Times New Roman" panose="02020603050405020304" pitchFamily="18" charset="0"/>
              </a:rPr>
              <a:t>main challenge</a:t>
            </a:r>
            <a:r>
              <a:rPr lang="ar-EG"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No activation function is required in the input layer nodes of a neural network. So, you don’t need to worry about activation functions when you define the input layer.</a:t>
            </a:r>
          </a:p>
        </p:txBody>
      </p:sp>
    </p:spTree>
    <p:extLst>
      <p:ext uri="{BB962C8B-B14F-4D97-AF65-F5344CB8AC3E}">
        <p14:creationId xmlns:p14="http://schemas.microsoft.com/office/powerpoint/2010/main" val="1740032064"/>
      </p:ext>
    </p:extLst>
  </p:cSld>
  <p:clrMapOvr>
    <a:masterClrMapping/>
  </p:clrMapOvr>
  <p:transition spd="slow">
    <p:wip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77F34-1B94-518C-B3E5-FD51BCC3E9B6}"/>
              </a:ext>
            </a:extLst>
          </p:cNvPr>
          <p:cNvSpPr>
            <a:spLocks noGrp="1"/>
          </p:cNvSpPr>
          <p:nvPr>
            <p:ph type="title"/>
          </p:nvPr>
        </p:nvSpPr>
        <p:spPr/>
        <p:txBody>
          <a:bodyPr/>
          <a:lstStyle/>
          <a:p>
            <a:r>
              <a:rPr lang="en-US" dirty="0"/>
              <a:t>Choose the Right Activation Function</a:t>
            </a:r>
          </a:p>
        </p:txBody>
      </p:sp>
      <p:sp>
        <p:nvSpPr>
          <p:cNvPr id="3" name="Content Placeholder 2">
            <a:extLst>
              <a:ext uri="{FF2B5EF4-FFF2-40B4-BE49-F238E27FC236}">
                <a16:creationId xmlns:a16="http://schemas.microsoft.com/office/drawing/2014/main" id="{1742F398-7893-BC96-C60F-8AA8F41AB8D1}"/>
              </a:ext>
            </a:extLst>
          </p:cNvPr>
          <p:cNvSpPr>
            <a:spLocks noGrp="1"/>
          </p:cNvSpPr>
          <p:nvPr>
            <p:ph idx="1"/>
          </p:nvPr>
        </p:nvSpPr>
        <p:spPr/>
        <p:txBody>
          <a:bodyPr>
            <a:normAutofit fontScale="92500" lnSpcReduction="10000"/>
          </a:bodyPr>
          <a:lstStyle/>
          <a:p>
            <a:pPr>
              <a:lnSpc>
                <a:spcPct val="150000"/>
              </a:lnSpc>
            </a:pPr>
            <a:r>
              <a:rPr lang="en-US" sz="3200" dirty="0">
                <a:latin typeface="Times New Roman" panose="02020603050405020304" pitchFamily="18" charset="0"/>
                <a:cs typeface="Times New Roman" panose="02020603050405020304" pitchFamily="18" charset="0"/>
              </a:rPr>
              <a:t>The output layer activation function depends on the type of problem that we want to solve.</a:t>
            </a:r>
          </a:p>
          <a:p>
            <a:pPr marL="800100" lvl="1" indent="-342900">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In a </a:t>
            </a:r>
            <a:r>
              <a:rPr lang="en-US" sz="2800" b="1" dirty="0">
                <a:solidFill>
                  <a:srgbClr val="0070C0"/>
                </a:solidFill>
                <a:latin typeface="Times New Roman" panose="02020603050405020304" pitchFamily="18" charset="0"/>
                <a:cs typeface="Times New Roman" panose="02020603050405020304" pitchFamily="18" charset="0"/>
              </a:rPr>
              <a:t>regression</a:t>
            </a:r>
            <a:r>
              <a:rPr lang="en-US" sz="2800" dirty="0">
                <a:latin typeface="Times New Roman" panose="02020603050405020304" pitchFamily="18" charset="0"/>
                <a:cs typeface="Times New Roman" panose="02020603050405020304" pitchFamily="18" charset="0"/>
              </a:rPr>
              <a:t> problem, we use the linear (</a:t>
            </a:r>
            <a:r>
              <a:rPr lang="en-US" sz="2800" b="1" dirty="0">
                <a:solidFill>
                  <a:schemeClr val="accent6">
                    <a:lumMod val="50000"/>
                  </a:schemeClr>
                </a:solidFill>
                <a:latin typeface="Times New Roman" panose="02020603050405020304" pitchFamily="18" charset="0"/>
                <a:cs typeface="Times New Roman" panose="02020603050405020304" pitchFamily="18" charset="0"/>
              </a:rPr>
              <a:t>identity</a:t>
            </a:r>
            <a:r>
              <a:rPr lang="en-US" sz="2800" dirty="0">
                <a:latin typeface="Times New Roman" panose="02020603050405020304" pitchFamily="18" charset="0"/>
                <a:cs typeface="Times New Roman" panose="02020603050405020304" pitchFamily="18" charset="0"/>
              </a:rPr>
              <a:t>) activation function. </a:t>
            </a:r>
          </a:p>
          <a:p>
            <a:pPr marL="800100" lvl="1" indent="-342900">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 a </a:t>
            </a:r>
            <a:r>
              <a:rPr lang="en-US" sz="2800" b="1" dirty="0">
                <a:solidFill>
                  <a:srgbClr val="0070C0"/>
                </a:solidFill>
                <a:latin typeface="Times New Roman" panose="02020603050405020304" pitchFamily="18" charset="0"/>
                <a:cs typeface="Times New Roman" panose="02020603050405020304" pitchFamily="18" charset="0"/>
              </a:rPr>
              <a:t>binary classifier</a:t>
            </a:r>
            <a:r>
              <a:rPr lang="en-US" sz="2800" dirty="0">
                <a:latin typeface="Times New Roman" panose="02020603050405020304" pitchFamily="18" charset="0"/>
                <a:cs typeface="Times New Roman" panose="02020603050405020304" pitchFamily="18" charset="0"/>
              </a:rPr>
              <a:t>, we use the </a:t>
            </a:r>
            <a:r>
              <a:rPr lang="en-US" sz="2800" b="1" dirty="0">
                <a:solidFill>
                  <a:schemeClr val="accent6">
                    <a:lumMod val="50000"/>
                  </a:schemeClr>
                </a:solidFill>
                <a:latin typeface="Times New Roman" panose="02020603050405020304" pitchFamily="18" charset="0"/>
                <a:cs typeface="Times New Roman" panose="02020603050405020304" pitchFamily="18" charset="0"/>
              </a:rPr>
              <a:t>sigmoid</a:t>
            </a:r>
            <a:r>
              <a:rPr lang="en-US" sz="2800" dirty="0">
                <a:latin typeface="Times New Roman" panose="02020603050405020304" pitchFamily="18" charset="0"/>
                <a:cs typeface="Times New Roman" panose="02020603050405020304" pitchFamily="18" charset="0"/>
              </a:rPr>
              <a:t> activation function.</a:t>
            </a:r>
          </a:p>
          <a:p>
            <a:pPr marL="800100" lvl="1" indent="-342900">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In a </a:t>
            </a:r>
            <a:r>
              <a:rPr lang="en-US" sz="2800" b="1" dirty="0">
                <a:solidFill>
                  <a:srgbClr val="0070C0"/>
                </a:solidFill>
                <a:latin typeface="Times New Roman" panose="02020603050405020304" pitchFamily="18" charset="0"/>
                <a:cs typeface="Times New Roman" panose="02020603050405020304" pitchFamily="18" charset="0"/>
              </a:rPr>
              <a:t>multiclass classification</a:t>
            </a:r>
            <a:r>
              <a:rPr lang="en-US" sz="2800" dirty="0">
                <a:solidFill>
                  <a:srgbClr val="0070C0"/>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problem, we use the </a:t>
            </a:r>
            <a:r>
              <a:rPr lang="en-US" sz="2800" b="1" dirty="0" err="1">
                <a:solidFill>
                  <a:schemeClr val="accent6">
                    <a:lumMod val="50000"/>
                  </a:schemeClr>
                </a:solidFill>
                <a:latin typeface="Times New Roman" panose="02020603050405020304" pitchFamily="18" charset="0"/>
                <a:cs typeface="Times New Roman" panose="02020603050405020304" pitchFamily="18" charset="0"/>
              </a:rPr>
              <a:t>softmax</a:t>
            </a:r>
            <a:r>
              <a:rPr lang="en-US" sz="2800" dirty="0">
                <a:latin typeface="Times New Roman" panose="02020603050405020304" pitchFamily="18" charset="0"/>
                <a:cs typeface="Times New Roman" panose="02020603050405020304" pitchFamily="18" charset="0"/>
              </a:rPr>
              <a:t> activation function. </a:t>
            </a:r>
          </a:p>
          <a:p>
            <a:pPr marL="800100" lvl="1" indent="-342900">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 a </a:t>
            </a:r>
            <a:r>
              <a:rPr lang="en-US" sz="2800" b="1" dirty="0">
                <a:solidFill>
                  <a:srgbClr val="0070C0"/>
                </a:solidFill>
                <a:latin typeface="Times New Roman" panose="02020603050405020304" pitchFamily="18" charset="0"/>
                <a:cs typeface="Times New Roman" panose="02020603050405020304" pitchFamily="18" charset="0"/>
              </a:rPr>
              <a:t>multilabel classification </a:t>
            </a:r>
            <a:r>
              <a:rPr lang="en-US" sz="2800" dirty="0">
                <a:latin typeface="Times New Roman" panose="02020603050405020304" pitchFamily="18" charset="0"/>
                <a:cs typeface="Times New Roman" panose="02020603050405020304" pitchFamily="18" charset="0"/>
              </a:rPr>
              <a:t>problem, we use the </a:t>
            </a:r>
            <a:r>
              <a:rPr lang="en-US" sz="2800" b="1" dirty="0">
                <a:solidFill>
                  <a:schemeClr val="accent6">
                    <a:lumMod val="50000"/>
                  </a:schemeClr>
                </a:solidFill>
                <a:latin typeface="Times New Roman" panose="02020603050405020304" pitchFamily="18" charset="0"/>
                <a:cs typeface="Times New Roman" panose="02020603050405020304" pitchFamily="18" charset="0"/>
              </a:rPr>
              <a:t>sigmoid</a:t>
            </a:r>
            <a:r>
              <a:rPr lang="en-US" sz="2800" dirty="0">
                <a:latin typeface="Times New Roman" panose="02020603050405020304" pitchFamily="18" charset="0"/>
                <a:cs typeface="Times New Roman" panose="02020603050405020304" pitchFamily="18" charset="0"/>
              </a:rPr>
              <a:t> activation function.</a:t>
            </a:r>
          </a:p>
        </p:txBody>
      </p:sp>
    </p:spTree>
    <p:extLst>
      <p:ext uri="{BB962C8B-B14F-4D97-AF65-F5344CB8AC3E}">
        <p14:creationId xmlns:p14="http://schemas.microsoft.com/office/powerpoint/2010/main" val="3762016504"/>
      </p:ext>
    </p:extLst>
  </p:cSld>
  <p:clrMapOvr>
    <a:masterClrMapping/>
  </p:clrMapOvr>
  <p:transition spd="slow">
    <p:wip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C0377-9A2D-A800-B5B9-6CB337BD8D59}"/>
              </a:ext>
            </a:extLst>
          </p:cNvPr>
          <p:cNvSpPr>
            <a:spLocks noGrp="1"/>
          </p:cNvSpPr>
          <p:nvPr>
            <p:ph type="title"/>
          </p:nvPr>
        </p:nvSpPr>
        <p:spPr/>
        <p:txBody>
          <a:bodyPr/>
          <a:lstStyle/>
          <a:p>
            <a:r>
              <a:rPr lang="en-US" dirty="0"/>
              <a:t>Choose the Right Activation Function</a:t>
            </a:r>
          </a:p>
        </p:txBody>
      </p:sp>
      <p:sp>
        <p:nvSpPr>
          <p:cNvPr id="3" name="Content Placeholder 2">
            <a:extLst>
              <a:ext uri="{FF2B5EF4-FFF2-40B4-BE49-F238E27FC236}">
                <a16:creationId xmlns:a16="http://schemas.microsoft.com/office/drawing/2014/main" id="{50F1793F-1F47-719A-7A24-778F7E0BD79A}"/>
              </a:ext>
            </a:extLst>
          </p:cNvPr>
          <p:cNvSpPr>
            <a:spLocks noGrp="1"/>
          </p:cNvSpPr>
          <p:nvPr>
            <p:ph idx="1"/>
          </p:nvPr>
        </p:nvSpPr>
        <p:spPr/>
        <p:txBody>
          <a:bodyPr>
            <a:normAutofit/>
          </a:bodyPr>
          <a:lstStyle/>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 should use a non-linear activation function in hidden layers. For hidden layers, the most used activation function is the rectified linear unit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Start with </a:t>
            </a:r>
            <a:r>
              <a:rPr lang="en-US" b="1" dirty="0">
                <a:solidFill>
                  <a:schemeClr val="accent1">
                    <a:lumMod val="75000"/>
                  </a:schemeClr>
                </a:solidFill>
                <a:latin typeface="Times New Roman" panose="02020603050405020304" pitchFamily="18" charset="0"/>
                <a:cs typeface="Times New Roman" panose="02020603050405020304" pitchFamily="18" charset="0"/>
              </a:rPr>
              <a:t>the </a:t>
            </a:r>
            <a:r>
              <a:rPr lang="en-US" b="1" dirty="0" err="1">
                <a:solidFill>
                  <a:schemeClr val="accent1">
                    <a:lumMod val="75000"/>
                  </a:schemeClr>
                </a:solidFill>
                <a:latin typeface="Times New Roman" panose="02020603050405020304" pitchFamily="18" charset="0"/>
                <a:cs typeface="Times New Roman" panose="02020603050405020304" pitchFamily="18" charset="0"/>
              </a:rPr>
              <a:t>ReLU</a:t>
            </a:r>
            <a:r>
              <a:rPr lang="en-US" b="1" dirty="0">
                <a:solidFill>
                  <a:schemeClr val="accent1">
                    <a:lumMod val="75000"/>
                  </a:schemeClr>
                </a:solidFill>
                <a:latin typeface="Times New Roman" panose="02020603050405020304" pitchFamily="18" charset="0"/>
                <a:cs typeface="Times New Roman" panose="02020603050405020304" pitchFamily="18" charset="0"/>
              </a:rPr>
              <a:t> activation </a:t>
            </a:r>
            <a:r>
              <a:rPr lang="en-US" dirty="0">
                <a:latin typeface="Times New Roman" panose="02020603050405020304" pitchFamily="18" charset="0"/>
                <a:cs typeface="Times New Roman" panose="02020603050405020304" pitchFamily="18" charset="0"/>
              </a:rPr>
              <a:t>function and if you have </a:t>
            </a:r>
            <a:r>
              <a:rPr lang="en-US" b="1" dirty="0">
                <a:solidFill>
                  <a:srgbClr val="FF0000"/>
                </a:solidFill>
                <a:latin typeface="Times New Roman" panose="02020603050405020304" pitchFamily="18" charset="0"/>
                <a:cs typeface="Times New Roman" panose="02020603050405020304" pitchFamily="18" charset="0"/>
              </a:rPr>
              <a:t>a dying </a:t>
            </a:r>
            <a:r>
              <a:rPr lang="en-US" b="1" dirty="0" err="1">
                <a:solidFill>
                  <a:srgbClr val="FF0000"/>
                </a:solidFill>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problem, try leaky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a:t>
            </a:r>
          </a:p>
          <a:p>
            <a:pPr marL="342900" indent="-34290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MLP and CNN neural network models, </a:t>
            </a:r>
            <a:r>
              <a:rPr lang="en-US" dirty="0" err="1">
                <a:latin typeface="Times New Roman" panose="02020603050405020304" pitchFamily="18" charset="0"/>
                <a:cs typeface="Times New Roman" panose="02020603050405020304" pitchFamily="18" charset="0"/>
              </a:rPr>
              <a:t>ReLU</a:t>
            </a:r>
            <a:r>
              <a:rPr lang="en-US" dirty="0">
                <a:latin typeface="Times New Roman" panose="02020603050405020304" pitchFamily="18" charset="0"/>
                <a:cs typeface="Times New Roman" panose="02020603050405020304" pitchFamily="18" charset="0"/>
              </a:rPr>
              <a:t> is the </a:t>
            </a:r>
            <a:r>
              <a:rPr lang="en-US" b="1" dirty="0">
                <a:solidFill>
                  <a:schemeClr val="accent1">
                    <a:lumMod val="75000"/>
                  </a:schemeClr>
                </a:solidFill>
                <a:latin typeface="Times New Roman" panose="02020603050405020304" pitchFamily="18" charset="0"/>
                <a:cs typeface="Times New Roman" panose="02020603050405020304" pitchFamily="18" charset="0"/>
              </a:rPr>
              <a:t>default activation </a:t>
            </a:r>
            <a:r>
              <a:rPr lang="en-US" dirty="0">
                <a:latin typeface="Times New Roman" panose="02020603050405020304" pitchFamily="18" charset="0"/>
                <a:cs typeface="Times New Roman" panose="02020603050405020304" pitchFamily="18" charset="0"/>
              </a:rPr>
              <a:t>function for hidden layers.</a:t>
            </a:r>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1657666134"/>
      </p:ext>
    </p:extLst>
  </p:cSld>
  <p:clrMapOvr>
    <a:masterClrMapping/>
  </p:clrMapOvr>
  <p:transition spd="slow">
    <p:wipe/>
  </p:transition>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Activation functions play a crucial role in deep learning by introducing non-linearity to neural networks.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err="1"/>
              <a:t>ReLU</a:t>
            </a:r>
            <a:r>
              <a:rPr lang="en-US" sz="2800" dirty="0"/>
              <a:t> (Rectified Linear Unit) is a widely used activation function due to its simplicity and efficiency.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Summary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49957575"/>
      </p:ext>
    </p:extLst>
  </p:cSld>
  <p:clrMapOvr>
    <a:masterClrMapping/>
  </p:clrMapOvr>
  <p:transition spd="slow">
    <p:wipe/>
  </p:transition>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Leaky </a:t>
            </a:r>
            <a:r>
              <a:rPr lang="en-US" sz="2800" dirty="0" err="1"/>
              <a:t>ReLU</a:t>
            </a:r>
            <a:r>
              <a:rPr lang="en-US" sz="2800" dirty="0"/>
              <a:t> are variants of </a:t>
            </a:r>
            <a:r>
              <a:rPr lang="en-US" sz="2800" dirty="0" err="1"/>
              <a:t>ReLU</a:t>
            </a:r>
            <a:r>
              <a:rPr lang="en-US" sz="2800" dirty="0"/>
              <a:t> that address the "dying </a:t>
            </a:r>
            <a:r>
              <a:rPr lang="en-US" sz="2800" dirty="0" err="1"/>
              <a:t>ReLU</a:t>
            </a:r>
            <a:r>
              <a:rPr lang="en-US" sz="2800" dirty="0"/>
              <a:t>" problem</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Sigmoid and tanh activation</a:t>
            </a:r>
            <a:r>
              <a:rPr lang="ar-EG" sz="2800" dirty="0"/>
              <a:t>.</a:t>
            </a:r>
            <a:endParaRPr lang="en-US" sz="2800" dirty="0"/>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dirty="0"/>
              <a:t>Identity, </a:t>
            </a:r>
            <a:r>
              <a:rPr lang="en-US" dirty="0" err="1"/>
              <a:t>softmax</a:t>
            </a:r>
            <a:endParaRPr lang="en-US" sz="2800" dirty="0"/>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a:t>Lab: Image </a:t>
            </a:r>
            <a:r>
              <a:rPr lang="en-US" dirty="0"/>
              <a:t>Classification</a:t>
            </a:r>
            <a:endParaRPr lang="ar-EG" sz="2800" dirty="0"/>
          </a:p>
          <a:p>
            <a:pPr marL="0" marR="0" lvl="0" indent="0" algn="l" defTabSz="914400" rtl="0" eaLnBrk="1" fontAlgn="auto" latinLnBrk="0" hangingPunct="1">
              <a:lnSpc>
                <a:spcPct val="150000"/>
              </a:lnSpc>
              <a:spcBef>
                <a:spcPts val="600"/>
              </a:spcBef>
              <a:spcAft>
                <a:spcPts val="0"/>
              </a:spcAft>
              <a:buClr>
                <a:srgbClr val="B13F9A"/>
              </a:buClr>
              <a:buSzPct val="73000"/>
              <a:buNone/>
              <a:tabLst/>
              <a:defRPr/>
            </a:pPr>
            <a:endParaRPr lang="en-US" sz="28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a:t>
            </a:r>
            <a:r>
              <a:rPr kumimoji="0" lang="en-US" sz="3800" b="1" i="0" u="none" strike="noStrike" kern="1200" cap="all" spc="0" normalizeH="0" baseline="0" noProof="0" dirty="0" err="1">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Suumary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51170506"/>
      </p:ext>
    </p:extLst>
  </p:cSld>
  <p:clrMapOvr>
    <a:masterClrMapping/>
  </p:clrMapOvr>
  <p:transition spd="slow">
    <p:wipe/>
  </p:transition>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5814</TotalTime>
  <Words>3159</Words>
  <Application>Microsoft Office PowerPoint</Application>
  <PresentationFormat>Widescreen</PresentationFormat>
  <Paragraphs>257</Paragraphs>
  <Slides>60</Slides>
  <Notes>7</Notes>
  <HiddenSlides>3</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60</vt:i4>
      </vt:variant>
    </vt:vector>
  </HeadingPairs>
  <TitlesOfParts>
    <vt:vector size="71" baseType="lpstr">
      <vt:lpstr>-apple-system</vt:lpstr>
      <vt:lpstr>Arial</vt:lpstr>
      <vt:lpstr>Brush Script MT</vt:lpstr>
      <vt:lpstr>Calibri</vt:lpstr>
      <vt:lpstr>Cambria Math</vt:lpstr>
      <vt:lpstr>Georgia</vt:lpstr>
      <vt:lpstr>Times New Roman</vt:lpstr>
      <vt:lpstr>Trebuchet MS</vt:lpstr>
      <vt:lpstr>Wingdings</vt:lpstr>
      <vt:lpstr>Wingdings 2</vt:lpstr>
      <vt:lpstr>Office Theme</vt:lpstr>
      <vt:lpstr>PowerPoint Presentation</vt:lpstr>
      <vt:lpstr>PowerPoint Presentation</vt:lpstr>
      <vt:lpstr>PowerPoint Presentation</vt:lpstr>
      <vt:lpstr>PowerPoint Presentation</vt:lpstr>
      <vt:lpstr>Introduction to Activation Functions</vt:lpstr>
      <vt:lpstr>The structure of a perceptron</vt:lpstr>
      <vt:lpstr>Introduction to Activation Functions</vt:lpstr>
      <vt:lpstr>Why Activation Functions</vt:lpstr>
      <vt:lpstr>Linear vs non-Linear</vt:lpstr>
      <vt:lpstr>Linear vs non-Linear</vt:lpstr>
      <vt:lpstr>Why Activation Function?</vt:lpstr>
      <vt:lpstr>Why Activation Function?</vt:lpstr>
      <vt:lpstr>Why Activation Function?</vt:lpstr>
      <vt:lpstr>Why Activation Function?</vt:lpstr>
      <vt:lpstr>Why Activation Function?</vt:lpstr>
      <vt:lpstr>Vanishing Gradients:</vt:lpstr>
      <vt:lpstr>Vanishing Gradients:</vt:lpstr>
      <vt:lpstr>Exploding Gradient:</vt:lpstr>
      <vt:lpstr>Exploding Gradient:</vt:lpstr>
      <vt:lpstr>Characteristics of good Activation Functions</vt:lpstr>
      <vt:lpstr>Characteristics of good Activation Functions</vt:lpstr>
      <vt:lpstr>Common Activation Functions</vt:lpstr>
      <vt:lpstr>Step Function</vt:lpstr>
      <vt:lpstr>Common Activation Functions</vt:lpstr>
      <vt:lpstr>Common Activation Functions</vt:lpstr>
      <vt:lpstr>Common Activation Functions</vt:lpstr>
      <vt:lpstr>Sigmoid activation function</vt:lpstr>
      <vt:lpstr>Sigmoid activation function</vt:lpstr>
      <vt:lpstr>Sigmoid activation function</vt:lpstr>
      <vt:lpstr>Common Activation Functions</vt:lpstr>
      <vt:lpstr>Common Activation Functions</vt:lpstr>
      <vt:lpstr>Sigmoid activation function</vt:lpstr>
      <vt:lpstr>Common Activation Functions</vt:lpstr>
      <vt:lpstr>Tanh activation function</vt:lpstr>
      <vt:lpstr>Common Activation Functions</vt:lpstr>
      <vt:lpstr>Common Activation Functions</vt:lpstr>
      <vt:lpstr>Common Activation Functions</vt:lpstr>
      <vt:lpstr>Common Activation Functions</vt:lpstr>
      <vt:lpstr>Common Activation Functions</vt:lpstr>
      <vt:lpstr>Common Activation Functions</vt:lpstr>
      <vt:lpstr>Common Activation Functions</vt:lpstr>
      <vt:lpstr>Common Activation Functions</vt:lpstr>
      <vt:lpstr>Common Activation Functions</vt:lpstr>
      <vt:lpstr>Common Activation Functions</vt:lpstr>
      <vt:lpstr>Common Activation Functions</vt:lpstr>
      <vt:lpstr>Common Activation Functions</vt:lpstr>
      <vt:lpstr>Common Activation Functions</vt:lpstr>
      <vt:lpstr>Common Activation Functions</vt:lpstr>
      <vt:lpstr>Common Activation Functions</vt:lpstr>
      <vt:lpstr>Softmax Function</vt:lpstr>
      <vt:lpstr>Softmax Function</vt:lpstr>
      <vt:lpstr>Softmax Function</vt:lpstr>
      <vt:lpstr>Identity activation function</vt:lpstr>
      <vt:lpstr>Identity activation function</vt:lpstr>
      <vt:lpstr>Choose the Right Activation Function</vt:lpstr>
      <vt:lpstr>Choose the Right Activation Function</vt:lpstr>
      <vt:lpstr>Choose the Right Activation Function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228</cp:revision>
  <dcterms:created xsi:type="dcterms:W3CDTF">2023-04-29T09:08:23Z</dcterms:created>
  <dcterms:modified xsi:type="dcterms:W3CDTF">2023-11-16T04:30:17Z</dcterms:modified>
</cp:coreProperties>
</file>