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334" r:id="rId2"/>
    <p:sldId id="376" r:id="rId3"/>
    <p:sldId id="458" r:id="rId4"/>
    <p:sldId id="471" r:id="rId5"/>
    <p:sldId id="473" r:id="rId6"/>
    <p:sldId id="459" r:id="rId7"/>
    <p:sldId id="342" r:id="rId8"/>
    <p:sldId id="441" r:id="rId9"/>
    <p:sldId id="336" r:id="rId10"/>
    <p:sldId id="406" r:id="rId11"/>
    <p:sldId id="383" r:id="rId12"/>
    <p:sldId id="387" r:id="rId13"/>
    <p:sldId id="388" r:id="rId14"/>
    <p:sldId id="391" r:id="rId15"/>
    <p:sldId id="384" r:id="rId16"/>
    <p:sldId id="475" r:id="rId17"/>
    <p:sldId id="476" r:id="rId18"/>
    <p:sldId id="409" r:id="rId19"/>
    <p:sldId id="477" r:id="rId20"/>
    <p:sldId id="411" r:id="rId21"/>
    <p:sldId id="478" r:id="rId22"/>
    <p:sldId id="410" r:id="rId23"/>
    <p:sldId id="417" r:id="rId24"/>
    <p:sldId id="421" r:id="rId25"/>
    <p:sldId id="479" r:id="rId26"/>
    <p:sldId id="498" r:id="rId27"/>
    <p:sldId id="454" r:id="rId28"/>
    <p:sldId id="275" r:id="rId29"/>
    <p:sldId id="276" r:id="rId30"/>
    <p:sldId id="281" r:id="rId31"/>
    <p:sldId id="258" r:id="rId32"/>
    <p:sldId id="259" r:id="rId33"/>
    <p:sldId id="283" r:id="rId34"/>
    <p:sldId id="466" r:id="rId35"/>
    <p:sldId id="280" r:id="rId36"/>
    <p:sldId id="265" r:id="rId37"/>
    <p:sldId id="468" r:id="rId38"/>
    <p:sldId id="502" r:id="rId39"/>
    <p:sldId id="493" r:id="rId40"/>
    <p:sldId id="496" r:id="rId41"/>
    <p:sldId id="482" r:id="rId42"/>
    <p:sldId id="492" r:id="rId43"/>
    <p:sldId id="484" r:id="rId44"/>
    <p:sldId id="481" r:id="rId45"/>
    <p:sldId id="485" r:id="rId46"/>
    <p:sldId id="418" r:id="rId47"/>
    <p:sldId id="503" r:id="rId48"/>
    <p:sldId id="504" r:id="rId49"/>
    <p:sldId id="505" r:id="rId50"/>
    <p:sldId id="507" r:id="rId5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0B6F"/>
    <a:srgbClr val="66FFFF"/>
    <a:srgbClr val="29EF29"/>
    <a:srgbClr val="FF7C19"/>
    <a:srgbClr val="FFCCCC"/>
    <a:srgbClr val="FF9966"/>
    <a:srgbClr val="CC66FF"/>
    <a:srgbClr val="FFFF66"/>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4B1156A-380E-4F78-BDF5-A606A8083BF9}" styleName="Style moyen 4 - Accentuation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16D9F66E-5EB9-4882-86FB-DCBF35E3C3E4}" styleName="Style moyen 4 - Accentuation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Style moyen 2 - Accentuation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7" d="100"/>
          <a:sy n="87" d="100"/>
        </p:scale>
        <p:origin x="52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9/3/layout/IncreasingArrowsProcess" loCatId="process" qsTypeId="urn:microsoft.com/office/officeart/2005/8/quickstyle/simple1" qsCatId="simple" csTypeId="urn:microsoft.com/office/officeart/2005/8/colors/colorful4" csCatId="colorful" phldr="1"/>
      <dgm:spPr/>
      <dgm:t>
        <a:bodyPr/>
        <a:lstStyle/>
        <a:p>
          <a:endParaRPr lang="en-US"/>
        </a:p>
      </dgm:t>
    </dgm:pt>
    <dgm:pt modelId="{0CB3D2F5-CB3E-4731-B8D7-B2D102F14CDC}">
      <dgm:prSet custT="1"/>
      <dgm:spPr>
        <a:solidFill>
          <a:srgbClr val="FFFF00"/>
        </a:solidFill>
      </dgm:spPr>
      <dgm:t>
        <a:bodyPr/>
        <a:lstStyle/>
        <a:p>
          <a:pPr>
            <a:buNone/>
          </a:pPr>
          <a:r>
            <a:rPr lang="fr-FR" sz="3200" b="1" i="0" dirty="0">
              <a:solidFill>
                <a:schemeClr val="tx1"/>
              </a:solidFill>
              <a:effectLst/>
              <a:latin typeface="+mn-lt"/>
            </a:rPr>
            <a:t>III- High-</a:t>
          </a:r>
          <a:r>
            <a:rPr lang="fr-FR" sz="3200" b="1" i="0" dirty="0" err="1">
              <a:solidFill>
                <a:schemeClr val="tx1"/>
              </a:solidFill>
              <a:effectLst/>
              <a:latin typeface="+mn-lt"/>
            </a:rPr>
            <a:t>level</a:t>
          </a:r>
          <a:r>
            <a:rPr lang="fr-FR" sz="3200" b="1" i="0" dirty="0">
              <a:solidFill>
                <a:schemeClr val="tx1"/>
              </a:solidFill>
              <a:effectLst/>
              <a:latin typeface="+mn-lt"/>
            </a:rPr>
            <a:t> Milestones</a:t>
          </a:r>
          <a:endParaRPr lang="en-US" sz="3200" b="1" dirty="0">
            <a:solidFill>
              <a:schemeClr val="tx1"/>
            </a:solidFill>
          </a:endParaRPr>
        </a:p>
      </dgm:t>
    </dgm:pt>
    <dgm:pt modelId="{DDE38F03-0CF4-498E-9636-0699E11E7903}" type="parTrans" cxnId="{5896B283-3339-46E1-B3FC-C09378934C1A}">
      <dgm:prSet/>
      <dgm:spPr/>
      <dgm:t>
        <a:bodyPr/>
        <a:lstStyle/>
        <a:p>
          <a:endParaRPr lang="fr-FR"/>
        </a:p>
      </dgm:t>
    </dgm:pt>
    <dgm:pt modelId="{BAA9D0DC-480C-49F7-A10A-965FE3D63D03}" type="sibTrans" cxnId="{5896B283-3339-46E1-B3FC-C09378934C1A}">
      <dgm:prSet/>
      <dgm:spPr/>
      <dgm:t>
        <a:bodyPr/>
        <a:lstStyle/>
        <a:p>
          <a:endParaRPr lang="fr-FR"/>
        </a:p>
      </dgm:t>
    </dgm:pt>
    <dgm:pt modelId="{07F34548-1890-422B-BDEB-4B233323A7CB}">
      <dgm:prSet/>
      <dgm:spPr>
        <a:solidFill>
          <a:srgbClr val="29EF29"/>
        </a:solidFill>
      </dgm:spPr>
      <dgm:t>
        <a:bodyPr/>
        <a:lstStyle/>
        <a:p>
          <a:r>
            <a:rPr lang="fr-FR" b="1" dirty="0">
              <a:solidFill>
                <a:schemeClr val="tx1"/>
              </a:solidFill>
            </a:rPr>
            <a:t>II- Project Scope</a:t>
          </a:r>
          <a:endParaRPr lang="fr-FR" dirty="0"/>
        </a:p>
      </dgm:t>
    </dgm:pt>
    <dgm:pt modelId="{901E9DFA-4D9E-446B-B668-6895E592B61D}" type="parTrans" cxnId="{380CF9B3-E123-4FD9-8856-253E5CC3E527}">
      <dgm:prSet/>
      <dgm:spPr/>
      <dgm:t>
        <a:bodyPr/>
        <a:lstStyle/>
        <a:p>
          <a:endParaRPr lang="fr-FR"/>
        </a:p>
      </dgm:t>
    </dgm:pt>
    <dgm:pt modelId="{A828B06E-4853-4FAA-A187-373A03056D83}" type="sibTrans" cxnId="{380CF9B3-E123-4FD9-8856-253E5CC3E527}">
      <dgm:prSet/>
      <dgm:spPr/>
      <dgm:t>
        <a:bodyPr/>
        <a:lstStyle/>
        <a:p>
          <a:endParaRPr lang="fr-FR"/>
        </a:p>
      </dgm:t>
    </dgm:pt>
    <dgm:pt modelId="{B42E19ED-313E-4B9D-96B1-B477820E80B3}">
      <dgm:prSet/>
      <dgm:spPr>
        <a:solidFill>
          <a:srgbClr val="F50B6F"/>
        </a:solidFill>
      </dgm:spPr>
      <dgm:t>
        <a:bodyPr/>
        <a:lstStyle/>
        <a:p>
          <a:r>
            <a:rPr lang="fr-FR" b="1" dirty="0">
              <a:solidFill>
                <a:schemeClr val="tx1"/>
              </a:solidFill>
              <a:latin typeface="+mn-lt"/>
            </a:rPr>
            <a:t>I- </a:t>
          </a:r>
          <a:r>
            <a:rPr lang="fr-FR" b="1" dirty="0">
              <a:solidFill>
                <a:schemeClr val="tx1"/>
              </a:solidFill>
            </a:rPr>
            <a:t>Project Stakeholders</a:t>
          </a:r>
          <a:endParaRPr lang="en-US" dirty="0">
            <a:solidFill>
              <a:schemeClr val="tx1"/>
            </a:solidFill>
          </a:endParaRPr>
        </a:p>
      </dgm:t>
    </dgm:pt>
    <dgm:pt modelId="{C76E46D3-EDF4-4437-B696-7D21BD463E66}" type="parTrans" cxnId="{A0D6CB78-4E27-493F-A62B-C5B86F1B5734}">
      <dgm:prSet/>
      <dgm:spPr/>
      <dgm:t>
        <a:bodyPr/>
        <a:lstStyle/>
        <a:p>
          <a:endParaRPr lang="fr-FR"/>
        </a:p>
      </dgm:t>
    </dgm:pt>
    <dgm:pt modelId="{03821F8E-2370-4E09-8C37-7866C54CE543}" type="sibTrans" cxnId="{A0D6CB78-4E27-493F-A62B-C5B86F1B5734}">
      <dgm:prSet/>
      <dgm:spPr/>
      <dgm:t>
        <a:bodyPr/>
        <a:lstStyle/>
        <a:p>
          <a:endParaRPr lang="fr-FR"/>
        </a:p>
      </dgm:t>
    </dgm:pt>
    <dgm:pt modelId="{83240874-F30D-414D-833E-7524754D9CB0}">
      <dgm:prSet/>
      <dgm:spPr/>
      <dgm:t>
        <a:bodyPr/>
        <a:lstStyle/>
        <a:p>
          <a:r>
            <a:rPr lang="fr-FR" b="1" i="0" dirty="0">
              <a:solidFill>
                <a:schemeClr val="tx1"/>
              </a:solidFill>
              <a:effectLst/>
              <a:latin typeface="+mn-lt"/>
            </a:rPr>
            <a:t>IV- Project Requirements</a:t>
          </a:r>
          <a:endParaRPr lang="fr-FR" dirty="0">
            <a:solidFill>
              <a:schemeClr val="tx1"/>
            </a:solidFill>
          </a:endParaRPr>
        </a:p>
      </dgm:t>
    </dgm:pt>
    <dgm:pt modelId="{0120E6D9-1865-4CA2-AB2E-63D4203F1A4A}" type="parTrans" cxnId="{C06C651F-C143-4347-825A-29869EF31E83}">
      <dgm:prSet/>
      <dgm:spPr/>
      <dgm:t>
        <a:bodyPr/>
        <a:lstStyle/>
        <a:p>
          <a:endParaRPr lang="fr-FR"/>
        </a:p>
      </dgm:t>
    </dgm:pt>
    <dgm:pt modelId="{AFB5E336-56ED-400A-BC45-384DBCBA6289}" type="sibTrans" cxnId="{C06C651F-C143-4347-825A-29869EF31E83}">
      <dgm:prSet/>
      <dgm:spPr/>
      <dgm:t>
        <a:bodyPr/>
        <a:lstStyle/>
        <a:p>
          <a:endParaRPr lang="fr-FR"/>
        </a:p>
      </dgm:t>
    </dgm:pt>
    <dgm:pt modelId="{85B43819-2CBA-4A54-BCCB-CBABC70212E0}">
      <dgm:prSet/>
      <dgm:spPr/>
      <dgm:t>
        <a:bodyPr/>
        <a:lstStyle/>
        <a:p>
          <a:r>
            <a:rPr lang="fr-FR" b="1" i="0" dirty="0">
              <a:solidFill>
                <a:schemeClr val="tx1"/>
              </a:solidFill>
              <a:effectLst/>
              <a:latin typeface="+mn-lt"/>
            </a:rPr>
            <a:t>V- Project Resouces</a:t>
          </a:r>
          <a:endParaRPr lang="fr-FR" dirty="0">
            <a:solidFill>
              <a:schemeClr val="tx1"/>
            </a:solidFill>
          </a:endParaRPr>
        </a:p>
      </dgm:t>
    </dgm:pt>
    <dgm:pt modelId="{06B53000-5F6D-445E-9F0A-997AE2D3A1BC}" type="parTrans" cxnId="{1B30DD7E-64EE-45A8-BE4E-830F14DA2363}">
      <dgm:prSet/>
      <dgm:spPr/>
      <dgm:t>
        <a:bodyPr/>
        <a:lstStyle/>
        <a:p>
          <a:endParaRPr lang="fr-FR"/>
        </a:p>
      </dgm:t>
    </dgm:pt>
    <dgm:pt modelId="{920369BC-0ABA-43E9-AA9D-3EA70EDF3621}" type="sibTrans" cxnId="{1B30DD7E-64EE-45A8-BE4E-830F14DA2363}">
      <dgm:prSet/>
      <dgm:spPr/>
      <dgm:t>
        <a:bodyPr/>
        <a:lstStyle/>
        <a:p>
          <a:endParaRPr lang="fr-FR"/>
        </a:p>
      </dgm:t>
    </dgm:pt>
    <dgm:pt modelId="{60F79489-D152-44F6-8459-445B4DDC4CAB}" type="pres">
      <dgm:prSet presAssocID="{6141646F-D791-4CA2-A717-C4D765645C71}" presName="Name0" presStyleCnt="0">
        <dgm:presLayoutVars>
          <dgm:chMax val="5"/>
          <dgm:chPref val="5"/>
          <dgm:dir/>
          <dgm:animLvl val="lvl"/>
        </dgm:presLayoutVars>
      </dgm:prSet>
      <dgm:spPr/>
    </dgm:pt>
    <dgm:pt modelId="{774228F5-2AE2-4694-8910-C6390BCA237C}" type="pres">
      <dgm:prSet presAssocID="{B42E19ED-313E-4B9D-96B1-B477820E80B3}" presName="parentText1" presStyleLbl="node1" presStyleIdx="0" presStyleCnt="5" custScaleX="54419" custLinFactNeighborX="6198" custLinFactNeighborY="-39263">
        <dgm:presLayoutVars>
          <dgm:chMax/>
          <dgm:chPref val="3"/>
          <dgm:bulletEnabled val="1"/>
        </dgm:presLayoutVars>
      </dgm:prSet>
      <dgm:spPr/>
    </dgm:pt>
    <dgm:pt modelId="{4A204052-9386-4869-8FC4-AF225CDE6203}" type="pres">
      <dgm:prSet presAssocID="{07F34548-1890-422B-BDEB-4B233323A7CB}" presName="parentText2" presStyleLbl="node1" presStyleIdx="1" presStyleCnt="5" custScaleX="93787" custLinFactNeighborX="9093" custLinFactNeighborY="-25731">
        <dgm:presLayoutVars>
          <dgm:chMax/>
          <dgm:chPref val="3"/>
          <dgm:bulletEnabled val="1"/>
        </dgm:presLayoutVars>
      </dgm:prSet>
      <dgm:spPr/>
    </dgm:pt>
    <dgm:pt modelId="{58B34557-31BD-4870-80AF-40D2015E9E6B}" type="pres">
      <dgm:prSet presAssocID="{0CB3D2F5-CB3E-4731-B8D7-B2D102F14CDC}" presName="parentText3" presStyleLbl="node1" presStyleIdx="2" presStyleCnt="5" custScaleX="125955" custLinFactNeighborX="-4203" custLinFactNeighborY="-7433">
        <dgm:presLayoutVars>
          <dgm:chMax/>
          <dgm:chPref val="3"/>
          <dgm:bulletEnabled val="1"/>
        </dgm:presLayoutVars>
      </dgm:prSet>
      <dgm:spPr/>
    </dgm:pt>
    <dgm:pt modelId="{B75CEB36-2A22-46B1-9B18-029BEDD37EAA}" type="pres">
      <dgm:prSet presAssocID="{83240874-F30D-414D-833E-7524754D9CB0}" presName="parentText4" presStyleLbl="node1" presStyleIdx="3" presStyleCnt="5" custScaleX="193171" custLinFactNeighborX="-16256" custLinFactNeighborY="5480">
        <dgm:presLayoutVars>
          <dgm:chMax/>
          <dgm:chPref val="3"/>
          <dgm:bulletEnabled val="1"/>
        </dgm:presLayoutVars>
      </dgm:prSet>
      <dgm:spPr/>
    </dgm:pt>
    <dgm:pt modelId="{AF09C4AC-03D2-4554-8068-D831913F9F39}" type="pres">
      <dgm:prSet presAssocID="{85B43819-2CBA-4A54-BCCB-CBABC70212E0}" presName="parentText5" presStyleLbl="node1" presStyleIdx="4" presStyleCnt="5" custScaleX="383583" custLinFactNeighborX="-32289" custLinFactNeighborY="25504">
        <dgm:presLayoutVars>
          <dgm:chMax/>
          <dgm:chPref val="3"/>
          <dgm:bulletEnabled val="1"/>
        </dgm:presLayoutVars>
      </dgm:prSet>
      <dgm:spPr/>
    </dgm:pt>
  </dgm:ptLst>
  <dgm:cxnLst>
    <dgm:cxn modelId="{C06C651F-C143-4347-825A-29869EF31E83}" srcId="{6141646F-D791-4CA2-A717-C4D765645C71}" destId="{83240874-F30D-414D-833E-7524754D9CB0}" srcOrd="3" destOrd="0" parTransId="{0120E6D9-1865-4CA2-AB2E-63D4203F1A4A}" sibTransId="{AFB5E336-56ED-400A-BC45-384DBCBA6289}"/>
    <dgm:cxn modelId="{8E8DE01F-A675-4E44-8217-82CDC2DF07AD}" type="presOf" srcId="{83240874-F30D-414D-833E-7524754D9CB0}" destId="{B75CEB36-2A22-46B1-9B18-029BEDD37EAA}" srcOrd="0" destOrd="0" presId="urn:microsoft.com/office/officeart/2009/3/layout/IncreasingArrowsProcess"/>
    <dgm:cxn modelId="{5DDA4933-3FF6-433B-927D-1FCB42A77F79}" type="presOf" srcId="{0CB3D2F5-CB3E-4731-B8D7-B2D102F14CDC}" destId="{58B34557-31BD-4870-80AF-40D2015E9E6B}" srcOrd="0" destOrd="0" presId="urn:microsoft.com/office/officeart/2009/3/layout/IncreasingArrowsProcess"/>
    <dgm:cxn modelId="{B2DDF06B-0839-4B02-A65B-54DA3FB6E076}" type="presOf" srcId="{6141646F-D791-4CA2-A717-C4D765645C71}" destId="{60F79489-D152-44F6-8459-445B4DDC4CAB}" srcOrd="0" destOrd="0" presId="urn:microsoft.com/office/officeart/2009/3/layout/IncreasingArrowsProcess"/>
    <dgm:cxn modelId="{A0D6CB78-4E27-493F-A62B-C5B86F1B5734}" srcId="{6141646F-D791-4CA2-A717-C4D765645C71}" destId="{B42E19ED-313E-4B9D-96B1-B477820E80B3}" srcOrd="0" destOrd="0" parTransId="{C76E46D3-EDF4-4437-B696-7D21BD463E66}" sibTransId="{03821F8E-2370-4E09-8C37-7866C54CE543}"/>
    <dgm:cxn modelId="{1B30DD7E-64EE-45A8-BE4E-830F14DA2363}" srcId="{6141646F-D791-4CA2-A717-C4D765645C71}" destId="{85B43819-2CBA-4A54-BCCB-CBABC70212E0}" srcOrd="4" destOrd="0" parTransId="{06B53000-5F6D-445E-9F0A-997AE2D3A1BC}" sibTransId="{920369BC-0ABA-43E9-AA9D-3EA70EDF3621}"/>
    <dgm:cxn modelId="{5896B283-3339-46E1-B3FC-C09378934C1A}" srcId="{6141646F-D791-4CA2-A717-C4D765645C71}" destId="{0CB3D2F5-CB3E-4731-B8D7-B2D102F14CDC}" srcOrd="2" destOrd="0" parTransId="{DDE38F03-0CF4-498E-9636-0699E11E7903}" sibTransId="{BAA9D0DC-480C-49F7-A10A-965FE3D63D03}"/>
    <dgm:cxn modelId="{B8012DA9-CEC6-4CF0-877B-502E44E63714}" type="presOf" srcId="{B42E19ED-313E-4B9D-96B1-B477820E80B3}" destId="{774228F5-2AE2-4694-8910-C6390BCA237C}" srcOrd="0" destOrd="0" presId="urn:microsoft.com/office/officeart/2009/3/layout/IncreasingArrowsProcess"/>
    <dgm:cxn modelId="{380CF9B3-E123-4FD9-8856-253E5CC3E527}" srcId="{6141646F-D791-4CA2-A717-C4D765645C71}" destId="{07F34548-1890-422B-BDEB-4B233323A7CB}" srcOrd="1" destOrd="0" parTransId="{901E9DFA-4D9E-446B-B668-6895E592B61D}" sibTransId="{A828B06E-4853-4FAA-A187-373A03056D83}"/>
    <dgm:cxn modelId="{9F08A8B5-56ED-4E21-8A32-32AB898D3724}" type="presOf" srcId="{85B43819-2CBA-4A54-BCCB-CBABC70212E0}" destId="{AF09C4AC-03D2-4554-8068-D831913F9F39}" srcOrd="0" destOrd="0" presId="urn:microsoft.com/office/officeart/2009/3/layout/IncreasingArrowsProcess"/>
    <dgm:cxn modelId="{250576D5-7D85-4A16-9801-E6C77DC10D97}" type="presOf" srcId="{07F34548-1890-422B-BDEB-4B233323A7CB}" destId="{4A204052-9386-4869-8FC4-AF225CDE6203}" srcOrd="0" destOrd="0" presId="urn:microsoft.com/office/officeart/2009/3/layout/IncreasingArrowsProcess"/>
    <dgm:cxn modelId="{204CDA4B-7161-4801-B493-00C5ABD3DCA8}" type="presParOf" srcId="{60F79489-D152-44F6-8459-445B4DDC4CAB}" destId="{774228F5-2AE2-4694-8910-C6390BCA237C}" srcOrd="0" destOrd="0" presId="urn:microsoft.com/office/officeart/2009/3/layout/IncreasingArrowsProcess"/>
    <dgm:cxn modelId="{EECBFE3B-DA86-4893-86FF-19F0A9D39834}" type="presParOf" srcId="{60F79489-D152-44F6-8459-445B4DDC4CAB}" destId="{4A204052-9386-4869-8FC4-AF225CDE6203}" srcOrd="1" destOrd="0" presId="urn:microsoft.com/office/officeart/2009/3/layout/IncreasingArrowsProcess"/>
    <dgm:cxn modelId="{E25ACB8B-9BD2-4278-B371-B7F4405A8DFE}" type="presParOf" srcId="{60F79489-D152-44F6-8459-445B4DDC4CAB}" destId="{58B34557-31BD-4870-80AF-40D2015E9E6B}" srcOrd="2" destOrd="0" presId="urn:microsoft.com/office/officeart/2009/3/layout/IncreasingArrowsProcess"/>
    <dgm:cxn modelId="{91A4D34F-AF41-4F5D-B2DD-9E14E7FD24FA}" type="presParOf" srcId="{60F79489-D152-44F6-8459-445B4DDC4CAB}" destId="{B75CEB36-2A22-46B1-9B18-029BEDD37EAA}" srcOrd="3" destOrd="0" presId="urn:microsoft.com/office/officeart/2009/3/layout/IncreasingArrowsProcess"/>
    <dgm:cxn modelId="{58919A89-BDA4-44C4-A5FC-83F639BE0903}" type="presParOf" srcId="{60F79489-D152-44F6-8459-445B4DDC4CAB}" destId="{AF09C4AC-03D2-4554-8068-D831913F9F39}" srcOrd="4" destOrd="0" presId="urn:microsoft.com/office/officeart/2009/3/layout/IncreasingArrowsProcess"/>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4228F5-2AE2-4694-8910-C6390BCA237C}">
      <dsp:nvSpPr>
        <dsp:cNvPr id="0" name=""/>
        <dsp:cNvSpPr/>
      </dsp:nvSpPr>
      <dsp:spPr>
        <a:xfrm>
          <a:off x="-24" y="0"/>
          <a:ext cx="5691383" cy="1521041"/>
        </a:xfrm>
        <a:prstGeom prst="rightArrow">
          <a:avLst>
            <a:gd name="adj1" fmla="val 50000"/>
            <a:gd name="adj2" fmla="val 50000"/>
          </a:avLst>
        </a:prstGeom>
        <a:solidFill>
          <a:srgbClr val="F50B6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41465" numCol="1" spcCol="1270" anchor="ctr" anchorCtr="0">
          <a:noAutofit/>
        </a:bodyPr>
        <a:lstStyle/>
        <a:p>
          <a:pPr marL="0" lvl="0" indent="0" algn="l" defTabSz="1244600">
            <a:lnSpc>
              <a:spcPct val="90000"/>
            </a:lnSpc>
            <a:spcBef>
              <a:spcPct val="0"/>
            </a:spcBef>
            <a:spcAft>
              <a:spcPct val="35000"/>
            </a:spcAft>
            <a:buNone/>
          </a:pPr>
          <a:r>
            <a:rPr lang="fr-FR" sz="2800" b="1" kern="1200" dirty="0">
              <a:solidFill>
                <a:schemeClr val="tx1"/>
              </a:solidFill>
              <a:latin typeface="+mn-lt"/>
            </a:rPr>
            <a:t>I- </a:t>
          </a:r>
          <a:r>
            <a:rPr lang="fr-FR" sz="2800" b="1" kern="1200" dirty="0">
              <a:solidFill>
                <a:schemeClr val="tx1"/>
              </a:solidFill>
            </a:rPr>
            <a:t>Project Stakeholders</a:t>
          </a:r>
          <a:endParaRPr lang="en-US" sz="2800" kern="1200" dirty="0">
            <a:solidFill>
              <a:schemeClr val="tx1"/>
            </a:solidFill>
          </a:endParaRPr>
        </a:p>
      </dsp:txBody>
      <dsp:txXfrm>
        <a:off x="-24" y="380260"/>
        <a:ext cx="5311123" cy="760521"/>
      </dsp:txXfrm>
    </dsp:sp>
    <dsp:sp modelId="{4A204052-9386-4869-8FC4-AF225CDE6203}">
      <dsp:nvSpPr>
        <dsp:cNvPr id="0" name=""/>
        <dsp:cNvSpPr/>
      </dsp:nvSpPr>
      <dsp:spPr>
        <a:xfrm>
          <a:off x="-58954" y="648424"/>
          <a:ext cx="7996024" cy="1521041"/>
        </a:xfrm>
        <a:prstGeom prst="rightArrow">
          <a:avLst>
            <a:gd name="adj1" fmla="val 50000"/>
            <a:gd name="adj2" fmla="val 50000"/>
          </a:avLst>
        </a:prstGeom>
        <a:solidFill>
          <a:srgbClr val="29EF2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41465" numCol="1" spcCol="1270" anchor="ctr" anchorCtr="0">
          <a:noAutofit/>
        </a:bodyPr>
        <a:lstStyle/>
        <a:p>
          <a:pPr marL="0" lvl="0" indent="0" algn="l" defTabSz="1244600">
            <a:lnSpc>
              <a:spcPct val="90000"/>
            </a:lnSpc>
            <a:spcBef>
              <a:spcPct val="0"/>
            </a:spcBef>
            <a:spcAft>
              <a:spcPct val="35000"/>
            </a:spcAft>
            <a:buNone/>
          </a:pPr>
          <a:r>
            <a:rPr lang="fr-FR" sz="2800" b="1" kern="1200" dirty="0">
              <a:solidFill>
                <a:schemeClr val="tx1"/>
              </a:solidFill>
            </a:rPr>
            <a:t>II- Project Scope</a:t>
          </a:r>
          <a:endParaRPr lang="fr-FR" sz="2800" kern="1200" dirty="0"/>
        </a:p>
      </dsp:txBody>
      <dsp:txXfrm>
        <a:off x="-58954" y="1028684"/>
        <a:ext cx="7615764" cy="760521"/>
      </dsp:txXfrm>
    </dsp:sp>
    <dsp:sp modelId="{58B34557-31BD-4870-80AF-40D2015E9E6B}">
      <dsp:nvSpPr>
        <dsp:cNvPr id="0" name=""/>
        <dsp:cNvSpPr/>
      </dsp:nvSpPr>
      <dsp:spPr>
        <a:xfrm>
          <a:off x="-21936" y="1433995"/>
          <a:ext cx="8304221" cy="1521041"/>
        </a:xfrm>
        <a:prstGeom prst="rightArrow">
          <a:avLst>
            <a:gd name="adj1" fmla="val 50000"/>
            <a:gd name="adj2" fmla="val 50000"/>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241465" numCol="1" spcCol="1270" anchor="ctr" anchorCtr="0">
          <a:noAutofit/>
        </a:bodyPr>
        <a:lstStyle/>
        <a:p>
          <a:pPr marL="0" lvl="0" indent="0" algn="l" defTabSz="1422400">
            <a:lnSpc>
              <a:spcPct val="90000"/>
            </a:lnSpc>
            <a:spcBef>
              <a:spcPct val="0"/>
            </a:spcBef>
            <a:spcAft>
              <a:spcPct val="35000"/>
            </a:spcAft>
            <a:buNone/>
          </a:pPr>
          <a:r>
            <a:rPr lang="fr-FR" sz="3200" b="1" i="0" kern="1200" dirty="0">
              <a:solidFill>
                <a:schemeClr val="tx1"/>
              </a:solidFill>
              <a:effectLst/>
              <a:latin typeface="+mn-lt"/>
            </a:rPr>
            <a:t>III- High-</a:t>
          </a:r>
          <a:r>
            <a:rPr lang="fr-FR" sz="3200" b="1" i="0" kern="1200" dirty="0" err="1">
              <a:solidFill>
                <a:schemeClr val="tx1"/>
              </a:solidFill>
              <a:effectLst/>
              <a:latin typeface="+mn-lt"/>
            </a:rPr>
            <a:t>level</a:t>
          </a:r>
          <a:r>
            <a:rPr lang="fr-FR" sz="3200" b="1" i="0" kern="1200" dirty="0">
              <a:solidFill>
                <a:schemeClr val="tx1"/>
              </a:solidFill>
              <a:effectLst/>
              <a:latin typeface="+mn-lt"/>
            </a:rPr>
            <a:t> Milestones</a:t>
          </a:r>
          <a:endParaRPr lang="en-US" sz="3200" b="1" kern="1200" dirty="0">
            <a:solidFill>
              <a:schemeClr val="tx1"/>
            </a:solidFill>
          </a:endParaRPr>
        </a:p>
      </dsp:txBody>
      <dsp:txXfrm>
        <a:off x="-21936" y="1814255"/>
        <a:ext cx="7923961" cy="760521"/>
      </dsp:txXfrm>
    </dsp:sp>
    <dsp:sp modelId="{B75CEB36-2A22-46B1-9B18-029BEDD37EAA}">
      <dsp:nvSpPr>
        <dsp:cNvPr id="0" name=""/>
        <dsp:cNvSpPr/>
      </dsp:nvSpPr>
      <dsp:spPr>
        <a:xfrm>
          <a:off x="0" y="2137303"/>
          <a:ext cx="9000298" cy="1521041"/>
        </a:xfrm>
        <a:prstGeom prst="rightArrow">
          <a:avLst>
            <a:gd name="adj1" fmla="val 50000"/>
            <a:gd name="adj2" fmla="val 50000"/>
          </a:avLst>
        </a:prstGeom>
        <a:solidFill>
          <a:schemeClr val="accent4">
            <a:hueOff val="7350668"/>
            <a:satOff val="-30583"/>
            <a:lumOff val="72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41465" numCol="1" spcCol="1270" anchor="ctr" anchorCtr="0">
          <a:noAutofit/>
        </a:bodyPr>
        <a:lstStyle/>
        <a:p>
          <a:pPr marL="0" lvl="0" indent="0" algn="l" defTabSz="1244600">
            <a:lnSpc>
              <a:spcPct val="90000"/>
            </a:lnSpc>
            <a:spcBef>
              <a:spcPct val="0"/>
            </a:spcBef>
            <a:spcAft>
              <a:spcPct val="35000"/>
            </a:spcAft>
            <a:buNone/>
          </a:pPr>
          <a:r>
            <a:rPr lang="fr-FR" sz="2800" b="1" i="0" kern="1200" dirty="0">
              <a:solidFill>
                <a:schemeClr val="tx1"/>
              </a:solidFill>
              <a:effectLst/>
              <a:latin typeface="+mn-lt"/>
            </a:rPr>
            <a:t>IV- Project Requirements</a:t>
          </a:r>
          <a:endParaRPr lang="fr-FR" sz="2800" kern="1200" dirty="0">
            <a:solidFill>
              <a:schemeClr val="tx1"/>
            </a:solidFill>
          </a:endParaRPr>
        </a:p>
      </dsp:txBody>
      <dsp:txXfrm>
        <a:off x="0" y="2517563"/>
        <a:ext cx="8620038" cy="760521"/>
      </dsp:txXfrm>
    </dsp:sp>
    <dsp:sp modelId="{AF09C4AC-03D2-4554-8068-D831913F9F39}">
      <dsp:nvSpPr>
        <dsp:cNvPr id="0" name=""/>
        <dsp:cNvSpPr/>
      </dsp:nvSpPr>
      <dsp:spPr>
        <a:xfrm>
          <a:off x="0" y="2949127"/>
          <a:ext cx="10458458" cy="1521041"/>
        </a:xfrm>
        <a:prstGeom prst="rightArrow">
          <a:avLst>
            <a:gd name="adj1" fmla="val 50000"/>
            <a:gd name="adj2" fmla="val 50000"/>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41465" numCol="1" spcCol="1270" anchor="ctr" anchorCtr="0">
          <a:noAutofit/>
        </a:bodyPr>
        <a:lstStyle/>
        <a:p>
          <a:pPr marL="0" lvl="0" indent="0" algn="l" defTabSz="1244600">
            <a:lnSpc>
              <a:spcPct val="90000"/>
            </a:lnSpc>
            <a:spcBef>
              <a:spcPct val="0"/>
            </a:spcBef>
            <a:spcAft>
              <a:spcPct val="35000"/>
            </a:spcAft>
            <a:buNone/>
          </a:pPr>
          <a:r>
            <a:rPr lang="fr-FR" sz="2800" b="1" i="0" kern="1200" dirty="0">
              <a:solidFill>
                <a:schemeClr val="tx1"/>
              </a:solidFill>
              <a:effectLst/>
              <a:latin typeface="+mn-lt"/>
            </a:rPr>
            <a:t>V- Project Resouces</a:t>
          </a:r>
          <a:endParaRPr lang="fr-FR" sz="2800" kern="1200" dirty="0">
            <a:solidFill>
              <a:schemeClr val="tx1"/>
            </a:solidFill>
          </a:endParaRPr>
        </a:p>
      </dsp:txBody>
      <dsp:txXfrm>
        <a:off x="0" y="3329387"/>
        <a:ext cx="10078198" cy="760521"/>
      </dsp:txXfrm>
    </dsp:sp>
  </dsp:spTree>
</dsp:drawing>
</file>

<file path=ppt/diagrams/layout1.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A6775A-D793-4CC4-8DB6-68ADC221358B}" type="datetimeFigureOut">
              <a:rPr lang="fr-FR" smtClean="0"/>
              <a:t>12/03/2022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A39225-F9A7-4FE6-9A3D-202FC148A21F}" type="slidenum">
              <a:rPr lang="fr-FR" smtClean="0"/>
              <a:t>‹N°›</a:t>
            </a:fld>
            <a:endParaRPr lang="fr-FR"/>
          </a:p>
        </p:txBody>
      </p:sp>
    </p:spTree>
    <p:extLst>
      <p:ext uri="{BB962C8B-B14F-4D97-AF65-F5344CB8AC3E}">
        <p14:creationId xmlns:p14="http://schemas.microsoft.com/office/powerpoint/2010/main" val="33046835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reqtest.com/requirements-blog/project-scope-statement/" TargetMode="External"/><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dirty="0">
                <a:hlinkClick r:id="rId3"/>
              </a:rPr>
              <a:t>https://reqtest.com/requirements-blog/project-scope-statement/</a:t>
            </a:r>
            <a:endParaRPr lang="fr-FR" dirty="0"/>
          </a:p>
          <a:p>
            <a:endParaRPr lang="fr-FR" dirty="0"/>
          </a:p>
        </p:txBody>
      </p:sp>
      <p:sp>
        <p:nvSpPr>
          <p:cNvPr id="4" name="Espace réservé du numéro de diapositive 3"/>
          <p:cNvSpPr>
            <a:spLocks noGrp="1"/>
          </p:cNvSpPr>
          <p:nvPr>
            <p:ph type="sldNum" sz="quarter" idx="5"/>
          </p:nvPr>
        </p:nvSpPr>
        <p:spPr/>
        <p:txBody>
          <a:bodyPr/>
          <a:lstStyle/>
          <a:p>
            <a:fld id="{B6A39225-F9A7-4FE6-9A3D-202FC148A21F}" type="slidenum">
              <a:rPr lang="fr-FR" smtClean="0"/>
              <a:t>32</a:t>
            </a:fld>
            <a:endParaRPr lang="fr-FR"/>
          </a:p>
        </p:txBody>
      </p:sp>
    </p:spTree>
    <p:extLst>
      <p:ext uri="{BB962C8B-B14F-4D97-AF65-F5344CB8AC3E}">
        <p14:creationId xmlns:p14="http://schemas.microsoft.com/office/powerpoint/2010/main" val="8157986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B6A39225-F9A7-4FE6-9A3D-202FC148A21F}" type="slidenum">
              <a:rPr lang="fr-FR" smtClean="0"/>
              <a:t>35</a:t>
            </a:fld>
            <a:endParaRPr lang="fr-FR"/>
          </a:p>
        </p:txBody>
      </p:sp>
    </p:spTree>
    <p:extLst>
      <p:ext uri="{BB962C8B-B14F-4D97-AF65-F5344CB8AC3E}">
        <p14:creationId xmlns:p14="http://schemas.microsoft.com/office/powerpoint/2010/main" val="41707560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801BF1C-B350-4986-BD45-D187C02FBFB5}"/>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651F6A4F-931F-43E2-9180-4377B11E7DF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EE7DDF0-3B06-4A72-8F69-77C65237136D}"/>
              </a:ext>
            </a:extLst>
          </p:cNvPr>
          <p:cNvSpPr>
            <a:spLocks noGrp="1"/>
          </p:cNvSpPr>
          <p:nvPr>
            <p:ph type="dt" sz="half" idx="10"/>
          </p:nvPr>
        </p:nvSpPr>
        <p:spPr/>
        <p:txBody>
          <a:bodyPr/>
          <a:lstStyle/>
          <a:p>
            <a:fld id="{BF6DEF13-CE90-4D97-8500-5484C7C9D377}" type="datetimeFigureOut">
              <a:rPr lang="fr-FR" smtClean="0"/>
              <a:t>12/03/2022</a:t>
            </a:fld>
            <a:endParaRPr lang="fr-FR"/>
          </a:p>
        </p:txBody>
      </p:sp>
      <p:sp>
        <p:nvSpPr>
          <p:cNvPr id="5" name="Espace réservé du pied de page 4">
            <a:extLst>
              <a:ext uri="{FF2B5EF4-FFF2-40B4-BE49-F238E27FC236}">
                <a16:creationId xmlns:a16="http://schemas.microsoft.com/office/drawing/2014/main" id="{CF235EBC-E70E-4EDC-B55D-D5A3EDEC060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CD0D2AD-106D-4AF2-8474-99E3C1FB3AAB}"/>
              </a:ext>
            </a:extLst>
          </p:cNvPr>
          <p:cNvSpPr>
            <a:spLocks noGrp="1"/>
          </p:cNvSpPr>
          <p:nvPr>
            <p:ph type="sldNum" sz="quarter" idx="12"/>
          </p:nvPr>
        </p:nvSpPr>
        <p:spPr/>
        <p:txBody>
          <a:bodyPr/>
          <a:lstStyle/>
          <a:p>
            <a:fld id="{CDCB63D4-1F34-42B8-B043-3C12E8363FCF}" type="slidenum">
              <a:rPr lang="fr-FR" smtClean="0"/>
              <a:t>‹N°›</a:t>
            </a:fld>
            <a:endParaRPr lang="fr-FR"/>
          </a:p>
        </p:txBody>
      </p:sp>
    </p:spTree>
    <p:extLst>
      <p:ext uri="{BB962C8B-B14F-4D97-AF65-F5344CB8AC3E}">
        <p14:creationId xmlns:p14="http://schemas.microsoft.com/office/powerpoint/2010/main" val="16294901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8A25C5-DB4A-46D8-AB82-67B4082D841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8456B88-142B-4411-8D17-AB335C3CCBD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163EC6C-7947-46EE-876F-028C5158918B}"/>
              </a:ext>
            </a:extLst>
          </p:cNvPr>
          <p:cNvSpPr>
            <a:spLocks noGrp="1"/>
          </p:cNvSpPr>
          <p:nvPr>
            <p:ph type="dt" sz="half" idx="10"/>
          </p:nvPr>
        </p:nvSpPr>
        <p:spPr/>
        <p:txBody>
          <a:bodyPr/>
          <a:lstStyle/>
          <a:p>
            <a:fld id="{BF6DEF13-CE90-4D97-8500-5484C7C9D377}" type="datetimeFigureOut">
              <a:rPr lang="fr-FR" smtClean="0"/>
              <a:t>12/03/2022</a:t>
            </a:fld>
            <a:endParaRPr lang="fr-FR"/>
          </a:p>
        </p:txBody>
      </p:sp>
      <p:sp>
        <p:nvSpPr>
          <p:cNvPr id="5" name="Espace réservé du pied de page 4">
            <a:extLst>
              <a:ext uri="{FF2B5EF4-FFF2-40B4-BE49-F238E27FC236}">
                <a16:creationId xmlns:a16="http://schemas.microsoft.com/office/drawing/2014/main" id="{3BF37496-1A0C-4519-9BD7-77BBD2B7C03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B1AB1EF-DCF2-4033-9CAF-870A600780D1}"/>
              </a:ext>
            </a:extLst>
          </p:cNvPr>
          <p:cNvSpPr>
            <a:spLocks noGrp="1"/>
          </p:cNvSpPr>
          <p:nvPr>
            <p:ph type="sldNum" sz="quarter" idx="12"/>
          </p:nvPr>
        </p:nvSpPr>
        <p:spPr/>
        <p:txBody>
          <a:bodyPr/>
          <a:lstStyle/>
          <a:p>
            <a:fld id="{CDCB63D4-1F34-42B8-B043-3C12E8363FCF}" type="slidenum">
              <a:rPr lang="fr-FR" smtClean="0"/>
              <a:t>‹N°›</a:t>
            </a:fld>
            <a:endParaRPr lang="fr-FR"/>
          </a:p>
        </p:txBody>
      </p:sp>
    </p:spTree>
    <p:extLst>
      <p:ext uri="{BB962C8B-B14F-4D97-AF65-F5344CB8AC3E}">
        <p14:creationId xmlns:p14="http://schemas.microsoft.com/office/powerpoint/2010/main" val="24688461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E6BB237-EC87-40F0-A963-6DB320201C71}"/>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7AE80F7-5842-4377-8F63-F13581D7AD0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EC064593-13E8-44A9-8C10-129B9E1607C4}"/>
              </a:ext>
            </a:extLst>
          </p:cNvPr>
          <p:cNvSpPr>
            <a:spLocks noGrp="1"/>
          </p:cNvSpPr>
          <p:nvPr>
            <p:ph type="dt" sz="half" idx="10"/>
          </p:nvPr>
        </p:nvSpPr>
        <p:spPr/>
        <p:txBody>
          <a:bodyPr/>
          <a:lstStyle/>
          <a:p>
            <a:fld id="{BF6DEF13-CE90-4D97-8500-5484C7C9D377}" type="datetimeFigureOut">
              <a:rPr lang="fr-FR" smtClean="0"/>
              <a:t>12/03/2022</a:t>
            </a:fld>
            <a:endParaRPr lang="fr-FR"/>
          </a:p>
        </p:txBody>
      </p:sp>
      <p:sp>
        <p:nvSpPr>
          <p:cNvPr id="5" name="Espace réservé du pied de page 4">
            <a:extLst>
              <a:ext uri="{FF2B5EF4-FFF2-40B4-BE49-F238E27FC236}">
                <a16:creationId xmlns:a16="http://schemas.microsoft.com/office/drawing/2014/main" id="{FD294C56-3FE5-4F37-9B5F-D8C908C39D3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FDD6DB1-52A9-41DE-8205-39D1B33DA7B5}"/>
              </a:ext>
            </a:extLst>
          </p:cNvPr>
          <p:cNvSpPr>
            <a:spLocks noGrp="1"/>
          </p:cNvSpPr>
          <p:nvPr>
            <p:ph type="sldNum" sz="quarter" idx="12"/>
          </p:nvPr>
        </p:nvSpPr>
        <p:spPr/>
        <p:txBody>
          <a:bodyPr/>
          <a:lstStyle/>
          <a:p>
            <a:fld id="{CDCB63D4-1F34-42B8-B043-3C12E8363FCF}" type="slidenum">
              <a:rPr lang="fr-FR" smtClean="0"/>
              <a:t>‹N°›</a:t>
            </a:fld>
            <a:endParaRPr lang="fr-FR"/>
          </a:p>
        </p:txBody>
      </p:sp>
    </p:spTree>
    <p:extLst>
      <p:ext uri="{BB962C8B-B14F-4D97-AF65-F5344CB8AC3E}">
        <p14:creationId xmlns:p14="http://schemas.microsoft.com/office/powerpoint/2010/main" val="9127834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C63C3F-3697-491A-B9F3-3AFFD923995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497E787-4B36-4C02-A22B-2A322E87E32D}"/>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466F26AC-B8D6-43DB-B5C3-CA07B383131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BBF9422-0D46-417F-A445-F6313F1AE29B}"/>
              </a:ext>
            </a:extLst>
          </p:cNvPr>
          <p:cNvSpPr>
            <a:spLocks noGrp="1"/>
          </p:cNvSpPr>
          <p:nvPr>
            <p:ph type="dt" sz="half" idx="10"/>
          </p:nvPr>
        </p:nvSpPr>
        <p:spPr/>
        <p:txBody>
          <a:bodyPr/>
          <a:lstStyle/>
          <a:p>
            <a:fld id="{BF6DEF13-CE90-4D97-8500-5484C7C9D377}" type="datetimeFigureOut">
              <a:rPr lang="fr-FR" smtClean="0"/>
              <a:t>12/03/2022</a:t>
            </a:fld>
            <a:endParaRPr lang="fr-FR"/>
          </a:p>
        </p:txBody>
      </p:sp>
      <p:sp>
        <p:nvSpPr>
          <p:cNvPr id="6" name="Espace réservé du pied de page 5">
            <a:extLst>
              <a:ext uri="{FF2B5EF4-FFF2-40B4-BE49-F238E27FC236}">
                <a16:creationId xmlns:a16="http://schemas.microsoft.com/office/drawing/2014/main" id="{7197F8E7-6E97-4B99-A8FC-F8612FC5D5B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F4D2CA6-1697-4BC4-B976-BEA5C4EA3384}"/>
              </a:ext>
            </a:extLst>
          </p:cNvPr>
          <p:cNvSpPr>
            <a:spLocks noGrp="1"/>
          </p:cNvSpPr>
          <p:nvPr>
            <p:ph type="sldNum" sz="quarter" idx="12"/>
          </p:nvPr>
        </p:nvSpPr>
        <p:spPr/>
        <p:txBody>
          <a:bodyPr/>
          <a:lstStyle/>
          <a:p>
            <a:fld id="{CDCB63D4-1F34-42B8-B043-3C12E8363FCF}" type="slidenum">
              <a:rPr lang="fr-FR" smtClean="0"/>
              <a:t>‹N°›</a:t>
            </a:fld>
            <a:endParaRPr lang="fr-FR"/>
          </a:p>
        </p:txBody>
      </p:sp>
    </p:spTree>
    <p:extLst>
      <p:ext uri="{BB962C8B-B14F-4D97-AF65-F5344CB8AC3E}">
        <p14:creationId xmlns:p14="http://schemas.microsoft.com/office/powerpoint/2010/main" val="11499551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F3DBF7A-62EC-47D7-A5F9-C7F69C0C82E0}"/>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5D85B32-4295-4845-B031-397E51F5E2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FAEB9288-EDA2-4161-928D-DFB42B498F7D}"/>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CF582D0-06C6-4C00-86EF-90AD24C4B0D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2F8BF8E7-9CC3-4BCA-839D-5DF5FC660E76}"/>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328FD4AC-E5DA-41C3-AE4A-246519FEEDFC}"/>
              </a:ext>
            </a:extLst>
          </p:cNvPr>
          <p:cNvSpPr>
            <a:spLocks noGrp="1"/>
          </p:cNvSpPr>
          <p:nvPr>
            <p:ph type="dt" sz="half" idx="10"/>
          </p:nvPr>
        </p:nvSpPr>
        <p:spPr/>
        <p:txBody>
          <a:bodyPr/>
          <a:lstStyle/>
          <a:p>
            <a:fld id="{BF6DEF13-CE90-4D97-8500-5484C7C9D377}" type="datetimeFigureOut">
              <a:rPr lang="fr-FR" smtClean="0"/>
              <a:t>12/03/2022</a:t>
            </a:fld>
            <a:endParaRPr lang="fr-FR"/>
          </a:p>
        </p:txBody>
      </p:sp>
      <p:sp>
        <p:nvSpPr>
          <p:cNvPr id="8" name="Espace réservé du pied de page 7">
            <a:extLst>
              <a:ext uri="{FF2B5EF4-FFF2-40B4-BE49-F238E27FC236}">
                <a16:creationId xmlns:a16="http://schemas.microsoft.com/office/drawing/2014/main" id="{D88B641B-AA83-4543-98D5-B8D89A8DCFE4}"/>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92D0CC76-7F03-49B9-A70D-3E206A3B7899}"/>
              </a:ext>
            </a:extLst>
          </p:cNvPr>
          <p:cNvSpPr>
            <a:spLocks noGrp="1"/>
          </p:cNvSpPr>
          <p:nvPr>
            <p:ph type="sldNum" sz="quarter" idx="12"/>
          </p:nvPr>
        </p:nvSpPr>
        <p:spPr/>
        <p:txBody>
          <a:bodyPr/>
          <a:lstStyle/>
          <a:p>
            <a:fld id="{CDCB63D4-1F34-42B8-B043-3C12E8363FCF}" type="slidenum">
              <a:rPr lang="fr-FR" smtClean="0"/>
              <a:t>‹N°›</a:t>
            </a:fld>
            <a:endParaRPr lang="fr-FR"/>
          </a:p>
        </p:txBody>
      </p:sp>
    </p:spTree>
    <p:extLst>
      <p:ext uri="{BB962C8B-B14F-4D97-AF65-F5344CB8AC3E}">
        <p14:creationId xmlns:p14="http://schemas.microsoft.com/office/powerpoint/2010/main" val="41340514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A7E3632-2019-4994-968C-76F3E48F3C85}"/>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99D039E-4D7B-448D-B6BC-5A36F9B8874B}"/>
              </a:ext>
            </a:extLst>
          </p:cNvPr>
          <p:cNvSpPr>
            <a:spLocks noGrp="1"/>
          </p:cNvSpPr>
          <p:nvPr>
            <p:ph type="dt" sz="half" idx="10"/>
          </p:nvPr>
        </p:nvSpPr>
        <p:spPr/>
        <p:txBody>
          <a:bodyPr/>
          <a:lstStyle/>
          <a:p>
            <a:fld id="{BF6DEF13-CE90-4D97-8500-5484C7C9D377}" type="datetimeFigureOut">
              <a:rPr lang="fr-FR" smtClean="0"/>
              <a:t>12/03/2022</a:t>
            </a:fld>
            <a:endParaRPr lang="fr-FR"/>
          </a:p>
        </p:txBody>
      </p:sp>
      <p:sp>
        <p:nvSpPr>
          <p:cNvPr id="4" name="Espace réservé du pied de page 3">
            <a:extLst>
              <a:ext uri="{FF2B5EF4-FFF2-40B4-BE49-F238E27FC236}">
                <a16:creationId xmlns:a16="http://schemas.microsoft.com/office/drawing/2014/main" id="{14414EA4-7B34-47B9-ACD3-D30BE9EB5BB8}"/>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9B4023D0-BA0F-40CC-8DBE-A540DF61AB52}"/>
              </a:ext>
            </a:extLst>
          </p:cNvPr>
          <p:cNvSpPr>
            <a:spLocks noGrp="1"/>
          </p:cNvSpPr>
          <p:nvPr>
            <p:ph type="sldNum" sz="quarter" idx="12"/>
          </p:nvPr>
        </p:nvSpPr>
        <p:spPr/>
        <p:txBody>
          <a:bodyPr/>
          <a:lstStyle/>
          <a:p>
            <a:fld id="{CDCB63D4-1F34-42B8-B043-3C12E8363FCF}" type="slidenum">
              <a:rPr lang="fr-FR" smtClean="0"/>
              <a:t>‹N°›</a:t>
            </a:fld>
            <a:endParaRPr lang="fr-FR"/>
          </a:p>
        </p:txBody>
      </p:sp>
    </p:spTree>
    <p:extLst>
      <p:ext uri="{BB962C8B-B14F-4D97-AF65-F5344CB8AC3E}">
        <p14:creationId xmlns:p14="http://schemas.microsoft.com/office/powerpoint/2010/main" val="23803405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39DEEA7-FF9D-41E8-8D2B-E013CEDAD8FC}"/>
              </a:ext>
            </a:extLst>
          </p:cNvPr>
          <p:cNvSpPr>
            <a:spLocks noGrp="1"/>
          </p:cNvSpPr>
          <p:nvPr>
            <p:ph type="dt" sz="half" idx="10"/>
          </p:nvPr>
        </p:nvSpPr>
        <p:spPr/>
        <p:txBody>
          <a:bodyPr/>
          <a:lstStyle/>
          <a:p>
            <a:fld id="{BF6DEF13-CE90-4D97-8500-5484C7C9D377}" type="datetimeFigureOut">
              <a:rPr lang="fr-FR" smtClean="0"/>
              <a:t>12/03/2022</a:t>
            </a:fld>
            <a:endParaRPr lang="fr-FR"/>
          </a:p>
        </p:txBody>
      </p:sp>
      <p:sp>
        <p:nvSpPr>
          <p:cNvPr id="3" name="Espace réservé du pied de page 2">
            <a:extLst>
              <a:ext uri="{FF2B5EF4-FFF2-40B4-BE49-F238E27FC236}">
                <a16:creationId xmlns:a16="http://schemas.microsoft.com/office/drawing/2014/main" id="{6BB445F8-9AA7-4DBD-BD37-0FCF72D0EAD7}"/>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64B02741-33C3-44E1-AFC5-D88721BA995C}"/>
              </a:ext>
            </a:extLst>
          </p:cNvPr>
          <p:cNvSpPr>
            <a:spLocks noGrp="1"/>
          </p:cNvSpPr>
          <p:nvPr>
            <p:ph type="sldNum" sz="quarter" idx="12"/>
          </p:nvPr>
        </p:nvSpPr>
        <p:spPr/>
        <p:txBody>
          <a:bodyPr/>
          <a:lstStyle/>
          <a:p>
            <a:fld id="{CDCB63D4-1F34-42B8-B043-3C12E8363FCF}" type="slidenum">
              <a:rPr lang="fr-FR" smtClean="0"/>
              <a:t>‹N°›</a:t>
            </a:fld>
            <a:endParaRPr lang="fr-FR"/>
          </a:p>
        </p:txBody>
      </p:sp>
    </p:spTree>
    <p:extLst>
      <p:ext uri="{BB962C8B-B14F-4D97-AF65-F5344CB8AC3E}">
        <p14:creationId xmlns:p14="http://schemas.microsoft.com/office/powerpoint/2010/main" val="34006866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525E358-32FD-4CE5-A92A-D6FD091960A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3C1800C9-CE64-49E9-9C4A-66E87A11BB7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1425A9A-34B1-45E7-8D7C-ACF21CEF12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DDD102B-5849-4BA0-85A1-1FE476E2EA54}"/>
              </a:ext>
            </a:extLst>
          </p:cNvPr>
          <p:cNvSpPr>
            <a:spLocks noGrp="1"/>
          </p:cNvSpPr>
          <p:nvPr>
            <p:ph type="dt" sz="half" idx="10"/>
          </p:nvPr>
        </p:nvSpPr>
        <p:spPr/>
        <p:txBody>
          <a:bodyPr/>
          <a:lstStyle/>
          <a:p>
            <a:fld id="{BF6DEF13-CE90-4D97-8500-5484C7C9D377}" type="datetimeFigureOut">
              <a:rPr lang="fr-FR" smtClean="0"/>
              <a:t>12/03/2022</a:t>
            </a:fld>
            <a:endParaRPr lang="fr-FR"/>
          </a:p>
        </p:txBody>
      </p:sp>
      <p:sp>
        <p:nvSpPr>
          <p:cNvPr id="6" name="Espace réservé du pied de page 5">
            <a:extLst>
              <a:ext uri="{FF2B5EF4-FFF2-40B4-BE49-F238E27FC236}">
                <a16:creationId xmlns:a16="http://schemas.microsoft.com/office/drawing/2014/main" id="{5BD74A28-58F4-470B-AF90-4446BBC5C28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B489F05-1419-446F-AF09-C07D0C28F7C3}"/>
              </a:ext>
            </a:extLst>
          </p:cNvPr>
          <p:cNvSpPr>
            <a:spLocks noGrp="1"/>
          </p:cNvSpPr>
          <p:nvPr>
            <p:ph type="sldNum" sz="quarter" idx="12"/>
          </p:nvPr>
        </p:nvSpPr>
        <p:spPr/>
        <p:txBody>
          <a:bodyPr/>
          <a:lstStyle/>
          <a:p>
            <a:fld id="{CDCB63D4-1F34-42B8-B043-3C12E8363FCF}" type="slidenum">
              <a:rPr lang="fr-FR" smtClean="0"/>
              <a:t>‹N°›</a:t>
            </a:fld>
            <a:endParaRPr lang="fr-FR"/>
          </a:p>
        </p:txBody>
      </p:sp>
    </p:spTree>
    <p:extLst>
      <p:ext uri="{BB962C8B-B14F-4D97-AF65-F5344CB8AC3E}">
        <p14:creationId xmlns:p14="http://schemas.microsoft.com/office/powerpoint/2010/main" val="5815462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4FC8C75-5460-411C-A6CF-CA40B5F9BAF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A6F6AA8A-6B3D-4EE1-B42D-F4CDA26FFEE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A857C37-0C2D-49E8-AF6E-4F057A792E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5CBE8CD-B426-47C3-98D2-4FE3FBAB88B2}"/>
              </a:ext>
            </a:extLst>
          </p:cNvPr>
          <p:cNvSpPr>
            <a:spLocks noGrp="1"/>
          </p:cNvSpPr>
          <p:nvPr>
            <p:ph type="dt" sz="half" idx="10"/>
          </p:nvPr>
        </p:nvSpPr>
        <p:spPr/>
        <p:txBody>
          <a:bodyPr/>
          <a:lstStyle/>
          <a:p>
            <a:fld id="{BF6DEF13-CE90-4D97-8500-5484C7C9D377}" type="datetimeFigureOut">
              <a:rPr lang="fr-FR" smtClean="0"/>
              <a:t>12/03/2022</a:t>
            </a:fld>
            <a:endParaRPr lang="fr-FR"/>
          </a:p>
        </p:txBody>
      </p:sp>
      <p:sp>
        <p:nvSpPr>
          <p:cNvPr id="6" name="Espace réservé du pied de page 5">
            <a:extLst>
              <a:ext uri="{FF2B5EF4-FFF2-40B4-BE49-F238E27FC236}">
                <a16:creationId xmlns:a16="http://schemas.microsoft.com/office/drawing/2014/main" id="{68272509-36E6-4F30-9A8B-D073B0FC6EE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C378692-683C-4F43-A9D0-ACFDC1953352}"/>
              </a:ext>
            </a:extLst>
          </p:cNvPr>
          <p:cNvSpPr>
            <a:spLocks noGrp="1"/>
          </p:cNvSpPr>
          <p:nvPr>
            <p:ph type="sldNum" sz="quarter" idx="12"/>
          </p:nvPr>
        </p:nvSpPr>
        <p:spPr/>
        <p:txBody>
          <a:bodyPr/>
          <a:lstStyle/>
          <a:p>
            <a:fld id="{CDCB63D4-1F34-42B8-B043-3C12E8363FCF}" type="slidenum">
              <a:rPr lang="fr-FR" smtClean="0"/>
              <a:t>‹N°›</a:t>
            </a:fld>
            <a:endParaRPr lang="fr-FR"/>
          </a:p>
        </p:txBody>
      </p:sp>
    </p:spTree>
    <p:extLst>
      <p:ext uri="{BB962C8B-B14F-4D97-AF65-F5344CB8AC3E}">
        <p14:creationId xmlns:p14="http://schemas.microsoft.com/office/powerpoint/2010/main" val="1192827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0A9782-25B4-47C4-97F9-2DDD8B598AD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A848A0A-1FFA-4F8F-A1ED-22EE9F416981}"/>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A9E1435-862F-4B1E-88FE-537EAD6F96A4}"/>
              </a:ext>
            </a:extLst>
          </p:cNvPr>
          <p:cNvSpPr>
            <a:spLocks noGrp="1"/>
          </p:cNvSpPr>
          <p:nvPr>
            <p:ph type="dt" sz="half" idx="10"/>
          </p:nvPr>
        </p:nvSpPr>
        <p:spPr/>
        <p:txBody>
          <a:bodyPr/>
          <a:lstStyle/>
          <a:p>
            <a:fld id="{BF6DEF13-CE90-4D97-8500-5484C7C9D377}" type="datetimeFigureOut">
              <a:rPr lang="fr-FR" smtClean="0"/>
              <a:t>12/03/2022</a:t>
            </a:fld>
            <a:endParaRPr lang="fr-FR"/>
          </a:p>
        </p:txBody>
      </p:sp>
      <p:sp>
        <p:nvSpPr>
          <p:cNvPr id="5" name="Espace réservé du pied de page 4">
            <a:extLst>
              <a:ext uri="{FF2B5EF4-FFF2-40B4-BE49-F238E27FC236}">
                <a16:creationId xmlns:a16="http://schemas.microsoft.com/office/drawing/2014/main" id="{F98FA5F6-0555-4306-A25F-1F6CCE96163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01125D2-20B0-40E9-A6A4-4622CDFD3223}"/>
              </a:ext>
            </a:extLst>
          </p:cNvPr>
          <p:cNvSpPr>
            <a:spLocks noGrp="1"/>
          </p:cNvSpPr>
          <p:nvPr>
            <p:ph type="sldNum" sz="quarter" idx="12"/>
          </p:nvPr>
        </p:nvSpPr>
        <p:spPr/>
        <p:txBody>
          <a:bodyPr/>
          <a:lstStyle/>
          <a:p>
            <a:fld id="{CDCB63D4-1F34-42B8-B043-3C12E8363FCF}" type="slidenum">
              <a:rPr lang="fr-FR" smtClean="0"/>
              <a:t>‹N°›</a:t>
            </a:fld>
            <a:endParaRPr lang="fr-FR"/>
          </a:p>
        </p:txBody>
      </p:sp>
    </p:spTree>
    <p:extLst>
      <p:ext uri="{BB962C8B-B14F-4D97-AF65-F5344CB8AC3E}">
        <p14:creationId xmlns:p14="http://schemas.microsoft.com/office/powerpoint/2010/main" val="7844326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AFD1EF8-ADBF-4295-9893-BCFD5BB8FD8D}"/>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227BC51-DECE-4448-B20E-4882456557E7}"/>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F8AF722-16FE-4A44-AC2C-82B82AD6557E}"/>
              </a:ext>
            </a:extLst>
          </p:cNvPr>
          <p:cNvSpPr>
            <a:spLocks noGrp="1"/>
          </p:cNvSpPr>
          <p:nvPr>
            <p:ph type="dt" sz="half" idx="10"/>
          </p:nvPr>
        </p:nvSpPr>
        <p:spPr/>
        <p:txBody>
          <a:bodyPr/>
          <a:lstStyle/>
          <a:p>
            <a:fld id="{BF6DEF13-CE90-4D97-8500-5484C7C9D377}" type="datetimeFigureOut">
              <a:rPr lang="fr-FR" smtClean="0"/>
              <a:t>12/03/2022</a:t>
            </a:fld>
            <a:endParaRPr lang="fr-FR"/>
          </a:p>
        </p:txBody>
      </p:sp>
      <p:sp>
        <p:nvSpPr>
          <p:cNvPr id="5" name="Espace réservé du pied de page 4">
            <a:extLst>
              <a:ext uri="{FF2B5EF4-FFF2-40B4-BE49-F238E27FC236}">
                <a16:creationId xmlns:a16="http://schemas.microsoft.com/office/drawing/2014/main" id="{AB38BA6C-BFD5-45DE-A4A7-25C52078771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AAE8A6F-B24D-431B-8B46-9663A06D7717}"/>
              </a:ext>
            </a:extLst>
          </p:cNvPr>
          <p:cNvSpPr>
            <a:spLocks noGrp="1"/>
          </p:cNvSpPr>
          <p:nvPr>
            <p:ph type="sldNum" sz="quarter" idx="12"/>
          </p:nvPr>
        </p:nvSpPr>
        <p:spPr/>
        <p:txBody>
          <a:bodyPr/>
          <a:lstStyle/>
          <a:p>
            <a:fld id="{CDCB63D4-1F34-42B8-B043-3C12E8363FCF}" type="slidenum">
              <a:rPr lang="fr-FR" smtClean="0"/>
              <a:t>‹N°›</a:t>
            </a:fld>
            <a:endParaRPr lang="fr-FR"/>
          </a:p>
        </p:txBody>
      </p:sp>
    </p:spTree>
    <p:extLst>
      <p:ext uri="{BB962C8B-B14F-4D97-AF65-F5344CB8AC3E}">
        <p14:creationId xmlns:p14="http://schemas.microsoft.com/office/powerpoint/2010/main" val="16232933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AACF7F9-1037-45E2-A737-48E6957961A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073B7E2-B1A3-4AF1-8C38-DE36B28BE8F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A824CD4-1E32-4208-9966-D5054EC85F1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6DEF13-CE90-4D97-8500-5484C7C9D377}" type="datetimeFigureOut">
              <a:rPr lang="fr-FR" smtClean="0"/>
              <a:t>12/03/2022</a:t>
            </a:fld>
            <a:endParaRPr lang="fr-FR"/>
          </a:p>
        </p:txBody>
      </p:sp>
      <p:sp>
        <p:nvSpPr>
          <p:cNvPr id="5" name="Espace réservé du pied de page 4">
            <a:extLst>
              <a:ext uri="{FF2B5EF4-FFF2-40B4-BE49-F238E27FC236}">
                <a16:creationId xmlns:a16="http://schemas.microsoft.com/office/drawing/2014/main" id="{50FA86F1-B7C3-4C4B-AAA3-39C3E116098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598FBFA-40B2-4277-AA26-115F38FDEEE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CB63D4-1F34-42B8-B043-3C12E8363FCF}" type="slidenum">
              <a:rPr lang="fr-FR" smtClean="0"/>
              <a:t>‹N°›</a:t>
            </a:fld>
            <a:endParaRPr lang="fr-FR"/>
          </a:p>
        </p:txBody>
      </p:sp>
    </p:spTree>
    <p:extLst>
      <p:ext uri="{BB962C8B-B14F-4D97-AF65-F5344CB8AC3E}">
        <p14:creationId xmlns:p14="http://schemas.microsoft.com/office/powerpoint/2010/main" val="35689305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teamwork.com/project-management-guide/project-objectives/"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5662" y="0"/>
            <a:ext cx="8712338" cy="6680068"/>
          </a:xfrm>
          <a:prstGeom prst="rect">
            <a:avLst/>
          </a:prstGeom>
        </p:spPr>
      </p:pic>
      <p:sp>
        <p:nvSpPr>
          <p:cNvPr id="11" name="Rectangle 10"/>
          <p:cNvSpPr/>
          <p:nvPr/>
        </p:nvSpPr>
        <p:spPr>
          <a:xfrm rot="10800000">
            <a:off x="0" y="72677"/>
            <a:ext cx="12468749"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524000" y="4199708"/>
            <a:ext cx="9150532"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2073" y="4963885"/>
            <a:ext cx="1274607" cy="1524000"/>
          </a:xfrm>
          <a:prstGeom prst="rect">
            <a:avLst/>
          </a:prstGeom>
        </p:spPr>
      </p:pic>
      <p:pic>
        <p:nvPicPr>
          <p:cNvPr id="12" name="Picture 11"/>
          <p:cNvPicPr>
            <a:picLocks noChangeAspect="1"/>
          </p:cNvPicPr>
          <p:nvPr/>
        </p:nvPicPr>
        <p:blipFill>
          <a:blip r:embed="rId5"/>
          <a:stretch>
            <a:fillRect/>
          </a:stretch>
        </p:blipFill>
        <p:spPr>
          <a:xfrm>
            <a:off x="30982" y="0"/>
            <a:ext cx="5417926" cy="1972334"/>
          </a:xfrm>
          <a:prstGeom prst="rect">
            <a:avLst/>
          </a:prstGeom>
        </p:spPr>
      </p:pic>
      <p:pic>
        <p:nvPicPr>
          <p:cNvPr id="13" name="Picture 12"/>
          <p:cNvPicPr>
            <a:picLocks noChangeAspect="1"/>
          </p:cNvPicPr>
          <p:nvPr/>
        </p:nvPicPr>
        <p:blipFill>
          <a:blip r:embed="rId6"/>
          <a:stretch>
            <a:fillRect/>
          </a:stretch>
        </p:blipFill>
        <p:spPr>
          <a:xfrm>
            <a:off x="5149781" y="3599992"/>
            <a:ext cx="4411801" cy="1650433"/>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pPr algn="l"/>
            <a:r>
              <a:rPr lang="en-US" sz="2800" b="1" dirty="0">
                <a:solidFill>
                  <a:schemeClr val="bg1">
                    <a:lumMod val="95000"/>
                  </a:schemeClr>
                </a:solidFill>
                <a:cs typeface="Tajawal Medium" panose="00000600000000000000"/>
              </a:rPr>
              <a:t>PMG 202</a:t>
            </a:r>
          </a:p>
          <a:p>
            <a:r>
              <a:rPr lang="en-US" sz="2800" dirty="0">
                <a:solidFill>
                  <a:schemeClr val="bg1"/>
                </a:solidFill>
                <a:latin typeface="+mn-lt"/>
              </a:rPr>
              <a:t>Project Planning </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Maryam ZORGUI</a:t>
            </a:r>
          </a:p>
        </p:txBody>
      </p:sp>
      <p:sp>
        <p:nvSpPr>
          <p:cNvPr id="16" name="TextBox 15"/>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6 </a:t>
            </a:r>
          </a:p>
        </p:txBody>
      </p:sp>
      <p:pic>
        <p:nvPicPr>
          <p:cNvPr id="10" name="Picture 12">
            <a:extLst>
              <a:ext uri="{FF2B5EF4-FFF2-40B4-BE49-F238E27FC236}">
                <a16:creationId xmlns:a16="http://schemas.microsoft.com/office/drawing/2014/main" id="{6DA8A9A8-30A3-4756-8DC7-0450AA0B74C8}"/>
              </a:ext>
            </a:extLst>
          </p:cNvPr>
          <p:cNvPicPr>
            <a:picLocks noChangeAspect="1"/>
          </p:cNvPicPr>
          <p:nvPr/>
        </p:nvPicPr>
        <p:blipFill>
          <a:blip r:embed="rId6"/>
          <a:stretch>
            <a:fillRect/>
          </a:stretch>
        </p:blipFill>
        <p:spPr>
          <a:xfrm>
            <a:off x="219071" y="2670722"/>
            <a:ext cx="4411801" cy="1034667"/>
          </a:xfrm>
          <a:prstGeom prst="rect">
            <a:avLst/>
          </a:prstGeom>
        </p:spPr>
      </p:pic>
      <p:sp>
        <p:nvSpPr>
          <p:cNvPr id="15" name="ZoneTexte 14">
            <a:extLst>
              <a:ext uri="{FF2B5EF4-FFF2-40B4-BE49-F238E27FC236}">
                <a16:creationId xmlns:a16="http://schemas.microsoft.com/office/drawing/2014/main" id="{B1F97ED8-4785-411E-8159-8192575A628B}"/>
              </a:ext>
            </a:extLst>
          </p:cNvPr>
          <p:cNvSpPr txBox="1"/>
          <p:nvPr/>
        </p:nvSpPr>
        <p:spPr>
          <a:xfrm>
            <a:off x="553914" y="2579148"/>
            <a:ext cx="4060019" cy="1077218"/>
          </a:xfrm>
          <a:prstGeom prst="rect">
            <a:avLst/>
          </a:prstGeom>
          <a:noFill/>
        </p:spPr>
        <p:txBody>
          <a:bodyPr wrap="square">
            <a:spAutoFit/>
          </a:bodyPr>
          <a:lstStyle/>
          <a:p>
            <a:pPr algn="ctr"/>
            <a:r>
              <a:rPr lang="fr-FR" sz="2400" b="1" i="0" dirty="0">
                <a:effectLst/>
                <a:latin typeface="Montserrat" panose="00000500000000000000" pitchFamily="2" charset="0"/>
              </a:rPr>
              <a:t>PART I :</a:t>
            </a:r>
          </a:p>
          <a:p>
            <a:pPr algn="ctr"/>
            <a:endParaRPr lang="fr-FR" sz="2000" b="1" i="0" dirty="0">
              <a:effectLst/>
              <a:latin typeface="Montserrat" panose="00000500000000000000" pitchFamily="2" charset="0"/>
            </a:endParaRPr>
          </a:p>
          <a:p>
            <a:pPr algn="ctr"/>
            <a:r>
              <a:rPr lang="fr-FR" sz="2000" b="1" i="0" dirty="0" err="1">
                <a:effectLst/>
                <a:latin typeface="Montserrat" panose="00000500000000000000" pitchFamily="2" charset="0"/>
              </a:rPr>
              <a:t>Initiate</a:t>
            </a:r>
            <a:r>
              <a:rPr lang="fr-FR" sz="2000" b="1" i="0" dirty="0">
                <a:effectLst/>
                <a:latin typeface="Montserrat" panose="00000500000000000000" pitchFamily="2" charset="0"/>
              </a:rPr>
              <a:t> &amp; Plan a Project</a:t>
            </a:r>
            <a:endParaRPr lang="fr-FR" sz="2000" dirty="0"/>
          </a:p>
        </p:txBody>
      </p:sp>
      <p:sp>
        <p:nvSpPr>
          <p:cNvPr id="17" name="ZoneTexte 16">
            <a:extLst>
              <a:ext uri="{FF2B5EF4-FFF2-40B4-BE49-F238E27FC236}">
                <a16:creationId xmlns:a16="http://schemas.microsoft.com/office/drawing/2014/main" id="{E0B2DA8B-385F-4142-B1F9-FFE5DD678073}"/>
              </a:ext>
            </a:extLst>
          </p:cNvPr>
          <p:cNvSpPr txBox="1"/>
          <p:nvPr/>
        </p:nvSpPr>
        <p:spPr>
          <a:xfrm>
            <a:off x="5178908" y="3732710"/>
            <a:ext cx="4506429" cy="1384995"/>
          </a:xfrm>
          <a:prstGeom prst="rect">
            <a:avLst/>
          </a:prstGeom>
          <a:noFill/>
        </p:spPr>
        <p:txBody>
          <a:bodyPr wrap="square">
            <a:spAutoFit/>
          </a:bodyPr>
          <a:lstStyle/>
          <a:p>
            <a:pPr algn="ctr"/>
            <a:r>
              <a:rPr lang="fr-FR" sz="2800" b="1" dirty="0"/>
              <a:t>Project Stakeholders, Scope</a:t>
            </a:r>
          </a:p>
          <a:p>
            <a:pPr algn="ctr"/>
            <a:r>
              <a:rPr lang="fr-FR" sz="2800" b="1" i="0" dirty="0">
                <a:effectLst/>
              </a:rPr>
              <a:t>Milestones, </a:t>
            </a:r>
            <a:r>
              <a:rPr lang="fr-FR" sz="2800" b="1" i="0" dirty="0" err="1">
                <a:effectLst/>
              </a:rPr>
              <a:t>Requirements</a:t>
            </a:r>
            <a:r>
              <a:rPr lang="fr-FR" sz="2800" b="1" dirty="0"/>
              <a:t> </a:t>
            </a:r>
          </a:p>
          <a:p>
            <a:pPr algn="ctr"/>
            <a:r>
              <a:rPr lang="fr-FR" sz="2800" b="1" dirty="0"/>
              <a:t>&amp;</a:t>
            </a:r>
            <a:r>
              <a:rPr lang="fr-FR" sz="2800" b="1" i="0" dirty="0">
                <a:effectLst/>
              </a:rPr>
              <a:t> Resources</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98AF0B0-8275-482D-A5F2-72BC1AC6E683}"/>
              </a:ext>
            </a:extLst>
          </p:cNvPr>
          <p:cNvSpPr>
            <a:spLocks noGrp="1"/>
          </p:cNvSpPr>
          <p:nvPr>
            <p:ph type="title"/>
          </p:nvPr>
        </p:nvSpPr>
        <p:spPr/>
        <p:txBody>
          <a:bodyPr/>
          <a:lstStyle/>
          <a:p>
            <a:endParaRPr lang="fr-FR"/>
          </a:p>
        </p:txBody>
      </p:sp>
      <p:pic>
        <p:nvPicPr>
          <p:cNvPr id="1026" name="Picture 2" descr="Project planning background concept glowing stock illustration">
            <a:extLst>
              <a:ext uri="{FF2B5EF4-FFF2-40B4-BE49-F238E27FC236}">
                <a16:creationId xmlns:a16="http://schemas.microsoft.com/office/drawing/2014/main" id="{CF29F58C-A5FB-4773-A39F-21FC5AEBBCD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01446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5D97A2C-37F6-4DD6-84C0-813FF754ECCE}"/>
              </a:ext>
            </a:extLst>
          </p:cNvPr>
          <p:cNvSpPr>
            <a:spLocks noGrp="1"/>
          </p:cNvSpPr>
          <p:nvPr>
            <p:ph idx="1"/>
          </p:nvPr>
        </p:nvSpPr>
        <p:spPr>
          <a:xfrm>
            <a:off x="64655" y="1825624"/>
            <a:ext cx="10344727" cy="4575175"/>
          </a:xfrm>
        </p:spPr>
        <p:txBody>
          <a:bodyPr/>
          <a:lstStyle/>
          <a:p>
            <a:pPr algn="just" fontAlgn="base"/>
            <a:r>
              <a:rPr lang="en-US" sz="2600" b="1" i="0" dirty="0">
                <a:solidFill>
                  <a:srgbClr val="FF0000"/>
                </a:solidFill>
                <a:effectLst/>
              </a:rPr>
              <a:t>The Project Charter </a:t>
            </a:r>
            <a:r>
              <a:rPr lang="en-US" sz="2600" b="0" i="0" dirty="0">
                <a:solidFill>
                  <a:srgbClr val="000000"/>
                </a:solidFill>
                <a:effectLst/>
              </a:rPr>
              <a:t>is where we document:</a:t>
            </a:r>
          </a:p>
          <a:p>
            <a:pPr algn="just" fontAlgn="base"/>
            <a:endParaRPr lang="en-US" sz="2600" b="0" i="0" dirty="0">
              <a:solidFill>
                <a:srgbClr val="000000"/>
              </a:solidFill>
              <a:effectLst/>
            </a:endParaRPr>
          </a:p>
          <a:p>
            <a:pPr algn="just" fontAlgn="base">
              <a:buFont typeface="Wingdings" panose="05000000000000000000" pitchFamily="2" charset="2"/>
              <a:buChar char="Ø"/>
            </a:pPr>
            <a:r>
              <a:rPr lang="en-US" sz="2600" b="1" i="0" dirty="0">
                <a:solidFill>
                  <a:srgbClr val="000000"/>
                </a:solidFill>
                <a:effectLst/>
              </a:rPr>
              <a:t>why a Project is being undertaken</a:t>
            </a:r>
            <a:r>
              <a:rPr lang="en-US" sz="2600" b="0" i="0" dirty="0">
                <a:solidFill>
                  <a:srgbClr val="000000"/>
                </a:solidFill>
                <a:effectLst/>
              </a:rPr>
              <a:t>. </a:t>
            </a:r>
          </a:p>
          <a:p>
            <a:pPr marL="0" indent="0" algn="just" fontAlgn="base">
              <a:buNone/>
            </a:pPr>
            <a:endParaRPr lang="en-US" sz="2600" b="0" i="0" dirty="0">
              <a:solidFill>
                <a:srgbClr val="000000"/>
              </a:solidFill>
              <a:effectLst/>
            </a:endParaRPr>
          </a:p>
          <a:p>
            <a:pPr algn="just" fontAlgn="base">
              <a:buFont typeface="Wingdings" panose="05000000000000000000" pitchFamily="2" charset="2"/>
              <a:buChar char="Ø"/>
            </a:pPr>
            <a:r>
              <a:rPr lang="en-US" sz="2600" b="1" i="0" dirty="0">
                <a:solidFill>
                  <a:srgbClr val="000000"/>
                </a:solidFill>
                <a:effectLst/>
              </a:rPr>
              <a:t>What will it deliver? </a:t>
            </a:r>
          </a:p>
          <a:p>
            <a:pPr marL="0" indent="0" algn="just" fontAlgn="base">
              <a:buNone/>
            </a:pPr>
            <a:endParaRPr lang="en-US" sz="2600" b="1" i="0" dirty="0">
              <a:solidFill>
                <a:srgbClr val="000000"/>
              </a:solidFill>
              <a:effectLst/>
            </a:endParaRPr>
          </a:p>
          <a:p>
            <a:pPr algn="just" fontAlgn="base">
              <a:buFont typeface="Wingdings" panose="05000000000000000000" pitchFamily="2" charset="2"/>
              <a:buChar char="Ø"/>
            </a:pPr>
            <a:r>
              <a:rPr lang="en-US" sz="2600" b="1" i="0" dirty="0">
                <a:solidFill>
                  <a:srgbClr val="000000"/>
                </a:solidFill>
                <a:effectLst/>
              </a:rPr>
              <a:t>What are the benefits it will bring? </a:t>
            </a:r>
          </a:p>
          <a:p>
            <a:pPr marL="0" indent="0" algn="just" fontAlgn="base">
              <a:buNone/>
            </a:pPr>
            <a:endParaRPr lang="en-US" sz="2600" b="1" i="0" dirty="0">
              <a:solidFill>
                <a:srgbClr val="000000"/>
              </a:solidFill>
              <a:effectLst/>
            </a:endParaRPr>
          </a:p>
          <a:p>
            <a:pPr algn="just" fontAlgn="base">
              <a:buFont typeface="Wingdings" panose="05000000000000000000" pitchFamily="2" charset="2"/>
              <a:buChar char="Ø"/>
            </a:pPr>
            <a:r>
              <a:rPr lang="en-US" sz="2600" b="1" i="0" dirty="0">
                <a:solidFill>
                  <a:srgbClr val="000000"/>
                </a:solidFill>
                <a:effectLst/>
              </a:rPr>
              <a:t>The intended audience is everyone involved with the Project. </a:t>
            </a:r>
          </a:p>
          <a:p>
            <a:pPr marL="0" indent="0">
              <a:buNone/>
            </a:pPr>
            <a:endParaRPr lang="fr-FR" dirty="0"/>
          </a:p>
        </p:txBody>
      </p:sp>
      <p:sp>
        <p:nvSpPr>
          <p:cNvPr id="4" name="Titre 1">
            <a:extLst>
              <a:ext uri="{FF2B5EF4-FFF2-40B4-BE49-F238E27FC236}">
                <a16:creationId xmlns:a16="http://schemas.microsoft.com/office/drawing/2014/main" id="{95DDEEC1-F93E-4A21-9ECB-EED72717A143}"/>
              </a:ext>
            </a:extLst>
          </p:cNvPr>
          <p:cNvSpPr>
            <a:spLocks noGrp="1"/>
          </p:cNvSpPr>
          <p:nvPr>
            <p:ph type="title"/>
          </p:nvPr>
        </p:nvSpPr>
        <p:spPr>
          <a:xfrm>
            <a:off x="2447636" y="365126"/>
            <a:ext cx="7241309" cy="835602"/>
          </a:xfrm>
        </p:spPr>
        <p:txBody>
          <a:bodyPr/>
          <a:lstStyle/>
          <a:p>
            <a:pPr algn="ctr"/>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endParaRPr lang="fr-FR" dirty="0">
              <a:latin typeface="+mn-lt"/>
            </a:endParaRPr>
          </a:p>
        </p:txBody>
      </p:sp>
      <p:sp>
        <p:nvSpPr>
          <p:cNvPr id="5" name="TextBox 15">
            <a:extLst>
              <a:ext uri="{FF2B5EF4-FFF2-40B4-BE49-F238E27FC236}">
                <a16:creationId xmlns:a16="http://schemas.microsoft.com/office/drawing/2014/main" id="{B7AB3602-7853-4095-8764-DF45C328CF22}"/>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6 </a:t>
            </a:r>
          </a:p>
        </p:txBody>
      </p:sp>
    </p:spTree>
    <p:extLst>
      <p:ext uri="{BB962C8B-B14F-4D97-AF65-F5344CB8AC3E}">
        <p14:creationId xmlns:p14="http://schemas.microsoft.com/office/powerpoint/2010/main" val="2755481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4AC766AE-4973-4847-A12B-548AE7F30D40}"/>
              </a:ext>
            </a:extLst>
          </p:cNvPr>
          <p:cNvSpPr>
            <a:spLocks noGrp="1"/>
          </p:cNvSpPr>
          <p:nvPr>
            <p:ph idx="1"/>
          </p:nvPr>
        </p:nvSpPr>
        <p:spPr>
          <a:xfrm>
            <a:off x="147783" y="1607126"/>
            <a:ext cx="10270836" cy="4802909"/>
          </a:xfrm>
        </p:spPr>
        <p:txBody>
          <a:bodyPr>
            <a:normAutofit fontScale="92500" lnSpcReduction="10000"/>
          </a:bodyPr>
          <a:lstStyle/>
          <a:p>
            <a:pPr marL="0" indent="0" algn="just">
              <a:lnSpc>
                <a:spcPts val="1950"/>
              </a:lnSpc>
              <a:spcAft>
                <a:spcPts val="750"/>
              </a:spcAft>
              <a:buNone/>
            </a:pPr>
            <a:r>
              <a:rPr lang="en-US" sz="2600" b="1" dirty="0">
                <a:effectLst/>
                <a:ea typeface="Times New Roman" panose="02020603050405020304" pitchFamily="18" charset="0"/>
                <a:cs typeface="Arial" panose="020B0604020202020204" pitchFamily="34" charset="0"/>
              </a:rPr>
              <a:t>Why Create A Project Charter?</a:t>
            </a:r>
            <a:endParaRPr lang="fr-FR" sz="2600" dirty="0">
              <a:effectLst/>
              <a:ea typeface="Calibri" panose="020F0502020204030204" pitchFamily="34" charset="0"/>
              <a:cs typeface="Arial" panose="020B0604020202020204" pitchFamily="34" charset="0"/>
            </a:endParaRPr>
          </a:p>
          <a:p>
            <a:pPr marL="342900" lvl="0" indent="-342900" algn="just">
              <a:lnSpc>
                <a:spcPct val="107000"/>
              </a:lnSpc>
              <a:spcAft>
                <a:spcPts val="375"/>
              </a:spcAft>
              <a:buSzPts val="1000"/>
              <a:buFont typeface="Symbol" panose="05050102010706020507" pitchFamily="18" charset="2"/>
              <a:buChar char=""/>
              <a:tabLst>
                <a:tab pos="457200" algn="l"/>
              </a:tabLst>
            </a:pPr>
            <a:r>
              <a:rPr lang="en-US" sz="2600" dirty="0">
                <a:effectLst/>
                <a:ea typeface="Times New Roman" panose="02020603050405020304" pitchFamily="18" charset="0"/>
                <a:cs typeface="Arial" panose="020B0604020202020204" pitchFamily="34" charset="0"/>
              </a:rPr>
              <a:t>Any Project regardless of its size takes time and work. It also requires careful planning at every step of the process. The </a:t>
            </a:r>
            <a:r>
              <a:rPr lang="en-US" sz="2600" b="1" dirty="0">
                <a:solidFill>
                  <a:srgbClr val="FF0000"/>
                </a:solidFill>
                <a:effectLst/>
                <a:ea typeface="Times New Roman" panose="02020603050405020304" pitchFamily="18" charset="0"/>
                <a:cs typeface="Arial" panose="020B0604020202020204" pitchFamily="34" charset="0"/>
              </a:rPr>
              <a:t>Project Charter </a:t>
            </a:r>
            <a:r>
              <a:rPr lang="en-US" sz="2600" dirty="0">
                <a:effectLst/>
                <a:ea typeface="Times New Roman" panose="02020603050405020304" pitchFamily="18" charset="0"/>
                <a:cs typeface="Arial" panose="020B0604020202020204" pitchFamily="34" charset="0"/>
              </a:rPr>
              <a:t>outlines the </a:t>
            </a:r>
            <a:r>
              <a:rPr lang="en-US" sz="2600" b="1" dirty="0">
                <a:effectLst/>
                <a:ea typeface="Times New Roman" panose="02020603050405020304" pitchFamily="18" charset="0"/>
                <a:cs typeface="Arial" panose="020B0604020202020204" pitchFamily="34" charset="0"/>
              </a:rPr>
              <a:t>steps needed to bring your vision to life</a:t>
            </a:r>
            <a:r>
              <a:rPr lang="en-US" sz="2600" dirty="0">
                <a:effectLst/>
                <a:ea typeface="Times New Roman" panose="02020603050405020304" pitchFamily="18" charset="0"/>
                <a:cs typeface="Arial" panose="020B0604020202020204" pitchFamily="34" charset="0"/>
              </a:rPr>
              <a:t>.</a:t>
            </a:r>
            <a:endParaRPr lang="fr-FR" sz="2600" dirty="0">
              <a:effectLst/>
              <a:ea typeface="Calibri" panose="020F0502020204030204" pitchFamily="34" charset="0"/>
              <a:cs typeface="Arial" panose="020B0604020202020204" pitchFamily="34" charset="0"/>
            </a:endParaRPr>
          </a:p>
          <a:p>
            <a:pPr marL="342900" lvl="0" indent="-342900" algn="just">
              <a:lnSpc>
                <a:spcPct val="107000"/>
              </a:lnSpc>
              <a:spcAft>
                <a:spcPts val="375"/>
              </a:spcAft>
              <a:buSzPts val="1000"/>
              <a:buFont typeface="Symbol" panose="05050102010706020507" pitchFamily="18" charset="2"/>
              <a:buChar char=""/>
              <a:tabLst>
                <a:tab pos="457200" algn="l"/>
              </a:tabLst>
            </a:pPr>
            <a:r>
              <a:rPr lang="en-US" sz="2600" dirty="0">
                <a:effectLst/>
                <a:ea typeface="Times New Roman" panose="02020603050405020304" pitchFamily="18" charset="0"/>
                <a:cs typeface="Arial" panose="020B0604020202020204" pitchFamily="34" charset="0"/>
              </a:rPr>
              <a:t>This document recognizes the existence of your Project, states its </a:t>
            </a:r>
            <a:r>
              <a:rPr lang="en-US" sz="2600" b="1" dirty="0">
                <a:effectLst/>
                <a:ea typeface="Times New Roman" panose="02020603050405020304" pitchFamily="18" charset="0"/>
                <a:cs typeface="Arial" panose="020B0604020202020204" pitchFamily="34" charset="0"/>
              </a:rPr>
              <a:t>objectives </a:t>
            </a:r>
            <a:r>
              <a:rPr lang="en-US" sz="2600" dirty="0">
                <a:effectLst/>
                <a:ea typeface="Times New Roman" panose="02020603050405020304" pitchFamily="18" charset="0"/>
                <a:cs typeface="Arial" panose="020B0604020202020204" pitchFamily="34" charset="0"/>
              </a:rPr>
              <a:t>and defines its </a:t>
            </a:r>
            <a:r>
              <a:rPr lang="en-US" sz="2600" b="1" dirty="0">
                <a:effectLst/>
                <a:ea typeface="Times New Roman" panose="02020603050405020304" pitchFamily="18" charset="0"/>
                <a:cs typeface="Arial" panose="020B0604020202020204" pitchFamily="34" charset="0"/>
              </a:rPr>
              <a:t>start date</a:t>
            </a:r>
            <a:r>
              <a:rPr lang="en-US" sz="2600" dirty="0">
                <a:effectLst/>
                <a:ea typeface="Times New Roman" panose="02020603050405020304" pitchFamily="18" charset="0"/>
                <a:cs typeface="Arial" panose="020B0604020202020204" pitchFamily="34" charset="0"/>
              </a:rPr>
              <a:t>. At the same time, it allows you to </a:t>
            </a:r>
            <a:r>
              <a:rPr lang="en-US" sz="2600" b="1" dirty="0">
                <a:effectLst/>
                <a:ea typeface="Times New Roman" panose="02020603050405020304" pitchFamily="18" charset="0"/>
                <a:cs typeface="Arial" panose="020B0604020202020204" pitchFamily="34" charset="0"/>
              </a:rPr>
              <a:t>allocate Resources </a:t>
            </a:r>
            <a:r>
              <a:rPr lang="en-US" sz="2600" dirty="0">
                <a:effectLst/>
                <a:ea typeface="Times New Roman" panose="02020603050405020304" pitchFamily="18" charset="0"/>
                <a:cs typeface="Arial" panose="020B0604020202020204" pitchFamily="34" charset="0"/>
              </a:rPr>
              <a:t>more effectively and helps prevent disagreements among Stakeholders.</a:t>
            </a:r>
            <a:endParaRPr lang="fr-FR" sz="2600" dirty="0">
              <a:effectLst/>
              <a:ea typeface="Calibri" panose="020F0502020204030204" pitchFamily="34" charset="0"/>
              <a:cs typeface="Arial" panose="020B0604020202020204" pitchFamily="34" charset="0"/>
            </a:endParaRPr>
          </a:p>
          <a:p>
            <a:pPr marL="342900" lvl="0" indent="-342900" algn="just">
              <a:lnSpc>
                <a:spcPct val="107000"/>
              </a:lnSpc>
              <a:spcAft>
                <a:spcPts val="375"/>
              </a:spcAft>
              <a:buSzPts val="1000"/>
              <a:buFont typeface="Symbol" panose="05050102010706020507" pitchFamily="18" charset="2"/>
              <a:buChar char=""/>
              <a:tabLst>
                <a:tab pos="457200" algn="l"/>
              </a:tabLst>
            </a:pPr>
            <a:r>
              <a:rPr lang="en-US" sz="2600" dirty="0">
                <a:effectLst/>
                <a:ea typeface="Times New Roman" panose="02020603050405020304" pitchFamily="18" charset="0"/>
                <a:cs typeface="Arial" panose="020B0604020202020204" pitchFamily="34" charset="0"/>
              </a:rPr>
              <a:t>This tool supports the decision-making process and ensures that your Project aligns with the Company’s Goals. Furthermore, </a:t>
            </a:r>
            <a:r>
              <a:rPr lang="en-US" sz="2600" b="1" dirty="0">
                <a:effectLst/>
                <a:ea typeface="Times New Roman" panose="02020603050405020304" pitchFamily="18" charset="0"/>
                <a:cs typeface="Arial" panose="020B0604020202020204" pitchFamily="34" charset="0"/>
              </a:rPr>
              <a:t>it authorizes the Project Manager to procure resources and spend money.</a:t>
            </a:r>
            <a:endParaRPr lang="fr-FR" sz="2600" b="1" dirty="0">
              <a:effectLst/>
              <a:ea typeface="Calibri" panose="020F0502020204030204" pitchFamily="34" charset="0"/>
              <a:cs typeface="Arial" panose="020B0604020202020204" pitchFamily="34" charset="0"/>
            </a:endParaRPr>
          </a:p>
          <a:p>
            <a:endParaRPr lang="fr-FR" dirty="0"/>
          </a:p>
        </p:txBody>
      </p:sp>
      <p:sp>
        <p:nvSpPr>
          <p:cNvPr id="4" name="Titre 1">
            <a:extLst>
              <a:ext uri="{FF2B5EF4-FFF2-40B4-BE49-F238E27FC236}">
                <a16:creationId xmlns:a16="http://schemas.microsoft.com/office/drawing/2014/main" id="{DEF00C22-ED6D-49B8-A83E-CB6BC60D4591}"/>
              </a:ext>
            </a:extLst>
          </p:cNvPr>
          <p:cNvSpPr>
            <a:spLocks noGrp="1"/>
          </p:cNvSpPr>
          <p:nvPr>
            <p:ph type="title"/>
          </p:nvPr>
        </p:nvSpPr>
        <p:spPr>
          <a:xfrm>
            <a:off x="2429164" y="365126"/>
            <a:ext cx="7185891" cy="891020"/>
          </a:xfrm>
        </p:spPr>
        <p:txBody>
          <a:bodyPr/>
          <a:lstStyle/>
          <a:p>
            <a:pPr algn="ctr"/>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endParaRPr lang="fr-FR" dirty="0">
              <a:latin typeface="+mn-lt"/>
            </a:endParaRPr>
          </a:p>
        </p:txBody>
      </p:sp>
      <p:sp>
        <p:nvSpPr>
          <p:cNvPr id="5" name="TextBox 15">
            <a:extLst>
              <a:ext uri="{FF2B5EF4-FFF2-40B4-BE49-F238E27FC236}">
                <a16:creationId xmlns:a16="http://schemas.microsoft.com/office/drawing/2014/main" id="{0E1DB5E4-CD5D-4101-88AC-A113468143FF}"/>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6 </a:t>
            </a:r>
          </a:p>
        </p:txBody>
      </p:sp>
    </p:spTree>
    <p:extLst>
      <p:ext uri="{BB962C8B-B14F-4D97-AF65-F5344CB8AC3E}">
        <p14:creationId xmlns:p14="http://schemas.microsoft.com/office/powerpoint/2010/main" val="9433670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D703F8F-10F4-4963-9C8F-95E2087BF63F}"/>
              </a:ext>
            </a:extLst>
          </p:cNvPr>
          <p:cNvSpPr>
            <a:spLocks noGrp="1"/>
          </p:cNvSpPr>
          <p:nvPr>
            <p:ph idx="1"/>
          </p:nvPr>
        </p:nvSpPr>
        <p:spPr>
          <a:xfrm>
            <a:off x="0" y="1825625"/>
            <a:ext cx="10409382" cy="4538230"/>
          </a:xfrm>
        </p:spPr>
        <p:txBody>
          <a:bodyPr>
            <a:normAutofit fontScale="92500" lnSpcReduction="10000"/>
          </a:bodyPr>
          <a:lstStyle/>
          <a:p>
            <a:pPr algn="just">
              <a:lnSpc>
                <a:spcPct val="107000"/>
              </a:lnSpc>
              <a:spcAft>
                <a:spcPts val="375"/>
              </a:spcAft>
              <a:buSzPts val="1000"/>
              <a:tabLst>
                <a:tab pos="457200" algn="l"/>
              </a:tabLst>
            </a:pPr>
            <a:r>
              <a:rPr lang="en-US" sz="2800" dirty="0">
                <a:effectLst/>
                <a:ea typeface="Times New Roman" panose="02020603050405020304" pitchFamily="18" charset="0"/>
                <a:cs typeface="Arial" panose="020B0604020202020204" pitchFamily="34" charset="0"/>
              </a:rPr>
              <a:t>By drafting a </a:t>
            </a:r>
            <a:r>
              <a:rPr lang="en-US" sz="2800" b="1" dirty="0">
                <a:solidFill>
                  <a:srgbClr val="FF0000"/>
                </a:solidFill>
                <a:effectLst/>
                <a:ea typeface="Times New Roman" panose="02020603050405020304" pitchFamily="18" charset="0"/>
                <a:cs typeface="Arial" panose="020B0604020202020204" pitchFamily="34" charset="0"/>
              </a:rPr>
              <a:t>Project Charter</a:t>
            </a:r>
            <a:r>
              <a:rPr lang="en-US" sz="2800" dirty="0">
                <a:effectLst/>
                <a:ea typeface="Times New Roman" panose="02020603050405020304" pitchFamily="18" charset="0"/>
                <a:cs typeface="Arial" panose="020B0604020202020204" pitchFamily="34" charset="0"/>
              </a:rPr>
              <a:t>, you’ll be able to </a:t>
            </a:r>
            <a:r>
              <a:rPr lang="en-US" sz="2800" b="1" dirty="0">
                <a:effectLst/>
                <a:ea typeface="Times New Roman" panose="02020603050405020304" pitchFamily="18" charset="0"/>
                <a:cs typeface="Arial" panose="020B0604020202020204" pitchFamily="34" charset="0"/>
              </a:rPr>
              <a:t>identify any potential risks </a:t>
            </a:r>
            <a:r>
              <a:rPr lang="en-US" sz="2800" dirty="0">
                <a:effectLst/>
                <a:ea typeface="Times New Roman" panose="02020603050405020304" pitchFamily="18" charset="0"/>
                <a:cs typeface="Arial" panose="020B0604020202020204" pitchFamily="34" charset="0"/>
              </a:rPr>
              <a:t>and drawbacks ahead of time. This can help you plan things out and avoid costly mistakes down the road.</a:t>
            </a:r>
            <a:endParaRPr lang="fr-FR" sz="2800" dirty="0">
              <a:effectLst/>
              <a:ea typeface="Calibri" panose="020F0502020204030204" pitchFamily="34" charset="0"/>
              <a:cs typeface="Arial" panose="020B0604020202020204" pitchFamily="34" charset="0"/>
            </a:endParaRPr>
          </a:p>
          <a:p>
            <a:pPr marL="342900" lvl="0" indent="-342900" algn="just">
              <a:lnSpc>
                <a:spcPct val="107000"/>
              </a:lnSpc>
              <a:spcAft>
                <a:spcPts val="375"/>
              </a:spcAft>
              <a:buSzPts val="1000"/>
              <a:buFont typeface="Symbol" panose="05050102010706020507" pitchFamily="18" charset="2"/>
              <a:buChar char=""/>
              <a:tabLst>
                <a:tab pos="457200" algn="l"/>
              </a:tabLst>
            </a:pPr>
            <a:r>
              <a:rPr lang="en-US" sz="2800" dirty="0">
                <a:effectLst/>
                <a:ea typeface="Times New Roman" panose="02020603050405020304" pitchFamily="18" charset="0"/>
                <a:cs typeface="Arial" panose="020B0604020202020204" pitchFamily="34" charset="0"/>
              </a:rPr>
              <a:t>The </a:t>
            </a:r>
            <a:r>
              <a:rPr lang="en-US" sz="2800" b="1" dirty="0">
                <a:solidFill>
                  <a:srgbClr val="FF0000"/>
                </a:solidFill>
                <a:effectLst/>
                <a:ea typeface="Times New Roman" panose="02020603050405020304" pitchFamily="18" charset="0"/>
                <a:cs typeface="Arial" panose="020B0604020202020204" pitchFamily="34" charset="0"/>
              </a:rPr>
              <a:t>Project Charter </a:t>
            </a:r>
            <a:r>
              <a:rPr lang="en-US" sz="2800" dirty="0">
                <a:effectLst/>
                <a:ea typeface="Times New Roman" panose="02020603050405020304" pitchFamily="18" charset="0"/>
                <a:cs typeface="Arial" panose="020B0604020202020204" pitchFamily="34" charset="0"/>
              </a:rPr>
              <a:t>can also serve as a </a:t>
            </a:r>
            <a:r>
              <a:rPr lang="en-US" sz="2800" b="1" dirty="0">
                <a:effectLst/>
                <a:ea typeface="Times New Roman" panose="02020603050405020304" pitchFamily="18" charset="0"/>
                <a:cs typeface="Arial" panose="020B0604020202020204" pitchFamily="34" charset="0"/>
              </a:rPr>
              <a:t>reference for the Project Team </a:t>
            </a:r>
            <a:r>
              <a:rPr lang="en-US" sz="2800" dirty="0">
                <a:effectLst/>
                <a:ea typeface="Times New Roman" panose="02020603050405020304" pitchFamily="18" charset="0"/>
                <a:cs typeface="Arial" panose="020B0604020202020204" pitchFamily="34" charset="0"/>
              </a:rPr>
              <a:t>later on. You may use this document during meetings to remind Stakeholders of the project’s benefits and goals.</a:t>
            </a:r>
            <a:endParaRPr lang="fr-FR" sz="2800" dirty="0">
              <a:effectLst/>
              <a:ea typeface="Calibri" panose="020F0502020204030204" pitchFamily="34" charset="0"/>
              <a:cs typeface="Arial" panose="020B0604020202020204" pitchFamily="34" charset="0"/>
            </a:endParaRPr>
          </a:p>
          <a:p>
            <a:pPr marL="342900" lvl="0" indent="-342900" algn="just">
              <a:lnSpc>
                <a:spcPct val="107000"/>
              </a:lnSpc>
              <a:spcAft>
                <a:spcPts val="375"/>
              </a:spcAft>
              <a:buSzPts val="1000"/>
              <a:buFont typeface="Symbol" panose="05050102010706020507" pitchFamily="18" charset="2"/>
              <a:buChar char=""/>
              <a:tabLst>
                <a:tab pos="457200" algn="l"/>
              </a:tabLst>
            </a:pPr>
            <a:r>
              <a:rPr lang="en-US" sz="2800" dirty="0">
                <a:effectLst/>
                <a:ea typeface="Times New Roman" panose="02020603050405020304" pitchFamily="18" charset="0"/>
                <a:cs typeface="Arial" panose="020B0604020202020204" pitchFamily="34" charset="0"/>
              </a:rPr>
              <a:t>This document also makes it easier to </a:t>
            </a:r>
            <a:r>
              <a:rPr lang="en-US" sz="2800" b="1" dirty="0">
                <a:effectLst/>
                <a:ea typeface="Times New Roman" panose="02020603050405020304" pitchFamily="18" charset="0"/>
                <a:cs typeface="Arial" panose="020B0604020202020204" pitchFamily="34" charset="0"/>
              </a:rPr>
              <a:t>create a Budget </a:t>
            </a:r>
            <a:r>
              <a:rPr lang="en-US" sz="2800" dirty="0">
                <a:effectLst/>
                <a:ea typeface="Times New Roman" panose="02020603050405020304" pitchFamily="18" charset="0"/>
                <a:cs typeface="Arial" panose="020B0604020202020204" pitchFamily="34" charset="0"/>
              </a:rPr>
              <a:t>and come up with a rough estimate of how much the Project will cost.</a:t>
            </a:r>
            <a:endParaRPr lang="fr-FR" sz="2800" dirty="0">
              <a:effectLst/>
              <a:ea typeface="Calibri" panose="020F0502020204030204" pitchFamily="34" charset="0"/>
              <a:cs typeface="Arial" panose="020B0604020202020204" pitchFamily="34" charset="0"/>
            </a:endParaRPr>
          </a:p>
          <a:p>
            <a:pPr marL="342900" lvl="0" indent="-342900" algn="just">
              <a:lnSpc>
                <a:spcPct val="107000"/>
              </a:lnSpc>
              <a:spcAft>
                <a:spcPts val="375"/>
              </a:spcAft>
              <a:buSzPts val="1000"/>
              <a:buFont typeface="Symbol" panose="05050102010706020507" pitchFamily="18" charset="2"/>
              <a:buChar char=""/>
              <a:tabLst>
                <a:tab pos="457200" algn="l"/>
              </a:tabLst>
            </a:pPr>
            <a:r>
              <a:rPr lang="en-US" sz="2800" dirty="0">
                <a:effectLst/>
                <a:ea typeface="Times New Roman" panose="02020603050405020304" pitchFamily="18" charset="0"/>
                <a:cs typeface="Arial" panose="020B0604020202020204" pitchFamily="34" charset="0"/>
              </a:rPr>
              <a:t>It can help you </a:t>
            </a:r>
            <a:r>
              <a:rPr lang="en-US" sz="2800" b="1" dirty="0">
                <a:effectLst/>
                <a:ea typeface="Times New Roman" panose="02020603050405020304" pitchFamily="18" charset="0"/>
                <a:cs typeface="Arial" panose="020B0604020202020204" pitchFamily="34" charset="0"/>
              </a:rPr>
              <a:t>mitigate risks </a:t>
            </a:r>
            <a:r>
              <a:rPr lang="en-US" sz="2800" dirty="0">
                <a:effectLst/>
                <a:ea typeface="Times New Roman" panose="02020603050405020304" pitchFamily="18" charset="0"/>
                <a:cs typeface="Arial" panose="020B0604020202020204" pitchFamily="34" charset="0"/>
              </a:rPr>
              <a:t>and provide a solid foundation for making informed decisions.</a:t>
            </a:r>
            <a:endParaRPr lang="fr-FR" sz="2800" dirty="0">
              <a:effectLst/>
              <a:ea typeface="Calibri" panose="020F0502020204030204" pitchFamily="34" charset="0"/>
              <a:cs typeface="Arial" panose="020B0604020202020204" pitchFamily="34" charset="0"/>
            </a:endParaRPr>
          </a:p>
          <a:p>
            <a:pPr marL="0" indent="0">
              <a:buNone/>
            </a:pPr>
            <a:endParaRPr lang="fr-FR" dirty="0"/>
          </a:p>
        </p:txBody>
      </p:sp>
      <p:sp>
        <p:nvSpPr>
          <p:cNvPr id="4" name="Titre 1">
            <a:extLst>
              <a:ext uri="{FF2B5EF4-FFF2-40B4-BE49-F238E27FC236}">
                <a16:creationId xmlns:a16="http://schemas.microsoft.com/office/drawing/2014/main" id="{64D7508E-F240-46BD-ADA0-162954B59549}"/>
              </a:ext>
            </a:extLst>
          </p:cNvPr>
          <p:cNvSpPr>
            <a:spLocks noGrp="1"/>
          </p:cNvSpPr>
          <p:nvPr>
            <p:ph type="title"/>
          </p:nvPr>
        </p:nvSpPr>
        <p:spPr>
          <a:xfrm>
            <a:off x="2447636" y="365125"/>
            <a:ext cx="7222837" cy="983384"/>
          </a:xfrm>
        </p:spPr>
        <p:txBody>
          <a:bodyPr/>
          <a:lstStyle/>
          <a:p>
            <a:pPr algn="ctr"/>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endParaRPr lang="fr-FR" dirty="0">
              <a:latin typeface="+mn-lt"/>
            </a:endParaRPr>
          </a:p>
        </p:txBody>
      </p:sp>
      <p:sp>
        <p:nvSpPr>
          <p:cNvPr id="5" name="TextBox 15">
            <a:extLst>
              <a:ext uri="{FF2B5EF4-FFF2-40B4-BE49-F238E27FC236}">
                <a16:creationId xmlns:a16="http://schemas.microsoft.com/office/drawing/2014/main" id="{502F60B1-03C2-4EC2-9239-00E7EDBE5A48}"/>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6 </a:t>
            </a:r>
          </a:p>
        </p:txBody>
      </p:sp>
    </p:spTree>
    <p:extLst>
      <p:ext uri="{BB962C8B-B14F-4D97-AF65-F5344CB8AC3E}">
        <p14:creationId xmlns:p14="http://schemas.microsoft.com/office/powerpoint/2010/main" val="37527886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15EAA11-6CD7-49C8-9F54-EE4D25442F99}"/>
              </a:ext>
            </a:extLst>
          </p:cNvPr>
          <p:cNvSpPr>
            <a:spLocks noGrp="1"/>
          </p:cNvSpPr>
          <p:nvPr>
            <p:ph idx="1"/>
          </p:nvPr>
        </p:nvSpPr>
        <p:spPr>
          <a:xfrm>
            <a:off x="175491" y="1825625"/>
            <a:ext cx="10187709" cy="4351338"/>
          </a:xfrm>
        </p:spPr>
        <p:txBody>
          <a:bodyPr>
            <a:normAutofit fontScale="92500" lnSpcReduction="10000"/>
          </a:bodyPr>
          <a:lstStyle/>
          <a:p>
            <a:pPr marL="0" indent="0">
              <a:buNone/>
            </a:pPr>
            <a:r>
              <a:rPr lang="en-US" b="1" i="0" dirty="0">
                <a:solidFill>
                  <a:srgbClr val="000000"/>
                </a:solidFill>
                <a:effectLst/>
                <a:latin typeface="Montserrat" panose="00000500000000000000" pitchFamily="2" charset="0"/>
              </a:rPr>
              <a:t>So what do we include in a Project Charter?</a:t>
            </a:r>
          </a:p>
          <a:p>
            <a:pPr marL="0" indent="0">
              <a:buNone/>
            </a:pPr>
            <a:endParaRPr lang="en-US" b="1" i="0" dirty="0">
              <a:solidFill>
                <a:srgbClr val="020101"/>
              </a:solidFill>
              <a:effectLst/>
              <a:latin typeface="Montserrat" panose="00000500000000000000" pitchFamily="2" charset="0"/>
            </a:endParaRPr>
          </a:p>
          <a:p>
            <a:pPr algn="just" fontAlgn="base"/>
            <a:r>
              <a:rPr lang="en-US" b="0" i="0" dirty="0">
                <a:effectLst/>
              </a:rPr>
              <a:t>We should include a </a:t>
            </a:r>
            <a:r>
              <a:rPr lang="en-US" b="1" i="0" dirty="0">
                <a:effectLst/>
              </a:rPr>
              <a:t>description</a:t>
            </a:r>
            <a:r>
              <a:rPr lang="en-US" b="0" i="0" dirty="0">
                <a:effectLst/>
              </a:rPr>
              <a:t> and </a:t>
            </a:r>
            <a:r>
              <a:rPr lang="en-US" b="1" i="0" dirty="0">
                <a:effectLst/>
              </a:rPr>
              <a:t>reason</a:t>
            </a:r>
            <a:r>
              <a:rPr lang="en-US" b="0" i="0" dirty="0">
                <a:effectLst/>
              </a:rPr>
              <a:t> </a:t>
            </a:r>
            <a:r>
              <a:rPr lang="en-US" b="1" i="0" dirty="0">
                <a:effectLst/>
              </a:rPr>
              <a:t>for the Project</a:t>
            </a:r>
            <a:r>
              <a:rPr lang="en-US" b="0" i="0" dirty="0">
                <a:effectLst/>
              </a:rPr>
              <a:t>.  Something brief that gets across what the project is and why we need to it. If someone joins the Project they should be able to get a good understanding of the Project by reading the charter.</a:t>
            </a:r>
          </a:p>
          <a:p>
            <a:pPr algn="just" fontAlgn="base"/>
            <a:r>
              <a:rPr lang="en-US" b="0" i="0" dirty="0">
                <a:effectLst/>
              </a:rPr>
              <a:t>Confusingly we include </a:t>
            </a:r>
            <a:r>
              <a:rPr lang="en-US" b="1" i="0" dirty="0">
                <a:effectLst/>
              </a:rPr>
              <a:t>the Project Scope </a:t>
            </a:r>
            <a:r>
              <a:rPr lang="en-US" b="0" i="0" dirty="0">
                <a:effectLst/>
              </a:rPr>
              <a:t>as part of the Charter.  Essentially, the Charter contains an </a:t>
            </a:r>
            <a:r>
              <a:rPr lang="en-US" b="1" i="0" dirty="0">
                <a:effectLst/>
              </a:rPr>
              <a:t>overview of the Project Scope</a:t>
            </a:r>
            <a:r>
              <a:rPr lang="en-US" b="0" i="0" dirty="0">
                <a:effectLst/>
              </a:rPr>
              <a:t> and the Project Scope statement breaks it down into more detail. The Scope should be clear and concise.  There should be no ambiguity around what the outcome of the Project will be. </a:t>
            </a:r>
            <a:endParaRPr lang="fr-FR" dirty="0"/>
          </a:p>
        </p:txBody>
      </p:sp>
      <p:sp>
        <p:nvSpPr>
          <p:cNvPr id="4" name="Titre 1">
            <a:extLst>
              <a:ext uri="{FF2B5EF4-FFF2-40B4-BE49-F238E27FC236}">
                <a16:creationId xmlns:a16="http://schemas.microsoft.com/office/drawing/2014/main" id="{8DEEF898-71D9-4E11-BDF4-9E7328315433}"/>
              </a:ext>
            </a:extLst>
          </p:cNvPr>
          <p:cNvSpPr>
            <a:spLocks noGrp="1"/>
          </p:cNvSpPr>
          <p:nvPr>
            <p:ph type="title"/>
          </p:nvPr>
        </p:nvSpPr>
        <p:spPr>
          <a:xfrm>
            <a:off x="2503055" y="365126"/>
            <a:ext cx="7148946" cy="992620"/>
          </a:xfrm>
        </p:spPr>
        <p:txBody>
          <a:bodyPr/>
          <a:lstStyle/>
          <a:p>
            <a:pPr algn="ctr"/>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endParaRPr lang="fr-FR" dirty="0">
              <a:latin typeface="+mn-lt"/>
            </a:endParaRPr>
          </a:p>
        </p:txBody>
      </p:sp>
      <p:sp>
        <p:nvSpPr>
          <p:cNvPr id="5" name="TextBox 15">
            <a:extLst>
              <a:ext uri="{FF2B5EF4-FFF2-40B4-BE49-F238E27FC236}">
                <a16:creationId xmlns:a16="http://schemas.microsoft.com/office/drawing/2014/main" id="{260A84F7-B278-49F2-9364-87EEA72F0192}"/>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6 </a:t>
            </a:r>
          </a:p>
        </p:txBody>
      </p:sp>
    </p:spTree>
    <p:extLst>
      <p:ext uri="{BB962C8B-B14F-4D97-AF65-F5344CB8AC3E}">
        <p14:creationId xmlns:p14="http://schemas.microsoft.com/office/powerpoint/2010/main" val="32283123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7129D6C-6DFC-4EEC-BA53-F4EAB2C12FB4}"/>
              </a:ext>
            </a:extLst>
          </p:cNvPr>
          <p:cNvSpPr>
            <a:spLocks noGrp="1"/>
          </p:cNvSpPr>
          <p:nvPr>
            <p:ph idx="1"/>
          </p:nvPr>
        </p:nvSpPr>
        <p:spPr>
          <a:xfrm>
            <a:off x="838200" y="1825625"/>
            <a:ext cx="9635838" cy="4351338"/>
          </a:xfrm>
        </p:spPr>
        <p:txBody>
          <a:bodyPr/>
          <a:lstStyle/>
          <a:p>
            <a:pPr marL="0" indent="0">
              <a:buNone/>
            </a:pPr>
            <a:r>
              <a:rPr lang="en-US" sz="2600" b="1" dirty="0">
                <a:solidFill>
                  <a:srgbClr val="FF0000"/>
                </a:solidFill>
                <a:effectLst/>
                <a:ea typeface="Times New Roman" panose="02020603050405020304" pitchFamily="18" charset="0"/>
                <a:cs typeface="Arial" panose="020B0604020202020204" pitchFamily="34" charset="0"/>
              </a:rPr>
              <a:t>Project Charter </a:t>
            </a:r>
            <a:r>
              <a:rPr lang="en-US" sz="2600" dirty="0">
                <a:effectLst/>
                <a:ea typeface="Times New Roman" panose="02020603050405020304" pitchFamily="18" charset="0"/>
                <a:cs typeface="Arial" panose="020B0604020202020204" pitchFamily="34" charset="0"/>
              </a:rPr>
              <a:t>elements may include some or all of the following:</a:t>
            </a:r>
            <a:endParaRPr lang="fr-FR" sz="2600" dirty="0">
              <a:effectLst/>
              <a:ea typeface="Calibri" panose="020F0502020204030204" pitchFamily="34" charset="0"/>
              <a:cs typeface="Arial" panose="020B0604020202020204" pitchFamily="34" charset="0"/>
            </a:endParaRPr>
          </a:p>
          <a:p>
            <a:pPr marL="0" indent="0">
              <a:buNone/>
            </a:pPr>
            <a:endParaRPr lang="fr-FR" dirty="0"/>
          </a:p>
        </p:txBody>
      </p:sp>
      <p:graphicFrame>
        <p:nvGraphicFramePr>
          <p:cNvPr id="4" name="Tableau 4">
            <a:extLst>
              <a:ext uri="{FF2B5EF4-FFF2-40B4-BE49-F238E27FC236}">
                <a16:creationId xmlns:a16="http://schemas.microsoft.com/office/drawing/2014/main" id="{55FB9C76-EFDF-4C76-97B5-F541719B97A3}"/>
              </a:ext>
            </a:extLst>
          </p:cNvPr>
          <p:cNvGraphicFramePr>
            <a:graphicFrameLocks noGrp="1"/>
          </p:cNvGraphicFramePr>
          <p:nvPr>
            <p:extLst>
              <p:ext uri="{D42A27DB-BD31-4B8C-83A1-F6EECF244321}">
                <p14:modId xmlns:p14="http://schemas.microsoft.com/office/powerpoint/2010/main" val="1188106380"/>
              </p:ext>
            </p:extLst>
          </p:nvPr>
        </p:nvGraphicFramePr>
        <p:xfrm>
          <a:off x="0" y="2244436"/>
          <a:ext cx="10474038" cy="4613564"/>
        </p:xfrm>
        <a:graphic>
          <a:graphicData uri="http://schemas.openxmlformats.org/drawingml/2006/table">
            <a:tbl>
              <a:tblPr firstRow="1" bandRow="1">
                <a:tableStyleId>{22838BEF-8BB2-4498-84A7-C5851F593DF1}</a:tableStyleId>
              </a:tblPr>
              <a:tblGrid>
                <a:gridCol w="3491346">
                  <a:extLst>
                    <a:ext uri="{9D8B030D-6E8A-4147-A177-3AD203B41FA5}">
                      <a16:colId xmlns:a16="http://schemas.microsoft.com/office/drawing/2014/main" val="2433797663"/>
                    </a:ext>
                  </a:extLst>
                </a:gridCol>
                <a:gridCol w="3491346">
                  <a:extLst>
                    <a:ext uri="{9D8B030D-6E8A-4147-A177-3AD203B41FA5}">
                      <a16:colId xmlns:a16="http://schemas.microsoft.com/office/drawing/2014/main" val="1888133847"/>
                    </a:ext>
                  </a:extLst>
                </a:gridCol>
                <a:gridCol w="3491346">
                  <a:extLst>
                    <a:ext uri="{9D8B030D-6E8A-4147-A177-3AD203B41FA5}">
                      <a16:colId xmlns:a16="http://schemas.microsoft.com/office/drawing/2014/main" val="1618551421"/>
                    </a:ext>
                  </a:extLst>
                </a:gridCol>
              </a:tblGrid>
              <a:tr h="4613564">
                <a:tc>
                  <a:txBody>
                    <a:bodyPr/>
                    <a:lstStyle/>
                    <a:p>
                      <a:pPr marL="342900" lvl="0" indent="-342900" algn="just">
                        <a:lnSpc>
                          <a:spcPct val="107000"/>
                        </a:lnSpc>
                        <a:spcAft>
                          <a:spcPts val="375"/>
                        </a:spcAft>
                        <a:buSzPts val="1000"/>
                        <a:buFont typeface="Symbol" panose="05050102010706020507" pitchFamily="18" charset="2"/>
                        <a:buChar char=""/>
                        <a:tabLst>
                          <a:tab pos="457200" algn="l"/>
                        </a:tabLst>
                      </a:pPr>
                      <a:r>
                        <a:rPr lang="fr-FR" sz="1800" dirty="0">
                          <a:solidFill>
                            <a:srgbClr val="283339"/>
                          </a:solidFill>
                          <a:effectLst/>
                          <a:latin typeface="Open Sans" panose="020B0606030504020204" pitchFamily="34" charset="0"/>
                          <a:ea typeface="Times New Roman" panose="02020603050405020304" pitchFamily="18" charset="0"/>
                          <a:cs typeface="Arial" panose="020B0604020202020204" pitchFamily="34" charset="0"/>
                        </a:rPr>
                        <a:t>Project </a:t>
                      </a:r>
                      <a:r>
                        <a:rPr lang="fr-FR" sz="1800" dirty="0" err="1">
                          <a:solidFill>
                            <a:srgbClr val="283339"/>
                          </a:solidFill>
                          <a:effectLst/>
                          <a:latin typeface="Open Sans" panose="020B0606030504020204" pitchFamily="34" charset="0"/>
                          <a:ea typeface="Times New Roman" panose="02020603050405020304" pitchFamily="18" charset="0"/>
                          <a:cs typeface="Arial" panose="020B0604020202020204" pitchFamily="34" charset="0"/>
                        </a:rPr>
                        <a:t>purpose</a:t>
                      </a:r>
                      <a:endParaRPr lang="fr-FR" sz="1800" dirty="0">
                        <a:solidFill>
                          <a:srgbClr val="283339"/>
                        </a:solidFill>
                        <a:effectLst/>
                        <a:latin typeface="Open Sans" panose="020B0606030504020204" pitchFamily="34" charset="0"/>
                        <a:ea typeface="Times New Roman" panose="02020603050405020304" pitchFamily="18" charset="0"/>
                        <a:cs typeface="Arial" panose="020B0604020202020204" pitchFamily="34" charset="0"/>
                      </a:endParaRPr>
                    </a:p>
                    <a:p>
                      <a:pPr marL="342900" lvl="0" indent="-342900" algn="just">
                        <a:lnSpc>
                          <a:spcPct val="107000"/>
                        </a:lnSpc>
                        <a:spcAft>
                          <a:spcPts val="375"/>
                        </a:spcAft>
                        <a:buSzPts val="1000"/>
                        <a:buFont typeface="Symbol" panose="05050102010706020507" pitchFamily="18" charset="2"/>
                        <a:buChar char=""/>
                        <a:tabLst>
                          <a:tab pos="457200" algn="l"/>
                        </a:tabLst>
                      </a:pPr>
                      <a:endParaRPr lang="fr-FR" sz="1800" dirty="0">
                        <a:solidFill>
                          <a:srgbClr val="283339"/>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375"/>
                        </a:spcAft>
                        <a:buSzPts val="1000"/>
                        <a:buFont typeface="Symbol" panose="05050102010706020507" pitchFamily="18" charset="2"/>
                        <a:buChar char=""/>
                        <a:tabLst>
                          <a:tab pos="457200" algn="l"/>
                        </a:tabLst>
                      </a:pPr>
                      <a:r>
                        <a:rPr lang="fr-FR" sz="1800" dirty="0">
                          <a:solidFill>
                            <a:srgbClr val="283339"/>
                          </a:solidFill>
                          <a:effectLst/>
                          <a:latin typeface="Open Sans" panose="020B0606030504020204" pitchFamily="34" charset="0"/>
                          <a:ea typeface="Times New Roman" panose="02020603050405020304" pitchFamily="18" charset="0"/>
                          <a:cs typeface="Arial" panose="020B0604020202020204" pitchFamily="34" charset="0"/>
                        </a:rPr>
                        <a:t>Description</a:t>
                      </a:r>
                    </a:p>
                    <a:p>
                      <a:pPr marL="342900" lvl="0" indent="-342900" algn="just">
                        <a:lnSpc>
                          <a:spcPct val="107000"/>
                        </a:lnSpc>
                        <a:spcAft>
                          <a:spcPts val="375"/>
                        </a:spcAft>
                        <a:buSzPts val="1000"/>
                        <a:buFont typeface="Symbol" panose="05050102010706020507" pitchFamily="18" charset="2"/>
                        <a:buChar char=""/>
                        <a:tabLst>
                          <a:tab pos="457200" algn="l"/>
                        </a:tabLst>
                      </a:pPr>
                      <a:endParaRPr lang="fr-FR" sz="1800" dirty="0">
                        <a:solidFill>
                          <a:srgbClr val="283339"/>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375"/>
                        </a:spcAft>
                        <a:buSzPts val="1000"/>
                        <a:buFont typeface="Symbol" panose="05050102010706020507" pitchFamily="18" charset="2"/>
                        <a:buChar char=""/>
                        <a:tabLst>
                          <a:tab pos="457200" algn="l"/>
                        </a:tabLst>
                      </a:pPr>
                      <a:r>
                        <a:rPr lang="fr-FR" sz="1800" dirty="0">
                          <a:solidFill>
                            <a:srgbClr val="283339"/>
                          </a:solidFill>
                          <a:effectLst/>
                          <a:latin typeface="Open Sans" panose="020B0606030504020204" pitchFamily="34" charset="0"/>
                          <a:ea typeface="Times New Roman" panose="02020603050405020304" pitchFamily="18" charset="0"/>
                          <a:cs typeface="Arial" panose="020B0604020202020204" pitchFamily="34" charset="0"/>
                        </a:rPr>
                        <a:t>Short- and long-</a:t>
                      </a:r>
                      <a:r>
                        <a:rPr lang="fr-FR" sz="1800" dirty="0" err="1">
                          <a:solidFill>
                            <a:srgbClr val="283339"/>
                          </a:solidFill>
                          <a:effectLst/>
                          <a:latin typeface="Open Sans" panose="020B0606030504020204" pitchFamily="34" charset="0"/>
                          <a:ea typeface="Times New Roman" panose="02020603050405020304" pitchFamily="18" charset="0"/>
                          <a:cs typeface="Arial" panose="020B0604020202020204" pitchFamily="34" charset="0"/>
                        </a:rPr>
                        <a:t>term</a:t>
                      </a:r>
                      <a:r>
                        <a:rPr lang="fr-FR" sz="1800" dirty="0">
                          <a:solidFill>
                            <a:srgbClr val="283339"/>
                          </a:solidFill>
                          <a:effectLst/>
                          <a:latin typeface="Open Sans" panose="020B0606030504020204" pitchFamily="34" charset="0"/>
                          <a:ea typeface="Times New Roman" panose="02020603050405020304" pitchFamily="18" charset="0"/>
                          <a:cs typeface="Arial" panose="020B0604020202020204" pitchFamily="34" charset="0"/>
                        </a:rPr>
                        <a:t> goals</a:t>
                      </a:r>
                    </a:p>
                    <a:p>
                      <a:pPr marL="342900" lvl="0" indent="-342900" algn="just">
                        <a:lnSpc>
                          <a:spcPct val="107000"/>
                        </a:lnSpc>
                        <a:spcAft>
                          <a:spcPts val="375"/>
                        </a:spcAft>
                        <a:buSzPts val="1000"/>
                        <a:buFont typeface="Symbol" panose="05050102010706020507" pitchFamily="18" charset="2"/>
                        <a:buChar char=""/>
                        <a:tabLst>
                          <a:tab pos="457200" algn="l"/>
                        </a:tabLst>
                      </a:pPr>
                      <a:endParaRPr lang="fr-FR" sz="1800" dirty="0">
                        <a:solidFill>
                          <a:srgbClr val="283339"/>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375"/>
                        </a:spcAft>
                        <a:buSzPts val="1000"/>
                        <a:buFont typeface="Symbol" panose="05050102010706020507" pitchFamily="18" charset="2"/>
                        <a:buChar char=""/>
                        <a:tabLst>
                          <a:tab pos="457200" algn="l"/>
                        </a:tabLst>
                      </a:pPr>
                      <a:r>
                        <a:rPr lang="fr-FR" sz="1800" dirty="0">
                          <a:solidFill>
                            <a:srgbClr val="283339"/>
                          </a:solidFill>
                          <a:effectLst/>
                          <a:latin typeface="Open Sans" panose="020B0606030504020204" pitchFamily="34" charset="0"/>
                          <a:ea typeface="Times New Roman" panose="02020603050405020304" pitchFamily="18" charset="0"/>
                          <a:cs typeface="Arial" panose="020B0604020202020204" pitchFamily="34" charset="0"/>
                        </a:rPr>
                        <a:t>General scope</a:t>
                      </a:r>
                    </a:p>
                    <a:p>
                      <a:pPr marL="342900" lvl="0" indent="-342900" algn="just">
                        <a:lnSpc>
                          <a:spcPct val="107000"/>
                        </a:lnSpc>
                        <a:spcAft>
                          <a:spcPts val="375"/>
                        </a:spcAft>
                        <a:buSzPts val="1000"/>
                        <a:buFont typeface="Symbol" panose="05050102010706020507" pitchFamily="18" charset="2"/>
                        <a:buChar char=""/>
                        <a:tabLst>
                          <a:tab pos="457200" algn="l"/>
                        </a:tabLst>
                      </a:pPr>
                      <a:endParaRPr lang="fr-FR" sz="1800" dirty="0">
                        <a:solidFill>
                          <a:srgbClr val="283339"/>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375"/>
                        </a:spcAft>
                        <a:buSzPts val="1000"/>
                        <a:buFont typeface="Symbol" panose="05050102010706020507" pitchFamily="18" charset="2"/>
                        <a:buChar char=""/>
                        <a:tabLst>
                          <a:tab pos="457200" algn="l"/>
                        </a:tabLst>
                      </a:pPr>
                      <a:r>
                        <a:rPr lang="fr-FR" sz="1800" dirty="0">
                          <a:solidFill>
                            <a:srgbClr val="283339"/>
                          </a:solidFill>
                          <a:effectLst/>
                          <a:latin typeface="Open Sans" panose="020B0606030504020204" pitchFamily="34" charset="0"/>
                          <a:ea typeface="Times New Roman" panose="02020603050405020304" pitchFamily="18" charset="0"/>
                          <a:cs typeface="Arial" panose="020B0604020202020204" pitchFamily="34" charset="0"/>
                        </a:rPr>
                        <a:t>Milestones</a:t>
                      </a:r>
                      <a:endParaRPr lang="fr-FR" sz="1800" dirty="0">
                        <a:solidFill>
                          <a:srgbClr val="283339"/>
                        </a:solidFill>
                        <a:effectLst/>
                        <a:latin typeface="Calibri" panose="020F0502020204030204" pitchFamily="34" charset="0"/>
                        <a:ea typeface="Calibri" panose="020F0502020204030204" pitchFamily="34" charset="0"/>
                        <a:cs typeface="Arial" panose="020B0604020202020204" pitchFamily="34" charset="0"/>
                      </a:endParaRPr>
                    </a:p>
                    <a:p>
                      <a:endParaRPr lang="fr-FR" dirty="0"/>
                    </a:p>
                  </a:txBody>
                  <a:tcPr/>
                </a:tc>
                <a:tc>
                  <a:txBody>
                    <a:bodyPr/>
                    <a:lstStyle/>
                    <a:p>
                      <a:pPr marL="342900" lvl="0" indent="-342900" algn="just">
                        <a:lnSpc>
                          <a:spcPct val="107000"/>
                        </a:lnSpc>
                        <a:spcAft>
                          <a:spcPts val="375"/>
                        </a:spcAft>
                        <a:buSzPts val="1000"/>
                        <a:buFont typeface="Symbol" panose="05050102010706020507" pitchFamily="18" charset="2"/>
                        <a:buChar char=""/>
                        <a:tabLst>
                          <a:tab pos="457200" algn="l"/>
                        </a:tabLst>
                      </a:pPr>
                      <a:r>
                        <a:rPr lang="fr-FR" sz="1800" dirty="0">
                          <a:solidFill>
                            <a:srgbClr val="283339"/>
                          </a:solidFill>
                          <a:effectLst/>
                          <a:latin typeface="Open Sans" panose="020B0606030504020204" pitchFamily="34" charset="0"/>
                          <a:ea typeface="Times New Roman" panose="02020603050405020304" pitchFamily="18" charset="0"/>
                          <a:cs typeface="Arial" panose="020B0604020202020204" pitchFamily="34" charset="0"/>
                        </a:rPr>
                        <a:t>Deliverables</a:t>
                      </a:r>
                    </a:p>
                    <a:p>
                      <a:pPr marL="342900" lvl="0" indent="-342900" algn="just">
                        <a:lnSpc>
                          <a:spcPct val="107000"/>
                        </a:lnSpc>
                        <a:spcAft>
                          <a:spcPts val="375"/>
                        </a:spcAft>
                        <a:buSzPts val="1000"/>
                        <a:buFont typeface="Symbol" panose="05050102010706020507" pitchFamily="18" charset="2"/>
                        <a:buChar char=""/>
                        <a:tabLst>
                          <a:tab pos="457200" algn="l"/>
                        </a:tabLst>
                      </a:pPr>
                      <a:endParaRPr lang="fr-FR" sz="1800" dirty="0">
                        <a:solidFill>
                          <a:srgbClr val="283339"/>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375"/>
                        </a:spcAft>
                        <a:buSzPts val="1000"/>
                        <a:buFont typeface="Symbol" panose="05050102010706020507" pitchFamily="18" charset="2"/>
                        <a:buChar char=""/>
                        <a:tabLst>
                          <a:tab pos="457200" algn="l"/>
                        </a:tabLst>
                      </a:pPr>
                      <a:r>
                        <a:rPr lang="fr-FR" sz="1800" dirty="0">
                          <a:solidFill>
                            <a:srgbClr val="283339"/>
                          </a:solidFill>
                          <a:effectLst/>
                          <a:latin typeface="Open Sans" panose="020B0606030504020204" pitchFamily="34" charset="0"/>
                          <a:ea typeface="Times New Roman" panose="02020603050405020304" pitchFamily="18" charset="0"/>
                          <a:cs typeface="Arial" panose="020B0604020202020204" pitchFamily="34" charset="0"/>
                        </a:rPr>
                        <a:t>Stakeholder </a:t>
                      </a:r>
                      <a:r>
                        <a:rPr lang="fr-FR" sz="1800" dirty="0" err="1">
                          <a:solidFill>
                            <a:srgbClr val="283339"/>
                          </a:solidFill>
                          <a:effectLst/>
                          <a:latin typeface="Open Sans" panose="020B0606030504020204" pitchFamily="34" charset="0"/>
                          <a:ea typeface="Times New Roman" panose="02020603050405020304" pitchFamily="18" charset="0"/>
                          <a:cs typeface="Arial" panose="020B0604020202020204" pitchFamily="34" charset="0"/>
                        </a:rPr>
                        <a:t>list</a:t>
                      </a:r>
                      <a:endParaRPr lang="fr-FR" sz="1800" dirty="0">
                        <a:solidFill>
                          <a:srgbClr val="283339"/>
                        </a:solidFill>
                        <a:effectLst/>
                        <a:latin typeface="Open Sans" panose="020B0606030504020204" pitchFamily="34" charset="0"/>
                        <a:ea typeface="Times New Roman" panose="02020603050405020304" pitchFamily="18" charset="0"/>
                        <a:cs typeface="Arial" panose="020B0604020202020204" pitchFamily="34" charset="0"/>
                      </a:endParaRPr>
                    </a:p>
                    <a:p>
                      <a:pPr marL="342900" lvl="0" indent="-342900" algn="just">
                        <a:lnSpc>
                          <a:spcPct val="107000"/>
                        </a:lnSpc>
                        <a:spcAft>
                          <a:spcPts val="375"/>
                        </a:spcAft>
                        <a:buSzPts val="1000"/>
                        <a:buFont typeface="Symbol" panose="05050102010706020507" pitchFamily="18" charset="2"/>
                        <a:buChar char=""/>
                        <a:tabLst>
                          <a:tab pos="457200" algn="l"/>
                        </a:tabLst>
                      </a:pPr>
                      <a:endParaRPr lang="fr-FR" sz="1800" dirty="0">
                        <a:solidFill>
                          <a:srgbClr val="283339"/>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375"/>
                        </a:spcAft>
                        <a:buSzPts val="1000"/>
                        <a:buFont typeface="Symbol" panose="05050102010706020507" pitchFamily="18" charset="2"/>
                        <a:buChar char=""/>
                        <a:tabLst>
                          <a:tab pos="457200" algn="l"/>
                        </a:tabLst>
                      </a:pPr>
                      <a:r>
                        <a:rPr lang="fr-FR" sz="1800" dirty="0" err="1">
                          <a:solidFill>
                            <a:srgbClr val="283339"/>
                          </a:solidFill>
                          <a:effectLst/>
                          <a:latin typeface="Open Sans" panose="020B0606030504020204" pitchFamily="34" charset="0"/>
                          <a:ea typeface="Times New Roman" panose="02020603050405020304" pitchFamily="18" charset="0"/>
                          <a:cs typeface="Arial" panose="020B0604020202020204" pitchFamily="34" charset="0"/>
                        </a:rPr>
                        <a:t>Roles</a:t>
                      </a:r>
                      <a:r>
                        <a:rPr lang="fr-FR" sz="1800" dirty="0">
                          <a:solidFill>
                            <a:srgbClr val="283339"/>
                          </a:solidFill>
                          <a:effectLst/>
                          <a:latin typeface="Open Sans" panose="020B0606030504020204" pitchFamily="34" charset="0"/>
                          <a:ea typeface="Times New Roman" panose="02020603050405020304" pitchFamily="18" charset="0"/>
                          <a:cs typeface="Arial" panose="020B0604020202020204" pitchFamily="34" charset="0"/>
                        </a:rPr>
                        <a:t> and </a:t>
                      </a:r>
                      <a:r>
                        <a:rPr lang="fr-FR" sz="1800" dirty="0" err="1">
                          <a:solidFill>
                            <a:srgbClr val="283339"/>
                          </a:solidFill>
                          <a:effectLst/>
                          <a:latin typeface="Open Sans" panose="020B0606030504020204" pitchFamily="34" charset="0"/>
                          <a:ea typeface="Times New Roman" panose="02020603050405020304" pitchFamily="18" charset="0"/>
                          <a:cs typeface="Arial" panose="020B0604020202020204" pitchFamily="34" charset="0"/>
                        </a:rPr>
                        <a:t>responsibilities</a:t>
                      </a:r>
                      <a:endParaRPr lang="fr-FR" sz="1800" dirty="0">
                        <a:solidFill>
                          <a:srgbClr val="283339"/>
                        </a:solidFill>
                        <a:effectLst/>
                        <a:latin typeface="Open Sans" panose="020B0606030504020204" pitchFamily="34" charset="0"/>
                        <a:ea typeface="Times New Roman" panose="02020603050405020304" pitchFamily="18" charset="0"/>
                        <a:cs typeface="Arial" panose="020B0604020202020204" pitchFamily="34" charset="0"/>
                      </a:endParaRPr>
                    </a:p>
                    <a:p>
                      <a:pPr marL="342900" lvl="0" indent="-342900" algn="just">
                        <a:lnSpc>
                          <a:spcPct val="107000"/>
                        </a:lnSpc>
                        <a:spcAft>
                          <a:spcPts val="375"/>
                        </a:spcAft>
                        <a:buSzPts val="1000"/>
                        <a:buFont typeface="Symbol" panose="05050102010706020507" pitchFamily="18" charset="2"/>
                        <a:buChar char=""/>
                        <a:tabLst>
                          <a:tab pos="457200" algn="l"/>
                        </a:tabLst>
                      </a:pPr>
                      <a:endParaRPr lang="fr-FR" sz="1800" dirty="0">
                        <a:solidFill>
                          <a:srgbClr val="283339"/>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375"/>
                        </a:spcAft>
                        <a:buSzPts val="1000"/>
                        <a:buFont typeface="Symbol" panose="05050102010706020507" pitchFamily="18" charset="2"/>
                        <a:buChar char=""/>
                        <a:tabLst>
                          <a:tab pos="457200" algn="l"/>
                        </a:tabLst>
                      </a:pPr>
                      <a:r>
                        <a:rPr lang="fr-FR" sz="1800" dirty="0" err="1">
                          <a:solidFill>
                            <a:srgbClr val="283339"/>
                          </a:solidFill>
                          <a:effectLst/>
                          <a:latin typeface="Open Sans" panose="020B0606030504020204" pitchFamily="34" charset="0"/>
                          <a:ea typeface="Times New Roman" panose="02020603050405020304" pitchFamily="18" charset="0"/>
                          <a:cs typeface="Arial" panose="020B0604020202020204" pitchFamily="34" charset="0"/>
                        </a:rPr>
                        <a:t>Potential</a:t>
                      </a:r>
                      <a:r>
                        <a:rPr lang="fr-FR" sz="1800" dirty="0">
                          <a:solidFill>
                            <a:srgbClr val="283339"/>
                          </a:solidFill>
                          <a:effectLst/>
                          <a:latin typeface="Open Sans" panose="020B0606030504020204" pitchFamily="34" charset="0"/>
                          <a:ea typeface="Times New Roman" panose="02020603050405020304" pitchFamily="18" charset="0"/>
                          <a:cs typeface="Arial" panose="020B0604020202020204" pitchFamily="34" charset="0"/>
                        </a:rPr>
                        <a:t> </a:t>
                      </a:r>
                      <a:r>
                        <a:rPr lang="fr-FR" sz="1800" dirty="0" err="1">
                          <a:solidFill>
                            <a:srgbClr val="283339"/>
                          </a:solidFill>
                          <a:effectLst/>
                          <a:latin typeface="Open Sans" panose="020B0606030504020204" pitchFamily="34" charset="0"/>
                          <a:ea typeface="Times New Roman" panose="02020603050405020304" pitchFamily="18" charset="0"/>
                          <a:cs typeface="Arial" panose="020B0604020202020204" pitchFamily="34" charset="0"/>
                        </a:rPr>
                        <a:t>risks</a:t>
                      </a:r>
                      <a:endParaRPr lang="fr-FR" sz="1800" dirty="0">
                        <a:solidFill>
                          <a:srgbClr val="283339"/>
                        </a:solidFill>
                        <a:effectLst/>
                        <a:latin typeface="Open Sans" panose="020B0606030504020204" pitchFamily="34" charset="0"/>
                        <a:ea typeface="Times New Roman" panose="02020603050405020304" pitchFamily="18" charset="0"/>
                        <a:cs typeface="Arial" panose="020B0604020202020204" pitchFamily="34" charset="0"/>
                      </a:endParaRPr>
                    </a:p>
                    <a:p>
                      <a:pPr marL="342900" lvl="0" indent="-342900" algn="just">
                        <a:lnSpc>
                          <a:spcPct val="107000"/>
                        </a:lnSpc>
                        <a:spcAft>
                          <a:spcPts val="375"/>
                        </a:spcAft>
                        <a:buSzPts val="1000"/>
                        <a:buFont typeface="Symbol" panose="05050102010706020507" pitchFamily="18" charset="2"/>
                        <a:buChar char=""/>
                        <a:tabLst>
                          <a:tab pos="457200" algn="l"/>
                        </a:tabLst>
                      </a:pPr>
                      <a:endParaRPr lang="fr-FR" sz="1800" dirty="0">
                        <a:solidFill>
                          <a:srgbClr val="283339"/>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375"/>
                        </a:spcAft>
                        <a:buSzPts val="1000"/>
                        <a:buFont typeface="Symbol" panose="05050102010706020507" pitchFamily="18" charset="2"/>
                        <a:buChar char=""/>
                        <a:tabLst>
                          <a:tab pos="457200" algn="l"/>
                        </a:tabLst>
                      </a:pPr>
                      <a:r>
                        <a:rPr lang="fr-FR" sz="1800" dirty="0">
                          <a:solidFill>
                            <a:srgbClr val="283339"/>
                          </a:solidFill>
                          <a:effectLst/>
                          <a:latin typeface="Open Sans" panose="020B0606030504020204" pitchFamily="34" charset="0"/>
                          <a:ea typeface="Times New Roman" panose="02020603050405020304" pitchFamily="18" charset="0"/>
                          <a:cs typeface="Arial" panose="020B0604020202020204" pitchFamily="34" charset="0"/>
                        </a:rPr>
                        <a:t>Assumptions and </a:t>
                      </a:r>
                      <a:r>
                        <a:rPr lang="fr-FR" sz="1800" dirty="0" err="1">
                          <a:solidFill>
                            <a:srgbClr val="283339"/>
                          </a:solidFill>
                          <a:effectLst/>
                          <a:latin typeface="Open Sans" panose="020B0606030504020204" pitchFamily="34" charset="0"/>
                          <a:ea typeface="Times New Roman" panose="02020603050405020304" pitchFamily="18" charset="0"/>
                          <a:cs typeface="Arial" panose="020B0604020202020204" pitchFamily="34" charset="0"/>
                        </a:rPr>
                        <a:t>constraints</a:t>
                      </a:r>
                      <a:endParaRPr lang="fr-FR" sz="1800" dirty="0">
                        <a:solidFill>
                          <a:srgbClr val="283339"/>
                        </a:solidFill>
                        <a:effectLst/>
                        <a:latin typeface="Calibri" panose="020F0502020204030204" pitchFamily="34" charset="0"/>
                        <a:ea typeface="Calibri" panose="020F0502020204030204" pitchFamily="34" charset="0"/>
                        <a:cs typeface="Arial" panose="020B0604020202020204" pitchFamily="34" charset="0"/>
                      </a:endParaRPr>
                    </a:p>
                    <a:p>
                      <a:endParaRPr lang="fr-FR" dirty="0"/>
                    </a:p>
                  </a:txBody>
                  <a:tcPr/>
                </a:tc>
                <a:tc>
                  <a:txBody>
                    <a:bodyPr/>
                    <a:lstStyle/>
                    <a:p>
                      <a:pPr marL="342900" lvl="0" indent="-342900" algn="just">
                        <a:lnSpc>
                          <a:spcPct val="107000"/>
                        </a:lnSpc>
                        <a:spcAft>
                          <a:spcPts val="375"/>
                        </a:spcAft>
                        <a:buSzPts val="1000"/>
                        <a:buFont typeface="Symbol" panose="05050102010706020507" pitchFamily="18" charset="2"/>
                        <a:buChar char=""/>
                        <a:tabLst>
                          <a:tab pos="457200" algn="l"/>
                        </a:tabLst>
                      </a:pPr>
                      <a:r>
                        <a:rPr lang="fr-FR" sz="1800" dirty="0">
                          <a:solidFill>
                            <a:srgbClr val="283339"/>
                          </a:solidFill>
                          <a:effectLst/>
                          <a:latin typeface="Open Sans" panose="020B0606030504020204" pitchFamily="34" charset="0"/>
                          <a:ea typeface="Times New Roman" panose="02020603050405020304" pitchFamily="18" charset="0"/>
                          <a:cs typeface="Arial" panose="020B0604020202020204" pitchFamily="34" charset="0"/>
                        </a:rPr>
                        <a:t>Key performance </a:t>
                      </a:r>
                      <a:r>
                        <a:rPr lang="fr-FR" sz="1800" dirty="0" err="1">
                          <a:solidFill>
                            <a:srgbClr val="283339"/>
                          </a:solidFill>
                          <a:effectLst/>
                          <a:latin typeface="Open Sans" panose="020B0606030504020204" pitchFamily="34" charset="0"/>
                          <a:ea typeface="Times New Roman" panose="02020603050405020304" pitchFamily="18" charset="0"/>
                          <a:cs typeface="Arial" panose="020B0604020202020204" pitchFamily="34" charset="0"/>
                        </a:rPr>
                        <a:t>indicators</a:t>
                      </a:r>
                      <a:endParaRPr lang="fr-FR" sz="1800" dirty="0">
                        <a:solidFill>
                          <a:srgbClr val="283339"/>
                        </a:solidFill>
                        <a:effectLst/>
                        <a:latin typeface="Open Sans" panose="020B0606030504020204" pitchFamily="34" charset="0"/>
                        <a:ea typeface="Times New Roman" panose="02020603050405020304" pitchFamily="18" charset="0"/>
                        <a:cs typeface="Arial" panose="020B0604020202020204" pitchFamily="34" charset="0"/>
                      </a:endParaRPr>
                    </a:p>
                    <a:p>
                      <a:pPr marL="342900" lvl="0" indent="-342900" algn="just">
                        <a:lnSpc>
                          <a:spcPct val="107000"/>
                        </a:lnSpc>
                        <a:spcAft>
                          <a:spcPts val="375"/>
                        </a:spcAft>
                        <a:buSzPts val="1000"/>
                        <a:buFont typeface="Symbol" panose="05050102010706020507" pitchFamily="18" charset="2"/>
                        <a:buChar char=""/>
                        <a:tabLst>
                          <a:tab pos="457200" algn="l"/>
                        </a:tabLst>
                      </a:pPr>
                      <a:endParaRPr lang="fr-FR" sz="1800" dirty="0">
                        <a:solidFill>
                          <a:srgbClr val="283339"/>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375"/>
                        </a:spcAft>
                        <a:buSzPts val="1000"/>
                        <a:buFont typeface="Symbol" panose="05050102010706020507" pitchFamily="18" charset="2"/>
                        <a:buChar char=""/>
                        <a:tabLst>
                          <a:tab pos="457200" algn="l"/>
                        </a:tabLst>
                      </a:pPr>
                      <a:r>
                        <a:rPr lang="fr-FR" sz="1800" dirty="0">
                          <a:solidFill>
                            <a:srgbClr val="283339"/>
                          </a:solidFill>
                          <a:effectLst/>
                          <a:latin typeface="Open Sans" panose="020B0606030504020204" pitchFamily="34" charset="0"/>
                          <a:ea typeface="Times New Roman" panose="02020603050405020304" pitchFamily="18" charset="0"/>
                          <a:cs typeface="Arial" panose="020B0604020202020204" pitchFamily="34" charset="0"/>
                        </a:rPr>
                        <a:t>Budget </a:t>
                      </a:r>
                      <a:r>
                        <a:rPr lang="fr-FR" sz="1800" dirty="0" err="1">
                          <a:solidFill>
                            <a:srgbClr val="283339"/>
                          </a:solidFill>
                          <a:effectLst/>
                          <a:latin typeface="Open Sans" panose="020B0606030504020204" pitchFamily="34" charset="0"/>
                          <a:ea typeface="Times New Roman" panose="02020603050405020304" pitchFamily="18" charset="0"/>
                          <a:cs typeface="Arial" panose="020B0604020202020204" pitchFamily="34" charset="0"/>
                        </a:rPr>
                        <a:t>outline</a:t>
                      </a:r>
                      <a:endParaRPr lang="fr-FR" sz="1800" dirty="0">
                        <a:solidFill>
                          <a:srgbClr val="283339"/>
                        </a:solidFill>
                        <a:effectLst/>
                        <a:latin typeface="Open Sans" panose="020B0606030504020204" pitchFamily="34" charset="0"/>
                        <a:ea typeface="Times New Roman" panose="02020603050405020304" pitchFamily="18" charset="0"/>
                        <a:cs typeface="Arial" panose="020B0604020202020204" pitchFamily="34" charset="0"/>
                      </a:endParaRPr>
                    </a:p>
                    <a:p>
                      <a:pPr marL="342900" lvl="0" indent="-342900" algn="just">
                        <a:lnSpc>
                          <a:spcPct val="107000"/>
                        </a:lnSpc>
                        <a:spcAft>
                          <a:spcPts val="375"/>
                        </a:spcAft>
                        <a:buSzPts val="1000"/>
                        <a:buFont typeface="Symbol" panose="05050102010706020507" pitchFamily="18" charset="2"/>
                        <a:buChar char=""/>
                        <a:tabLst>
                          <a:tab pos="457200" algn="l"/>
                        </a:tabLst>
                      </a:pPr>
                      <a:endParaRPr lang="fr-FR" sz="1800" dirty="0">
                        <a:solidFill>
                          <a:srgbClr val="283339"/>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375"/>
                        </a:spcAft>
                        <a:buSzPts val="1000"/>
                        <a:buFont typeface="Symbol" panose="05050102010706020507" pitchFamily="18" charset="2"/>
                        <a:buChar char=""/>
                        <a:tabLst>
                          <a:tab pos="457200" algn="l"/>
                        </a:tabLst>
                      </a:pPr>
                      <a:r>
                        <a:rPr lang="fr-FR" sz="1800" dirty="0">
                          <a:solidFill>
                            <a:srgbClr val="283339"/>
                          </a:solidFill>
                          <a:effectLst/>
                          <a:latin typeface="Open Sans" panose="020B0606030504020204" pitchFamily="34" charset="0"/>
                          <a:ea typeface="Times New Roman" panose="02020603050405020304" pitchFamily="18" charset="0"/>
                          <a:cs typeface="Arial" panose="020B0604020202020204" pitchFamily="34" charset="0"/>
                        </a:rPr>
                        <a:t>Standards and </a:t>
                      </a:r>
                      <a:r>
                        <a:rPr lang="fr-FR" sz="1800" dirty="0" err="1">
                          <a:solidFill>
                            <a:srgbClr val="283339"/>
                          </a:solidFill>
                          <a:effectLst/>
                          <a:latin typeface="Open Sans" panose="020B0606030504020204" pitchFamily="34" charset="0"/>
                          <a:ea typeface="Times New Roman" panose="02020603050405020304" pitchFamily="18" charset="0"/>
                          <a:cs typeface="Arial" panose="020B0604020202020204" pitchFamily="34" charset="0"/>
                        </a:rPr>
                        <a:t>methodologies</a:t>
                      </a:r>
                      <a:endParaRPr lang="fr-FR" sz="1800" dirty="0">
                        <a:solidFill>
                          <a:srgbClr val="283339"/>
                        </a:solidFill>
                        <a:effectLst/>
                        <a:latin typeface="Open Sans" panose="020B0606030504020204" pitchFamily="34" charset="0"/>
                        <a:ea typeface="Times New Roman" panose="02020603050405020304" pitchFamily="18" charset="0"/>
                        <a:cs typeface="Arial" panose="020B0604020202020204" pitchFamily="34" charset="0"/>
                      </a:endParaRPr>
                    </a:p>
                    <a:p>
                      <a:pPr marL="342900" lvl="0" indent="-342900" algn="just">
                        <a:lnSpc>
                          <a:spcPct val="107000"/>
                        </a:lnSpc>
                        <a:spcAft>
                          <a:spcPts val="375"/>
                        </a:spcAft>
                        <a:buSzPts val="1000"/>
                        <a:buFont typeface="Symbol" panose="05050102010706020507" pitchFamily="18" charset="2"/>
                        <a:buChar char=""/>
                        <a:tabLst>
                          <a:tab pos="457200" algn="l"/>
                        </a:tabLst>
                      </a:pPr>
                      <a:endParaRPr lang="fr-FR" sz="1800" dirty="0">
                        <a:solidFill>
                          <a:srgbClr val="283339"/>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375"/>
                        </a:spcAft>
                        <a:buSzPts val="1000"/>
                        <a:buFont typeface="Symbol" panose="05050102010706020507" pitchFamily="18" charset="2"/>
                        <a:buChar char=""/>
                        <a:tabLst>
                          <a:tab pos="457200" algn="l"/>
                        </a:tabLst>
                      </a:pPr>
                      <a:r>
                        <a:rPr lang="fr-FR" sz="1800" dirty="0">
                          <a:solidFill>
                            <a:srgbClr val="283339"/>
                          </a:solidFill>
                          <a:effectLst/>
                          <a:latin typeface="Open Sans" panose="020B0606030504020204" pitchFamily="34" charset="0"/>
                          <a:ea typeface="Times New Roman" panose="02020603050405020304" pitchFamily="18" charset="0"/>
                          <a:cs typeface="Arial" panose="020B0604020202020204" pitchFamily="34" charset="0"/>
                        </a:rPr>
                        <a:t>Project </a:t>
                      </a:r>
                      <a:r>
                        <a:rPr lang="fr-FR" sz="1800" dirty="0" err="1">
                          <a:solidFill>
                            <a:srgbClr val="283339"/>
                          </a:solidFill>
                          <a:effectLst/>
                          <a:latin typeface="Open Sans" panose="020B0606030504020204" pitchFamily="34" charset="0"/>
                          <a:ea typeface="Times New Roman" panose="02020603050405020304" pitchFamily="18" charset="0"/>
                          <a:cs typeface="Arial" panose="020B0604020202020204" pitchFamily="34" charset="0"/>
                        </a:rPr>
                        <a:t>approval</a:t>
                      </a:r>
                      <a:r>
                        <a:rPr lang="fr-FR" sz="1800" dirty="0">
                          <a:solidFill>
                            <a:srgbClr val="283339"/>
                          </a:solidFill>
                          <a:effectLst/>
                          <a:latin typeface="Open Sans" panose="020B0606030504020204" pitchFamily="34" charset="0"/>
                          <a:ea typeface="Times New Roman" panose="02020603050405020304" pitchFamily="18" charset="0"/>
                          <a:cs typeface="Arial" panose="020B0604020202020204" pitchFamily="34" charset="0"/>
                        </a:rPr>
                        <a:t> </a:t>
                      </a:r>
                      <a:r>
                        <a:rPr lang="fr-FR" sz="1800" dirty="0" err="1">
                          <a:solidFill>
                            <a:srgbClr val="283339"/>
                          </a:solidFill>
                          <a:effectLst/>
                          <a:latin typeface="Open Sans" panose="020B0606030504020204" pitchFamily="34" charset="0"/>
                          <a:ea typeface="Times New Roman" panose="02020603050405020304" pitchFamily="18" charset="0"/>
                          <a:cs typeface="Arial" panose="020B0604020202020204" pitchFamily="34" charset="0"/>
                        </a:rPr>
                        <a:t>requirements</a:t>
                      </a:r>
                      <a:endParaRPr lang="fr-FR" sz="1800" dirty="0">
                        <a:solidFill>
                          <a:srgbClr val="283339"/>
                        </a:solidFill>
                        <a:effectLst/>
                        <a:latin typeface="Calibri" panose="020F0502020204030204" pitchFamily="34" charset="0"/>
                        <a:ea typeface="Calibri" panose="020F0502020204030204" pitchFamily="34" charset="0"/>
                        <a:cs typeface="Arial" panose="020B0604020202020204" pitchFamily="34" charset="0"/>
                      </a:endParaRPr>
                    </a:p>
                    <a:p>
                      <a:endParaRPr lang="fr-FR" dirty="0"/>
                    </a:p>
                  </a:txBody>
                  <a:tcPr/>
                </a:tc>
                <a:extLst>
                  <a:ext uri="{0D108BD9-81ED-4DB2-BD59-A6C34878D82A}">
                    <a16:rowId xmlns:a16="http://schemas.microsoft.com/office/drawing/2014/main" val="3166987604"/>
                  </a:ext>
                </a:extLst>
              </a:tr>
            </a:tbl>
          </a:graphicData>
        </a:graphic>
      </p:graphicFrame>
      <p:sp>
        <p:nvSpPr>
          <p:cNvPr id="5" name="Titre 1">
            <a:extLst>
              <a:ext uri="{FF2B5EF4-FFF2-40B4-BE49-F238E27FC236}">
                <a16:creationId xmlns:a16="http://schemas.microsoft.com/office/drawing/2014/main" id="{8B0B09D6-54E2-49B9-97C7-CEF649896073}"/>
              </a:ext>
            </a:extLst>
          </p:cNvPr>
          <p:cNvSpPr>
            <a:spLocks noGrp="1"/>
          </p:cNvSpPr>
          <p:nvPr>
            <p:ph type="title"/>
          </p:nvPr>
        </p:nvSpPr>
        <p:spPr>
          <a:xfrm>
            <a:off x="2410690" y="365126"/>
            <a:ext cx="7259783" cy="903410"/>
          </a:xfrm>
        </p:spPr>
        <p:txBody>
          <a:bodyPr/>
          <a:lstStyle/>
          <a:p>
            <a:pPr algn="ctr"/>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endParaRPr lang="fr-FR" dirty="0">
              <a:latin typeface="+mn-lt"/>
            </a:endParaRPr>
          </a:p>
        </p:txBody>
      </p:sp>
      <p:sp>
        <p:nvSpPr>
          <p:cNvPr id="7" name="ZoneTexte 6">
            <a:extLst>
              <a:ext uri="{FF2B5EF4-FFF2-40B4-BE49-F238E27FC236}">
                <a16:creationId xmlns:a16="http://schemas.microsoft.com/office/drawing/2014/main" id="{0D362DE1-C4CE-4E97-809B-9CB2A6A22D60}"/>
              </a:ext>
            </a:extLst>
          </p:cNvPr>
          <p:cNvSpPr txBox="1"/>
          <p:nvPr/>
        </p:nvSpPr>
        <p:spPr>
          <a:xfrm rot="5400000">
            <a:off x="8171872" y="3083536"/>
            <a:ext cx="6493163" cy="769441"/>
          </a:xfrm>
          <a:prstGeom prst="rect">
            <a:avLst/>
          </a:prstGeom>
          <a:noFill/>
        </p:spPr>
        <p:txBody>
          <a:bodyPr wrap="square">
            <a:spAutoFit/>
          </a:bodyPr>
          <a:lstStyle/>
          <a:p>
            <a:r>
              <a:rPr lang="en-US" sz="1800" b="1" dirty="0">
                <a:latin typeface="Arial Black" panose="020B0A04020102020204" pitchFamily="34" charset="0"/>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Lecture 6 </a:t>
            </a:r>
            <a:endParaRPr lang="fr-FR" sz="4400" dirty="0"/>
          </a:p>
        </p:txBody>
      </p:sp>
    </p:spTree>
    <p:extLst>
      <p:ext uri="{BB962C8B-B14F-4D97-AF65-F5344CB8AC3E}">
        <p14:creationId xmlns:p14="http://schemas.microsoft.com/office/powerpoint/2010/main" val="34531788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32D7205-268A-4550-9940-439B1C2DD096}"/>
              </a:ext>
            </a:extLst>
          </p:cNvPr>
          <p:cNvSpPr>
            <a:spLocks noGrp="1"/>
          </p:cNvSpPr>
          <p:nvPr>
            <p:ph type="title"/>
          </p:nvPr>
        </p:nvSpPr>
        <p:spPr>
          <a:xfrm>
            <a:off x="2347415" y="409576"/>
            <a:ext cx="7234736" cy="895350"/>
          </a:xfrm>
        </p:spPr>
        <p:txBody>
          <a:bodyPr>
            <a:normAutofit fontScale="90000"/>
          </a:bodyPr>
          <a:lstStyle/>
          <a:p>
            <a:pPr algn="ctr"/>
            <a:r>
              <a:rPr lang="fr-FR" sz="4000" b="1" i="0" dirty="0">
                <a:solidFill>
                  <a:schemeClr val="bg1"/>
                </a:solidFill>
                <a:effectLst/>
                <a:latin typeface="Calibri" panose="020F0502020204030204" pitchFamily="34" charset="0"/>
                <a:cs typeface="Calibri" panose="020F0502020204030204" pitchFamily="34" charset="0"/>
              </a:rPr>
              <a:t>  </a:t>
            </a:r>
            <a:br>
              <a:rPr lang="fr-FR" sz="4000" b="1" i="0" dirty="0">
                <a:solidFill>
                  <a:schemeClr val="bg1"/>
                </a:solidFill>
                <a:effectLst/>
                <a:latin typeface="Calibri" panose="020F0502020204030204" pitchFamily="34" charset="0"/>
                <a:cs typeface="Calibri" panose="020F0502020204030204" pitchFamily="34" charset="0"/>
              </a:rPr>
            </a:br>
            <a:br>
              <a:rPr lang="fr-FR" sz="4000" b="1" i="0" dirty="0">
                <a:solidFill>
                  <a:schemeClr val="bg1"/>
                </a:solidFill>
                <a:effectLst/>
                <a:latin typeface="Calibri" panose="020F0502020204030204" pitchFamily="34" charset="0"/>
                <a:cs typeface="Calibri" panose="020F0502020204030204" pitchFamily="34" charset="0"/>
              </a:rPr>
            </a:br>
            <a:br>
              <a:rPr lang="fr-FR" sz="4000" b="1" i="0" dirty="0">
                <a:solidFill>
                  <a:schemeClr val="bg1"/>
                </a:solidFill>
                <a:effectLst/>
                <a:latin typeface="Calibri" panose="020F0502020204030204" pitchFamily="34" charset="0"/>
                <a:cs typeface="Calibri" panose="020F0502020204030204" pitchFamily="34" charset="0"/>
              </a:rPr>
            </a:br>
            <a:r>
              <a:rPr lang="fr-FR" sz="4900" b="1" i="0" dirty="0">
                <a:solidFill>
                  <a:schemeClr val="bg1"/>
                </a:solidFill>
                <a:effectLst/>
                <a:latin typeface="Calibri" panose="020F0502020204030204" pitchFamily="34" charset="0"/>
                <a:cs typeface="Calibri" panose="020F0502020204030204" pitchFamily="34" charset="0"/>
              </a:rPr>
              <a:t>Syllabus</a:t>
            </a:r>
            <a:br>
              <a:rPr lang="fr-FR" sz="4000" b="1" i="0" dirty="0">
                <a:solidFill>
                  <a:schemeClr val="bg1"/>
                </a:solidFill>
                <a:effectLst/>
                <a:latin typeface="Calibri" panose="020F0502020204030204" pitchFamily="34" charset="0"/>
                <a:cs typeface="Calibri" panose="020F0502020204030204" pitchFamily="34" charset="0"/>
              </a:rPr>
            </a:br>
            <a:r>
              <a:rPr lang="en-US" sz="4000" b="1" dirty="0">
                <a:solidFill>
                  <a:schemeClr val="bg1">
                    <a:lumMod val="95000"/>
                  </a:schemeClr>
                </a:solidFill>
                <a:latin typeface="+mn-lt"/>
              </a:rPr>
              <a:t>.</a:t>
            </a:r>
            <a:br>
              <a:rPr lang="en-US" sz="4000" b="1" dirty="0">
                <a:solidFill>
                  <a:schemeClr val="bg1">
                    <a:lumMod val="95000"/>
                  </a:schemeClr>
                </a:solidFill>
                <a:latin typeface="+mn-lt"/>
              </a:rPr>
            </a:br>
            <a:br>
              <a:rPr lang="fr-FR" sz="4000" b="1" dirty="0">
                <a:latin typeface="+mn-lt"/>
              </a:rPr>
            </a:br>
            <a:endParaRPr lang="fr-FR" sz="4000" b="1" dirty="0">
              <a:solidFill>
                <a:schemeClr val="bg1"/>
              </a:solidFill>
              <a:latin typeface="+mn-lt"/>
              <a:cs typeface="Calibri" panose="020F0502020204030204" pitchFamily="34" charset="0"/>
            </a:endParaRPr>
          </a:p>
        </p:txBody>
      </p:sp>
      <p:graphicFrame>
        <p:nvGraphicFramePr>
          <p:cNvPr id="4" name="Content Placeholder 1">
            <a:extLst>
              <a:ext uri="{FF2B5EF4-FFF2-40B4-BE49-F238E27FC236}">
                <a16:creationId xmlns:a16="http://schemas.microsoft.com/office/drawing/2014/main" id="{34967589-3156-4D84-8F35-66296953814F}"/>
              </a:ext>
            </a:extLst>
          </p:cNvPr>
          <p:cNvGraphicFramePr>
            <a:graphicFrameLocks noGrp="1"/>
          </p:cNvGraphicFramePr>
          <p:nvPr>
            <p:ph idx="1"/>
            <p:extLst>
              <p:ext uri="{D42A27DB-BD31-4B8C-83A1-F6EECF244321}">
                <p14:modId xmlns:p14="http://schemas.microsoft.com/office/powerpoint/2010/main" val="3496439760"/>
              </p:ext>
            </p:extLst>
          </p:nvPr>
        </p:nvGraphicFramePr>
        <p:xfrm>
          <a:off x="0" y="1724890"/>
          <a:ext cx="10458449" cy="46147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15">
            <a:extLst>
              <a:ext uri="{FF2B5EF4-FFF2-40B4-BE49-F238E27FC236}">
                <a16:creationId xmlns:a16="http://schemas.microsoft.com/office/drawing/2014/main" id="{D47FC269-547E-484E-9C62-478A40619AEF}"/>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6 </a:t>
            </a:r>
          </a:p>
        </p:txBody>
      </p:sp>
    </p:spTree>
    <p:extLst>
      <p:ext uri="{BB962C8B-B14F-4D97-AF65-F5344CB8AC3E}">
        <p14:creationId xmlns:p14="http://schemas.microsoft.com/office/powerpoint/2010/main" val="29693364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45B4D1D-CA26-411A-B930-C5692628624D}"/>
              </a:ext>
            </a:extLst>
          </p:cNvPr>
          <p:cNvSpPr>
            <a:spLocks noGrp="1"/>
          </p:cNvSpPr>
          <p:nvPr>
            <p:ph type="title"/>
          </p:nvPr>
        </p:nvSpPr>
        <p:spPr>
          <a:xfrm>
            <a:off x="2189285" y="365125"/>
            <a:ext cx="7499838" cy="1076813"/>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sp>
        <p:nvSpPr>
          <p:cNvPr id="3" name="Espace réservé du contenu 2">
            <a:extLst>
              <a:ext uri="{FF2B5EF4-FFF2-40B4-BE49-F238E27FC236}">
                <a16:creationId xmlns:a16="http://schemas.microsoft.com/office/drawing/2014/main" id="{F2204279-2592-4167-ACD9-125221A76D13}"/>
              </a:ext>
            </a:extLst>
          </p:cNvPr>
          <p:cNvSpPr>
            <a:spLocks noGrp="1"/>
          </p:cNvSpPr>
          <p:nvPr>
            <p:ph idx="1"/>
          </p:nvPr>
        </p:nvSpPr>
        <p:spPr>
          <a:xfrm>
            <a:off x="140678" y="1825625"/>
            <a:ext cx="10243038" cy="4667250"/>
          </a:xfrm>
        </p:spPr>
        <p:txBody>
          <a:bodyPr>
            <a:normAutofit/>
          </a:bodyPr>
          <a:lstStyle/>
          <a:p>
            <a:pPr algn="just"/>
            <a:r>
              <a:rPr lang="en-US" sz="2600" b="0" i="0" dirty="0">
                <a:effectLst/>
              </a:rPr>
              <a:t>A </a:t>
            </a:r>
            <a:r>
              <a:rPr lang="en-US" sz="2600" b="1" i="0" dirty="0">
                <a:solidFill>
                  <a:srgbClr val="FF0000"/>
                </a:solidFill>
                <a:effectLst/>
              </a:rPr>
              <a:t>Project</a:t>
            </a:r>
            <a:r>
              <a:rPr lang="en-US" sz="2600" b="0" i="0" dirty="0">
                <a:solidFill>
                  <a:srgbClr val="FF0000"/>
                </a:solidFill>
                <a:effectLst/>
              </a:rPr>
              <a:t> </a:t>
            </a:r>
            <a:r>
              <a:rPr lang="en-US" sz="2600" b="0" i="0" dirty="0">
                <a:effectLst/>
              </a:rPr>
              <a:t>is a collaborative effort. </a:t>
            </a:r>
          </a:p>
          <a:p>
            <a:pPr marL="0" indent="0" algn="just">
              <a:buNone/>
            </a:pPr>
            <a:r>
              <a:rPr lang="en-US" sz="2600" b="0" i="0" dirty="0">
                <a:effectLst/>
              </a:rPr>
              <a:t>Even though you’re in charge of managing it, in order for the Project to be successful you still need to rely on, work with, and report back to other people.</a:t>
            </a:r>
          </a:p>
          <a:p>
            <a:pPr marL="0" indent="0" algn="just">
              <a:buNone/>
            </a:pPr>
            <a:endParaRPr lang="en-US" sz="2600" b="0" i="0" dirty="0">
              <a:effectLst/>
            </a:endParaRPr>
          </a:p>
          <a:p>
            <a:pPr algn="just"/>
            <a:r>
              <a:rPr lang="en-US" sz="2600" b="0" i="0" dirty="0">
                <a:effectLst/>
              </a:rPr>
              <a:t>Throughout this course, we’ve been talking a lot about the various people involved in taking a project from idea to execution: your </a:t>
            </a:r>
            <a:r>
              <a:rPr lang="en-US" sz="2600" b="1" i="0" dirty="0">
                <a:effectLst/>
              </a:rPr>
              <a:t>team</a:t>
            </a:r>
            <a:r>
              <a:rPr lang="en-US" sz="2600" i="0" dirty="0">
                <a:effectLst/>
              </a:rPr>
              <a:t>,</a:t>
            </a:r>
            <a:r>
              <a:rPr lang="en-US" sz="2600" b="0" i="0" dirty="0">
                <a:effectLst/>
              </a:rPr>
              <a:t> </a:t>
            </a:r>
            <a:r>
              <a:rPr lang="en-US" sz="2600" b="1" i="0" dirty="0">
                <a:effectLst/>
              </a:rPr>
              <a:t>other departments within the organization</a:t>
            </a:r>
            <a:r>
              <a:rPr lang="en-US" sz="2600" b="0" i="0" dirty="0">
                <a:effectLst/>
              </a:rPr>
              <a:t>, </a:t>
            </a:r>
            <a:r>
              <a:rPr lang="en-US" sz="2600" b="1" i="0" dirty="0">
                <a:effectLst/>
              </a:rPr>
              <a:t>leadership</a:t>
            </a:r>
            <a:r>
              <a:rPr lang="en-US" sz="2600" b="0" i="0" dirty="0">
                <a:effectLst/>
              </a:rPr>
              <a:t>, </a:t>
            </a:r>
            <a:r>
              <a:rPr lang="en-US" sz="2600" b="1" i="0" dirty="0">
                <a:effectLst/>
              </a:rPr>
              <a:t>clients</a:t>
            </a:r>
            <a:r>
              <a:rPr lang="en-US" sz="2600" b="0" i="0" dirty="0">
                <a:effectLst/>
              </a:rPr>
              <a:t>, and more.</a:t>
            </a:r>
          </a:p>
          <a:p>
            <a:pPr marL="0" indent="0">
              <a:buNone/>
            </a:pPr>
            <a:r>
              <a:rPr lang="en-US" sz="2800" b="0" i="0" dirty="0">
                <a:effectLst/>
              </a:rPr>
              <a:t>		These people are your </a:t>
            </a:r>
            <a:r>
              <a:rPr lang="en-US" sz="2800" b="1" i="0" dirty="0">
                <a:solidFill>
                  <a:srgbClr val="F50B6F"/>
                </a:solidFill>
                <a:effectLst/>
              </a:rPr>
              <a:t>Project’s Stakeholders.</a:t>
            </a:r>
            <a:endParaRPr lang="fr-FR" dirty="0">
              <a:solidFill>
                <a:srgbClr val="F50B6F"/>
              </a:solidFill>
            </a:endParaRPr>
          </a:p>
        </p:txBody>
      </p:sp>
      <p:sp>
        <p:nvSpPr>
          <p:cNvPr id="4" name="Flèche : droite 3">
            <a:extLst>
              <a:ext uri="{FF2B5EF4-FFF2-40B4-BE49-F238E27FC236}">
                <a16:creationId xmlns:a16="http://schemas.microsoft.com/office/drawing/2014/main" id="{90730750-2149-4464-A25B-70CD15DAD5FF}"/>
              </a:ext>
            </a:extLst>
          </p:cNvPr>
          <p:cNvSpPr/>
          <p:nvPr/>
        </p:nvSpPr>
        <p:spPr>
          <a:xfrm>
            <a:off x="211015" y="5692331"/>
            <a:ext cx="1468316" cy="484632"/>
          </a:xfrm>
          <a:prstGeom prst="rightArrow">
            <a:avLst/>
          </a:prstGeom>
          <a:solidFill>
            <a:srgbClr val="F50B6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Picture 2" descr="Golden rules of project management - stakeholder management - YouTube">
            <a:extLst>
              <a:ext uri="{FF2B5EF4-FFF2-40B4-BE49-F238E27FC236}">
                <a16:creationId xmlns:a16="http://schemas.microsoft.com/office/drawing/2014/main" id="{AE86803F-D47D-4195-92BE-8D4F7A71CF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9398" y="2565401"/>
            <a:ext cx="6858000" cy="1727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91688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3612E8C-9ED3-44C6-ABD5-79E4AFDC2E14}"/>
              </a:ext>
            </a:extLst>
          </p:cNvPr>
          <p:cNvSpPr>
            <a:spLocks noGrp="1"/>
          </p:cNvSpPr>
          <p:nvPr>
            <p:ph idx="1"/>
          </p:nvPr>
        </p:nvSpPr>
        <p:spPr>
          <a:xfrm>
            <a:off x="254977" y="1825625"/>
            <a:ext cx="10190285" cy="4351338"/>
          </a:xfrm>
        </p:spPr>
        <p:txBody>
          <a:bodyPr>
            <a:normAutofit lnSpcReduction="10000"/>
          </a:bodyPr>
          <a:lstStyle/>
          <a:p>
            <a:pPr marL="0" indent="0" algn="just">
              <a:buNone/>
            </a:pPr>
            <a:r>
              <a:rPr lang="en-US" sz="2600" b="1" i="0" dirty="0">
                <a:effectLst/>
              </a:rPr>
              <a:t>1- Definition</a:t>
            </a:r>
          </a:p>
          <a:p>
            <a:pPr algn="just"/>
            <a:r>
              <a:rPr lang="en-US" sz="2600" b="0" i="0" dirty="0">
                <a:effectLst/>
              </a:rPr>
              <a:t>According to the </a:t>
            </a:r>
            <a:r>
              <a:rPr lang="en-US" sz="2600" b="1" i="0" dirty="0">
                <a:solidFill>
                  <a:srgbClr val="0070C0"/>
                </a:solidFill>
                <a:effectLst/>
              </a:rPr>
              <a:t>Project Management Institute</a:t>
            </a:r>
            <a:r>
              <a:rPr lang="en-US" sz="2600" b="0" i="0" dirty="0">
                <a:effectLst/>
              </a:rPr>
              <a:t> (</a:t>
            </a:r>
            <a:r>
              <a:rPr lang="en-US" sz="2600" b="1" i="0" dirty="0">
                <a:solidFill>
                  <a:srgbClr val="0070C0"/>
                </a:solidFill>
                <a:effectLst/>
              </a:rPr>
              <a:t>PMI</a:t>
            </a:r>
            <a:r>
              <a:rPr lang="en-US" sz="2600" b="0" i="0" dirty="0">
                <a:effectLst/>
              </a:rPr>
              <a:t>), </a:t>
            </a:r>
            <a:r>
              <a:rPr lang="en-US" sz="2600" b="1" i="0" dirty="0">
                <a:solidFill>
                  <a:srgbClr val="F50B6F"/>
                </a:solidFill>
                <a:effectLst/>
              </a:rPr>
              <a:t>Project Stakeholders</a:t>
            </a:r>
            <a:r>
              <a:rPr lang="en-US" sz="2600" b="1" i="0" dirty="0">
                <a:solidFill>
                  <a:srgbClr val="FF0000"/>
                </a:solidFill>
                <a:effectLst/>
              </a:rPr>
              <a:t> </a:t>
            </a:r>
            <a:r>
              <a:rPr lang="en-US" sz="2600" b="0" i="0" dirty="0">
                <a:effectLst/>
              </a:rPr>
              <a:t>are defined as:</a:t>
            </a:r>
          </a:p>
          <a:p>
            <a:pPr marL="0" indent="0" algn="just">
              <a:buNone/>
            </a:pPr>
            <a:endParaRPr lang="en-US" sz="2600" b="0" i="0" dirty="0">
              <a:effectLst/>
            </a:endParaRPr>
          </a:p>
          <a:p>
            <a:pPr marL="0" indent="0" algn="just">
              <a:buNone/>
            </a:pPr>
            <a:r>
              <a:rPr lang="en-US" sz="2600" b="0" i="0" dirty="0">
                <a:effectLst/>
              </a:rPr>
              <a:t>“</a:t>
            </a:r>
            <a:r>
              <a:rPr lang="en-US" sz="2600" b="1" i="1" dirty="0">
                <a:effectLst/>
              </a:rPr>
              <a:t>Individuals and organizations who are actively involved in the project, or whose interests may be positively or negatively affected as a result of project execution or successful project completion</a:t>
            </a:r>
            <a:r>
              <a:rPr lang="en-US" sz="2600" b="0" i="0" dirty="0">
                <a:effectLst/>
              </a:rPr>
              <a:t>.”</a:t>
            </a:r>
          </a:p>
          <a:p>
            <a:pPr marL="0" indent="0" algn="just">
              <a:buNone/>
            </a:pPr>
            <a:endParaRPr lang="en-US" sz="2600" b="0" i="0" dirty="0">
              <a:effectLst/>
            </a:endParaRPr>
          </a:p>
          <a:p>
            <a:pPr marL="0" indent="0" algn="just">
              <a:buNone/>
            </a:pPr>
            <a:r>
              <a:rPr lang="en-US" sz="2600" b="0" i="0" dirty="0">
                <a:effectLst/>
              </a:rPr>
              <a:t>	  In other words, your </a:t>
            </a:r>
            <a:r>
              <a:rPr lang="en-US" sz="2600" b="1" dirty="0">
                <a:solidFill>
                  <a:srgbClr val="F50B6F"/>
                </a:solidFill>
              </a:rPr>
              <a:t>P</a:t>
            </a:r>
            <a:r>
              <a:rPr lang="en-US" sz="2600" b="1" i="0" dirty="0">
                <a:solidFill>
                  <a:srgbClr val="F50B6F"/>
                </a:solidFill>
                <a:effectLst/>
              </a:rPr>
              <a:t>roject’s Stakeholders </a:t>
            </a:r>
            <a:r>
              <a:rPr lang="en-US" sz="2600" b="0" i="0" dirty="0">
                <a:effectLst/>
              </a:rPr>
              <a:t>are the people or groups who have something </a:t>
            </a:r>
            <a:r>
              <a:rPr lang="en-US" sz="2600" b="1" i="0" dirty="0">
                <a:effectLst/>
              </a:rPr>
              <a:t>to gain </a:t>
            </a:r>
            <a:r>
              <a:rPr lang="en-US" sz="2600" b="0" i="0" dirty="0">
                <a:effectLst/>
              </a:rPr>
              <a:t>(or </a:t>
            </a:r>
            <a:r>
              <a:rPr lang="en-US" sz="2600" b="1" i="0" dirty="0">
                <a:effectLst/>
              </a:rPr>
              <a:t>lose</a:t>
            </a:r>
            <a:r>
              <a:rPr lang="en-US" sz="2600" b="0" i="0" dirty="0">
                <a:effectLst/>
              </a:rPr>
              <a:t>) from your </a:t>
            </a:r>
            <a:r>
              <a:rPr lang="en-US" sz="2600" b="1" i="0" dirty="0">
                <a:effectLst/>
              </a:rPr>
              <a:t>Project’s outcome</a:t>
            </a:r>
            <a:r>
              <a:rPr lang="en-US" b="0" i="0" dirty="0">
                <a:solidFill>
                  <a:srgbClr val="494E6A"/>
                </a:solidFill>
                <a:effectLst/>
                <a:latin typeface="FaktSoft"/>
              </a:rPr>
              <a:t>.</a:t>
            </a:r>
            <a:endParaRPr lang="fr-FR" dirty="0"/>
          </a:p>
        </p:txBody>
      </p:sp>
      <p:sp>
        <p:nvSpPr>
          <p:cNvPr id="4" name="Flèche : droite 3">
            <a:extLst>
              <a:ext uri="{FF2B5EF4-FFF2-40B4-BE49-F238E27FC236}">
                <a16:creationId xmlns:a16="http://schemas.microsoft.com/office/drawing/2014/main" id="{30963BE9-A9E7-4C88-B97A-45A78165040A}"/>
              </a:ext>
            </a:extLst>
          </p:cNvPr>
          <p:cNvSpPr/>
          <p:nvPr/>
        </p:nvSpPr>
        <p:spPr>
          <a:xfrm>
            <a:off x="254977" y="5152293"/>
            <a:ext cx="978408" cy="351692"/>
          </a:xfrm>
          <a:prstGeom prst="rightArrow">
            <a:avLst/>
          </a:prstGeom>
          <a:solidFill>
            <a:srgbClr val="F50B6F"/>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fr-FR" b="1">
              <a:ln w="22225">
                <a:solidFill>
                  <a:schemeClr val="accent2"/>
                </a:solidFill>
                <a:prstDash val="solid"/>
              </a:ln>
              <a:solidFill>
                <a:schemeClr val="accent2">
                  <a:lumMod val="40000"/>
                  <a:lumOff val="60000"/>
                </a:schemeClr>
              </a:solidFill>
            </a:endParaRPr>
          </a:p>
        </p:txBody>
      </p:sp>
      <p:sp>
        <p:nvSpPr>
          <p:cNvPr id="5" name="Titre 1">
            <a:extLst>
              <a:ext uri="{FF2B5EF4-FFF2-40B4-BE49-F238E27FC236}">
                <a16:creationId xmlns:a16="http://schemas.microsoft.com/office/drawing/2014/main" id="{86F51E9E-881D-4DBB-B64C-02738C7AAD5C}"/>
              </a:ext>
            </a:extLst>
          </p:cNvPr>
          <p:cNvSpPr>
            <a:spLocks noGrp="1"/>
          </p:cNvSpPr>
          <p:nvPr>
            <p:ph type="title"/>
          </p:nvPr>
        </p:nvSpPr>
        <p:spPr>
          <a:xfrm>
            <a:off x="2276475" y="365125"/>
            <a:ext cx="7280275" cy="936625"/>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pic>
        <p:nvPicPr>
          <p:cNvPr id="6" name="Espace réservé du contenu 5">
            <a:extLst>
              <a:ext uri="{FF2B5EF4-FFF2-40B4-BE49-F238E27FC236}">
                <a16:creationId xmlns:a16="http://schemas.microsoft.com/office/drawing/2014/main" id="{096E81C2-9C84-48F2-A299-AA246980B795}"/>
              </a:ext>
            </a:extLst>
          </p:cNvPr>
          <p:cNvPicPr>
            <a:picLocks noChangeAspect="1"/>
          </p:cNvPicPr>
          <p:nvPr/>
        </p:nvPicPr>
        <p:blipFill>
          <a:blip r:embed="rId2"/>
          <a:stretch>
            <a:fillRect/>
          </a:stretch>
        </p:blipFill>
        <p:spPr>
          <a:xfrm rot="5400000">
            <a:off x="7899400" y="2565403"/>
            <a:ext cx="6857999" cy="1727200"/>
          </a:xfrm>
          <a:prstGeom prst="rect">
            <a:avLst/>
          </a:prstGeom>
        </p:spPr>
      </p:pic>
    </p:spTree>
    <p:extLst>
      <p:ext uri="{BB962C8B-B14F-4D97-AF65-F5344CB8AC3E}">
        <p14:creationId xmlns:p14="http://schemas.microsoft.com/office/powerpoint/2010/main" val="16531321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ACC0601-8264-4919-AEEA-F42043D6168D}"/>
              </a:ext>
            </a:extLst>
          </p:cNvPr>
          <p:cNvSpPr>
            <a:spLocks noGrp="1"/>
          </p:cNvSpPr>
          <p:nvPr>
            <p:ph idx="1"/>
          </p:nvPr>
        </p:nvSpPr>
        <p:spPr>
          <a:xfrm>
            <a:off x="79131" y="1652954"/>
            <a:ext cx="10392509" cy="4870938"/>
          </a:xfrm>
        </p:spPr>
        <p:txBody>
          <a:bodyPr>
            <a:normAutofit/>
          </a:bodyPr>
          <a:lstStyle/>
          <a:p>
            <a:pPr algn="just"/>
            <a:r>
              <a:rPr lang="en-US" sz="2600" b="1" i="0" dirty="0">
                <a:solidFill>
                  <a:srgbClr val="F50B6F"/>
                </a:solidFill>
                <a:effectLst/>
                <a:latin typeface="Calibri" panose="020F0502020204030204" pitchFamily="34" charset="0"/>
                <a:cs typeface="Calibri" panose="020F0502020204030204" pitchFamily="34" charset="0"/>
              </a:rPr>
              <a:t>Project Stakeholders </a:t>
            </a:r>
            <a:r>
              <a:rPr lang="en-US" sz="2600" b="0" i="0" dirty="0">
                <a:effectLst/>
                <a:cs typeface="Calibri" panose="020F0502020204030204" pitchFamily="34" charset="0"/>
              </a:rPr>
              <a:t>are any group of people that can have an influence or can be influenced by the project. </a:t>
            </a:r>
          </a:p>
          <a:p>
            <a:pPr marL="0" indent="0" algn="just">
              <a:buNone/>
            </a:pPr>
            <a:r>
              <a:rPr lang="en-US" sz="2600" b="0" i="0" dirty="0">
                <a:effectLst/>
                <a:cs typeface="Calibri" panose="020F0502020204030204" pitchFamily="34" charset="0"/>
              </a:rPr>
              <a:t>In other words, they have a stake in the Project. </a:t>
            </a:r>
          </a:p>
          <a:p>
            <a:pPr algn="just"/>
            <a:r>
              <a:rPr lang="en-US" sz="2600" b="0" i="0" dirty="0">
                <a:effectLst/>
                <a:cs typeface="Calibri" panose="020F0502020204030204" pitchFamily="34" charset="0"/>
              </a:rPr>
              <a:t>After completion, whether the project failed or succeeded depends on how much the stakeholders are satisfied.</a:t>
            </a:r>
          </a:p>
          <a:p>
            <a:pPr algn="l"/>
            <a:r>
              <a:rPr lang="en-US" sz="2600" b="0" i="0" dirty="0">
                <a:effectLst/>
              </a:rPr>
              <a:t>Now that you know the answer to the question “</a:t>
            </a:r>
            <a:r>
              <a:rPr lang="en-US" sz="2600" b="1" i="1" dirty="0">
                <a:effectLst/>
              </a:rPr>
              <a:t>what are project stakeholders? </a:t>
            </a:r>
            <a:r>
              <a:rPr lang="en-US" sz="2600" b="0" i="0" dirty="0">
                <a:effectLst/>
              </a:rPr>
              <a:t>”, the natural next question is “</a:t>
            </a:r>
            <a:r>
              <a:rPr lang="en-US" sz="2600" b="1" i="1" dirty="0">
                <a:effectLst/>
              </a:rPr>
              <a:t>who are the stakeholders in a project? </a:t>
            </a:r>
            <a:r>
              <a:rPr lang="en-US" sz="2600" b="0" i="0" dirty="0">
                <a:effectLst/>
              </a:rPr>
              <a:t>”.</a:t>
            </a:r>
          </a:p>
          <a:p>
            <a:pPr marL="0" indent="0" algn="l">
              <a:buNone/>
            </a:pPr>
            <a:endParaRPr lang="en-US" sz="2600" b="0" i="0" dirty="0">
              <a:effectLst/>
            </a:endParaRPr>
          </a:p>
          <a:p>
            <a:pPr algn="l"/>
            <a:r>
              <a:rPr lang="en-US" sz="2600" b="0" i="0" dirty="0">
                <a:effectLst/>
              </a:rPr>
              <a:t>As we’ve already seen in the </a:t>
            </a:r>
            <a:r>
              <a:rPr lang="en-US" sz="2600" b="1" i="0" dirty="0">
                <a:solidFill>
                  <a:srgbClr val="F50B6F"/>
                </a:solidFill>
                <a:effectLst/>
              </a:rPr>
              <a:t>Project Stakeholder </a:t>
            </a:r>
            <a:r>
              <a:rPr lang="en-US" sz="2600" b="0" i="0" dirty="0">
                <a:effectLst/>
              </a:rPr>
              <a:t>definition above, a stakeholder is anyone with an interest or investment in your project</a:t>
            </a:r>
            <a:endParaRPr lang="en-US" sz="2600" b="0" i="0" dirty="0">
              <a:effectLst/>
              <a:cs typeface="Calibri" panose="020F0502020204030204" pitchFamily="34" charset="0"/>
            </a:endParaRPr>
          </a:p>
          <a:p>
            <a:pPr marL="0" indent="0">
              <a:buNone/>
            </a:pPr>
            <a:endParaRPr lang="fr-FR" dirty="0"/>
          </a:p>
        </p:txBody>
      </p:sp>
      <p:sp>
        <p:nvSpPr>
          <p:cNvPr id="4" name="Titre 1">
            <a:extLst>
              <a:ext uri="{FF2B5EF4-FFF2-40B4-BE49-F238E27FC236}">
                <a16:creationId xmlns:a16="http://schemas.microsoft.com/office/drawing/2014/main" id="{6D670EDB-893A-49B2-9CEB-9F0753A4ED2C}"/>
              </a:ext>
            </a:extLst>
          </p:cNvPr>
          <p:cNvSpPr>
            <a:spLocks noGrp="1"/>
          </p:cNvSpPr>
          <p:nvPr>
            <p:ph type="title"/>
          </p:nvPr>
        </p:nvSpPr>
        <p:spPr>
          <a:xfrm>
            <a:off x="2290763" y="509588"/>
            <a:ext cx="7380287" cy="853220"/>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pic>
        <p:nvPicPr>
          <p:cNvPr id="5" name="Espace réservé du contenu 5">
            <a:extLst>
              <a:ext uri="{FF2B5EF4-FFF2-40B4-BE49-F238E27FC236}">
                <a16:creationId xmlns:a16="http://schemas.microsoft.com/office/drawing/2014/main" id="{E2510F2A-6119-48E1-883B-FF67279A17F2}"/>
              </a:ext>
            </a:extLst>
          </p:cNvPr>
          <p:cNvPicPr>
            <a:picLocks noChangeAspect="1"/>
          </p:cNvPicPr>
          <p:nvPr/>
        </p:nvPicPr>
        <p:blipFill>
          <a:blip r:embed="rId2"/>
          <a:stretch>
            <a:fillRect/>
          </a:stretch>
        </p:blipFill>
        <p:spPr>
          <a:xfrm rot="5400000">
            <a:off x="7899400" y="2565403"/>
            <a:ext cx="6857999" cy="1727200"/>
          </a:xfrm>
          <a:prstGeom prst="rect">
            <a:avLst/>
          </a:prstGeom>
        </p:spPr>
      </p:pic>
    </p:spTree>
    <p:extLst>
      <p:ext uri="{BB962C8B-B14F-4D97-AF65-F5344CB8AC3E}">
        <p14:creationId xmlns:p14="http://schemas.microsoft.com/office/powerpoint/2010/main" val="5729449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03479F8-0C11-40E5-A093-EEF01CDB75A1}"/>
              </a:ext>
            </a:extLst>
          </p:cNvPr>
          <p:cNvSpPr>
            <a:spLocks noGrp="1"/>
          </p:cNvSpPr>
          <p:nvPr>
            <p:ph idx="1"/>
          </p:nvPr>
        </p:nvSpPr>
        <p:spPr>
          <a:xfrm>
            <a:off x="237392" y="1690688"/>
            <a:ext cx="10278208" cy="4351338"/>
          </a:xfrm>
        </p:spPr>
        <p:txBody>
          <a:bodyPr>
            <a:normAutofit/>
          </a:bodyPr>
          <a:lstStyle/>
          <a:p>
            <a:pPr marL="0" indent="0">
              <a:lnSpc>
                <a:spcPct val="107000"/>
              </a:lnSpc>
              <a:spcAft>
                <a:spcPts val="800"/>
              </a:spcAft>
              <a:buNone/>
            </a:pPr>
            <a:r>
              <a:rPr lang="en-US" b="1" spc="-150" dirty="0">
                <a:ea typeface="Times New Roman" panose="02020603050405020304" pitchFamily="18" charset="0"/>
                <a:cs typeface="Arial" panose="020B0604020202020204" pitchFamily="34" charset="0"/>
              </a:rPr>
              <a:t>	I-2- </a:t>
            </a:r>
            <a:r>
              <a:rPr lang="en-US" sz="2800" b="1" spc="-150" dirty="0">
                <a:effectLst/>
                <a:latin typeface="+mn-lt"/>
                <a:ea typeface="Times New Roman" panose="02020603050405020304" pitchFamily="18" charset="0"/>
                <a:cs typeface="Arial" panose="020B0604020202020204" pitchFamily="34" charset="0"/>
              </a:rPr>
              <a:t>Why Project Stakeholders are important?</a:t>
            </a:r>
            <a:br>
              <a:rPr lang="fr-FR" sz="2800" b="1" dirty="0">
                <a:effectLst/>
                <a:latin typeface="+mn-lt"/>
                <a:ea typeface="Calibri" panose="020F0502020204030204" pitchFamily="34" charset="0"/>
                <a:cs typeface="Arial" panose="020B0604020202020204" pitchFamily="34" charset="0"/>
              </a:rPr>
            </a:br>
            <a:endParaRPr lang="en-US" sz="2600" spc="-15" dirty="0">
              <a:effectLst/>
              <a:ea typeface="Times New Roman" panose="02020603050405020304" pitchFamily="18" charset="0"/>
              <a:cs typeface="Arial" panose="020B0604020202020204" pitchFamily="34" charset="0"/>
            </a:endParaRPr>
          </a:p>
          <a:p>
            <a:pPr>
              <a:lnSpc>
                <a:spcPct val="107000"/>
              </a:lnSpc>
              <a:spcAft>
                <a:spcPts val="800"/>
              </a:spcAft>
            </a:pPr>
            <a:r>
              <a:rPr lang="en-US" sz="2600" spc="-15" dirty="0">
                <a:effectLst/>
                <a:ea typeface="Times New Roman" panose="02020603050405020304" pitchFamily="18" charset="0"/>
                <a:cs typeface="Arial" panose="020B0604020202020204" pitchFamily="34" charset="0"/>
              </a:rPr>
              <a:t>As mentioned earlier, any Project’s success depends on the satisfaction of the stakeholders.</a:t>
            </a:r>
          </a:p>
          <a:p>
            <a:pPr>
              <a:lnSpc>
                <a:spcPct val="107000"/>
              </a:lnSpc>
              <a:spcAft>
                <a:spcPts val="800"/>
              </a:spcAft>
            </a:pPr>
            <a:r>
              <a:rPr lang="en-US" sz="2600" spc="-15" dirty="0">
                <a:effectLst/>
                <a:ea typeface="Times New Roman" panose="02020603050405020304" pitchFamily="18" charset="0"/>
                <a:cs typeface="Arial" panose="020B0604020202020204" pitchFamily="34" charset="0"/>
              </a:rPr>
              <a:t> Understanding the needs and expectations of stakeholders is very important for successful Project execution. </a:t>
            </a:r>
          </a:p>
          <a:p>
            <a:pPr>
              <a:lnSpc>
                <a:spcPct val="107000"/>
              </a:lnSpc>
              <a:spcAft>
                <a:spcPts val="800"/>
              </a:spcAft>
            </a:pPr>
            <a:r>
              <a:rPr lang="en-US" sz="2600" spc="-15" dirty="0">
                <a:effectLst/>
                <a:ea typeface="Times New Roman" panose="02020603050405020304" pitchFamily="18" charset="0"/>
                <a:cs typeface="Arial" panose="020B0604020202020204" pitchFamily="34" charset="0"/>
              </a:rPr>
              <a:t>The role of Stakeholders in </a:t>
            </a:r>
            <a:r>
              <a:rPr lang="en-US" sz="2600" b="1" spc="-15" dirty="0">
                <a:solidFill>
                  <a:srgbClr val="002060"/>
                </a:solidFill>
                <a:effectLst/>
                <a:ea typeface="Times New Roman" panose="02020603050405020304" pitchFamily="18" charset="0"/>
                <a:cs typeface="Arial" panose="020B0604020202020204" pitchFamily="34" charset="0"/>
              </a:rPr>
              <a:t>Project Management </a:t>
            </a:r>
            <a:r>
              <a:rPr lang="en-US" sz="2600" spc="-15" dirty="0">
                <a:effectLst/>
                <a:ea typeface="Times New Roman" panose="02020603050405020304" pitchFamily="18" charset="0"/>
                <a:cs typeface="Arial" panose="020B0604020202020204" pitchFamily="34" charset="0"/>
              </a:rPr>
              <a:t>is important because of the following reasons:</a:t>
            </a:r>
          </a:p>
          <a:p>
            <a:pPr>
              <a:lnSpc>
                <a:spcPct val="107000"/>
              </a:lnSpc>
              <a:spcAft>
                <a:spcPts val="800"/>
              </a:spcAft>
            </a:pPr>
            <a:endParaRPr lang="en-US" sz="1800" i="1" spc="-15" dirty="0">
              <a:solidFill>
                <a:srgbClr val="1D2B36"/>
              </a:solidFill>
              <a:effectLst/>
              <a:latin typeface="Helvetica"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endParaRPr lang="fr-FR" sz="18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fr-FR" dirty="0"/>
          </a:p>
        </p:txBody>
      </p:sp>
      <p:sp>
        <p:nvSpPr>
          <p:cNvPr id="4" name="Titre 1">
            <a:extLst>
              <a:ext uri="{FF2B5EF4-FFF2-40B4-BE49-F238E27FC236}">
                <a16:creationId xmlns:a16="http://schemas.microsoft.com/office/drawing/2014/main" id="{947C3EC9-0436-4569-B57E-B24641EB44F2}"/>
              </a:ext>
            </a:extLst>
          </p:cNvPr>
          <p:cNvSpPr>
            <a:spLocks noGrp="1"/>
          </p:cNvSpPr>
          <p:nvPr>
            <p:ph type="title"/>
          </p:nvPr>
        </p:nvSpPr>
        <p:spPr>
          <a:xfrm>
            <a:off x="2417763" y="457200"/>
            <a:ext cx="7350125" cy="887413"/>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pic>
        <p:nvPicPr>
          <p:cNvPr id="5" name="Espace réservé du contenu 5">
            <a:extLst>
              <a:ext uri="{FF2B5EF4-FFF2-40B4-BE49-F238E27FC236}">
                <a16:creationId xmlns:a16="http://schemas.microsoft.com/office/drawing/2014/main" id="{2088A937-4521-435A-8E0D-313E479D8D1E}"/>
              </a:ext>
            </a:extLst>
          </p:cNvPr>
          <p:cNvPicPr>
            <a:picLocks noChangeAspect="1"/>
          </p:cNvPicPr>
          <p:nvPr/>
        </p:nvPicPr>
        <p:blipFill>
          <a:blip r:embed="rId2"/>
          <a:stretch>
            <a:fillRect/>
          </a:stretch>
        </p:blipFill>
        <p:spPr>
          <a:xfrm rot="5400000">
            <a:off x="7899400" y="2565403"/>
            <a:ext cx="6857999" cy="1727200"/>
          </a:xfrm>
          <a:prstGeom prst="rect">
            <a:avLst/>
          </a:prstGeom>
        </p:spPr>
      </p:pic>
    </p:spTree>
    <p:extLst>
      <p:ext uri="{BB962C8B-B14F-4D97-AF65-F5344CB8AC3E}">
        <p14:creationId xmlns:p14="http://schemas.microsoft.com/office/powerpoint/2010/main" val="5918388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75F5A6D-5C5C-4E33-AFA4-02D8421E6673}"/>
              </a:ext>
            </a:extLst>
          </p:cNvPr>
          <p:cNvSpPr>
            <a:spLocks noGrp="1"/>
          </p:cNvSpPr>
          <p:nvPr>
            <p:ph idx="1"/>
          </p:nvPr>
        </p:nvSpPr>
        <p:spPr>
          <a:xfrm>
            <a:off x="193432" y="1825624"/>
            <a:ext cx="10295792" cy="4504837"/>
          </a:xfrm>
        </p:spPr>
        <p:txBody>
          <a:bodyPr>
            <a:normAutofit fontScale="92500" lnSpcReduction="10000"/>
          </a:bodyPr>
          <a:lstStyle/>
          <a:p>
            <a:pPr algn="l"/>
            <a:r>
              <a:rPr lang="en-US" b="1" i="0" dirty="0">
                <a:effectLst/>
              </a:rPr>
              <a:t>They bring </a:t>
            </a:r>
            <a:r>
              <a:rPr lang="en-US" b="1" i="0" dirty="0">
                <a:solidFill>
                  <a:srgbClr val="0070C0"/>
                </a:solidFill>
                <a:effectLst/>
              </a:rPr>
              <a:t>experience</a:t>
            </a:r>
            <a:r>
              <a:rPr lang="en-US" b="1" i="0" dirty="0">
                <a:effectLst/>
              </a:rPr>
              <a:t> to the table</a:t>
            </a:r>
          </a:p>
          <a:p>
            <a:pPr marL="0" indent="0" algn="l">
              <a:buNone/>
            </a:pPr>
            <a:r>
              <a:rPr lang="en-US" b="0" i="0" dirty="0">
                <a:effectLst/>
              </a:rPr>
              <a:t>Stakeholders often provide invaluable expertise about the project. They have a sound understanding of the relevant process and how things work in the industry. Based on their experience, they can provide clear deliverables and identify </a:t>
            </a:r>
            <a:r>
              <a:rPr lang="en-US" b="1" i="0" dirty="0">
                <a:solidFill>
                  <a:srgbClr val="0070C0"/>
                </a:solidFill>
                <a:effectLst/>
              </a:rPr>
              <a:t>Project Constraints </a:t>
            </a:r>
            <a:r>
              <a:rPr lang="en-US" b="0" i="0" dirty="0">
                <a:effectLst/>
              </a:rPr>
              <a:t>that the project managers might not be aware of.</a:t>
            </a:r>
          </a:p>
          <a:p>
            <a:pPr algn="just"/>
            <a:r>
              <a:rPr lang="en-US" b="1" i="0" dirty="0">
                <a:effectLst/>
              </a:rPr>
              <a:t>They help identify </a:t>
            </a:r>
            <a:r>
              <a:rPr lang="en-US" b="1" dirty="0">
                <a:solidFill>
                  <a:srgbClr val="0070C0"/>
                </a:solidFill>
              </a:rPr>
              <a:t>R</a:t>
            </a:r>
            <a:r>
              <a:rPr lang="en-US" b="1" i="0" dirty="0">
                <a:solidFill>
                  <a:srgbClr val="0070C0"/>
                </a:solidFill>
                <a:effectLst/>
              </a:rPr>
              <a:t>isks</a:t>
            </a:r>
          </a:p>
          <a:p>
            <a:pPr marL="0" indent="0" algn="just">
              <a:buNone/>
            </a:pPr>
            <a:r>
              <a:rPr lang="en-US" b="0" i="0" dirty="0">
                <a:effectLst/>
              </a:rPr>
              <a:t>The only way to mitigate risks is to first identify them. This is where Stakeholders can offer valuable insights. They might raise concerns at the beginning of the project and might want to discuss potential risks. Identifying</a:t>
            </a:r>
            <a:r>
              <a:rPr lang="en-US" b="0" i="0" dirty="0">
                <a:solidFill>
                  <a:srgbClr val="1D2B36"/>
                </a:solidFill>
                <a:effectLst/>
              </a:rPr>
              <a:t> </a:t>
            </a:r>
            <a:r>
              <a:rPr lang="en-US" b="1" i="0" dirty="0">
                <a:solidFill>
                  <a:srgbClr val="0070C0"/>
                </a:solidFill>
                <a:effectLst/>
              </a:rPr>
              <a:t>Project Risks </a:t>
            </a:r>
            <a:r>
              <a:rPr lang="en-US" b="0" i="0" dirty="0">
                <a:effectLst/>
              </a:rPr>
              <a:t>at the beginning can allow you to prepare accordingly and prepare contingency plans.</a:t>
            </a:r>
          </a:p>
          <a:p>
            <a:pPr marL="0" indent="0" algn="l">
              <a:buNone/>
            </a:pPr>
            <a:endParaRPr lang="en-US" b="0" i="0" dirty="0">
              <a:solidFill>
                <a:srgbClr val="1D2B36"/>
              </a:solidFill>
              <a:effectLst/>
            </a:endParaRPr>
          </a:p>
          <a:p>
            <a:pPr marL="0" indent="0">
              <a:buNone/>
            </a:pPr>
            <a:endParaRPr lang="fr-FR" dirty="0"/>
          </a:p>
        </p:txBody>
      </p:sp>
      <p:sp>
        <p:nvSpPr>
          <p:cNvPr id="4" name="Titre 1">
            <a:extLst>
              <a:ext uri="{FF2B5EF4-FFF2-40B4-BE49-F238E27FC236}">
                <a16:creationId xmlns:a16="http://schemas.microsoft.com/office/drawing/2014/main" id="{AACF38EE-993A-4AB3-BE39-F159BD00366C}"/>
              </a:ext>
            </a:extLst>
          </p:cNvPr>
          <p:cNvSpPr>
            <a:spLocks noGrp="1"/>
          </p:cNvSpPr>
          <p:nvPr>
            <p:ph type="title"/>
          </p:nvPr>
        </p:nvSpPr>
        <p:spPr>
          <a:xfrm>
            <a:off x="2446338" y="527051"/>
            <a:ext cx="7251700" cy="839932"/>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pic>
        <p:nvPicPr>
          <p:cNvPr id="5" name="Espace réservé du contenu 5">
            <a:extLst>
              <a:ext uri="{FF2B5EF4-FFF2-40B4-BE49-F238E27FC236}">
                <a16:creationId xmlns:a16="http://schemas.microsoft.com/office/drawing/2014/main" id="{65DEA633-E20B-44AB-8E7D-FD2F6B745E05}"/>
              </a:ext>
            </a:extLst>
          </p:cNvPr>
          <p:cNvPicPr>
            <a:picLocks noChangeAspect="1"/>
          </p:cNvPicPr>
          <p:nvPr/>
        </p:nvPicPr>
        <p:blipFill>
          <a:blip r:embed="rId2"/>
          <a:stretch>
            <a:fillRect/>
          </a:stretch>
        </p:blipFill>
        <p:spPr>
          <a:xfrm rot="5400000">
            <a:off x="7899400" y="2565403"/>
            <a:ext cx="6857999" cy="1727200"/>
          </a:xfrm>
          <a:prstGeom prst="rect">
            <a:avLst/>
          </a:prstGeom>
        </p:spPr>
      </p:pic>
    </p:spTree>
    <p:extLst>
      <p:ext uri="{BB962C8B-B14F-4D97-AF65-F5344CB8AC3E}">
        <p14:creationId xmlns:p14="http://schemas.microsoft.com/office/powerpoint/2010/main" val="7548261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CFBDAA8-B9BD-46BD-8F36-91BEC01C3F11}"/>
              </a:ext>
            </a:extLst>
          </p:cNvPr>
          <p:cNvSpPr>
            <a:spLocks noGrp="1"/>
          </p:cNvSpPr>
          <p:nvPr>
            <p:ph idx="1"/>
          </p:nvPr>
        </p:nvSpPr>
        <p:spPr>
          <a:xfrm>
            <a:off x="105508" y="1825625"/>
            <a:ext cx="10269415" cy="4351338"/>
          </a:xfrm>
        </p:spPr>
        <p:txBody>
          <a:bodyPr/>
          <a:lstStyle/>
          <a:p>
            <a:pPr algn="just"/>
            <a:r>
              <a:rPr lang="en-US" sz="2800" b="1" i="0" dirty="0">
                <a:effectLst/>
              </a:rPr>
              <a:t>They help increase the </a:t>
            </a:r>
            <a:r>
              <a:rPr lang="en-US" sz="2800" b="1" i="0" dirty="0">
                <a:solidFill>
                  <a:srgbClr val="0070C0"/>
                </a:solidFill>
                <a:effectLst/>
              </a:rPr>
              <a:t>chances of success</a:t>
            </a:r>
            <a:r>
              <a:rPr lang="en-US" sz="2800" b="0" i="0" dirty="0">
                <a:effectLst/>
              </a:rPr>
              <a:t>:</a:t>
            </a:r>
          </a:p>
          <a:p>
            <a:pPr marL="0" indent="0" algn="just">
              <a:buNone/>
            </a:pPr>
            <a:r>
              <a:rPr lang="en-US" sz="2800" b="0" i="0" dirty="0">
                <a:effectLst/>
              </a:rPr>
              <a:t>Engaging with Stakeholders helps to have a clear view of the Project expectations right from the start.</a:t>
            </a:r>
          </a:p>
          <a:p>
            <a:pPr marL="0" indent="0" algn="just">
              <a:buNone/>
            </a:pPr>
            <a:r>
              <a:rPr lang="en-US" sz="2800" b="0" i="0" dirty="0">
                <a:effectLst/>
              </a:rPr>
              <a:t>It also helps keep them on the same page regarding their expectations of the project, especially as the </a:t>
            </a:r>
            <a:r>
              <a:rPr lang="en-US" sz="2800" i="0" dirty="0">
                <a:effectLst/>
              </a:rPr>
              <a:t>Project </a:t>
            </a:r>
            <a:r>
              <a:rPr lang="en-US" dirty="0"/>
              <a:t>p</a:t>
            </a:r>
            <a:r>
              <a:rPr lang="en-US" sz="2800" i="0" dirty="0">
                <a:effectLst/>
              </a:rPr>
              <a:t>rogresses</a:t>
            </a:r>
            <a:r>
              <a:rPr lang="en-US" sz="2800" b="0" i="0" dirty="0">
                <a:solidFill>
                  <a:srgbClr val="1D2B36"/>
                </a:solidFill>
                <a:effectLst/>
              </a:rPr>
              <a:t>. </a:t>
            </a:r>
          </a:p>
          <a:p>
            <a:pPr marL="0" indent="0" algn="just">
              <a:buNone/>
            </a:pPr>
            <a:r>
              <a:rPr lang="en-US" sz="2800" b="0" i="0" dirty="0">
                <a:effectLst/>
              </a:rPr>
              <a:t>Taking continuous input from stakeholders might increase their interests and stakes in the project. </a:t>
            </a:r>
          </a:p>
          <a:p>
            <a:pPr marL="0" indent="0" algn="just">
              <a:buNone/>
            </a:pPr>
            <a:r>
              <a:rPr lang="en-US" sz="2800" b="0" i="0" dirty="0">
                <a:effectLst/>
              </a:rPr>
              <a:t>This can increase the chances of the project’s success dramatically.</a:t>
            </a:r>
          </a:p>
          <a:p>
            <a:endParaRPr lang="fr-FR" dirty="0"/>
          </a:p>
        </p:txBody>
      </p:sp>
      <p:sp>
        <p:nvSpPr>
          <p:cNvPr id="4" name="Titre 1">
            <a:extLst>
              <a:ext uri="{FF2B5EF4-FFF2-40B4-BE49-F238E27FC236}">
                <a16:creationId xmlns:a16="http://schemas.microsoft.com/office/drawing/2014/main" id="{25B2B7B9-8A2D-45A9-84F2-B11516FDAADD}"/>
              </a:ext>
            </a:extLst>
          </p:cNvPr>
          <p:cNvSpPr>
            <a:spLocks noGrp="1"/>
          </p:cNvSpPr>
          <p:nvPr>
            <p:ph type="title"/>
          </p:nvPr>
        </p:nvSpPr>
        <p:spPr>
          <a:xfrm>
            <a:off x="2462213" y="555625"/>
            <a:ext cx="7208837" cy="820593"/>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pic>
        <p:nvPicPr>
          <p:cNvPr id="5" name="Espace réservé du contenu 5">
            <a:extLst>
              <a:ext uri="{FF2B5EF4-FFF2-40B4-BE49-F238E27FC236}">
                <a16:creationId xmlns:a16="http://schemas.microsoft.com/office/drawing/2014/main" id="{126EE0CA-B58F-47D6-826B-17036A944A53}"/>
              </a:ext>
            </a:extLst>
          </p:cNvPr>
          <p:cNvPicPr>
            <a:picLocks noChangeAspect="1"/>
          </p:cNvPicPr>
          <p:nvPr/>
        </p:nvPicPr>
        <p:blipFill>
          <a:blip r:embed="rId2"/>
          <a:stretch>
            <a:fillRect/>
          </a:stretch>
        </p:blipFill>
        <p:spPr>
          <a:xfrm rot="5400000">
            <a:off x="7899400" y="2565403"/>
            <a:ext cx="6857999" cy="1727200"/>
          </a:xfrm>
          <a:prstGeom prst="rect">
            <a:avLst/>
          </a:prstGeom>
        </p:spPr>
      </p:pic>
    </p:spTree>
    <p:extLst>
      <p:ext uri="{BB962C8B-B14F-4D97-AF65-F5344CB8AC3E}">
        <p14:creationId xmlns:p14="http://schemas.microsoft.com/office/powerpoint/2010/main" val="16964669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BBEC21E-D3DD-403C-88D6-E49C3435E007}"/>
              </a:ext>
            </a:extLst>
          </p:cNvPr>
          <p:cNvSpPr>
            <a:spLocks noGrp="1"/>
          </p:cNvSpPr>
          <p:nvPr>
            <p:ph idx="1"/>
          </p:nvPr>
        </p:nvSpPr>
        <p:spPr>
          <a:xfrm>
            <a:off x="150104" y="1731356"/>
            <a:ext cx="2659084" cy="5126643"/>
          </a:xfrm>
        </p:spPr>
        <p:txBody>
          <a:bodyPr/>
          <a:lstStyle/>
          <a:p>
            <a:pPr marL="457200" lvl="1" indent="0">
              <a:buNone/>
            </a:pPr>
            <a:r>
              <a:rPr lang="fr-FR" sz="2600" b="1" dirty="0"/>
              <a:t>I-3-</a:t>
            </a:r>
            <a:r>
              <a:rPr lang="fr-FR" sz="2600" dirty="0"/>
              <a:t> </a:t>
            </a:r>
            <a:r>
              <a:rPr lang="fr-FR" sz="2600" b="1" dirty="0"/>
              <a:t>The two </a:t>
            </a:r>
            <a:r>
              <a:rPr lang="fr-FR" sz="2600" b="1" i="0" dirty="0">
                <a:solidFill>
                  <a:srgbClr val="1D2B36"/>
                </a:solidFill>
                <a:effectLst/>
              </a:rPr>
              <a:t>types of Project Stakeholders</a:t>
            </a:r>
          </a:p>
          <a:p>
            <a:pPr marL="0" indent="0">
              <a:buNone/>
            </a:pPr>
            <a:r>
              <a:rPr lang="en-US" sz="2600" b="0" i="1" dirty="0">
                <a:effectLst/>
              </a:rPr>
              <a:t>Project stakeholders can be broadly categorized into two ways:</a:t>
            </a:r>
          </a:p>
          <a:p>
            <a:pPr marL="0" indent="0">
              <a:buNone/>
            </a:pPr>
            <a:endParaRPr lang="fr-FR" dirty="0"/>
          </a:p>
        </p:txBody>
      </p:sp>
      <p:sp>
        <p:nvSpPr>
          <p:cNvPr id="5" name="Titre 1">
            <a:extLst>
              <a:ext uri="{FF2B5EF4-FFF2-40B4-BE49-F238E27FC236}">
                <a16:creationId xmlns:a16="http://schemas.microsoft.com/office/drawing/2014/main" id="{A0864F3B-6787-4D35-ABAE-494C76C7EA38}"/>
              </a:ext>
            </a:extLst>
          </p:cNvPr>
          <p:cNvSpPr>
            <a:spLocks noGrp="1"/>
          </p:cNvSpPr>
          <p:nvPr>
            <p:ph type="title"/>
          </p:nvPr>
        </p:nvSpPr>
        <p:spPr>
          <a:xfrm>
            <a:off x="2382838" y="378692"/>
            <a:ext cx="7138987" cy="957984"/>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pic>
        <p:nvPicPr>
          <p:cNvPr id="4" name="Image 3">
            <a:extLst>
              <a:ext uri="{FF2B5EF4-FFF2-40B4-BE49-F238E27FC236}">
                <a16:creationId xmlns:a16="http://schemas.microsoft.com/office/drawing/2014/main" id="{50AA1F5A-6D81-4F8A-A5BD-CC71A6EDBC0B}"/>
              </a:ext>
            </a:extLst>
          </p:cNvPr>
          <p:cNvPicPr>
            <a:picLocks noChangeAspect="1"/>
          </p:cNvPicPr>
          <p:nvPr/>
        </p:nvPicPr>
        <p:blipFill>
          <a:blip r:embed="rId2"/>
          <a:stretch>
            <a:fillRect/>
          </a:stretch>
        </p:blipFill>
        <p:spPr>
          <a:xfrm>
            <a:off x="2670175" y="1336676"/>
            <a:ext cx="7753213" cy="5557752"/>
          </a:xfrm>
          <a:prstGeom prst="rect">
            <a:avLst/>
          </a:prstGeom>
        </p:spPr>
      </p:pic>
      <p:pic>
        <p:nvPicPr>
          <p:cNvPr id="6" name="Espace réservé du contenu 5">
            <a:extLst>
              <a:ext uri="{FF2B5EF4-FFF2-40B4-BE49-F238E27FC236}">
                <a16:creationId xmlns:a16="http://schemas.microsoft.com/office/drawing/2014/main" id="{2C5A3B02-5517-44A9-91AC-05A35E9344CC}"/>
              </a:ext>
            </a:extLst>
          </p:cNvPr>
          <p:cNvPicPr>
            <a:picLocks noChangeAspect="1"/>
          </p:cNvPicPr>
          <p:nvPr/>
        </p:nvPicPr>
        <p:blipFill>
          <a:blip r:embed="rId3"/>
          <a:stretch>
            <a:fillRect/>
          </a:stretch>
        </p:blipFill>
        <p:spPr>
          <a:xfrm rot="5400000">
            <a:off x="7899400" y="2565403"/>
            <a:ext cx="6857999" cy="1727200"/>
          </a:xfrm>
          <a:prstGeom prst="rect">
            <a:avLst/>
          </a:prstGeom>
        </p:spPr>
      </p:pic>
    </p:spTree>
    <p:extLst>
      <p:ext uri="{BB962C8B-B14F-4D97-AF65-F5344CB8AC3E}">
        <p14:creationId xmlns:p14="http://schemas.microsoft.com/office/powerpoint/2010/main" val="39512781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3562DC16-EB34-4069-AFF7-2E09B4877689}"/>
              </a:ext>
            </a:extLst>
          </p:cNvPr>
          <p:cNvPicPr>
            <a:picLocks noGrp="1" noChangeAspect="1"/>
          </p:cNvPicPr>
          <p:nvPr>
            <p:ph idx="1"/>
          </p:nvPr>
        </p:nvPicPr>
        <p:blipFill>
          <a:blip r:embed="rId2"/>
          <a:stretch>
            <a:fillRect/>
          </a:stretch>
        </p:blipFill>
        <p:spPr>
          <a:xfrm>
            <a:off x="116175" y="2198255"/>
            <a:ext cx="4926879" cy="4165600"/>
          </a:xfrm>
        </p:spPr>
      </p:pic>
      <p:pic>
        <p:nvPicPr>
          <p:cNvPr id="7" name="Image 6">
            <a:extLst>
              <a:ext uri="{FF2B5EF4-FFF2-40B4-BE49-F238E27FC236}">
                <a16:creationId xmlns:a16="http://schemas.microsoft.com/office/drawing/2014/main" id="{77B0CD0C-FE57-44AC-ACA0-2B8F0B53AAD9}"/>
              </a:ext>
            </a:extLst>
          </p:cNvPr>
          <p:cNvPicPr>
            <a:picLocks noChangeAspect="1"/>
          </p:cNvPicPr>
          <p:nvPr/>
        </p:nvPicPr>
        <p:blipFill>
          <a:blip r:embed="rId3"/>
          <a:stretch>
            <a:fillRect/>
          </a:stretch>
        </p:blipFill>
        <p:spPr>
          <a:xfrm>
            <a:off x="5495636" y="2087418"/>
            <a:ext cx="6580189" cy="4174836"/>
          </a:xfrm>
          <a:prstGeom prst="rect">
            <a:avLst/>
          </a:prstGeom>
        </p:spPr>
      </p:pic>
      <p:sp>
        <p:nvSpPr>
          <p:cNvPr id="10" name="Titre 1">
            <a:extLst>
              <a:ext uri="{FF2B5EF4-FFF2-40B4-BE49-F238E27FC236}">
                <a16:creationId xmlns:a16="http://schemas.microsoft.com/office/drawing/2014/main" id="{023278ED-399D-4FD7-A1AE-BD1D42A39732}"/>
              </a:ext>
            </a:extLst>
          </p:cNvPr>
          <p:cNvSpPr>
            <a:spLocks noGrp="1"/>
          </p:cNvSpPr>
          <p:nvPr>
            <p:ph type="title"/>
          </p:nvPr>
        </p:nvSpPr>
        <p:spPr>
          <a:xfrm>
            <a:off x="2318326" y="365125"/>
            <a:ext cx="7352147" cy="881784"/>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graphicFrame>
        <p:nvGraphicFramePr>
          <p:cNvPr id="12" name="Tableau 11">
            <a:extLst>
              <a:ext uri="{FF2B5EF4-FFF2-40B4-BE49-F238E27FC236}">
                <a16:creationId xmlns:a16="http://schemas.microsoft.com/office/drawing/2014/main" id="{11ADABEC-2714-48DD-BB54-4F69D548DD97}"/>
              </a:ext>
            </a:extLst>
          </p:cNvPr>
          <p:cNvGraphicFramePr>
            <a:graphicFrameLocks noGrp="1"/>
          </p:cNvGraphicFramePr>
          <p:nvPr>
            <p:extLst>
              <p:ext uri="{D42A27DB-BD31-4B8C-83A1-F6EECF244321}">
                <p14:modId xmlns:p14="http://schemas.microsoft.com/office/powerpoint/2010/main" val="1355304154"/>
              </p:ext>
            </p:extLst>
          </p:nvPr>
        </p:nvGraphicFramePr>
        <p:xfrm>
          <a:off x="5043055" y="2087417"/>
          <a:ext cx="360218" cy="4276437"/>
        </p:xfrm>
        <a:graphic>
          <a:graphicData uri="http://schemas.openxmlformats.org/drawingml/2006/table">
            <a:tbl>
              <a:tblPr/>
              <a:tblGrid>
                <a:gridCol w="360218">
                  <a:extLst>
                    <a:ext uri="{9D8B030D-6E8A-4147-A177-3AD203B41FA5}">
                      <a16:colId xmlns:a16="http://schemas.microsoft.com/office/drawing/2014/main" val="2858659626"/>
                    </a:ext>
                  </a:extLst>
                </a:gridCol>
              </a:tblGrid>
              <a:tr h="4276437">
                <a:tc>
                  <a:txBody>
                    <a:bodyPr/>
                    <a:lstStyle/>
                    <a:p>
                      <a:endParaRPr lang="fr-FR"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rgbClr val="FFFF00"/>
                    </a:solidFill>
                  </a:tcPr>
                </a:tc>
                <a:extLst>
                  <a:ext uri="{0D108BD9-81ED-4DB2-BD59-A6C34878D82A}">
                    <a16:rowId xmlns:a16="http://schemas.microsoft.com/office/drawing/2014/main" val="196569233"/>
                  </a:ext>
                </a:extLst>
              </a:tr>
            </a:tbl>
          </a:graphicData>
        </a:graphic>
      </p:graphicFrame>
      <p:sp>
        <p:nvSpPr>
          <p:cNvPr id="14" name="ZoneTexte 13">
            <a:extLst>
              <a:ext uri="{FF2B5EF4-FFF2-40B4-BE49-F238E27FC236}">
                <a16:creationId xmlns:a16="http://schemas.microsoft.com/office/drawing/2014/main" id="{F88EB3A0-799E-40D5-B5E7-77C9B3A40C4E}"/>
              </a:ext>
            </a:extLst>
          </p:cNvPr>
          <p:cNvSpPr txBox="1"/>
          <p:nvPr/>
        </p:nvSpPr>
        <p:spPr>
          <a:xfrm>
            <a:off x="1403927" y="1551924"/>
            <a:ext cx="8885381" cy="892552"/>
          </a:xfrm>
          <a:prstGeom prst="rect">
            <a:avLst/>
          </a:prstGeom>
          <a:noFill/>
        </p:spPr>
        <p:txBody>
          <a:bodyPr wrap="square">
            <a:spAutoFit/>
          </a:bodyPr>
          <a:lstStyle/>
          <a:p>
            <a:r>
              <a:rPr lang="en-US" sz="2600" b="1" i="0" dirty="0">
                <a:effectLst/>
                <a:latin typeface="+mn-lt"/>
              </a:rPr>
              <a:t>I-4-How to identify Stakeholders in a Project?</a:t>
            </a:r>
            <a:br>
              <a:rPr lang="en-US" sz="2600" b="1" i="0" dirty="0">
                <a:effectLst/>
                <a:latin typeface="+mn-lt"/>
              </a:rPr>
            </a:br>
            <a:endParaRPr lang="fr-FR" sz="2600" dirty="0"/>
          </a:p>
        </p:txBody>
      </p:sp>
    </p:spTree>
    <p:extLst>
      <p:ext uri="{BB962C8B-B14F-4D97-AF65-F5344CB8AC3E}">
        <p14:creationId xmlns:p14="http://schemas.microsoft.com/office/powerpoint/2010/main" val="24999939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78AF6312-B698-43FA-B764-AF0AC8D570F0}"/>
              </a:ext>
            </a:extLst>
          </p:cNvPr>
          <p:cNvPicPr>
            <a:picLocks noGrp="1" noChangeAspect="1"/>
          </p:cNvPicPr>
          <p:nvPr>
            <p:ph idx="1"/>
          </p:nvPr>
        </p:nvPicPr>
        <p:blipFill>
          <a:blip r:embed="rId2"/>
          <a:stretch>
            <a:fillRect/>
          </a:stretch>
        </p:blipFill>
        <p:spPr>
          <a:xfrm>
            <a:off x="5273963" y="1690687"/>
            <a:ext cx="6770255" cy="4661695"/>
          </a:xfrm>
        </p:spPr>
      </p:pic>
      <p:pic>
        <p:nvPicPr>
          <p:cNvPr id="6" name="Image 5">
            <a:extLst>
              <a:ext uri="{FF2B5EF4-FFF2-40B4-BE49-F238E27FC236}">
                <a16:creationId xmlns:a16="http://schemas.microsoft.com/office/drawing/2014/main" id="{DF53B55C-22F3-4F88-B370-957DCEBBC258}"/>
              </a:ext>
            </a:extLst>
          </p:cNvPr>
          <p:cNvPicPr>
            <a:picLocks noChangeAspect="1"/>
          </p:cNvPicPr>
          <p:nvPr/>
        </p:nvPicPr>
        <p:blipFill>
          <a:blip r:embed="rId3"/>
          <a:stretch>
            <a:fillRect/>
          </a:stretch>
        </p:blipFill>
        <p:spPr>
          <a:xfrm>
            <a:off x="258617" y="1690687"/>
            <a:ext cx="4544292" cy="4590039"/>
          </a:xfrm>
          <a:prstGeom prst="rect">
            <a:avLst/>
          </a:prstGeom>
        </p:spPr>
      </p:pic>
      <p:graphicFrame>
        <p:nvGraphicFramePr>
          <p:cNvPr id="7" name="Tableau 6">
            <a:extLst>
              <a:ext uri="{FF2B5EF4-FFF2-40B4-BE49-F238E27FC236}">
                <a16:creationId xmlns:a16="http://schemas.microsoft.com/office/drawing/2014/main" id="{0B4818F2-003D-4EFB-BBF9-1C6305EBCD2C}"/>
              </a:ext>
            </a:extLst>
          </p:cNvPr>
          <p:cNvGraphicFramePr>
            <a:graphicFrameLocks noGrp="1"/>
          </p:cNvGraphicFramePr>
          <p:nvPr>
            <p:extLst>
              <p:ext uri="{D42A27DB-BD31-4B8C-83A1-F6EECF244321}">
                <p14:modId xmlns:p14="http://schemas.microsoft.com/office/powerpoint/2010/main" val="1923430428"/>
              </p:ext>
            </p:extLst>
          </p:nvPr>
        </p:nvGraphicFramePr>
        <p:xfrm>
          <a:off x="4886036" y="1762342"/>
          <a:ext cx="304800" cy="4590039"/>
        </p:xfrm>
        <a:graphic>
          <a:graphicData uri="http://schemas.openxmlformats.org/drawingml/2006/table">
            <a:tbl>
              <a:tblPr/>
              <a:tblGrid>
                <a:gridCol w="304800">
                  <a:extLst>
                    <a:ext uri="{9D8B030D-6E8A-4147-A177-3AD203B41FA5}">
                      <a16:colId xmlns:a16="http://schemas.microsoft.com/office/drawing/2014/main" val="3750209297"/>
                    </a:ext>
                  </a:extLst>
                </a:gridCol>
              </a:tblGrid>
              <a:tr h="4590039">
                <a:tc>
                  <a:txBody>
                    <a:bodyPr/>
                    <a:lstStyle/>
                    <a:p>
                      <a:endParaRPr lang="fr-FR" dirty="0">
                        <a:solidFill>
                          <a:srgbClr val="FFC000"/>
                        </a:solidFill>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rgbClr val="FF7C19"/>
                    </a:solidFill>
                  </a:tcPr>
                </a:tc>
                <a:extLst>
                  <a:ext uri="{0D108BD9-81ED-4DB2-BD59-A6C34878D82A}">
                    <a16:rowId xmlns:a16="http://schemas.microsoft.com/office/drawing/2014/main" val="2218274845"/>
                  </a:ext>
                </a:extLst>
              </a:tr>
            </a:tbl>
          </a:graphicData>
        </a:graphic>
      </p:graphicFrame>
      <p:sp>
        <p:nvSpPr>
          <p:cNvPr id="8" name="Titre 1">
            <a:extLst>
              <a:ext uri="{FF2B5EF4-FFF2-40B4-BE49-F238E27FC236}">
                <a16:creationId xmlns:a16="http://schemas.microsoft.com/office/drawing/2014/main" id="{D93B84A5-1D85-4249-9BC6-94130A1CC27D}"/>
              </a:ext>
            </a:extLst>
          </p:cNvPr>
          <p:cNvSpPr>
            <a:spLocks noGrp="1"/>
          </p:cNvSpPr>
          <p:nvPr>
            <p:ph type="title"/>
          </p:nvPr>
        </p:nvSpPr>
        <p:spPr>
          <a:xfrm>
            <a:off x="2475344" y="365126"/>
            <a:ext cx="7204365" cy="937202"/>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spTree>
    <p:extLst>
      <p:ext uri="{BB962C8B-B14F-4D97-AF65-F5344CB8AC3E}">
        <p14:creationId xmlns:p14="http://schemas.microsoft.com/office/powerpoint/2010/main" val="34307381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AC2F928-0537-4285-BF4D-400F89FFC424}"/>
              </a:ext>
            </a:extLst>
          </p:cNvPr>
          <p:cNvSpPr>
            <a:spLocks noGrp="1"/>
          </p:cNvSpPr>
          <p:nvPr>
            <p:ph idx="1"/>
          </p:nvPr>
        </p:nvSpPr>
        <p:spPr>
          <a:xfrm>
            <a:off x="149469" y="1852002"/>
            <a:ext cx="10172700" cy="4351338"/>
          </a:xfrm>
        </p:spPr>
        <p:txBody>
          <a:bodyPr>
            <a:normAutofit/>
          </a:bodyPr>
          <a:lstStyle/>
          <a:p>
            <a:pPr marL="0" indent="0" algn="just">
              <a:buNone/>
            </a:pPr>
            <a:r>
              <a:rPr lang="en-US" sz="2800" b="1" i="0" dirty="0">
                <a:effectLst/>
                <a:latin typeface="+mn-lt"/>
              </a:rPr>
              <a:t>	I-5-How to do a Stakeholder Analysis?</a:t>
            </a:r>
            <a:br>
              <a:rPr lang="en-US" sz="2800" b="0" i="0" dirty="0">
                <a:effectLst/>
                <a:latin typeface="+mn-lt"/>
              </a:rPr>
            </a:br>
            <a:endParaRPr lang="en-US" b="0" i="0" dirty="0">
              <a:effectLst/>
              <a:latin typeface="FaktSoft"/>
            </a:endParaRPr>
          </a:p>
          <a:p>
            <a:pPr marL="0" indent="0" algn="just">
              <a:buNone/>
            </a:pPr>
            <a:r>
              <a:rPr lang="en-US" b="0" i="0" dirty="0">
                <a:effectLst/>
              </a:rPr>
              <a:t>As soon as your </a:t>
            </a:r>
            <a:r>
              <a:rPr lang="en-US" b="1" i="0" dirty="0">
                <a:effectLst/>
              </a:rPr>
              <a:t>Project Charter </a:t>
            </a:r>
            <a:r>
              <a:rPr lang="en-US" b="0" i="0" dirty="0">
                <a:effectLst/>
              </a:rPr>
              <a:t>is complete and the Scope of your Project is defined, you can use it to start mapping out your Stakeholders. </a:t>
            </a:r>
          </a:p>
          <a:p>
            <a:pPr marL="0" indent="0" algn="just">
              <a:buNone/>
            </a:pPr>
            <a:r>
              <a:rPr lang="en-US" b="0" i="0" dirty="0">
                <a:effectLst/>
              </a:rPr>
              <a:t>Here’s how to get the ball rolling with a basic stakeholder analysis process.</a:t>
            </a:r>
          </a:p>
          <a:p>
            <a:pPr marL="0" indent="0">
              <a:buNone/>
            </a:pPr>
            <a:endParaRPr lang="fr-FR" dirty="0"/>
          </a:p>
        </p:txBody>
      </p:sp>
      <p:sp>
        <p:nvSpPr>
          <p:cNvPr id="4" name="Titre 1">
            <a:extLst>
              <a:ext uri="{FF2B5EF4-FFF2-40B4-BE49-F238E27FC236}">
                <a16:creationId xmlns:a16="http://schemas.microsoft.com/office/drawing/2014/main" id="{ABB41308-CAAF-4C60-8E9E-437CCD4E6907}"/>
              </a:ext>
            </a:extLst>
          </p:cNvPr>
          <p:cNvSpPr>
            <a:spLocks noGrp="1"/>
          </p:cNvSpPr>
          <p:nvPr>
            <p:ph type="title"/>
          </p:nvPr>
        </p:nvSpPr>
        <p:spPr>
          <a:xfrm>
            <a:off x="2259013" y="585788"/>
            <a:ext cx="7359650" cy="624176"/>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pic>
        <p:nvPicPr>
          <p:cNvPr id="5" name="Espace réservé du contenu 5">
            <a:extLst>
              <a:ext uri="{FF2B5EF4-FFF2-40B4-BE49-F238E27FC236}">
                <a16:creationId xmlns:a16="http://schemas.microsoft.com/office/drawing/2014/main" id="{9031717F-CBAD-4669-9952-F2CE81932B7D}"/>
              </a:ext>
            </a:extLst>
          </p:cNvPr>
          <p:cNvPicPr>
            <a:picLocks noChangeAspect="1"/>
          </p:cNvPicPr>
          <p:nvPr/>
        </p:nvPicPr>
        <p:blipFill>
          <a:blip r:embed="rId2"/>
          <a:stretch>
            <a:fillRect/>
          </a:stretch>
        </p:blipFill>
        <p:spPr>
          <a:xfrm rot="5400000">
            <a:off x="7899400" y="2565403"/>
            <a:ext cx="6857999" cy="1727200"/>
          </a:xfrm>
          <a:prstGeom prst="rect">
            <a:avLst/>
          </a:prstGeom>
        </p:spPr>
      </p:pic>
    </p:spTree>
    <p:extLst>
      <p:ext uri="{BB962C8B-B14F-4D97-AF65-F5344CB8AC3E}">
        <p14:creationId xmlns:p14="http://schemas.microsoft.com/office/powerpoint/2010/main" val="35124679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CF108867-28D1-4610-8457-B82183C1883C}"/>
              </a:ext>
            </a:extLst>
          </p:cNvPr>
          <p:cNvPicPr>
            <a:picLocks noChangeAspect="1"/>
          </p:cNvPicPr>
          <p:nvPr/>
        </p:nvPicPr>
        <p:blipFill>
          <a:blip r:embed="rId2"/>
          <a:stretch>
            <a:fillRect/>
          </a:stretch>
        </p:blipFill>
        <p:spPr>
          <a:xfrm>
            <a:off x="122670" y="1690688"/>
            <a:ext cx="6102638" cy="4823111"/>
          </a:xfrm>
          <a:prstGeom prst="rect">
            <a:avLst/>
          </a:prstGeom>
        </p:spPr>
      </p:pic>
      <p:sp>
        <p:nvSpPr>
          <p:cNvPr id="13" name="ZoneTexte 12">
            <a:extLst>
              <a:ext uri="{FF2B5EF4-FFF2-40B4-BE49-F238E27FC236}">
                <a16:creationId xmlns:a16="http://schemas.microsoft.com/office/drawing/2014/main" id="{AE425D6A-CEC2-4041-9104-92F08365063D}"/>
              </a:ext>
            </a:extLst>
          </p:cNvPr>
          <p:cNvSpPr txBox="1"/>
          <p:nvPr/>
        </p:nvSpPr>
        <p:spPr>
          <a:xfrm>
            <a:off x="6225308" y="1778145"/>
            <a:ext cx="4211781" cy="4093428"/>
          </a:xfrm>
          <a:prstGeom prst="rect">
            <a:avLst/>
          </a:prstGeom>
          <a:noFill/>
        </p:spPr>
        <p:txBody>
          <a:bodyPr wrap="square">
            <a:spAutoFit/>
          </a:bodyPr>
          <a:lstStyle/>
          <a:p>
            <a:r>
              <a:rPr lang="en-US" sz="2600" b="0" i="0" dirty="0">
                <a:effectLst/>
              </a:rPr>
              <a:t>Bear in mind that some Stakeholders won’t come into play until later in the project lifecycle — but if you can anticipate who they’ll be in advance, you can start to get their buy-in, build the relationship from the outset, and help them to feel involved from the beginning</a:t>
            </a:r>
            <a:endParaRPr lang="fr-FR" sz="2600" dirty="0"/>
          </a:p>
        </p:txBody>
      </p:sp>
      <p:sp>
        <p:nvSpPr>
          <p:cNvPr id="14" name="Titre 1">
            <a:extLst>
              <a:ext uri="{FF2B5EF4-FFF2-40B4-BE49-F238E27FC236}">
                <a16:creationId xmlns:a16="http://schemas.microsoft.com/office/drawing/2014/main" id="{4AA70216-A2E2-4AC2-9EE5-EE695B62609D}"/>
              </a:ext>
            </a:extLst>
          </p:cNvPr>
          <p:cNvSpPr>
            <a:spLocks noGrp="1"/>
          </p:cNvSpPr>
          <p:nvPr>
            <p:ph type="title"/>
          </p:nvPr>
        </p:nvSpPr>
        <p:spPr>
          <a:xfrm>
            <a:off x="2438400" y="365126"/>
            <a:ext cx="7010400" cy="881784"/>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pic>
        <p:nvPicPr>
          <p:cNvPr id="6" name="Espace réservé du contenu 5">
            <a:extLst>
              <a:ext uri="{FF2B5EF4-FFF2-40B4-BE49-F238E27FC236}">
                <a16:creationId xmlns:a16="http://schemas.microsoft.com/office/drawing/2014/main" id="{A9F21066-E4BC-4F7F-AA99-9380CE5617EF}"/>
              </a:ext>
            </a:extLst>
          </p:cNvPr>
          <p:cNvPicPr>
            <a:picLocks noChangeAspect="1"/>
          </p:cNvPicPr>
          <p:nvPr/>
        </p:nvPicPr>
        <p:blipFill>
          <a:blip r:embed="rId3"/>
          <a:stretch>
            <a:fillRect/>
          </a:stretch>
        </p:blipFill>
        <p:spPr>
          <a:xfrm rot="5400000">
            <a:off x="7899400" y="2565403"/>
            <a:ext cx="6857999" cy="1727200"/>
          </a:xfrm>
          <a:prstGeom prst="rect">
            <a:avLst/>
          </a:prstGeom>
        </p:spPr>
      </p:pic>
    </p:spTree>
    <p:extLst>
      <p:ext uri="{BB962C8B-B14F-4D97-AF65-F5344CB8AC3E}">
        <p14:creationId xmlns:p14="http://schemas.microsoft.com/office/powerpoint/2010/main" val="20475594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3A83B54-CE3D-4549-BE2A-9D44A4FB8D67}"/>
              </a:ext>
            </a:extLst>
          </p:cNvPr>
          <p:cNvSpPr>
            <a:spLocks noGrp="1"/>
          </p:cNvSpPr>
          <p:nvPr>
            <p:ph type="title"/>
          </p:nvPr>
        </p:nvSpPr>
        <p:spPr>
          <a:xfrm>
            <a:off x="2409091" y="365125"/>
            <a:ext cx="7403123" cy="1325563"/>
          </a:xfrm>
        </p:spPr>
        <p:txBody>
          <a:bodyPr/>
          <a:lstStyle/>
          <a:p>
            <a:r>
              <a:rPr lang="en-US" sz="4400" b="1" i="0" dirty="0">
                <a:solidFill>
                  <a:schemeClr val="bg1"/>
                </a:solidFill>
                <a:effectLst/>
                <a:latin typeface="+mn-lt"/>
              </a:rPr>
              <a:t> </a:t>
            </a:r>
            <a:endParaRPr lang="fr-FR" sz="3400" dirty="0"/>
          </a:p>
        </p:txBody>
      </p:sp>
      <p:pic>
        <p:nvPicPr>
          <p:cNvPr id="6" name="Espace réservé du contenu 8">
            <a:extLst>
              <a:ext uri="{FF2B5EF4-FFF2-40B4-BE49-F238E27FC236}">
                <a16:creationId xmlns:a16="http://schemas.microsoft.com/office/drawing/2014/main" id="{ABB39E0F-350A-4909-9320-AA9DFF539CCB}"/>
              </a:ext>
            </a:extLst>
          </p:cNvPr>
          <p:cNvPicPr>
            <a:picLocks noGrp="1" noChangeAspect="1"/>
          </p:cNvPicPr>
          <p:nvPr>
            <p:ph idx="1"/>
          </p:nvPr>
        </p:nvPicPr>
        <p:blipFill>
          <a:blip r:embed="rId2"/>
          <a:stretch>
            <a:fillRect/>
          </a:stretch>
        </p:blipFill>
        <p:spPr>
          <a:xfrm>
            <a:off x="166473" y="1690688"/>
            <a:ext cx="5319927" cy="4663930"/>
          </a:xfrm>
        </p:spPr>
      </p:pic>
      <p:sp>
        <p:nvSpPr>
          <p:cNvPr id="8" name="ZoneTexte 7">
            <a:extLst>
              <a:ext uri="{FF2B5EF4-FFF2-40B4-BE49-F238E27FC236}">
                <a16:creationId xmlns:a16="http://schemas.microsoft.com/office/drawing/2014/main" id="{82EE15B5-1F51-42C6-BBE2-5A5F2A3BB755}"/>
              </a:ext>
            </a:extLst>
          </p:cNvPr>
          <p:cNvSpPr txBox="1"/>
          <p:nvPr/>
        </p:nvSpPr>
        <p:spPr>
          <a:xfrm>
            <a:off x="5486401" y="1674674"/>
            <a:ext cx="4978400" cy="4493538"/>
          </a:xfrm>
          <a:prstGeom prst="rect">
            <a:avLst/>
          </a:prstGeom>
          <a:noFill/>
        </p:spPr>
        <p:txBody>
          <a:bodyPr wrap="square">
            <a:spAutoFit/>
          </a:bodyPr>
          <a:lstStyle/>
          <a:p>
            <a:pPr algn="l"/>
            <a:r>
              <a:rPr lang="en-US" sz="2600" b="0" i="0" dirty="0">
                <a:effectLst/>
              </a:rPr>
              <a:t>There are a few methods of doing this </a:t>
            </a:r>
            <a:r>
              <a:rPr lang="en-US" sz="2600" b="1" i="0" dirty="0">
                <a:effectLst/>
              </a:rPr>
              <a:t>Stakeholder Prioritization</a:t>
            </a:r>
            <a:r>
              <a:rPr lang="en-US" sz="2600" b="0" i="0" dirty="0">
                <a:effectLst/>
              </a:rPr>
              <a:t>, but one simple way is to plot them out using a </a:t>
            </a:r>
            <a:r>
              <a:rPr lang="en-US" sz="2600" b="1" i="0" dirty="0">
                <a:solidFill>
                  <a:srgbClr val="00B050"/>
                </a:solidFill>
                <a:effectLst/>
              </a:rPr>
              <a:t>Power/Interest Grid </a:t>
            </a:r>
            <a:r>
              <a:rPr lang="en-US" sz="2600" b="0" i="0" dirty="0">
                <a:effectLst/>
              </a:rPr>
              <a:t>or </a:t>
            </a:r>
            <a:r>
              <a:rPr lang="en-US" sz="2600" b="1" i="0" dirty="0">
                <a:solidFill>
                  <a:srgbClr val="00B050"/>
                </a:solidFill>
                <a:effectLst/>
              </a:rPr>
              <a:t>Power/Influence Grid </a:t>
            </a:r>
            <a:r>
              <a:rPr lang="en-US" sz="2600" b="0" i="0" dirty="0">
                <a:effectLst/>
              </a:rPr>
              <a:t>or </a:t>
            </a:r>
            <a:r>
              <a:rPr lang="en-US" sz="2600" b="1" i="0" dirty="0">
                <a:solidFill>
                  <a:srgbClr val="00B050"/>
                </a:solidFill>
                <a:effectLst/>
              </a:rPr>
              <a:t>Impact/Influence Grid</a:t>
            </a:r>
            <a:r>
              <a:rPr lang="en-US" sz="2600" b="0" i="0" dirty="0">
                <a:effectLst/>
              </a:rPr>
              <a:t>.</a:t>
            </a:r>
          </a:p>
          <a:p>
            <a:pPr algn="l"/>
            <a:r>
              <a:rPr lang="en-US" sz="2600" b="1" i="0" dirty="0">
                <a:effectLst/>
              </a:rPr>
              <a:t>The Power/Interest Grid </a:t>
            </a:r>
            <a:r>
              <a:rPr lang="en-US" sz="2600" b="0" i="0" dirty="0">
                <a:effectLst/>
              </a:rPr>
              <a:t>helps you to identify your key Stakeholders by answering two key questions that help you to group them into one of four categories:</a:t>
            </a:r>
          </a:p>
        </p:txBody>
      </p:sp>
      <p:sp>
        <p:nvSpPr>
          <p:cNvPr id="9" name="Titre 1">
            <a:extLst>
              <a:ext uri="{FF2B5EF4-FFF2-40B4-BE49-F238E27FC236}">
                <a16:creationId xmlns:a16="http://schemas.microsoft.com/office/drawing/2014/main" id="{16E8C708-1666-4262-81B9-839281C56C60}"/>
              </a:ext>
            </a:extLst>
          </p:cNvPr>
          <p:cNvSpPr txBox="1">
            <a:spLocks/>
          </p:cNvSpPr>
          <p:nvPr/>
        </p:nvSpPr>
        <p:spPr>
          <a:xfrm>
            <a:off x="2290763" y="509588"/>
            <a:ext cx="7380287" cy="8532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a:solidFill>
                  <a:srgbClr val="FF0066"/>
                </a:solidFill>
                <a:latin typeface="+mn-lt"/>
              </a:rPr>
              <a:t>I- The </a:t>
            </a:r>
            <a:r>
              <a:rPr lang="fr-FR" sz="3600" b="1">
                <a:solidFill>
                  <a:srgbClr val="F50B6F"/>
                </a:solidFill>
                <a:latin typeface="Arial" panose="020B0604020202020204" pitchFamily="34" charset="0"/>
              </a:rPr>
              <a:t>Project Stakeholders</a:t>
            </a:r>
            <a:endParaRPr lang="fr-FR" sz="3600" dirty="0">
              <a:solidFill>
                <a:srgbClr val="F50B6F"/>
              </a:solidFill>
              <a:latin typeface="+mn-lt"/>
            </a:endParaRPr>
          </a:p>
        </p:txBody>
      </p:sp>
      <p:pic>
        <p:nvPicPr>
          <p:cNvPr id="7" name="Espace réservé du contenu 5">
            <a:extLst>
              <a:ext uri="{FF2B5EF4-FFF2-40B4-BE49-F238E27FC236}">
                <a16:creationId xmlns:a16="http://schemas.microsoft.com/office/drawing/2014/main" id="{AFA31E8C-2EDF-47A4-962C-8A99CE6A39C4}"/>
              </a:ext>
            </a:extLst>
          </p:cNvPr>
          <p:cNvPicPr>
            <a:picLocks noChangeAspect="1"/>
          </p:cNvPicPr>
          <p:nvPr/>
        </p:nvPicPr>
        <p:blipFill>
          <a:blip r:embed="rId3"/>
          <a:stretch>
            <a:fillRect/>
          </a:stretch>
        </p:blipFill>
        <p:spPr>
          <a:xfrm rot="5400000">
            <a:off x="7899400" y="2565403"/>
            <a:ext cx="6857999" cy="1727200"/>
          </a:xfrm>
          <a:prstGeom prst="rect">
            <a:avLst/>
          </a:prstGeom>
        </p:spPr>
      </p:pic>
    </p:spTree>
    <p:extLst>
      <p:ext uri="{BB962C8B-B14F-4D97-AF65-F5344CB8AC3E}">
        <p14:creationId xmlns:p14="http://schemas.microsoft.com/office/powerpoint/2010/main" val="16196077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61BE6A3D-CB43-47C7-AAC8-B1324F7F0C6A}"/>
              </a:ext>
            </a:extLst>
          </p:cNvPr>
          <p:cNvPicPr>
            <a:picLocks noGrp="1" noChangeAspect="1"/>
          </p:cNvPicPr>
          <p:nvPr>
            <p:ph idx="1"/>
          </p:nvPr>
        </p:nvPicPr>
        <p:blipFill>
          <a:blip r:embed="rId2"/>
          <a:stretch>
            <a:fillRect/>
          </a:stretch>
        </p:blipFill>
        <p:spPr>
          <a:xfrm>
            <a:off x="0" y="1616434"/>
            <a:ext cx="6266054" cy="5241565"/>
          </a:xfrm>
        </p:spPr>
      </p:pic>
      <p:pic>
        <p:nvPicPr>
          <p:cNvPr id="9" name="Image 8">
            <a:extLst>
              <a:ext uri="{FF2B5EF4-FFF2-40B4-BE49-F238E27FC236}">
                <a16:creationId xmlns:a16="http://schemas.microsoft.com/office/drawing/2014/main" id="{CF6EFCDC-4E45-4FDD-9874-18F43D12CEC9}"/>
              </a:ext>
            </a:extLst>
          </p:cNvPr>
          <p:cNvPicPr>
            <a:picLocks noChangeAspect="1"/>
          </p:cNvPicPr>
          <p:nvPr/>
        </p:nvPicPr>
        <p:blipFill>
          <a:blip r:embed="rId3"/>
          <a:stretch>
            <a:fillRect/>
          </a:stretch>
        </p:blipFill>
        <p:spPr>
          <a:xfrm>
            <a:off x="6266054" y="1616435"/>
            <a:ext cx="5925946" cy="5241564"/>
          </a:xfrm>
          <a:prstGeom prst="rect">
            <a:avLst/>
          </a:prstGeom>
        </p:spPr>
      </p:pic>
      <p:sp>
        <p:nvSpPr>
          <p:cNvPr id="10" name="Titre 1">
            <a:extLst>
              <a:ext uri="{FF2B5EF4-FFF2-40B4-BE49-F238E27FC236}">
                <a16:creationId xmlns:a16="http://schemas.microsoft.com/office/drawing/2014/main" id="{7F3AFB3B-D476-44D9-9677-96DCC76DFE79}"/>
              </a:ext>
            </a:extLst>
          </p:cNvPr>
          <p:cNvSpPr>
            <a:spLocks noGrp="1"/>
          </p:cNvSpPr>
          <p:nvPr>
            <p:ph type="title"/>
          </p:nvPr>
        </p:nvSpPr>
        <p:spPr>
          <a:xfrm>
            <a:off x="2419926" y="295565"/>
            <a:ext cx="7250547" cy="979054"/>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spTree>
    <p:extLst>
      <p:ext uri="{BB962C8B-B14F-4D97-AF65-F5344CB8AC3E}">
        <p14:creationId xmlns:p14="http://schemas.microsoft.com/office/powerpoint/2010/main" val="42581619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893F17-037B-47BD-8D7A-A95FAFF53267}"/>
              </a:ext>
            </a:extLst>
          </p:cNvPr>
          <p:cNvSpPr>
            <a:spLocks noGrp="1"/>
          </p:cNvSpPr>
          <p:nvPr>
            <p:ph type="title"/>
          </p:nvPr>
        </p:nvSpPr>
        <p:spPr>
          <a:xfrm>
            <a:off x="2444262" y="365126"/>
            <a:ext cx="7174401" cy="909760"/>
          </a:xfrm>
        </p:spPr>
        <p:txBody>
          <a:bodyPr>
            <a:normAutofit/>
          </a:bodyPr>
          <a:lstStyle/>
          <a:p>
            <a:r>
              <a:rPr lang="en-US" sz="3400" b="1" i="0" dirty="0">
                <a:solidFill>
                  <a:schemeClr val="bg1"/>
                </a:solidFill>
                <a:effectLst/>
                <a:latin typeface="+mn-lt"/>
              </a:rPr>
              <a:t> </a:t>
            </a:r>
            <a:endParaRPr lang="fr-FR" sz="3400" dirty="0"/>
          </a:p>
        </p:txBody>
      </p:sp>
      <p:sp>
        <p:nvSpPr>
          <p:cNvPr id="6" name="ZoneTexte 5">
            <a:extLst>
              <a:ext uri="{FF2B5EF4-FFF2-40B4-BE49-F238E27FC236}">
                <a16:creationId xmlns:a16="http://schemas.microsoft.com/office/drawing/2014/main" id="{BDBEC216-887D-4EDB-AC0B-609B361152A0}"/>
              </a:ext>
            </a:extLst>
          </p:cNvPr>
          <p:cNvSpPr txBox="1"/>
          <p:nvPr/>
        </p:nvSpPr>
        <p:spPr>
          <a:xfrm>
            <a:off x="211014" y="1799248"/>
            <a:ext cx="5627078" cy="3293209"/>
          </a:xfrm>
          <a:prstGeom prst="rect">
            <a:avLst/>
          </a:prstGeom>
          <a:noFill/>
        </p:spPr>
        <p:txBody>
          <a:bodyPr wrap="square">
            <a:spAutoFit/>
          </a:bodyPr>
          <a:lstStyle/>
          <a:p>
            <a:pPr algn="just"/>
            <a:r>
              <a:rPr lang="en-US" sz="2600" b="0" i="0" dirty="0">
                <a:effectLst/>
              </a:rPr>
              <a:t>As we can see from the (highly technologically-advanced) matrix above, </a:t>
            </a:r>
            <a:r>
              <a:rPr lang="en-US" sz="2600" dirty="0"/>
              <a:t>S</a:t>
            </a:r>
            <a:r>
              <a:rPr lang="en-US" sz="2600" b="0" i="0" dirty="0">
                <a:effectLst/>
              </a:rPr>
              <a:t>takeholders who fall into the top-right quadrant (</a:t>
            </a:r>
            <a:r>
              <a:rPr lang="en-US" sz="2600" b="1" i="0" dirty="0">
                <a:effectLst/>
              </a:rPr>
              <a:t>powerful + interested</a:t>
            </a:r>
            <a:r>
              <a:rPr lang="en-US" sz="2600" b="0" i="0" dirty="0">
                <a:effectLst/>
              </a:rPr>
              <a:t>) are the ones you should be giving extra attention to, because they’re the ones who can have the most impact on your project — for better or for worse.</a:t>
            </a:r>
            <a:endParaRPr lang="fr-FR" sz="2600" dirty="0"/>
          </a:p>
        </p:txBody>
      </p:sp>
      <p:pic>
        <p:nvPicPr>
          <p:cNvPr id="5132" name="Picture 12" descr="Analyzing and Classifying Project Stakeholders — The Project Management  Blueprint.com">
            <a:extLst>
              <a:ext uri="{FF2B5EF4-FFF2-40B4-BE49-F238E27FC236}">
                <a16:creationId xmlns:a16="http://schemas.microsoft.com/office/drawing/2014/main" id="{87546FE6-B6D3-476A-80EA-1F0F4555068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838092" y="1690688"/>
            <a:ext cx="6353908" cy="4701320"/>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2A4F85B1-1532-418D-A465-280E36667D04}"/>
              </a:ext>
            </a:extLst>
          </p:cNvPr>
          <p:cNvSpPr txBox="1">
            <a:spLocks/>
          </p:cNvSpPr>
          <p:nvPr/>
        </p:nvSpPr>
        <p:spPr>
          <a:xfrm>
            <a:off x="2259013" y="585788"/>
            <a:ext cx="7359650" cy="62417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solidFill>
                  <a:srgbClr val="FF0066"/>
                </a:solidFill>
                <a:latin typeface="+mn-lt"/>
              </a:rPr>
              <a:t>I- The </a:t>
            </a:r>
            <a:r>
              <a:rPr lang="fr-FR" sz="3600" b="1" dirty="0">
                <a:solidFill>
                  <a:srgbClr val="F50B6F"/>
                </a:solidFill>
                <a:latin typeface="Arial" panose="020B0604020202020204" pitchFamily="34" charset="0"/>
              </a:rPr>
              <a:t>Project Stakeholders</a:t>
            </a:r>
            <a:endParaRPr lang="fr-FR" sz="3600" dirty="0">
              <a:solidFill>
                <a:srgbClr val="F50B6F"/>
              </a:solidFill>
              <a:latin typeface="+mn-lt"/>
            </a:endParaRPr>
          </a:p>
        </p:txBody>
      </p:sp>
      <p:sp>
        <p:nvSpPr>
          <p:cNvPr id="3" name="Flèche : droite 2">
            <a:extLst>
              <a:ext uri="{FF2B5EF4-FFF2-40B4-BE49-F238E27FC236}">
                <a16:creationId xmlns:a16="http://schemas.microsoft.com/office/drawing/2014/main" id="{142B01F8-8C04-4D40-AE08-A97CAC44E17A}"/>
              </a:ext>
            </a:extLst>
          </p:cNvPr>
          <p:cNvSpPr/>
          <p:nvPr/>
        </p:nvSpPr>
        <p:spPr>
          <a:xfrm rot="7225627">
            <a:off x="9618663" y="1117600"/>
            <a:ext cx="1658937" cy="573088"/>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0308341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Power/Interest Grid | PMC Lounge">
            <a:extLst>
              <a:ext uri="{FF2B5EF4-FFF2-40B4-BE49-F238E27FC236}">
                <a16:creationId xmlns:a16="http://schemas.microsoft.com/office/drawing/2014/main" id="{3EB303DC-9C1E-4136-9F0D-97701E3F3D3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787097"/>
            <a:ext cx="7403123" cy="457853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Stakeholder Maps | Wiki | BAwiki">
            <a:extLst>
              <a:ext uri="{FF2B5EF4-FFF2-40B4-BE49-F238E27FC236}">
                <a16:creationId xmlns:a16="http://schemas.microsoft.com/office/drawing/2014/main" id="{31579719-D57B-440D-85DF-2156E25CDA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2292" y="1690688"/>
            <a:ext cx="4599708" cy="4674942"/>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38E3320B-FB6C-4D42-8709-7E3765A6E1B7}"/>
              </a:ext>
            </a:extLst>
          </p:cNvPr>
          <p:cNvSpPr>
            <a:spLocks noGrp="1"/>
          </p:cNvSpPr>
          <p:nvPr>
            <p:ph type="title"/>
          </p:nvPr>
        </p:nvSpPr>
        <p:spPr>
          <a:xfrm>
            <a:off x="2417764" y="365126"/>
            <a:ext cx="7252710" cy="992620"/>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spTree>
    <p:extLst>
      <p:ext uri="{BB962C8B-B14F-4D97-AF65-F5344CB8AC3E}">
        <p14:creationId xmlns:p14="http://schemas.microsoft.com/office/powerpoint/2010/main" val="22332838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0240998-8ACE-4A06-A1ED-671008ADB388}"/>
              </a:ext>
            </a:extLst>
          </p:cNvPr>
          <p:cNvSpPr>
            <a:spLocks noGrp="1"/>
          </p:cNvSpPr>
          <p:nvPr>
            <p:ph type="title"/>
          </p:nvPr>
        </p:nvSpPr>
        <p:spPr>
          <a:xfrm>
            <a:off x="2391508" y="365125"/>
            <a:ext cx="8962292" cy="1325563"/>
          </a:xfrm>
        </p:spPr>
        <p:txBody>
          <a:bodyPr/>
          <a:lstStyle/>
          <a:p>
            <a:r>
              <a:rPr lang="en-US" sz="4400" b="1" i="0" dirty="0">
                <a:solidFill>
                  <a:schemeClr val="bg1"/>
                </a:solidFill>
                <a:effectLst/>
                <a:latin typeface="+mn-lt"/>
              </a:rPr>
              <a:t> </a:t>
            </a:r>
            <a:endParaRPr lang="fr-FR" sz="3400" dirty="0"/>
          </a:p>
        </p:txBody>
      </p:sp>
      <p:pic>
        <p:nvPicPr>
          <p:cNvPr id="5" name="Image 4">
            <a:extLst>
              <a:ext uri="{FF2B5EF4-FFF2-40B4-BE49-F238E27FC236}">
                <a16:creationId xmlns:a16="http://schemas.microsoft.com/office/drawing/2014/main" id="{DD86B886-5C48-4AEE-B077-3C3C96654881}"/>
              </a:ext>
            </a:extLst>
          </p:cNvPr>
          <p:cNvPicPr>
            <a:picLocks noChangeAspect="1"/>
          </p:cNvPicPr>
          <p:nvPr/>
        </p:nvPicPr>
        <p:blipFill>
          <a:blip r:embed="rId2"/>
          <a:stretch>
            <a:fillRect/>
          </a:stretch>
        </p:blipFill>
        <p:spPr>
          <a:xfrm>
            <a:off x="0" y="1674524"/>
            <a:ext cx="5409623" cy="4717040"/>
          </a:xfrm>
          <a:prstGeom prst="rect">
            <a:avLst/>
          </a:prstGeom>
        </p:spPr>
      </p:pic>
      <p:sp>
        <p:nvSpPr>
          <p:cNvPr id="9" name="ZoneTexte 8">
            <a:extLst>
              <a:ext uri="{FF2B5EF4-FFF2-40B4-BE49-F238E27FC236}">
                <a16:creationId xmlns:a16="http://schemas.microsoft.com/office/drawing/2014/main" id="{A906A1BA-6B3A-4F36-A768-B586C8800193}"/>
              </a:ext>
            </a:extLst>
          </p:cNvPr>
          <p:cNvSpPr txBox="1"/>
          <p:nvPr/>
        </p:nvSpPr>
        <p:spPr>
          <a:xfrm>
            <a:off x="5409624" y="1690688"/>
            <a:ext cx="4990522" cy="3293209"/>
          </a:xfrm>
          <a:prstGeom prst="rect">
            <a:avLst/>
          </a:prstGeom>
          <a:noFill/>
        </p:spPr>
        <p:txBody>
          <a:bodyPr wrap="square">
            <a:spAutoFit/>
          </a:bodyPr>
          <a:lstStyle/>
          <a:p>
            <a:pPr algn="just"/>
            <a:r>
              <a:rPr lang="en-US" sz="2600" b="0" i="0" dirty="0">
                <a:solidFill>
                  <a:srgbClr val="000000"/>
                </a:solidFill>
                <a:effectLst/>
              </a:rPr>
              <a:t>Where possible, try to develop a full understanding of what matters most to your Stakeholders, as this has important implications for the mission your social Project  pursues, the people you serve, and the impact that you will need to achieve and measure.</a:t>
            </a:r>
            <a:endParaRPr lang="fr-FR" sz="2600" dirty="0"/>
          </a:p>
        </p:txBody>
      </p:sp>
      <p:pic>
        <p:nvPicPr>
          <p:cNvPr id="6" name="Espace réservé du contenu 5">
            <a:extLst>
              <a:ext uri="{FF2B5EF4-FFF2-40B4-BE49-F238E27FC236}">
                <a16:creationId xmlns:a16="http://schemas.microsoft.com/office/drawing/2014/main" id="{B4CC96E1-F506-44F1-B857-34B231F9CF07}"/>
              </a:ext>
            </a:extLst>
          </p:cNvPr>
          <p:cNvPicPr>
            <a:picLocks noChangeAspect="1"/>
          </p:cNvPicPr>
          <p:nvPr/>
        </p:nvPicPr>
        <p:blipFill>
          <a:blip r:embed="rId3"/>
          <a:stretch>
            <a:fillRect/>
          </a:stretch>
        </p:blipFill>
        <p:spPr>
          <a:xfrm rot="5400000">
            <a:off x="7899400" y="2565403"/>
            <a:ext cx="6857999" cy="1727200"/>
          </a:xfrm>
          <a:prstGeom prst="rect">
            <a:avLst/>
          </a:prstGeom>
        </p:spPr>
      </p:pic>
      <p:sp>
        <p:nvSpPr>
          <p:cNvPr id="7" name="Titre 1">
            <a:extLst>
              <a:ext uri="{FF2B5EF4-FFF2-40B4-BE49-F238E27FC236}">
                <a16:creationId xmlns:a16="http://schemas.microsoft.com/office/drawing/2014/main" id="{91F5FCE7-A99A-4213-896D-334B8C7A9DA2}"/>
              </a:ext>
            </a:extLst>
          </p:cNvPr>
          <p:cNvSpPr txBox="1">
            <a:spLocks/>
          </p:cNvSpPr>
          <p:nvPr/>
        </p:nvSpPr>
        <p:spPr>
          <a:xfrm>
            <a:off x="2417764" y="365126"/>
            <a:ext cx="7252710" cy="9926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a:solidFill>
                  <a:srgbClr val="FF0066"/>
                </a:solidFill>
                <a:latin typeface="+mn-lt"/>
              </a:rPr>
              <a:t>I- The </a:t>
            </a:r>
            <a:r>
              <a:rPr lang="fr-FR" sz="3600" b="1">
                <a:solidFill>
                  <a:srgbClr val="F50B6F"/>
                </a:solidFill>
                <a:latin typeface="Arial" panose="020B0604020202020204" pitchFamily="34" charset="0"/>
              </a:rPr>
              <a:t>Project Stakeholders</a:t>
            </a:r>
            <a:endParaRPr lang="fr-FR" sz="3600" dirty="0">
              <a:solidFill>
                <a:srgbClr val="F50B6F"/>
              </a:solidFill>
              <a:latin typeface="+mn-lt"/>
            </a:endParaRPr>
          </a:p>
        </p:txBody>
      </p:sp>
    </p:spTree>
    <p:extLst>
      <p:ext uri="{BB962C8B-B14F-4D97-AF65-F5344CB8AC3E}">
        <p14:creationId xmlns:p14="http://schemas.microsoft.com/office/powerpoint/2010/main" val="41234751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980F477-BCCB-486E-800F-3D2F491B5DE5}"/>
              </a:ext>
            </a:extLst>
          </p:cNvPr>
          <p:cNvSpPr>
            <a:spLocks noGrp="1"/>
          </p:cNvSpPr>
          <p:nvPr>
            <p:ph idx="1"/>
          </p:nvPr>
        </p:nvSpPr>
        <p:spPr>
          <a:xfrm>
            <a:off x="157019" y="1745673"/>
            <a:ext cx="10252364" cy="4581236"/>
          </a:xfrm>
        </p:spPr>
        <p:txBody>
          <a:bodyPr>
            <a:normAutofit fontScale="92500" lnSpcReduction="10000"/>
          </a:bodyPr>
          <a:lstStyle/>
          <a:p>
            <a:pPr marL="0" indent="0" algn="just">
              <a:buNone/>
            </a:pPr>
            <a:r>
              <a:rPr lang="en-US" sz="2800" b="1" i="0" dirty="0">
                <a:solidFill>
                  <a:srgbClr val="FF66CC"/>
                </a:solidFill>
                <a:effectLst/>
                <a:latin typeface="+mn-lt"/>
              </a:rPr>
              <a:t>	</a:t>
            </a:r>
            <a:r>
              <a:rPr lang="en-US" sz="2600" b="1" i="0" dirty="0">
                <a:effectLst/>
              </a:rPr>
              <a:t>I-6- How to manage your Project Stakeholders?</a:t>
            </a:r>
          </a:p>
          <a:p>
            <a:pPr algn="just"/>
            <a:r>
              <a:rPr lang="en-US" b="0" i="0" dirty="0">
                <a:effectLst/>
              </a:rPr>
              <a:t>For a successful Project, your key Stakeholders’ Requirements, Project Objectives</a:t>
            </a:r>
            <a:r>
              <a:rPr lang="en-US" b="0" i="0" u="none" strike="noStrike" dirty="0">
                <a:effectLst/>
                <a:hlinkClick r:id="rId2">
                  <a:extLst>
                    <a:ext uri="{A12FA001-AC4F-418D-AE19-62706E023703}">
                      <ahyp:hlinkClr xmlns:ahyp="http://schemas.microsoft.com/office/drawing/2018/hyperlinkcolor" val="tx"/>
                    </a:ext>
                  </a:extLst>
                </a:hlinkClick>
              </a:rPr>
              <a:t> </a:t>
            </a:r>
            <a:r>
              <a:rPr lang="en-US" b="0" i="0" dirty="0">
                <a:effectLst/>
              </a:rPr>
              <a:t>, and happiness should be an ongoing concern throughout your Project.</a:t>
            </a:r>
          </a:p>
          <a:p>
            <a:pPr marL="0" indent="0" algn="just">
              <a:buNone/>
            </a:pPr>
            <a:endParaRPr lang="en-US" b="0" i="0" dirty="0">
              <a:effectLst/>
            </a:endParaRPr>
          </a:p>
          <a:p>
            <a:pPr algn="just"/>
            <a:r>
              <a:rPr lang="en-US" b="0" i="0" dirty="0">
                <a:effectLst/>
              </a:rPr>
              <a:t>Your job as a Project Manager will sometimes involve pushing back on your Stakeholders and re-balancing their expectations with the Project Charter and Project Plan you all agreed on at the start.</a:t>
            </a:r>
          </a:p>
          <a:p>
            <a:pPr marL="0" indent="0" algn="just">
              <a:buNone/>
            </a:pPr>
            <a:endParaRPr lang="en-US" b="0" i="0" dirty="0">
              <a:effectLst/>
            </a:endParaRPr>
          </a:p>
          <a:p>
            <a:pPr algn="just"/>
            <a:r>
              <a:rPr lang="en-US" b="0" i="0" dirty="0">
                <a:effectLst/>
              </a:rPr>
              <a:t>The tricky part is in </a:t>
            </a:r>
            <a:r>
              <a:rPr lang="en-US" b="1" i="0" dirty="0">
                <a:effectLst/>
              </a:rPr>
              <a:t>balancing everyone’s needs</a:t>
            </a:r>
            <a:r>
              <a:rPr lang="en-US" b="0" i="0" dirty="0">
                <a:effectLst/>
              </a:rPr>
              <a:t>, </a:t>
            </a:r>
            <a:r>
              <a:rPr lang="en-US" b="1" i="0" dirty="0">
                <a:effectLst/>
              </a:rPr>
              <a:t>requirements</a:t>
            </a:r>
            <a:r>
              <a:rPr lang="en-US" b="0" i="0" dirty="0">
                <a:effectLst/>
              </a:rPr>
              <a:t> and </a:t>
            </a:r>
            <a:r>
              <a:rPr lang="en-US" b="1" i="0" dirty="0">
                <a:effectLst/>
              </a:rPr>
              <a:t>objectives </a:t>
            </a:r>
            <a:r>
              <a:rPr lang="en-US" b="0" i="0" dirty="0">
                <a:effectLst/>
              </a:rPr>
              <a:t>so you can keep your stakeholders happy — while also delivering the Project you set out to deliver.</a:t>
            </a:r>
            <a:endParaRPr lang="fr-FR" dirty="0"/>
          </a:p>
          <a:p>
            <a:pPr marL="0" indent="0">
              <a:buNone/>
            </a:pPr>
            <a:endParaRPr lang="fr-FR" sz="2600" dirty="0"/>
          </a:p>
        </p:txBody>
      </p:sp>
      <p:sp>
        <p:nvSpPr>
          <p:cNvPr id="4" name="Titre 1">
            <a:extLst>
              <a:ext uri="{FF2B5EF4-FFF2-40B4-BE49-F238E27FC236}">
                <a16:creationId xmlns:a16="http://schemas.microsoft.com/office/drawing/2014/main" id="{B8721F8D-0EDE-4065-9E18-F89CF29C5F0B}"/>
              </a:ext>
            </a:extLst>
          </p:cNvPr>
          <p:cNvSpPr txBox="1">
            <a:spLocks noGrp="1"/>
          </p:cNvSpPr>
          <p:nvPr>
            <p:ph type="title"/>
          </p:nvPr>
        </p:nvSpPr>
        <p:spPr>
          <a:xfrm>
            <a:off x="2401455" y="461818"/>
            <a:ext cx="7250546" cy="79432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solidFill>
                  <a:srgbClr val="FF0066"/>
                </a:solidFill>
                <a:latin typeface="+mn-lt"/>
              </a:rPr>
              <a:t>I- The </a:t>
            </a:r>
            <a:r>
              <a:rPr lang="fr-FR" sz="3600" b="1" dirty="0">
                <a:solidFill>
                  <a:srgbClr val="F50B6F"/>
                </a:solidFill>
                <a:latin typeface="Arial" panose="020B0604020202020204" pitchFamily="34" charset="0"/>
              </a:rPr>
              <a:t>Project Stakeholders</a:t>
            </a:r>
            <a:endParaRPr lang="fr-FR" sz="3600" dirty="0">
              <a:solidFill>
                <a:srgbClr val="F50B6F"/>
              </a:solidFill>
              <a:latin typeface="+mn-lt"/>
            </a:endParaRPr>
          </a:p>
        </p:txBody>
      </p:sp>
      <p:pic>
        <p:nvPicPr>
          <p:cNvPr id="6" name="Espace réservé du contenu 5">
            <a:extLst>
              <a:ext uri="{FF2B5EF4-FFF2-40B4-BE49-F238E27FC236}">
                <a16:creationId xmlns:a16="http://schemas.microsoft.com/office/drawing/2014/main" id="{CC038222-541A-4F4E-9AF5-0B3E45368CF2}"/>
              </a:ext>
            </a:extLst>
          </p:cNvPr>
          <p:cNvPicPr>
            <a:picLocks noChangeAspect="1"/>
          </p:cNvPicPr>
          <p:nvPr/>
        </p:nvPicPr>
        <p:blipFill>
          <a:blip r:embed="rId3"/>
          <a:stretch>
            <a:fillRect/>
          </a:stretch>
        </p:blipFill>
        <p:spPr>
          <a:xfrm rot="5400000">
            <a:off x="7899400" y="2565403"/>
            <a:ext cx="6857999" cy="1727200"/>
          </a:xfrm>
          <a:prstGeom prst="rect">
            <a:avLst/>
          </a:prstGeom>
        </p:spPr>
      </p:pic>
    </p:spTree>
    <p:extLst>
      <p:ext uri="{BB962C8B-B14F-4D97-AF65-F5344CB8AC3E}">
        <p14:creationId xmlns:p14="http://schemas.microsoft.com/office/powerpoint/2010/main" val="35780209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takeholder Map for Stakeholder Identification | Mind map template, Map,  Mind map">
            <a:extLst>
              <a:ext uri="{FF2B5EF4-FFF2-40B4-BE49-F238E27FC236}">
                <a16:creationId xmlns:a16="http://schemas.microsoft.com/office/drawing/2014/main" id="{7A921EFF-FDE8-495A-A9B3-AF57E71438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5610" y="0"/>
            <a:ext cx="601639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 name="Espace réservé du contenu 4">
            <a:extLst>
              <a:ext uri="{FF2B5EF4-FFF2-40B4-BE49-F238E27FC236}">
                <a16:creationId xmlns:a16="http://schemas.microsoft.com/office/drawing/2014/main" id="{18B84074-9137-4C92-9786-F5654415E9B4}"/>
              </a:ext>
            </a:extLst>
          </p:cNvPr>
          <p:cNvPicPr>
            <a:picLocks noChangeAspect="1"/>
          </p:cNvPicPr>
          <p:nvPr/>
        </p:nvPicPr>
        <p:blipFill>
          <a:blip r:embed="rId3"/>
          <a:stretch>
            <a:fillRect/>
          </a:stretch>
        </p:blipFill>
        <p:spPr>
          <a:xfrm>
            <a:off x="0" y="0"/>
            <a:ext cx="6175610" cy="6858000"/>
          </a:xfrm>
          <a:prstGeom prst="rect">
            <a:avLst/>
          </a:prstGeom>
        </p:spPr>
      </p:pic>
    </p:spTree>
    <p:extLst>
      <p:ext uri="{BB962C8B-B14F-4D97-AF65-F5344CB8AC3E}">
        <p14:creationId xmlns:p14="http://schemas.microsoft.com/office/powerpoint/2010/main" val="24166095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300DCB72-6A92-40E5-A626-97CBD5535FCD}"/>
              </a:ext>
            </a:extLst>
          </p:cNvPr>
          <p:cNvSpPr>
            <a:spLocks noGrp="1"/>
          </p:cNvSpPr>
          <p:nvPr>
            <p:ph idx="1"/>
          </p:nvPr>
        </p:nvSpPr>
        <p:spPr>
          <a:xfrm>
            <a:off x="131885" y="1825625"/>
            <a:ext cx="10260623" cy="4351338"/>
          </a:xfrm>
        </p:spPr>
        <p:txBody>
          <a:bodyPr>
            <a:normAutofit/>
          </a:bodyPr>
          <a:lstStyle/>
          <a:p>
            <a:r>
              <a:rPr lang="en-US" sz="2600" b="0" i="0" dirty="0">
                <a:solidFill>
                  <a:srgbClr val="090911"/>
                </a:solidFill>
                <a:effectLst/>
              </a:rPr>
              <a:t>Part of being a successful Project Manager means understanding exactly what is needed to achieve the objectives in a project and mapping out how to get there. </a:t>
            </a:r>
          </a:p>
          <a:p>
            <a:endParaRPr lang="en-US" sz="2600" b="0" i="0" dirty="0">
              <a:solidFill>
                <a:srgbClr val="090911"/>
              </a:solidFill>
              <a:effectLst/>
            </a:endParaRPr>
          </a:p>
          <a:p>
            <a:r>
              <a:rPr lang="en-US" sz="2600" b="0" i="0" dirty="0">
                <a:solidFill>
                  <a:srgbClr val="090911"/>
                </a:solidFill>
                <a:effectLst/>
              </a:rPr>
              <a:t>For every Project, no matter the size or complexity, it is the responsibility of the Project Manager to ensure it stays on track the entire time. </a:t>
            </a:r>
          </a:p>
          <a:p>
            <a:pPr marL="0" indent="0">
              <a:buNone/>
            </a:pPr>
            <a:endParaRPr lang="en-US" sz="2600" b="0" i="0" dirty="0">
              <a:solidFill>
                <a:srgbClr val="090911"/>
              </a:solidFill>
              <a:effectLst/>
            </a:endParaRPr>
          </a:p>
          <a:p>
            <a:r>
              <a:rPr lang="en-US" sz="2600" b="0" i="0" dirty="0">
                <a:solidFill>
                  <a:srgbClr val="090911"/>
                </a:solidFill>
                <a:effectLst/>
              </a:rPr>
              <a:t>The simplest way to do so is to define the Scope of the Project.</a:t>
            </a:r>
            <a:endParaRPr lang="fr-FR" sz="2600" dirty="0"/>
          </a:p>
        </p:txBody>
      </p:sp>
      <p:sp>
        <p:nvSpPr>
          <p:cNvPr id="4" name="Titre 1">
            <a:extLst>
              <a:ext uri="{FF2B5EF4-FFF2-40B4-BE49-F238E27FC236}">
                <a16:creationId xmlns:a16="http://schemas.microsoft.com/office/drawing/2014/main" id="{12A0E43C-3202-4B93-BEFB-5E61FAD94975}"/>
              </a:ext>
            </a:extLst>
          </p:cNvPr>
          <p:cNvSpPr>
            <a:spLocks noGrp="1"/>
          </p:cNvSpPr>
          <p:nvPr>
            <p:ph type="title"/>
          </p:nvPr>
        </p:nvSpPr>
        <p:spPr>
          <a:xfrm>
            <a:off x="2389909" y="180398"/>
            <a:ext cx="7206673" cy="1325563"/>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pic>
        <p:nvPicPr>
          <p:cNvPr id="5" name="Espace réservé du contenu 5">
            <a:extLst>
              <a:ext uri="{FF2B5EF4-FFF2-40B4-BE49-F238E27FC236}">
                <a16:creationId xmlns:a16="http://schemas.microsoft.com/office/drawing/2014/main" id="{16EA3E88-20A9-43FA-BAC5-68F43E5A8032}"/>
              </a:ext>
            </a:extLst>
          </p:cNvPr>
          <p:cNvPicPr>
            <a:picLocks noChangeAspect="1"/>
          </p:cNvPicPr>
          <p:nvPr/>
        </p:nvPicPr>
        <p:blipFill>
          <a:blip r:embed="rId2"/>
          <a:stretch>
            <a:fillRect/>
          </a:stretch>
        </p:blipFill>
        <p:spPr>
          <a:xfrm rot="5400000">
            <a:off x="7899400" y="2565403"/>
            <a:ext cx="6857999" cy="1727200"/>
          </a:xfrm>
          <a:prstGeom prst="rect">
            <a:avLst/>
          </a:prstGeom>
        </p:spPr>
      </p:pic>
    </p:spTree>
    <p:extLst>
      <p:ext uri="{BB962C8B-B14F-4D97-AF65-F5344CB8AC3E}">
        <p14:creationId xmlns:p14="http://schemas.microsoft.com/office/powerpoint/2010/main" val="20801208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2BD38B9-7259-44A3-B226-33BF69A13FF3}"/>
              </a:ext>
            </a:extLst>
          </p:cNvPr>
          <p:cNvSpPr>
            <a:spLocks noGrp="1"/>
          </p:cNvSpPr>
          <p:nvPr>
            <p:ph idx="1"/>
          </p:nvPr>
        </p:nvSpPr>
        <p:spPr>
          <a:xfrm>
            <a:off x="114300" y="1825625"/>
            <a:ext cx="10234246" cy="4351338"/>
          </a:xfrm>
        </p:spPr>
        <p:txBody>
          <a:bodyPr/>
          <a:lstStyle/>
          <a:p>
            <a:pPr marL="0" indent="0" algn="l">
              <a:buNone/>
            </a:pPr>
            <a:r>
              <a:rPr lang="en-US" b="1" i="0" dirty="0">
                <a:solidFill>
                  <a:srgbClr val="323232"/>
                </a:solidFill>
                <a:effectLst/>
                <a:latin typeface="Arial" panose="020B0604020202020204" pitchFamily="34" charset="0"/>
              </a:rPr>
              <a:t>	</a:t>
            </a:r>
            <a:r>
              <a:rPr lang="en-US" sz="2600" b="1" i="0" dirty="0">
                <a:effectLst/>
              </a:rPr>
              <a:t>II-1-What is Project Scope?</a:t>
            </a:r>
          </a:p>
          <a:p>
            <a:pPr algn="just"/>
            <a:r>
              <a:rPr lang="en-US" sz="2600" b="1" i="0" dirty="0">
                <a:solidFill>
                  <a:srgbClr val="29EF29"/>
                </a:solidFill>
                <a:effectLst/>
              </a:rPr>
              <a:t>Project Scope </a:t>
            </a:r>
            <a:r>
              <a:rPr lang="en-US" sz="2600" b="0" i="0" dirty="0">
                <a:effectLst/>
              </a:rPr>
              <a:t>is the part of  </a:t>
            </a:r>
            <a:r>
              <a:rPr lang="en-US" sz="2600" dirty="0"/>
              <a:t>Project Planning </a:t>
            </a:r>
            <a:r>
              <a:rPr lang="en-US" sz="2600" b="0" i="0" dirty="0">
                <a:effectLst/>
              </a:rPr>
              <a:t>that involves determining and documenting a list of specific </a:t>
            </a:r>
            <a:r>
              <a:rPr lang="en-US" sz="2600" b="1" i="0" dirty="0">
                <a:effectLst/>
              </a:rPr>
              <a:t>project goals</a:t>
            </a:r>
            <a:r>
              <a:rPr lang="en-US" sz="2600" b="0" i="0" dirty="0">
                <a:effectLst/>
              </a:rPr>
              <a:t>, </a:t>
            </a:r>
            <a:r>
              <a:rPr lang="en-US" sz="2600" b="1" i="0" dirty="0">
                <a:effectLst/>
              </a:rPr>
              <a:t>deliverables</a:t>
            </a:r>
            <a:r>
              <a:rPr lang="en-US" sz="2600" b="0" i="0" dirty="0">
                <a:effectLst/>
              </a:rPr>
              <a:t>, </a:t>
            </a:r>
            <a:r>
              <a:rPr lang="en-US" sz="2600" b="1" i="0" dirty="0">
                <a:effectLst/>
              </a:rPr>
              <a:t>tasks</a:t>
            </a:r>
            <a:r>
              <a:rPr lang="en-US" sz="2600" b="0" i="0" dirty="0">
                <a:effectLst/>
              </a:rPr>
              <a:t>, </a:t>
            </a:r>
            <a:r>
              <a:rPr lang="en-US" sz="2600" b="1" i="0" dirty="0">
                <a:effectLst/>
              </a:rPr>
              <a:t>costs </a:t>
            </a:r>
            <a:r>
              <a:rPr lang="en-US" sz="2600" b="0" i="0" dirty="0">
                <a:effectLst/>
              </a:rPr>
              <a:t>and </a:t>
            </a:r>
            <a:r>
              <a:rPr lang="en-US" sz="2600" b="1" i="0" dirty="0">
                <a:effectLst/>
              </a:rPr>
              <a:t>deadlines</a:t>
            </a:r>
            <a:r>
              <a:rPr lang="en-US" sz="2600" b="0" i="0" dirty="0">
                <a:effectLst/>
              </a:rPr>
              <a:t>. </a:t>
            </a:r>
            <a:endParaRPr lang="en-US" sz="2600" dirty="0"/>
          </a:p>
          <a:p>
            <a:pPr algn="just"/>
            <a:r>
              <a:rPr lang="en-US" sz="2600" b="0" i="0" dirty="0">
                <a:effectLst/>
              </a:rPr>
              <a:t> The documentation of a project's scope is called a </a:t>
            </a:r>
            <a:r>
              <a:rPr lang="en-US" sz="2600" b="1" i="1" dirty="0">
                <a:solidFill>
                  <a:srgbClr val="29EF29"/>
                </a:solidFill>
                <a:effectLst/>
              </a:rPr>
              <a:t>Scope Statement</a:t>
            </a:r>
            <a:r>
              <a:rPr lang="en-US" sz="2600" b="1" i="0" dirty="0">
                <a:solidFill>
                  <a:srgbClr val="29EF29"/>
                </a:solidFill>
                <a:effectLst/>
              </a:rPr>
              <a:t> </a:t>
            </a:r>
            <a:r>
              <a:rPr lang="en-US" sz="2600" b="0" i="0" dirty="0">
                <a:effectLst/>
              </a:rPr>
              <a:t>or </a:t>
            </a:r>
            <a:r>
              <a:rPr lang="en-US" sz="2600" b="1" i="1" dirty="0">
                <a:solidFill>
                  <a:srgbClr val="29EF29"/>
                </a:solidFill>
                <a:effectLst/>
              </a:rPr>
              <a:t>Terms of Reference</a:t>
            </a:r>
            <a:r>
              <a:rPr lang="en-US" sz="2600" b="0" i="0" dirty="0">
                <a:effectLst/>
              </a:rPr>
              <a:t>. </a:t>
            </a:r>
          </a:p>
          <a:p>
            <a:pPr marL="0" indent="0" algn="just">
              <a:buNone/>
            </a:pPr>
            <a:r>
              <a:rPr lang="en-US" sz="2600" b="0" i="0" dirty="0">
                <a:effectLst/>
              </a:rPr>
              <a:t>It explains the </a:t>
            </a:r>
            <a:r>
              <a:rPr lang="en-US" sz="2600" b="1" i="0" dirty="0">
                <a:effectLst/>
              </a:rPr>
              <a:t>Boundaries of the Project</a:t>
            </a:r>
            <a:r>
              <a:rPr lang="en-US" sz="2600" b="0" i="0" dirty="0">
                <a:effectLst/>
              </a:rPr>
              <a:t>, establishes responsibilities for each team member and sets up procedures for how completed work will be verified and approved.</a:t>
            </a:r>
          </a:p>
          <a:p>
            <a:endParaRPr lang="fr-FR" dirty="0"/>
          </a:p>
        </p:txBody>
      </p:sp>
      <p:sp>
        <p:nvSpPr>
          <p:cNvPr id="4" name="Titre 1">
            <a:extLst>
              <a:ext uri="{FF2B5EF4-FFF2-40B4-BE49-F238E27FC236}">
                <a16:creationId xmlns:a16="http://schemas.microsoft.com/office/drawing/2014/main" id="{9D976856-BF8F-4EB2-A52B-A6CD1E6AF148}"/>
              </a:ext>
            </a:extLst>
          </p:cNvPr>
          <p:cNvSpPr>
            <a:spLocks noGrp="1"/>
          </p:cNvSpPr>
          <p:nvPr>
            <p:ph type="title"/>
          </p:nvPr>
        </p:nvSpPr>
        <p:spPr>
          <a:xfrm>
            <a:off x="2382714" y="465992"/>
            <a:ext cx="7139355" cy="923194"/>
          </a:xfrm>
        </p:spPr>
        <p:txBody>
          <a:bodyPr>
            <a:normAutofit fontScale="90000"/>
          </a:bodyPr>
          <a:lstStyle/>
          <a:p>
            <a:pPr algn="ctr"/>
            <a:br>
              <a:rPr lang="fr-FR" sz="4400" b="1" i="0" dirty="0">
                <a:solidFill>
                  <a:srgbClr val="FF0000"/>
                </a:solidFill>
                <a:effectLst/>
                <a:latin typeface="Arial" panose="020B0604020202020204" pitchFamily="34" charset="0"/>
              </a:rPr>
            </a:br>
            <a:r>
              <a:rPr lang="fr-FR" sz="4400" b="1" i="0" dirty="0">
                <a:solidFill>
                  <a:srgbClr val="29EF29"/>
                </a:solidFill>
                <a:effectLst/>
                <a:latin typeface="Arial" panose="020B0604020202020204" pitchFamily="34" charset="0"/>
              </a:rPr>
              <a:t>II- Project Scope</a:t>
            </a:r>
            <a:br>
              <a:rPr lang="fr-FR" sz="4400" b="1" i="0" dirty="0">
                <a:solidFill>
                  <a:srgbClr val="FF0000"/>
                </a:solidFill>
                <a:effectLst/>
                <a:latin typeface="Arial" panose="020B0604020202020204" pitchFamily="34" charset="0"/>
              </a:rPr>
            </a:br>
            <a:endParaRPr lang="fr-FR" dirty="0"/>
          </a:p>
        </p:txBody>
      </p:sp>
      <p:pic>
        <p:nvPicPr>
          <p:cNvPr id="5" name="Picture 2" descr="Project Management: Defining Project Scope">
            <a:extLst>
              <a:ext uri="{FF2B5EF4-FFF2-40B4-BE49-F238E27FC236}">
                <a16:creationId xmlns:a16="http://schemas.microsoft.com/office/drawing/2014/main" id="{7675C6CF-7E62-4E2C-A938-748C387A4B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0164" y="2555098"/>
            <a:ext cx="6856934" cy="1746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88793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CB5A297-09B0-4513-B9ED-E0321CE6FB47}"/>
              </a:ext>
            </a:extLst>
          </p:cNvPr>
          <p:cNvSpPr>
            <a:spLocks noGrp="1"/>
          </p:cNvSpPr>
          <p:nvPr>
            <p:ph idx="1"/>
          </p:nvPr>
        </p:nvSpPr>
        <p:spPr>
          <a:xfrm>
            <a:off x="158262" y="1705708"/>
            <a:ext cx="10313376" cy="4743205"/>
          </a:xfrm>
        </p:spPr>
        <p:txBody>
          <a:bodyPr>
            <a:normAutofit lnSpcReduction="10000"/>
          </a:bodyPr>
          <a:lstStyle/>
          <a:p>
            <a:r>
              <a:rPr lang="en-US" sz="2600" b="0" i="0" dirty="0">
                <a:effectLst/>
              </a:rPr>
              <a:t>During </a:t>
            </a:r>
            <a:r>
              <a:rPr lang="en-US" sz="2600" b="1" i="0" dirty="0">
                <a:effectLst/>
              </a:rPr>
              <a:t>the Project</a:t>
            </a:r>
            <a:r>
              <a:rPr lang="en-US" sz="2600" b="0" i="0" dirty="0">
                <a:effectLst/>
              </a:rPr>
              <a:t>, this documentation helps the Project team remain focused and on task. </a:t>
            </a:r>
          </a:p>
          <a:p>
            <a:endParaRPr lang="en-US" sz="2600" b="0" i="0" dirty="0">
              <a:effectLst/>
            </a:endParaRPr>
          </a:p>
          <a:p>
            <a:r>
              <a:rPr lang="en-US" sz="2600" b="0" i="0" dirty="0">
                <a:effectLst/>
              </a:rPr>
              <a:t>Note that a </a:t>
            </a:r>
            <a:r>
              <a:rPr lang="en-US" sz="2600" b="1" i="0" dirty="0">
                <a:effectLst/>
              </a:rPr>
              <a:t>Project’s Scope Statement </a:t>
            </a:r>
            <a:r>
              <a:rPr lang="en-US" sz="2600" b="0" i="0" dirty="0">
                <a:effectLst/>
              </a:rPr>
              <a:t>should not be confused with its Charter; a </a:t>
            </a:r>
            <a:r>
              <a:rPr lang="en-US" sz="2600" b="1" i="0" dirty="0">
                <a:effectLst/>
              </a:rPr>
              <a:t>Project Charter </a:t>
            </a:r>
            <a:r>
              <a:rPr lang="en-US" sz="2600" b="0" i="0" dirty="0">
                <a:effectLst/>
              </a:rPr>
              <a:t>simply documents that the Project exists.</a:t>
            </a:r>
            <a:endParaRPr lang="fr-FR" sz="2600" dirty="0"/>
          </a:p>
          <a:p>
            <a:pPr marL="0" indent="0">
              <a:buNone/>
            </a:pPr>
            <a:endParaRPr lang="en-US" sz="2600" dirty="0"/>
          </a:p>
          <a:p>
            <a:r>
              <a:rPr lang="en-US" sz="2600" b="0" i="0" dirty="0">
                <a:effectLst/>
              </a:rPr>
              <a:t>The </a:t>
            </a:r>
            <a:r>
              <a:rPr lang="en-US" sz="2600" b="1" i="0" dirty="0">
                <a:solidFill>
                  <a:srgbClr val="29EF29"/>
                </a:solidFill>
                <a:effectLst/>
              </a:rPr>
              <a:t>Scope Statement </a:t>
            </a:r>
            <a:r>
              <a:rPr lang="en-US" sz="2600" b="0" i="0" dirty="0">
                <a:effectLst/>
              </a:rPr>
              <a:t>also provides the team with guidelines for making decisions about change requests during the Project. </a:t>
            </a:r>
          </a:p>
          <a:p>
            <a:endParaRPr lang="en-US" sz="2600" b="0" i="0" dirty="0">
              <a:effectLst/>
            </a:endParaRPr>
          </a:p>
          <a:p>
            <a:r>
              <a:rPr lang="en-US" sz="2600" b="0" i="0" dirty="0">
                <a:effectLst/>
              </a:rPr>
              <a:t>That ensures everyone on the team understands the extent of the project and agrees upon exactly how the project's goals will be met. </a:t>
            </a:r>
          </a:p>
          <a:p>
            <a:endParaRPr lang="en-US" sz="2600" b="0" i="0" dirty="0">
              <a:effectLst/>
            </a:endParaRPr>
          </a:p>
        </p:txBody>
      </p:sp>
      <p:sp>
        <p:nvSpPr>
          <p:cNvPr id="4" name="Titre 1">
            <a:extLst>
              <a:ext uri="{FF2B5EF4-FFF2-40B4-BE49-F238E27FC236}">
                <a16:creationId xmlns:a16="http://schemas.microsoft.com/office/drawing/2014/main" id="{D00A6921-4332-4658-B1E6-6293F7462E2C}"/>
              </a:ext>
            </a:extLst>
          </p:cNvPr>
          <p:cNvSpPr>
            <a:spLocks noGrp="1"/>
          </p:cNvSpPr>
          <p:nvPr>
            <p:ph type="title"/>
          </p:nvPr>
        </p:nvSpPr>
        <p:spPr>
          <a:xfrm>
            <a:off x="2409092" y="409087"/>
            <a:ext cx="7244862" cy="900967"/>
          </a:xfrm>
        </p:spPr>
        <p:txBody>
          <a:bodyPr>
            <a:normAutofit fontScale="90000"/>
          </a:bodyPr>
          <a:lstStyle/>
          <a:p>
            <a:pPr algn="ctr"/>
            <a:br>
              <a:rPr lang="fr-FR" sz="4400" b="1" i="0" dirty="0">
                <a:solidFill>
                  <a:srgbClr val="FF0000"/>
                </a:solidFill>
                <a:effectLst/>
                <a:latin typeface="Arial" panose="020B0604020202020204" pitchFamily="34" charset="0"/>
              </a:rPr>
            </a:br>
            <a:r>
              <a:rPr lang="fr-FR" sz="4400" b="1" i="0" dirty="0">
                <a:solidFill>
                  <a:srgbClr val="29EF29"/>
                </a:solidFill>
                <a:effectLst/>
                <a:latin typeface="Arial" panose="020B0604020202020204" pitchFamily="34" charset="0"/>
              </a:rPr>
              <a:t>II- Project Scope</a:t>
            </a:r>
            <a:br>
              <a:rPr lang="fr-FR" sz="4400" b="1" i="0" dirty="0">
                <a:solidFill>
                  <a:srgbClr val="FF0000"/>
                </a:solidFill>
                <a:effectLst/>
                <a:latin typeface="Arial" panose="020B0604020202020204" pitchFamily="34" charset="0"/>
              </a:rPr>
            </a:br>
            <a:endParaRPr lang="fr-FR" dirty="0"/>
          </a:p>
        </p:txBody>
      </p:sp>
      <p:pic>
        <p:nvPicPr>
          <p:cNvPr id="5" name="Picture 2" descr="Project Management: Defining Project Scope">
            <a:extLst>
              <a:ext uri="{FF2B5EF4-FFF2-40B4-BE49-F238E27FC236}">
                <a16:creationId xmlns:a16="http://schemas.microsoft.com/office/drawing/2014/main" id="{F69AFF2B-C185-4017-B104-EDA4CD1EFB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0164" y="2555098"/>
            <a:ext cx="6856934" cy="1746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20616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19CC855-BCC4-4EBA-ABCE-39010C86294C}"/>
              </a:ext>
            </a:extLst>
          </p:cNvPr>
          <p:cNvSpPr>
            <a:spLocks noGrp="1"/>
          </p:cNvSpPr>
          <p:nvPr>
            <p:ph idx="1"/>
          </p:nvPr>
        </p:nvSpPr>
        <p:spPr>
          <a:xfrm>
            <a:off x="167054" y="1825625"/>
            <a:ext cx="10251831" cy="4667250"/>
          </a:xfrm>
        </p:spPr>
        <p:txBody>
          <a:bodyPr>
            <a:normAutofit fontScale="92500" lnSpcReduction="10000"/>
          </a:bodyPr>
          <a:lstStyle/>
          <a:p>
            <a:pPr marL="0" indent="0" algn="l">
              <a:buNone/>
            </a:pPr>
            <a:r>
              <a:rPr lang="en-US" b="1" i="0" dirty="0">
                <a:solidFill>
                  <a:srgbClr val="323232"/>
                </a:solidFill>
                <a:effectLst/>
                <a:latin typeface="Arial" panose="020B0604020202020204" pitchFamily="34" charset="0"/>
              </a:rPr>
              <a:t>	</a:t>
            </a:r>
            <a:r>
              <a:rPr lang="en-US" b="1" i="0" dirty="0">
                <a:effectLst/>
              </a:rPr>
              <a:t>II-2- How to define the Scope of a Project</a:t>
            </a:r>
          </a:p>
          <a:p>
            <a:pPr algn="just"/>
            <a:r>
              <a:rPr lang="en-US" b="0" i="0" dirty="0">
                <a:effectLst/>
              </a:rPr>
              <a:t>Defining Project Scope requires input from the Project Stakeholders. They work with project managers to establish the key elements of </a:t>
            </a:r>
            <a:r>
              <a:rPr lang="en-US" b="1" i="0" dirty="0">
                <a:effectLst/>
              </a:rPr>
              <a:t>budget</a:t>
            </a:r>
            <a:r>
              <a:rPr lang="en-US" b="0" i="0" dirty="0">
                <a:effectLst/>
              </a:rPr>
              <a:t>, </a:t>
            </a:r>
            <a:r>
              <a:rPr lang="en-US" b="1" i="0" dirty="0">
                <a:effectLst/>
              </a:rPr>
              <a:t>objectives</a:t>
            </a:r>
            <a:r>
              <a:rPr lang="en-US" b="0" i="0" dirty="0">
                <a:effectLst/>
              </a:rPr>
              <a:t>, </a:t>
            </a:r>
            <a:r>
              <a:rPr lang="en-US" b="1" i="0" dirty="0">
                <a:effectLst/>
              </a:rPr>
              <a:t>quality</a:t>
            </a:r>
            <a:r>
              <a:rPr lang="en-US" b="0" i="0" dirty="0">
                <a:effectLst/>
              </a:rPr>
              <a:t> and </a:t>
            </a:r>
            <a:r>
              <a:rPr lang="en-US" b="1" i="0" dirty="0">
                <a:effectLst/>
              </a:rPr>
              <a:t>timeline</a:t>
            </a:r>
            <a:r>
              <a:rPr lang="en-US" b="0" i="0" dirty="0">
                <a:effectLst/>
              </a:rPr>
              <a:t>.</a:t>
            </a:r>
          </a:p>
          <a:p>
            <a:pPr algn="just"/>
            <a:endParaRPr lang="en-US" b="0" i="0" dirty="0">
              <a:effectLst/>
            </a:endParaRPr>
          </a:p>
          <a:p>
            <a:pPr algn="just"/>
            <a:r>
              <a:rPr lang="en-US" b="0" i="0" dirty="0">
                <a:effectLst/>
              </a:rPr>
              <a:t>To determine Scope, Project Managers must collect Requirements for what the Stakeholders need from the Project. This includes the following elements:</a:t>
            </a:r>
          </a:p>
          <a:p>
            <a:pPr marL="0" indent="0" algn="just">
              <a:buNone/>
            </a:pPr>
            <a:r>
              <a:rPr lang="en-US" b="0" i="0" dirty="0">
                <a:effectLst/>
              </a:rPr>
              <a:t>	* the Project’s Objectives and Deliverables;</a:t>
            </a:r>
          </a:p>
          <a:p>
            <a:pPr marL="0" indent="0" algn="just">
              <a:buNone/>
            </a:pPr>
            <a:r>
              <a:rPr lang="en-US" b="0" i="0" dirty="0">
                <a:effectLst/>
              </a:rPr>
              <a:t>	* when the Project must be completed; and</a:t>
            </a:r>
          </a:p>
          <a:p>
            <a:pPr marL="0" indent="0" algn="just">
              <a:buNone/>
            </a:pPr>
            <a:r>
              <a:rPr lang="en-US" b="0" i="0" dirty="0">
                <a:effectLst/>
              </a:rPr>
              <a:t>	* how much the Stakeholders can pay for it.</a:t>
            </a:r>
            <a:endParaRPr lang="fr-FR" dirty="0"/>
          </a:p>
        </p:txBody>
      </p:sp>
      <p:sp>
        <p:nvSpPr>
          <p:cNvPr id="4" name="Titre 1">
            <a:extLst>
              <a:ext uri="{FF2B5EF4-FFF2-40B4-BE49-F238E27FC236}">
                <a16:creationId xmlns:a16="http://schemas.microsoft.com/office/drawing/2014/main" id="{BDB6D5DC-7C03-4E5E-A6D7-1288E4A40E54}"/>
              </a:ext>
            </a:extLst>
          </p:cNvPr>
          <p:cNvSpPr>
            <a:spLocks noGrp="1"/>
          </p:cNvSpPr>
          <p:nvPr>
            <p:ph type="title"/>
          </p:nvPr>
        </p:nvSpPr>
        <p:spPr>
          <a:xfrm>
            <a:off x="2426677" y="365125"/>
            <a:ext cx="7112978" cy="953721"/>
          </a:xfrm>
        </p:spPr>
        <p:txBody>
          <a:bodyPr>
            <a:normAutofit fontScale="90000"/>
          </a:bodyPr>
          <a:lstStyle/>
          <a:p>
            <a:pPr algn="ctr"/>
            <a:br>
              <a:rPr lang="fr-FR" sz="4400" b="1" i="0" dirty="0">
                <a:solidFill>
                  <a:srgbClr val="FF0000"/>
                </a:solidFill>
                <a:effectLst/>
                <a:latin typeface="Arial" panose="020B0604020202020204" pitchFamily="34" charset="0"/>
              </a:rPr>
            </a:br>
            <a:r>
              <a:rPr lang="fr-FR" sz="4400" b="1" i="0" dirty="0">
                <a:solidFill>
                  <a:srgbClr val="29EF29"/>
                </a:solidFill>
                <a:effectLst/>
                <a:latin typeface="Arial" panose="020B0604020202020204" pitchFamily="34" charset="0"/>
              </a:rPr>
              <a:t>II- Project Scope</a:t>
            </a:r>
            <a:br>
              <a:rPr lang="fr-FR" sz="4400" b="1" i="0" dirty="0">
                <a:solidFill>
                  <a:srgbClr val="FF0000"/>
                </a:solidFill>
                <a:effectLst/>
                <a:latin typeface="Arial" panose="020B0604020202020204" pitchFamily="34" charset="0"/>
              </a:rPr>
            </a:br>
            <a:endParaRPr lang="fr-FR" dirty="0"/>
          </a:p>
        </p:txBody>
      </p:sp>
      <p:pic>
        <p:nvPicPr>
          <p:cNvPr id="5" name="Picture 2" descr="Project Management: Defining Project Scope">
            <a:extLst>
              <a:ext uri="{FF2B5EF4-FFF2-40B4-BE49-F238E27FC236}">
                <a16:creationId xmlns:a16="http://schemas.microsoft.com/office/drawing/2014/main" id="{9B407827-4AA6-4857-8FD3-BB508AD4BA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0164" y="2555098"/>
            <a:ext cx="6856934" cy="1746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10502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a:extLst>
              <a:ext uri="{FF2B5EF4-FFF2-40B4-BE49-F238E27FC236}">
                <a16:creationId xmlns:a16="http://schemas.microsoft.com/office/drawing/2014/main" id="{3236DF5C-3FD1-48FF-B307-31DFFC47A8A6}"/>
              </a:ext>
            </a:extLst>
          </p:cNvPr>
          <p:cNvSpPr>
            <a:spLocks noGrp="1"/>
          </p:cNvSpPr>
          <p:nvPr>
            <p:ph type="title"/>
          </p:nvPr>
        </p:nvSpPr>
        <p:spPr>
          <a:xfrm>
            <a:off x="2444262" y="365125"/>
            <a:ext cx="7165730" cy="900967"/>
          </a:xfrm>
        </p:spPr>
        <p:txBody>
          <a:bodyPr>
            <a:normAutofit fontScale="90000"/>
          </a:bodyPr>
          <a:lstStyle/>
          <a:p>
            <a:pPr algn="ctr"/>
            <a:br>
              <a:rPr lang="fr-FR" sz="4400" b="1" i="0" dirty="0">
                <a:solidFill>
                  <a:srgbClr val="FF0000"/>
                </a:solidFill>
                <a:effectLst/>
                <a:latin typeface="Arial" panose="020B0604020202020204" pitchFamily="34" charset="0"/>
              </a:rPr>
            </a:br>
            <a:r>
              <a:rPr lang="fr-FR" sz="4400" b="1" i="0" dirty="0">
                <a:solidFill>
                  <a:srgbClr val="29EF29"/>
                </a:solidFill>
                <a:effectLst/>
                <a:latin typeface="Arial" panose="020B0604020202020204" pitchFamily="34" charset="0"/>
              </a:rPr>
              <a:t>II- Project Scope</a:t>
            </a:r>
            <a:br>
              <a:rPr lang="fr-FR" sz="4400" b="1" i="0" dirty="0">
                <a:solidFill>
                  <a:srgbClr val="FF0000"/>
                </a:solidFill>
                <a:effectLst/>
                <a:latin typeface="Arial" panose="020B0604020202020204" pitchFamily="34" charset="0"/>
              </a:rPr>
            </a:br>
            <a:endParaRPr lang="fr-FR" dirty="0"/>
          </a:p>
        </p:txBody>
      </p:sp>
      <p:sp>
        <p:nvSpPr>
          <p:cNvPr id="2" name="Espace réservé du contenu 1">
            <a:extLst>
              <a:ext uri="{FF2B5EF4-FFF2-40B4-BE49-F238E27FC236}">
                <a16:creationId xmlns:a16="http://schemas.microsoft.com/office/drawing/2014/main" id="{2050B9B0-0E1E-4670-BEBE-616B7445E482}"/>
              </a:ext>
            </a:extLst>
          </p:cNvPr>
          <p:cNvSpPr>
            <a:spLocks noGrp="1"/>
          </p:cNvSpPr>
          <p:nvPr>
            <p:ph idx="1"/>
          </p:nvPr>
        </p:nvSpPr>
        <p:spPr>
          <a:xfrm>
            <a:off x="203200" y="1807153"/>
            <a:ext cx="10169236" cy="4351338"/>
          </a:xfrm>
        </p:spPr>
        <p:txBody>
          <a:bodyPr>
            <a:normAutofit/>
          </a:bodyPr>
          <a:lstStyle/>
          <a:p>
            <a:pPr marL="0" indent="0" algn="l">
              <a:buNone/>
            </a:pPr>
            <a:r>
              <a:rPr lang="en-US" b="0" i="0" dirty="0">
                <a:solidFill>
                  <a:srgbClr val="090911"/>
                </a:solidFill>
                <a:effectLst/>
                <a:latin typeface="Avenir LT W01_85 Heavy1475544"/>
              </a:rPr>
              <a:t>	</a:t>
            </a:r>
            <a:r>
              <a:rPr lang="en-US" b="1" i="0" dirty="0">
                <a:solidFill>
                  <a:srgbClr val="090911"/>
                </a:solidFill>
                <a:effectLst/>
                <a:latin typeface="Avenir LT W01_85 Heavy1475544"/>
              </a:rPr>
              <a:t>II-3-Scope Statement</a:t>
            </a:r>
            <a:endParaRPr lang="en-US" b="1" i="0" dirty="0">
              <a:solidFill>
                <a:srgbClr val="090911"/>
              </a:solidFill>
              <a:effectLst/>
              <a:latin typeface="Avenir LT W01_65 Medium1475532"/>
            </a:endParaRPr>
          </a:p>
          <a:p>
            <a:pPr algn="l"/>
            <a:r>
              <a:rPr lang="en-US" b="0" i="0" dirty="0">
                <a:solidFill>
                  <a:srgbClr val="090911"/>
                </a:solidFill>
                <a:effectLst/>
                <a:latin typeface="Avenir LT W01_45 Book1475508"/>
              </a:rPr>
              <a:t>Creating an accurate document that outlines the goals, deadlines and relationships that shape the project is called the scope statement. </a:t>
            </a:r>
          </a:p>
          <a:p>
            <a:pPr algn="l"/>
            <a:r>
              <a:rPr lang="en-US" b="0" i="0" dirty="0">
                <a:solidFill>
                  <a:srgbClr val="090911"/>
                </a:solidFill>
                <a:effectLst/>
                <a:latin typeface="Avenir LT W01_45 Book1475508"/>
              </a:rPr>
              <a:t>Including specific elements within this document will help build an effective scope statement that will minimize the risk of change orders and disruptions, while staying on budget. </a:t>
            </a:r>
            <a:endParaRPr lang="fr-FR" dirty="0"/>
          </a:p>
        </p:txBody>
      </p:sp>
      <p:pic>
        <p:nvPicPr>
          <p:cNvPr id="5" name="Picture 2" descr="Project Management: Defining Project Scope">
            <a:extLst>
              <a:ext uri="{FF2B5EF4-FFF2-40B4-BE49-F238E27FC236}">
                <a16:creationId xmlns:a16="http://schemas.microsoft.com/office/drawing/2014/main" id="{7C443918-BBC9-4276-B098-A8845B90B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0164" y="2555098"/>
            <a:ext cx="6856934" cy="1746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91824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468CBED4-F5AD-49EB-81E6-F4846064B1FF}"/>
              </a:ext>
            </a:extLst>
          </p:cNvPr>
          <p:cNvSpPr>
            <a:spLocks noGrp="1"/>
          </p:cNvSpPr>
          <p:nvPr>
            <p:ph idx="1"/>
          </p:nvPr>
        </p:nvSpPr>
        <p:spPr>
          <a:xfrm>
            <a:off x="96715" y="1825624"/>
            <a:ext cx="10357339" cy="4584411"/>
          </a:xfrm>
        </p:spPr>
        <p:txBody>
          <a:bodyPr>
            <a:normAutofit lnSpcReduction="10000"/>
          </a:bodyPr>
          <a:lstStyle/>
          <a:p>
            <a:pPr marL="0" indent="0">
              <a:buNone/>
            </a:pPr>
            <a:r>
              <a:rPr lang="en-US" b="1" i="0" dirty="0">
                <a:solidFill>
                  <a:srgbClr val="454545"/>
                </a:solidFill>
                <a:effectLst/>
                <a:latin typeface="Roboto" panose="02000000000000000000" pitchFamily="2" charset="0"/>
              </a:rPr>
              <a:t>	</a:t>
            </a:r>
            <a:r>
              <a:rPr lang="en-US" b="1" i="0" dirty="0">
                <a:effectLst/>
              </a:rPr>
              <a:t> </a:t>
            </a:r>
            <a:r>
              <a:rPr lang="en-US" sz="2600" b="1" i="0" dirty="0">
                <a:solidFill>
                  <a:srgbClr val="29EF29"/>
                </a:solidFill>
                <a:effectLst/>
              </a:rPr>
              <a:t>A Project Scope Statement </a:t>
            </a:r>
            <a:r>
              <a:rPr lang="en-US" sz="2600" b="0" i="0" dirty="0">
                <a:effectLst/>
              </a:rPr>
              <a:t>includes </a:t>
            </a:r>
            <a:r>
              <a:rPr lang="en-US" sz="2600" b="1" i="0" dirty="0">
                <a:effectLst/>
              </a:rPr>
              <a:t>the final deliverables</a:t>
            </a:r>
            <a:r>
              <a:rPr lang="en-US" sz="2600" b="0" i="0" dirty="0">
                <a:effectLst/>
              </a:rPr>
              <a:t>, as well as any </a:t>
            </a:r>
            <a:r>
              <a:rPr lang="en-US" sz="2600" b="1" i="0" dirty="0">
                <a:effectLst/>
              </a:rPr>
              <a:t>constraints</a:t>
            </a:r>
            <a:r>
              <a:rPr lang="en-US" sz="2600" b="0" i="0" dirty="0">
                <a:effectLst/>
              </a:rPr>
              <a:t>, </a:t>
            </a:r>
            <a:r>
              <a:rPr lang="en-US" sz="2600" b="1" i="0" dirty="0">
                <a:effectLst/>
              </a:rPr>
              <a:t>resources</a:t>
            </a:r>
            <a:r>
              <a:rPr lang="en-US" sz="2600" b="0" i="0" dirty="0">
                <a:effectLst/>
              </a:rPr>
              <a:t> and </a:t>
            </a:r>
            <a:r>
              <a:rPr lang="en-US" sz="2600" b="1" i="0" dirty="0">
                <a:effectLst/>
              </a:rPr>
              <a:t>key features </a:t>
            </a:r>
            <a:r>
              <a:rPr lang="en-US" sz="2600" b="0" i="0" dirty="0">
                <a:effectLst/>
              </a:rPr>
              <a:t>identified within the project. </a:t>
            </a:r>
          </a:p>
          <a:p>
            <a:pPr marL="0" indent="0">
              <a:buNone/>
            </a:pPr>
            <a:r>
              <a:rPr lang="en-US" sz="2600" b="0" i="0" dirty="0">
                <a:effectLst/>
              </a:rPr>
              <a:t>In short, it lays out </a:t>
            </a:r>
            <a:r>
              <a:rPr lang="en-US" sz="2600" b="1" i="0" dirty="0">
                <a:solidFill>
                  <a:srgbClr val="0070C0"/>
                </a:solidFill>
                <a:effectLst/>
              </a:rPr>
              <a:t>the boundaries of the entire Project</a:t>
            </a:r>
            <a:r>
              <a:rPr lang="en-US" sz="2600" b="0" i="0" dirty="0">
                <a:effectLst/>
              </a:rPr>
              <a:t>.</a:t>
            </a:r>
          </a:p>
          <a:p>
            <a:pPr marL="0" indent="0">
              <a:buNone/>
            </a:pPr>
            <a:endParaRPr lang="en-US" sz="2600" b="0" i="0" dirty="0">
              <a:effectLst/>
            </a:endParaRPr>
          </a:p>
          <a:p>
            <a:pPr algn="just" fontAlgn="base"/>
            <a:r>
              <a:rPr lang="en-US" sz="2600" b="0" i="0" dirty="0">
                <a:effectLst/>
              </a:rPr>
              <a:t>A good statement is essential to reinforce the project scope for all involved parties. It will encourage successful buy-in from potential stakeholders, as well as ensure that all project participants are on the same page.</a:t>
            </a:r>
          </a:p>
          <a:p>
            <a:pPr marL="0" indent="0" algn="just" fontAlgn="base">
              <a:buNone/>
            </a:pPr>
            <a:endParaRPr lang="en-US" sz="2600" b="0" i="0" dirty="0">
              <a:effectLst/>
            </a:endParaRPr>
          </a:p>
          <a:p>
            <a:pPr algn="just" fontAlgn="base"/>
            <a:r>
              <a:rPr lang="en-US" sz="2600" b="0" i="0" dirty="0">
                <a:effectLst/>
              </a:rPr>
              <a:t>It also helps to filter irrelevant tasks, which prevents wastage of time and resources..</a:t>
            </a:r>
          </a:p>
          <a:p>
            <a:pPr marL="0" indent="0">
              <a:buNone/>
            </a:pPr>
            <a:endParaRPr lang="fr-FR" dirty="0"/>
          </a:p>
        </p:txBody>
      </p:sp>
      <p:sp>
        <p:nvSpPr>
          <p:cNvPr id="4" name="Titre 1">
            <a:extLst>
              <a:ext uri="{FF2B5EF4-FFF2-40B4-BE49-F238E27FC236}">
                <a16:creationId xmlns:a16="http://schemas.microsoft.com/office/drawing/2014/main" id="{7C88288C-3EA9-4838-AE6C-2E99C5F4F761}"/>
              </a:ext>
            </a:extLst>
          </p:cNvPr>
          <p:cNvSpPr>
            <a:spLocks noGrp="1"/>
          </p:cNvSpPr>
          <p:nvPr>
            <p:ph type="title"/>
          </p:nvPr>
        </p:nvSpPr>
        <p:spPr>
          <a:xfrm>
            <a:off x="2409091" y="373919"/>
            <a:ext cx="7183317" cy="874590"/>
          </a:xfrm>
        </p:spPr>
        <p:txBody>
          <a:bodyPr>
            <a:normAutofit fontScale="90000"/>
          </a:bodyPr>
          <a:lstStyle/>
          <a:p>
            <a:pPr algn="ctr"/>
            <a:br>
              <a:rPr lang="fr-FR" sz="4400" b="1" i="0" dirty="0">
                <a:solidFill>
                  <a:srgbClr val="FF0000"/>
                </a:solidFill>
                <a:effectLst/>
                <a:latin typeface="Arial" panose="020B0604020202020204" pitchFamily="34" charset="0"/>
              </a:rPr>
            </a:br>
            <a:r>
              <a:rPr lang="fr-FR" sz="4400" b="1" i="0" dirty="0">
                <a:solidFill>
                  <a:srgbClr val="29EF29"/>
                </a:solidFill>
                <a:effectLst/>
                <a:latin typeface="Arial" panose="020B0604020202020204" pitchFamily="34" charset="0"/>
              </a:rPr>
              <a:t>II- Project Scope</a:t>
            </a:r>
            <a:br>
              <a:rPr lang="fr-FR" sz="4400" b="1" i="0" dirty="0">
                <a:solidFill>
                  <a:srgbClr val="FF0000"/>
                </a:solidFill>
                <a:effectLst/>
                <a:latin typeface="Arial" panose="020B0604020202020204" pitchFamily="34" charset="0"/>
              </a:rPr>
            </a:br>
            <a:endParaRPr lang="fr-FR" dirty="0"/>
          </a:p>
        </p:txBody>
      </p:sp>
      <p:pic>
        <p:nvPicPr>
          <p:cNvPr id="5" name="Picture 2" descr="Project Management: Defining Project Scope">
            <a:extLst>
              <a:ext uri="{FF2B5EF4-FFF2-40B4-BE49-F238E27FC236}">
                <a16:creationId xmlns:a16="http://schemas.microsoft.com/office/drawing/2014/main" id="{6FF3ABD7-A093-4A68-9F0A-9054221F9E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90164" y="2555098"/>
            <a:ext cx="6856934" cy="1746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12210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1B22ECF-2227-46F8-8455-4F22F043768D}"/>
              </a:ext>
            </a:extLst>
          </p:cNvPr>
          <p:cNvSpPr>
            <a:spLocks noGrp="1"/>
          </p:cNvSpPr>
          <p:nvPr>
            <p:ph idx="1"/>
          </p:nvPr>
        </p:nvSpPr>
        <p:spPr>
          <a:xfrm>
            <a:off x="193964" y="1662546"/>
            <a:ext cx="10243127" cy="5133908"/>
          </a:xfrm>
        </p:spPr>
        <p:txBody>
          <a:bodyPr>
            <a:normAutofit/>
          </a:bodyPr>
          <a:lstStyle/>
          <a:p>
            <a:pPr algn="just" fontAlgn="base"/>
            <a:r>
              <a:rPr lang="en-US" sz="2600" b="0" i="0" dirty="0">
                <a:effectLst/>
              </a:rPr>
              <a:t>Project Scope statements can often determine the difference between a successful and unsuccessful Project.</a:t>
            </a:r>
          </a:p>
          <a:p>
            <a:pPr marL="0" indent="0" algn="just" fontAlgn="base">
              <a:buNone/>
            </a:pPr>
            <a:endParaRPr lang="en-US" sz="2600" b="0" i="0" dirty="0">
              <a:solidFill>
                <a:srgbClr val="454545"/>
              </a:solidFill>
              <a:effectLst/>
            </a:endParaRPr>
          </a:p>
          <a:p>
            <a:pPr algn="just" fontAlgn="base"/>
            <a:r>
              <a:rPr lang="en-US" sz="2600" b="0" i="0" dirty="0">
                <a:effectLst/>
              </a:rPr>
              <a:t>To ensure that you meet all the main aspects of the statement, the following points are important to include in your Project Scope Statement:</a:t>
            </a:r>
          </a:p>
          <a:p>
            <a:pPr marL="0" indent="0" algn="just" fontAlgn="base">
              <a:buNone/>
            </a:pPr>
            <a:endParaRPr lang="en-US" sz="2600" b="0" i="0" dirty="0">
              <a:effectLst/>
            </a:endParaRPr>
          </a:p>
          <a:p>
            <a:pPr marL="0" indent="0" algn="just" fontAlgn="base">
              <a:buNone/>
            </a:pPr>
            <a:r>
              <a:rPr lang="en-US" sz="2600" b="1" i="0" dirty="0">
                <a:effectLst/>
              </a:rPr>
              <a:t>	* Justification                                  </a:t>
            </a:r>
            <a:r>
              <a:rPr lang="fr-FR" sz="2600" b="1" i="0" dirty="0">
                <a:effectLst/>
              </a:rPr>
              <a:t>* </a:t>
            </a:r>
            <a:r>
              <a:rPr lang="fr-FR" sz="2600" b="1" i="0" dirty="0" err="1">
                <a:effectLst/>
              </a:rPr>
              <a:t>Deliverables</a:t>
            </a:r>
            <a:r>
              <a:rPr lang="fr-FR" sz="2600" b="1" i="0" dirty="0">
                <a:effectLst/>
              </a:rPr>
              <a:t> </a:t>
            </a:r>
          </a:p>
          <a:p>
            <a:pPr marL="0" indent="0" algn="just" fontAlgn="base">
              <a:buNone/>
            </a:pPr>
            <a:r>
              <a:rPr lang="fr-FR" sz="2600" b="1" i="0" dirty="0">
                <a:effectLst/>
              </a:rPr>
              <a:t>	* Exclusions                                     * Assumptions </a:t>
            </a:r>
          </a:p>
          <a:p>
            <a:pPr marL="0" indent="0" algn="just" fontAlgn="base">
              <a:buNone/>
            </a:pPr>
            <a:r>
              <a:rPr lang="fr-FR" sz="2600" b="1" i="0" dirty="0">
                <a:effectLst/>
              </a:rPr>
              <a:t>	* Description of the Scope           * Main Objectives </a:t>
            </a:r>
          </a:p>
          <a:p>
            <a:pPr marL="0" indent="0" algn="just" fontAlgn="base">
              <a:buNone/>
            </a:pPr>
            <a:r>
              <a:rPr lang="fr-FR" sz="2600" b="1" i="0" dirty="0">
                <a:effectLst/>
              </a:rPr>
              <a:t>	</a:t>
            </a:r>
            <a:endParaRPr lang="fr-FR" dirty="0"/>
          </a:p>
        </p:txBody>
      </p:sp>
      <p:sp>
        <p:nvSpPr>
          <p:cNvPr id="4" name="Titre 1">
            <a:extLst>
              <a:ext uri="{FF2B5EF4-FFF2-40B4-BE49-F238E27FC236}">
                <a16:creationId xmlns:a16="http://schemas.microsoft.com/office/drawing/2014/main" id="{A0D6A3E2-40E5-452A-98BC-4CAE13171DA3}"/>
              </a:ext>
            </a:extLst>
          </p:cNvPr>
          <p:cNvSpPr>
            <a:spLocks noGrp="1"/>
          </p:cNvSpPr>
          <p:nvPr>
            <p:ph type="title"/>
          </p:nvPr>
        </p:nvSpPr>
        <p:spPr>
          <a:xfrm>
            <a:off x="2453054" y="365126"/>
            <a:ext cx="7112977" cy="971306"/>
          </a:xfrm>
        </p:spPr>
        <p:txBody>
          <a:bodyPr>
            <a:normAutofit fontScale="90000"/>
          </a:bodyPr>
          <a:lstStyle/>
          <a:p>
            <a:pPr algn="ctr"/>
            <a:br>
              <a:rPr lang="fr-FR" sz="4400" b="1" i="0" dirty="0">
                <a:solidFill>
                  <a:srgbClr val="FF0000"/>
                </a:solidFill>
                <a:effectLst/>
                <a:latin typeface="Arial" panose="020B0604020202020204" pitchFamily="34" charset="0"/>
              </a:rPr>
            </a:br>
            <a:r>
              <a:rPr lang="fr-FR" sz="4400" b="1" i="0" dirty="0">
                <a:solidFill>
                  <a:srgbClr val="29EF29"/>
                </a:solidFill>
                <a:effectLst/>
                <a:latin typeface="Arial" panose="020B0604020202020204" pitchFamily="34" charset="0"/>
              </a:rPr>
              <a:t>II- Project Scope</a:t>
            </a:r>
            <a:br>
              <a:rPr lang="fr-FR" sz="4400" b="1" i="0" dirty="0">
                <a:solidFill>
                  <a:srgbClr val="FF0000"/>
                </a:solidFill>
                <a:effectLst/>
                <a:latin typeface="Arial" panose="020B0604020202020204" pitchFamily="34" charset="0"/>
              </a:rPr>
            </a:br>
            <a:endParaRPr lang="fr-FR" dirty="0"/>
          </a:p>
        </p:txBody>
      </p:sp>
      <p:pic>
        <p:nvPicPr>
          <p:cNvPr id="5" name="Picture 2" descr="Project Management: Defining Project Scope">
            <a:extLst>
              <a:ext uri="{FF2B5EF4-FFF2-40B4-BE49-F238E27FC236}">
                <a16:creationId xmlns:a16="http://schemas.microsoft.com/office/drawing/2014/main" id="{1141B8D6-A0B8-4E5C-A783-527ABA1C5E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0164" y="2555098"/>
            <a:ext cx="6856934" cy="1746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48407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539643F-4F9D-4160-A80E-6A9352294BE2}"/>
              </a:ext>
            </a:extLst>
          </p:cNvPr>
          <p:cNvSpPr>
            <a:spLocks noGrp="1"/>
          </p:cNvSpPr>
          <p:nvPr>
            <p:ph idx="1"/>
          </p:nvPr>
        </p:nvSpPr>
        <p:spPr>
          <a:xfrm>
            <a:off x="175492" y="1825624"/>
            <a:ext cx="10215418" cy="4575175"/>
          </a:xfrm>
        </p:spPr>
        <p:txBody>
          <a:bodyPr>
            <a:normAutofit/>
          </a:bodyPr>
          <a:lstStyle/>
          <a:p>
            <a:pPr marL="0" indent="0" algn="l">
              <a:buNone/>
            </a:pPr>
            <a:r>
              <a:rPr lang="en-US" b="0" i="0" dirty="0">
                <a:solidFill>
                  <a:srgbClr val="090911"/>
                </a:solidFill>
                <a:effectLst/>
                <a:latin typeface="Avenir LT W01_45 Book1475508"/>
              </a:rPr>
              <a:t>	</a:t>
            </a:r>
            <a:r>
              <a:rPr lang="en-US" sz="2600" b="0" i="0" dirty="0">
                <a:solidFill>
                  <a:srgbClr val="090911"/>
                </a:solidFill>
                <a:effectLst/>
              </a:rPr>
              <a:t>The following are some must-haves in the Scope Statement:</a:t>
            </a:r>
          </a:p>
          <a:p>
            <a:pPr marL="0" indent="0" algn="l">
              <a:buNone/>
            </a:pPr>
            <a:endParaRPr lang="en-US" sz="3100" b="0" i="1" dirty="0">
              <a:solidFill>
                <a:srgbClr val="090911"/>
              </a:solidFill>
              <a:effectLst/>
            </a:endParaRPr>
          </a:p>
          <a:p>
            <a:pPr algn="l"/>
            <a:endParaRPr lang="en-US" sz="3100" b="0" i="1" dirty="0">
              <a:solidFill>
                <a:srgbClr val="090911"/>
              </a:solidFill>
              <a:effectLst/>
            </a:endParaRPr>
          </a:p>
          <a:p>
            <a:pPr marL="0" indent="0">
              <a:buNone/>
            </a:pPr>
            <a:endParaRPr lang="fr-FR" dirty="0"/>
          </a:p>
        </p:txBody>
      </p:sp>
      <p:graphicFrame>
        <p:nvGraphicFramePr>
          <p:cNvPr id="4" name="Tableau 4">
            <a:extLst>
              <a:ext uri="{FF2B5EF4-FFF2-40B4-BE49-F238E27FC236}">
                <a16:creationId xmlns:a16="http://schemas.microsoft.com/office/drawing/2014/main" id="{31266A06-73AA-4E67-9382-9B0D7952D653}"/>
              </a:ext>
            </a:extLst>
          </p:cNvPr>
          <p:cNvGraphicFramePr>
            <a:graphicFrameLocks noGrp="1"/>
          </p:cNvGraphicFramePr>
          <p:nvPr>
            <p:extLst>
              <p:ext uri="{D42A27DB-BD31-4B8C-83A1-F6EECF244321}">
                <p14:modId xmlns:p14="http://schemas.microsoft.com/office/powerpoint/2010/main" val="1484675756"/>
              </p:ext>
            </p:extLst>
          </p:nvPr>
        </p:nvGraphicFramePr>
        <p:xfrm>
          <a:off x="0" y="2743199"/>
          <a:ext cx="10390910" cy="3657600"/>
        </p:xfrm>
        <a:graphic>
          <a:graphicData uri="http://schemas.openxmlformats.org/drawingml/2006/table">
            <a:tbl>
              <a:tblPr firstRow="1" bandRow="1">
                <a:tableStyleId>{16D9F66E-5EB9-4882-86FB-DCBF35E3C3E4}</a:tableStyleId>
              </a:tblPr>
              <a:tblGrid>
                <a:gridCol w="5147889">
                  <a:extLst>
                    <a:ext uri="{9D8B030D-6E8A-4147-A177-3AD203B41FA5}">
                      <a16:colId xmlns:a16="http://schemas.microsoft.com/office/drawing/2014/main" val="2780246252"/>
                    </a:ext>
                  </a:extLst>
                </a:gridCol>
                <a:gridCol w="5243021">
                  <a:extLst>
                    <a:ext uri="{9D8B030D-6E8A-4147-A177-3AD203B41FA5}">
                      <a16:colId xmlns:a16="http://schemas.microsoft.com/office/drawing/2014/main" val="2021076571"/>
                    </a:ext>
                  </a:extLst>
                </a:gridCol>
              </a:tblGrid>
              <a:tr h="3657600">
                <a:tc>
                  <a:txBody>
                    <a:bodyPr/>
                    <a:lstStyle/>
                    <a:p>
                      <a:pPr algn="l"/>
                      <a:r>
                        <a:rPr lang="en-US" sz="1800" b="0" i="0" dirty="0">
                          <a:solidFill>
                            <a:srgbClr val="0070C0"/>
                          </a:solidFill>
                          <a:effectLst/>
                        </a:rPr>
                        <a:t>Business Case</a:t>
                      </a:r>
                      <a:r>
                        <a:rPr lang="en-US" sz="1800" b="0" i="0" dirty="0">
                          <a:solidFill>
                            <a:srgbClr val="090911"/>
                          </a:solidFill>
                          <a:effectLst/>
                        </a:rPr>
                        <a:t>: Why the project is required and what benefits are expected to be delivered.</a:t>
                      </a:r>
                    </a:p>
                    <a:p>
                      <a:pPr algn="l"/>
                      <a:endParaRPr lang="en-US" sz="1800" b="0" i="0" dirty="0">
                        <a:solidFill>
                          <a:srgbClr val="090911"/>
                        </a:solidFill>
                        <a:effectLst/>
                      </a:endParaRPr>
                    </a:p>
                    <a:p>
                      <a:pPr algn="l"/>
                      <a:r>
                        <a:rPr lang="en-US" sz="1800" b="0" i="0" dirty="0">
                          <a:solidFill>
                            <a:srgbClr val="0070C0"/>
                          </a:solidFill>
                          <a:effectLst/>
                        </a:rPr>
                        <a:t>Project Description</a:t>
                      </a:r>
                      <a:r>
                        <a:rPr lang="en-US" sz="1800" b="0" i="0" dirty="0">
                          <a:solidFill>
                            <a:srgbClr val="090911"/>
                          </a:solidFill>
                          <a:effectLst/>
                        </a:rPr>
                        <a:t>: An overview of the project’s final deliverable.</a:t>
                      </a:r>
                    </a:p>
                    <a:p>
                      <a:pPr algn="l"/>
                      <a:endParaRPr lang="en-US" sz="1800" b="0" i="0" dirty="0">
                        <a:solidFill>
                          <a:srgbClr val="090911"/>
                        </a:solidFill>
                        <a:effectLst/>
                      </a:endParaRPr>
                    </a:p>
                    <a:p>
                      <a:pPr algn="l"/>
                      <a:r>
                        <a:rPr lang="en-US" sz="1800" b="0" i="0" dirty="0">
                          <a:solidFill>
                            <a:srgbClr val="0070C0"/>
                          </a:solidFill>
                          <a:effectLst/>
                        </a:rPr>
                        <a:t>Success Criteria</a:t>
                      </a:r>
                      <a:r>
                        <a:rPr lang="en-US" sz="1800" b="0" i="0" dirty="0">
                          <a:solidFill>
                            <a:srgbClr val="090911"/>
                          </a:solidFill>
                          <a:effectLst/>
                        </a:rPr>
                        <a:t>: The key components that will constitute a successful project as pre-agreed upon with the clients and stakeholders.</a:t>
                      </a:r>
                    </a:p>
                    <a:p>
                      <a:endParaRPr lang="fr-FR" b="0" i="0" dirty="0"/>
                    </a:p>
                  </a:txBody>
                  <a:tcPr/>
                </a:tc>
                <a:tc>
                  <a:txBody>
                    <a:bodyPr/>
                    <a:lstStyle/>
                    <a:p>
                      <a:pPr algn="l"/>
                      <a:r>
                        <a:rPr lang="en-US" sz="1800" b="0" i="0" dirty="0">
                          <a:solidFill>
                            <a:srgbClr val="0070C0"/>
                          </a:solidFill>
                          <a:effectLst/>
                        </a:rPr>
                        <a:t>Limitations</a:t>
                      </a:r>
                      <a:r>
                        <a:rPr lang="en-US" sz="1800" b="0" i="0" dirty="0">
                          <a:solidFill>
                            <a:srgbClr val="090911"/>
                          </a:solidFill>
                          <a:effectLst/>
                        </a:rPr>
                        <a:t>: Any resources or technology related issue that may limit the project.</a:t>
                      </a:r>
                    </a:p>
                    <a:p>
                      <a:pPr algn="l"/>
                      <a:endParaRPr lang="en-US" sz="1800" b="0" i="0" dirty="0">
                        <a:solidFill>
                          <a:srgbClr val="090911"/>
                        </a:solidFill>
                        <a:effectLst/>
                      </a:endParaRPr>
                    </a:p>
                    <a:p>
                      <a:pPr algn="l"/>
                      <a:r>
                        <a:rPr lang="en-US" sz="1800" b="0" i="0" dirty="0">
                          <a:solidFill>
                            <a:srgbClr val="0070C0"/>
                          </a:solidFill>
                          <a:effectLst/>
                        </a:rPr>
                        <a:t>Assumptions</a:t>
                      </a:r>
                      <a:r>
                        <a:rPr lang="en-US" sz="1800" b="0" i="0" dirty="0">
                          <a:solidFill>
                            <a:srgbClr val="090911"/>
                          </a:solidFill>
                          <a:effectLst/>
                        </a:rPr>
                        <a:t>: Any assumptions that have been made and will affect the final outcome.</a:t>
                      </a:r>
                    </a:p>
                    <a:p>
                      <a:pPr algn="l"/>
                      <a:r>
                        <a:rPr lang="en-US" sz="1800" b="0" i="0" dirty="0">
                          <a:solidFill>
                            <a:srgbClr val="090911"/>
                          </a:solidFill>
                          <a:effectLst/>
                        </a:rPr>
                        <a:t>Once a project manager has defined these factors within the framework of a project, the scope will be much easier to manage. Staying on top of project scope is critical to success and losing track is one of the biggest mistakes a project manager can make on a job.</a:t>
                      </a:r>
                    </a:p>
                    <a:p>
                      <a:endParaRPr lang="fr-FR" b="0" i="0" dirty="0"/>
                    </a:p>
                  </a:txBody>
                  <a:tcPr/>
                </a:tc>
                <a:extLst>
                  <a:ext uri="{0D108BD9-81ED-4DB2-BD59-A6C34878D82A}">
                    <a16:rowId xmlns:a16="http://schemas.microsoft.com/office/drawing/2014/main" val="1305572067"/>
                  </a:ext>
                </a:extLst>
              </a:tr>
            </a:tbl>
          </a:graphicData>
        </a:graphic>
      </p:graphicFrame>
      <p:sp>
        <p:nvSpPr>
          <p:cNvPr id="5" name="Titre 1">
            <a:extLst>
              <a:ext uri="{FF2B5EF4-FFF2-40B4-BE49-F238E27FC236}">
                <a16:creationId xmlns:a16="http://schemas.microsoft.com/office/drawing/2014/main" id="{1B8267A8-A911-4232-BF8E-D8327CE3C980}"/>
              </a:ext>
            </a:extLst>
          </p:cNvPr>
          <p:cNvSpPr>
            <a:spLocks noGrp="1"/>
          </p:cNvSpPr>
          <p:nvPr>
            <p:ph type="title"/>
          </p:nvPr>
        </p:nvSpPr>
        <p:spPr>
          <a:xfrm>
            <a:off x="2419927" y="365125"/>
            <a:ext cx="7232074" cy="909493"/>
          </a:xfrm>
        </p:spPr>
        <p:txBody>
          <a:bodyPr>
            <a:normAutofit fontScale="90000"/>
          </a:bodyPr>
          <a:lstStyle/>
          <a:p>
            <a:pPr algn="ctr"/>
            <a:br>
              <a:rPr lang="fr-FR" sz="4400" b="1" i="0" dirty="0">
                <a:solidFill>
                  <a:srgbClr val="FF0000"/>
                </a:solidFill>
                <a:effectLst/>
                <a:latin typeface="Arial" panose="020B0604020202020204" pitchFamily="34" charset="0"/>
              </a:rPr>
            </a:br>
            <a:r>
              <a:rPr lang="fr-FR" sz="4400" b="1" i="0" dirty="0">
                <a:solidFill>
                  <a:srgbClr val="29EF29"/>
                </a:solidFill>
                <a:effectLst/>
                <a:latin typeface="Arial" panose="020B0604020202020204" pitchFamily="34" charset="0"/>
              </a:rPr>
              <a:t>II- Project Scope</a:t>
            </a:r>
            <a:br>
              <a:rPr lang="fr-FR" sz="4400" b="1" i="0" dirty="0">
                <a:solidFill>
                  <a:srgbClr val="FF0000"/>
                </a:solidFill>
                <a:effectLst/>
                <a:latin typeface="Arial" panose="020B0604020202020204" pitchFamily="34" charset="0"/>
              </a:rPr>
            </a:br>
            <a:endParaRPr lang="fr-FR" dirty="0"/>
          </a:p>
        </p:txBody>
      </p:sp>
      <p:pic>
        <p:nvPicPr>
          <p:cNvPr id="6" name="Picture 2" descr="Project Management: Defining Project Scope">
            <a:extLst>
              <a:ext uri="{FF2B5EF4-FFF2-40B4-BE49-F238E27FC236}">
                <a16:creationId xmlns:a16="http://schemas.microsoft.com/office/drawing/2014/main" id="{66A21D81-5966-4515-975A-633675A23A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0164" y="2555098"/>
            <a:ext cx="6856934" cy="1746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88112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8213337-E690-4013-840D-6E5C5C4CFAF9}"/>
              </a:ext>
            </a:extLst>
          </p:cNvPr>
          <p:cNvSpPr>
            <a:spLocks noGrp="1"/>
          </p:cNvSpPr>
          <p:nvPr>
            <p:ph idx="1"/>
          </p:nvPr>
        </p:nvSpPr>
        <p:spPr>
          <a:xfrm>
            <a:off x="96716" y="1600200"/>
            <a:ext cx="10278208" cy="4576763"/>
          </a:xfrm>
        </p:spPr>
        <p:txBody>
          <a:bodyPr>
            <a:normAutofit/>
          </a:bodyPr>
          <a:lstStyle/>
          <a:p>
            <a:pPr marL="0" indent="0" algn="l">
              <a:buNone/>
            </a:pPr>
            <a:r>
              <a:rPr lang="en-US" sz="4700" b="1" i="0" dirty="0">
                <a:effectLst/>
              </a:rPr>
              <a:t>	</a:t>
            </a:r>
            <a:r>
              <a:rPr lang="en-US" sz="2600" b="1" i="0" dirty="0">
                <a:effectLst/>
              </a:rPr>
              <a:t>II-4- The importance of defining a Project’s Scope</a:t>
            </a:r>
          </a:p>
          <a:p>
            <a:pPr algn="just"/>
            <a:r>
              <a:rPr lang="en-US" sz="2500" b="0" i="0" dirty="0">
                <a:effectLst/>
              </a:rPr>
              <a:t>Writing a Project Scope Statement that includes information on the project deliverables is a first step in Project Planning. </a:t>
            </a:r>
          </a:p>
          <a:p>
            <a:pPr algn="just"/>
            <a:r>
              <a:rPr lang="en-US" sz="2500" b="0" i="0" dirty="0">
                <a:effectLst/>
              </a:rPr>
              <a:t>The benefits a Project Scope statement provides to any organization undertaking a new initiative include the following:</a:t>
            </a:r>
          </a:p>
          <a:p>
            <a:pPr algn="just"/>
            <a:endParaRPr lang="en-US" sz="2600" b="0" i="0" dirty="0">
              <a:effectLst/>
            </a:endParaRPr>
          </a:p>
          <a:p>
            <a:pPr marL="0" indent="0" algn="just">
              <a:buNone/>
            </a:pPr>
            <a:r>
              <a:rPr lang="en-US" sz="2600" b="0" i="0" dirty="0">
                <a:effectLst/>
              </a:rPr>
              <a:t>	</a:t>
            </a:r>
            <a:endParaRPr lang="fr-FR" sz="2600" dirty="0"/>
          </a:p>
        </p:txBody>
      </p:sp>
      <p:sp>
        <p:nvSpPr>
          <p:cNvPr id="4" name="Titre 1">
            <a:extLst>
              <a:ext uri="{FF2B5EF4-FFF2-40B4-BE49-F238E27FC236}">
                <a16:creationId xmlns:a16="http://schemas.microsoft.com/office/drawing/2014/main" id="{D3FA3068-8A8D-4314-A23C-9705541F08DA}"/>
              </a:ext>
            </a:extLst>
          </p:cNvPr>
          <p:cNvSpPr>
            <a:spLocks noGrp="1"/>
          </p:cNvSpPr>
          <p:nvPr>
            <p:ph type="title"/>
          </p:nvPr>
        </p:nvSpPr>
        <p:spPr>
          <a:xfrm>
            <a:off x="2435468" y="365125"/>
            <a:ext cx="7148147" cy="936137"/>
          </a:xfrm>
        </p:spPr>
        <p:txBody>
          <a:bodyPr>
            <a:normAutofit fontScale="90000"/>
          </a:bodyPr>
          <a:lstStyle/>
          <a:p>
            <a:pPr algn="ctr"/>
            <a:br>
              <a:rPr lang="fr-FR" sz="4400" b="1" i="0" dirty="0">
                <a:solidFill>
                  <a:srgbClr val="FF0000"/>
                </a:solidFill>
                <a:effectLst/>
                <a:latin typeface="Arial" panose="020B0604020202020204" pitchFamily="34" charset="0"/>
              </a:rPr>
            </a:br>
            <a:r>
              <a:rPr lang="fr-FR" sz="4400" b="1" i="0" dirty="0">
                <a:solidFill>
                  <a:srgbClr val="29EF29"/>
                </a:solidFill>
                <a:effectLst/>
                <a:latin typeface="Arial" panose="020B0604020202020204" pitchFamily="34" charset="0"/>
              </a:rPr>
              <a:t>II- Project Scope</a:t>
            </a:r>
            <a:br>
              <a:rPr lang="fr-FR" sz="4400" b="1" i="0" dirty="0">
                <a:solidFill>
                  <a:srgbClr val="FF0000"/>
                </a:solidFill>
                <a:effectLst/>
                <a:latin typeface="Arial" panose="020B0604020202020204" pitchFamily="34" charset="0"/>
              </a:rPr>
            </a:br>
            <a:endParaRPr lang="fr-FR" dirty="0"/>
          </a:p>
        </p:txBody>
      </p:sp>
      <p:graphicFrame>
        <p:nvGraphicFramePr>
          <p:cNvPr id="5" name="Tableau 5">
            <a:extLst>
              <a:ext uri="{FF2B5EF4-FFF2-40B4-BE49-F238E27FC236}">
                <a16:creationId xmlns:a16="http://schemas.microsoft.com/office/drawing/2014/main" id="{3D7AD9F4-4E33-487C-AC77-742D283E33E2}"/>
              </a:ext>
            </a:extLst>
          </p:cNvPr>
          <p:cNvGraphicFramePr>
            <a:graphicFrameLocks noGrp="1"/>
          </p:cNvGraphicFramePr>
          <p:nvPr>
            <p:extLst>
              <p:ext uri="{D42A27DB-BD31-4B8C-83A1-F6EECF244321}">
                <p14:modId xmlns:p14="http://schemas.microsoft.com/office/powerpoint/2010/main" val="3561803786"/>
              </p:ext>
            </p:extLst>
          </p:nvPr>
        </p:nvGraphicFramePr>
        <p:xfrm>
          <a:off x="96716" y="3888580"/>
          <a:ext cx="10348546" cy="2969419"/>
        </p:xfrm>
        <a:graphic>
          <a:graphicData uri="http://schemas.openxmlformats.org/drawingml/2006/table">
            <a:tbl>
              <a:tblPr firstRow="1" bandRow="1">
                <a:tableStyleId>{C4B1156A-380E-4F78-BDF5-A606A8083BF9}</a:tableStyleId>
              </a:tblPr>
              <a:tblGrid>
                <a:gridCol w="5174273">
                  <a:extLst>
                    <a:ext uri="{9D8B030D-6E8A-4147-A177-3AD203B41FA5}">
                      <a16:colId xmlns:a16="http://schemas.microsoft.com/office/drawing/2014/main" val="4164389670"/>
                    </a:ext>
                  </a:extLst>
                </a:gridCol>
                <a:gridCol w="5174273">
                  <a:extLst>
                    <a:ext uri="{9D8B030D-6E8A-4147-A177-3AD203B41FA5}">
                      <a16:colId xmlns:a16="http://schemas.microsoft.com/office/drawing/2014/main" val="1852956406"/>
                    </a:ext>
                  </a:extLst>
                </a:gridCol>
              </a:tblGrid>
              <a:tr h="1763093">
                <a:tc>
                  <a:txBody>
                    <a:bodyPr/>
                    <a:lstStyle/>
                    <a:p>
                      <a:pPr marL="0" indent="0" algn="just">
                        <a:buNone/>
                      </a:pPr>
                      <a:r>
                        <a:rPr lang="en-US" sz="1600" b="1" i="0" dirty="0">
                          <a:effectLst/>
                        </a:rPr>
                        <a:t>*articulates what the project entails so that all stakeholders can understand what's involved;</a:t>
                      </a:r>
                    </a:p>
                    <a:p>
                      <a:pPr marL="0" indent="0" algn="just">
                        <a:buNone/>
                      </a:pPr>
                      <a:endParaRPr lang="en-US" sz="1600" b="1" i="0" dirty="0">
                        <a:effectLst/>
                      </a:endParaRPr>
                    </a:p>
                    <a:p>
                      <a:pPr marL="0" indent="0" algn="just">
                        <a:buNone/>
                      </a:pPr>
                      <a:r>
                        <a:rPr lang="en-US" sz="1600" b="1" i="0" dirty="0">
                          <a:effectLst/>
                        </a:rPr>
                        <a:t>*provides a roadmap that managers can use to assign tasks, schedule work and budget appropriately;</a:t>
                      </a:r>
                    </a:p>
                    <a:p>
                      <a:endParaRPr lang="fr-FR" sz="1600" b="1" dirty="0"/>
                    </a:p>
                  </a:txBody>
                  <a:tcPr/>
                </a:tc>
                <a:tc>
                  <a:txBody>
                    <a:bodyPr/>
                    <a:lstStyle/>
                    <a:p>
                      <a:pPr marL="0" indent="0" algn="just">
                        <a:buNone/>
                      </a:pPr>
                      <a:r>
                        <a:rPr lang="en-US" sz="1600" b="1" i="0" dirty="0">
                          <a:effectLst/>
                        </a:rPr>
                        <a:t>*helps focus team members on common objectives; and</a:t>
                      </a:r>
                    </a:p>
                    <a:p>
                      <a:pPr marL="0" indent="0" algn="just">
                        <a:buNone/>
                      </a:pPr>
                      <a:endParaRPr lang="en-US" sz="1600" b="1" i="0" dirty="0">
                        <a:effectLst/>
                      </a:endParaRPr>
                    </a:p>
                    <a:p>
                      <a:pPr marL="0" indent="0" algn="just">
                        <a:buNone/>
                      </a:pPr>
                      <a:r>
                        <a:rPr lang="en-US" sz="1600" b="1" i="0" dirty="0">
                          <a:effectLst/>
                        </a:rPr>
                        <a:t>*prevents projects, particularly complex ones, from expanding beyond the established vision.</a:t>
                      </a:r>
                    </a:p>
                    <a:p>
                      <a:endParaRPr lang="fr-FR" sz="1600" b="1" dirty="0"/>
                    </a:p>
                  </a:txBody>
                  <a:tcPr/>
                </a:tc>
                <a:extLst>
                  <a:ext uri="{0D108BD9-81ED-4DB2-BD59-A6C34878D82A}">
                    <a16:rowId xmlns:a16="http://schemas.microsoft.com/office/drawing/2014/main" val="3825761752"/>
                  </a:ext>
                </a:extLst>
              </a:tr>
              <a:tr h="1206326">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i="0" dirty="0">
                          <a:effectLst/>
                        </a:rPr>
                        <a:t>*Establishing project scope ensures that projects are focused and executed to expectations.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i="0" dirty="0">
                          <a:effectLst/>
                        </a:rPr>
                        <a:t>The Scope provides a strong foundation for managing a project as it moves forward and helps ensure that resources aren't diverted or wasted on out-of-scope elements.</a:t>
                      </a:r>
                    </a:p>
                    <a:p>
                      <a:endParaRPr lang="fr-FR" sz="1600" b="1" dirty="0"/>
                    </a:p>
                  </a:txBody>
                  <a:tcPr/>
                </a:tc>
                <a:tc hMerge="1">
                  <a:txBody>
                    <a:bodyPr/>
                    <a:lstStyle/>
                    <a:p>
                      <a:endParaRPr lang="fr-FR" dirty="0"/>
                    </a:p>
                  </a:txBody>
                  <a:tcPr/>
                </a:tc>
                <a:extLst>
                  <a:ext uri="{0D108BD9-81ED-4DB2-BD59-A6C34878D82A}">
                    <a16:rowId xmlns:a16="http://schemas.microsoft.com/office/drawing/2014/main" val="1702838436"/>
                  </a:ext>
                </a:extLst>
              </a:tr>
            </a:tbl>
          </a:graphicData>
        </a:graphic>
      </p:graphicFrame>
      <p:pic>
        <p:nvPicPr>
          <p:cNvPr id="8194" name="Picture 2" descr="Project Management: Defining Project Scope">
            <a:extLst>
              <a:ext uri="{FF2B5EF4-FFF2-40B4-BE49-F238E27FC236}">
                <a16:creationId xmlns:a16="http://schemas.microsoft.com/office/drawing/2014/main" id="{3543AE22-4A18-4A0A-B9F4-80D944FF1B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90164" y="2555098"/>
            <a:ext cx="6856934" cy="1746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05380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57EA5A4-2BEF-4D20-8FAB-01F83AD4F2BA}"/>
              </a:ext>
            </a:extLst>
          </p:cNvPr>
          <p:cNvSpPr>
            <a:spLocks noGrp="1"/>
          </p:cNvSpPr>
          <p:nvPr>
            <p:ph type="title"/>
          </p:nvPr>
        </p:nvSpPr>
        <p:spPr>
          <a:xfrm>
            <a:off x="2401455" y="365125"/>
            <a:ext cx="7384383" cy="1325563"/>
          </a:xfrm>
        </p:spPr>
        <p:txBody>
          <a:bodyPr>
            <a:normAutofit/>
          </a:bodyPr>
          <a:lstStyle/>
          <a:p>
            <a:pPr algn="ctr"/>
            <a:r>
              <a:rPr lang="fr-FR" sz="4000" b="1" i="0" dirty="0">
                <a:solidFill>
                  <a:srgbClr val="FFC000"/>
                </a:solidFill>
                <a:effectLst/>
                <a:latin typeface="+mn-lt"/>
              </a:rPr>
              <a:t>III-High-</a:t>
            </a:r>
            <a:r>
              <a:rPr lang="fr-FR" sz="4000" b="1" i="0" dirty="0" err="1">
                <a:solidFill>
                  <a:srgbClr val="FFC000"/>
                </a:solidFill>
                <a:effectLst/>
                <a:latin typeface="+mn-lt"/>
              </a:rPr>
              <a:t>level</a:t>
            </a:r>
            <a:r>
              <a:rPr lang="fr-FR" sz="4000" b="1" i="0" dirty="0">
                <a:solidFill>
                  <a:srgbClr val="FFC000"/>
                </a:solidFill>
                <a:effectLst/>
                <a:latin typeface="+mn-lt"/>
              </a:rPr>
              <a:t> Milestones</a:t>
            </a:r>
            <a:br>
              <a:rPr lang="fr-FR" sz="4000" b="1" i="0" dirty="0">
                <a:solidFill>
                  <a:schemeClr val="bg1"/>
                </a:solidFill>
                <a:effectLst/>
                <a:latin typeface="+mn-lt"/>
              </a:rPr>
            </a:br>
            <a:endParaRPr lang="fr-FR" sz="4000" dirty="0">
              <a:solidFill>
                <a:schemeClr val="bg1"/>
              </a:solidFill>
              <a:latin typeface="+mn-lt"/>
            </a:endParaRPr>
          </a:p>
        </p:txBody>
      </p:sp>
      <p:sp>
        <p:nvSpPr>
          <p:cNvPr id="3" name="Espace réservé du contenu 2">
            <a:extLst>
              <a:ext uri="{FF2B5EF4-FFF2-40B4-BE49-F238E27FC236}">
                <a16:creationId xmlns:a16="http://schemas.microsoft.com/office/drawing/2014/main" id="{1F7F46F7-A6BA-47B6-8F0E-BAF58D1ECD65}"/>
              </a:ext>
            </a:extLst>
          </p:cNvPr>
          <p:cNvSpPr>
            <a:spLocks noGrp="1"/>
          </p:cNvSpPr>
          <p:nvPr>
            <p:ph idx="1"/>
          </p:nvPr>
        </p:nvSpPr>
        <p:spPr>
          <a:xfrm>
            <a:off x="175491" y="1825625"/>
            <a:ext cx="10187709" cy="4351338"/>
          </a:xfrm>
        </p:spPr>
        <p:txBody>
          <a:bodyPr/>
          <a:lstStyle/>
          <a:p>
            <a:pPr marL="0" indent="0">
              <a:lnSpc>
                <a:spcPts val="3300"/>
              </a:lnSpc>
              <a:spcBef>
                <a:spcPts val="6000"/>
              </a:spcBef>
              <a:spcAft>
                <a:spcPts val="1200"/>
              </a:spcAft>
              <a:buNone/>
            </a:pPr>
            <a:r>
              <a:rPr lang="en-US" sz="1800" spc="-25" dirty="0">
                <a:solidFill>
                  <a:srgbClr val="151B26"/>
                </a:solidFill>
                <a:effectLst/>
                <a:latin typeface="helvetica neue"/>
                <a:ea typeface="Times New Roman" panose="02020603050405020304" pitchFamily="18" charset="0"/>
                <a:cs typeface="Times New Roman" panose="02020603050405020304" pitchFamily="18" charset="0"/>
              </a:rPr>
              <a:t>	</a:t>
            </a:r>
            <a:r>
              <a:rPr lang="en-US" sz="2600" b="1" spc="-25" dirty="0">
                <a:solidFill>
                  <a:srgbClr val="151B26"/>
                </a:solidFill>
                <a:effectLst/>
                <a:ea typeface="Times New Roman" panose="02020603050405020304" pitchFamily="18" charset="0"/>
                <a:cs typeface="Times New Roman" panose="02020603050405020304" pitchFamily="18" charset="0"/>
              </a:rPr>
              <a:t>III-1- What is a Project Milestone?</a:t>
            </a:r>
            <a:endParaRPr lang="fr-FR" sz="2600" b="1" dirty="0">
              <a:effectLst/>
              <a:ea typeface="Calibri" panose="020F0502020204030204" pitchFamily="34" charset="0"/>
              <a:cs typeface="Arial" panose="020B0604020202020204" pitchFamily="34" charset="0"/>
            </a:endParaRPr>
          </a:p>
          <a:p>
            <a:pPr algn="just">
              <a:lnSpc>
                <a:spcPts val="2100"/>
              </a:lnSpc>
              <a:spcAft>
                <a:spcPts val="1200"/>
              </a:spcAft>
            </a:pPr>
            <a:r>
              <a:rPr lang="en-US" sz="2600" dirty="0">
                <a:effectLst/>
                <a:ea typeface="Times New Roman" panose="02020603050405020304" pitchFamily="18" charset="0"/>
                <a:cs typeface="Times New Roman" panose="02020603050405020304" pitchFamily="18" charset="0"/>
              </a:rPr>
              <a:t>Project Milestones mark specific points along a Project’s timeline.</a:t>
            </a:r>
          </a:p>
          <a:p>
            <a:pPr algn="just">
              <a:lnSpc>
                <a:spcPts val="2100"/>
              </a:lnSpc>
              <a:spcAft>
                <a:spcPts val="1200"/>
              </a:spcAft>
            </a:pPr>
            <a:r>
              <a:rPr lang="en-US" sz="2600" dirty="0">
                <a:effectLst/>
                <a:ea typeface="Times New Roman" panose="02020603050405020304" pitchFamily="18" charset="0"/>
                <a:cs typeface="Times New Roman" panose="02020603050405020304" pitchFamily="18" charset="0"/>
              </a:rPr>
              <a:t> They are checkpoints that identify when activities or groups of activities have been completed or when a new phase or activity is launched.</a:t>
            </a:r>
          </a:p>
          <a:p>
            <a:pPr algn="just">
              <a:lnSpc>
                <a:spcPts val="2100"/>
              </a:lnSpc>
              <a:spcAft>
                <a:spcPts val="1200"/>
              </a:spcAft>
            </a:pPr>
            <a:r>
              <a:rPr lang="en-US" sz="2600" dirty="0">
                <a:effectLst/>
                <a:ea typeface="Times New Roman" panose="02020603050405020304" pitchFamily="18" charset="0"/>
                <a:cs typeface="Times New Roman" panose="02020603050405020304" pitchFamily="18" charset="0"/>
              </a:rPr>
              <a:t> You can differentiate Milestones from other elements of a timeline because they take no time to complete; think of them as signposts that keep things on track.</a:t>
            </a:r>
            <a:endParaRPr lang="fr-FR" sz="2600" dirty="0">
              <a:effectLst/>
              <a:ea typeface="Calibri" panose="020F0502020204030204" pitchFamily="34" charset="0"/>
              <a:cs typeface="Arial" panose="020B0604020202020204" pitchFamily="34" charset="0"/>
            </a:endParaRPr>
          </a:p>
        </p:txBody>
      </p:sp>
      <p:pic>
        <p:nvPicPr>
          <p:cNvPr id="3074" name="Picture 2" descr="Project Planning: What Are Typical Project Milestones? – Clarizen">
            <a:extLst>
              <a:ext uri="{FF2B5EF4-FFF2-40B4-BE49-F238E27FC236}">
                <a16:creationId xmlns:a16="http://schemas.microsoft.com/office/drawing/2014/main" id="{7CADF977-4E13-4B2A-AB57-317616E011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80926" y="2546928"/>
            <a:ext cx="6858002" cy="17641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51316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7CE1AE0-953A-4632-9E7B-4BA7CCA478A8}"/>
              </a:ext>
            </a:extLst>
          </p:cNvPr>
          <p:cNvSpPr>
            <a:spLocks noGrp="1"/>
          </p:cNvSpPr>
          <p:nvPr>
            <p:ph idx="1"/>
          </p:nvPr>
        </p:nvSpPr>
        <p:spPr>
          <a:xfrm>
            <a:off x="138545" y="1825624"/>
            <a:ext cx="10270837" cy="4519757"/>
          </a:xfrm>
        </p:spPr>
        <p:txBody>
          <a:bodyPr/>
          <a:lstStyle/>
          <a:p>
            <a:pPr marL="0" indent="0" algn="l" fontAlgn="auto">
              <a:buNone/>
            </a:pPr>
            <a:r>
              <a:rPr lang="en-US" b="0" i="0" dirty="0">
                <a:solidFill>
                  <a:srgbClr val="151B26"/>
                </a:solidFill>
                <a:effectLst/>
                <a:latin typeface="gordita"/>
              </a:rPr>
              <a:t>	</a:t>
            </a:r>
            <a:r>
              <a:rPr lang="en-US" sz="2600" b="1" i="0" dirty="0">
                <a:solidFill>
                  <a:srgbClr val="151B26"/>
                </a:solidFill>
                <a:effectLst/>
              </a:rPr>
              <a:t>III-2- Why are Project Milestones important?</a:t>
            </a:r>
          </a:p>
          <a:p>
            <a:pPr algn="l" fontAlgn="auto"/>
            <a:r>
              <a:rPr lang="en-US" sz="2600" b="0" i="0" dirty="0">
                <a:effectLst/>
              </a:rPr>
              <a:t>Milestones are powerful because they demonstrate forward progress in your project plan.</a:t>
            </a:r>
          </a:p>
          <a:p>
            <a:pPr algn="l" fontAlgn="auto"/>
            <a:r>
              <a:rPr lang="en-US" sz="2600" b="0" i="0" dirty="0">
                <a:effectLst/>
              </a:rPr>
              <a:t> They help motivate and align your team by enabling everyone to view progress and judge priorities. </a:t>
            </a:r>
          </a:p>
          <a:p>
            <a:pPr algn="l" fontAlgn="auto"/>
            <a:r>
              <a:rPr lang="en-US" sz="2600" b="0" i="0" dirty="0">
                <a:effectLst/>
              </a:rPr>
              <a:t>And they help you monitor deadlines, identify important dates, and recognize potential bottlenecks within the Project. </a:t>
            </a:r>
          </a:p>
          <a:p>
            <a:pPr algn="l" fontAlgn="auto"/>
            <a:r>
              <a:rPr lang="en-US" sz="2600" b="0" i="0" dirty="0">
                <a:effectLst/>
              </a:rPr>
              <a:t>If you were to strip the tasks from your </a:t>
            </a:r>
            <a:r>
              <a:rPr lang="en-US" sz="2600" b="1" i="0" dirty="0">
                <a:effectLst/>
              </a:rPr>
              <a:t>Project Timeline </a:t>
            </a:r>
            <a:r>
              <a:rPr lang="en-US" sz="2600" b="0" i="0" dirty="0">
                <a:effectLst/>
              </a:rPr>
              <a:t>, the Milestones would still give an outline of the key steps or phases of the Project.</a:t>
            </a:r>
          </a:p>
          <a:p>
            <a:pPr marL="0" indent="0">
              <a:buNone/>
            </a:pPr>
            <a:endParaRPr lang="fr-FR" dirty="0"/>
          </a:p>
        </p:txBody>
      </p:sp>
      <p:sp>
        <p:nvSpPr>
          <p:cNvPr id="4" name="Titre 1">
            <a:extLst>
              <a:ext uri="{FF2B5EF4-FFF2-40B4-BE49-F238E27FC236}">
                <a16:creationId xmlns:a16="http://schemas.microsoft.com/office/drawing/2014/main" id="{6FDF84AB-5599-4FDA-8373-60224708845A}"/>
              </a:ext>
            </a:extLst>
          </p:cNvPr>
          <p:cNvSpPr>
            <a:spLocks noGrp="1"/>
          </p:cNvSpPr>
          <p:nvPr>
            <p:ph type="title"/>
          </p:nvPr>
        </p:nvSpPr>
        <p:spPr>
          <a:xfrm>
            <a:off x="2318327" y="365125"/>
            <a:ext cx="7287492" cy="909493"/>
          </a:xfrm>
        </p:spPr>
        <p:txBody>
          <a:bodyPr>
            <a:normAutofit fontScale="90000"/>
          </a:bodyPr>
          <a:lstStyle/>
          <a:p>
            <a:pPr algn="ctr"/>
            <a:br>
              <a:rPr lang="fr-FR" sz="4000" b="1" i="0" dirty="0">
                <a:solidFill>
                  <a:schemeClr val="bg1"/>
                </a:solidFill>
                <a:effectLst/>
                <a:latin typeface="+mn-lt"/>
              </a:rPr>
            </a:br>
            <a:r>
              <a:rPr lang="fr-FR" sz="4000" b="1" i="0" dirty="0">
                <a:solidFill>
                  <a:srgbClr val="FFC000"/>
                </a:solidFill>
                <a:effectLst/>
                <a:latin typeface="+mn-lt"/>
              </a:rPr>
              <a:t>III-High-</a:t>
            </a:r>
            <a:r>
              <a:rPr lang="fr-FR" sz="4000" b="1" i="0" dirty="0" err="1">
                <a:solidFill>
                  <a:srgbClr val="FFC000"/>
                </a:solidFill>
                <a:effectLst/>
                <a:latin typeface="+mn-lt"/>
              </a:rPr>
              <a:t>level</a:t>
            </a:r>
            <a:r>
              <a:rPr lang="fr-FR" sz="4000" b="1" i="0" dirty="0">
                <a:solidFill>
                  <a:srgbClr val="FFC000"/>
                </a:solidFill>
                <a:effectLst/>
                <a:latin typeface="+mn-lt"/>
              </a:rPr>
              <a:t> Milestones</a:t>
            </a:r>
            <a:br>
              <a:rPr lang="fr-FR" sz="4000" b="1" i="0" dirty="0">
                <a:solidFill>
                  <a:schemeClr val="bg1"/>
                </a:solidFill>
                <a:effectLst/>
                <a:latin typeface="+mn-lt"/>
              </a:rPr>
            </a:br>
            <a:endParaRPr lang="fr-FR" sz="4000" dirty="0">
              <a:solidFill>
                <a:schemeClr val="bg1"/>
              </a:solidFill>
              <a:latin typeface="+mn-lt"/>
            </a:endParaRPr>
          </a:p>
        </p:txBody>
      </p:sp>
      <p:pic>
        <p:nvPicPr>
          <p:cNvPr id="5" name="Picture 2" descr="Project Planning: What Are Typical Project Milestones? – Clarizen">
            <a:extLst>
              <a:ext uri="{FF2B5EF4-FFF2-40B4-BE49-F238E27FC236}">
                <a16:creationId xmlns:a16="http://schemas.microsoft.com/office/drawing/2014/main" id="{A52974EF-A0A3-4347-9B1C-0EA8BF1F6E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80926" y="2546928"/>
            <a:ext cx="6858002" cy="17641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58296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3F4E9780-B8C7-4192-B566-5ABD41CDCA6A}"/>
              </a:ext>
            </a:extLst>
          </p:cNvPr>
          <p:cNvSpPr>
            <a:spLocks noGrp="1"/>
          </p:cNvSpPr>
          <p:nvPr>
            <p:ph idx="1"/>
          </p:nvPr>
        </p:nvSpPr>
        <p:spPr>
          <a:xfrm>
            <a:off x="110836" y="1633204"/>
            <a:ext cx="10343490" cy="4543759"/>
          </a:xfrm>
        </p:spPr>
        <p:txBody>
          <a:bodyPr/>
          <a:lstStyle/>
          <a:p>
            <a:pPr marL="0" indent="0">
              <a:buNone/>
            </a:pPr>
            <a:r>
              <a:rPr lang="en-US" b="1" dirty="0"/>
              <a:t>5 reasons why key milestones are important to Project Success</a:t>
            </a:r>
            <a:endParaRPr lang="fr-FR" b="1" dirty="0"/>
          </a:p>
        </p:txBody>
      </p:sp>
      <p:sp>
        <p:nvSpPr>
          <p:cNvPr id="5" name="ZoneTexte 4">
            <a:extLst>
              <a:ext uri="{FF2B5EF4-FFF2-40B4-BE49-F238E27FC236}">
                <a16:creationId xmlns:a16="http://schemas.microsoft.com/office/drawing/2014/main" id="{5C1A0800-F1CF-451B-A405-734BD69F3F79}"/>
              </a:ext>
            </a:extLst>
          </p:cNvPr>
          <p:cNvSpPr txBox="1"/>
          <p:nvPr/>
        </p:nvSpPr>
        <p:spPr>
          <a:xfrm>
            <a:off x="110836" y="2197208"/>
            <a:ext cx="4848235" cy="1015663"/>
          </a:xfrm>
          <a:prstGeom prst="rect">
            <a:avLst/>
          </a:prstGeom>
          <a:solidFill>
            <a:srgbClr val="FFCCCC"/>
          </a:solidFill>
        </p:spPr>
        <p:txBody>
          <a:bodyPr wrap="square">
            <a:spAutoFit/>
          </a:bodyPr>
          <a:lstStyle/>
          <a:p>
            <a:pPr marL="457200" indent="-457200">
              <a:buAutoNum type="arabicPeriod"/>
            </a:pPr>
            <a:r>
              <a:rPr lang="en-US" sz="2000" b="1" dirty="0"/>
              <a:t>Milestones improve Project delivery.</a:t>
            </a:r>
          </a:p>
          <a:p>
            <a:r>
              <a:rPr lang="en-US" sz="2000" b="1" dirty="0"/>
              <a:t>Milestones break a large, complex Project into smaller phases.</a:t>
            </a:r>
            <a:endParaRPr lang="fr-FR" sz="2000" b="1" dirty="0"/>
          </a:p>
        </p:txBody>
      </p:sp>
      <p:sp>
        <p:nvSpPr>
          <p:cNvPr id="9" name="ZoneTexte 8">
            <a:extLst>
              <a:ext uri="{FF2B5EF4-FFF2-40B4-BE49-F238E27FC236}">
                <a16:creationId xmlns:a16="http://schemas.microsoft.com/office/drawing/2014/main" id="{5C78EBB0-DF2C-4759-881F-06303ECC13D1}"/>
              </a:ext>
            </a:extLst>
          </p:cNvPr>
          <p:cNvSpPr txBox="1"/>
          <p:nvPr/>
        </p:nvSpPr>
        <p:spPr>
          <a:xfrm>
            <a:off x="138546" y="3641989"/>
            <a:ext cx="4772819" cy="1938992"/>
          </a:xfrm>
          <a:prstGeom prst="rect">
            <a:avLst/>
          </a:prstGeom>
          <a:solidFill>
            <a:srgbClr val="92D050"/>
          </a:solidFill>
        </p:spPr>
        <p:txBody>
          <a:bodyPr wrap="square">
            <a:spAutoFit/>
          </a:bodyPr>
          <a:lstStyle/>
          <a:p>
            <a:r>
              <a:rPr lang="en-US" sz="2000" b="1" dirty="0"/>
              <a:t>2. Milestones facilitate communication with stakeholders.</a:t>
            </a:r>
          </a:p>
          <a:p>
            <a:r>
              <a:rPr lang="en-US" sz="2000" b="1" dirty="0"/>
              <a:t>Milestones help you track project progress. It's a way to measure your progress, and how far are you from completing the Project?</a:t>
            </a:r>
            <a:endParaRPr lang="fr-FR" sz="2000" b="1" dirty="0"/>
          </a:p>
        </p:txBody>
      </p:sp>
      <p:sp>
        <p:nvSpPr>
          <p:cNvPr id="11" name="ZoneTexte 10">
            <a:extLst>
              <a:ext uri="{FF2B5EF4-FFF2-40B4-BE49-F238E27FC236}">
                <a16:creationId xmlns:a16="http://schemas.microsoft.com/office/drawing/2014/main" id="{2A08AD22-B5B4-45FF-BAEC-D0305CD0B63F}"/>
              </a:ext>
            </a:extLst>
          </p:cNvPr>
          <p:cNvSpPr txBox="1"/>
          <p:nvPr/>
        </p:nvSpPr>
        <p:spPr>
          <a:xfrm>
            <a:off x="138544" y="5920803"/>
            <a:ext cx="4772819" cy="430887"/>
          </a:xfrm>
          <a:prstGeom prst="rect">
            <a:avLst/>
          </a:prstGeom>
          <a:solidFill>
            <a:srgbClr val="66FFFF"/>
          </a:solidFill>
        </p:spPr>
        <p:txBody>
          <a:bodyPr wrap="square">
            <a:spAutoFit/>
          </a:bodyPr>
          <a:lstStyle/>
          <a:p>
            <a:r>
              <a:rPr lang="en-US" sz="2200" b="1" dirty="0"/>
              <a:t>3</a:t>
            </a:r>
            <a:r>
              <a:rPr lang="en-US" dirty="0"/>
              <a:t>. </a:t>
            </a:r>
            <a:r>
              <a:rPr lang="en-US" sz="2000" b="1" dirty="0"/>
              <a:t>Project landmarks act as checkpoints</a:t>
            </a:r>
            <a:r>
              <a:rPr lang="en-US" sz="2200" b="1" dirty="0"/>
              <a:t>.</a:t>
            </a:r>
            <a:endParaRPr lang="fr-FR" sz="2200" b="1" dirty="0"/>
          </a:p>
        </p:txBody>
      </p:sp>
      <p:sp>
        <p:nvSpPr>
          <p:cNvPr id="15" name="ZoneTexte 14">
            <a:extLst>
              <a:ext uri="{FF2B5EF4-FFF2-40B4-BE49-F238E27FC236}">
                <a16:creationId xmlns:a16="http://schemas.microsoft.com/office/drawing/2014/main" id="{0FF59C6B-0382-4DF3-8E8E-38D34C44F8D1}"/>
              </a:ext>
            </a:extLst>
          </p:cNvPr>
          <p:cNvSpPr txBox="1"/>
          <p:nvPr/>
        </p:nvSpPr>
        <p:spPr>
          <a:xfrm>
            <a:off x="4986779" y="3458590"/>
            <a:ext cx="5006109" cy="2893100"/>
          </a:xfrm>
          <a:prstGeom prst="rect">
            <a:avLst/>
          </a:prstGeom>
          <a:solidFill>
            <a:srgbClr val="F50B6F"/>
          </a:solidFill>
        </p:spPr>
        <p:txBody>
          <a:bodyPr wrap="square">
            <a:spAutoFit/>
          </a:bodyPr>
          <a:lstStyle/>
          <a:p>
            <a:pPr algn="just"/>
            <a:r>
              <a:rPr lang="en-US" sz="2200" b="1" dirty="0"/>
              <a:t>5</a:t>
            </a:r>
            <a:r>
              <a:rPr lang="en-US" sz="2000" b="1" dirty="0"/>
              <a:t>. Milestones improve team engagement.</a:t>
            </a:r>
          </a:p>
          <a:p>
            <a:pPr algn="just"/>
            <a:r>
              <a:rPr lang="en-US" sz="2000" b="1" dirty="0"/>
              <a:t>The project mentor doesn't have to be around dry assignments and review meetings. </a:t>
            </a:r>
          </a:p>
          <a:p>
            <a:pPr algn="just"/>
            <a:r>
              <a:rPr lang="en-US" sz="2000" b="1" dirty="0"/>
              <a:t>It's also an opportunity to congratulate your team and celebrate. Depending on your budget, you can give your team a thank you note, take them to lunch, or even offer a reward.</a:t>
            </a:r>
            <a:endParaRPr lang="fr-FR" sz="2000" b="1" dirty="0"/>
          </a:p>
        </p:txBody>
      </p:sp>
      <p:sp>
        <p:nvSpPr>
          <p:cNvPr id="16" name="Titre 1">
            <a:extLst>
              <a:ext uri="{FF2B5EF4-FFF2-40B4-BE49-F238E27FC236}">
                <a16:creationId xmlns:a16="http://schemas.microsoft.com/office/drawing/2014/main" id="{93D6033B-E40B-4727-B069-83EC0B32078C}"/>
              </a:ext>
            </a:extLst>
          </p:cNvPr>
          <p:cNvSpPr>
            <a:spLocks noGrp="1"/>
          </p:cNvSpPr>
          <p:nvPr>
            <p:ph type="title"/>
          </p:nvPr>
        </p:nvSpPr>
        <p:spPr>
          <a:xfrm>
            <a:off x="2447636" y="365125"/>
            <a:ext cx="7213600" cy="928257"/>
          </a:xfrm>
        </p:spPr>
        <p:txBody>
          <a:bodyPr>
            <a:normAutofit fontScale="90000"/>
          </a:bodyPr>
          <a:lstStyle/>
          <a:p>
            <a:pPr algn="ctr"/>
            <a:br>
              <a:rPr lang="fr-FR" sz="4000" b="1" i="0" dirty="0">
                <a:solidFill>
                  <a:schemeClr val="bg1"/>
                </a:solidFill>
                <a:effectLst/>
                <a:latin typeface="+mn-lt"/>
              </a:rPr>
            </a:br>
            <a:r>
              <a:rPr lang="fr-FR" sz="4000" b="1" i="0" dirty="0">
                <a:solidFill>
                  <a:srgbClr val="FFC000"/>
                </a:solidFill>
                <a:effectLst/>
                <a:latin typeface="+mn-lt"/>
              </a:rPr>
              <a:t>III-High-</a:t>
            </a:r>
            <a:r>
              <a:rPr lang="fr-FR" sz="4000" b="1" i="0" dirty="0" err="1">
                <a:solidFill>
                  <a:srgbClr val="FFC000"/>
                </a:solidFill>
                <a:effectLst/>
                <a:latin typeface="+mn-lt"/>
              </a:rPr>
              <a:t>level</a:t>
            </a:r>
            <a:r>
              <a:rPr lang="fr-FR" sz="4000" b="1" i="0" dirty="0">
                <a:solidFill>
                  <a:srgbClr val="FFC000"/>
                </a:solidFill>
                <a:effectLst/>
                <a:latin typeface="+mn-lt"/>
              </a:rPr>
              <a:t> Milestones</a:t>
            </a:r>
            <a:br>
              <a:rPr lang="fr-FR" sz="4000" b="1" i="0" dirty="0">
                <a:solidFill>
                  <a:schemeClr val="bg1"/>
                </a:solidFill>
                <a:effectLst/>
                <a:latin typeface="+mn-lt"/>
              </a:rPr>
            </a:br>
            <a:endParaRPr lang="fr-FR" sz="4000" dirty="0">
              <a:solidFill>
                <a:schemeClr val="bg1"/>
              </a:solidFill>
              <a:latin typeface="+mn-lt"/>
            </a:endParaRPr>
          </a:p>
        </p:txBody>
      </p:sp>
      <p:sp>
        <p:nvSpPr>
          <p:cNvPr id="18" name="ZoneTexte 17">
            <a:extLst>
              <a:ext uri="{FF2B5EF4-FFF2-40B4-BE49-F238E27FC236}">
                <a16:creationId xmlns:a16="http://schemas.microsoft.com/office/drawing/2014/main" id="{B59D9781-3A0F-41D5-A302-F399B86C0235}"/>
              </a:ext>
            </a:extLst>
          </p:cNvPr>
          <p:cNvSpPr txBox="1"/>
          <p:nvPr/>
        </p:nvSpPr>
        <p:spPr>
          <a:xfrm>
            <a:off x="5066717" y="2242239"/>
            <a:ext cx="5279963" cy="1046440"/>
          </a:xfrm>
          <a:prstGeom prst="rect">
            <a:avLst/>
          </a:prstGeom>
          <a:solidFill>
            <a:srgbClr val="FF7C19"/>
          </a:solidFill>
        </p:spPr>
        <p:txBody>
          <a:bodyPr wrap="square">
            <a:spAutoFit/>
          </a:bodyPr>
          <a:lstStyle/>
          <a:p>
            <a:pPr algn="just"/>
            <a:r>
              <a:rPr lang="en-US" sz="2200" b="1" dirty="0"/>
              <a:t>4. </a:t>
            </a:r>
            <a:r>
              <a:rPr lang="en-US" sz="2000" b="1" dirty="0"/>
              <a:t>Milestones keep stakeholders and the team on track. Milestones serve as reminders to stakeholders about important Project events.</a:t>
            </a:r>
            <a:endParaRPr lang="fr-FR" sz="2000" b="1" dirty="0"/>
          </a:p>
        </p:txBody>
      </p:sp>
      <p:pic>
        <p:nvPicPr>
          <p:cNvPr id="19" name="Picture 2" descr="Project Planning: What Are Typical Project Milestones? – Clarizen">
            <a:extLst>
              <a:ext uri="{FF2B5EF4-FFF2-40B4-BE49-F238E27FC236}">
                <a16:creationId xmlns:a16="http://schemas.microsoft.com/office/drawing/2014/main" id="{7D0B2047-77BA-4211-A4A3-B5A371C5AA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80926" y="2546928"/>
            <a:ext cx="6858002" cy="17641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24693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EF69AB3-AB37-4EF6-91A0-FAF1C64555E8}"/>
              </a:ext>
            </a:extLst>
          </p:cNvPr>
          <p:cNvSpPr>
            <a:spLocks noGrp="1"/>
          </p:cNvSpPr>
          <p:nvPr>
            <p:ph idx="1"/>
          </p:nvPr>
        </p:nvSpPr>
        <p:spPr>
          <a:xfrm>
            <a:off x="120072" y="1571942"/>
            <a:ext cx="10261601" cy="5286058"/>
          </a:xfrm>
        </p:spPr>
        <p:txBody>
          <a:bodyPr/>
          <a:lstStyle/>
          <a:p>
            <a:pPr marL="0" indent="0">
              <a:buNone/>
            </a:pPr>
            <a:r>
              <a:rPr lang="fr-FR" sz="2600" b="1" dirty="0"/>
              <a:t>	IV-1- </a:t>
            </a:r>
            <a:r>
              <a:rPr lang="fr-FR" sz="2600" b="1" i="0" dirty="0">
                <a:effectLst/>
              </a:rPr>
              <a:t>What Are Project Requirements?</a:t>
            </a:r>
          </a:p>
          <a:p>
            <a:pPr marL="0" indent="0">
              <a:buNone/>
            </a:pPr>
            <a:endParaRPr lang="fr-FR" dirty="0"/>
          </a:p>
          <a:p>
            <a:pPr algn="just"/>
            <a:r>
              <a:rPr lang="en-US" sz="2600" i="0" dirty="0">
                <a:solidFill>
                  <a:srgbClr val="FF0000"/>
                </a:solidFill>
                <a:effectLst/>
              </a:rPr>
              <a:t>Project Requirements </a:t>
            </a:r>
            <a:r>
              <a:rPr lang="en-US" sz="2600" b="0" i="0" dirty="0">
                <a:effectLst/>
              </a:rPr>
              <a:t>are </a:t>
            </a:r>
            <a:r>
              <a:rPr lang="en-US" sz="2600" b="1" i="0" dirty="0">
                <a:effectLst/>
              </a:rPr>
              <a:t>conditions</a:t>
            </a:r>
            <a:r>
              <a:rPr lang="en-US" sz="2600" b="0" i="0" dirty="0">
                <a:effectLst/>
              </a:rPr>
              <a:t> or </a:t>
            </a:r>
            <a:r>
              <a:rPr lang="en-US" sz="2600" b="1" i="0" dirty="0">
                <a:effectLst/>
              </a:rPr>
              <a:t>tasks </a:t>
            </a:r>
            <a:r>
              <a:rPr lang="en-US" sz="2600" b="0" i="0" dirty="0">
                <a:effectLst/>
              </a:rPr>
              <a:t>that must be completed to ensure the success or completion of the Project. </a:t>
            </a:r>
          </a:p>
          <a:p>
            <a:pPr algn="just"/>
            <a:r>
              <a:rPr lang="en-US" sz="2600" b="0" i="0" dirty="0">
                <a:effectLst/>
              </a:rPr>
              <a:t>They provide a clear picture of the work that needs to be done.</a:t>
            </a:r>
          </a:p>
          <a:p>
            <a:pPr algn="just"/>
            <a:r>
              <a:rPr lang="en-US" sz="2600" b="0" i="0" dirty="0">
                <a:effectLst/>
              </a:rPr>
              <a:t> They're meant to align the </a:t>
            </a:r>
            <a:r>
              <a:rPr lang="en-US" sz="2600" b="1" i="0" dirty="0">
                <a:effectLst/>
              </a:rPr>
              <a:t>Project’s Resources </a:t>
            </a:r>
            <a:r>
              <a:rPr lang="en-US" sz="2600" b="0" i="0" dirty="0">
                <a:effectLst/>
              </a:rPr>
              <a:t>with the objectives of the organization. </a:t>
            </a:r>
          </a:p>
          <a:p>
            <a:pPr algn="just"/>
            <a:r>
              <a:rPr lang="en-US" sz="2600" b="0" i="0" dirty="0">
                <a:effectLst/>
              </a:rPr>
              <a:t>The benefits of effectively gathering </a:t>
            </a:r>
            <a:r>
              <a:rPr lang="en-US" sz="2600" b="1" i="0" dirty="0">
                <a:solidFill>
                  <a:srgbClr val="FF0000"/>
                </a:solidFill>
                <a:effectLst/>
              </a:rPr>
              <a:t>Project Requirements </a:t>
            </a:r>
            <a:r>
              <a:rPr lang="en-US" sz="2600" b="0" i="0" dirty="0">
                <a:effectLst/>
              </a:rPr>
              <a:t>include cost reduction, higher project success rates, more effective change</a:t>
            </a:r>
            <a:endParaRPr lang="fr-FR" sz="2600" dirty="0"/>
          </a:p>
        </p:txBody>
      </p:sp>
      <p:sp>
        <p:nvSpPr>
          <p:cNvPr id="4" name="Titre 1">
            <a:extLst>
              <a:ext uri="{FF2B5EF4-FFF2-40B4-BE49-F238E27FC236}">
                <a16:creationId xmlns:a16="http://schemas.microsoft.com/office/drawing/2014/main" id="{2812D6F1-6DF9-4646-B74B-5AA79B1E84BC}"/>
              </a:ext>
            </a:extLst>
          </p:cNvPr>
          <p:cNvSpPr>
            <a:spLocks noGrp="1"/>
          </p:cNvSpPr>
          <p:nvPr>
            <p:ph type="title"/>
          </p:nvPr>
        </p:nvSpPr>
        <p:spPr>
          <a:xfrm>
            <a:off x="2373745" y="258619"/>
            <a:ext cx="7222838" cy="1006764"/>
          </a:xfrm>
        </p:spPr>
        <p:txBody>
          <a:bodyPr>
            <a:normAutofit fontScale="90000"/>
          </a:bodyPr>
          <a:lstStyle/>
          <a:p>
            <a:pPr algn="ctr"/>
            <a:br>
              <a:rPr lang="fr-FR" sz="4000" b="1" i="0" dirty="0">
                <a:solidFill>
                  <a:schemeClr val="bg1"/>
                </a:solidFill>
                <a:effectLst/>
                <a:latin typeface="+mn-lt"/>
              </a:rPr>
            </a:br>
            <a:r>
              <a:rPr lang="fr-FR" sz="4000" b="1" i="0" dirty="0">
                <a:solidFill>
                  <a:schemeClr val="bg1"/>
                </a:solidFill>
                <a:effectLst/>
                <a:latin typeface="+mn-lt"/>
              </a:rPr>
              <a:t>IV- Project Requirements</a:t>
            </a:r>
            <a:endParaRPr lang="fr-FR" sz="4000" dirty="0">
              <a:solidFill>
                <a:schemeClr val="bg1"/>
              </a:solidFill>
              <a:latin typeface="+mn-lt"/>
            </a:endParaRPr>
          </a:p>
        </p:txBody>
      </p:sp>
      <p:pic>
        <p:nvPicPr>
          <p:cNvPr id="5" name="Picture 2" descr="3 Types of Software Project Requirements | Level 12">
            <a:extLst>
              <a:ext uri="{FF2B5EF4-FFF2-40B4-BE49-F238E27FC236}">
                <a16:creationId xmlns:a16="http://schemas.microsoft.com/office/drawing/2014/main" id="{86580283-C733-4A46-B1E2-79A9067A6D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81722" y="2527660"/>
            <a:ext cx="6837938" cy="17826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225963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9522441-3DAC-4E53-9535-335274B2BE22}"/>
              </a:ext>
            </a:extLst>
          </p:cNvPr>
          <p:cNvSpPr>
            <a:spLocks noGrp="1"/>
          </p:cNvSpPr>
          <p:nvPr>
            <p:ph idx="1"/>
          </p:nvPr>
        </p:nvSpPr>
        <p:spPr>
          <a:xfrm>
            <a:off x="129309" y="1551710"/>
            <a:ext cx="10160000" cy="4682836"/>
          </a:xfrm>
        </p:spPr>
        <p:txBody>
          <a:bodyPr/>
          <a:lstStyle/>
          <a:p>
            <a:pPr marL="0" indent="0">
              <a:buNone/>
            </a:pPr>
            <a:r>
              <a:rPr lang="fr-FR" sz="2800" b="1" i="0" dirty="0">
                <a:effectLst/>
                <a:latin typeface="+mn-lt"/>
              </a:rPr>
              <a:t>	</a:t>
            </a:r>
            <a:r>
              <a:rPr lang="fr-FR" sz="2600" b="1" i="0" dirty="0">
                <a:effectLst/>
              </a:rPr>
              <a:t>V-2- Project Requirements Categories</a:t>
            </a:r>
          </a:p>
          <a:p>
            <a:pPr marL="0" indent="0">
              <a:buNone/>
            </a:pPr>
            <a:endParaRPr lang="fr-FR" dirty="0"/>
          </a:p>
        </p:txBody>
      </p:sp>
      <p:sp>
        <p:nvSpPr>
          <p:cNvPr id="4" name="Titre 1">
            <a:extLst>
              <a:ext uri="{FF2B5EF4-FFF2-40B4-BE49-F238E27FC236}">
                <a16:creationId xmlns:a16="http://schemas.microsoft.com/office/drawing/2014/main" id="{4A11EF5C-80C9-4718-87B2-36C044F957DD}"/>
              </a:ext>
            </a:extLst>
          </p:cNvPr>
          <p:cNvSpPr>
            <a:spLocks noGrp="1"/>
          </p:cNvSpPr>
          <p:nvPr>
            <p:ph type="title"/>
          </p:nvPr>
        </p:nvSpPr>
        <p:spPr>
          <a:xfrm>
            <a:off x="2401454" y="203201"/>
            <a:ext cx="7176655" cy="1099126"/>
          </a:xfrm>
        </p:spPr>
        <p:txBody>
          <a:bodyPr>
            <a:normAutofit fontScale="90000"/>
          </a:bodyPr>
          <a:lstStyle/>
          <a:p>
            <a:pPr algn="ctr"/>
            <a:br>
              <a:rPr lang="fr-FR" sz="4000" b="1" i="0" dirty="0">
                <a:solidFill>
                  <a:schemeClr val="bg1"/>
                </a:solidFill>
                <a:effectLst/>
                <a:latin typeface="+mn-lt"/>
              </a:rPr>
            </a:br>
            <a:r>
              <a:rPr lang="fr-FR" sz="4000" b="1" i="0" dirty="0">
                <a:solidFill>
                  <a:schemeClr val="bg1"/>
                </a:solidFill>
                <a:effectLst/>
                <a:latin typeface="+mn-lt"/>
              </a:rPr>
              <a:t>IV- Project Requirements</a:t>
            </a:r>
            <a:endParaRPr lang="fr-FR" sz="4000" dirty="0">
              <a:solidFill>
                <a:schemeClr val="bg1"/>
              </a:solidFill>
              <a:latin typeface="+mn-lt"/>
            </a:endParaRPr>
          </a:p>
        </p:txBody>
      </p:sp>
      <p:pic>
        <p:nvPicPr>
          <p:cNvPr id="5" name="Image 4">
            <a:extLst>
              <a:ext uri="{FF2B5EF4-FFF2-40B4-BE49-F238E27FC236}">
                <a16:creationId xmlns:a16="http://schemas.microsoft.com/office/drawing/2014/main" id="{94A9DE1C-2385-401D-90EA-3B7B5D4B692A}"/>
              </a:ext>
            </a:extLst>
          </p:cNvPr>
          <p:cNvPicPr>
            <a:picLocks noChangeAspect="1"/>
          </p:cNvPicPr>
          <p:nvPr/>
        </p:nvPicPr>
        <p:blipFill>
          <a:blip r:embed="rId2"/>
          <a:stretch>
            <a:fillRect/>
          </a:stretch>
        </p:blipFill>
        <p:spPr>
          <a:xfrm>
            <a:off x="0" y="2243314"/>
            <a:ext cx="12192000" cy="4614686"/>
          </a:xfrm>
          <a:prstGeom prst="rect">
            <a:avLst/>
          </a:prstGeom>
        </p:spPr>
      </p:pic>
    </p:spTree>
    <p:extLst>
      <p:ext uri="{BB962C8B-B14F-4D97-AF65-F5344CB8AC3E}">
        <p14:creationId xmlns:p14="http://schemas.microsoft.com/office/powerpoint/2010/main" val="250236042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2510493-D3CB-4CCF-94A9-84261068418E}"/>
              </a:ext>
            </a:extLst>
          </p:cNvPr>
          <p:cNvSpPr>
            <a:spLocks noGrp="1"/>
          </p:cNvSpPr>
          <p:nvPr>
            <p:ph idx="1"/>
          </p:nvPr>
        </p:nvSpPr>
        <p:spPr>
          <a:xfrm>
            <a:off x="110836" y="1651280"/>
            <a:ext cx="10280073" cy="4525683"/>
          </a:xfrm>
        </p:spPr>
        <p:txBody>
          <a:bodyPr/>
          <a:lstStyle/>
          <a:p>
            <a:pPr marL="0" indent="0">
              <a:buNone/>
            </a:pPr>
            <a:r>
              <a:rPr lang="en-US" sz="2600" b="1" i="0" dirty="0">
                <a:solidFill>
                  <a:srgbClr val="333333"/>
                </a:solidFill>
                <a:effectLst/>
              </a:rPr>
              <a:t>	</a:t>
            </a:r>
            <a:r>
              <a:rPr lang="en-US" sz="2600" b="1" i="0" dirty="0">
                <a:effectLst/>
              </a:rPr>
              <a:t>V-1-What are the types of Resources used in Projects?</a:t>
            </a:r>
          </a:p>
          <a:p>
            <a:pPr marL="0" indent="0">
              <a:buNone/>
            </a:pPr>
            <a:endParaRPr lang="fr-FR" dirty="0"/>
          </a:p>
          <a:p>
            <a:pPr algn="just"/>
            <a:r>
              <a:rPr lang="en-US" sz="2600" b="1" i="0" dirty="0">
                <a:effectLst/>
              </a:rPr>
              <a:t>People</a:t>
            </a:r>
            <a:r>
              <a:rPr lang="en-US" sz="2600" b="0" i="0" dirty="0">
                <a:effectLst/>
              </a:rPr>
              <a:t>, </a:t>
            </a:r>
            <a:r>
              <a:rPr lang="en-US" sz="2600" b="1" i="0" dirty="0">
                <a:effectLst/>
              </a:rPr>
              <a:t>Processes</a:t>
            </a:r>
            <a:r>
              <a:rPr lang="en-US" sz="2600" b="0" i="0" dirty="0">
                <a:effectLst/>
              </a:rPr>
              <a:t>, and T</a:t>
            </a:r>
            <a:r>
              <a:rPr lang="en-US" sz="2600" b="1" i="0" dirty="0">
                <a:effectLst/>
              </a:rPr>
              <a:t>echnology</a:t>
            </a:r>
            <a:r>
              <a:rPr lang="en-US" sz="2600" b="0" i="0" dirty="0">
                <a:effectLst/>
              </a:rPr>
              <a:t>, also referred to as the </a:t>
            </a:r>
            <a:r>
              <a:rPr lang="en-US" sz="2600" b="1" i="0" dirty="0">
                <a:solidFill>
                  <a:srgbClr val="FF0000"/>
                </a:solidFill>
                <a:effectLst/>
              </a:rPr>
              <a:t>Golden Triangle</a:t>
            </a:r>
            <a:r>
              <a:rPr lang="en-US" sz="2600" b="0" i="0" dirty="0">
                <a:effectLst/>
              </a:rPr>
              <a:t>, are essential for successful </a:t>
            </a:r>
            <a:r>
              <a:rPr lang="en-US" sz="2600" b="1" i="0" dirty="0">
                <a:effectLst/>
              </a:rPr>
              <a:t>Project Implementation</a:t>
            </a:r>
            <a:r>
              <a:rPr lang="en-US" sz="2600" b="0" i="0" dirty="0">
                <a:effectLst/>
              </a:rPr>
              <a:t>.</a:t>
            </a:r>
          </a:p>
          <a:p>
            <a:pPr marL="0" indent="0" algn="just">
              <a:buNone/>
            </a:pPr>
            <a:endParaRPr lang="en-US" sz="2600" b="0" i="0" dirty="0">
              <a:effectLst/>
            </a:endParaRPr>
          </a:p>
          <a:p>
            <a:pPr algn="just"/>
            <a:r>
              <a:rPr lang="en-US" sz="2600" b="0" i="0" dirty="0">
                <a:effectLst/>
              </a:rPr>
              <a:t> So, to get the work done, you need labor, and they, in turn, need materials, equipment, and a place to carry out the Project activities.</a:t>
            </a:r>
          </a:p>
          <a:p>
            <a:pPr marL="0" indent="0" algn="just">
              <a:buNone/>
            </a:pPr>
            <a:endParaRPr lang="en-US" sz="2600" b="0" i="0" dirty="0">
              <a:effectLst/>
            </a:endParaRPr>
          </a:p>
          <a:p>
            <a:pPr algn="just"/>
            <a:r>
              <a:rPr lang="en-US" sz="2600" b="0" i="0" dirty="0">
                <a:effectLst/>
              </a:rPr>
              <a:t>On an enterprise level, Project </a:t>
            </a:r>
            <a:r>
              <a:rPr lang="en-US" sz="2600" dirty="0"/>
              <a:t>R</a:t>
            </a:r>
            <a:r>
              <a:rPr lang="en-US" sz="2600" b="0" i="0" dirty="0">
                <a:effectLst/>
              </a:rPr>
              <a:t>esources can be human and non-human, which includes but not limited to:</a:t>
            </a:r>
          </a:p>
          <a:p>
            <a:pPr marL="0" indent="0">
              <a:buNone/>
            </a:pPr>
            <a:endParaRPr lang="fr-FR" dirty="0"/>
          </a:p>
        </p:txBody>
      </p:sp>
      <p:sp>
        <p:nvSpPr>
          <p:cNvPr id="4" name="Titre 1">
            <a:extLst>
              <a:ext uri="{FF2B5EF4-FFF2-40B4-BE49-F238E27FC236}">
                <a16:creationId xmlns:a16="http://schemas.microsoft.com/office/drawing/2014/main" id="{3E47B375-45C8-4889-9A76-FA151A679A9A}"/>
              </a:ext>
            </a:extLst>
          </p:cNvPr>
          <p:cNvSpPr>
            <a:spLocks noGrp="1"/>
          </p:cNvSpPr>
          <p:nvPr>
            <p:ph type="title"/>
          </p:nvPr>
        </p:nvSpPr>
        <p:spPr>
          <a:xfrm>
            <a:off x="2419926" y="365125"/>
            <a:ext cx="7204365" cy="863311"/>
          </a:xfrm>
        </p:spPr>
        <p:txBody>
          <a:bodyPr>
            <a:normAutofit fontScale="90000"/>
          </a:bodyPr>
          <a:lstStyle/>
          <a:p>
            <a:pPr algn="ctr"/>
            <a:br>
              <a:rPr lang="fr-FR" sz="4000" b="1" i="0" dirty="0">
                <a:solidFill>
                  <a:schemeClr val="bg1"/>
                </a:solidFill>
                <a:effectLst/>
                <a:latin typeface="+mn-lt"/>
              </a:rPr>
            </a:br>
            <a:r>
              <a:rPr lang="fr-FR" sz="4000" b="1" i="0" dirty="0">
                <a:solidFill>
                  <a:srgbClr val="66FFFF"/>
                </a:solidFill>
                <a:effectLst/>
                <a:latin typeface="+mn-lt"/>
              </a:rPr>
              <a:t>V- Project Resouces</a:t>
            </a:r>
            <a:br>
              <a:rPr lang="fr-FR" sz="4000" b="1" i="0" dirty="0">
                <a:solidFill>
                  <a:schemeClr val="bg1"/>
                </a:solidFill>
                <a:effectLst/>
                <a:latin typeface="+mn-lt"/>
              </a:rPr>
            </a:br>
            <a:endParaRPr lang="fr-FR" sz="4000" dirty="0">
              <a:solidFill>
                <a:schemeClr val="bg1"/>
              </a:solidFill>
              <a:latin typeface="+mn-lt"/>
            </a:endParaRPr>
          </a:p>
        </p:txBody>
      </p:sp>
      <p:pic>
        <p:nvPicPr>
          <p:cNvPr id="7170" name="Picture 2" descr="Project Resource Management – World of Project Management – Marc Arnecke,  PMP">
            <a:extLst>
              <a:ext uri="{FF2B5EF4-FFF2-40B4-BE49-F238E27FC236}">
                <a16:creationId xmlns:a16="http://schemas.microsoft.com/office/drawing/2014/main" id="{BF9C8F19-40F4-4E18-A5B9-E086BB2810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9401" y="2565403"/>
            <a:ext cx="6857997" cy="1727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52915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0E1E1594-A30C-445A-A1B9-65802BA76E97}"/>
              </a:ext>
            </a:extLst>
          </p:cNvPr>
          <p:cNvPicPr>
            <a:picLocks noGrp="1" noChangeAspect="1"/>
          </p:cNvPicPr>
          <p:nvPr>
            <p:ph idx="1"/>
          </p:nvPr>
        </p:nvPicPr>
        <p:blipFill>
          <a:blip r:embed="rId2"/>
          <a:stretch>
            <a:fillRect/>
          </a:stretch>
        </p:blipFill>
        <p:spPr>
          <a:xfrm>
            <a:off x="0" y="0"/>
            <a:ext cx="12192000" cy="6858000"/>
          </a:xfrm>
        </p:spPr>
      </p:pic>
    </p:spTree>
    <p:extLst>
      <p:ext uri="{BB962C8B-B14F-4D97-AF65-F5344CB8AC3E}">
        <p14:creationId xmlns:p14="http://schemas.microsoft.com/office/powerpoint/2010/main" val="340839923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7A86271-FF0A-4804-ACED-B02D6E03A5E3}"/>
              </a:ext>
            </a:extLst>
          </p:cNvPr>
          <p:cNvSpPr>
            <a:spLocks noGrp="1"/>
          </p:cNvSpPr>
          <p:nvPr>
            <p:ph idx="1"/>
          </p:nvPr>
        </p:nvSpPr>
        <p:spPr>
          <a:xfrm>
            <a:off x="138545" y="1825624"/>
            <a:ext cx="10326254" cy="4575175"/>
          </a:xfrm>
        </p:spPr>
        <p:txBody>
          <a:bodyPr>
            <a:normAutofit/>
          </a:bodyPr>
          <a:lstStyle/>
          <a:p>
            <a:pPr marL="0" indent="0">
              <a:buNone/>
            </a:pPr>
            <a:r>
              <a:rPr lang="en-US" sz="2600" b="1" i="0" dirty="0">
                <a:solidFill>
                  <a:srgbClr val="333333"/>
                </a:solidFill>
                <a:effectLst/>
              </a:rPr>
              <a:t>	</a:t>
            </a:r>
            <a:r>
              <a:rPr lang="en-US" sz="2600" b="1" i="0" dirty="0">
                <a:effectLst/>
              </a:rPr>
              <a:t>V- 2- Why is Project Resource Planning important?</a:t>
            </a:r>
          </a:p>
          <a:p>
            <a:pPr algn="just"/>
            <a:r>
              <a:rPr lang="en-US" sz="2600" b="0" i="0" dirty="0">
                <a:effectLst/>
              </a:rPr>
              <a:t>As a Project Manager, your primary concern is: </a:t>
            </a:r>
            <a:r>
              <a:rPr lang="en-US" sz="2600" b="1" i="1" dirty="0">
                <a:effectLst/>
              </a:rPr>
              <a:t>How do I deliver a Project on time and within the stipulated budget?</a:t>
            </a:r>
            <a:endParaRPr lang="en-US" sz="2600" b="0" i="1" dirty="0">
              <a:effectLst/>
            </a:endParaRPr>
          </a:p>
          <a:p>
            <a:pPr algn="just"/>
            <a:r>
              <a:rPr lang="en-US" sz="2600" b="0" i="0" dirty="0">
                <a:effectLst/>
              </a:rPr>
              <a:t>Effective </a:t>
            </a:r>
            <a:r>
              <a:rPr lang="en-US" sz="2600" b="1" i="0" dirty="0">
                <a:solidFill>
                  <a:srgbClr val="FF0000"/>
                </a:solidFill>
                <a:effectLst/>
              </a:rPr>
              <a:t>Project Resource Planning Strategy </a:t>
            </a:r>
            <a:r>
              <a:rPr lang="en-US" sz="2600" b="0" i="0" dirty="0">
                <a:effectLst/>
              </a:rPr>
              <a:t>aims to meet the delivery commitments and </a:t>
            </a:r>
            <a:r>
              <a:rPr lang="en-US" sz="2600" b="1" i="0" dirty="0">
                <a:effectLst/>
              </a:rPr>
              <a:t>enhance client satisfaction</a:t>
            </a:r>
            <a:r>
              <a:rPr lang="en-US" sz="2600" b="0" i="0" dirty="0">
                <a:effectLst/>
              </a:rPr>
              <a:t>. It also improves the team’s performance, engagement, and productivity.</a:t>
            </a:r>
          </a:p>
          <a:p>
            <a:pPr algn="just"/>
            <a:r>
              <a:rPr lang="en-US" sz="2600" b="0" i="0" dirty="0">
                <a:effectLst/>
              </a:rPr>
              <a:t>Once the Resources and the Skills in place, we need to master the art of </a:t>
            </a:r>
            <a:r>
              <a:rPr lang="en-US" sz="2600" b="1" i="0" dirty="0">
                <a:effectLst/>
              </a:rPr>
              <a:t>scheduling</a:t>
            </a:r>
            <a:r>
              <a:rPr lang="en-US" sz="2600" b="0" i="0" dirty="0">
                <a:effectLst/>
              </a:rPr>
              <a:t>,</a:t>
            </a:r>
            <a:r>
              <a:rPr lang="en-US" sz="2600" b="1" i="0" dirty="0">
                <a:effectLst/>
              </a:rPr>
              <a:t> forecasting</a:t>
            </a:r>
            <a:r>
              <a:rPr lang="en-US" sz="2600" b="0" i="0" dirty="0">
                <a:effectLst/>
              </a:rPr>
              <a:t>, and </a:t>
            </a:r>
            <a:r>
              <a:rPr lang="en-US" sz="2600" b="1" i="0" dirty="0">
                <a:effectLst/>
              </a:rPr>
              <a:t>planning</a:t>
            </a:r>
            <a:r>
              <a:rPr lang="en-US" sz="2600" b="0" i="0" dirty="0">
                <a:effectLst/>
              </a:rPr>
              <a:t> efficiently for the Project’s success. </a:t>
            </a:r>
          </a:p>
          <a:p>
            <a:pPr algn="just"/>
            <a:r>
              <a:rPr lang="en-US" sz="2600" b="1" i="0" dirty="0">
                <a:solidFill>
                  <a:srgbClr val="0070C0"/>
                </a:solidFill>
                <a:effectLst/>
              </a:rPr>
              <a:t>Efficient</a:t>
            </a:r>
            <a:r>
              <a:rPr lang="en-US" sz="2600" b="0" i="0" dirty="0">
                <a:effectLst/>
              </a:rPr>
              <a:t> </a:t>
            </a:r>
            <a:r>
              <a:rPr lang="en-US" sz="2600" b="1" i="0" dirty="0">
                <a:solidFill>
                  <a:srgbClr val="FF0000"/>
                </a:solidFill>
                <a:effectLst/>
              </a:rPr>
              <a:t>Project Resource Planning </a:t>
            </a:r>
            <a:r>
              <a:rPr lang="en-US" sz="2600" b="0" i="0" dirty="0">
                <a:effectLst/>
              </a:rPr>
              <a:t>also ensures </a:t>
            </a:r>
            <a:r>
              <a:rPr lang="en-US" sz="2600" b="1" i="0" dirty="0">
                <a:effectLst/>
              </a:rPr>
              <a:t>maximum billiard resource utilization </a:t>
            </a:r>
            <a:r>
              <a:rPr lang="en-US" sz="2600" b="1" i="0" dirty="0">
                <a:solidFill>
                  <a:srgbClr val="0070C0"/>
                </a:solidFill>
                <a:effectLst/>
              </a:rPr>
              <a:t>profitability</a:t>
            </a:r>
            <a:r>
              <a:rPr lang="en-US" sz="2600" b="1" i="0" dirty="0">
                <a:effectLst/>
              </a:rPr>
              <a:t>.</a:t>
            </a:r>
          </a:p>
          <a:p>
            <a:pPr marL="0" indent="0">
              <a:buNone/>
            </a:pPr>
            <a:endParaRPr lang="fr-FR" dirty="0"/>
          </a:p>
        </p:txBody>
      </p:sp>
      <p:sp>
        <p:nvSpPr>
          <p:cNvPr id="4" name="Titre 1">
            <a:extLst>
              <a:ext uri="{FF2B5EF4-FFF2-40B4-BE49-F238E27FC236}">
                <a16:creationId xmlns:a16="http://schemas.microsoft.com/office/drawing/2014/main" id="{E603D0DF-F47E-43CE-86E0-DE4A1C95D90B}"/>
              </a:ext>
            </a:extLst>
          </p:cNvPr>
          <p:cNvSpPr>
            <a:spLocks noGrp="1"/>
          </p:cNvSpPr>
          <p:nvPr>
            <p:ph type="title"/>
          </p:nvPr>
        </p:nvSpPr>
        <p:spPr>
          <a:xfrm>
            <a:off x="2419926" y="378690"/>
            <a:ext cx="7204365" cy="858983"/>
          </a:xfrm>
        </p:spPr>
        <p:txBody>
          <a:bodyPr>
            <a:normAutofit fontScale="90000"/>
          </a:bodyPr>
          <a:lstStyle/>
          <a:p>
            <a:pPr algn="ctr"/>
            <a:br>
              <a:rPr lang="fr-FR" sz="4000" b="1" i="0" dirty="0">
                <a:solidFill>
                  <a:schemeClr val="bg1"/>
                </a:solidFill>
                <a:effectLst/>
                <a:latin typeface="+mn-lt"/>
              </a:rPr>
            </a:br>
            <a:r>
              <a:rPr lang="fr-FR" sz="4000" b="1" i="0" dirty="0">
                <a:solidFill>
                  <a:srgbClr val="66FFFF"/>
                </a:solidFill>
                <a:effectLst/>
                <a:latin typeface="+mn-lt"/>
              </a:rPr>
              <a:t>V- Project Resouces</a:t>
            </a:r>
            <a:br>
              <a:rPr lang="fr-FR" sz="4000" b="1" i="0" dirty="0">
                <a:solidFill>
                  <a:schemeClr val="bg1"/>
                </a:solidFill>
                <a:effectLst/>
                <a:latin typeface="+mn-lt"/>
              </a:rPr>
            </a:br>
            <a:endParaRPr lang="fr-FR" sz="4000" dirty="0">
              <a:solidFill>
                <a:schemeClr val="bg1"/>
              </a:solidFill>
              <a:latin typeface="+mn-lt"/>
            </a:endParaRPr>
          </a:p>
        </p:txBody>
      </p:sp>
      <p:pic>
        <p:nvPicPr>
          <p:cNvPr id="5" name="Picture 2" descr="Project Resource Management – World of Project Management – Marc Arnecke,  PMP">
            <a:extLst>
              <a:ext uri="{FF2B5EF4-FFF2-40B4-BE49-F238E27FC236}">
                <a16:creationId xmlns:a16="http://schemas.microsoft.com/office/drawing/2014/main" id="{2C2F0E2D-0D19-4FB0-990A-5FC0410185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9401" y="2565403"/>
            <a:ext cx="6857997" cy="1727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804918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042FE7B-BF42-457A-98F7-E0E5BD266DE4}"/>
              </a:ext>
            </a:extLst>
          </p:cNvPr>
          <p:cNvSpPr>
            <a:spLocks noGrp="1"/>
          </p:cNvSpPr>
          <p:nvPr>
            <p:ph idx="1"/>
          </p:nvPr>
        </p:nvSpPr>
        <p:spPr>
          <a:xfrm>
            <a:off x="129309" y="1825625"/>
            <a:ext cx="10233891" cy="4351338"/>
          </a:xfrm>
        </p:spPr>
        <p:txBody>
          <a:bodyPr/>
          <a:lstStyle/>
          <a:p>
            <a:pPr algn="just"/>
            <a:r>
              <a:rPr lang="en-US" sz="2600" b="0" i="0" dirty="0">
                <a:effectLst/>
              </a:rPr>
              <a:t>Effective </a:t>
            </a:r>
            <a:r>
              <a:rPr lang="en-US" sz="2600" b="1" i="0" dirty="0">
                <a:solidFill>
                  <a:srgbClr val="FF0000"/>
                </a:solidFill>
                <a:effectLst/>
              </a:rPr>
              <a:t>Project Resource Planning </a:t>
            </a:r>
            <a:r>
              <a:rPr lang="en-US" sz="2600" b="0" i="0" dirty="0">
                <a:effectLst/>
              </a:rPr>
              <a:t>provides a clear picture of </a:t>
            </a:r>
            <a:r>
              <a:rPr lang="en-US" sz="2600" b="1" i="0" dirty="0">
                <a:effectLst/>
              </a:rPr>
              <a:t>who is doing what </a:t>
            </a:r>
            <a:r>
              <a:rPr lang="en-US" sz="2600" b="0" i="0" dirty="0">
                <a:effectLst/>
              </a:rPr>
              <a:t>and </a:t>
            </a:r>
            <a:r>
              <a:rPr lang="en-US" sz="2600" b="1" i="0" dirty="0">
                <a:effectLst/>
              </a:rPr>
              <a:t>how long they need to accomplish the same</a:t>
            </a:r>
            <a:r>
              <a:rPr lang="en-US" sz="2600" b="0" i="0" dirty="0">
                <a:effectLst/>
              </a:rPr>
              <a:t>. </a:t>
            </a:r>
          </a:p>
          <a:p>
            <a:pPr algn="just"/>
            <a:endParaRPr lang="en-US" sz="2600" dirty="0"/>
          </a:p>
          <a:p>
            <a:pPr algn="just"/>
            <a:r>
              <a:rPr lang="en-US" sz="2600" b="0" i="0" dirty="0">
                <a:effectLst/>
              </a:rPr>
              <a:t>It helps you visualize underutilized Resources or those getting rolled off from tasks and re-allocate them to suitable project vacancies</a:t>
            </a:r>
            <a:r>
              <a:rPr lang="en-US" b="0" i="0" dirty="0">
                <a:effectLst/>
              </a:rPr>
              <a:t>.</a:t>
            </a:r>
          </a:p>
          <a:p>
            <a:pPr algn="just"/>
            <a:endParaRPr lang="en-US" dirty="0"/>
          </a:p>
          <a:p>
            <a:pPr algn="just"/>
            <a:r>
              <a:rPr lang="en-US" sz="2600" b="0" i="0" dirty="0">
                <a:effectLst/>
              </a:rPr>
              <a:t>Therefore, </a:t>
            </a:r>
            <a:r>
              <a:rPr lang="en-US" sz="2600" b="1" i="0" dirty="0">
                <a:solidFill>
                  <a:srgbClr val="FF0000"/>
                </a:solidFill>
                <a:effectLst/>
              </a:rPr>
              <a:t>Project Resource Management </a:t>
            </a:r>
            <a:r>
              <a:rPr lang="en-US" sz="2600" b="0" i="0" dirty="0">
                <a:effectLst/>
              </a:rPr>
              <a:t>is a continuous process, and by implementing the right solution, one can take preventive measures to meet the overall objectives.</a:t>
            </a:r>
            <a:endParaRPr lang="fr-FR" sz="2600" dirty="0"/>
          </a:p>
        </p:txBody>
      </p:sp>
      <p:sp>
        <p:nvSpPr>
          <p:cNvPr id="4" name="Titre 1">
            <a:extLst>
              <a:ext uri="{FF2B5EF4-FFF2-40B4-BE49-F238E27FC236}">
                <a16:creationId xmlns:a16="http://schemas.microsoft.com/office/drawing/2014/main" id="{E53FB2BC-CFC1-4CB8-88B7-F99FA033086B}"/>
              </a:ext>
            </a:extLst>
          </p:cNvPr>
          <p:cNvSpPr>
            <a:spLocks noGrp="1"/>
          </p:cNvSpPr>
          <p:nvPr>
            <p:ph type="title"/>
          </p:nvPr>
        </p:nvSpPr>
        <p:spPr>
          <a:xfrm>
            <a:off x="2382982" y="365126"/>
            <a:ext cx="7241309" cy="937202"/>
          </a:xfrm>
        </p:spPr>
        <p:txBody>
          <a:bodyPr>
            <a:normAutofit fontScale="90000"/>
          </a:bodyPr>
          <a:lstStyle/>
          <a:p>
            <a:pPr algn="ctr"/>
            <a:br>
              <a:rPr lang="fr-FR" sz="4000" b="1" i="0" dirty="0">
                <a:solidFill>
                  <a:schemeClr val="bg1"/>
                </a:solidFill>
                <a:effectLst/>
                <a:latin typeface="+mn-lt"/>
              </a:rPr>
            </a:br>
            <a:r>
              <a:rPr lang="fr-FR" sz="4000" b="1" i="0" dirty="0">
                <a:solidFill>
                  <a:srgbClr val="66FFFF"/>
                </a:solidFill>
                <a:effectLst/>
                <a:latin typeface="+mn-lt"/>
              </a:rPr>
              <a:t>V- Project Resouces</a:t>
            </a:r>
            <a:br>
              <a:rPr lang="fr-FR" sz="4000" b="1" i="0" dirty="0">
                <a:solidFill>
                  <a:schemeClr val="bg1"/>
                </a:solidFill>
                <a:effectLst/>
                <a:latin typeface="+mn-lt"/>
              </a:rPr>
            </a:br>
            <a:endParaRPr lang="fr-FR" sz="4000" dirty="0">
              <a:solidFill>
                <a:schemeClr val="bg1"/>
              </a:solidFill>
              <a:latin typeface="+mn-lt"/>
            </a:endParaRPr>
          </a:p>
        </p:txBody>
      </p:sp>
      <p:pic>
        <p:nvPicPr>
          <p:cNvPr id="5" name="Picture 2" descr="Project Resource Management – World of Project Management – Marc Arnecke,  PMP">
            <a:extLst>
              <a:ext uri="{FF2B5EF4-FFF2-40B4-BE49-F238E27FC236}">
                <a16:creationId xmlns:a16="http://schemas.microsoft.com/office/drawing/2014/main" id="{6084700A-D5C5-47B3-89DD-96549DC5A3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9401" y="2565403"/>
            <a:ext cx="6857997" cy="1727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891567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404CB6D-2946-41B4-A225-1231276FD46D}"/>
              </a:ext>
            </a:extLst>
          </p:cNvPr>
          <p:cNvSpPr>
            <a:spLocks noGrp="1"/>
          </p:cNvSpPr>
          <p:nvPr>
            <p:ph idx="1"/>
          </p:nvPr>
        </p:nvSpPr>
        <p:spPr>
          <a:xfrm>
            <a:off x="286327" y="1825625"/>
            <a:ext cx="10030691" cy="4351338"/>
          </a:xfrm>
        </p:spPr>
        <p:txBody>
          <a:bodyPr/>
          <a:lstStyle/>
          <a:p>
            <a:pPr marL="0" indent="0" algn="just">
              <a:buNone/>
            </a:pPr>
            <a:r>
              <a:rPr lang="en-US" b="1" i="0" dirty="0">
                <a:solidFill>
                  <a:srgbClr val="333333"/>
                </a:solidFill>
                <a:effectLst/>
                <a:latin typeface="Open Sans" panose="020B0606030504020204" pitchFamily="34" charset="0"/>
              </a:rPr>
              <a:t>	</a:t>
            </a:r>
            <a:r>
              <a:rPr lang="en-US" sz="2600" b="1" i="0" dirty="0">
                <a:effectLst/>
              </a:rPr>
              <a:t>IV-3-How to create a Project Resource Plan?</a:t>
            </a:r>
          </a:p>
          <a:p>
            <a:pPr marL="0" indent="0" algn="just">
              <a:buNone/>
            </a:pPr>
            <a:endParaRPr lang="en-US" sz="2600" b="1" i="0" dirty="0">
              <a:effectLst/>
            </a:endParaRPr>
          </a:p>
          <a:p>
            <a:pPr algn="just"/>
            <a:r>
              <a:rPr lang="en-US" sz="2600" b="0" i="0" dirty="0">
                <a:effectLst/>
              </a:rPr>
              <a:t>For every successful Project, the journey starts with creating an </a:t>
            </a:r>
            <a:r>
              <a:rPr lang="en-US" sz="2600" b="1" i="0" dirty="0">
                <a:effectLst/>
              </a:rPr>
              <a:t>efficient Project Resource Plan</a:t>
            </a:r>
            <a:r>
              <a:rPr lang="en-US" sz="2600" b="0" i="0" dirty="0">
                <a:effectLst/>
              </a:rPr>
              <a:t>. </a:t>
            </a:r>
          </a:p>
          <a:p>
            <a:pPr marL="0" indent="0" algn="just">
              <a:buNone/>
            </a:pPr>
            <a:endParaRPr lang="en-US" sz="2600" b="0" i="0" dirty="0">
              <a:effectLst/>
            </a:endParaRPr>
          </a:p>
          <a:p>
            <a:pPr algn="just"/>
            <a:r>
              <a:rPr lang="en-US" sz="2600" b="0" i="0" dirty="0">
                <a:effectLst/>
              </a:rPr>
              <a:t>Using Resource Management Solutions, Project Managers can plan, organize, and manage the Project Resources effectively.</a:t>
            </a:r>
          </a:p>
          <a:p>
            <a:pPr marL="0" indent="0">
              <a:buNone/>
            </a:pPr>
            <a:endParaRPr lang="fr-FR" dirty="0"/>
          </a:p>
        </p:txBody>
      </p:sp>
      <p:sp>
        <p:nvSpPr>
          <p:cNvPr id="4" name="Titre 1">
            <a:extLst>
              <a:ext uri="{FF2B5EF4-FFF2-40B4-BE49-F238E27FC236}">
                <a16:creationId xmlns:a16="http://schemas.microsoft.com/office/drawing/2014/main" id="{14BFF264-EA23-4229-8C6B-26A31EB4380B}"/>
              </a:ext>
            </a:extLst>
          </p:cNvPr>
          <p:cNvSpPr>
            <a:spLocks noGrp="1"/>
          </p:cNvSpPr>
          <p:nvPr>
            <p:ph type="title"/>
          </p:nvPr>
        </p:nvSpPr>
        <p:spPr>
          <a:xfrm>
            <a:off x="2503054" y="378690"/>
            <a:ext cx="7167419" cy="858983"/>
          </a:xfrm>
        </p:spPr>
        <p:txBody>
          <a:bodyPr>
            <a:normAutofit fontScale="90000"/>
          </a:bodyPr>
          <a:lstStyle/>
          <a:p>
            <a:pPr algn="ctr"/>
            <a:br>
              <a:rPr lang="fr-FR" sz="4000" b="1" i="0" dirty="0">
                <a:solidFill>
                  <a:schemeClr val="bg1"/>
                </a:solidFill>
                <a:effectLst/>
                <a:latin typeface="+mn-lt"/>
              </a:rPr>
            </a:br>
            <a:r>
              <a:rPr lang="fr-FR" sz="4000" b="1" i="0" dirty="0">
                <a:solidFill>
                  <a:srgbClr val="66FFFF"/>
                </a:solidFill>
                <a:effectLst/>
                <a:latin typeface="+mn-lt"/>
              </a:rPr>
              <a:t>V- Project Resouces</a:t>
            </a:r>
            <a:br>
              <a:rPr lang="fr-FR" sz="4000" b="1" i="0" dirty="0">
                <a:solidFill>
                  <a:schemeClr val="bg1"/>
                </a:solidFill>
                <a:effectLst/>
                <a:latin typeface="+mn-lt"/>
              </a:rPr>
            </a:br>
            <a:endParaRPr lang="fr-FR" sz="4000" dirty="0">
              <a:solidFill>
                <a:schemeClr val="bg1"/>
              </a:solidFill>
              <a:latin typeface="+mn-lt"/>
            </a:endParaRPr>
          </a:p>
        </p:txBody>
      </p:sp>
      <p:pic>
        <p:nvPicPr>
          <p:cNvPr id="5" name="Picture 2" descr="Project Resource Management – World of Project Management – Marc Arnecke,  PMP">
            <a:extLst>
              <a:ext uri="{FF2B5EF4-FFF2-40B4-BE49-F238E27FC236}">
                <a16:creationId xmlns:a16="http://schemas.microsoft.com/office/drawing/2014/main" id="{BF88CBD6-9DDF-4A0A-9686-58A62795E2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9401" y="2565403"/>
            <a:ext cx="6857997" cy="1727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439631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AA5C5D0-E0F3-480F-A46A-3DA556706A30}"/>
              </a:ext>
            </a:extLst>
          </p:cNvPr>
          <p:cNvSpPr>
            <a:spLocks noGrp="1"/>
          </p:cNvSpPr>
          <p:nvPr>
            <p:ph type="title"/>
          </p:nvPr>
        </p:nvSpPr>
        <p:spPr/>
        <p:txBody>
          <a:bodyPr/>
          <a:lstStyle/>
          <a:p>
            <a:endParaRPr lang="fr-FR"/>
          </a:p>
        </p:txBody>
      </p:sp>
      <p:pic>
        <p:nvPicPr>
          <p:cNvPr id="1028" name="Picture 4" descr="Word Writing Text Summary. Business Photo Showcasing Brief Statement Or  Account Of Main Points Of Something Subject Colored Clothespin Papers Empty  Reminder Wooden Floor Background Office Stock Photo, Picture And Royalty  Free">
            <a:extLst>
              <a:ext uri="{FF2B5EF4-FFF2-40B4-BE49-F238E27FC236}">
                <a16:creationId xmlns:a16="http://schemas.microsoft.com/office/drawing/2014/main" id="{008D3810-F72A-421F-A83D-A1A71BA81E7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28367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609E8FF-1E19-402A-A164-B076428C55DD}"/>
              </a:ext>
            </a:extLst>
          </p:cNvPr>
          <p:cNvSpPr>
            <a:spLocks noGrp="1"/>
          </p:cNvSpPr>
          <p:nvPr>
            <p:ph type="title"/>
          </p:nvPr>
        </p:nvSpPr>
        <p:spPr/>
        <p:txBody>
          <a:bodyPr/>
          <a:lstStyle/>
          <a:p>
            <a:endParaRPr lang="fr-FR"/>
          </a:p>
        </p:txBody>
      </p:sp>
      <p:pic>
        <p:nvPicPr>
          <p:cNvPr id="9" name="Picture 4" descr="Project Stakeholders [37] | Download Scientific Diagram">
            <a:extLst>
              <a:ext uri="{FF2B5EF4-FFF2-40B4-BE49-F238E27FC236}">
                <a16:creationId xmlns:a16="http://schemas.microsoft.com/office/drawing/2014/main" id="{3BA8867C-5BE0-456A-B04A-98EF11E73FA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7610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87535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2022580-330C-43D1-A905-F37815696A66}"/>
              </a:ext>
            </a:extLst>
          </p:cNvPr>
          <p:cNvSpPr>
            <a:spLocks noGrp="1"/>
          </p:cNvSpPr>
          <p:nvPr>
            <p:ph type="title"/>
          </p:nvPr>
        </p:nvSpPr>
        <p:spPr/>
        <p:txBody>
          <a:bodyPr/>
          <a:lstStyle/>
          <a:p>
            <a:endParaRPr lang="fr-FR"/>
          </a:p>
        </p:txBody>
      </p:sp>
      <p:pic>
        <p:nvPicPr>
          <p:cNvPr id="10" name="Espace réservé du contenu 9">
            <a:extLst>
              <a:ext uri="{FF2B5EF4-FFF2-40B4-BE49-F238E27FC236}">
                <a16:creationId xmlns:a16="http://schemas.microsoft.com/office/drawing/2014/main" id="{D67D5141-3C28-4CBC-864F-D8746AE90A31}"/>
              </a:ext>
            </a:extLst>
          </p:cNvPr>
          <p:cNvPicPr>
            <a:picLocks noGrp="1" noChangeAspect="1"/>
          </p:cNvPicPr>
          <p:nvPr>
            <p:ph idx="1"/>
          </p:nvPr>
        </p:nvPicPr>
        <p:blipFill>
          <a:blip r:embed="rId2"/>
          <a:stretch>
            <a:fillRect/>
          </a:stretch>
        </p:blipFill>
        <p:spPr>
          <a:xfrm>
            <a:off x="0" y="-1"/>
            <a:ext cx="5809673" cy="6742545"/>
          </a:xfrm>
        </p:spPr>
      </p:pic>
      <p:pic>
        <p:nvPicPr>
          <p:cNvPr id="6" name="Image 5">
            <a:extLst>
              <a:ext uri="{FF2B5EF4-FFF2-40B4-BE49-F238E27FC236}">
                <a16:creationId xmlns:a16="http://schemas.microsoft.com/office/drawing/2014/main" id="{E004AF6F-E745-4D00-9C36-711EA03A78F5}"/>
              </a:ext>
            </a:extLst>
          </p:cNvPr>
          <p:cNvPicPr>
            <a:picLocks noChangeAspect="1"/>
          </p:cNvPicPr>
          <p:nvPr/>
        </p:nvPicPr>
        <p:blipFill>
          <a:blip r:embed="rId3"/>
          <a:stretch>
            <a:fillRect/>
          </a:stretch>
        </p:blipFill>
        <p:spPr>
          <a:xfrm>
            <a:off x="5809673" y="0"/>
            <a:ext cx="6448425" cy="6961332"/>
          </a:xfrm>
          <a:prstGeom prst="rect">
            <a:avLst/>
          </a:prstGeom>
        </p:spPr>
      </p:pic>
    </p:spTree>
    <p:extLst>
      <p:ext uri="{BB962C8B-B14F-4D97-AF65-F5344CB8AC3E}">
        <p14:creationId xmlns:p14="http://schemas.microsoft.com/office/powerpoint/2010/main" val="376577163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Components of Resource Management">
            <a:extLst>
              <a:ext uri="{FF2B5EF4-FFF2-40B4-BE49-F238E27FC236}">
                <a16:creationId xmlns:a16="http://schemas.microsoft.com/office/drawing/2014/main" id="{13F40C0E-46EE-4899-8703-58C09133F54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197477" y="1"/>
            <a:ext cx="599452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Generating Value by Using a Project Requirements Plan – Value Generation  Partners Vblog">
            <a:extLst>
              <a:ext uri="{FF2B5EF4-FFF2-40B4-BE49-F238E27FC236}">
                <a16:creationId xmlns:a16="http://schemas.microsoft.com/office/drawing/2014/main" id="{8CFDF1AE-5A28-4571-9796-73352E4C87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5828144" cy="6858000"/>
          </a:xfrm>
          <a:prstGeom prst="rect">
            <a:avLst/>
          </a:prstGeom>
          <a:noFill/>
          <a:extLst>
            <a:ext uri="{909E8E84-426E-40DD-AFC4-6F175D3DCCD1}">
              <a14:hiddenFill xmlns:a14="http://schemas.microsoft.com/office/drawing/2010/main">
                <a:solidFill>
                  <a:srgbClr val="FFFFFF"/>
                </a:solidFill>
              </a14:hiddenFill>
            </a:ext>
          </a:extLst>
        </p:spPr>
      </p:pic>
      <p:sp>
        <p:nvSpPr>
          <p:cNvPr id="12" name="ZoneTexte 11">
            <a:extLst>
              <a:ext uri="{FF2B5EF4-FFF2-40B4-BE49-F238E27FC236}">
                <a16:creationId xmlns:a16="http://schemas.microsoft.com/office/drawing/2014/main" id="{4D11EA74-3557-44AA-91DD-C34C507AE8C7}"/>
              </a:ext>
            </a:extLst>
          </p:cNvPr>
          <p:cNvSpPr txBox="1"/>
          <p:nvPr/>
        </p:nvSpPr>
        <p:spPr>
          <a:xfrm rot="5400000">
            <a:off x="2583811" y="3244336"/>
            <a:ext cx="6857998" cy="369332"/>
          </a:xfrm>
          <a:prstGeom prst="rect">
            <a:avLst/>
          </a:prstGeom>
          <a:solidFill>
            <a:srgbClr val="FFFF00"/>
          </a:solidFill>
        </p:spPr>
        <p:txBody>
          <a:bodyPr wrap="square">
            <a:spAutoFit/>
          </a:bodyPr>
          <a:lstStyle/>
          <a:p>
            <a:endParaRPr lang="fr-FR" dirty="0"/>
          </a:p>
        </p:txBody>
      </p:sp>
      <p:sp>
        <p:nvSpPr>
          <p:cNvPr id="16" name="Espace réservé du contenu 2">
            <a:extLst>
              <a:ext uri="{FF2B5EF4-FFF2-40B4-BE49-F238E27FC236}">
                <a16:creationId xmlns:a16="http://schemas.microsoft.com/office/drawing/2014/main" id="{3D12454F-2FBF-4FDE-B8D6-AF68C7D3604B}"/>
              </a:ext>
            </a:extLst>
          </p:cNvPr>
          <p:cNvSpPr>
            <a:spLocks noGrp="1"/>
          </p:cNvSpPr>
          <p:nvPr>
            <p:ph type="title"/>
          </p:nvPr>
        </p:nvSpPr>
        <p:spPr>
          <a:xfrm>
            <a:off x="6797840" y="0"/>
            <a:ext cx="5156324" cy="761711"/>
          </a:xfrm>
        </p:spPr>
        <p:txBody>
          <a:bodyPr>
            <a:normAutofit/>
          </a:bodyPr>
          <a:lstStyle/>
          <a:p>
            <a:pPr marL="0" indent="0" algn="ctr">
              <a:buNone/>
            </a:pPr>
            <a:r>
              <a:rPr lang="fr-FR" b="1" dirty="0">
                <a:latin typeface="+mn-lt"/>
              </a:rPr>
              <a:t>Project Resources</a:t>
            </a:r>
          </a:p>
        </p:txBody>
      </p:sp>
    </p:spTree>
    <p:extLst>
      <p:ext uri="{BB962C8B-B14F-4D97-AF65-F5344CB8AC3E}">
        <p14:creationId xmlns:p14="http://schemas.microsoft.com/office/powerpoint/2010/main" val="340424278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Voir La Prochaine Fois épinglée Sur Panneau D'affichage Banque D'Images Et  Photos Libres De Droits. Image 9640876.">
            <a:extLst>
              <a:ext uri="{FF2B5EF4-FFF2-40B4-BE49-F238E27FC236}">
                <a16:creationId xmlns:a16="http://schemas.microsoft.com/office/drawing/2014/main" id="{B5756232-4AD5-4AA7-8864-8035CE5299E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46183"/>
            <a:ext cx="12192000" cy="67841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6010712"/>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9484</TotalTime>
  <Words>3116</Words>
  <Application>Microsoft Office PowerPoint</Application>
  <PresentationFormat>Grand écran</PresentationFormat>
  <Paragraphs>276</Paragraphs>
  <Slides>50</Slides>
  <Notes>2</Notes>
  <HiddenSlides>0</HiddenSlides>
  <MMClips>0</MMClips>
  <ScaleCrop>false</ScaleCrop>
  <HeadingPairs>
    <vt:vector size="6" baseType="variant">
      <vt:variant>
        <vt:lpstr>Polices utilisées</vt:lpstr>
      </vt:variant>
      <vt:variant>
        <vt:i4>17</vt:i4>
      </vt:variant>
      <vt:variant>
        <vt:lpstr>Thème</vt:lpstr>
      </vt:variant>
      <vt:variant>
        <vt:i4>1</vt:i4>
      </vt:variant>
      <vt:variant>
        <vt:lpstr>Titres des diapositives</vt:lpstr>
      </vt:variant>
      <vt:variant>
        <vt:i4>50</vt:i4>
      </vt:variant>
    </vt:vector>
  </HeadingPairs>
  <TitlesOfParts>
    <vt:vector size="68" baseType="lpstr">
      <vt:lpstr>Arial</vt:lpstr>
      <vt:lpstr>Arial Black</vt:lpstr>
      <vt:lpstr>Avenir LT W01_45 Book1475508</vt:lpstr>
      <vt:lpstr>Avenir LT W01_65 Medium1475532</vt:lpstr>
      <vt:lpstr>Avenir LT W01_85 Heavy1475544</vt:lpstr>
      <vt:lpstr>Calibri</vt:lpstr>
      <vt:lpstr>Calibri Light</vt:lpstr>
      <vt:lpstr>FaktSoft</vt:lpstr>
      <vt:lpstr>gordita</vt:lpstr>
      <vt:lpstr>Helvetica</vt:lpstr>
      <vt:lpstr>helvetica neue</vt:lpstr>
      <vt:lpstr>Montserrat</vt:lpstr>
      <vt:lpstr>Open Sans</vt:lpstr>
      <vt:lpstr>Roboto</vt:lpstr>
      <vt:lpstr>Symbol</vt:lpstr>
      <vt:lpstr>Tajawal Medium</vt:lpstr>
      <vt:lpstr>Wingdings</vt:lpstr>
      <vt:lpstr>Thème Office</vt:lpstr>
      <vt:lpstr>Présentation PowerPoint</vt:lpstr>
      <vt:lpstr>Présentation PowerPoint</vt:lpstr>
      <vt:lpstr>In the previous lessons…</vt:lpstr>
      <vt:lpstr>In the previous lessons…</vt:lpstr>
      <vt:lpstr>In the previous lessons…</vt:lpstr>
      <vt:lpstr>In the previous lessons…</vt:lpstr>
      <vt:lpstr>In the previous lessons…</vt:lpstr>
      <vt:lpstr>     Syllabus .  </vt:lpstr>
      <vt:lpstr>I- The Project Stakeholders</vt:lpstr>
      <vt:lpstr>I- The Project Stakeholders</vt:lpstr>
      <vt:lpstr>I- The Project Stakeholders</vt:lpstr>
      <vt:lpstr>I- The Project Stakeholders</vt:lpstr>
      <vt:lpstr>I- The Project Stakeholders</vt:lpstr>
      <vt:lpstr>I- The Project Stakeholders</vt:lpstr>
      <vt:lpstr>I- The Project Stakeholders</vt:lpstr>
      <vt:lpstr>I- The Project Stakeholders</vt:lpstr>
      <vt:lpstr>I- The Project Stakeholders</vt:lpstr>
      <vt:lpstr>I- The Project Stakeholders</vt:lpstr>
      <vt:lpstr>I- The Project Stakeholders</vt:lpstr>
      <vt:lpstr> </vt:lpstr>
      <vt:lpstr>I- The Project Stakeholders</vt:lpstr>
      <vt:lpstr> </vt:lpstr>
      <vt:lpstr>I- The Project Stakeholders</vt:lpstr>
      <vt:lpstr> </vt:lpstr>
      <vt:lpstr>I- The Project Stakeholders</vt:lpstr>
      <vt:lpstr>Présentation PowerPoint</vt:lpstr>
      <vt:lpstr>I- The Project Stakeholders</vt:lpstr>
      <vt:lpstr> II- Project Scope </vt:lpstr>
      <vt:lpstr> II- Project Scope </vt:lpstr>
      <vt:lpstr> II- Project Scope </vt:lpstr>
      <vt:lpstr> II- Project Scope </vt:lpstr>
      <vt:lpstr> II- Project Scope </vt:lpstr>
      <vt:lpstr> II- Project Scope </vt:lpstr>
      <vt:lpstr> II- Project Scope </vt:lpstr>
      <vt:lpstr> II- Project Scope </vt:lpstr>
      <vt:lpstr>III-High-level Milestones </vt:lpstr>
      <vt:lpstr> III-High-level Milestones </vt:lpstr>
      <vt:lpstr> III-High-level Milestones </vt:lpstr>
      <vt:lpstr> IV- Project Requirements</vt:lpstr>
      <vt:lpstr> IV- Project Requirements</vt:lpstr>
      <vt:lpstr> V- Project Resouces </vt:lpstr>
      <vt:lpstr>Présentation PowerPoint</vt:lpstr>
      <vt:lpstr> V- Project Resouces </vt:lpstr>
      <vt:lpstr> V- Project Resouces </vt:lpstr>
      <vt:lpstr> V- Project Resouces </vt:lpstr>
      <vt:lpstr>Présentation PowerPoint</vt:lpstr>
      <vt:lpstr>Présentation PowerPoint</vt:lpstr>
      <vt:lpstr>Présentation PowerPoint</vt:lpstr>
      <vt:lpstr>Project Resources</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Scope Project Schedule</dc:title>
  <dc:creator>Myriam</dc:creator>
  <cp:lastModifiedBy>Myriam</cp:lastModifiedBy>
  <cp:revision>22</cp:revision>
  <dcterms:created xsi:type="dcterms:W3CDTF">2022-02-22T07:05:04Z</dcterms:created>
  <dcterms:modified xsi:type="dcterms:W3CDTF">2022-03-12T08:54:59Z</dcterms:modified>
</cp:coreProperties>
</file>