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349" r:id="rId8"/>
    <p:sldId id="520" r:id="rId9"/>
    <p:sldId id="551" r:id="rId10"/>
    <p:sldId id="552" r:id="rId11"/>
    <p:sldId id="500" r:id="rId12"/>
    <p:sldId id="541" r:id="rId13"/>
    <p:sldId id="509" r:id="rId14"/>
    <p:sldId id="553" r:id="rId15"/>
    <p:sldId id="510" r:id="rId16"/>
    <p:sldId id="554" r:id="rId17"/>
    <p:sldId id="504" r:id="rId18"/>
    <p:sldId id="542" r:id="rId19"/>
    <p:sldId id="545" r:id="rId20"/>
    <p:sldId id="550" r:id="rId21"/>
    <p:sldId id="546" r:id="rId22"/>
    <p:sldId id="511" r:id="rId23"/>
    <p:sldId id="513" r:id="rId24"/>
    <p:sldId id="555" r:id="rId25"/>
    <p:sldId id="544" r:id="rId26"/>
    <p:sldId id="557" r:id="rId27"/>
    <p:sldId id="558" r:id="rId28"/>
    <p:sldId id="543" r:id="rId29"/>
    <p:sldId id="514" r:id="rId30"/>
    <p:sldId id="560" r:id="rId31"/>
    <p:sldId id="561" r:id="rId32"/>
    <p:sldId id="559" r:id="rId33"/>
    <p:sldId id="556" r:id="rId34"/>
    <p:sldId id="526" r:id="rId35"/>
    <p:sldId id="562" r:id="rId36"/>
    <p:sldId id="527" r:id="rId37"/>
    <p:sldId id="521" r:id="rId38"/>
    <p:sldId id="548" r:id="rId39"/>
    <p:sldId id="547" r:id="rId40"/>
    <p:sldId id="549" r:id="rId41"/>
    <p:sldId id="523" r:id="rId42"/>
    <p:sldId id="522" r:id="rId43"/>
    <p:sldId id="524" r:id="rId44"/>
    <p:sldId id="525" r:id="rId45"/>
    <p:sldId id="539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349"/>
            <p14:sldId id="520"/>
            <p14:sldId id="551"/>
            <p14:sldId id="552"/>
            <p14:sldId id="500"/>
            <p14:sldId id="541"/>
            <p14:sldId id="509"/>
            <p14:sldId id="553"/>
            <p14:sldId id="510"/>
            <p14:sldId id="554"/>
            <p14:sldId id="504"/>
            <p14:sldId id="542"/>
            <p14:sldId id="545"/>
            <p14:sldId id="550"/>
            <p14:sldId id="546"/>
            <p14:sldId id="511"/>
            <p14:sldId id="513"/>
            <p14:sldId id="555"/>
            <p14:sldId id="544"/>
            <p14:sldId id="557"/>
            <p14:sldId id="558"/>
            <p14:sldId id="543"/>
            <p14:sldId id="514"/>
            <p14:sldId id="560"/>
            <p14:sldId id="561"/>
            <p14:sldId id="559"/>
            <p14:sldId id="556"/>
            <p14:sldId id="526"/>
            <p14:sldId id="562"/>
            <p14:sldId id="527"/>
            <p14:sldId id="521"/>
            <p14:sldId id="548"/>
            <p14:sldId id="547"/>
            <p14:sldId id="549"/>
            <p14:sldId id="523"/>
            <p14:sldId id="522"/>
            <p14:sldId id="524"/>
            <p14:sldId id="525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tif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581" y="1925142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 to Machine Learning and Finance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Understand what Machine Learning (ML) is and why it matters in finance.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Describe the Data Science Life Cycle and its steps.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Explain the importance of Data Understanding before modeling.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Identify financial data types (numerical, categorical, time series).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Recognize common financial data sources (market, credit, transaction).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Write simple Python code for data loading</a:t>
            </a:r>
            <a:r>
              <a:rPr lang="en-US" sz="2000">
                <a:latin typeface="Alexandria" charset="0"/>
              </a:rPr>
              <a:t>, cleaning.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4327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Machine Learning?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Machine Learning (ML) is a branch of Artificial Intelligence (AI) where computers learn from data instead of being programmed with fixed rules.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ML algorithms identify patterns in data and make predictions or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finance, ML helps automate tasks, forecast markets, and manage risks.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E1AED4-B9BE-F047-9719-949AF85A7E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231" y="878774"/>
            <a:ext cx="5582750" cy="54567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228682" y="1407886"/>
            <a:ext cx="55278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AI (Artificial Intelligence): </a:t>
            </a:r>
            <a:r>
              <a:rPr lang="en-US" sz="2000" dirty="0">
                <a:latin typeface="Alexandria" charset="0"/>
              </a:rPr>
              <a:t>The big umbrella — making machines act smart — able to mimic human thinking, reasoning, and decision-making.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ML (Machine Learning): </a:t>
            </a:r>
            <a:r>
              <a:rPr lang="en-US" sz="2000" dirty="0">
                <a:latin typeface="Alexandria" charset="0"/>
              </a:rPr>
              <a:t>A subset of AI — machines learn from data to improve without being told every rule.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Deep Learning (DL): </a:t>
            </a:r>
            <a:r>
              <a:rPr lang="en-US" sz="2000" dirty="0">
                <a:latin typeface="Alexandria" charset="0"/>
              </a:rPr>
              <a:t>A subset of ML — uses artificial neural networks (like the human brain’s structure) to handle very complex tasks such as image recognition, speech, and natural language.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D5E562-23C9-D447-B0D9-E355243BB3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ML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Speed </a:t>
            </a:r>
            <a:r>
              <a:rPr lang="en-US" sz="2400" dirty="0">
                <a:latin typeface="Alexandria" charset="0"/>
              </a:rPr>
              <a:t>– Automates decisions in milliseconds</a:t>
            </a:r>
          </a:p>
          <a:p>
            <a:r>
              <a:rPr lang="en-US" sz="2400" dirty="0">
                <a:latin typeface="Alexandria" charset="0"/>
              </a:rPr>
              <a:t>ML algorithms can process millions of transactions instantly.</a:t>
            </a:r>
          </a:p>
          <a:p>
            <a:r>
              <a:rPr lang="en-US" sz="2400" dirty="0">
                <a:latin typeface="Alexandria" charset="0"/>
              </a:rPr>
              <a:t>Example: High-frequency trading (HFT) systems use ML to buy and sell stocks in fractions of a second, exploiting tiny price differences before humans can react.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Accuracy</a:t>
            </a:r>
            <a:r>
              <a:rPr lang="en-US" sz="2400" dirty="0">
                <a:latin typeface="Alexandria" charset="0"/>
              </a:rPr>
              <a:t> – Detects fraud better than manual checks</a:t>
            </a:r>
          </a:p>
          <a:p>
            <a:r>
              <a:rPr lang="en-US" sz="2400" dirty="0">
                <a:latin typeface="Alexandria" charset="0"/>
              </a:rPr>
              <a:t>ML models learn patterns of legitimate vs. fraudulent transactions.</a:t>
            </a:r>
          </a:p>
          <a:p>
            <a:r>
              <a:rPr lang="en-US" sz="2400" dirty="0">
                <a:latin typeface="Alexandria" charset="0"/>
              </a:rPr>
              <a:t>Example: Credit card companies use ML to flag unusual spending behavior, preventing fraudulent purchases automatically.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ML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Insights</a:t>
            </a:r>
            <a:r>
              <a:rPr lang="en-US" sz="2400" dirty="0">
                <a:latin typeface="Alexandria" charset="0"/>
              </a:rPr>
              <a:t> – Finds hidden market patterns</a:t>
            </a:r>
          </a:p>
          <a:p>
            <a:r>
              <a:rPr lang="en-US" sz="2400" dirty="0">
                <a:latin typeface="Alexandria" charset="0"/>
              </a:rPr>
              <a:t>ML uncovers trends and correlations that traditional analysis might miss.</a:t>
            </a:r>
          </a:p>
          <a:p>
            <a:r>
              <a:rPr lang="en-US" sz="2400" dirty="0">
                <a:latin typeface="Alexandria" charset="0"/>
              </a:rPr>
              <a:t>Example: Portfolio managers use ML to detect correlations between asset classes, helping to predict market movements and optimize investment strategies.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Efficiency</a:t>
            </a:r>
            <a:r>
              <a:rPr lang="en-US" sz="2400" dirty="0">
                <a:latin typeface="Alexandria" charset="0"/>
              </a:rPr>
              <a:t> – Reduces cost and human error</a:t>
            </a:r>
          </a:p>
          <a:p>
            <a:r>
              <a:rPr lang="en-US" sz="2400" dirty="0">
                <a:latin typeface="Alexandria" charset="0"/>
              </a:rPr>
              <a:t>Automating repetitive tasks saves time and reduces mistakes.</a:t>
            </a:r>
          </a:p>
          <a:p>
            <a:r>
              <a:rPr lang="en-US" sz="2400" dirty="0">
                <a:latin typeface="Alexandria" charset="0"/>
              </a:rPr>
              <a:t>Example: Loan approval processes use ML to assess risk profiles faster than manual review, reducing operational costs and errors in decision-making.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ML 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Predicting Loan Default</a:t>
            </a:r>
          </a:p>
          <a:p>
            <a:r>
              <a:rPr lang="en-US" sz="2400" dirty="0">
                <a:latin typeface="Alexandria" charset="0"/>
              </a:rPr>
              <a:t>ML models analyze historical loan data (income, credit score, debt, etc.) to predict if a borrower might default.</a:t>
            </a:r>
          </a:p>
          <a:p>
            <a:r>
              <a:rPr lang="en-US" sz="2400" dirty="0">
                <a:latin typeface="Alexandria" charset="0"/>
              </a:rPr>
              <a:t>Example: A bank uses a Random Forest model to assign a “default risk score” to each applicant, helping decide loan approval automatically.</a:t>
            </a:r>
          </a:p>
          <a:p>
            <a:r>
              <a:rPr lang="en-US" sz="2400" b="1" dirty="0">
                <a:latin typeface="Alexandria" charset="0"/>
              </a:rPr>
              <a:t>Forecasting Stock Prices</a:t>
            </a:r>
          </a:p>
          <a:p>
            <a:r>
              <a:rPr lang="en-US" sz="2400" dirty="0">
                <a:latin typeface="Alexandria" charset="0"/>
              </a:rPr>
              <a:t>ML algorithms detect patterns in historical stock prices, trading volumes, and market indicators to predict future prices.</a:t>
            </a:r>
          </a:p>
          <a:p>
            <a:r>
              <a:rPr lang="en-US" sz="2400" dirty="0">
                <a:latin typeface="Alexandria" charset="0"/>
              </a:rPr>
              <a:t>Example: LSTM (Long Short-Term Memory) networks are used to forecast daily stock prices, helping traders make informed investment decisions.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ML 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Detecting Fraudulent Transactions</a:t>
            </a:r>
          </a:p>
          <a:p>
            <a:r>
              <a:rPr lang="en-US" sz="2800" dirty="0">
                <a:latin typeface="Alexandria" charset="0"/>
              </a:rPr>
              <a:t>ML identifies unusual patterns in credit card or transaction data that indicate fraud.</a:t>
            </a:r>
          </a:p>
          <a:p>
            <a:r>
              <a:rPr lang="en-US" sz="2800" dirty="0">
                <a:latin typeface="Alexandria" charset="0"/>
              </a:rPr>
              <a:t>Example: An online payment platform uses anomaly detection to flag transactions that deviate from normal spending behavior, alerting customers in real-time.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Science Life Cycle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the Data Science Life Cycle?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Data Science Life Cycle is a structured, systematic process used to extract knowledge, insights, and actionable solutions from data.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ensures that data-driven projects are organized, repeatable, and reliable, reducing errors and improving decision-making.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lifecycle guides practitioners from understanding the problem and collecting raw data, through preparing and analyzing it, to deploying models and monitoring their performance in real-world scenarios.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Life Cycle Stages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39507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Main phases: Collect → Prepare → Analyze → Evaluate → Deploy.</a:t>
            </a:r>
          </a:p>
          <a:p>
            <a:endParaRPr lang="en-US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Where Analyze means modeling (training and testing models).</a:t>
            </a:r>
          </a:p>
          <a:p>
            <a:endParaRPr lang="en-US" sz="2000" b="1" dirty="0">
              <a:latin typeface="Alexandria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Data Collection – </a:t>
            </a:r>
            <a:r>
              <a:rPr lang="en-US" sz="2300" dirty="0">
                <a:latin typeface="Alexandria" charset="0"/>
              </a:rPr>
              <a:t>Gather raw relevant data from multiple sources</a:t>
            </a:r>
          </a:p>
          <a:p>
            <a:r>
              <a:rPr lang="en-US" sz="2300" dirty="0">
                <a:latin typeface="Alexandria" charset="0"/>
              </a:rPr>
              <a:t>Example: A bank collects historical loan data, customer demographics, and transaction records.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Data Preparation –</a:t>
            </a:r>
            <a:r>
              <a:rPr lang="en-US" sz="2300" dirty="0">
                <a:latin typeface="Alexandria" charset="0"/>
              </a:rPr>
              <a:t>Clean, integrate, and transform data for analysis</a:t>
            </a:r>
          </a:p>
          <a:p>
            <a:r>
              <a:rPr lang="en-US" sz="2300" dirty="0">
                <a:latin typeface="Alexandria" charset="0"/>
              </a:rPr>
              <a:t>    -Handling missing values, removing outliers, normalizing data, and encoding categorical variables.</a:t>
            </a:r>
          </a:p>
          <a:p>
            <a:r>
              <a:rPr lang="en-US" sz="2300" dirty="0">
                <a:latin typeface="Alexandria" charset="0"/>
              </a:rPr>
              <a:t>Example: Filling missing income values with median values and encoding “Yes/No” columns as 1/0.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Life Cycle Stages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68290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69965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Modeling –</a:t>
            </a:r>
            <a:r>
              <a:rPr lang="en-US" sz="2200" dirty="0">
                <a:latin typeface="Alexandria" charset="0"/>
                <a:cs typeface="Alexandria" charset="0"/>
              </a:rPr>
              <a:t>Train and test machine learning models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Use statistical methods and ML algorithms to extract insights or make predictions.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Training a logistic regression model to predict loan default, and testing its accuracy on unseen data.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Evaluation – </a:t>
            </a:r>
            <a:r>
              <a:rPr lang="en-US" sz="2200" dirty="0">
                <a:latin typeface="Alexandria" charset="0"/>
                <a:cs typeface="Alexandria" charset="0"/>
              </a:rPr>
              <a:t>Measure performance and validate results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Check model accuracy, precision, recall, or other relevant metrics.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Evaluating fraud detection model using a confusion matrix to see how many fraudulent transactions were correctly identified.</a:t>
            </a:r>
          </a:p>
          <a:p>
            <a:r>
              <a:rPr lang="en-US" sz="2200" b="1" dirty="0">
                <a:latin typeface="Alexandria" charset="0"/>
              </a:rPr>
              <a:t>Deployment – </a:t>
            </a:r>
            <a:r>
              <a:rPr lang="en-US" sz="2200" dirty="0">
                <a:latin typeface="Alexandria" charset="0"/>
                <a:cs typeface="Alexandria" charset="0"/>
              </a:rPr>
              <a:t>Implement the model in real-world applications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Integrate the solution into production systems for continuous use.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Example: Deploying a credit scoring model to automatically approve or flag loan applications in the bank’s system.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2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Problem: </a:t>
            </a:r>
            <a:r>
              <a:rPr lang="en-US" sz="2400" dirty="0">
                <a:latin typeface="Alexandria" charset="0"/>
              </a:rPr>
              <a:t>Predict if a loan applicant will default.</a:t>
            </a:r>
          </a:p>
          <a:p>
            <a:r>
              <a:rPr lang="en-US" sz="2400" dirty="0">
                <a:latin typeface="Alexandria" charset="0"/>
              </a:rPr>
              <a:t>Steps:</a:t>
            </a:r>
          </a:p>
          <a:p>
            <a:r>
              <a:rPr lang="en-US" sz="2400" dirty="0">
                <a:latin typeface="Alexandria" charset="0"/>
              </a:rPr>
              <a:t>Steps: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Collect</a:t>
            </a:r>
            <a:r>
              <a:rPr lang="en-US" sz="2400" dirty="0">
                <a:latin typeface="Alexandria" charset="0"/>
              </a:rPr>
              <a:t> – Gather relevant data</a:t>
            </a:r>
          </a:p>
          <a:p>
            <a:r>
              <a:rPr lang="en-US" sz="2400" dirty="0">
                <a:latin typeface="Alexandria" charset="0"/>
              </a:rPr>
              <a:t>Example: Applicant’s income, credit history, existing debts, age, employment status.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Prepare</a:t>
            </a:r>
            <a:r>
              <a:rPr lang="en-US" sz="2400" dirty="0">
                <a:latin typeface="Alexandria" charset="0"/>
              </a:rPr>
              <a:t> – Clean and organize data</a:t>
            </a:r>
          </a:p>
          <a:p>
            <a:r>
              <a:rPr lang="en-US" sz="2400" dirty="0">
                <a:latin typeface="Alexandria" charset="0"/>
              </a:rPr>
              <a:t>- Handle missing values, remove errors, standardize formats, and encode categorical data.</a:t>
            </a:r>
          </a:p>
          <a:p>
            <a:r>
              <a:rPr lang="en-US" sz="2400" dirty="0">
                <a:latin typeface="Alexandria" charset="0"/>
              </a:rPr>
              <a:t>Example: Fill missing income values with median income, convert “Yes/No” fields to 1/0.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489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Model </a:t>
            </a:r>
            <a:r>
              <a:rPr lang="en-US" sz="2200" dirty="0">
                <a:latin typeface="Alexandria" charset="0"/>
              </a:rPr>
              <a:t>– Train a machine learning algorithm</a:t>
            </a:r>
          </a:p>
          <a:p>
            <a:r>
              <a:rPr lang="en-US" sz="2200" dirty="0">
                <a:latin typeface="Alexandria" charset="0"/>
              </a:rPr>
              <a:t>- Use historical loan data to teach the model patterns of default vs. successful repayment.</a:t>
            </a:r>
          </a:p>
          <a:p>
            <a:r>
              <a:rPr lang="en-US" sz="2200" dirty="0">
                <a:latin typeface="Alexandria" charset="0"/>
              </a:rPr>
              <a:t>Example: Train a Random Forest or Logistic Regression model to predict default risk.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Evaluate</a:t>
            </a:r>
            <a:r>
              <a:rPr lang="en-US" sz="2200" dirty="0">
                <a:latin typeface="Alexandria" charset="0"/>
              </a:rPr>
              <a:t> – Test how well the model works</a:t>
            </a:r>
          </a:p>
          <a:p>
            <a:r>
              <a:rPr lang="en-US" sz="2200" dirty="0">
                <a:latin typeface="Alexandria" charset="0"/>
              </a:rPr>
              <a:t>- Measure accuracy, precision, recall, and other metrics to ensure predictions are reliable.</a:t>
            </a:r>
          </a:p>
          <a:p>
            <a:r>
              <a:rPr lang="en-US" sz="2200" dirty="0">
                <a:latin typeface="Alexandria" charset="0"/>
              </a:rPr>
              <a:t>Example: Check how many defaulters the model correctly predicts versus false positives.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Deploy</a:t>
            </a:r>
            <a:r>
              <a:rPr lang="en-US" sz="2200" dirty="0">
                <a:latin typeface="Alexandria" charset="0"/>
              </a:rPr>
              <a:t> – Apply the model in real life</a:t>
            </a:r>
          </a:p>
          <a:p>
            <a:r>
              <a:rPr lang="en-US" sz="2200" dirty="0">
                <a:latin typeface="Alexandria" charset="0"/>
              </a:rPr>
              <a:t>- Integrate the model into the bank’s system to automatically assess new loan applications.</a:t>
            </a:r>
          </a:p>
          <a:p>
            <a:r>
              <a:rPr lang="en-US" sz="2200" dirty="0">
                <a:latin typeface="Alexandria" charset="0"/>
              </a:rPr>
              <a:t>Example: Assign a “default risk score” to applicants to support faster, data-driven approval decisions.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Collection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Sources of Financial Data: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Stock market prices: </a:t>
            </a:r>
            <a:r>
              <a:rPr lang="en-US" sz="2400" dirty="0">
                <a:latin typeface="Alexandria" charset="0"/>
              </a:rPr>
              <a:t>Historical and real-time data from exchanges.</a:t>
            </a:r>
          </a:p>
          <a:p>
            <a:r>
              <a:rPr lang="en-US" sz="2400" b="1" dirty="0">
                <a:latin typeface="Alexandria" charset="0"/>
              </a:rPr>
              <a:t>Customer bank records: </a:t>
            </a:r>
            <a:r>
              <a:rPr lang="en-US" sz="2400" dirty="0">
                <a:latin typeface="Alexandria" charset="0"/>
              </a:rPr>
              <a:t>Transactions, balances, and account activity.</a:t>
            </a:r>
          </a:p>
          <a:p>
            <a:r>
              <a:rPr lang="en-US" sz="2400" b="1" dirty="0">
                <a:latin typeface="Alexandria" charset="0"/>
              </a:rPr>
              <a:t>Credit bureau data: </a:t>
            </a:r>
            <a:r>
              <a:rPr lang="en-US" sz="2400" dirty="0">
                <a:latin typeface="Alexandria" charset="0"/>
              </a:rPr>
              <a:t>Credit scores, repayment history, loan applications.</a:t>
            </a:r>
          </a:p>
          <a:p>
            <a:r>
              <a:rPr lang="en-US" sz="2400" b="1" dirty="0">
                <a:latin typeface="Alexandria" charset="0"/>
              </a:rPr>
              <a:t>Online transactions: </a:t>
            </a:r>
            <a:r>
              <a:rPr lang="en-US" sz="2400" dirty="0">
                <a:latin typeface="Alexandria" charset="0"/>
              </a:rPr>
              <a:t>E-commerce and digital payments data.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165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Collection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Practical Note: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Access to real financial data is often restricted due to privacy and regulations.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For learning and experimentation, we use public datasets from platforms like </a:t>
            </a:r>
            <a:r>
              <a:rPr lang="en-US" sz="2400" b="1" dirty="0">
                <a:latin typeface="Alexandria" charset="0"/>
              </a:rPr>
              <a:t>Kaggle and UCI Machine Learning Repository</a:t>
            </a:r>
            <a:r>
              <a:rPr lang="en-US" sz="2400" dirty="0">
                <a:latin typeface="Alexandria" charset="0"/>
              </a:rPr>
              <a:t>, for example: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Credit Card Fraud Detection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Loan Default Prediction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Stock Price Data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#Python Setup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400" dirty="0">
                <a:latin typeface="Alexandria" charset="0"/>
              </a:rPr>
              <a:t>pandas as </a:t>
            </a:r>
            <a:r>
              <a:rPr lang="en-US" sz="2400" dirty="0" err="1">
                <a:latin typeface="Alexandria" charset="0"/>
              </a:rPr>
              <a:t>pd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pandas: manage financial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allows us to read, clean, and manage financial data easily, whether it comes from Excel files, CSVs, or online sources.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#Data collection: Load Data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("https://cf-courses-data.s3.us.cloud-object-storage.appdomain.cloud/IBM-ML0187EN-SkillsNetwork/labs/module%202/</a:t>
            </a:r>
            <a:r>
              <a:rPr lang="en-US" sz="2400" dirty="0" err="1">
                <a:latin typeface="Alexandria" charset="0"/>
              </a:rPr>
              <a:t>iris.csv</a:t>
            </a:r>
            <a:r>
              <a:rPr lang="en-US" sz="2400" dirty="0">
                <a:latin typeface="Alexandria" charset="0"/>
              </a:rPr>
              <a:t>")</a:t>
            </a:r>
          </a:p>
          <a:p>
            <a:r>
              <a:rPr lang="en-US" sz="2400" dirty="0" err="1">
                <a:latin typeface="Alexandria" charset="0"/>
              </a:rPr>
              <a:t>df.</a:t>
            </a: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head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latin typeface="Alexandria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pd.read_csv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  </a:t>
            </a:r>
            <a:r>
              <a:rPr lang="en-US" sz="2400" dirty="0">
                <a:latin typeface="Alexandria" charset="0"/>
              </a:rPr>
              <a:t>-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 </a:t>
            </a:r>
            <a:r>
              <a:rPr lang="en-US" sz="2400" dirty="0">
                <a:latin typeface="Alexandria" charset="0"/>
              </a:rPr>
              <a:t>Loads CSV into a </a:t>
            </a:r>
            <a:r>
              <a:rPr lang="en-US" sz="2400" dirty="0" err="1">
                <a:latin typeface="Alexandria" charset="0"/>
              </a:rPr>
              <a:t>DataFrame</a:t>
            </a:r>
            <a:r>
              <a:rPr lang="en-US" sz="2400" dirty="0">
                <a:latin typeface="Alexandria" charset="0"/>
              </a:rPr>
              <a:t>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head() </a:t>
            </a:r>
            <a:r>
              <a:rPr lang="en-US" sz="2400" dirty="0">
                <a:latin typeface="Alexandria" charset="0"/>
              </a:rPr>
              <a:t>- shows first 5 rows.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Science Life Cycle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#Clean Data in Python</a:t>
            </a: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df.drop</a:t>
            </a:r>
            <a:r>
              <a:rPr lang="en-US" sz="2400" dirty="0">
                <a:latin typeface="Alexandria" charset="0"/>
              </a:rPr>
              <a:t>(['</a:t>
            </a:r>
            <a:r>
              <a:rPr lang="en-US" sz="2400" dirty="0" err="1">
                <a:latin typeface="Alexandria" charset="0"/>
              </a:rPr>
              <a:t>petal_width</a:t>
            </a:r>
            <a:r>
              <a:rPr lang="en-US" sz="2400" dirty="0">
                <a:latin typeface="Alexandria" charset="0"/>
              </a:rPr>
              <a:t>'], axis=1,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df.head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df.drop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 </a:t>
            </a:r>
            <a:r>
              <a:rPr lang="en-US" sz="2400" dirty="0">
                <a:latin typeface="Alexandria" charset="0"/>
              </a:rPr>
              <a:t>-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 </a:t>
            </a:r>
            <a:r>
              <a:rPr lang="en-US" sz="2400" dirty="0">
                <a:latin typeface="Alexandria" charset="0"/>
              </a:rPr>
              <a:t>Removes unwanted column.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Data Understanding?</a:t>
            </a:r>
          </a:p>
          <a:p>
            <a:r>
              <a:rPr lang="en-US" sz="2400" dirty="0">
                <a:latin typeface="Alexandria" charset="0"/>
              </a:rPr>
              <a:t>The step of exploring and analyzing raw data before building models.</a:t>
            </a:r>
          </a:p>
          <a:p>
            <a:r>
              <a:rPr lang="en-US" sz="2400" dirty="0">
                <a:latin typeface="Alexandria" charset="0"/>
              </a:rPr>
              <a:t>Involves looking at the data to see what it contains, how it is structured, and whether it makes sense.</a:t>
            </a:r>
          </a:p>
          <a:p>
            <a:r>
              <a:rPr lang="en-US" sz="2400" dirty="0">
                <a:latin typeface="Alexandria" charset="0"/>
              </a:rPr>
              <a:t>Helps to detect errors, missing values, outliers, and unusual patterns that could mislead the model.</a:t>
            </a:r>
          </a:p>
          <a:p>
            <a:r>
              <a:rPr lang="en-US" sz="2400" dirty="0">
                <a:latin typeface="Alexandria" charset="0"/>
              </a:rPr>
              <a:t>Ensures that the dataset is relevant, accurate, and meaningful for the problem being solved.</a:t>
            </a:r>
          </a:p>
          <a:p>
            <a:r>
              <a:rPr lang="en-US" sz="2400" dirty="0">
                <a:latin typeface="Alexandria" charset="0"/>
              </a:rPr>
              <a:t>Example: In a loan dataset, checking if any applicant has a negative income value (error) or if many records are missing credit history (incomplete data).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Terms in ML – Dataset, Features, Target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Dataset</a:t>
            </a:r>
            <a:r>
              <a:rPr lang="en-US" sz="2400" dirty="0">
                <a:latin typeface="Alexandria" charset="0"/>
              </a:rPr>
              <a:t> – A structured collection of data used for analysis or to train a machine learning model.</a:t>
            </a:r>
          </a:p>
          <a:p>
            <a:r>
              <a:rPr lang="en-US" sz="2400" dirty="0">
                <a:latin typeface="Alexandria" charset="0"/>
              </a:rPr>
              <a:t>-Usually organized in rows and columns, like a table.</a:t>
            </a:r>
          </a:p>
          <a:p>
            <a:r>
              <a:rPr lang="en-US" sz="2400" dirty="0">
                <a:latin typeface="Alexandria" charset="0"/>
              </a:rPr>
              <a:t>Example: A loan application dataset where each row represents one applicant, and each column represents their details (income, age, credit score, etc.).</a:t>
            </a:r>
          </a:p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Features (Input Variables) </a:t>
            </a:r>
            <a:r>
              <a:rPr lang="en-US" sz="2400" dirty="0">
                <a:latin typeface="Alexandria" charset="0"/>
              </a:rPr>
              <a:t>– The information or characteristics used by the model to make predictions.</a:t>
            </a:r>
          </a:p>
          <a:p>
            <a:r>
              <a:rPr lang="en-US" sz="2400" dirty="0">
                <a:latin typeface="Alexandria" charset="0"/>
              </a:rPr>
              <a:t>-These are the independent variables.</a:t>
            </a:r>
          </a:p>
          <a:p>
            <a:r>
              <a:rPr lang="en-US" sz="2400" dirty="0">
                <a:latin typeface="Alexandria" charset="0"/>
              </a:rPr>
              <a:t>Example: Applicant’s income, employment status, age, loan amount, and credit score.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Terms in ML – Dataset, Features, Target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575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Target (Label / Output Variable) </a:t>
            </a:r>
            <a:r>
              <a:rPr lang="en-US" sz="2400" dirty="0">
                <a:latin typeface="Alexandria" charset="0"/>
              </a:rPr>
              <a:t>– The outcome we want the model to predict.</a:t>
            </a:r>
          </a:p>
          <a:p>
            <a:r>
              <a:rPr lang="en-US" sz="2400" dirty="0">
                <a:latin typeface="Alexandria" charset="0"/>
              </a:rPr>
              <a:t>-This is the dependent variable.</a:t>
            </a:r>
          </a:p>
          <a:p>
            <a:r>
              <a:rPr lang="en-US" sz="2400" dirty="0">
                <a:latin typeface="Alexandria" charset="0"/>
              </a:rPr>
              <a:t>Example: Whether the loan was approved (“Yes/No”) or whether the applicant defaulted (“Default/No Default”).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In short: Features go in → Target comes out.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9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57EBA9-F678-7A4B-9943-B15F29B88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577" y="141192"/>
            <a:ext cx="5334343" cy="23844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3C9A06-0FF9-3748-A7BF-29F71920A593}"/>
              </a:ext>
            </a:extLst>
          </p:cNvPr>
          <p:cNvSpPr txBox="1"/>
          <p:nvPr/>
        </p:nvSpPr>
        <p:spPr>
          <a:xfrm>
            <a:off x="688890" y="651654"/>
            <a:ext cx="2495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Code signal learn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CE6799-A4AC-2143-ACE5-CA888EB94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539" y="2525643"/>
            <a:ext cx="7266648" cy="40889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3E2ABB-08B5-534B-9557-EDF00F7F5B85}"/>
              </a:ext>
            </a:extLst>
          </p:cNvPr>
          <p:cNvSpPr txBox="1"/>
          <p:nvPr/>
        </p:nvSpPr>
        <p:spPr>
          <a:xfrm>
            <a:off x="688890" y="6274613"/>
            <a:ext cx="18621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Medium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429618-7788-D947-9B1D-ED8EBB9AC2A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61364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Iris Flower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95064" y="7900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9248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Iris Dataset Overview</a:t>
            </a:r>
          </a:p>
          <a:p>
            <a:r>
              <a:rPr lang="en-US" sz="2400" b="1" dirty="0">
                <a:latin typeface="Alexandria" charset="0"/>
              </a:rPr>
              <a:t>What is the dataset?</a:t>
            </a:r>
            <a:br>
              <a:rPr lang="en-US" sz="2400" b="1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A famous flower dataset used in ML, containing measurements of Iris flowers.</a:t>
            </a:r>
          </a:p>
          <a:p>
            <a:r>
              <a:rPr lang="en-US" sz="2400" dirty="0">
                <a:latin typeface="Alexandria" charset="0"/>
              </a:rPr>
              <a:t>Variables in the dataset:</a:t>
            </a:r>
          </a:p>
          <a:p>
            <a:r>
              <a:rPr lang="en-US" sz="2400" b="1" dirty="0">
                <a:latin typeface="Alexandria" charset="0"/>
              </a:rPr>
              <a:t>Features (Inputs):</a:t>
            </a:r>
          </a:p>
          <a:p>
            <a:r>
              <a:rPr lang="en-US" sz="2400" dirty="0">
                <a:latin typeface="Alexandria" charset="0"/>
              </a:rPr>
              <a:t>Sepal length, Sepal width</a:t>
            </a:r>
          </a:p>
          <a:p>
            <a:r>
              <a:rPr lang="en-US" sz="2400" dirty="0">
                <a:latin typeface="Alexandria" charset="0"/>
              </a:rPr>
              <a:t>Petal length, Petal width</a:t>
            </a:r>
          </a:p>
          <a:p>
            <a:r>
              <a:rPr lang="en-US" sz="2400" b="1" dirty="0">
                <a:latin typeface="Alexandria" charset="0"/>
              </a:rPr>
              <a:t>Target / Label (Output):</a:t>
            </a:r>
          </a:p>
          <a:p>
            <a:r>
              <a:rPr lang="en-US" sz="2400" dirty="0">
                <a:latin typeface="Alexandria" charset="0"/>
              </a:rPr>
              <a:t>Species → Iris </a:t>
            </a:r>
            <a:r>
              <a:rPr lang="en-US" sz="2400" dirty="0" err="1">
                <a:latin typeface="Alexandria" charset="0"/>
              </a:rPr>
              <a:t>setosa</a:t>
            </a:r>
            <a:r>
              <a:rPr lang="en-US" sz="2400" dirty="0">
                <a:latin typeface="Alexandria" charset="0"/>
              </a:rPr>
              <a:t>, Iris versicolor, or Iris virginica</a:t>
            </a:r>
          </a:p>
          <a:p>
            <a:r>
              <a:rPr lang="en-US" sz="2400" dirty="0">
                <a:latin typeface="Alexandria" charset="0"/>
              </a:rPr>
              <a:t>Relation: Features describe flower measurements, while the target identifies the flower type.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3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Iris Flower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7415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How ML Works with Iris Data?</a:t>
            </a:r>
          </a:p>
          <a:p>
            <a:r>
              <a:rPr lang="en-US" sz="2400" b="1" dirty="0">
                <a:latin typeface="Alexandria" charset="0"/>
              </a:rPr>
              <a:t>Training step:</a:t>
            </a:r>
          </a:p>
          <a:p>
            <a:r>
              <a:rPr lang="en-US" sz="2400" dirty="0">
                <a:latin typeface="Alexandria" charset="0"/>
              </a:rPr>
              <a:t>The ML model learns the relationship between flower measurements and their species.</a:t>
            </a:r>
          </a:p>
          <a:p>
            <a:r>
              <a:rPr lang="en-US" sz="2400" dirty="0">
                <a:latin typeface="Alexandria" charset="0"/>
              </a:rPr>
              <a:t>Example: Iris </a:t>
            </a:r>
            <a:r>
              <a:rPr lang="en-US" sz="2400" dirty="0" err="1">
                <a:latin typeface="Alexandria" charset="0"/>
              </a:rPr>
              <a:t>setosa</a:t>
            </a:r>
            <a:r>
              <a:rPr lang="en-US" sz="2400" dirty="0">
                <a:latin typeface="Alexandria" charset="0"/>
              </a:rPr>
              <a:t> usually has small petals, while Iris virginica has larger petals.</a:t>
            </a:r>
          </a:p>
          <a:p>
            <a:r>
              <a:rPr lang="en-US" sz="2400" b="1" dirty="0">
                <a:latin typeface="Alexandria" charset="0"/>
              </a:rPr>
              <a:t>Prediction step:</a:t>
            </a:r>
          </a:p>
          <a:p>
            <a:r>
              <a:rPr lang="en-US" sz="2400" dirty="0">
                <a:latin typeface="Alexandria" charset="0"/>
              </a:rPr>
              <a:t>New flower measurements are provided.</a:t>
            </a:r>
          </a:p>
          <a:p>
            <a:r>
              <a:rPr lang="en-US" sz="2400" dirty="0">
                <a:latin typeface="Alexandria" charset="0"/>
              </a:rPr>
              <a:t>The model predicts the species.</a:t>
            </a:r>
          </a:p>
          <a:p>
            <a:r>
              <a:rPr lang="en-US" sz="2400" b="1" dirty="0">
                <a:latin typeface="Alexandria" charset="0"/>
              </a:rPr>
              <a:t>Use case:</a:t>
            </a:r>
            <a:r>
              <a:rPr lang="en-US" sz="2400" dirty="0">
                <a:latin typeface="Alexandria" charset="0"/>
              </a:rPr>
              <a:t> Helps botanists or researchers automatically classify flower species based on measurements.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1ADB9B-25DC-5940-B5D6-D4682F3D6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76" y="1755772"/>
            <a:ext cx="6740798" cy="18545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AAB18F-4541-4A42-8D00-D0175F3AD9D2}"/>
              </a:ext>
            </a:extLst>
          </p:cNvPr>
          <p:cNvSpPr txBox="1"/>
          <p:nvPr/>
        </p:nvSpPr>
        <p:spPr>
          <a:xfrm>
            <a:off x="3859675" y="3610298"/>
            <a:ext cx="26529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lexandria" charset="0"/>
              </a:rPr>
              <a:t>Image source: Alteryx Community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A76767-7084-664D-AFB7-6941C480A48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335060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Loan Default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What is the Dataset?</a:t>
            </a:r>
          </a:p>
          <a:p>
            <a:r>
              <a:rPr lang="en-US" sz="2400" dirty="0">
                <a:latin typeface="Alexandria" charset="0"/>
              </a:rPr>
              <a:t>A collection of loan applications from customers, with information about their loan and whether they repaid (No Default) or failed to repay (Default).</a:t>
            </a:r>
          </a:p>
          <a:p>
            <a:r>
              <a:rPr lang="en-US" sz="2400" dirty="0">
                <a:latin typeface="Alexandria" charset="0"/>
              </a:rPr>
              <a:t>Each </a:t>
            </a:r>
            <a:r>
              <a:rPr lang="en-US" sz="2400" b="1" dirty="0">
                <a:latin typeface="Alexandria" charset="0"/>
              </a:rPr>
              <a:t>row</a:t>
            </a:r>
            <a:r>
              <a:rPr lang="en-US" sz="2400" dirty="0">
                <a:latin typeface="Alexandria" charset="0"/>
              </a:rPr>
              <a:t> = one customer’s loan record.</a:t>
            </a:r>
          </a:p>
          <a:p>
            <a:r>
              <a:rPr lang="en-US" sz="2400" b="1" dirty="0">
                <a:latin typeface="Alexandria" charset="0"/>
              </a:rPr>
              <a:t>Columns (variables):</a:t>
            </a:r>
          </a:p>
          <a:p>
            <a:r>
              <a:rPr lang="en-US" sz="2200" dirty="0">
                <a:latin typeface="Alexandria" charset="0"/>
              </a:rPr>
              <a:t>Record # (ID of the record)</a:t>
            </a:r>
          </a:p>
          <a:p>
            <a:r>
              <a:rPr lang="en-US" sz="2200" dirty="0">
                <a:latin typeface="Alexandria" charset="0"/>
              </a:rPr>
              <a:t>Default (Yes/No) → did the customer repay?</a:t>
            </a:r>
          </a:p>
          <a:p>
            <a:r>
              <a:rPr lang="en-US" sz="2200" dirty="0" err="1">
                <a:latin typeface="Alexandria" charset="0"/>
              </a:rPr>
              <a:t>Num_Loans</a:t>
            </a:r>
            <a:r>
              <a:rPr lang="en-US" sz="2200" dirty="0">
                <a:latin typeface="Alexandria" charset="0"/>
              </a:rPr>
              <a:t> → number of loans taken</a:t>
            </a:r>
          </a:p>
          <a:p>
            <a:r>
              <a:rPr lang="en-US" sz="2200" dirty="0">
                <a:latin typeface="Alexandria" charset="0"/>
              </a:rPr>
              <a:t>Amount → loan amount requested</a:t>
            </a:r>
          </a:p>
          <a:p>
            <a:r>
              <a:rPr lang="en-US" sz="2200" dirty="0">
                <a:latin typeface="Alexandria" charset="0"/>
              </a:rPr>
              <a:t>Duration → repayment period in months</a:t>
            </a:r>
          </a:p>
          <a:p>
            <a:r>
              <a:rPr lang="en-US" sz="2200" dirty="0">
                <a:latin typeface="Alexandria" charset="0"/>
              </a:rPr>
              <a:t>Age → age of the customer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3818" y="685766"/>
            <a:ext cx="7648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  <a:cs typeface="Alexandria" charset="0"/>
              </a:rPr>
              <a:t>Loan Default Dataset </a:t>
            </a:r>
            <a:r>
              <a:rPr lang="en-US" sz="2800" dirty="0">
                <a:latin typeface="Alexandria" charset="0"/>
                <a:cs typeface="Alexandria" charset="0"/>
              </a:rPr>
              <a:t>(</a:t>
            </a:r>
            <a:r>
              <a:rPr lang="en-US" sz="2800" dirty="0">
                <a:latin typeface="Alexandria" charset="0"/>
              </a:rPr>
              <a:t>Features, Target, Inputs, and Outputs</a:t>
            </a:r>
            <a:r>
              <a:rPr lang="en-US" sz="2800" dirty="0"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661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Features (Inputs to ML model):</a:t>
            </a:r>
          </a:p>
          <a:p>
            <a:r>
              <a:rPr lang="en-US" sz="2400" dirty="0" err="1">
                <a:latin typeface="Alexandria" charset="0"/>
              </a:rPr>
              <a:t>Num_Loans</a:t>
            </a:r>
            <a:r>
              <a:rPr lang="en-US" sz="2400" dirty="0">
                <a:latin typeface="Alexandria" charset="0"/>
              </a:rPr>
              <a:t>, Amount, Duration, Age</a:t>
            </a:r>
          </a:p>
          <a:p>
            <a:r>
              <a:rPr lang="en-US" sz="2400" b="1" dirty="0">
                <a:latin typeface="Alexandria" charset="0"/>
              </a:rPr>
              <a:t>Target / Label (Output we want to predict):</a:t>
            </a:r>
          </a:p>
          <a:p>
            <a:r>
              <a:rPr lang="en-US" sz="2400" dirty="0">
                <a:latin typeface="Alexandria" charset="0"/>
              </a:rPr>
              <a:t>Default (Yes = defaulted, No = repaid)</a:t>
            </a:r>
          </a:p>
          <a:p>
            <a:r>
              <a:rPr lang="en-US" sz="2400" b="1" dirty="0">
                <a:latin typeface="Alexandria" charset="0"/>
              </a:rPr>
              <a:t>Type of problem:</a:t>
            </a:r>
          </a:p>
          <a:p>
            <a:r>
              <a:rPr lang="en-US" sz="2400" dirty="0">
                <a:latin typeface="Alexandria" charset="0"/>
              </a:rPr>
              <a:t>Classification → Predict category (Yes or No).</a:t>
            </a:r>
          </a:p>
          <a:p>
            <a:r>
              <a:rPr lang="en-US" sz="2400" b="1" dirty="0">
                <a:latin typeface="Alexandria" charset="0"/>
              </a:rPr>
              <a:t>Relations:</a:t>
            </a:r>
          </a:p>
          <a:p>
            <a:r>
              <a:rPr lang="en-US" sz="2400" dirty="0">
                <a:latin typeface="Alexandria" charset="0"/>
              </a:rPr>
              <a:t>Features describe the customer’s profile and loan details.</a:t>
            </a:r>
          </a:p>
          <a:p>
            <a:r>
              <a:rPr lang="en-US" sz="2400" dirty="0">
                <a:latin typeface="Alexandria" charset="0"/>
              </a:rPr>
              <a:t>Target tells us the final outcome (Default or No Default).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6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1273" y="127734"/>
            <a:ext cx="770770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  <a:cs typeface="Alexandria" charset="0"/>
              </a:rPr>
              <a:t>How ML Uses This Dataset (</a:t>
            </a:r>
            <a:r>
              <a:rPr lang="en-US" sz="3200" dirty="0">
                <a:latin typeface="Alexandria" charset="0"/>
                <a:cs typeface="Alexandria" charset="0"/>
              </a:rPr>
              <a:t>Training Phase)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1281" y="2139502"/>
            <a:ext cx="25625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Input </a:t>
            </a:r>
          </a:p>
          <a:p>
            <a:r>
              <a:rPr lang="en-US" sz="2000" dirty="0">
                <a:latin typeface="Alexandria" charset="0"/>
              </a:rPr>
              <a:t>(historical data)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0314804-60FC-6A49-BA01-B05957E98F86}"/>
              </a:ext>
            </a:extLst>
          </p:cNvPr>
          <p:cNvSpPr/>
          <p:nvPr/>
        </p:nvSpPr>
        <p:spPr>
          <a:xfrm>
            <a:off x="3637154" y="2000139"/>
            <a:ext cx="2671962" cy="9990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ML training phase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C525B94-068A-0C46-84B2-59D200F9104A}"/>
              </a:ext>
            </a:extLst>
          </p:cNvPr>
          <p:cNvCxnSpPr/>
          <p:nvPr/>
        </p:nvCxnSpPr>
        <p:spPr>
          <a:xfrm>
            <a:off x="2600696" y="2555102"/>
            <a:ext cx="81939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7016EC1-409C-6A47-99D0-EF4BDF278280}"/>
              </a:ext>
            </a:extLst>
          </p:cNvPr>
          <p:cNvSpPr txBox="1"/>
          <p:nvPr/>
        </p:nvSpPr>
        <p:spPr>
          <a:xfrm>
            <a:off x="2813829" y="3426915"/>
            <a:ext cx="22476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Learning Patterns </a:t>
            </a:r>
          </a:p>
          <a:p>
            <a:r>
              <a:rPr lang="en-US" sz="1600" dirty="0">
                <a:latin typeface="Alexandria" charset="0"/>
              </a:rPr>
              <a:t>(Small loan + older age → Lower risk)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60042CB-93C8-8D45-BFFC-334DBE58CE82}"/>
              </a:ext>
            </a:extLst>
          </p:cNvPr>
          <p:cNvCxnSpPr>
            <a:cxnSpLocks/>
          </p:cNvCxnSpPr>
          <p:nvPr/>
        </p:nvCxnSpPr>
        <p:spPr>
          <a:xfrm flipV="1">
            <a:off x="4095110" y="3002726"/>
            <a:ext cx="0" cy="52769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8C209AE-D8DF-1945-8ECB-4FB959754A5F}"/>
              </a:ext>
            </a:extLst>
          </p:cNvPr>
          <p:cNvSpPr txBox="1"/>
          <p:nvPr/>
        </p:nvSpPr>
        <p:spPr>
          <a:xfrm>
            <a:off x="5167032" y="3415385"/>
            <a:ext cx="273005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Building Rules</a:t>
            </a:r>
          </a:p>
          <a:p>
            <a:r>
              <a:rPr lang="en-US" sz="1600" dirty="0">
                <a:latin typeface="Alexandria" charset="0"/>
              </a:rPr>
              <a:t>(Model maps combinations of features → Default outcome)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CD143FA-F31D-AA41-872F-6BD3158D62A5}"/>
              </a:ext>
            </a:extLst>
          </p:cNvPr>
          <p:cNvCxnSpPr>
            <a:cxnSpLocks/>
          </p:cNvCxnSpPr>
          <p:nvPr/>
        </p:nvCxnSpPr>
        <p:spPr>
          <a:xfrm flipV="1">
            <a:off x="6023640" y="2999206"/>
            <a:ext cx="0" cy="52769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37170F7-5AA1-6A44-B895-3BBB5DCF00E7}"/>
              </a:ext>
            </a:extLst>
          </p:cNvPr>
          <p:cNvCxnSpPr/>
          <p:nvPr/>
        </p:nvCxnSpPr>
        <p:spPr>
          <a:xfrm>
            <a:off x="6532061" y="2564695"/>
            <a:ext cx="81939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A0EE392-B509-B046-984A-B69BC22F73A9}"/>
              </a:ext>
            </a:extLst>
          </p:cNvPr>
          <p:cNvSpPr txBox="1"/>
          <p:nvPr/>
        </p:nvSpPr>
        <p:spPr>
          <a:xfrm>
            <a:off x="9018401" y="3172957"/>
            <a:ext cx="230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“understands” </a:t>
            </a:r>
            <a:r>
              <a:rPr lang="en-US" sz="2000" dirty="0">
                <a:latin typeface="Alexandria" charset="0"/>
              </a:rPr>
              <a:t>repayment risk.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FFF0AD74-D230-A842-95B2-FE4868BAE28C}"/>
              </a:ext>
            </a:extLst>
          </p:cNvPr>
          <p:cNvSpPr/>
          <p:nvPr/>
        </p:nvSpPr>
        <p:spPr>
          <a:xfrm>
            <a:off x="7568519" y="2008068"/>
            <a:ext cx="2893642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A trained model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CA12533-CC7E-6F4D-9431-5C94DE5C6EC2}"/>
              </a:ext>
            </a:extLst>
          </p:cNvPr>
          <p:cNvSpPr/>
          <p:nvPr/>
        </p:nvSpPr>
        <p:spPr>
          <a:xfrm>
            <a:off x="949669" y="4974004"/>
            <a:ext cx="2763358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A trained model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E799960-3FF7-5E4B-9FE0-A079BE74A379}"/>
              </a:ext>
            </a:extLst>
          </p:cNvPr>
          <p:cNvSpPr txBox="1"/>
          <p:nvPr/>
        </p:nvSpPr>
        <p:spPr>
          <a:xfrm>
            <a:off x="5193617" y="5973071"/>
            <a:ext cx="2562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1. Input New Application</a:t>
            </a:r>
            <a:endParaRPr lang="en-US" sz="1600" dirty="0"/>
          </a:p>
          <a:p>
            <a:r>
              <a:rPr lang="en-US" sz="1600" b="1" dirty="0"/>
              <a:t>2.Model applies learned rules.</a:t>
            </a:r>
            <a:endParaRPr lang="en-US" sz="1600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CA29709-5ECA-EF40-9076-62500F393F56}"/>
              </a:ext>
            </a:extLst>
          </p:cNvPr>
          <p:cNvCxnSpPr>
            <a:cxnSpLocks/>
          </p:cNvCxnSpPr>
          <p:nvPr/>
        </p:nvCxnSpPr>
        <p:spPr>
          <a:xfrm flipV="1">
            <a:off x="3821233" y="5485415"/>
            <a:ext cx="1191420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F5285A9-538A-B54F-B0AE-2EB8540D0B48}"/>
              </a:ext>
            </a:extLst>
          </p:cNvPr>
          <p:cNvSpPr/>
          <p:nvPr/>
        </p:nvSpPr>
        <p:spPr>
          <a:xfrm>
            <a:off x="5061484" y="4974004"/>
            <a:ext cx="2834648" cy="105338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b="1" dirty="0">
                <a:latin typeface="Alexandria" charset="0"/>
              </a:rPr>
              <a:t>ML  Prediction</a:t>
            </a:r>
            <a:endParaRPr lang="ar-EG" sz="20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34A2F39-2695-654D-8862-BBC391816AE5}"/>
              </a:ext>
            </a:extLst>
          </p:cNvPr>
          <p:cNvSpPr txBox="1"/>
          <p:nvPr/>
        </p:nvSpPr>
        <p:spPr>
          <a:xfrm>
            <a:off x="8837883" y="5086550"/>
            <a:ext cx="27168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Output</a:t>
            </a:r>
          </a:p>
          <a:p>
            <a:r>
              <a:rPr lang="en-US" b="1" dirty="0"/>
              <a:t>(Prediction = Default: Yes)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92C6F13-988E-A04A-865F-E4FB6085D284}"/>
              </a:ext>
            </a:extLst>
          </p:cNvPr>
          <p:cNvCxnSpPr>
            <a:cxnSpLocks/>
          </p:cNvCxnSpPr>
          <p:nvPr/>
        </p:nvCxnSpPr>
        <p:spPr>
          <a:xfrm flipV="1">
            <a:off x="7980589" y="5500695"/>
            <a:ext cx="792494" cy="932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53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1" grpId="0" animBg="1"/>
      <p:bldP spid="14" grpId="0"/>
      <p:bldP spid="17" grpId="0"/>
      <p:bldP spid="20" grpId="0"/>
      <p:bldP spid="21" grpId="0" animBg="1"/>
      <p:bldP spid="22" grpId="0" animBg="1"/>
      <p:bldP spid="23" grpId="0"/>
      <p:bldP spid="26" grpId="0" animBg="1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Summarizing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Descriptive Statistics (</a:t>
            </a:r>
            <a:r>
              <a:rPr lang="en-US" sz="2400" dirty="0"/>
              <a:t>mean, min, max, quartiles.</a:t>
            </a:r>
            <a:r>
              <a:rPr lang="en-US" sz="2400" b="1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Shows key numbers that summarize the dataset, such as:</a:t>
            </a:r>
          </a:p>
          <a:p>
            <a:r>
              <a:rPr lang="en-US" sz="2300" b="1" dirty="0">
                <a:latin typeface="Alexandria" charset="0"/>
              </a:rPr>
              <a:t>Mean (Average) </a:t>
            </a:r>
            <a:r>
              <a:rPr lang="en-US" sz="2300" dirty="0">
                <a:latin typeface="Alexandria" charset="0"/>
              </a:rPr>
              <a:t>– the central value of the data.</a:t>
            </a:r>
          </a:p>
          <a:p>
            <a:r>
              <a:rPr lang="en-US" sz="2300" b="1" dirty="0">
                <a:latin typeface="Alexandria" charset="0"/>
              </a:rPr>
              <a:t>Useful for</a:t>
            </a:r>
            <a:r>
              <a:rPr lang="en-US" sz="2300" dirty="0">
                <a:latin typeface="Alexandria" charset="0"/>
              </a:rPr>
              <a:t>: Understanding the typical or expected value in the dataset.</a:t>
            </a:r>
          </a:p>
          <a:p>
            <a:r>
              <a:rPr lang="en-US" sz="2300" dirty="0">
                <a:latin typeface="Alexandria" charset="0"/>
              </a:rPr>
              <a:t>Example: Average applicant income = 50,000 helps the bank know the usual income range of clients.</a:t>
            </a:r>
          </a:p>
          <a:p>
            <a:r>
              <a:rPr lang="en-US" sz="2300" b="1" dirty="0">
                <a:latin typeface="Alexandria" charset="0"/>
              </a:rPr>
              <a:t>Minimum &amp; Maximum </a:t>
            </a:r>
            <a:r>
              <a:rPr lang="en-US" sz="2300" dirty="0">
                <a:latin typeface="Alexandria" charset="0"/>
              </a:rPr>
              <a:t>– the lowest and highest values in the data.</a:t>
            </a:r>
          </a:p>
          <a:p>
            <a:r>
              <a:rPr lang="en-US" sz="2300" b="1" dirty="0">
                <a:latin typeface="Alexandria" charset="0"/>
              </a:rPr>
              <a:t>Useful for</a:t>
            </a:r>
            <a:r>
              <a:rPr lang="en-US" sz="2300" dirty="0">
                <a:latin typeface="Alexandria" charset="0"/>
              </a:rPr>
              <a:t>: Detecting extreme values and checking data validity.</a:t>
            </a:r>
          </a:p>
          <a:p>
            <a:r>
              <a:rPr lang="en-US" sz="2300" dirty="0">
                <a:latin typeface="Alexandria" charset="0"/>
              </a:rPr>
              <a:t>Example: If minimum income = –5,000 → data entry error; if maximum income = 1,000,000 → possible outlier.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Summarizing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125" y="96298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2898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Quartiles (Q1, Median, Q3)</a:t>
            </a:r>
            <a:r>
              <a:rPr lang="en-US" sz="2000" dirty="0">
                <a:latin typeface="Alexandria" charset="0"/>
              </a:rPr>
              <a:t> – divide data into four equal parts to show distribution.</a:t>
            </a:r>
          </a:p>
          <a:p>
            <a:r>
              <a:rPr lang="en-US" sz="2000" b="1" dirty="0">
                <a:latin typeface="Alexandria" charset="0"/>
              </a:rPr>
              <a:t>Useful for</a:t>
            </a:r>
            <a:r>
              <a:rPr lang="en-US" sz="2000" dirty="0">
                <a:latin typeface="Alexandria" charset="0"/>
              </a:rPr>
              <a:t>: Understanding spread, balance, and skewness of data.</a:t>
            </a:r>
          </a:p>
          <a:p>
            <a:r>
              <a:rPr lang="en-US" sz="2000" dirty="0">
                <a:latin typeface="Alexandria" charset="0"/>
              </a:rPr>
              <a:t>Example: If Q1 = 30,000, Median = 50,000, Q3 = 70,000 → most applicants earn between 30k–70k, with half below 50k and half above.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r>
              <a:rPr lang="en-US" sz="2000" dirty="0">
                <a:latin typeface="Alexandria" charset="0"/>
              </a:rPr>
              <a:t>In a loan dataset, if the income column shows: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Mean (Average applicant income) = 50,000 (tells the bank the usual income of clients.)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Min = –5,000 (clearly an error, negative income, </a:t>
            </a:r>
            <a:r>
              <a:rPr lang="en-US" sz="2000" dirty="0"/>
              <a:t>income can’t be negative</a:t>
            </a:r>
            <a:r>
              <a:rPr lang="en-US" sz="2000" dirty="0">
                <a:latin typeface="Alexandria" charset="0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Max = 1,000,000 (unusually high, possible outlier, needs checking)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Q1 = 30,000, Median = 50,000, Q3 = 70,000 → most applicants earn between 30k and 70k, with half earning less than 50k and half more.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9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Visualization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5825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Charts reveal patterns quickly.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Easier to understand than looking at raw numbers.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 spot trends, clusters, outliers, and distributions at a glance.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Useful for both exploring data and explaining insights to others.</a:t>
            </a:r>
          </a:p>
          <a:p>
            <a:r>
              <a:rPr lang="en-US" sz="2400" dirty="0">
                <a:latin typeface="Alexandria" charset="0"/>
              </a:rPr>
              <a:t>Examples:</a:t>
            </a:r>
          </a:p>
          <a:p>
            <a:r>
              <a:rPr lang="en-US" sz="2000" dirty="0">
                <a:latin typeface="Alexandria" charset="0"/>
              </a:rPr>
              <a:t>1.Stock Price Trend Over Time (Line Chart)</a:t>
            </a:r>
          </a:p>
          <a:p>
            <a:r>
              <a:rPr lang="en-US" sz="2000" dirty="0">
                <a:latin typeface="Alexandria" charset="0"/>
              </a:rPr>
              <a:t>Shows how stock values rise and fall across days, months, or years.</a:t>
            </a:r>
          </a:p>
          <a:p>
            <a:r>
              <a:rPr lang="en-US" sz="2000" dirty="0">
                <a:latin typeface="Alexandria" charset="0"/>
              </a:rPr>
              <a:t>Useful for: Spotting upward/downward trends, sudden drops, or unusual spikes.</a:t>
            </a:r>
          </a:p>
          <a:p>
            <a:r>
              <a:rPr lang="en-US" sz="2000" dirty="0">
                <a:latin typeface="Alexandria" charset="0"/>
              </a:rPr>
              <a:t>2. Distribution of Loan Amounts (Histogram / Bar Chart)</a:t>
            </a:r>
          </a:p>
          <a:p>
            <a:r>
              <a:rPr lang="en-US" sz="2000" dirty="0">
                <a:latin typeface="Alexandria" charset="0"/>
              </a:rPr>
              <a:t>Displays how many applicants fall into different loan size ranges.</a:t>
            </a:r>
          </a:p>
          <a:p>
            <a:r>
              <a:rPr lang="en-US" sz="2000" dirty="0">
                <a:latin typeface="Alexandria" charset="0"/>
              </a:rPr>
              <a:t>Useful for: Checking if most loans are small, medium, or large, and spotting unusual requests.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435B1E-3633-A949-B8EE-6BE842FFC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005" y="2642296"/>
            <a:ext cx="2095995" cy="341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3149" y="1019069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Visualization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A9F193-0724-C140-85E4-15EA51E92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662" y="746588"/>
            <a:ext cx="8200352" cy="570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0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Types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441585"/>
            <a:ext cx="1054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Numerical:</a:t>
            </a:r>
            <a:r>
              <a:rPr lang="en-US" sz="2400" dirty="0">
                <a:latin typeface="Alexandria" charset="0"/>
              </a:rPr>
              <a:t> Data expressed in numbers, such as prices, loan amounts, or interest rates. 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  <a:r>
              <a:rPr lang="en-US" sz="2000" b="1" dirty="0">
                <a:latin typeface="Alexandria" charset="0"/>
              </a:rPr>
              <a:t>Numerical:</a:t>
            </a:r>
            <a:r>
              <a:rPr lang="en-US" sz="2000" dirty="0">
                <a:latin typeface="Alexandria" charset="0"/>
              </a:rPr>
              <a:t> Salary = 5000 USD.</a:t>
            </a:r>
          </a:p>
          <a:p>
            <a:r>
              <a:rPr lang="en-US" sz="2400" b="1" dirty="0">
                <a:latin typeface="Alexandria" charset="0"/>
              </a:rPr>
              <a:t>Categorical:</a:t>
            </a:r>
            <a:r>
              <a:rPr lang="en-US" sz="2400" dirty="0">
                <a:latin typeface="Alexandria" charset="0"/>
              </a:rPr>
              <a:t> Data divided into groups or categories (</a:t>
            </a:r>
            <a:r>
              <a:rPr lang="en-US" sz="2400" dirty="0"/>
              <a:t>classified data</a:t>
            </a:r>
            <a:r>
              <a:rPr lang="en-US" sz="2400" dirty="0">
                <a:latin typeface="Alexandria" charset="0"/>
              </a:rPr>
              <a:t>), such as loan type (personal, mortgage), credit rating (A, B, C).</a:t>
            </a:r>
          </a:p>
          <a:p>
            <a:r>
              <a:rPr lang="en-US" sz="2000" dirty="0">
                <a:latin typeface="Alexandria" charset="0"/>
              </a:rPr>
              <a:t>Example: </a:t>
            </a:r>
            <a:r>
              <a:rPr lang="en-US" sz="2000" b="1" dirty="0">
                <a:latin typeface="Alexandria" charset="0"/>
              </a:rPr>
              <a:t>Categorical:</a:t>
            </a:r>
            <a:r>
              <a:rPr lang="en-US" sz="2000" dirty="0">
                <a:latin typeface="Alexandria" charset="0"/>
              </a:rPr>
              <a:t> Risk level = “High.”</a:t>
            </a:r>
          </a:p>
          <a:p>
            <a:r>
              <a:rPr lang="en-US" sz="2400" b="1" dirty="0">
                <a:latin typeface="Alexandria" charset="0"/>
              </a:rPr>
              <a:t>Time Series</a:t>
            </a:r>
            <a:r>
              <a:rPr lang="en-US" sz="2400" dirty="0">
                <a:latin typeface="Alexandria" charset="0"/>
              </a:rPr>
              <a:t>: Data recorded in sequence over time, such as stock prices or daily exchange rates.</a:t>
            </a:r>
          </a:p>
          <a:p>
            <a:r>
              <a:rPr lang="en-US" sz="2000" dirty="0"/>
              <a:t>Example: </a:t>
            </a:r>
            <a:r>
              <a:rPr lang="en-US" sz="2000" b="1" dirty="0">
                <a:latin typeface="Alexandria" charset="0"/>
              </a:rPr>
              <a:t>Time Series: </a:t>
            </a:r>
            <a:r>
              <a:rPr lang="en-US" sz="2000" dirty="0">
                <a:latin typeface="Alexandria" charset="0"/>
              </a:rPr>
              <a:t>Apple stock closing prices over 1 year.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Correlation in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Correlation</a:t>
            </a:r>
            <a:r>
              <a:rPr lang="en-US" sz="2400" dirty="0">
                <a:latin typeface="Alexandria" charset="0"/>
              </a:rPr>
              <a:t> = Relationship between two variables.</a:t>
            </a:r>
          </a:p>
          <a:p>
            <a:r>
              <a:rPr lang="en-US" sz="2400" b="1" dirty="0">
                <a:latin typeface="Alexandria" charset="0"/>
              </a:rPr>
              <a:t>Range: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b="1" dirty="0">
                <a:latin typeface="Alexandria" charset="0"/>
              </a:rPr>
              <a:t>+1</a:t>
            </a:r>
            <a:r>
              <a:rPr lang="en-US" sz="2400" dirty="0">
                <a:latin typeface="Alexandria" charset="0"/>
              </a:rPr>
              <a:t> (positive correlation): When one goes up, the other also goes up.</a:t>
            </a:r>
          </a:p>
          <a:p>
            <a:r>
              <a:rPr lang="en-US" sz="2400" b="1" dirty="0">
                <a:latin typeface="Alexandria" charset="0"/>
              </a:rPr>
              <a:t>-1</a:t>
            </a:r>
            <a:r>
              <a:rPr lang="en-US" sz="2400" dirty="0">
                <a:latin typeface="Alexandria" charset="0"/>
              </a:rPr>
              <a:t> (negative correlation): When one goes up, the other goes down.</a:t>
            </a:r>
          </a:p>
          <a:p>
            <a:r>
              <a:rPr lang="en-US" sz="2400" b="1" dirty="0">
                <a:latin typeface="Alexandria" charset="0"/>
              </a:rPr>
              <a:t>0</a:t>
            </a:r>
            <a:r>
              <a:rPr lang="en-US" sz="2400" dirty="0">
                <a:latin typeface="Alexandria" charset="0"/>
              </a:rPr>
              <a:t> (no correlation): No clear relationship.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in finance:</a:t>
            </a:r>
          </a:p>
          <a:p>
            <a:r>
              <a:rPr lang="en-US" sz="2400" dirty="0">
                <a:latin typeface="Alexandria" charset="0"/>
              </a:rPr>
              <a:t>Income ↑ → Loan approval chance ↑.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4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#Summarizing Data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df.describe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Shows statistics: mean, min, max, quartiles.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Useful for spotting outliers or strange values.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15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#Check Data Types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df.dtypes</a:t>
            </a:r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Lists each column’s type (</a:t>
            </a:r>
            <a:r>
              <a:rPr lang="en-US" sz="2400" dirty="0" err="1">
                <a:latin typeface="Alexandria" charset="0"/>
              </a:rPr>
              <a:t>int</a:t>
            </a:r>
            <a:r>
              <a:rPr lang="en-US" sz="2400" dirty="0">
                <a:latin typeface="Alexandria" charset="0"/>
              </a:rPr>
              <a:t>, float, object, etc.).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4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 Understanding in Python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#Correlation Matrix in Python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solidFill>
                  <a:srgbClr val="00AEEF"/>
                </a:solidFill>
                <a:latin typeface="Alexandria" charset="0"/>
              </a:rPr>
              <a:t>df.corr</a:t>
            </a:r>
            <a:r>
              <a:rPr lang="en-US" sz="2400" dirty="0">
                <a:solidFill>
                  <a:srgbClr val="00AEEF"/>
                </a:solidFill>
                <a:latin typeface="Alexandria" charset="0"/>
              </a:rPr>
              <a:t>()</a:t>
            </a:r>
          </a:p>
          <a:p>
            <a:endParaRPr lang="en-US" sz="2400" dirty="0">
              <a:solidFill>
                <a:srgbClr val="00AEEF"/>
              </a:solidFill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Creates correlation values for all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select the most useful features for ML.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3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Financial Data Types and Sources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Types of Financial Data</a:t>
            </a:r>
          </a:p>
          <a:p>
            <a:endParaRPr lang="en-US" sz="24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Market Data – </a:t>
            </a:r>
            <a:r>
              <a:rPr lang="en-US" sz="2400" dirty="0">
                <a:latin typeface="Alexandria" charset="0"/>
              </a:rPr>
              <a:t>Stocks, bonds, forex, options.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Credit Data – </a:t>
            </a:r>
            <a:r>
              <a:rPr lang="en-US" sz="2400" dirty="0">
                <a:latin typeface="Alexandria" charset="0"/>
              </a:rPr>
              <a:t>Loans, repayment history, credit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Transaction Data – </a:t>
            </a:r>
            <a:r>
              <a:rPr lang="en-US" sz="2400" dirty="0">
                <a:latin typeface="Alexandria" charset="0"/>
              </a:rPr>
              <a:t>Purchases, bank transfers, credit card usage.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Market Data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Stock market data includes: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Open, High, Low, Close prices.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Daily trading volume.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Sources of Market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Bloomberg (professional financial terminals).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Yahoo Finance (public stock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Kaggle datasets (academic/learning datasets).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3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Transaction Data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9203"/>
            <a:ext cx="105410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Includes credit/debit card transactions.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Online payments, e-commerce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for fraud detection.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of Fraud Detection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a card is used in two countries within one hour → suspicious.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ML models flag unusual spending behavior.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89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Real Industry Use Case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Visa and Mastercard use ML fraud detection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Models scan millions of transactions per second.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Alerts are raised in real time.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  <a:cs typeface="Alexandria" charset="0"/>
              </a:rPr>
              <a:t>Summary: Financial Data Sources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Market data → </a:t>
            </a:r>
            <a:r>
              <a:rPr lang="en-US" sz="2400" dirty="0">
                <a:latin typeface="Alexandria" charset="0"/>
                <a:cs typeface="Alexandria" charset="0"/>
              </a:rPr>
              <a:t>stocks, forex.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Credit data → </a:t>
            </a:r>
            <a:r>
              <a:rPr lang="en-US" sz="2400" dirty="0">
                <a:latin typeface="Alexandria" charset="0"/>
                <a:cs typeface="Alexandria" charset="0"/>
              </a:rPr>
              <a:t>loans,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  <a:cs typeface="Alexandria" charset="0"/>
              </a:rPr>
              <a:t>Transaction data → </a:t>
            </a:r>
            <a:r>
              <a:rPr lang="en-US" sz="2400" dirty="0">
                <a:latin typeface="Alexandria" charset="0"/>
                <a:cs typeface="Alexandria" charset="0"/>
              </a:rPr>
              <a:t>purchases.</a:t>
            </a:r>
          </a:p>
          <a:p>
            <a:endParaRPr lang="en-US" sz="24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  <a:cs typeface="Alexandria" charset="0"/>
              </a:rPr>
              <a:t>All are essential for ML in finance.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 this lecture, we learned: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Machine Learning: </a:t>
            </a:r>
            <a:r>
              <a:rPr lang="en-US" sz="2400" dirty="0"/>
              <a:t>Computers learn from data to predict/decide.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Finance Applications: </a:t>
            </a:r>
            <a:r>
              <a:rPr lang="en-US" sz="2400" dirty="0"/>
              <a:t>Trading, fraud detection, credit scoring.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Data Science Life Cycle: </a:t>
            </a:r>
            <a:r>
              <a:rPr lang="en-US" sz="2400" dirty="0"/>
              <a:t>Collect → Prepare → Model → Evaluate → Deploy.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Data Understanding: </a:t>
            </a:r>
            <a:r>
              <a:rPr lang="en-US" sz="2400" dirty="0"/>
              <a:t>Explore data before modeling (types, patterns, statistics).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Financial Data</a:t>
            </a:r>
            <a:r>
              <a:rPr lang="en-US" sz="2400" dirty="0"/>
              <a:t>: Market, credit, transaction.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Python Practice: </a:t>
            </a:r>
            <a:r>
              <a:rPr lang="en-US" sz="2400" dirty="0"/>
              <a:t>Loaded and cleaned data.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Machine Learning for Finance (</a:t>
            </a:r>
            <a:r>
              <a:rPr lang="en-US" sz="2000" dirty="0" err="1"/>
              <a:t>Jannes</a:t>
            </a:r>
            <a:r>
              <a:rPr lang="en-US" sz="2000" dirty="0"/>
              <a:t> </a:t>
            </a:r>
            <a:r>
              <a:rPr lang="en-US" sz="2000" dirty="0" err="1"/>
              <a:t>Klaas</a:t>
            </a:r>
            <a:r>
              <a:rPr lang="en-US" sz="2000" dirty="0"/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Advances in Financial Machine Learning (López de Prado).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A97745-552D-4D0C-9A9F-92ED649388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4615</TotalTime>
  <Words>3278</Words>
  <Application>Microsoft Macintosh PowerPoint</Application>
  <PresentationFormat>Widescreen</PresentationFormat>
  <Paragraphs>449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147</cp:revision>
  <cp:lastPrinted>2025-10-06T12:34:37Z</cp:lastPrinted>
  <dcterms:created xsi:type="dcterms:W3CDTF">2023-04-29T09:08:00Z</dcterms:created>
  <dcterms:modified xsi:type="dcterms:W3CDTF">2025-10-06T12:35:29Z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