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738" r:id="rId5"/>
    <p:sldId id="481" r:id="rId6"/>
    <p:sldId id="482" r:id="rId7"/>
    <p:sldId id="313" r:id="rId8"/>
    <p:sldId id="830" r:id="rId9"/>
    <p:sldId id="831" r:id="rId10"/>
    <p:sldId id="825" r:id="rId11"/>
    <p:sldId id="832" r:id="rId12"/>
    <p:sldId id="826" r:id="rId13"/>
    <p:sldId id="827" r:id="rId14"/>
    <p:sldId id="833" r:id="rId15"/>
    <p:sldId id="828" r:id="rId16"/>
    <p:sldId id="834" r:id="rId17"/>
    <p:sldId id="836" r:id="rId18"/>
    <p:sldId id="558" r:id="rId19"/>
    <p:sldId id="780" r:id="rId20"/>
    <p:sldId id="762" r:id="rId21"/>
    <p:sldId id="781" r:id="rId22"/>
    <p:sldId id="783" r:id="rId23"/>
    <p:sldId id="759" r:id="rId24"/>
    <p:sldId id="784" r:id="rId25"/>
    <p:sldId id="785" r:id="rId26"/>
    <p:sldId id="786" r:id="rId27"/>
    <p:sldId id="787" r:id="rId28"/>
    <p:sldId id="788" r:id="rId29"/>
    <p:sldId id="792" r:id="rId30"/>
    <p:sldId id="837" r:id="rId31"/>
    <p:sldId id="838" r:id="rId32"/>
    <p:sldId id="791" r:id="rId33"/>
    <p:sldId id="761" r:id="rId34"/>
    <p:sldId id="839" r:id="rId35"/>
    <p:sldId id="812" r:id="rId36"/>
    <p:sldId id="813" r:id="rId37"/>
    <p:sldId id="840" r:id="rId38"/>
    <p:sldId id="815" r:id="rId39"/>
    <p:sldId id="841" r:id="rId40"/>
    <p:sldId id="817" r:id="rId41"/>
    <p:sldId id="819" r:id="rId42"/>
    <p:sldId id="818" r:id="rId43"/>
    <p:sldId id="793" r:id="rId44"/>
    <p:sldId id="794" r:id="rId45"/>
    <p:sldId id="842" r:id="rId46"/>
    <p:sldId id="796" r:id="rId47"/>
    <p:sldId id="797" r:id="rId48"/>
    <p:sldId id="798" r:id="rId49"/>
    <p:sldId id="843" r:id="rId50"/>
    <p:sldId id="800" r:id="rId51"/>
    <p:sldId id="80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830"/>
            <p14:sldId id="831"/>
            <p14:sldId id="825"/>
            <p14:sldId id="832"/>
            <p14:sldId id="826"/>
            <p14:sldId id="827"/>
            <p14:sldId id="833"/>
            <p14:sldId id="828"/>
            <p14:sldId id="834"/>
            <p14:sldId id="836"/>
            <p14:sldId id="558"/>
            <p14:sldId id="780"/>
            <p14:sldId id="762"/>
            <p14:sldId id="781"/>
            <p14:sldId id="783"/>
            <p14:sldId id="759"/>
            <p14:sldId id="784"/>
            <p14:sldId id="785"/>
            <p14:sldId id="786"/>
            <p14:sldId id="787"/>
            <p14:sldId id="788"/>
            <p14:sldId id="792"/>
            <p14:sldId id="837"/>
            <p14:sldId id="838"/>
            <p14:sldId id="791"/>
            <p14:sldId id="761"/>
            <p14:sldId id="839"/>
            <p14:sldId id="812"/>
            <p14:sldId id="813"/>
            <p14:sldId id="840"/>
            <p14:sldId id="815"/>
            <p14:sldId id="841"/>
            <p14:sldId id="817"/>
            <p14:sldId id="819"/>
            <p14:sldId id="818"/>
            <p14:sldId id="793"/>
            <p14:sldId id="794"/>
            <p14:sldId id="842"/>
            <p14:sldId id="796"/>
            <p14:sldId id="797"/>
            <p14:sldId id="798"/>
            <p14:sldId id="843"/>
            <p14:sldId id="800"/>
            <p14:sldId id="8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58221"/>
    <a:srgbClr val="FAC748"/>
    <a:srgbClr val="FFFFFF"/>
    <a:srgbClr val="FF7180"/>
    <a:srgbClr val="FFD200"/>
    <a:srgbClr val="8E5A6D"/>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9463" autoAdjust="0"/>
    <p:restoredTop sz="52316" autoAdjust="0"/>
  </p:normalViewPr>
  <p:slideViewPr>
    <p:cSldViewPr snapToGrid="0">
      <p:cViewPr varScale="1">
        <p:scale>
          <a:sx n="75" d="100"/>
          <a:sy n="75" d="100"/>
        </p:scale>
        <p:origin x="176" y="7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70DC6-71A2-F988-F0C7-214F3D72F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F1BB88-FC83-68E3-616A-DF4047CFC1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A04D84-9F52-679D-BC5A-E91F083B6EE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FF5343-0E1F-028A-ABF4-44BA70236E4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428108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B3AFD-1041-BAAD-D58A-5DF149D1D0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A645AF-40FE-0F19-CE7B-CBB265E711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039988-90F2-EAD0-8523-0D3B9F543F5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2AA083-61DD-CD4F-BC5F-90E61CEBD58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91435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11709-DDD6-0ED6-5F85-923B57C11F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B5F03-CCCC-3EA3-C05C-AE561FB83C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0FA291-471E-F8D1-4495-942739D23D2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76BA361-6035-C17D-489E-E0144F81B7B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97829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631C0-5212-936D-4B26-8E42E78D27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A37C90-E59A-6978-5F16-6C707338C9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D0490B-5D96-9049-C8EC-51FF6A0011A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2CEB47B-2D99-56C7-C6E6-CC217FD3BE0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15276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C364A-839C-C0E8-4905-8BF1C56375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6E1EE6-BF15-4B26-7F7D-AA0FB90209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D9F7E9-B3C8-DC19-76D8-27AF02B7F9F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1440274-A41D-B34F-49B3-52F59F0D655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028375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635D-DBD1-014E-898E-83EAC7535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FF5F64-BCE0-49FD-2DE6-8A6C66CCAF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A05501-2AF3-0DD7-96B8-6479BB8689E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A543995-0A99-D9B8-FC5A-C625027CBD1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40916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9638B-15D4-D568-D7D1-615C2C395F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4FF4B5-288B-DA29-513B-30D334B8EE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99EFBB-E086-C310-C4E4-D3F70D0DE41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82407EC-48F9-BC28-0061-67A191D09C90}"/>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10266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A10A0-A491-0E9F-E77A-41D1FA8270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C0115-1186-1209-3E01-FBE55120C2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638E8B-8BD9-21E4-9053-78AB82BF68A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BDC8A0B-D0F2-65B8-3FB9-35FC83566DD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52842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9ABF7-9FED-67E7-41DE-7BBBE02AD2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36D3A8-7C1D-3772-C394-37289246D7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E708AF-70EA-5B25-661E-E9430C97024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C2847EC-F944-775B-50F5-4F456C3A69CD}"/>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782164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F9013-AABA-F650-2592-C90AC22723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AE0E02-FA38-88C3-2420-258B2083E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8CBFC5-3BD2-393A-94E4-2B132424959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55599E9-2B34-3F49-AC56-CFBF2E019B6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937953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66A22-7922-7CBD-3CCD-82A54B3D85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A42378-406E-212A-DC6E-4A29362F85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361158-4E7F-6423-D916-A8B652450CF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E923F42-838C-A8BF-DAF8-EA47257779A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37127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2E210-CBB5-218B-8042-5C7F98B6BC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4AF8EA-D9D8-749D-78C1-0CE4443859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EAB0AA-4409-650B-39EC-4498D2D334D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9FA4F71-37FC-6936-DEB6-D07E7007A33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215210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1A809-9DD2-BCEA-750B-E5E87EFD04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C0EDAE-8E4B-43CA-F178-B9DD00E733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209376-3A98-6650-7A63-C580644D6E6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C150F49-2384-B46A-E3B1-019A6D252A0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56544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4E051-B5C9-CFBA-3BEC-00B21C9241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86D453-4246-730B-D2AB-90DB998B10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90DC4-93BD-B4F2-2815-66C3D4934C0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121DF11-9084-800F-6CE8-9CBB2F866FB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614586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10BEB-829E-3259-2765-12B7F55FA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E30652-30AC-AE73-AF5D-C0D87A1EAB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641744-4866-A5F4-8138-73B143F78CA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0289ED4-B8F2-8C98-46C5-7309AFC30F1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432238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52799-7B7C-FEAA-3A5A-78E32D879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F7C08D-9A2D-4221-6256-97D732EE6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8507D-0B5F-04A1-B4C9-EA27C5DD27E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995CC51-F69D-6E33-EE6D-6343D8BD1FD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8017302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67D4C-BF55-5D77-F305-5C32648CE6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029B8C-702E-13E5-8DDE-2233FB78CF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A4688D-9AA4-A6EB-BE0D-9BD7061C9CB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948720C-7BBF-B715-CEF8-9B05863781CD}"/>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558341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E331B-000F-D560-F003-0EA90047B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5CB030-A666-17FD-36F2-E16D09291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A8EDEF-CB68-BD05-4866-66B42321AC6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2070FC8-B9F7-262E-910F-A575818F668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099732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4062E-6666-5AC6-9EAD-4E41E481A3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78D9B-194B-44D0-95E8-AC582DD55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4B0BD5-F8A7-FF6E-3650-66EF5D89697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5412DFD-D30C-2ADA-0190-5A82B75DB08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902882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D3C09-E37A-7527-D98F-DFBF39AD25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42D64D-471F-3337-D05E-8794EDDC93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B7B9E8-8E1B-6D12-4E42-16B32DA583B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FFE0B8D-0604-F48E-864C-036B74B6580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949705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D3245-B6E3-492F-B887-A9E174E36C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95BFE-ED71-D39F-812A-E6AC4EBA6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3AC39E-E188-5F24-609F-5EBB945128B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D151652-2C20-1DC8-9306-4FDA7E9EB77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272293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258C1-EDF8-A6BE-4CC8-2A4CA21C5A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0D77E-2FEC-938D-8041-F3A728740D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0B6EFF-AB79-02FD-1050-64FE4364D0E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D8C5406-E585-414E-3B53-A726691A61F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234256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4B2E7-8CD3-6826-F83F-879874857E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F854E-8B02-0C4A-57D6-8C12A0DA5E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670635-498F-5BEF-E8BC-511A59EF2B8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8A311A2-933F-3DB0-B131-AA71C85A39F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18401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17E56-3C2A-E95E-ABBF-97443A6A6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2EA1E-95CF-9E6A-2E83-D097B787D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B2A-9E39-181C-E46C-4AF006F0BF9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5B531C1-EE72-B8A1-D70A-B98B223C5D9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333780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FF298-5B40-3AEB-4129-DF935AC32D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F4BE62-45A8-6B32-970E-FF9AC4F213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E0602D-7E66-B1B3-5FE8-6FA1E89FDF5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0D5E5D2-C03E-082E-8B25-61AD39147B6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762676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54167-250E-2259-4BBA-8F6F16B9D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2BA695-C58E-6478-6808-F9CD1BC919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C1B46F-2DB6-2A43-A7A6-890EDC5DEB7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1730C4D-AA8B-F0F0-D73D-AE346A98B89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739906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C4661-812D-2445-8817-C8B029DEDC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352157-12D4-AB8C-BF9F-A2FA65285E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E5BC06-05E5-7A26-92BC-CBFABEDED31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D23A2D5-1598-245F-9A11-86F2A236F5A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5663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B643B-D599-2A46-AD48-F6AF3B19AF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398A2D-7BC9-BE10-0A4D-099B3B0906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44F129-6A93-81B8-045D-6371882F2B78}"/>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C492B62-FB3F-2946-7A69-E02D9932DCAF}"/>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802048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7742A-4162-7C81-8248-9E38482BE3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ACAC79-7228-47A5-5FA6-63CB071590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54F6B6-1838-52F2-0FEC-0D192746190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E0D4891-C4B1-508A-B78C-7E0604E29EE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82392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1C71AC-90DD-8B01-6434-714B81BF9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E42E6D-B93F-7A60-5D0B-10221A3FEF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7874FC-014A-B9CC-F830-0696AB75E19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690D8B8-F651-436D-A8BD-BEDF059BEB6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68910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87065-6861-04B8-2A78-AB689B43FD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42CA0-8EE0-8095-F1A8-F1B6C287C4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73F45C-928A-F851-3963-2B711C33860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9F3FAC6-10C8-38B0-0B1B-2BF0D60F242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2993109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3E068-8CEA-7237-8EC6-210E7AE54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F3904-77CC-4DCF-1FF1-EA7E527D61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53AB14-2D24-0511-FB2F-5D5379960C1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D04FE28-2471-CC16-5516-0212D08F780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53901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E4CE1-0E5E-3938-8187-8D0B763DB1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0DB76-D18C-6AA4-C5EF-0063EE2479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75CE46-19CA-C352-D566-8BF0D2301E3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7163E32-D16C-53F9-FAAA-8E1AE30BFC14}"/>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85215042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D17A3-5D2C-7A20-6639-4B8C2914F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5EB3AF-B1EB-BF83-A95A-C78C48555F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DD80B8-113E-90C6-5A0B-D735E860527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F70511C-0043-3801-A66E-B3291FBD16A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101643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D0EA4-6A18-7F3E-18D8-04EEFC4DAF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813ACB-5F86-21C6-2F26-9C78158335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14F016-1AF7-CDCA-3E53-85980DB8A56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604544C-B0DF-EDE7-933A-5A8899D159D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258389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CACAD-59EA-BE2E-063A-E6E8AED50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2BB665-ADAD-6E5B-B40D-A9643EA539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A865F1-68AF-673E-75D6-CD24C9E5054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16D1060-7FA4-4FA5-8919-3F29123B728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532852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E04EC-6F35-65D6-9DCA-A0B252D302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2F785E-C53D-F0F1-EA62-C2C8759543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6DD87C-D2D7-D333-6631-4DEFB2CE1E6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0F5EFC3-0068-41F4-BFA3-C6FDCEC1274B}"/>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981033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FA1B7-C79F-F8B9-0018-696659C0E5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24A61A-E494-D18A-53AD-97645838D9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6ACF6C-EB77-B834-841C-B0B573B39E4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85FEF6B-E81F-7FD4-31E9-AA5875E95D68}"/>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0177568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D5CC1-C6B8-F465-9E5D-E7F92B445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CDC78D-10AB-26FC-A291-C6474C32FC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CD041C-1C44-F5BA-3DE4-80C546C9394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104D86B-D01E-D014-F2E8-B050190B63DE}"/>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161644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E96C7-8752-0F2E-8D13-CA0E8D1CC8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65B9BF-6AED-87B5-48C8-F4AA926AA6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F34CA4-C5B2-2553-ED9B-4759086FA58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04ACCE1-D06F-3FBE-BF34-7AA0782640E5}"/>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7705104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D378B-C42D-5901-30BF-9B61F7AC61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6091CA-4D28-3874-817A-4A90333B74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5D8BA-CCAD-44C2-F26D-A8270D4A849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31C0AE4-1587-B06E-334F-0FAB3948437C}"/>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8455934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917FED-8056-F605-78A8-E98462252D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EF9C8-F0DB-808D-0F91-BF0F343EA9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95E882-038C-A26B-C116-2C9816FE388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E9EF3B1-3499-2611-4E14-6AACA6A174ED}"/>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9328038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8.xml"/><Relationship Id="rId1" Type="http://schemas.openxmlformats.org/officeDocument/2006/relationships/slideLayout" Target="../slideLayouts/slideLayout13.xml"/><Relationship Id="rId6" Type="http://schemas.openxmlformats.org/officeDocument/2006/relationships/image" Target="../media/image43.png"/><Relationship Id="rId5" Type="http://schemas.openxmlformats.org/officeDocument/2006/relationships/image" Target="../media/image42.sv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6</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41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90708" cy="584775"/>
          </a:xfrm>
          <a:prstGeom prst="rect">
            <a:avLst/>
          </a:prstGeom>
          <a:noFill/>
        </p:spPr>
        <p:txBody>
          <a:bodyPr wrap="none" rtlCol="0">
            <a:spAutoFit/>
          </a:bodyPr>
          <a:lstStyle/>
          <a:p>
            <a:r>
              <a:rPr lang="en-US" altLang="en-US" sz="3200" b="1" dirty="0">
                <a:solidFill>
                  <a:srgbClr val="00B0F0"/>
                </a:solidFill>
                <a:latin typeface="Alexandria" pitchFamily="2" charset="-78"/>
                <a:cs typeface="Alexandria" pitchFamily="2" charset="-78"/>
              </a:rPr>
              <a:t>Financial 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07898" y="4917827"/>
            <a:ext cx="3909340" cy="400110"/>
          </a:xfrm>
          <a:prstGeom prst="rect">
            <a:avLst/>
          </a:prstGeom>
          <a:noFill/>
        </p:spPr>
        <p:txBody>
          <a:bodyPr wrap="none" rtlCol="0">
            <a:spAutoFit/>
          </a:bodyPr>
          <a:lstStyle/>
          <a:p>
            <a:r>
              <a:rPr lang="en-US" sz="2000" dirty="0">
                <a:latin typeface="Alexandria" charset="0"/>
                <a:cs typeface="Alexandria" charset="0"/>
              </a:rPr>
              <a:t>MGM424 The Financial Forecasting </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6058086" cy="523220"/>
          </a:xfrm>
          <a:prstGeom prst="rect">
            <a:avLst/>
          </a:prstGeom>
          <a:noFill/>
        </p:spPr>
        <p:txBody>
          <a:bodyPr wrap="square" rtlCol="0">
            <a:spAutoFit/>
          </a:bodyPr>
          <a:lstStyle/>
          <a:p>
            <a:r>
              <a:rPr lang="en-US" sz="2800" b="1" dirty="0">
                <a:solidFill>
                  <a:srgbClr val="00B0F0"/>
                </a:solidFill>
                <a:latin typeface="Alexandria" charset="0"/>
              </a:rPr>
              <a:t>The Financial Forecasting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rPr>
              <a:t>The Financial Forecasting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r>
              <a:rPr lang="en-US" sz="2400" b="1" dirty="0">
                <a:cs typeface="Alexandria" charset="0"/>
              </a:rPr>
              <a:t>Introduction to Financial Planning</a:t>
            </a:r>
            <a:r>
              <a:rPr lang="ar-EG" sz="2400" b="1" dirty="0">
                <a:cs typeface="Alexandria" charset="0"/>
              </a:rPr>
              <a:t>.</a:t>
            </a:r>
          </a:p>
          <a:p>
            <a:endParaRPr lang="ar-EG" sz="2400" b="1" dirty="0">
              <a:cs typeface="Alexandria" charset="0"/>
            </a:endParaRPr>
          </a:p>
          <a:p>
            <a:r>
              <a:rPr lang="en-US" sz="2400" b="1" dirty="0">
                <a:cs typeface="Alexandria" charset="0"/>
              </a:rPr>
              <a:t>The Financial Planning Process.</a:t>
            </a:r>
          </a:p>
          <a:p>
            <a:endParaRPr lang="en-US" sz="2400" b="1" dirty="0">
              <a:cs typeface="Alexandria" charset="0"/>
            </a:endParaRPr>
          </a:p>
          <a:p>
            <a:r>
              <a:rPr lang="en-US" sz="2400" b="1" dirty="0">
                <a:cs typeface="Alexandria" charset="0"/>
              </a:rPr>
              <a:t>Cash Planning: Cash Budgets.</a:t>
            </a:r>
          </a:p>
          <a:p>
            <a:endParaRPr lang="en-US" sz="2400" b="1" dirty="0">
              <a:cs typeface="Alexandria" charset="0"/>
            </a:endParaRPr>
          </a:p>
          <a:p>
            <a:r>
              <a:rPr lang="en-US" sz="2400" b="1" dirty="0">
                <a:cs typeface="Alexandria" charset="0"/>
              </a:rPr>
              <a:t>Preparing The Cash Budget.</a:t>
            </a:r>
          </a:p>
          <a:p>
            <a:endParaRPr lang="en-US" sz="2400" b="1" dirty="0">
              <a:cs typeface="Alexandria" charset="0"/>
            </a:endParaRPr>
          </a:p>
          <a:p>
            <a:r>
              <a:rPr lang="en-US" sz="2400" b="1" dirty="0">
                <a:cs typeface="Alexandria" charset="0"/>
              </a:rPr>
              <a:t>Profit Planning: Pro Forma Statements.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BDF39-89F8-C08E-6299-B541746ABF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E56D45-2F87-1FAB-B78A-943970605F07}"/>
              </a:ext>
            </a:extLst>
          </p:cNvPr>
          <p:cNvSpPr/>
          <p:nvPr/>
        </p:nvSpPr>
        <p:spPr>
          <a:xfrm>
            <a:off x="68964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921A69-23FB-C0A4-4E85-FEFAB315C07E}"/>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933544EA-643C-224F-365E-E8F25FF25A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D3C3A1-EB9F-34E2-2E11-5C751AB17ED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DE860E-69B2-DF31-63E7-C7E017B28E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3ACA6A02-D2BF-A299-40AD-A508A3EDCC00}"/>
              </a:ext>
            </a:extLst>
          </p:cNvPr>
          <p:cNvSpPr txBox="1"/>
          <p:nvPr/>
        </p:nvSpPr>
        <p:spPr>
          <a:xfrm>
            <a:off x="852155" y="2095405"/>
            <a:ext cx="6645925" cy="3785652"/>
          </a:xfrm>
          <a:prstGeom prst="rect">
            <a:avLst/>
          </a:prstGeom>
          <a:noFill/>
        </p:spPr>
        <p:txBody>
          <a:bodyPr wrap="square" rtlCol="0">
            <a:spAutoFit/>
          </a:bodyPr>
          <a:lstStyle/>
          <a:p>
            <a:r>
              <a:rPr lang="en-US" sz="2400" b="1" dirty="0">
                <a:solidFill>
                  <a:srgbClr val="F58221"/>
                </a:solidFill>
              </a:rPr>
              <a:t>Importance of Financial Planning</a:t>
            </a:r>
          </a:p>
          <a:p>
            <a:r>
              <a:rPr lang="en-US" sz="2400" dirty="0"/>
              <a:t>Financial planning is the cornerstone of successful business management. It involves setting clear financial goals, developing strategies to achieve them, and monitoring progress over time. Effective financial planning ensures that an organization can:</a:t>
            </a:r>
          </a:p>
          <a:p>
            <a:pPr>
              <a:buFont typeface="Arial" panose="020B0604020202020204" pitchFamily="34" charset="0"/>
              <a:buChar char="•"/>
            </a:pPr>
            <a:r>
              <a:rPr lang="en-US" sz="2400" b="1" dirty="0">
                <a:solidFill>
                  <a:srgbClr val="203E5F"/>
                </a:solidFill>
              </a:rPr>
              <a:t>Allocate Resources Efficiently:</a:t>
            </a:r>
            <a:r>
              <a:rPr lang="en-US" sz="2400" dirty="0">
                <a:solidFill>
                  <a:srgbClr val="203E5F"/>
                </a:solidFill>
              </a:rPr>
              <a:t> </a:t>
            </a:r>
            <a:r>
              <a:rPr lang="en-US" sz="2400" dirty="0"/>
              <a:t>By understanding financial constraints and opportunities, businesses can prioritize investments and operational expenditures that yield the highest returns.</a:t>
            </a:r>
          </a:p>
        </p:txBody>
      </p:sp>
      <p:pic>
        <p:nvPicPr>
          <p:cNvPr id="7" name="Graphic 21">
            <a:extLst>
              <a:ext uri="{FF2B5EF4-FFF2-40B4-BE49-F238E27FC236}">
                <a16:creationId xmlns:a16="http://schemas.microsoft.com/office/drawing/2014/main" id="{C322672D-F06B-C2C4-A4DC-9D46B54B18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financial strategies&#10;&#10;Description automatically generated with medium confidence">
            <a:extLst>
              <a:ext uri="{FF2B5EF4-FFF2-40B4-BE49-F238E27FC236}">
                <a16:creationId xmlns:a16="http://schemas.microsoft.com/office/drawing/2014/main" id="{FDA29FA7-A2D6-93A0-D63B-858FC0C84D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0589" y="2451727"/>
            <a:ext cx="3401190" cy="3715789"/>
          </a:xfrm>
          <a:prstGeom prst="rect">
            <a:avLst/>
          </a:prstGeom>
        </p:spPr>
      </p:pic>
    </p:spTree>
    <p:extLst>
      <p:ext uri="{BB962C8B-B14F-4D97-AF65-F5344CB8AC3E}">
        <p14:creationId xmlns:p14="http://schemas.microsoft.com/office/powerpoint/2010/main" val="133381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BE20F-CA69-FFEE-D216-0EA0FA4122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A5ECB9-D901-FEE9-DF07-D16697A0CF1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A86E4-CB21-7B5A-7303-A8765F9FAE3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F2DFE8BE-64C7-F9E9-02F2-31FF034D11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EFC99C-58DA-C714-A43B-9494CBF94F1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3B874D-35E7-2FE8-EF86-E0C4FF36CC1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A4730BB-7F5B-257C-4603-25465FC8F9B9}"/>
              </a:ext>
            </a:extLst>
          </p:cNvPr>
          <p:cNvSpPr txBox="1"/>
          <p:nvPr/>
        </p:nvSpPr>
        <p:spPr>
          <a:xfrm>
            <a:off x="852156" y="2095405"/>
            <a:ext cx="6745678" cy="3416320"/>
          </a:xfrm>
          <a:prstGeom prst="rect">
            <a:avLst/>
          </a:prstGeom>
          <a:noFill/>
        </p:spPr>
        <p:txBody>
          <a:bodyPr wrap="square" rtlCol="0">
            <a:spAutoFit/>
          </a:bodyPr>
          <a:lstStyle/>
          <a:p>
            <a:r>
              <a:rPr lang="en-US" sz="2400" b="1" dirty="0">
                <a:solidFill>
                  <a:schemeClr val="accent2"/>
                </a:solidFill>
              </a:rPr>
              <a:t>Importance of Financial Planning</a:t>
            </a:r>
          </a:p>
          <a:p>
            <a:pPr>
              <a:buFont typeface="Arial" panose="020B0604020202020204" pitchFamily="34" charset="0"/>
              <a:buChar char="•"/>
            </a:pPr>
            <a:r>
              <a:rPr lang="en-US" sz="2400" b="1" dirty="0">
                <a:solidFill>
                  <a:srgbClr val="203E5F"/>
                </a:solidFill>
              </a:rPr>
              <a:t>Manage Risks:</a:t>
            </a:r>
            <a:r>
              <a:rPr lang="en-US" sz="2400" dirty="0">
                <a:solidFill>
                  <a:srgbClr val="203E5F"/>
                </a:solidFill>
              </a:rPr>
              <a:t> </a:t>
            </a:r>
            <a:r>
              <a:rPr lang="en-US" sz="2400" dirty="0"/>
              <a:t>Anticipating financial challenges allows companies to implement risk mitigation strategies, safeguarding against market volatility, economic downturns, or unexpected expenses.</a:t>
            </a:r>
          </a:p>
          <a:p>
            <a:pPr>
              <a:buFont typeface="Arial" panose="020B0604020202020204" pitchFamily="34" charset="0"/>
              <a:buChar char="•"/>
            </a:pPr>
            <a:r>
              <a:rPr lang="en-US" sz="2400" b="1" dirty="0">
                <a:solidFill>
                  <a:srgbClr val="203E5F"/>
                </a:solidFill>
              </a:rPr>
              <a:t>Achieve Long-Term Objectives:</a:t>
            </a:r>
            <a:r>
              <a:rPr lang="en-US" sz="2400" dirty="0">
                <a:solidFill>
                  <a:srgbClr val="203E5F"/>
                </a:solidFill>
              </a:rPr>
              <a:t> </a:t>
            </a:r>
            <a:r>
              <a:rPr lang="en-US" sz="2400" dirty="0"/>
              <a:t>A well-crafted financial plan aligns short-term actions with long-term goals, ensuring sustainable growth and profitability.</a:t>
            </a:r>
          </a:p>
        </p:txBody>
      </p:sp>
      <p:pic>
        <p:nvPicPr>
          <p:cNvPr id="7" name="Graphic 21">
            <a:extLst>
              <a:ext uri="{FF2B5EF4-FFF2-40B4-BE49-F238E27FC236}">
                <a16:creationId xmlns:a16="http://schemas.microsoft.com/office/drawing/2014/main" id="{9A62EFE1-2057-70F8-F6EC-4A0EB5CB2D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descr="A poster of a financial chart&#10;&#10;Description automatically generated with medium confidence">
            <a:extLst>
              <a:ext uri="{FF2B5EF4-FFF2-40B4-BE49-F238E27FC236}">
                <a16:creationId xmlns:a16="http://schemas.microsoft.com/office/drawing/2014/main" id="{CB558A96-5B32-964C-BDB6-E823E4962D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93081" y="1997908"/>
            <a:ext cx="4056611" cy="4056611"/>
          </a:xfrm>
          <a:prstGeom prst="rect">
            <a:avLst/>
          </a:prstGeom>
        </p:spPr>
      </p:pic>
    </p:spTree>
    <p:extLst>
      <p:ext uri="{BB962C8B-B14F-4D97-AF65-F5344CB8AC3E}">
        <p14:creationId xmlns:p14="http://schemas.microsoft.com/office/powerpoint/2010/main" val="225290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3DA86-A4FB-0B1D-8CE3-111A46BC74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697F28-0D8B-25E5-9211-467D18E012C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FB012-F1D0-6B6C-D64D-2B7CCBC39F7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0430795-34A3-E076-9A92-4E2184B76E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157DF1-E0B1-9FAA-7257-D2B1175E78A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E0D988-4066-B93F-A401-5750A76DF6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C05158A3-F029-046E-BF6A-44EE66AF16B4}"/>
              </a:ext>
            </a:extLst>
          </p:cNvPr>
          <p:cNvSpPr txBox="1"/>
          <p:nvPr/>
        </p:nvSpPr>
        <p:spPr>
          <a:xfrm>
            <a:off x="942309" y="2244602"/>
            <a:ext cx="6716282" cy="3785652"/>
          </a:xfrm>
          <a:prstGeom prst="rect">
            <a:avLst/>
          </a:prstGeom>
          <a:noFill/>
        </p:spPr>
        <p:txBody>
          <a:bodyPr wrap="square" rtlCol="0">
            <a:spAutoFit/>
          </a:bodyPr>
          <a:lstStyle/>
          <a:p>
            <a:r>
              <a:rPr lang="en-US" sz="2400" b="1" dirty="0">
                <a:solidFill>
                  <a:schemeClr val="accent2"/>
                </a:solidFill>
              </a:rPr>
              <a:t>Overview of Cash Budgeting and Its Role in Decision Making</a:t>
            </a:r>
          </a:p>
          <a:p>
            <a:r>
              <a:rPr lang="en-US" sz="2400" dirty="0"/>
              <a:t>Cash budgeting is a critical tool within financial planning that focuses on forecasting and managing a company's cash inflows and outflows over a specific period. Its role in decision making includes:</a:t>
            </a:r>
          </a:p>
          <a:p>
            <a:pPr>
              <a:buFont typeface="Arial" panose="020B0604020202020204" pitchFamily="34" charset="0"/>
              <a:buChar char="•"/>
            </a:pPr>
            <a:r>
              <a:rPr lang="en-US" sz="2400" b="1" dirty="0">
                <a:solidFill>
                  <a:srgbClr val="203E5F"/>
                </a:solidFill>
              </a:rPr>
              <a:t>Ensuring Liquidity:</a:t>
            </a:r>
            <a:r>
              <a:rPr lang="en-US" sz="2400" dirty="0">
                <a:solidFill>
                  <a:srgbClr val="203E5F"/>
                </a:solidFill>
              </a:rPr>
              <a:t> </a:t>
            </a:r>
            <a:r>
              <a:rPr lang="en-US" sz="2400" dirty="0"/>
              <a:t>By projecting future cash positions, businesses can ensure they have sufficient funds to meet obligations, such as paying suppliers, employees, and creditors.</a:t>
            </a:r>
          </a:p>
        </p:txBody>
      </p:sp>
      <p:pic>
        <p:nvPicPr>
          <p:cNvPr id="7" name="Graphic 21">
            <a:extLst>
              <a:ext uri="{FF2B5EF4-FFF2-40B4-BE49-F238E27FC236}">
                <a16:creationId xmlns:a16="http://schemas.microsoft.com/office/drawing/2014/main" id="{8FF68850-807E-02E4-F4AD-97BA0C0173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udgeting&#10;&#10;Description automatically generated">
            <a:extLst>
              <a:ext uri="{FF2B5EF4-FFF2-40B4-BE49-F238E27FC236}">
                <a16:creationId xmlns:a16="http://schemas.microsoft.com/office/drawing/2014/main" id="{907BB161-BCCC-7191-28EF-6772826669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8901" y="2325674"/>
            <a:ext cx="3410789" cy="3704580"/>
          </a:xfrm>
          <a:prstGeom prst="rect">
            <a:avLst/>
          </a:prstGeom>
        </p:spPr>
      </p:pic>
    </p:spTree>
    <p:extLst>
      <p:ext uri="{BB962C8B-B14F-4D97-AF65-F5344CB8AC3E}">
        <p14:creationId xmlns:p14="http://schemas.microsoft.com/office/powerpoint/2010/main" val="3248363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E7A1A-9A3D-3171-F62D-32A97C1D4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307718-84FF-23FA-3E74-2EC86825FDB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F015EB-6430-2457-EC77-00F494DB22A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2F3B84D4-0682-C912-2845-78D0D16088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4961E8-A0E2-DA1B-9959-7602209CE0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FB6952-FBA4-86B9-D9FC-4259FA37E11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8DD8782-E8E5-60A1-5607-7F34F55BDEC9}"/>
              </a:ext>
            </a:extLst>
          </p:cNvPr>
          <p:cNvSpPr txBox="1"/>
          <p:nvPr/>
        </p:nvSpPr>
        <p:spPr>
          <a:xfrm>
            <a:off x="942309" y="2244602"/>
            <a:ext cx="6647211" cy="3785652"/>
          </a:xfrm>
          <a:prstGeom prst="rect">
            <a:avLst/>
          </a:prstGeom>
          <a:noFill/>
        </p:spPr>
        <p:txBody>
          <a:bodyPr wrap="square" rtlCol="0">
            <a:spAutoFit/>
          </a:bodyPr>
          <a:lstStyle/>
          <a:p>
            <a:r>
              <a:rPr lang="en-US" sz="2400" b="1" dirty="0">
                <a:solidFill>
                  <a:schemeClr val="accent2"/>
                </a:solidFill>
              </a:rPr>
              <a:t>Overview of Cash Budgeting and Its Role in Decision Making</a:t>
            </a:r>
          </a:p>
          <a:p>
            <a:pPr>
              <a:buFont typeface="Arial" panose="020B0604020202020204" pitchFamily="34" charset="0"/>
              <a:buChar char="•"/>
            </a:pPr>
            <a:r>
              <a:rPr lang="en-US" sz="2400" b="1" dirty="0">
                <a:solidFill>
                  <a:srgbClr val="203E5F"/>
                </a:solidFill>
              </a:rPr>
              <a:t>Facilitating Strategic Decisions:</a:t>
            </a:r>
            <a:r>
              <a:rPr lang="en-US" sz="2400" dirty="0">
                <a:solidFill>
                  <a:srgbClr val="203E5F"/>
                </a:solidFill>
              </a:rPr>
              <a:t> </a:t>
            </a:r>
            <a:r>
              <a:rPr lang="en-US" sz="2400" dirty="0"/>
              <a:t>Understanding cash availability helps in making informed decisions about capital investments, expansion plans, or cost-cutting measures.</a:t>
            </a:r>
          </a:p>
          <a:p>
            <a:pPr>
              <a:buFont typeface="Arial" panose="020B0604020202020204" pitchFamily="34" charset="0"/>
              <a:buChar char="•"/>
            </a:pPr>
            <a:r>
              <a:rPr lang="en-US" sz="2400" b="1" dirty="0">
                <a:solidFill>
                  <a:srgbClr val="203E5F"/>
                </a:solidFill>
              </a:rPr>
              <a:t>Preventing Insolvency:</a:t>
            </a:r>
            <a:r>
              <a:rPr lang="en-US" sz="2400" dirty="0">
                <a:solidFill>
                  <a:srgbClr val="203E5F"/>
                </a:solidFill>
              </a:rPr>
              <a:t> </a:t>
            </a:r>
            <a:r>
              <a:rPr lang="en-US" sz="2400" dirty="0"/>
              <a:t>Regular cash budgeting helps identify potential cash shortfalls in advance, allowing management to arrange financing or adjust operations accordingly.</a:t>
            </a:r>
          </a:p>
        </p:txBody>
      </p:sp>
      <p:pic>
        <p:nvPicPr>
          <p:cNvPr id="7" name="Graphic 21">
            <a:extLst>
              <a:ext uri="{FF2B5EF4-FFF2-40B4-BE49-F238E27FC236}">
                <a16:creationId xmlns:a16="http://schemas.microsoft.com/office/drawing/2014/main" id="{067AE8AE-A1CA-0781-D52A-770061A033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udgeting&#10;&#10;Description automatically generated">
            <a:extLst>
              <a:ext uri="{FF2B5EF4-FFF2-40B4-BE49-F238E27FC236}">
                <a16:creationId xmlns:a16="http://schemas.microsoft.com/office/drawing/2014/main" id="{8692063F-4015-AAAC-F39F-A87800E712A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1355" y="2347716"/>
            <a:ext cx="3348336" cy="3682538"/>
          </a:xfrm>
          <a:prstGeom prst="rect">
            <a:avLst/>
          </a:prstGeom>
        </p:spPr>
      </p:pic>
    </p:spTree>
    <p:extLst>
      <p:ext uri="{BB962C8B-B14F-4D97-AF65-F5344CB8AC3E}">
        <p14:creationId xmlns:p14="http://schemas.microsoft.com/office/powerpoint/2010/main" val="4003774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C94F2-27CB-3306-A7E9-AA53B53086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29AD0E-2575-7084-A9C1-07158141A7A2}"/>
              </a:ext>
            </a:extLst>
          </p:cNvPr>
          <p:cNvSpPr/>
          <p:nvPr/>
        </p:nvSpPr>
        <p:spPr>
          <a:xfrm>
            <a:off x="278295" y="1224501"/>
            <a:ext cx="11616855" cy="5142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2192E7-3522-B65C-B265-693C40E293C4}"/>
              </a:ext>
            </a:extLst>
          </p:cNvPr>
          <p:cNvSpPr txBox="1"/>
          <p:nvPr/>
        </p:nvSpPr>
        <p:spPr>
          <a:xfrm>
            <a:off x="2138982" y="6548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8E15BA0-C199-BDBC-FA69-55B297041002}"/>
              </a:ext>
            </a:extLst>
          </p:cNvPr>
          <p:cNvSpPr/>
          <p:nvPr/>
        </p:nvSpPr>
        <p:spPr>
          <a:xfrm>
            <a:off x="626488" y="4080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1054029A-AB5C-97DA-88A3-F50FA7874688}"/>
              </a:ext>
            </a:extLst>
          </p:cNvPr>
          <p:cNvSpPr txBox="1"/>
          <p:nvPr/>
        </p:nvSpPr>
        <p:spPr>
          <a:xfrm>
            <a:off x="831672" y="59180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5F33A1-ED58-595F-4E28-101F9E8DE786}"/>
              </a:ext>
            </a:extLst>
          </p:cNvPr>
          <p:cNvSpPr txBox="1"/>
          <p:nvPr/>
        </p:nvSpPr>
        <p:spPr>
          <a:xfrm>
            <a:off x="945366" y="78840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AF8CCED-8C57-3265-3B49-3117F29DF9E8}"/>
              </a:ext>
            </a:extLst>
          </p:cNvPr>
          <p:cNvSpPr txBox="1"/>
          <p:nvPr/>
        </p:nvSpPr>
        <p:spPr>
          <a:xfrm>
            <a:off x="369816" y="1541910"/>
            <a:ext cx="8440230" cy="4893647"/>
          </a:xfrm>
          <a:prstGeom prst="rect">
            <a:avLst/>
          </a:prstGeom>
          <a:noFill/>
        </p:spPr>
        <p:txBody>
          <a:bodyPr wrap="square" rtlCol="0">
            <a:spAutoFit/>
          </a:bodyPr>
          <a:lstStyle/>
          <a:p>
            <a:r>
              <a:rPr lang="en-US" sz="2400" b="1" dirty="0">
                <a:solidFill>
                  <a:srgbClr val="F58221"/>
                </a:solidFill>
              </a:rPr>
              <a:t>Understanding Cash Budgeting</a:t>
            </a:r>
          </a:p>
          <a:p>
            <a:r>
              <a:rPr lang="en-US" sz="2400" b="1" dirty="0">
                <a:solidFill>
                  <a:srgbClr val="203E5F"/>
                </a:solidFill>
              </a:rPr>
              <a:t>Definition and Purpose:</a:t>
            </a:r>
          </a:p>
          <a:p>
            <a:r>
              <a:rPr lang="en-US" sz="2400" b="1" dirty="0">
                <a:solidFill>
                  <a:srgbClr val="203E5F"/>
                </a:solidFill>
              </a:rPr>
              <a:t>Cash Budgeting</a:t>
            </a:r>
            <a:r>
              <a:rPr lang="en-US" sz="2400" dirty="0">
                <a:solidFill>
                  <a:srgbClr val="203E5F"/>
                </a:solidFill>
              </a:rPr>
              <a:t> </a:t>
            </a:r>
            <a:r>
              <a:rPr lang="en-US" sz="2400" dirty="0"/>
              <a:t>is the process of estimating all cash receipts and disbursements expected to occur during a specific period, typically broken down monthly, weekly, or even daily. The primary purposes of cash budgeting are:</a:t>
            </a:r>
          </a:p>
          <a:p>
            <a:pPr>
              <a:buFont typeface="Arial" panose="020B0604020202020204" pitchFamily="34" charset="0"/>
              <a:buChar char="•"/>
            </a:pPr>
            <a:r>
              <a:rPr lang="en-US" sz="2400" b="1" dirty="0">
                <a:solidFill>
                  <a:srgbClr val="00AEEF"/>
                </a:solidFill>
              </a:rPr>
              <a:t>Forecasting Cash Flow:</a:t>
            </a:r>
            <a:r>
              <a:rPr lang="en-US" sz="2400" dirty="0">
                <a:solidFill>
                  <a:srgbClr val="00AEEF"/>
                </a:solidFill>
              </a:rPr>
              <a:t> </a:t>
            </a:r>
            <a:r>
              <a:rPr lang="en-US" sz="2400" dirty="0"/>
              <a:t>Predicting when cash will be received and when it needs to be paid out.</a:t>
            </a:r>
          </a:p>
          <a:p>
            <a:pPr>
              <a:buFont typeface="Arial" panose="020B0604020202020204" pitchFamily="34" charset="0"/>
              <a:buChar char="•"/>
            </a:pPr>
            <a:r>
              <a:rPr lang="en-US" sz="2400" b="1" dirty="0">
                <a:solidFill>
                  <a:srgbClr val="00AEEF"/>
                </a:solidFill>
              </a:rPr>
              <a:t>Managing Liquidity:</a:t>
            </a:r>
            <a:r>
              <a:rPr lang="en-US" sz="2400" dirty="0">
                <a:solidFill>
                  <a:srgbClr val="00AEEF"/>
                </a:solidFill>
              </a:rPr>
              <a:t> </a:t>
            </a:r>
            <a:r>
              <a:rPr lang="en-US" sz="2400" dirty="0"/>
              <a:t>Ensuring the organization can meet its short-term obligations without disrupting operations.</a:t>
            </a:r>
          </a:p>
          <a:p>
            <a:pPr>
              <a:buFont typeface="Arial" panose="020B0604020202020204" pitchFamily="34" charset="0"/>
              <a:buChar char="•"/>
            </a:pPr>
            <a:r>
              <a:rPr lang="en-US" sz="2400" b="1" dirty="0">
                <a:solidFill>
                  <a:srgbClr val="00AEEF"/>
                </a:solidFill>
              </a:rPr>
              <a:t>Planning for Surpluses and Shortfalls:</a:t>
            </a:r>
            <a:r>
              <a:rPr lang="en-US" sz="2400" dirty="0">
                <a:solidFill>
                  <a:srgbClr val="00AEEF"/>
                </a:solidFill>
              </a:rPr>
              <a:t> </a:t>
            </a:r>
            <a:r>
              <a:rPr lang="en-US" sz="2400" dirty="0"/>
              <a:t>Identifying periods of excess cash that can be invested and anticipating deficits that may require financing.</a:t>
            </a:r>
          </a:p>
        </p:txBody>
      </p:sp>
      <p:pic>
        <p:nvPicPr>
          <p:cNvPr id="7" name="Graphic 21">
            <a:extLst>
              <a:ext uri="{FF2B5EF4-FFF2-40B4-BE49-F238E27FC236}">
                <a16:creationId xmlns:a16="http://schemas.microsoft.com/office/drawing/2014/main" id="{06EC36F9-F568-7440-E4ED-04F6B51BA8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ills and charts&#10;&#10;Description automatically generated">
            <a:extLst>
              <a:ext uri="{FF2B5EF4-FFF2-40B4-BE49-F238E27FC236}">
                <a16:creationId xmlns:a16="http://schemas.microsoft.com/office/drawing/2014/main" id="{6D9ED3F8-AD4C-25F6-4B56-9CD6D205C6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69222" y="1790016"/>
            <a:ext cx="2766752" cy="4397433"/>
          </a:xfrm>
          <a:prstGeom prst="rect">
            <a:avLst/>
          </a:prstGeom>
        </p:spPr>
      </p:pic>
    </p:spTree>
    <p:extLst>
      <p:ext uri="{BB962C8B-B14F-4D97-AF65-F5344CB8AC3E}">
        <p14:creationId xmlns:p14="http://schemas.microsoft.com/office/powerpoint/2010/main" val="113092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1983C-EDF3-C9B1-5B84-7CBDDD8FA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5A89ED-72DE-620F-2DD6-F6F991050252}"/>
              </a:ext>
            </a:extLst>
          </p:cNvPr>
          <p:cNvSpPr/>
          <p:nvPr/>
        </p:nvSpPr>
        <p:spPr>
          <a:xfrm>
            <a:off x="617280" y="1685495"/>
            <a:ext cx="10812720" cy="5017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C48C67-A69C-0D7A-3626-1D3F021D3C05}"/>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B2E714C9-D085-3425-EDF5-1E3BB203F3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068323-C8FB-D541-4EB4-C7F80CF7B1F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3BE781-CA9E-C69F-E902-FD9DF5DE9FC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A1BCFE7-9C41-0E3B-3302-D5533D6F2C30}"/>
              </a:ext>
            </a:extLst>
          </p:cNvPr>
          <p:cNvSpPr txBox="1"/>
          <p:nvPr/>
        </p:nvSpPr>
        <p:spPr>
          <a:xfrm>
            <a:off x="762001" y="2093189"/>
            <a:ext cx="7555064" cy="4524315"/>
          </a:xfrm>
          <a:prstGeom prst="rect">
            <a:avLst/>
          </a:prstGeom>
          <a:noFill/>
        </p:spPr>
        <p:txBody>
          <a:bodyPr wrap="square" rtlCol="0">
            <a:spAutoFit/>
          </a:bodyPr>
          <a:lstStyle/>
          <a:p>
            <a:r>
              <a:rPr lang="en-US" sz="2400" b="1" dirty="0">
                <a:solidFill>
                  <a:schemeClr val="accent2"/>
                </a:solidFill>
              </a:rPr>
              <a:t>Differences Between Cash Budgeting and Other Budgeting Methods</a:t>
            </a:r>
          </a:p>
          <a:p>
            <a:r>
              <a:rPr lang="en-US" sz="2400" dirty="0"/>
              <a:t>While cash budgeting focuses solely on cash transactions, other budgeting methods may consider non-cash items and use accrual accounting principles. Key differences include:</a:t>
            </a:r>
          </a:p>
          <a:p>
            <a:pPr>
              <a:buFont typeface="Arial" panose="020B0604020202020204" pitchFamily="34" charset="0"/>
              <a:buChar char="•"/>
            </a:pPr>
            <a:r>
              <a:rPr lang="en-US" sz="2400" b="1" dirty="0">
                <a:solidFill>
                  <a:srgbClr val="203E5F"/>
                </a:solidFill>
              </a:rPr>
              <a:t>Accrual vs. Cash Basis:</a:t>
            </a:r>
            <a:endParaRPr lang="en-US" sz="2400" dirty="0">
              <a:solidFill>
                <a:srgbClr val="203E5F"/>
              </a:solidFill>
            </a:endParaRPr>
          </a:p>
          <a:p>
            <a:pPr marL="742950" lvl="1" indent="-285750">
              <a:buFont typeface="Arial" panose="020B0604020202020204" pitchFamily="34" charset="0"/>
              <a:buChar char="•"/>
            </a:pPr>
            <a:r>
              <a:rPr lang="en-US" sz="2400" i="1" dirty="0"/>
              <a:t>Accrual Budgeting:</a:t>
            </a:r>
            <a:r>
              <a:rPr lang="en-US" sz="2400" dirty="0"/>
              <a:t> Recognizes revenues and expenses when they are earned or incurred, regardless of when cash is exchanged.</a:t>
            </a:r>
          </a:p>
          <a:p>
            <a:pPr marL="742950" lvl="1" indent="-285750">
              <a:buFont typeface="Arial" panose="020B0604020202020204" pitchFamily="34" charset="0"/>
              <a:buChar char="•"/>
            </a:pPr>
            <a:r>
              <a:rPr lang="en-US" sz="2400" i="1" dirty="0"/>
              <a:t>Cash Budgeting:</a:t>
            </a:r>
            <a:r>
              <a:rPr lang="en-US" sz="2400" dirty="0"/>
              <a:t> Records transactions only when cash is received or paid, providing a clearer picture of actual cash flow.</a:t>
            </a:r>
          </a:p>
        </p:txBody>
      </p:sp>
      <p:pic>
        <p:nvPicPr>
          <p:cNvPr id="7" name="Graphic 21">
            <a:extLst>
              <a:ext uri="{FF2B5EF4-FFF2-40B4-BE49-F238E27FC236}">
                <a16:creationId xmlns:a16="http://schemas.microsoft.com/office/drawing/2014/main" id="{A43D5D88-4730-C76C-7B46-21B0CC8954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 of cash budgeting&#10;&#10;Description automatically generated">
            <a:extLst>
              <a:ext uri="{FF2B5EF4-FFF2-40B4-BE49-F238E27FC236}">
                <a16:creationId xmlns:a16="http://schemas.microsoft.com/office/drawing/2014/main" id="{D913694B-5172-1015-602D-DE5427EAF4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53795" y="2435629"/>
            <a:ext cx="2665705" cy="4015047"/>
          </a:xfrm>
          <a:prstGeom prst="rect">
            <a:avLst/>
          </a:prstGeom>
        </p:spPr>
      </p:pic>
    </p:spTree>
    <p:extLst>
      <p:ext uri="{BB962C8B-B14F-4D97-AF65-F5344CB8AC3E}">
        <p14:creationId xmlns:p14="http://schemas.microsoft.com/office/powerpoint/2010/main" val="665496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9464E-8CA4-3FE9-53DB-B44B43D81F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EA55AD-34AB-806F-2E52-AF6F61FCEAB8}"/>
              </a:ext>
            </a:extLst>
          </p:cNvPr>
          <p:cNvSpPr/>
          <p:nvPr/>
        </p:nvSpPr>
        <p:spPr>
          <a:xfrm>
            <a:off x="429369" y="1658010"/>
            <a:ext cx="11497587" cy="508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926698-51FB-66A2-1469-A135A7C06AC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CBEAB419-18C9-6F37-59E4-9B2B23E305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18DB9E-C68B-DFFF-60E7-09E3C66EBE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D31CE7-E668-CD64-993E-08612E8D47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337E5B3D-2E9B-0255-03DA-94E5BF8E2B92}"/>
              </a:ext>
            </a:extLst>
          </p:cNvPr>
          <p:cNvSpPr txBox="1"/>
          <p:nvPr/>
        </p:nvSpPr>
        <p:spPr>
          <a:xfrm>
            <a:off x="429369" y="2217117"/>
            <a:ext cx="8428384" cy="4524315"/>
          </a:xfrm>
          <a:prstGeom prst="rect">
            <a:avLst/>
          </a:prstGeom>
          <a:noFill/>
        </p:spPr>
        <p:txBody>
          <a:bodyPr wrap="square" rtlCol="0">
            <a:spAutoFit/>
          </a:bodyPr>
          <a:lstStyle/>
          <a:p>
            <a:r>
              <a:rPr lang="en-US" sz="2400" b="1" dirty="0">
                <a:solidFill>
                  <a:schemeClr val="accent2"/>
                </a:solidFill>
              </a:rPr>
              <a:t>Differences Between Cash Budgeting and Other Budgeting Methods</a:t>
            </a:r>
          </a:p>
          <a:p>
            <a:pPr>
              <a:buFont typeface="Arial" panose="020B0604020202020204" pitchFamily="34" charset="0"/>
              <a:buChar char="•"/>
            </a:pPr>
            <a:r>
              <a:rPr lang="en-US" sz="2400" b="1" dirty="0">
                <a:solidFill>
                  <a:srgbClr val="203E5F"/>
                </a:solidFill>
              </a:rPr>
              <a:t>Inclusion of Non-Cash Items:</a:t>
            </a:r>
            <a:endParaRPr lang="en-US" sz="2400" dirty="0">
              <a:solidFill>
                <a:srgbClr val="203E5F"/>
              </a:solidFill>
            </a:endParaRPr>
          </a:p>
          <a:p>
            <a:pPr marL="742950" lvl="1" indent="-285750">
              <a:buFont typeface="Arial" panose="020B0604020202020204" pitchFamily="34" charset="0"/>
              <a:buChar char="•"/>
            </a:pPr>
            <a:r>
              <a:rPr lang="en-US" sz="2400" dirty="0"/>
              <a:t>Accrual budgets include non-cash expenses like depreciation and amortization, which do not affect cash flow.</a:t>
            </a:r>
          </a:p>
          <a:p>
            <a:pPr marL="742950" lvl="1" indent="-285750">
              <a:buFont typeface="Arial" panose="020B0604020202020204" pitchFamily="34" charset="0"/>
              <a:buChar char="•"/>
            </a:pPr>
            <a:r>
              <a:rPr lang="en-US" sz="2400" dirty="0"/>
              <a:t>Cash budgets exclude these items, focusing on tangible cash movements.</a:t>
            </a:r>
          </a:p>
          <a:p>
            <a:pPr>
              <a:buFont typeface="Arial" panose="020B0604020202020204" pitchFamily="34" charset="0"/>
              <a:buChar char="•"/>
            </a:pPr>
            <a:r>
              <a:rPr lang="en-US" sz="2400" b="1" dirty="0">
                <a:solidFill>
                  <a:srgbClr val="203E5F"/>
                </a:solidFill>
              </a:rPr>
              <a:t>Purpose and Use Cases:</a:t>
            </a:r>
            <a:endParaRPr lang="en-US" sz="2400" dirty="0">
              <a:solidFill>
                <a:srgbClr val="203E5F"/>
              </a:solidFill>
            </a:endParaRPr>
          </a:p>
          <a:p>
            <a:pPr marL="742950" lvl="1" indent="-285750">
              <a:buFont typeface="Arial" panose="020B0604020202020204" pitchFamily="34" charset="0"/>
              <a:buChar char="•"/>
            </a:pPr>
            <a:r>
              <a:rPr lang="en-US" sz="2400" dirty="0"/>
              <a:t>Accrual budgeting is useful for assessing profitability and long-term financial health.</a:t>
            </a:r>
          </a:p>
          <a:p>
            <a:pPr marL="742950" lvl="1" indent="-285750">
              <a:buFont typeface="Arial" panose="020B0604020202020204" pitchFamily="34" charset="0"/>
              <a:buChar char="•"/>
            </a:pPr>
            <a:r>
              <a:rPr lang="en-US" sz="2400" dirty="0"/>
              <a:t>Cash budgeting is essential for day-to-day liquidity management and ensuring operational continuity.</a:t>
            </a:r>
          </a:p>
        </p:txBody>
      </p:sp>
      <p:pic>
        <p:nvPicPr>
          <p:cNvPr id="7" name="Graphic 21">
            <a:extLst>
              <a:ext uri="{FF2B5EF4-FFF2-40B4-BE49-F238E27FC236}">
                <a16:creationId xmlns:a16="http://schemas.microsoft.com/office/drawing/2014/main" id="{B174C727-A390-A128-31BA-24F518AB91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10;&#10;Description automatically generated with medium confidence">
            <a:extLst>
              <a:ext uri="{FF2B5EF4-FFF2-40B4-BE49-F238E27FC236}">
                <a16:creationId xmlns:a16="http://schemas.microsoft.com/office/drawing/2014/main" id="{1F1A9C6A-EF34-CCAB-8637-743EDAB557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32815" y="2392779"/>
            <a:ext cx="2991195" cy="4172989"/>
          </a:xfrm>
          <a:prstGeom prst="rect">
            <a:avLst/>
          </a:prstGeom>
        </p:spPr>
      </p:pic>
    </p:spTree>
    <p:extLst>
      <p:ext uri="{BB962C8B-B14F-4D97-AF65-F5344CB8AC3E}">
        <p14:creationId xmlns:p14="http://schemas.microsoft.com/office/powerpoint/2010/main" val="327877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115D7-4546-2C32-C731-CC81C0BDE7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037950-3AEA-816F-F993-85D18D404AEC}"/>
              </a:ext>
            </a:extLst>
          </p:cNvPr>
          <p:cNvSpPr/>
          <p:nvPr/>
        </p:nvSpPr>
        <p:spPr>
          <a:xfrm>
            <a:off x="365761" y="1685495"/>
            <a:ext cx="1144192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700AB2-733A-83FF-8919-AF23353D9B0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FFDF70E1-9EEB-D678-F24E-DEDBBB680F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29D7DB-B4BF-8F9C-D72A-7285B8DDA92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1E78EF-1975-988C-0C8A-AAC35585C9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F539EBF-E393-20E3-E807-FACB9BB73776}"/>
              </a:ext>
            </a:extLst>
          </p:cNvPr>
          <p:cNvSpPr txBox="1"/>
          <p:nvPr/>
        </p:nvSpPr>
        <p:spPr>
          <a:xfrm>
            <a:off x="536792" y="2095405"/>
            <a:ext cx="6985142" cy="4524315"/>
          </a:xfrm>
          <a:prstGeom prst="rect">
            <a:avLst/>
          </a:prstGeom>
          <a:noFill/>
        </p:spPr>
        <p:txBody>
          <a:bodyPr wrap="square" rtlCol="0">
            <a:spAutoFit/>
          </a:bodyPr>
          <a:lstStyle/>
          <a:p>
            <a:r>
              <a:rPr lang="en-US" sz="2400" b="1" dirty="0">
                <a:solidFill>
                  <a:srgbClr val="F58221"/>
                </a:solidFill>
              </a:rPr>
              <a:t>Benefits of Cash Budgeting</a:t>
            </a:r>
          </a:p>
          <a:p>
            <a:r>
              <a:rPr lang="en-US" sz="2400" b="1" dirty="0">
                <a:solidFill>
                  <a:srgbClr val="203E5F"/>
                </a:solidFill>
              </a:rPr>
              <a:t>Improved Cash Flow Management</a:t>
            </a:r>
          </a:p>
          <a:p>
            <a:r>
              <a:rPr lang="en-US" sz="2400" dirty="0"/>
              <a:t>Effective cash budgeting enables organizations to:</a:t>
            </a:r>
          </a:p>
          <a:p>
            <a:pPr>
              <a:buFont typeface="Arial" panose="020B0604020202020204" pitchFamily="34" charset="0"/>
              <a:buChar char="•"/>
            </a:pPr>
            <a:r>
              <a:rPr lang="en-US" sz="2400" b="1" dirty="0">
                <a:solidFill>
                  <a:srgbClr val="00AEEF"/>
                </a:solidFill>
              </a:rPr>
              <a:t>Monitor Cash Positions:</a:t>
            </a:r>
            <a:r>
              <a:rPr lang="en-US" sz="2400" dirty="0">
                <a:solidFill>
                  <a:srgbClr val="00AEEF"/>
                </a:solidFill>
              </a:rPr>
              <a:t> </a:t>
            </a:r>
            <a:r>
              <a:rPr lang="en-US" sz="2400" dirty="0"/>
              <a:t>Regularly tracking cash inflows and outflows helps maintain optimal cash balances.</a:t>
            </a:r>
          </a:p>
          <a:p>
            <a:pPr>
              <a:buFont typeface="Arial" panose="020B0604020202020204" pitchFamily="34" charset="0"/>
              <a:buChar char="•"/>
            </a:pPr>
            <a:r>
              <a:rPr lang="en-US" sz="2400" b="1" dirty="0">
                <a:solidFill>
                  <a:srgbClr val="00AEEF"/>
                </a:solidFill>
              </a:rPr>
              <a:t>Optimize Payment Schedules:</a:t>
            </a:r>
            <a:r>
              <a:rPr lang="en-US" sz="2400" dirty="0">
                <a:solidFill>
                  <a:srgbClr val="00AEEF"/>
                </a:solidFill>
              </a:rPr>
              <a:t> </a:t>
            </a:r>
            <a:r>
              <a:rPr lang="en-US" sz="2400" dirty="0"/>
              <a:t>Timing payments strategically to suppliers and creditors can improve cash availability.</a:t>
            </a:r>
          </a:p>
          <a:p>
            <a:pPr>
              <a:buFont typeface="Arial" panose="020B0604020202020204" pitchFamily="34" charset="0"/>
              <a:buChar char="•"/>
            </a:pPr>
            <a:r>
              <a:rPr lang="en-US" sz="2400" b="1" dirty="0">
                <a:solidFill>
                  <a:srgbClr val="00AEEF"/>
                </a:solidFill>
              </a:rPr>
              <a:t>Enhance Collection Processes:</a:t>
            </a:r>
            <a:r>
              <a:rPr lang="en-US" sz="2400" dirty="0">
                <a:solidFill>
                  <a:srgbClr val="00AEEF"/>
                </a:solidFill>
              </a:rPr>
              <a:t> </a:t>
            </a:r>
            <a:r>
              <a:rPr lang="en-US" sz="2400" dirty="0"/>
              <a:t>Identifying delays in receivables allows for proactive measures to expedite cash inflows.</a:t>
            </a:r>
          </a:p>
        </p:txBody>
      </p:sp>
      <p:pic>
        <p:nvPicPr>
          <p:cNvPr id="7" name="Graphic 21">
            <a:extLst>
              <a:ext uri="{FF2B5EF4-FFF2-40B4-BE49-F238E27FC236}">
                <a16:creationId xmlns:a16="http://schemas.microsoft.com/office/drawing/2014/main" id="{CB49859B-188B-186E-0BF7-853803B3F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diagram of cash budgeting&#10;&#10;Description automatically generated">
            <a:extLst>
              <a:ext uri="{FF2B5EF4-FFF2-40B4-BE49-F238E27FC236}">
                <a16:creationId xmlns:a16="http://schemas.microsoft.com/office/drawing/2014/main" id="{0090638F-CE76-6293-0CC2-7A1189FB1CC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965" y="2292388"/>
            <a:ext cx="3841244" cy="4231178"/>
          </a:xfrm>
          <a:prstGeom prst="rect">
            <a:avLst/>
          </a:prstGeom>
        </p:spPr>
      </p:pic>
    </p:spTree>
    <p:extLst>
      <p:ext uri="{BB962C8B-B14F-4D97-AF65-F5344CB8AC3E}">
        <p14:creationId xmlns:p14="http://schemas.microsoft.com/office/powerpoint/2010/main" val="361672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0B010-4DD1-0F13-1D68-9015C466D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B75900-3ADE-D31F-7E93-C5FE7DA5F79A}"/>
              </a:ext>
            </a:extLst>
          </p:cNvPr>
          <p:cNvSpPr/>
          <p:nvPr/>
        </p:nvSpPr>
        <p:spPr>
          <a:xfrm>
            <a:off x="357809" y="1685495"/>
            <a:ext cx="1151348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657C1D-F8BC-9118-1044-8E9A1D53A9B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5EE312F6-B3D2-3DC7-3EE7-7ED032D2DF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900E58-A91A-B123-B037-0A43224063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FB2AB9-EB9A-7B90-B06D-617ABCD857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A8E0B94-6A0F-7D3B-A3F8-A4A747BC7169}"/>
              </a:ext>
            </a:extLst>
          </p:cNvPr>
          <p:cNvSpPr txBox="1"/>
          <p:nvPr/>
        </p:nvSpPr>
        <p:spPr>
          <a:xfrm>
            <a:off x="504988" y="2095405"/>
            <a:ext cx="7366804" cy="4154984"/>
          </a:xfrm>
          <a:prstGeom prst="rect">
            <a:avLst/>
          </a:prstGeom>
          <a:noFill/>
        </p:spPr>
        <p:txBody>
          <a:bodyPr wrap="square" rtlCol="0">
            <a:spAutoFit/>
          </a:bodyPr>
          <a:lstStyle/>
          <a:p>
            <a:r>
              <a:rPr lang="en-US" sz="2400" b="1" dirty="0">
                <a:solidFill>
                  <a:srgbClr val="F58221"/>
                </a:solidFill>
              </a:rPr>
              <a:t>Benefits of Cash Budgeting</a:t>
            </a:r>
            <a:r>
              <a:rPr lang="en-US" sz="2400" dirty="0">
                <a:solidFill>
                  <a:srgbClr val="F58221"/>
                </a:solidFill>
              </a:rPr>
              <a:t>.</a:t>
            </a:r>
          </a:p>
          <a:p>
            <a:r>
              <a:rPr lang="en-US" sz="2400" b="1" dirty="0">
                <a:solidFill>
                  <a:srgbClr val="203E5F"/>
                </a:solidFill>
              </a:rPr>
              <a:t>Anticipation of Future Cash Needs</a:t>
            </a:r>
          </a:p>
          <a:p>
            <a:r>
              <a:rPr lang="en-US" sz="2400" dirty="0"/>
              <a:t>By forecasting future cash requirements, businesses can:</a:t>
            </a:r>
          </a:p>
          <a:p>
            <a:pPr>
              <a:buFont typeface="Arial" panose="020B0604020202020204" pitchFamily="34" charset="0"/>
              <a:buChar char="•"/>
            </a:pPr>
            <a:r>
              <a:rPr lang="en-US" sz="2400" b="1" dirty="0">
                <a:solidFill>
                  <a:srgbClr val="00AEEF"/>
                </a:solidFill>
              </a:rPr>
              <a:t>Plan for Financing:</a:t>
            </a:r>
            <a:r>
              <a:rPr lang="en-US" sz="2400" dirty="0">
                <a:solidFill>
                  <a:srgbClr val="00AEEF"/>
                </a:solidFill>
              </a:rPr>
              <a:t> </a:t>
            </a:r>
            <a:r>
              <a:rPr lang="en-US" sz="2400" dirty="0"/>
              <a:t>Arrange lines of credit or other financing options in advance to cover anticipated shortfalls.</a:t>
            </a:r>
          </a:p>
          <a:p>
            <a:pPr>
              <a:buFont typeface="Arial" panose="020B0604020202020204" pitchFamily="34" charset="0"/>
              <a:buChar char="•"/>
            </a:pPr>
            <a:r>
              <a:rPr lang="en-US" sz="2400" b="1" dirty="0">
                <a:solidFill>
                  <a:srgbClr val="00AEEF"/>
                </a:solidFill>
              </a:rPr>
              <a:t>Schedule Investments:</a:t>
            </a:r>
            <a:r>
              <a:rPr lang="en-US" sz="2400" dirty="0">
                <a:solidFill>
                  <a:srgbClr val="00AEEF"/>
                </a:solidFill>
              </a:rPr>
              <a:t> </a:t>
            </a:r>
            <a:r>
              <a:rPr lang="en-US" sz="2400" dirty="0"/>
              <a:t>Allocate surplus cash to investments or capital expenditures at optimal times.</a:t>
            </a:r>
          </a:p>
          <a:p>
            <a:pPr>
              <a:buFont typeface="Arial" panose="020B0604020202020204" pitchFamily="34" charset="0"/>
              <a:buChar char="•"/>
            </a:pPr>
            <a:r>
              <a:rPr lang="en-US" sz="2400" b="1" dirty="0">
                <a:solidFill>
                  <a:srgbClr val="00AEEF"/>
                </a:solidFill>
              </a:rPr>
              <a:t>Avoid Financial Crises</a:t>
            </a:r>
            <a:r>
              <a:rPr lang="en-US" sz="2400" b="1" dirty="0"/>
              <a:t>:</a:t>
            </a:r>
            <a:r>
              <a:rPr lang="en-US" sz="2400" dirty="0"/>
              <a:t> Early detection of potential cash shortages prevents last-minute scrambling for funds, reducing the risk of insolvency.</a:t>
            </a:r>
          </a:p>
        </p:txBody>
      </p:sp>
      <p:pic>
        <p:nvPicPr>
          <p:cNvPr id="7" name="Graphic 21">
            <a:extLst>
              <a:ext uri="{FF2B5EF4-FFF2-40B4-BE49-F238E27FC236}">
                <a16:creationId xmlns:a16="http://schemas.microsoft.com/office/drawing/2014/main" id="{7FE6EAA1-6FC5-202C-FD2E-A067EE3D6A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diagram of cash budgeting&#10;&#10;Description automatically generated">
            <a:extLst>
              <a:ext uri="{FF2B5EF4-FFF2-40B4-BE49-F238E27FC236}">
                <a16:creationId xmlns:a16="http://schemas.microsoft.com/office/drawing/2014/main" id="{6CDF9523-8CA6-0A2C-28B9-F47141DAC0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27343" y="2169529"/>
            <a:ext cx="4006735" cy="4006735"/>
          </a:xfrm>
          <a:prstGeom prst="rect">
            <a:avLst/>
          </a:prstGeom>
        </p:spPr>
      </p:pic>
    </p:spTree>
    <p:extLst>
      <p:ext uri="{BB962C8B-B14F-4D97-AF65-F5344CB8AC3E}">
        <p14:creationId xmlns:p14="http://schemas.microsoft.com/office/powerpoint/2010/main" val="395001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435D8-44E8-3263-C4E0-7A4B1C3D35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F18F8D-D671-B337-6958-E9B0BB55D9EF}"/>
              </a:ext>
            </a:extLst>
          </p:cNvPr>
          <p:cNvSpPr/>
          <p:nvPr/>
        </p:nvSpPr>
        <p:spPr>
          <a:xfrm>
            <a:off x="287572" y="1357244"/>
            <a:ext cx="11616855" cy="5377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8CD097-1766-068F-25BD-C3EA8FF46815}"/>
              </a:ext>
            </a:extLst>
          </p:cNvPr>
          <p:cNvSpPr txBox="1"/>
          <p:nvPr/>
        </p:nvSpPr>
        <p:spPr>
          <a:xfrm>
            <a:off x="2082272" y="807134"/>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Planning </a:t>
            </a:r>
          </a:p>
        </p:txBody>
      </p:sp>
      <p:sp>
        <p:nvSpPr>
          <p:cNvPr id="5" name="Rectangle 4">
            <a:extLst>
              <a:ext uri="{FF2B5EF4-FFF2-40B4-BE49-F238E27FC236}">
                <a16:creationId xmlns:a16="http://schemas.microsoft.com/office/drawing/2014/main" id="{18CEAF6C-4724-627F-2296-96A07E5C8DF2}"/>
              </a:ext>
            </a:extLst>
          </p:cNvPr>
          <p:cNvSpPr/>
          <p:nvPr/>
        </p:nvSpPr>
        <p:spPr>
          <a:xfrm>
            <a:off x="626488" y="4080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38133083-CD3A-FB14-81BD-3C9691A98111}"/>
              </a:ext>
            </a:extLst>
          </p:cNvPr>
          <p:cNvSpPr txBox="1"/>
          <p:nvPr/>
        </p:nvSpPr>
        <p:spPr>
          <a:xfrm>
            <a:off x="831672" y="591800"/>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89AA6B-4CBF-49AD-B251-6E2A80663245}"/>
              </a:ext>
            </a:extLst>
          </p:cNvPr>
          <p:cNvSpPr txBox="1"/>
          <p:nvPr/>
        </p:nvSpPr>
        <p:spPr>
          <a:xfrm>
            <a:off x="945366" y="78840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907552B-9521-8D31-2554-AB647FC0D8D7}"/>
              </a:ext>
            </a:extLst>
          </p:cNvPr>
          <p:cNvSpPr txBox="1"/>
          <p:nvPr/>
        </p:nvSpPr>
        <p:spPr>
          <a:xfrm>
            <a:off x="369816" y="1541910"/>
            <a:ext cx="8265302" cy="4893647"/>
          </a:xfrm>
          <a:prstGeom prst="rect">
            <a:avLst/>
          </a:prstGeom>
          <a:noFill/>
        </p:spPr>
        <p:txBody>
          <a:bodyPr wrap="square" rtlCol="0">
            <a:spAutoFit/>
          </a:bodyPr>
          <a:lstStyle/>
          <a:p>
            <a:r>
              <a:rPr lang="en-US" sz="2400" b="1" dirty="0">
                <a:solidFill>
                  <a:srgbClr val="F58221"/>
                </a:solidFill>
              </a:rPr>
              <a:t>Benefits of Cash Budgeting</a:t>
            </a:r>
          </a:p>
          <a:p>
            <a:r>
              <a:rPr lang="en-US" sz="2400" b="1" dirty="0">
                <a:solidFill>
                  <a:srgbClr val="203E5F"/>
                </a:solidFill>
              </a:rPr>
              <a:t>Enhanced Decision-Making Capabilities</a:t>
            </a:r>
          </a:p>
          <a:p>
            <a:r>
              <a:rPr lang="en-US" sz="2400" dirty="0"/>
              <a:t>Cash budgeting provides valuable insights that inform strategic decisions:</a:t>
            </a:r>
          </a:p>
          <a:p>
            <a:pPr>
              <a:buFont typeface="Arial" panose="020B0604020202020204" pitchFamily="34" charset="0"/>
              <a:buChar char="•"/>
            </a:pPr>
            <a:r>
              <a:rPr lang="en-US" sz="2400" b="1" dirty="0">
                <a:solidFill>
                  <a:srgbClr val="00AEEF"/>
                </a:solidFill>
              </a:rPr>
              <a:t>Investment Opportunities:</a:t>
            </a:r>
            <a:r>
              <a:rPr lang="en-US" sz="2400" dirty="0">
                <a:solidFill>
                  <a:srgbClr val="00AEEF"/>
                </a:solidFill>
              </a:rPr>
              <a:t> </a:t>
            </a:r>
            <a:r>
              <a:rPr lang="en-US" sz="2400" dirty="0"/>
              <a:t>Understanding cash availability aids in evaluating and seizing investment opportunities that align with business objectives.</a:t>
            </a:r>
          </a:p>
          <a:p>
            <a:pPr>
              <a:buFont typeface="Arial" panose="020B0604020202020204" pitchFamily="34" charset="0"/>
              <a:buChar char="•"/>
            </a:pPr>
            <a:r>
              <a:rPr lang="en-US" sz="2400" b="1" dirty="0">
                <a:solidFill>
                  <a:srgbClr val="00AEEF"/>
                </a:solidFill>
              </a:rPr>
              <a:t>Cost Management:</a:t>
            </a:r>
            <a:r>
              <a:rPr lang="en-US" sz="2400" dirty="0">
                <a:solidFill>
                  <a:srgbClr val="00AEEF"/>
                </a:solidFill>
              </a:rPr>
              <a:t> </a:t>
            </a:r>
            <a:r>
              <a:rPr lang="en-US" sz="2400" dirty="0"/>
              <a:t>Identifying periods of tight cash flow encourages cost-saving measures and operational efficiency improvements.</a:t>
            </a:r>
          </a:p>
          <a:p>
            <a:pPr>
              <a:buFont typeface="Arial" panose="020B0604020202020204" pitchFamily="34" charset="0"/>
              <a:buChar char="•"/>
            </a:pPr>
            <a:r>
              <a:rPr lang="en-US" sz="2400" b="1" dirty="0">
                <a:solidFill>
                  <a:srgbClr val="00AEEF"/>
                </a:solidFill>
              </a:rPr>
              <a:t>Growth Strategies:</a:t>
            </a:r>
            <a:r>
              <a:rPr lang="en-US" sz="2400" dirty="0">
                <a:solidFill>
                  <a:srgbClr val="00AEEF"/>
                </a:solidFill>
              </a:rPr>
              <a:t> </a:t>
            </a:r>
            <a:r>
              <a:rPr lang="en-US" sz="2400" dirty="0"/>
              <a:t>Clear cash flow projections support decisions related to expansion, hiring, and entering new markets, ensuring that growth initiatives are financially sustainable.</a:t>
            </a:r>
          </a:p>
        </p:txBody>
      </p:sp>
      <p:pic>
        <p:nvPicPr>
          <p:cNvPr id="7" name="Graphic 21">
            <a:extLst>
              <a:ext uri="{FF2B5EF4-FFF2-40B4-BE49-F238E27FC236}">
                <a16:creationId xmlns:a16="http://schemas.microsoft.com/office/drawing/2014/main" id="{66991F34-E0E7-C222-BB02-208F01D056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infographics and charts&#10;&#10;Description automatically generated">
            <a:extLst>
              <a:ext uri="{FF2B5EF4-FFF2-40B4-BE49-F238E27FC236}">
                <a16:creationId xmlns:a16="http://schemas.microsoft.com/office/drawing/2014/main" id="{90A8BFEF-D529-08AA-760E-97F4A72D04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5118" y="1828800"/>
            <a:ext cx="3187066" cy="4731767"/>
          </a:xfrm>
          <a:prstGeom prst="rect">
            <a:avLst/>
          </a:prstGeom>
        </p:spPr>
      </p:pic>
    </p:spTree>
    <p:extLst>
      <p:ext uri="{BB962C8B-B14F-4D97-AF65-F5344CB8AC3E}">
        <p14:creationId xmlns:p14="http://schemas.microsoft.com/office/powerpoint/2010/main" val="190478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Financial Planning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p:cNvSpPr txBox="1"/>
          <p:nvPr/>
        </p:nvSpPr>
        <p:spPr>
          <a:xfrm>
            <a:off x="942308" y="2502720"/>
            <a:ext cx="6190011" cy="3046988"/>
          </a:xfrm>
          <a:prstGeom prst="rect">
            <a:avLst/>
          </a:prstGeom>
          <a:noFill/>
        </p:spPr>
        <p:txBody>
          <a:bodyPr wrap="square" rtlCol="0">
            <a:spAutoFit/>
          </a:bodyPr>
          <a:lstStyle/>
          <a:p>
            <a:r>
              <a:rPr lang="en-US" sz="2400" b="1" dirty="0">
                <a:solidFill>
                  <a:srgbClr val="203E5F"/>
                </a:solidFill>
              </a:rPr>
              <a:t>Financial Planning </a:t>
            </a:r>
            <a:r>
              <a:rPr lang="en-US" sz="2400" dirty="0"/>
              <a:t>Process begins with long-term, or strategic, financial plans.</a:t>
            </a:r>
          </a:p>
          <a:p>
            <a:endParaRPr lang="en-US" sz="2400" b="1" dirty="0"/>
          </a:p>
          <a:p>
            <a:r>
              <a:rPr lang="en-US" sz="2400" b="1" dirty="0">
                <a:solidFill>
                  <a:srgbClr val="203E5F"/>
                </a:solidFill>
              </a:rPr>
              <a:t>These plans, in turn</a:t>
            </a:r>
            <a:r>
              <a:rPr lang="en-US" sz="2400" b="1" dirty="0"/>
              <a:t>, </a:t>
            </a:r>
            <a:r>
              <a:rPr lang="en-US" sz="2400" dirty="0"/>
              <a:t>guide the formulation of short-term, or operating, plans and budgets.</a:t>
            </a:r>
          </a:p>
          <a:p>
            <a:endParaRPr lang="en-US" sz="2400" b="1" dirty="0"/>
          </a:p>
          <a:p>
            <a:r>
              <a:rPr lang="en-US" sz="2400" b="1" dirty="0">
                <a:solidFill>
                  <a:srgbClr val="203E5F"/>
                </a:solidFill>
              </a:rPr>
              <a:t>The short-term plans and budgets </a:t>
            </a:r>
            <a:r>
              <a:rPr lang="en-US" sz="2400" dirty="0"/>
              <a:t>implement the firm’s long-term strategic objectives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map of a long-term strategic plan&#10;&#10;Description automatically generated">
            <a:extLst>
              <a:ext uri="{FF2B5EF4-FFF2-40B4-BE49-F238E27FC236}">
                <a16:creationId xmlns:a16="http://schemas.microsoft.com/office/drawing/2014/main" id="{0D544101-0278-D27F-173B-FFC92F85D9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3142" y="2318413"/>
            <a:ext cx="3771430" cy="3785652"/>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66A58-10EA-628E-A89B-98801FEE97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0121F-393F-5857-B830-92B15F1F38F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048D85-FAD5-1ECE-01AA-FBAB2B495E4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Financial Planning Process</a:t>
            </a:r>
          </a:p>
        </p:txBody>
      </p:sp>
      <p:sp>
        <p:nvSpPr>
          <p:cNvPr id="5" name="Rectangle 4">
            <a:extLst>
              <a:ext uri="{FF2B5EF4-FFF2-40B4-BE49-F238E27FC236}">
                <a16:creationId xmlns:a16="http://schemas.microsoft.com/office/drawing/2014/main" id="{AD68B361-C121-E8B2-8C00-ADA54D1F49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16AB38-EEA1-BE69-9D32-53127F0A88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0B75CC-8DF2-D602-D65D-EFCA2926BBD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1234D02-5434-0FFB-DAC8-AC55C3B692E5}"/>
              </a:ext>
            </a:extLst>
          </p:cNvPr>
          <p:cNvSpPr txBox="1"/>
          <p:nvPr/>
        </p:nvSpPr>
        <p:spPr>
          <a:xfrm>
            <a:off x="942309" y="2244602"/>
            <a:ext cx="6422767" cy="3785652"/>
          </a:xfrm>
          <a:prstGeom prst="rect">
            <a:avLst/>
          </a:prstGeom>
          <a:noFill/>
        </p:spPr>
        <p:txBody>
          <a:bodyPr wrap="square" rtlCol="0">
            <a:spAutoFit/>
          </a:bodyPr>
          <a:lstStyle/>
          <a:p>
            <a:pPr algn="just"/>
            <a:r>
              <a:rPr lang="en-US" sz="2400" b="1" dirty="0">
                <a:solidFill>
                  <a:srgbClr val="F58221"/>
                </a:solidFill>
                <a:cs typeface="Alexandria" charset="0"/>
              </a:rPr>
              <a:t>LONG-TERM (STRATEGIC) FINANCIAL PLANS:</a:t>
            </a:r>
            <a:endParaRPr lang="en-US" sz="2400" dirty="0">
              <a:solidFill>
                <a:srgbClr val="F58221"/>
              </a:solidFill>
              <a:cs typeface="Alexandria" charset="0"/>
            </a:endParaRPr>
          </a:p>
          <a:p>
            <a:pPr marL="342900" indent="-342900" algn="just">
              <a:buFont typeface="Arial" panose="020B0604020202020204" pitchFamily="34" charset="0"/>
              <a:buChar char="•"/>
            </a:pPr>
            <a:r>
              <a:rPr lang="en-US" sz="2400" dirty="0">
                <a:cs typeface="Alexandria" charset="0"/>
              </a:rPr>
              <a:t>Plans that lay out a company’s planned financial actions and the anticipated impact of those actions over periods ranging from 2 to 10 years.</a:t>
            </a:r>
          </a:p>
          <a:p>
            <a:pPr marL="342900" indent="-342900" algn="just">
              <a:buFont typeface="Arial" panose="020B0604020202020204" pitchFamily="34" charset="0"/>
              <a:buChar char="•"/>
            </a:pPr>
            <a:endParaRPr lang="en-US" sz="2400" dirty="0">
              <a:cs typeface="Alexandria" charset="0"/>
            </a:endParaRPr>
          </a:p>
          <a:p>
            <a:pPr algn="just"/>
            <a:r>
              <a:rPr lang="en-US" sz="2400" b="1" dirty="0">
                <a:solidFill>
                  <a:srgbClr val="F58221"/>
                </a:solidFill>
              </a:rPr>
              <a:t>Short-Term (OPERATING) FINANCIAL PLANS:</a:t>
            </a:r>
            <a:endParaRPr lang="en-US" sz="2400" dirty="0">
              <a:solidFill>
                <a:srgbClr val="F58221"/>
              </a:solidFill>
              <a:cs typeface="Alexandria" charset="0"/>
            </a:endParaRPr>
          </a:p>
          <a:p>
            <a:pPr marL="342900" indent="-342900" algn="just">
              <a:buFont typeface="Arial" panose="020B0604020202020204" pitchFamily="34" charset="0"/>
              <a:buChar char="•"/>
            </a:pPr>
            <a:r>
              <a:rPr lang="en-US" sz="2400" dirty="0">
                <a:cs typeface="Alexandria" charset="0"/>
              </a:rPr>
              <a:t>Specify short-term financial actions and the anticipated impact of those action These plans most often cover a 1- to 2-year period. </a:t>
            </a:r>
          </a:p>
        </p:txBody>
      </p:sp>
      <p:pic>
        <p:nvPicPr>
          <p:cNvPr id="7" name="Graphic 21">
            <a:extLst>
              <a:ext uri="{FF2B5EF4-FFF2-40B4-BE49-F238E27FC236}">
                <a16:creationId xmlns:a16="http://schemas.microsoft.com/office/drawing/2014/main" id="{01AA9238-C625-0957-8C03-3FCDF94A4E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financial charts&#10;&#10;Description automatically generated">
            <a:extLst>
              <a:ext uri="{FF2B5EF4-FFF2-40B4-BE49-F238E27FC236}">
                <a16:creationId xmlns:a16="http://schemas.microsoft.com/office/drawing/2014/main" id="{CAC6D8A7-CFED-222C-CBF7-36A7E1F88A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269" y="2244602"/>
            <a:ext cx="3682538" cy="3915295"/>
          </a:xfrm>
          <a:prstGeom prst="rect">
            <a:avLst/>
          </a:prstGeom>
        </p:spPr>
      </p:pic>
    </p:spTree>
    <p:extLst>
      <p:ext uri="{BB962C8B-B14F-4D97-AF65-F5344CB8AC3E}">
        <p14:creationId xmlns:p14="http://schemas.microsoft.com/office/powerpoint/2010/main" val="4147547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09" y="2244602"/>
            <a:ext cx="6173386" cy="3416320"/>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A statement of the firm’s planned </a:t>
            </a:r>
            <a:r>
              <a:rPr lang="en-US" sz="2400" dirty="0"/>
              <a:t>inflows and outflows of cash that is used to estimate its short-term cash requirements.</a:t>
            </a:r>
          </a:p>
          <a:p>
            <a:pPr>
              <a:buFont typeface="Arial" panose="020B0604020202020204" pitchFamily="34" charset="0"/>
              <a:buChar char="•"/>
            </a:pPr>
            <a:endParaRPr lang="en-US" sz="2400" dirty="0"/>
          </a:p>
          <a:p>
            <a:pPr>
              <a:buFont typeface="Arial" panose="020B0604020202020204" pitchFamily="34" charset="0"/>
              <a:buChar char="•"/>
            </a:pPr>
            <a:r>
              <a:rPr lang="en-US" sz="2400" b="1" dirty="0">
                <a:solidFill>
                  <a:srgbClr val="203E5F"/>
                </a:solidFill>
              </a:rPr>
              <a:t>With particular </a:t>
            </a:r>
            <a:r>
              <a:rPr lang="en-US" sz="2400" dirty="0"/>
              <a:t>attention to plan for surplus cash and for cash shortages.</a:t>
            </a:r>
          </a:p>
          <a:p>
            <a:pPr>
              <a:buFont typeface="Arial" panose="020B0604020202020204" pitchFamily="34" charset="0"/>
              <a:buChar char="•"/>
            </a:pPr>
            <a:endParaRPr lang="en-US" sz="2400" dirty="0"/>
          </a:p>
          <a:p>
            <a:pPr>
              <a:buFont typeface="Arial" panose="020B0604020202020204" pitchFamily="34" charset="0"/>
              <a:buChar char="•"/>
            </a:pPr>
            <a:r>
              <a:rPr lang="en-US" sz="2400" b="1" dirty="0">
                <a:solidFill>
                  <a:srgbClr val="203E5F"/>
                </a:solidFill>
              </a:rPr>
              <a:t>The cash budget is designed </a:t>
            </a:r>
            <a:r>
              <a:rPr lang="en-US" sz="2400" dirty="0"/>
              <a:t>to cover a 1-year period or divided into smaller time intervals.</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cash budget&#10;&#10;Description automatically generated">
            <a:extLst>
              <a:ext uri="{FF2B5EF4-FFF2-40B4-BE49-F238E27FC236}">
                <a16:creationId xmlns:a16="http://schemas.microsoft.com/office/drawing/2014/main" id="{E6FB0AEB-0EE3-8E78-860C-5828F01CD0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40724" y="2244602"/>
            <a:ext cx="3857105" cy="3630737"/>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CC98C-9F03-8605-DAB9-815E7B34FD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A26B2B-DE3B-97E4-FCC8-3A365C4C5874}"/>
              </a:ext>
            </a:extLst>
          </p:cNvPr>
          <p:cNvSpPr/>
          <p:nvPr/>
        </p:nvSpPr>
        <p:spPr>
          <a:xfrm>
            <a:off x="567403" y="1710433"/>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ACB416-4D1B-ECC8-839D-1147FC4B251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B4280464-5327-5E77-6D59-A5CFCF7FFC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5183EE-04E2-CFAF-2ACA-6411DCFC62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3160A9-91BE-6B90-2490-6B3BC0B357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9BE99E5-2E03-7F0D-A622-1891EFF1BDB4}"/>
              </a:ext>
            </a:extLst>
          </p:cNvPr>
          <p:cNvSpPr txBox="1"/>
          <p:nvPr/>
        </p:nvSpPr>
        <p:spPr>
          <a:xfrm>
            <a:off x="942308" y="2357211"/>
            <a:ext cx="6098571" cy="3046988"/>
          </a:xfrm>
          <a:prstGeom prst="rect">
            <a:avLst/>
          </a:prstGeom>
          <a:noFill/>
        </p:spPr>
        <p:txBody>
          <a:bodyPr wrap="square" rtlCol="0">
            <a:spAutoFit/>
          </a:bodyPr>
          <a:lstStyle/>
          <a:p>
            <a:pPr>
              <a:buFont typeface="Arial" panose="020B0604020202020204" pitchFamily="34" charset="0"/>
              <a:buChar char="•"/>
            </a:pPr>
            <a:r>
              <a:rPr lang="en-US" sz="2400" b="1" dirty="0">
                <a:solidFill>
                  <a:srgbClr val="203E5F"/>
                </a:solidFill>
              </a:rPr>
              <a:t> The number </a:t>
            </a:r>
            <a:r>
              <a:rPr lang="en-US" sz="2400" dirty="0"/>
              <a:t>and type of intervals depend on the nature of the business.</a:t>
            </a:r>
          </a:p>
          <a:p>
            <a:pPr>
              <a:buFont typeface="Arial" panose="020B0604020202020204" pitchFamily="34" charset="0"/>
              <a:buChar char="•"/>
            </a:pPr>
            <a:endParaRPr lang="en-US" sz="2400" dirty="0"/>
          </a:p>
          <a:p>
            <a:pPr>
              <a:buFont typeface="Arial" panose="020B0604020202020204" pitchFamily="34" charset="0"/>
              <a:buChar char="•"/>
            </a:pPr>
            <a:r>
              <a:rPr lang="en-US" sz="2400" dirty="0"/>
              <a:t> </a:t>
            </a:r>
            <a:r>
              <a:rPr lang="en-US" sz="2400" b="1" dirty="0">
                <a:solidFill>
                  <a:srgbClr val="203E5F"/>
                </a:solidFill>
              </a:rPr>
              <a:t>The more seasonal and uncertain </a:t>
            </a:r>
            <a:r>
              <a:rPr lang="en-US" sz="2400" dirty="0"/>
              <a:t>a firm’s cash flows, the greater the number of intervals.</a:t>
            </a:r>
          </a:p>
          <a:p>
            <a:pPr>
              <a:buFont typeface="Arial" panose="020B0604020202020204" pitchFamily="34" charset="0"/>
              <a:buChar char="•"/>
            </a:pPr>
            <a:endParaRPr lang="en-US" sz="2400" dirty="0"/>
          </a:p>
          <a:p>
            <a:pPr>
              <a:buFont typeface="Arial" panose="020B0604020202020204" pitchFamily="34" charset="0"/>
              <a:buChar char="•"/>
            </a:pPr>
            <a:r>
              <a:rPr lang="en-US" sz="2400" dirty="0"/>
              <a:t> </a:t>
            </a:r>
            <a:r>
              <a:rPr lang="en-US" sz="2400" b="1" dirty="0">
                <a:solidFill>
                  <a:srgbClr val="203E5F"/>
                </a:solidFill>
              </a:rPr>
              <a:t>Firms with stable patterns </a:t>
            </a:r>
            <a:r>
              <a:rPr lang="en-US" sz="2400" dirty="0"/>
              <a:t>of cash flow may use quarterly or annual time intervals </a:t>
            </a:r>
          </a:p>
        </p:txBody>
      </p:sp>
      <p:pic>
        <p:nvPicPr>
          <p:cNvPr id="7" name="Graphic 21">
            <a:extLst>
              <a:ext uri="{FF2B5EF4-FFF2-40B4-BE49-F238E27FC236}">
                <a16:creationId xmlns:a16="http://schemas.microsoft.com/office/drawing/2014/main" id="{6C8B0F28-AE55-1DA9-48AB-CC5F6EA5E9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bills and money&#10;&#10;Description automatically generated">
            <a:extLst>
              <a:ext uri="{FF2B5EF4-FFF2-40B4-BE49-F238E27FC236}">
                <a16:creationId xmlns:a16="http://schemas.microsoft.com/office/drawing/2014/main" id="{6D87A94B-E0D4-DE6A-AD21-529C69F08D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73636" y="2219498"/>
            <a:ext cx="3923607" cy="3923607"/>
          </a:xfrm>
          <a:prstGeom prst="rect">
            <a:avLst/>
          </a:prstGeom>
        </p:spPr>
      </p:pic>
    </p:spTree>
    <p:extLst>
      <p:ext uri="{BB962C8B-B14F-4D97-AF65-F5344CB8AC3E}">
        <p14:creationId xmlns:p14="http://schemas.microsoft.com/office/powerpoint/2010/main" val="3698483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1A659-30DE-012B-97D9-4372DCBE52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DB758-22B1-CFFD-DCFF-E2DF1CC209A2}"/>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3936B9-FD05-D777-33B2-D62C03FC994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Planning: Cash Budgets</a:t>
            </a:r>
          </a:p>
        </p:txBody>
      </p:sp>
      <p:sp>
        <p:nvSpPr>
          <p:cNvPr id="5" name="Rectangle 4">
            <a:extLst>
              <a:ext uri="{FF2B5EF4-FFF2-40B4-BE49-F238E27FC236}">
                <a16:creationId xmlns:a16="http://schemas.microsoft.com/office/drawing/2014/main" id="{32D3DB2A-DBEF-F584-E2DD-3B52E636F3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7220F3-081A-EAB7-1EBA-F7CB93D5F0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18CA32-8C7F-CC5B-0234-8BF904D7A6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0D7146E-913F-037A-93DE-313664AEB903}"/>
              </a:ext>
            </a:extLst>
          </p:cNvPr>
          <p:cNvSpPr txBox="1"/>
          <p:nvPr/>
        </p:nvSpPr>
        <p:spPr>
          <a:xfrm>
            <a:off x="942309" y="2244602"/>
            <a:ext cx="6959046" cy="4154984"/>
          </a:xfrm>
          <a:prstGeom prst="rect">
            <a:avLst/>
          </a:prstGeom>
          <a:noFill/>
        </p:spPr>
        <p:txBody>
          <a:bodyPr wrap="square" rtlCol="0">
            <a:spAutoFit/>
          </a:bodyPr>
          <a:lstStyle/>
          <a:p>
            <a:pPr algn="just"/>
            <a:r>
              <a:rPr lang="en-US" sz="2400" b="1" dirty="0">
                <a:solidFill>
                  <a:schemeClr val="accent2"/>
                </a:solidFill>
                <a:latin typeface="Calibri "/>
                <a:cs typeface="Alexandria" charset="0"/>
              </a:rPr>
              <a:t>The Sales Forecast:</a:t>
            </a:r>
            <a:endParaRPr lang="en-US" sz="2400" dirty="0">
              <a:latin typeface="Calibri "/>
              <a:cs typeface="Alexandria" charset="0"/>
            </a:endParaRPr>
          </a:p>
          <a:p>
            <a:pPr marL="342900" indent="-342900" algn="just">
              <a:buFont typeface="Arial" panose="020B0604020202020204" pitchFamily="34" charset="0"/>
              <a:buChar char="•"/>
            </a:pPr>
            <a:r>
              <a:rPr lang="en-US" sz="2400" b="1" dirty="0">
                <a:solidFill>
                  <a:srgbClr val="203E5F"/>
                </a:solidFill>
                <a:latin typeface="Calibri "/>
                <a:cs typeface="Alexandria" charset="0"/>
              </a:rPr>
              <a:t>The key input </a:t>
            </a:r>
            <a:r>
              <a:rPr lang="en-US" sz="2400" dirty="0">
                <a:latin typeface="Calibri "/>
                <a:cs typeface="Alexandria" charset="0"/>
              </a:rPr>
              <a:t>to the short-term financial planning process is the firm’s sales  forecast.</a:t>
            </a:r>
          </a:p>
          <a:p>
            <a:pPr marL="342900" indent="-342900" algn="just">
              <a:buFont typeface="Arial" panose="020B0604020202020204" pitchFamily="34" charset="0"/>
              <a:buChar char="•"/>
            </a:pPr>
            <a:r>
              <a:rPr lang="en-US" sz="2400" b="1" dirty="0">
                <a:solidFill>
                  <a:srgbClr val="203E5F"/>
                </a:solidFill>
                <a:latin typeface="Calibri "/>
                <a:cs typeface="Alexandria" charset="0"/>
              </a:rPr>
              <a:t>The financial manager estimates </a:t>
            </a:r>
            <a:r>
              <a:rPr lang="en-US" sz="2400" dirty="0">
                <a:latin typeface="Calibri "/>
                <a:cs typeface="Alexandria" charset="0"/>
              </a:rPr>
              <a:t>the monthly cash flows that will result from projected sales and from expenses related to production, inventory, and sales. </a:t>
            </a:r>
          </a:p>
          <a:p>
            <a:pPr marL="342900" indent="-342900" algn="just">
              <a:buFont typeface="Arial" panose="020B0604020202020204" pitchFamily="34" charset="0"/>
              <a:buChar char="•"/>
            </a:pPr>
            <a:r>
              <a:rPr lang="en-US" sz="2400" b="1" dirty="0">
                <a:solidFill>
                  <a:srgbClr val="203E5F"/>
                </a:solidFill>
                <a:latin typeface="Calibri "/>
                <a:cs typeface="Alexandria" charset="0"/>
              </a:rPr>
              <a:t>The manager also determines </a:t>
            </a:r>
            <a:r>
              <a:rPr lang="en-US" sz="2400" dirty="0">
                <a:latin typeface="Calibri "/>
                <a:cs typeface="Alexandria" charset="0"/>
              </a:rPr>
              <a:t>the level of fixed assets required and the amount of financing, if any, needed to support the forecast level of sales and production. </a:t>
            </a:r>
          </a:p>
        </p:txBody>
      </p:sp>
      <p:pic>
        <p:nvPicPr>
          <p:cNvPr id="7" name="Graphic 21">
            <a:extLst>
              <a:ext uri="{FF2B5EF4-FFF2-40B4-BE49-F238E27FC236}">
                <a16:creationId xmlns:a16="http://schemas.microsoft.com/office/drawing/2014/main" id="{D7D91B03-1AA7-EC10-E92B-B41E9A8A6F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sales forecast and financial planning process&#10;&#10;Description automatically generated">
            <a:extLst>
              <a:ext uri="{FF2B5EF4-FFF2-40B4-BE49-F238E27FC236}">
                <a16:creationId xmlns:a16="http://schemas.microsoft.com/office/drawing/2014/main" id="{9E1C5E6E-1737-5B6F-C084-84CEB16EF7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6720" y="2501606"/>
            <a:ext cx="3327115" cy="3640975"/>
          </a:xfrm>
          <a:prstGeom prst="rect">
            <a:avLst/>
          </a:prstGeom>
        </p:spPr>
      </p:pic>
    </p:spTree>
    <p:extLst>
      <p:ext uri="{BB962C8B-B14F-4D97-AF65-F5344CB8AC3E}">
        <p14:creationId xmlns:p14="http://schemas.microsoft.com/office/powerpoint/2010/main" val="1714597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1C64C-F73A-80F0-8D13-8498FBF6C7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859D48-1347-B351-BEE0-06D9AAAB585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F5F874-899A-6087-A90C-DF7DE1119D9F}"/>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7C12D150-78EA-310E-BF19-53DB7EFA4C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138D45-C88A-2866-9DA7-9213D6AE8D8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D23859-F4AD-B612-38FA-93BEF81E3D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873DB95B-83D7-918C-7C17-BBB6CDD9C50E}"/>
              </a:ext>
            </a:extLst>
          </p:cNvPr>
          <p:cNvSpPr txBox="1"/>
          <p:nvPr/>
        </p:nvSpPr>
        <p:spPr>
          <a:xfrm>
            <a:off x="942308" y="2244602"/>
            <a:ext cx="6206637" cy="3046988"/>
          </a:xfrm>
          <a:prstGeom prst="rect">
            <a:avLst/>
          </a:prstGeom>
          <a:noFill/>
        </p:spPr>
        <p:txBody>
          <a:bodyPr wrap="square" rtlCol="0">
            <a:spAutoFit/>
          </a:bodyPr>
          <a:lstStyle/>
          <a:p>
            <a:pPr algn="just"/>
            <a:r>
              <a:rPr lang="en-US" sz="2400" b="1" dirty="0">
                <a:solidFill>
                  <a:schemeClr val="accent2"/>
                </a:solidFill>
                <a:cs typeface="Alexandria" charset="0"/>
              </a:rPr>
              <a:t>Total Cash receipt:  </a:t>
            </a:r>
            <a:r>
              <a:rPr lang="en-US" sz="2400" dirty="0">
                <a:cs typeface="Alexandria" charset="0"/>
              </a:rPr>
              <a:t>include all a firm’s inflows of cash during a given financial period. </a:t>
            </a:r>
          </a:p>
          <a:p>
            <a:pPr marL="342900" indent="-342900" algn="just">
              <a:buFont typeface="Arial" panose="020B0604020202020204" pitchFamily="34" charset="0"/>
              <a:buChar char="•"/>
            </a:pPr>
            <a:endParaRPr lang="en-US" sz="2400" dirty="0">
              <a:cs typeface="Alexandria" charset="0"/>
            </a:endParaRPr>
          </a:p>
          <a:p>
            <a:pPr algn="just"/>
            <a:r>
              <a:rPr lang="en-US" sz="2400" b="1" dirty="0">
                <a:solidFill>
                  <a:srgbClr val="203E5F"/>
                </a:solidFill>
                <a:cs typeface="Alexandria" charset="0"/>
              </a:rPr>
              <a:t>Components: </a:t>
            </a:r>
          </a:p>
          <a:p>
            <a:pPr algn="just"/>
            <a:endParaRPr lang="en-US" sz="2400" dirty="0">
              <a:cs typeface="Alexandria" charset="0"/>
            </a:endParaRPr>
          </a:p>
          <a:p>
            <a:pPr marL="342900" indent="-342900" algn="just">
              <a:buFont typeface="Arial" panose="020B0604020202020204" pitchFamily="34" charset="0"/>
              <a:buChar char="•"/>
            </a:pPr>
            <a:r>
              <a:rPr lang="en-US" sz="2400" b="1" dirty="0">
                <a:solidFill>
                  <a:srgbClr val="00AEEF"/>
                </a:solidFill>
                <a:cs typeface="Alexandria" charset="0"/>
              </a:rPr>
              <a:t>1- cash sales, </a:t>
            </a:r>
          </a:p>
          <a:p>
            <a:pPr marL="342900" indent="-342900" algn="just">
              <a:buFont typeface="Arial" panose="020B0604020202020204" pitchFamily="34" charset="0"/>
              <a:buChar char="•"/>
            </a:pPr>
            <a:r>
              <a:rPr lang="en-US" sz="2400" b="1" dirty="0">
                <a:solidFill>
                  <a:srgbClr val="00AEEF"/>
                </a:solidFill>
                <a:cs typeface="Alexandria" charset="0"/>
              </a:rPr>
              <a:t>2- collections of accounts receivable,</a:t>
            </a:r>
          </a:p>
          <a:p>
            <a:pPr marL="342900" indent="-342900" algn="just">
              <a:buFont typeface="Arial" panose="020B0604020202020204" pitchFamily="34" charset="0"/>
              <a:buChar char="•"/>
            </a:pPr>
            <a:r>
              <a:rPr lang="en-US" sz="2400" b="1" dirty="0">
                <a:solidFill>
                  <a:srgbClr val="00AEEF"/>
                </a:solidFill>
                <a:cs typeface="Alexandria" charset="0"/>
              </a:rPr>
              <a:t>3- and other cash receipts.</a:t>
            </a:r>
          </a:p>
        </p:txBody>
      </p:sp>
      <p:pic>
        <p:nvPicPr>
          <p:cNvPr id="7" name="Graphic 21">
            <a:extLst>
              <a:ext uri="{FF2B5EF4-FFF2-40B4-BE49-F238E27FC236}">
                <a16:creationId xmlns:a16="http://schemas.microsoft.com/office/drawing/2014/main" id="{27ECC379-164B-AF6D-BA3A-3E95C6AE4D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cash receipt&#10;&#10;Description automatically generated">
            <a:extLst>
              <a:ext uri="{FF2B5EF4-FFF2-40B4-BE49-F238E27FC236}">
                <a16:creationId xmlns:a16="http://schemas.microsoft.com/office/drawing/2014/main" id="{FDF18C21-802D-B011-0016-701556B8CC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20692" y="2502132"/>
            <a:ext cx="3429000" cy="3574472"/>
          </a:xfrm>
          <a:prstGeom prst="rect">
            <a:avLst/>
          </a:prstGeom>
        </p:spPr>
      </p:pic>
    </p:spTree>
    <p:extLst>
      <p:ext uri="{BB962C8B-B14F-4D97-AF65-F5344CB8AC3E}">
        <p14:creationId xmlns:p14="http://schemas.microsoft.com/office/powerpoint/2010/main" val="3281769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D7176-DE0A-AA72-8AD1-115D9A6158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521E46-A8C0-13EA-E944-9AA8E944B8D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2D4350-A46C-8871-CACE-FD6AA326439A}"/>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6888E15A-A655-153F-B85A-D2985B250A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6FAD59-BBCC-6448-FE16-1CFEED10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463E4D-0540-76A2-037D-62BB0C66FF4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1E58366-B81D-87D0-32EC-B92A263FE2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E5EE3EA-6708-190B-1149-E4E15C228B4A}"/>
              </a:ext>
            </a:extLst>
          </p:cNvPr>
          <p:cNvPicPr>
            <a:picLocks noChangeAspect="1"/>
          </p:cNvPicPr>
          <p:nvPr/>
        </p:nvPicPr>
        <p:blipFill>
          <a:blip r:embed="rId4"/>
          <a:stretch>
            <a:fillRect/>
          </a:stretch>
        </p:blipFill>
        <p:spPr>
          <a:xfrm>
            <a:off x="1642647" y="2141973"/>
            <a:ext cx="9002775" cy="3740053"/>
          </a:xfrm>
          <a:prstGeom prst="rect">
            <a:avLst/>
          </a:prstGeom>
        </p:spPr>
      </p:pic>
    </p:spTree>
    <p:extLst>
      <p:ext uri="{BB962C8B-B14F-4D97-AF65-F5344CB8AC3E}">
        <p14:creationId xmlns:p14="http://schemas.microsoft.com/office/powerpoint/2010/main" val="2552382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70A24-F4F5-E2A1-CA12-75CE42DC96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FE89C-EC83-4583-A209-8B6D33CAE8CA}"/>
              </a:ext>
            </a:extLst>
          </p:cNvPr>
          <p:cNvSpPr/>
          <p:nvPr/>
        </p:nvSpPr>
        <p:spPr>
          <a:xfrm>
            <a:off x="603956" y="1685495"/>
            <a:ext cx="10984088"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E86641-0C98-C994-D705-C80E543F0483}"/>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4C01AB70-59B7-31A3-6970-F69AB6179F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EF02F7-9564-6E84-682D-8A33CD30908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FE91DB-31AD-EF7C-3EC7-80FA2EE5BC6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E3DCB45-0D43-B15B-6E75-381805463E7C}"/>
              </a:ext>
            </a:extLst>
          </p:cNvPr>
          <p:cNvSpPr txBox="1"/>
          <p:nvPr/>
        </p:nvSpPr>
        <p:spPr>
          <a:xfrm>
            <a:off x="740046" y="2213612"/>
            <a:ext cx="10689954" cy="4216539"/>
          </a:xfrm>
          <a:prstGeom prst="rect">
            <a:avLst/>
          </a:prstGeom>
          <a:noFill/>
        </p:spPr>
        <p:txBody>
          <a:bodyPr wrap="square" rtlCol="0">
            <a:spAutoFit/>
          </a:bodyPr>
          <a:lstStyle/>
          <a:p>
            <a:pPr algn="just"/>
            <a:r>
              <a:rPr lang="en-US" sz="2400" b="1" dirty="0">
                <a:solidFill>
                  <a:schemeClr val="accent2"/>
                </a:solidFill>
                <a:cs typeface="Alexandria" charset="0"/>
              </a:rPr>
              <a:t>Total Cash receipt:</a:t>
            </a:r>
          </a:p>
          <a:p>
            <a:pPr algn="just"/>
            <a:r>
              <a:rPr lang="en-US" sz="2400" b="1" dirty="0">
                <a:solidFill>
                  <a:srgbClr val="00AEEF"/>
                </a:solidFill>
                <a:cs typeface="Alexandria" charset="0"/>
              </a:rPr>
              <a:t>Example:</a:t>
            </a:r>
            <a:endParaRPr lang="en-US" sz="2400" dirty="0">
              <a:cs typeface="Alexandria" charset="0"/>
            </a:endParaRPr>
          </a:p>
          <a:p>
            <a:pPr marL="342900" indent="-342900" algn="just">
              <a:buFont typeface="Arial" panose="020B0604020202020204" pitchFamily="34" charset="0"/>
              <a:buChar char="•"/>
            </a:pPr>
            <a:r>
              <a:rPr lang="en-US" sz="2200" b="1" dirty="0">
                <a:solidFill>
                  <a:srgbClr val="203E5F"/>
                </a:solidFill>
                <a:cs typeface="Alexandria" charset="0"/>
              </a:rPr>
              <a:t>Coulson Industries, a defense contractor, is developing a cash budget for October, November, and December. </a:t>
            </a:r>
          </a:p>
          <a:p>
            <a:pPr marL="342900" indent="-342900" algn="just">
              <a:buFont typeface="Arial" panose="020B0604020202020204" pitchFamily="34" charset="0"/>
              <a:buChar char="•"/>
            </a:pPr>
            <a:r>
              <a:rPr lang="en-US" sz="2200" b="1" dirty="0">
                <a:solidFill>
                  <a:srgbClr val="203E5F"/>
                </a:solidFill>
                <a:cs typeface="Alexandria" charset="0"/>
              </a:rPr>
              <a:t>Coulson’s sales in August and September were $100,000 and $200,000, respectively. </a:t>
            </a:r>
          </a:p>
          <a:p>
            <a:pPr marL="342900" indent="-342900" algn="just">
              <a:buFont typeface="Arial" panose="020B0604020202020204" pitchFamily="34" charset="0"/>
              <a:buChar char="•"/>
            </a:pPr>
            <a:r>
              <a:rPr lang="en-US" sz="2200" b="1" dirty="0">
                <a:solidFill>
                  <a:srgbClr val="203E5F"/>
                </a:solidFill>
                <a:cs typeface="Alexandria" charset="0"/>
              </a:rPr>
              <a:t>Sales of $400,000, $300,000, and  $200,000 have been forecast for October, November, and December, respectively.</a:t>
            </a:r>
          </a:p>
          <a:p>
            <a:pPr marL="342900" indent="-342900" algn="just">
              <a:buFont typeface="Arial" panose="020B0604020202020204" pitchFamily="34" charset="0"/>
              <a:buChar char="•"/>
            </a:pPr>
            <a:r>
              <a:rPr lang="en-US" sz="2200" b="1" dirty="0">
                <a:solidFill>
                  <a:srgbClr val="203E5F"/>
                </a:solidFill>
                <a:cs typeface="Alexandria" charset="0"/>
              </a:rPr>
              <a:t> Historically, 20% of the firm’s sales have been for cash, 50% have generated accounts receivable collected after 1 month, and the remaining 30% have  generated accounts receivable collected after 2 months. </a:t>
            </a:r>
          </a:p>
          <a:p>
            <a:pPr marL="342900" indent="-342900" algn="just">
              <a:buFont typeface="Arial" panose="020B0604020202020204" pitchFamily="34" charset="0"/>
              <a:buChar char="•"/>
            </a:pPr>
            <a:r>
              <a:rPr lang="en-US" sz="2200" b="1" dirty="0">
                <a:solidFill>
                  <a:srgbClr val="203E5F"/>
                </a:solidFill>
                <a:cs typeface="Alexandria" charset="0"/>
              </a:rPr>
              <a:t>Bad-debt expenses (uncollectible accounts) have been negligible. </a:t>
            </a:r>
          </a:p>
          <a:p>
            <a:pPr marL="342900" indent="-342900" algn="just">
              <a:buFont typeface="Arial" panose="020B0604020202020204" pitchFamily="34" charset="0"/>
              <a:buChar char="•"/>
            </a:pPr>
            <a:r>
              <a:rPr lang="en-US" sz="2200" b="1" dirty="0">
                <a:solidFill>
                  <a:srgbClr val="203E5F"/>
                </a:solidFill>
                <a:cs typeface="Alexandria" charset="0"/>
              </a:rPr>
              <a:t>In December, the firm will receive a  $30,000 dividend from stock in a subsidiary. </a:t>
            </a:r>
          </a:p>
        </p:txBody>
      </p:sp>
      <p:pic>
        <p:nvPicPr>
          <p:cNvPr id="7" name="Graphic 21">
            <a:extLst>
              <a:ext uri="{FF2B5EF4-FFF2-40B4-BE49-F238E27FC236}">
                <a16:creationId xmlns:a16="http://schemas.microsoft.com/office/drawing/2014/main" id="{ECB46EB9-B496-7A53-38BB-D6179C196F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483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DA654-05A9-ADA3-318F-9B06D771B2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6DA5B6-03C4-87C6-CC27-64487B97C3E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8A2724-5D25-0263-2A3C-CB7F40A65C6F}"/>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15A90F1B-233B-A589-FCA5-FC83441321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32FB92-6E69-AAED-D6BC-4002123763D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43408F-92C1-43FC-04FB-29E7D1A139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ED09F220-1878-7758-B0FA-70038758FFF0}"/>
              </a:ext>
            </a:extLst>
          </p:cNvPr>
          <p:cNvSpPr txBox="1"/>
          <p:nvPr/>
        </p:nvSpPr>
        <p:spPr>
          <a:xfrm>
            <a:off x="5483924" y="1704401"/>
            <a:ext cx="1404458" cy="461665"/>
          </a:xfrm>
          <a:prstGeom prst="rect">
            <a:avLst/>
          </a:prstGeom>
          <a:noFill/>
        </p:spPr>
        <p:txBody>
          <a:bodyPr wrap="square" rtlCol="0">
            <a:spAutoFit/>
          </a:bodyPr>
          <a:lstStyle/>
          <a:p>
            <a:pPr algn="just"/>
            <a:r>
              <a:rPr lang="en-US" sz="2400" b="1" dirty="0">
                <a:solidFill>
                  <a:srgbClr val="00AEEF"/>
                </a:solidFill>
                <a:cs typeface="Alexandria" charset="0"/>
              </a:rPr>
              <a:t>Solution</a:t>
            </a:r>
            <a:endParaRPr lang="en-US" sz="1800" dirty="0">
              <a:cs typeface="Alexandria" charset="0"/>
            </a:endParaRPr>
          </a:p>
        </p:txBody>
      </p:sp>
      <p:pic>
        <p:nvPicPr>
          <p:cNvPr id="7" name="Graphic 21">
            <a:extLst>
              <a:ext uri="{FF2B5EF4-FFF2-40B4-BE49-F238E27FC236}">
                <a16:creationId xmlns:a16="http://schemas.microsoft.com/office/drawing/2014/main" id="{05187989-E832-3353-0EC9-90434B72C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8EC06D9-4D01-43B9-41A2-C0F968D6D55C}"/>
              </a:ext>
            </a:extLst>
          </p:cNvPr>
          <p:cNvPicPr>
            <a:picLocks noChangeAspect="1"/>
          </p:cNvPicPr>
          <p:nvPr/>
        </p:nvPicPr>
        <p:blipFill>
          <a:blip r:embed="rId4"/>
          <a:stretch>
            <a:fillRect/>
          </a:stretch>
        </p:blipFill>
        <p:spPr>
          <a:xfrm>
            <a:off x="1150471" y="2276809"/>
            <a:ext cx="9891058" cy="3628973"/>
          </a:xfrm>
          <a:prstGeom prst="rect">
            <a:avLst/>
          </a:prstGeom>
        </p:spPr>
      </p:pic>
    </p:spTree>
    <p:extLst>
      <p:ext uri="{BB962C8B-B14F-4D97-AF65-F5344CB8AC3E}">
        <p14:creationId xmlns:p14="http://schemas.microsoft.com/office/powerpoint/2010/main" val="2726191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79EB5-880E-0FC7-992C-70E6FE5421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DB0AFE-D13D-C9A1-A3A7-EC774FAC9F7E}"/>
              </a:ext>
            </a:extLst>
          </p:cNvPr>
          <p:cNvSpPr/>
          <p:nvPr/>
        </p:nvSpPr>
        <p:spPr>
          <a:xfrm>
            <a:off x="617279" y="1685495"/>
            <a:ext cx="11286545"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8F0510-70A7-23DD-C7AD-E519C119202B}"/>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923ED72D-3C84-C5C2-0A7B-95A9C42191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29D21E-8B1A-32A0-5C9D-1999261491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EBE7B2-9C94-6D07-89D1-1C2E095E241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9848CDB-9C8D-9EB2-15CE-0F0FFF2F9663}"/>
              </a:ext>
            </a:extLst>
          </p:cNvPr>
          <p:cNvSpPr txBox="1"/>
          <p:nvPr/>
        </p:nvSpPr>
        <p:spPr>
          <a:xfrm>
            <a:off x="856270" y="2244602"/>
            <a:ext cx="10349286" cy="3785652"/>
          </a:xfrm>
          <a:prstGeom prst="rect">
            <a:avLst/>
          </a:prstGeom>
          <a:noFill/>
        </p:spPr>
        <p:txBody>
          <a:bodyPr wrap="square" rtlCol="0">
            <a:spAutoFit/>
          </a:bodyPr>
          <a:lstStyle/>
          <a:p>
            <a:pPr algn="just"/>
            <a:r>
              <a:rPr lang="en-US" sz="2400" b="1" dirty="0">
                <a:solidFill>
                  <a:schemeClr val="accent2"/>
                </a:solidFill>
                <a:cs typeface="Alexandria" charset="0"/>
              </a:rPr>
              <a:t>Total cash disbursements: </a:t>
            </a:r>
            <a:r>
              <a:rPr lang="en-US" sz="2400" dirty="0">
                <a:cs typeface="Alexandria" charset="0"/>
              </a:rPr>
              <a:t>All outlays of cash by the firm during a given financial period.</a:t>
            </a:r>
          </a:p>
          <a:p>
            <a:pPr algn="just"/>
            <a:endParaRPr lang="en-US" sz="2400" dirty="0">
              <a:cs typeface="Alexandria" charset="0"/>
            </a:endParaRPr>
          </a:p>
          <a:p>
            <a:pPr algn="just"/>
            <a:r>
              <a:rPr lang="en-US" sz="2400" b="1" dirty="0">
                <a:solidFill>
                  <a:srgbClr val="203E5F"/>
                </a:solidFill>
                <a:cs typeface="Alexandria" charset="0"/>
              </a:rPr>
              <a:t>Components: </a:t>
            </a:r>
          </a:p>
          <a:p>
            <a:pPr algn="just"/>
            <a:endParaRPr lang="en-US" sz="2400" dirty="0">
              <a:cs typeface="Alexandria" charset="0"/>
            </a:endParaRPr>
          </a:p>
          <a:p>
            <a:pPr algn="just"/>
            <a:r>
              <a:rPr lang="en-US" sz="2400" b="1" dirty="0">
                <a:solidFill>
                  <a:srgbClr val="C00000"/>
                </a:solidFill>
                <a:cs typeface="Alexandria" charset="0"/>
              </a:rPr>
              <a:t>1- Cash purchases                                  7- Fixed-asset outlays </a:t>
            </a:r>
          </a:p>
          <a:p>
            <a:pPr algn="just"/>
            <a:r>
              <a:rPr lang="en-US" sz="2400" b="1" dirty="0">
                <a:solidFill>
                  <a:srgbClr val="C00000"/>
                </a:solidFill>
                <a:cs typeface="Alexandria" charset="0"/>
              </a:rPr>
              <a:t>2- Payments of accounts payable       8- Interest payments</a:t>
            </a:r>
          </a:p>
          <a:p>
            <a:pPr algn="just"/>
            <a:r>
              <a:rPr lang="en-US" sz="2400" b="1" dirty="0">
                <a:solidFill>
                  <a:srgbClr val="C00000"/>
                </a:solidFill>
                <a:cs typeface="Alexandria" charset="0"/>
              </a:rPr>
              <a:t>3- Rent (and lease) payments              9- Cash dividend payments</a:t>
            </a:r>
          </a:p>
          <a:p>
            <a:pPr algn="just"/>
            <a:r>
              <a:rPr lang="en-US" sz="2400" b="1" dirty="0">
                <a:solidFill>
                  <a:srgbClr val="C00000"/>
                </a:solidFill>
                <a:cs typeface="Alexandria" charset="0"/>
              </a:rPr>
              <a:t>4- Wages and salaries                           10-  Principal payments (loans)</a:t>
            </a:r>
          </a:p>
          <a:p>
            <a:pPr algn="just"/>
            <a:r>
              <a:rPr lang="en-US" sz="2400" b="1" dirty="0">
                <a:solidFill>
                  <a:srgbClr val="C00000"/>
                </a:solidFill>
                <a:cs typeface="Alexandria" charset="0"/>
              </a:rPr>
              <a:t>5- Tax payments                                     11- Repurchases of stock</a:t>
            </a:r>
          </a:p>
        </p:txBody>
      </p:sp>
      <p:pic>
        <p:nvPicPr>
          <p:cNvPr id="7" name="Graphic 21">
            <a:extLst>
              <a:ext uri="{FF2B5EF4-FFF2-40B4-BE49-F238E27FC236}">
                <a16:creationId xmlns:a16="http://schemas.microsoft.com/office/drawing/2014/main" id="{6B97B1F7-085B-7C8C-908D-EA0BEC145C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various types of cash disbursements&#10;&#10;Description automatically generated">
            <a:extLst>
              <a:ext uri="{FF2B5EF4-FFF2-40B4-BE49-F238E27FC236}">
                <a16:creationId xmlns:a16="http://schemas.microsoft.com/office/drawing/2014/main" id="{664F15F7-043B-9FE2-E1BB-418D009B1E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76262" y="2842953"/>
            <a:ext cx="2194560" cy="3266902"/>
          </a:xfrm>
          <a:prstGeom prst="rect">
            <a:avLst/>
          </a:prstGeom>
        </p:spPr>
      </p:pic>
    </p:spTree>
    <p:extLst>
      <p:ext uri="{BB962C8B-B14F-4D97-AF65-F5344CB8AC3E}">
        <p14:creationId xmlns:p14="http://schemas.microsoft.com/office/powerpoint/2010/main" val="2477524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895A6-6327-9EFB-0030-85F10F31B6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EE85D3-A735-F154-4DD6-3F4F8F06520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1E9089-59A5-9588-65B5-D8D31EB49F59}"/>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84B02445-1254-E709-D732-551481F2A1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D3CBD5-3B20-C59A-AA9F-8F68C37839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9D8A20-D959-B5B2-0C01-4C3CF104F5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9CD1DD8B-51EC-026E-FE4D-F6DAE1BAC8E5}"/>
              </a:ext>
            </a:extLst>
          </p:cNvPr>
          <p:cNvSpPr txBox="1"/>
          <p:nvPr/>
        </p:nvSpPr>
        <p:spPr>
          <a:xfrm>
            <a:off x="942308" y="2244602"/>
            <a:ext cx="10335292" cy="4154984"/>
          </a:xfrm>
          <a:prstGeom prst="rect">
            <a:avLst/>
          </a:prstGeom>
          <a:noFill/>
        </p:spPr>
        <p:txBody>
          <a:bodyPr wrap="square" rtlCol="0">
            <a:spAutoFit/>
          </a:bodyPr>
          <a:lstStyle/>
          <a:p>
            <a:pPr algn="just"/>
            <a:r>
              <a:rPr lang="en-US" sz="2400" b="1" dirty="0">
                <a:solidFill>
                  <a:schemeClr val="accent2"/>
                </a:solidFill>
                <a:cs typeface="Alexandria" charset="0"/>
              </a:rPr>
              <a:t>Total cash disbursements:</a:t>
            </a:r>
          </a:p>
          <a:p>
            <a:pPr marL="342900" indent="-342900" algn="just">
              <a:buFont typeface="Arial" panose="020B0604020202020204" pitchFamily="34" charset="0"/>
              <a:buChar char="•"/>
            </a:pPr>
            <a:r>
              <a:rPr lang="en-US" sz="2400" b="1" dirty="0">
                <a:solidFill>
                  <a:srgbClr val="00AEEF"/>
                </a:solidFill>
                <a:cs typeface="Alexandria" charset="0"/>
              </a:rPr>
              <a:t>Example: </a:t>
            </a:r>
          </a:p>
          <a:p>
            <a:pPr algn="just"/>
            <a:r>
              <a:rPr lang="en-US" sz="2400" dirty="0">
                <a:cs typeface="Alexandria" charset="0"/>
              </a:rPr>
              <a:t>Coulson Industries has gathered the following data needed for the preparation of </a:t>
            </a:r>
          </a:p>
          <a:p>
            <a:pPr algn="just"/>
            <a:r>
              <a:rPr lang="en-US" sz="2400" dirty="0">
                <a:cs typeface="Alexandria" charset="0"/>
              </a:rPr>
              <a:t>a cash disbursements schedule for October, November, and December.</a:t>
            </a:r>
          </a:p>
          <a:p>
            <a:pPr algn="just"/>
            <a:r>
              <a:rPr lang="en-US" sz="2400" b="1" dirty="0">
                <a:solidFill>
                  <a:srgbClr val="C00000"/>
                </a:solidFill>
                <a:cs typeface="Alexandria" charset="0"/>
              </a:rPr>
              <a:t>Purchases:</a:t>
            </a:r>
            <a:r>
              <a:rPr lang="en-US" sz="2400" dirty="0">
                <a:solidFill>
                  <a:srgbClr val="C00000"/>
                </a:solidFill>
                <a:cs typeface="Alexandria" charset="0"/>
              </a:rPr>
              <a:t> </a:t>
            </a:r>
            <a:r>
              <a:rPr lang="en-US" sz="2400" dirty="0">
                <a:cs typeface="Alexandria" charset="0"/>
              </a:rPr>
              <a:t>The firm’s purchases represent 70% of sales. Of this amount, 10% is paid in cash, 70% is paid in the month immediately following the month of purchase, and the remaining 20% is paid 2 months following the month of purchase.</a:t>
            </a:r>
          </a:p>
          <a:p>
            <a:pPr algn="just"/>
            <a:r>
              <a:rPr lang="en-US" sz="2400" b="1" dirty="0">
                <a:solidFill>
                  <a:srgbClr val="C00000"/>
                </a:solidFill>
                <a:cs typeface="Alexandria" charset="0"/>
              </a:rPr>
              <a:t>Rent payments: </a:t>
            </a:r>
            <a:r>
              <a:rPr lang="en-US" sz="2400" dirty="0">
                <a:cs typeface="Alexandria" charset="0"/>
              </a:rPr>
              <a:t>Rent of $5,000 will be paid each month.</a:t>
            </a:r>
          </a:p>
          <a:p>
            <a:pPr algn="just"/>
            <a:r>
              <a:rPr lang="en-US" sz="2400" b="1" dirty="0">
                <a:solidFill>
                  <a:srgbClr val="C00000"/>
                </a:solidFill>
                <a:cs typeface="Alexandria" charset="0"/>
              </a:rPr>
              <a:t>Wages and salaries: </a:t>
            </a:r>
            <a:r>
              <a:rPr lang="en-US" sz="2400" dirty="0">
                <a:cs typeface="Alexandria" charset="0"/>
              </a:rPr>
              <a:t>Fixed salaries for the year are $96,000, or $8,000 per month. In addition, wages are estimated as 10% of monthly sales</a:t>
            </a:r>
          </a:p>
        </p:txBody>
      </p:sp>
      <p:pic>
        <p:nvPicPr>
          <p:cNvPr id="7" name="Graphic 21">
            <a:extLst>
              <a:ext uri="{FF2B5EF4-FFF2-40B4-BE49-F238E27FC236}">
                <a16:creationId xmlns:a16="http://schemas.microsoft.com/office/drawing/2014/main" id="{A8B3ACD2-E24F-260D-9FD3-ED35E882FE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5958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60D1-FB03-65EB-8E73-23F92AEEC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D5CB7C-36C6-8C69-BC1A-914C1C5A517D}"/>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5A5A64-D1CE-A7D8-4743-8F68BF4F9684}"/>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0F8A81A1-2F2E-4CDA-6DE8-C39AEBD98C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7C940-B027-1AA4-2F0E-230366B98E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68D7A6-3EF2-CFB7-FA2D-91F3C129C7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EB272B4-3201-063A-D79B-1980176AF433}"/>
              </a:ext>
            </a:extLst>
          </p:cNvPr>
          <p:cNvSpPr txBox="1"/>
          <p:nvPr/>
        </p:nvSpPr>
        <p:spPr>
          <a:xfrm>
            <a:off x="942308" y="2244602"/>
            <a:ext cx="9870472" cy="3785652"/>
          </a:xfrm>
          <a:prstGeom prst="rect">
            <a:avLst/>
          </a:prstGeom>
          <a:noFill/>
        </p:spPr>
        <p:txBody>
          <a:bodyPr wrap="square" rtlCol="0">
            <a:spAutoFit/>
          </a:bodyPr>
          <a:lstStyle/>
          <a:p>
            <a:pPr algn="just"/>
            <a:r>
              <a:rPr lang="en-US" sz="2400" b="1" dirty="0">
                <a:solidFill>
                  <a:schemeClr val="accent2"/>
                </a:solidFill>
                <a:cs typeface="Alexandria" charset="0"/>
              </a:rPr>
              <a:t>Total cash disbursements:</a:t>
            </a:r>
          </a:p>
          <a:p>
            <a:pPr marL="342900" indent="-342900" algn="just">
              <a:buFont typeface="Arial" panose="020B0604020202020204" pitchFamily="34" charset="0"/>
              <a:buChar char="•"/>
            </a:pPr>
            <a:r>
              <a:rPr lang="en-US" sz="2400" b="1" dirty="0">
                <a:solidFill>
                  <a:srgbClr val="00AEEF"/>
                </a:solidFill>
                <a:cs typeface="Alexandria" charset="0"/>
              </a:rPr>
              <a:t>Example: </a:t>
            </a:r>
          </a:p>
          <a:p>
            <a:pPr algn="just"/>
            <a:r>
              <a:rPr lang="en-US" sz="2400" b="1" dirty="0">
                <a:solidFill>
                  <a:srgbClr val="C00000"/>
                </a:solidFill>
                <a:cs typeface="Alexandria" charset="0"/>
              </a:rPr>
              <a:t>Tax payments: </a:t>
            </a:r>
            <a:r>
              <a:rPr lang="en-US" sz="2400" dirty="0">
                <a:cs typeface="Alexandria" charset="0"/>
              </a:rPr>
              <a:t>Taxes of $25,000 must be paid in December.</a:t>
            </a:r>
          </a:p>
          <a:p>
            <a:pPr algn="just"/>
            <a:r>
              <a:rPr lang="en-US" sz="2400" b="1" dirty="0">
                <a:solidFill>
                  <a:srgbClr val="C00000"/>
                </a:solidFill>
                <a:cs typeface="Alexandria" charset="0"/>
              </a:rPr>
              <a:t>Fixed-asset outlays: </a:t>
            </a:r>
            <a:r>
              <a:rPr lang="en-US" sz="2400" dirty="0">
                <a:cs typeface="Alexandria" charset="0"/>
              </a:rPr>
              <a:t>New machinery costing $130,000 will be purchased and </a:t>
            </a:r>
          </a:p>
          <a:p>
            <a:pPr algn="just"/>
            <a:r>
              <a:rPr lang="en-US" sz="2400" dirty="0">
                <a:cs typeface="Alexandria" charset="0"/>
              </a:rPr>
              <a:t>paid for in November.</a:t>
            </a:r>
          </a:p>
          <a:p>
            <a:pPr algn="just"/>
            <a:r>
              <a:rPr lang="en-US" sz="2400" b="1" dirty="0">
                <a:solidFill>
                  <a:srgbClr val="C00000"/>
                </a:solidFill>
                <a:cs typeface="Alexandria" charset="0"/>
              </a:rPr>
              <a:t>Interest payments: </a:t>
            </a:r>
            <a:r>
              <a:rPr lang="en-US" sz="2400" dirty="0">
                <a:cs typeface="Alexandria" charset="0"/>
              </a:rPr>
              <a:t>An interest payment of $10,000 is due in December.</a:t>
            </a:r>
          </a:p>
          <a:p>
            <a:pPr algn="just"/>
            <a:r>
              <a:rPr lang="en-US" sz="2400" b="1" dirty="0">
                <a:solidFill>
                  <a:srgbClr val="C00000"/>
                </a:solidFill>
                <a:cs typeface="Alexandria" charset="0"/>
              </a:rPr>
              <a:t>Cash dividend payments: </a:t>
            </a:r>
            <a:r>
              <a:rPr lang="en-US" sz="2400" dirty="0">
                <a:cs typeface="Alexandria" charset="0"/>
              </a:rPr>
              <a:t>Cash dividends of $20,000 will be paid in October.</a:t>
            </a:r>
          </a:p>
          <a:p>
            <a:pPr algn="just"/>
            <a:r>
              <a:rPr lang="en-US" sz="2400" b="1" dirty="0">
                <a:solidFill>
                  <a:srgbClr val="C00000"/>
                </a:solidFill>
                <a:cs typeface="Alexandria" charset="0"/>
              </a:rPr>
              <a:t>Principal payments (loans): </a:t>
            </a:r>
            <a:r>
              <a:rPr lang="en-US" sz="2400" dirty="0">
                <a:cs typeface="Alexandria" charset="0"/>
              </a:rPr>
              <a:t>A $20,000 principal payment is due in December.</a:t>
            </a:r>
          </a:p>
          <a:p>
            <a:pPr algn="just"/>
            <a:r>
              <a:rPr lang="en-US" sz="2400" b="1" dirty="0">
                <a:solidFill>
                  <a:srgbClr val="C00000"/>
                </a:solidFill>
                <a:cs typeface="Alexandria" charset="0"/>
              </a:rPr>
              <a:t>Repurchases or retirements of stock:  </a:t>
            </a:r>
            <a:r>
              <a:rPr lang="en-US" sz="2400" dirty="0">
                <a:cs typeface="Alexandria" charset="0"/>
              </a:rPr>
              <a:t>No repurchase or retirement of stock is </a:t>
            </a:r>
          </a:p>
          <a:p>
            <a:pPr algn="just"/>
            <a:r>
              <a:rPr lang="en-US" sz="2400" dirty="0">
                <a:cs typeface="Alexandria" charset="0"/>
              </a:rPr>
              <a:t>expected between October and December.</a:t>
            </a:r>
          </a:p>
        </p:txBody>
      </p:sp>
      <p:pic>
        <p:nvPicPr>
          <p:cNvPr id="7" name="Graphic 21">
            <a:extLst>
              <a:ext uri="{FF2B5EF4-FFF2-40B4-BE49-F238E27FC236}">
                <a16:creationId xmlns:a16="http://schemas.microsoft.com/office/drawing/2014/main" id="{D3503330-2427-247E-9F8C-ABFFD18B47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5090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ED3C6-CBD1-283F-A447-7E9BD1F4EC6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040BADF-D5CE-A30B-D9B0-53F3583DC908}"/>
              </a:ext>
            </a:extLst>
          </p:cNvPr>
          <p:cNvSpPr txBox="1"/>
          <p:nvPr/>
        </p:nvSpPr>
        <p:spPr>
          <a:xfrm>
            <a:off x="547190" y="32072"/>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6" name="TextBox 5">
            <a:extLst>
              <a:ext uri="{FF2B5EF4-FFF2-40B4-BE49-F238E27FC236}">
                <a16:creationId xmlns:a16="http://schemas.microsoft.com/office/drawing/2014/main" id="{F037973A-C8B5-7A5D-05F2-0188CA473E4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02BDAE-D76F-FDD1-D425-116B286503A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8EA34B40-F7F2-85C3-57D5-5080628EBF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8618" y="-8036"/>
            <a:ext cx="2305141" cy="1076343"/>
          </a:xfrm>
          <a:prstGeom prst="rect">
            <a:avLst/>
          </a:prstGeom>
        </p:spPr>
      </p:pic>
      <p:sp>
        <p:nvSpPr>
          <p:cNvPr id="2" name="TextBox 1">
            <a:extLst>
              <a:ext uri="{FF2B5EF4-FFF2-40B4-BE49-F238E27FC236}">
                <a16:creationId xmlns:a16="http://schemas.microsoft.com/office/drawing/2014/main" id="{55EDA6C0-9638-4B05-CC6D-91F26A17A4AE}"/>
              </a:ext>
            </a:extLst>
          </p:cNvPr>
          <p:cNvSpPr txBox="1"/>
          <p:nvPr/>
        </p:nvSpPr>
        <p:spPr>
          <a:xfrm>
            <a:off x="5204580" y="514309"/>
            <a:ext cx="1490232" cy="461665"/>
          </a:xfrm>
          <a:prstGeom prst="rect">
            <a:avLst/>
          </a:prstGeom>
          <a:noFill/>
        </p:spPr>
        <p:txBody>
          <a:bodyPr wrap="square" rtlCol="0">
            <a:spAutoFit/>
          </a:bodyPr>
          <a:lstStyle/>
          <a:p>
            <a:pPr algn="just"/>
            <a:r>
              <a:rPr lang="en-US" sz="2400" b="1" dirty="0">
                <a:solidFill>
                  <a:srgbClr val="00AEEF"/>
                </a:solidFill>
                <a:cs typeface="Alexandria" charset="0"/>
              </a:rPr>
              <a:t>Solution</a:t>
            </a:r>
            <a:endParaRPr lang="en-US" sz="2400" dirty="0">
              <a:cs typeface="Alexandria" charset="0"/>
            </a:endParaRPr>
          </a:p>
        </p:txBody>
      </p:sp>
      <p:pic>
        <p:nvPicPr>
          <p:cNvPr id="4" name="Picture 3">
            <a:extLst>
              <a:ext uri="{FF2B5EF4-FFF2-40B4-BE49-F238E27FC236}">
                <a16:creationId xmlns:a16="http://schemas.microsoft.com/office/drawing/2014/main" id="{87B33FDD-71FF-76F3-F54D-B5D636DF6F2E}"/>
              </a:ext>
            </a:extLst>
          </p:cNvPr>
          <p:cNvPicPr>
            <a:picLocks noChangeAspect="1"/>
          </p:cNvPicPr>
          <p:nvPr/>
        </p:nvPicPr>
        <p:blipFill>
          <a:blip r:embed="rId4"/>
          <a:stretch>
            <a:fillRect/>
          </a:stretch>
        </p:blipFill>
        <p:spPr>
          <a:xfrm>
            <a:off x="1214179" y="896112"/>
            <a:ext cx="9737010" cy="5848075"/>
          </a:xfrm>
          <a:prstGeom prst="rect">
            <a:avLst/>
          </a:prstGeom>
        </p:spPr>
      </p:pic>
    </p:spTree>
    <p:extLst>
      <p:ext uri="{BB962C8B-B14F-4D97-AF65-F5344CB8AC3E}">
        <p14:creationId xmlns:p14="http://schemas.microsoft.com/office/powerpoint/2010/main" val="1750967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B028C-F36E-938A-B89D-49F9154F5D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F0E2FE-5BCB-2460-EEAF-5E252023614E}"/>
              </a:ext>
            </a:extLst>
          </p:cNvPr>
          <p:cNvSpPr/>
          <p:nvPr/>
        </p:nvSpPr>
        <p:spPr>
          <a:xfrm>
            <a:off x="689640" y="1078992"/>
            <a:ext cx="10812720" cy="5658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6D445D-1475-B085-DF23-4E8094B47EDA}"/>
              </a:ext>
            </a:extLst>
          </p:cNvPr>
          <p:cNvSpPr txBox="1"/>
          <p:nvPr/>
        </p:nvSpPr>
        <p:spPr>
          <a:xfrm>
            <a:off x="488472" y="308767"/>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48" name="TextBox 47">
            <a:extLst>
              <a:ext uri="{FF2B5EF4-FFF2-40B4-BE49-F238E27FC236}">
                <a16:creationId xmlns:a16="http://schemas.microsoft.com/office/drawing/2014/main" id="{C016A0EA-B8E4-B669-687F-D59311056A92}"/>
              </a:ext>
            </a:extLst>
          </p:cNvPr>
          <p:cNvSpPr txBox="1"/>
          <p:nvPr/>
        </p:nvSpPr>
        <p:spPr>
          <a:xfrm>
            <a:off x="689640" y="1108201"/>
            <a:ext cx="10487692" cy="1200329"/>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00AEEF"/>
                </a:solidFill>
                <a:cs typeface="Alexandria" charset="0"/>
              </a:rPr>
              <a:t>The company beginning cash balance in oct is 50,000</a:t>
            </a:r>
          </a:p>
          <a:p>
            <a:pPr marL="342900" indent="-342900" algn="just">
              <a:buFont typeface="Arial" panose="020B0604020202020204" pitchFamily="34" charset="0"/>
              <a:buChar char="•"/>
            </a:pPr>
            <a:r>
              <a:rPr lang="en-US" sz="2400" b="1" dirty="0">
                <a:solidFill>
                  <a:srgbClr val="00AEEF"/>
                </a:solidFill>
                <a:cs typeface="Alexandria" charset="0"/>
              </a:rPr>
              <a:t>The company wishes to maintain, as a reserve for unexpected needs, a minimum cash balance of $25,000.</a:t>
            </a:r>
          </a:p>
        </p:txBody>
      </p:sp>
      <p:pic>
        <p:nvPicPr>
          <p:cNvPr id="7" name="Graphic 21">
            <a:extLst>
              <a:ext uri="{FF2B5EF4-FFF2-40B4-BE49-F238E27FC236}">
                <a16:creationId xmlns:a16="http://schemas.microsoft.com/office/drawing/2014/main" id="{2B9A9B0B-63EE-89BB-648B-4D5BD5D96D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8245" y="105695"/>
            <a:ext cx="2305141" cy="1076343"/>
          </a:xfrm>
          <a:prstGeom prst="rect">
            <a:avLst/>
          </a:prstGeom>
        </p:spPr>
      </p:pic>
      <p:pic>
        <p:nvPicPr>
          <p:cNvPr id="2" name="Picture 1">
            <a:extLst>
              <a:ext uri="{FF2B5EF4-FFF2-40B4-BE49-F238E27FC236}">
                <a16:creationId xmlns:a16="http://schemas.microsoft.com/office/drawing/2014/main" id="{D8764D72-8241-BE3B-CA17-26BEACBA5203}"/>
              </a:ext>
            </a:extLst>
          </p:cNvPr>
          <p:cNvPicPr>
            <a:picLocks noChangeAspect="1"/>
          </p:cNvPicPr>
          <p:nvPr/>
        </p:nvPicPr>
        <p:blipFill>
          <a:blip r:embed="rId4"/>
          <a:stretch>
            <a:fillRect/>
          </a:stretch>
        </p:blipFill>
        <p:spPr>
          <a:xfrm>
            <a:off x="1117092" y="2308530"/>
            <a:ext cx="9957816" cy="4327539"/>
          </a:xfrm>
          <a:prstGeom prst="rect">
            <a:avLst/>
          </a:prstGeom>
        </p:spPr>
      </p:pic>
    </p:spTree>
    <p:extLst>
      <p:ext uri="{BB962C8B-B14F-4D97-AF65-F5344CB8AC3E}">
        <p14:creationId xmlns:p14="http://schemas.microsoft.com/office/powerpoint/2010/main" val="33758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CE86F-3DE3-FF4B-5A1E-CA6DD48B4A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6F8B9A-FA53-78C6-2D81-B4E93DB635B9}"/>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D44048-0088-51A0-8D5D-DA1072B7BF76}"/>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Preparing The Cash Budget.</a:t>
            </a:r>
          </a:p>
        </p:txBody>
      </p:sp>
      <p:sp>
        <p:nvSpPr>
          <p:cNvPr id="5" name="Rectangle 4">
            <a:extLst>
              <a:ext uri="{FF2B5EF4-FFF2-40B4-BE49-F238E27FC236}">
                <a16:creationId xmlns:a16="http://schemas.microsoft.com/office/drawing/2014/main" id="{25EA026F-FBC9-A05E-CBB4-A9593BFECB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653158-D08D-746B-56AC-2C8EC4C05AE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EAE643-D8BA-7C5A-EA9C-438ADAB5958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BCD9D41C-303F-1E92-BD8A-CB4CB6BF4E74}"/>
              </a:ext>
            </a:extLst>
          </p:cNvPr>
          <p:cNvSpPr txBox="1"/>
          <p:nvPr/>
        </p:nvSpPr>
        <p:spPr>
          <a:xfrm>
            <a:off x="942308" y="2244602"/>
            <a:ext cx="6854155" cy="461665"/>
          </a:xfrm>
          <a:prstGeom prst="rect">
            <a:avLst/>
          </a:prstGeom>
          <a:noFill/>
        </p:spPr>
        <p:txBody>
          <a:bodyPr wrap="square" rtlCol="0">
            <a:spAutoFit/>
          </a:bodyPr>
          <a:lstStyle/>
          <a:p>
            <a:pPr algn="just"/>
            <a:r>
              <a:rPr lang="en-US" sz="2400" b="1" dirty="0">
                <a:solidFill>
                  <a:schemeClr val="accent2"/>
                </a:solidFill>
                <a:latin typeface="Calibri "/>
                <a:cs typeface="Alexandria" charset="0"/>
              </a:rPr>
              <a:t>Evaluating The Cash Budget:</a:t>
            </a:r>
          </a:p>
        </p:txBody>
      </p:sp>
      <p:pic>
        <p:nvPicPr>
          <p:cNvPr id="7" name="Graphic 21">
            <a:extLst>
              <a:ext uri="{FF2B5EF4-FFF2-40B4-BE49-F238E27FC236}">
                <a16:creationId xmlns:a16="http://schemas.microsoft.com/office/drawing/2014/main" id="{7B1B6C04-386C-797E-7A02-7A38957A8E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09F2E05-E612-98E2-9B63-B44C3412889B}"/>
              </a:ext>
            </a:extLst>
          </p:cNvPr>
          <p:cNvPicPr>
            <a:picLocks noChangeAspect="1"/>
          </p:cNvPicPr>
          <p:nvPr/>
        </p:nvPicPr>
        <p:blipFill>
          <a:blip r:embed="rId4"/>
          <a:stretch>
            <a:fillRect/>
          </a:stretch>
        </p:blipFill>
        <p:spPr>
          <a:xfrm>
            <a:off x="2062766" y="2750238"/>
            <a:ext cx="8066467" cy="3297714"/>
          </a:xfrm>
          <a:prstGeom prst="rect">
            <a:avLst/>
          </a:prstGeom>
        </p:spPr>
      </p:pic>
    </p:spTree>
    <p:extLst>
      <p:ext uri="{BB962C8B-B14F-4D97-AF65-F5344CB8AC3E}">
        <p14:creationId xmlns:p14="http://schemas.microsoft.com/office/powerpoint/2010/main" val="759187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1AFFB-1F92-A0F6-7D2F-49823F180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70F2D-1FFE-98A9-9397-97583E5AFAFB}"/>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196E3-6529-7091-F195-8AB7CCA2856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72399150-8DBD-8545-3D76-9788662070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366A02-1855-9EA5-B054-77F128A484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8E641C-A845-F84C-C5BF-7697EBFE26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37475AA7-7B4F-79F4-02FE-31E88785D8AD}"/>
              </a:ext>
            </a:extLst>
          </p:cNvPr>
          <p:cNvSpPr txBox="1"/>
          <p:nvPr/>
        </p:nvSpPr>
        <p:spPr>
          <a:xfrm>
            <a:off x="762000" y="2502720"/>
            <a:ext cx="6075594" cy="3046988"/>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203E5F"/>
                </a:solidFill>
              </a:rPr>
              <a:t>Whereas cash planning focuses </a:t>
            </a:r>
            <a:r>
              <a:rPr lang="en-US" sz="2400" dirty="0"/>
              <a:t>on forecasting cash flows,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solidFill>
                  <a:srgbClr val="203E5F"/>
                </a:solidFill>
              </a:rPr>
              <a:t>profit planning focuses </a:t>
            </a:r>
            <a:r>
              <a:rPr lang="en-US" sz="2400" dirty="0"/>
              <a:t>on projecting the firm’s profit and overall financial position.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b="1" dirty="0">
                <a:solidFill>
                  <a:srgbClr val="203E5F"/>
                </a:solidFill>
              </a:rPr>
              <a:t>pro forma statements: </a:t>
            </a:r>
            <a:r>
              <a:rPr lang="en-US" sz="2400" dirty="0"/>
              <a:t>projected income statements and balance sheets. </a:t>
            </a:r>
          </a:p>
        </p:txBody>
      </p:sp>
      <p:pic>
        <p:nvPicPr>
          <p:cNvPr id="7" name="Graphic 21">
            <a:extLst>
              <a:ext uri="{FF2B5EF4-FFF2-40B4-BE49-F238E27FC236}">
                <a16:creationId xmlns:a16="http://schemas.microsoft.com/office/drawing/2014/main" id="{831EDC8A-C2B9-0AD4-08B2-A836814772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a chart&#10;&#10;Description automatically generated">
            <a:extLst>
              <a:ext uri="{FF2B5EF4-FFF2-40B4-BE49-F238E27FC236}">
                <a16:creationId xmlns:a16="http://schemas.microsoft.com/office/drawing/2014/main" id="{AF4BDC37-451E-F523-1FF8-C29F92B69A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9272" y="2502720"/>
            <a:ext cx="3507971" cy="3656395"/>
          </a:xfrm>
          <a:prstGeom prst="rect">
            <a:avLst/>
          </a:prstGeom>
        </p:spPr>
      </p:pic>
    </p:spTree>
    <p:extLst>
      <p:ext uri="{BB962C8B-B14F-4D97-AF65-F5344CB8AC3E}">
        <p14:creationId xmlns:p14="http://schemas.microsoft.com/office/powerpoint/2010/main" val="426376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FF168-0CBC-3964-A05A-99314B9D855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9557FB3-DD04-33C1-9CB3-5E3FF2C4DE57}"/>
              </a:ext>
            </a:extLst>
          </p:cNvPr>
          <p:cNvSpPr txBox="1"/>
          <p:nvPr/>
        </p:nvSpPr>
        <p:spPr>
          <a:xfrm>
            <a:off x="218006" y="168677"/>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pic>
        <p:nvPicPr>
          <p:cNvPr id="7" name="Graphic 21">
            <a:extLst>
              <a:ext uri="{FF2B5EF4-FFF2-40B4-BE49-F238E27FC236}">
                <a16:creationId xmlns:a16="http://schemas.microsoft.com/office/drawing/2014/main" id="{853BF1C9-2681-32B3-F1C1-3581209EF7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2" name="Picture 1">
            <a:extLst>
              <a:ext uri="{FF2B5EF4-FFF2-40B4-BE49-F238E27FC236}">
                <a16:creationId xmlns:a16="http://schemas.microsoft.com/office/drawing/2014/main" id="{8C2291D4-9839-1828-3A1F-60D158FE1544}"/>
              </a:ext>
            </a:extLst>
          </p:cNvPr>
          <p:cNvPicPr>
            <a:picLocks noChangeAspect="1"/>
          </p:cNvPicPr>
          <p:nvPr/>
        </p:nvPicPr>
        <p:blipFill>
          <a:blip r:embed="rId4"/>
          <a:stretch>
            <a:fillRect/>
          </a:stretch>
        </p:blipFill>
        <p:spPr>
          <a:xfrm>
            <a:off x="1527048" y="914401"/>
            <a:ext cx="9480475" cy="5674636"/>
          </a:xfrm>
          <a:prstGeom prst="rect">
            <a:avLst/>
          </a:prstGeom>
        </p:spPr>
      </p:pic>
    </p:spTree>
    <p:extLst>
      <p:ext uri="{BB962C8B-B14F-4D97-AF65-F5344CB8AC3E}">
        <p14:creationId xmlns:p14="http://schemas.microsoft.com/office/powerpoint/2010/main" val="2240653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0AFE5-B717-8ED9-2CE9-5965955C9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11B2C6-5E2C-771B-3F24-8C8ED87DB0C5}"/>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5B0AD9-23EB-39A0-F61F-08F183AE149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60460D3C-298B-1727-B356-35F46D3250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BCCF19-0F72-2A00-F8E5-61D6032D0B5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B2F53E-3DC8-F1A2-8ADD-6D6DCECF3D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D602FAD-ECD0-0A78-0DB5-3339A60DD5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25BC0C8-9F51-C4B9-7E4D-C73541C021D1}"/>
              </a:ext>
            </a:extLst>
          </p:cNvPr>
          <p:cNvPicPr>
            <a:picLocks noChangeAspect="1"/>
          </p:cNvPicPr>
          <p:nvPr/>
        </p:nvPicPr>
        <p:blipFill>
          <a:blip r:embed="rId4"/>
          <a:stretch>
            <a:fillRect/>
          </a:stretch>
        </p:blipFill>
        <p:spPr>
          <a:xfrm>
            <a:off x="1455379" y="2944710"/>
            <a:ext cx="9408242" cy="2959606"/>
          </a:xfrm>
          <a:prstGeom prst="rect">
            <a:avLst/>
          </a:prstGeom>
        </p:spPr>
      </p:pic>
    </p:spTree>
    <p:extLst>
      <p:ext uri="{BB962C8B-B14F-4D97-AF65-F5344CB8AC3E}">
        <p14:creationId xmlns:p14="http://schemas.microsoft.com/office/powerpoint/2010/main" val="3255982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1890-5683-D755-39AE-2FBEEEAF50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40CB7B-414B-776B-E5C8-E01DA5AB3AC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A014F4-249F-881C-BAFE-9B078F73824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B5552047-F1D8-E22F-0A6A-D35EF7D299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720379-E5D9-0942-6718-E569FBA8F4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727DED-8077-28DA-96E1-685407B901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4FD7AAFB-F7C4-BBE1-E00D-341E6BD50937}"/>
              </a:ext>
            </a:extLst>
          </p:cNvPr>
          <p:cNvSpPr txBox="1"/>
          <p:nvPr/>
        </p:nvSpPr>
        <p:spPr>
          <a:xfrm>
            <a:off x="840595" y="2292388"/>
            <a:ext cx="10271101" cy="415498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percent-of-sales method: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It forecasts sales and then expresses the various income statement items as percentages of projected sales.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assumes that all the firm’s costs and expenses are variable. That is, for a </a:t>
            </a:r>
            <a:r>
              <a:rPr kumimoji="0" lang="ar-EG" sz="2400" i="0" u="none" strike="noStrike" kern="1200" cap="none" spc="0" normalizeH="0" baseline="0" noProof="0" dirty="0">
                <a:ln>
                  <a:noFill/>
                </a:ln>
                <a:effectLst/>
                <a:uLnTx/>
                <a:uFillTx/>
                <a:ea typeface="+mn-ea"/>
                <a:cs typeface="Alexandria" charset="0"/>
              </a:rPr>
              <a:t> </a:t>
            </a:r>
            <a:r>
              <a:rPr kumimoji="0" lang="en-US" sz="2400" i="0" u="none" strike="noStrike" kern="1200" cap="none" spc="0" normalizeH="0" baseline="0" noProof="0" dirty="0">
                <a:ln>
                  <a:noFill/>
                </a:ln>
                <a:effectLst/>
                <a:uLnTx/>
                <a:uFillTx/>
                <a:ea typeface="+mn-ea"/>
                <a:cs typeface="Alexandria" charset="0"/>
              </a:rPr>
              <a:t>given percentage increase in sales, the same percentage increase in cost of goods </a:t>
            </a:r>
            <a:r>
              <a:rPr kumimoji="0" lang="ar-EG" sz="2400" i="0" u="none" strike="noStrike" kern="1200" cap="none" spc="0" normalizeH="0" baseline="0" noProof="0" dirty="0">
                <a:ln>
                  <a:noFill/>
                </a:ln>
                <a:effectLst/>
                <a:uLnTx/>
                <a:uFillTx/>
                <a:ea typeface="+mn-ea"/>
                <a:cs typeface="Alexandria" charset="0"/>
              </a:rPr>
              <a:t> </a:t>
            </a:r>
            <a:r>
              <a:rPr kumimoji="0" lang="en-US" sz="2400" i="0" u="none" strike="noStrike" kern="1200" cap="none" spc="0" normalizeH="0" baseline="0" noProof="0" dirty="0">
                <a:ln>
                  <a:noFill/>
                </a:ln>
                <a:effectLst/>
                <a:uLnTx/>
                <a:uFillTx/>
                <a:ea typeface="+mn-ea"/>
                <a:cs typeface="Alexandria" charset="0"/>
              </a:rPr>
              <a:t>sold, operating expenses, and interest expense would result.</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assume that Vectra will pay $4,000 in common stock dividends, prepare a proforma income statement for the yare 2016</a:t>
            </a:r>
          </a:p>
        </p:txBody>
      </p:sp>
      <p:pic>
        <p:nvPicPr>
          <p:cNvPr id="7" name="Graphic 21">
            <a:extLst>
              <a:ext uri="{FF2B5EF4-FFF2-40B4-BE49-F238E27FC236}">
                <a16:creationId xmlns:a16="http://schemas.microsoft.com/office/drawing/2014/main" id="{02F5AD73-109F-5011-9BA1-C1AED20CAF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3836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EFBCD-88C5-9F6C-0407-E64C1968E9D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E20686A-1366-CC8D-1A36-8DD4E25B0776}"/>
              </a:ext>
            </a:extLst>
          </p:cNvPr>
          <p:cNvSpPr txBox="1"/>
          <p:nvPr/>
        </p:nvSpPr>
        <p:spPr>
          <a:xfrm>
            <a:off x="419174" y="219941"/>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48" name="TextBox 47">
            <a:extLst>
              <a:ext uri="{FF2B5EF4-FFF2-40B4-BE49-F238E27FC236}">
                <a16:creationId xmlns:a16="http://schemas.microsoft.com/office/drawing/2014/main" id="{B24525DB-234E-6FE3-8392-0BD40B6E265D}"/>
              </a:ext>
            </a:extLst>
          </p:cNvPr>
          <p:cNvSpPr txBox="1"/>
          <p:nvPr/>
        </p:nvSpPr>
        <p:spPr>
          <a:xfrm>
            <a:off x="5437670" y="743161"/>
            <a:ext cx="1937329" cy="461665"/>
          </a:xfrm>
          <a:prstGeom prst="rect">
            <a:avLst/>
          </a:prstGeom>
          <a:noFill/>
        </p:spPr>
        <p:txBody>
          <a:bodyPr wrap="square" rtlCol="0">
            <a:spAutoFit/>
          </a:bodyPr>
          <a:lstStyle/>
          <a:p>
            <a:pPr algn="just"/>
            <a:r>
              <a:rPr lang="en-US" sz="2400" b="1" dirty="0">
                <a:solidFill>
                  <a:srgbClr val="00AEEF"/>
                </a:solidFill>
                <a:latin typeface="Calibri "/>
                <a:cs typeface="Alexandria" charset="0"/>
              </a:rPr>
              <a:t>Solution</a:t>
            </a:r>
            <a:endParaRPr lang="en-US" sz="1800" dirty="0">
              <a:latin typeface="Calibri "/>
              <a:cs typeface="Alexandria" charset="0"/>
            </a:endParaRPr>
          </a:p>
        </p:txBody>
      </p:sp>
      <p:pic>
        <p:nvPicPr>
          <p:cNvPr id="7" name="Graphic 21">
            <a:extLst>
              <a:ext uri="{FF2B5EF4-FFF2-40B4-BE49-F238E27FC236}">
                <a16:creationId xmlns:a16="http://schemas.microsoft.com/office/drawing/2014/main" id="{5AA60C97-98FD-CD92-C5B8-356E2513EB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2364"/>
            <a:ext cx="2305141" cy="1076343"/>
          </a:xfrm>
          <a:prstGeom prst="rect">
            <a:avLst/>
          </a:prstGeom>
        </p:spPr>
      </p:pic>
      <p:pic>
        <p:nvPicPr>
          <p:cNvPr id="2" name="Picture 1">
            <a:extLst>
              <a:ext uri="{FF2B5EF4-FFF2-40B4-BE49-F238E27FC236}">
                <a16:creationId xmlns:a16="http://schemas.microsoft.com/office/drawing/2014/main" id="{45CA5288-4980-9510-B6F7-F490614C2E1A}"/>
              </a:ext>
            </a:extLst>
          </p:cNvPr>
          <p:cNvPicPr>
            <a:picLocks noChangeAspect="1"/>
          </p:cNvPicPr>
          <p:nvPr/>
        </p:nvPicPr>
        <p:blipFill>
          <a:blip r:embed="rId4"/>
          <a:stretch>
            <a:fillRect/>
          </a:stretch>
        </p:blipFill>
        <p:spPr>
          <a:xfrm>
            <a:off x="1063753" y="1118707"/>
            <a:ext cx="10487692" cy="5696929"/>
          </a:xfrm>
          <a:prstGeom prst="rect">
            <a:avLst/>
          </a:prstGeom>
        </p:spPr>
      </p:pic>
    </p:spTree>
    <p:extLst>
      <p:ext uri="{BB962C8B-B14F-4D97-AF65-F5344CB8AC3E}">
        <p14:creationId xmlns:p14="http://schemas.microsoft.com/office/powerpoint/2010/main" val="650236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7007E-1498-DF5B-B89F-5C1CA48AB8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3016ED-FE99-58E7-1DEC-535380BC751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1D8465-2AE9-B5F1-5CBC-48E852E8F9C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848E1138-254A-8964-B970-A5D405A4A9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54487-FBC5-9FA2-4DF4-21870767E1F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8BC10D-8491-C811-07F1-1887B381A7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05402200-4359-6BBA-0937-7FE2B1E62E3A}"/>
              </a:ext>
            </a:extLst>
          </p:cNvPr>
          <p:cNvSpPr txBox="1"/>
          <p:nvPr/>
        </p:nvSpPr>
        <p:spPr>
          <a:xfrm>
            <a:off x="840595" y="2292388"/>
            <a:ext cx="10271101" cy="341632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Because this approach assumes </a:t>
            </a:r>
            <a:r>
              <a:rPr kumimoji="0" lang="en-US" sz="2400" i="0" u="none" strike="noStrike" kern="1200" cap="none" spc="0" normalizeH="0" baseline="0" noProof="0" dirty="0">
                <a:ln>
                  <a:noFill/>
                </a:ln>
                <a:effectLst/>
                <a:uLnTx/>
                <a:uFillTx/>
                <a:ea typeface="+mn-ea"/>
                <a:cs typeface="Alexandria" charset="0"/>
              </a:rPr>
              <a:t>that all costs are variable, it may understate the increase in profits that will occur when sales increase if some of the firm’s costs are fixed.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Net profits before taxes </a:t>
            </a:r>
            <a:r>
              <a:rPr kumimoji="0" lang="en-US" sz="2400" i="0" u="none" strike="noStrike" kern="1200" cap="none" spc="0" normalizeH="0" baseline="0" noProof="0" dirty="0">
                <a:ln>
                  <a:noFill/>
                </a:ln>
                <a:effectLst/>
                <a:uLnTx/>
                <a:uFillTx/>
                <a:ea typeface="+mn-ea"/>
                <a:cs typeface="Alexandria" charset="0"/>
              </a:rPr>
              <a:t>(in 2015, $9,000 net profits before taxes ÷ $100,000 sales). 9% of sales.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Therefore, the 2016 net profits before taxes would have been $12,150 (0.09 × $135,000 projected sales).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solidFill>
                  <a:srgbClr val="203E5F"/>
                </a:solidFill>
                <a:effectLst/>
                <a:uLnTx/>
                <a:uFillTx/>
                <a:ea typeface="+mn-ea"/>
                <a:cs typeface="Alexandria" charset="0"/>
              </a:rPr>
              <a:t>Instead of the </a:t>
            </a:r>
            <a:r>
              <a:rPr kumimoji="0" lang="en-US" sz="2400" i="0" u="none" strike="noStrike" kern="1200" cap="none" spc="0" normalizeH="0" baseline="0" noProof="0" dirty="0">
                <a:ln>
                  <a:noFill/>
                </a:ln>
                <a:effectLst/>
                <a:uLnTx/>
                <a:uFillTx/>
                <a:ea typeface="+mn-ea"/>
                <a:cs typeface="Alexandria" charset="0"/>
              </a:rPr>
              <a:t>$28,250 obtained by using the firm’s fixed-cost–variable-cost breakdown.</a:t>
            </a:r>
          </a:p>
        </p:txBody>
      </p:sp>
      <p:pic>
        <p:nvPicPr>
          <p:cNvPr id="7" name="Graphic 21">
            <a:extLst>
              <a:ext uri="{FF2B5EF4-FFF2-40B4-BE49-F238E27FC236}">
                <a16:creationId xmlns:a16="http://schemas.microsoft.com/office/drawing/2014/main" id="{03F7F87E-67F2-737E-5F18-EB173AF244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404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2DC9E-BE0D-AEA4-1EE4-3872D757B53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AD86ED5-C23D-8C25-7022-BD229A3452D1}"/>
              </a:ext>
            </a:extLst>
          </p:cNvPr>
          <p:cNvSpPr txBox="1"/>
          <p:nvPr/>
        </p:nvSpPr>
        <p:spPr>
          <a:xfrm>
            <a:off x="355166" y="23315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6" name="TextBox 5">
            <a:extLst>
              <a:ext uri="{FF2B5EF4-FFF2-40B4-BE49-F238E27FC236}">
                <a16:creationId xmlns:a16="http://schemas.microsoft.com/office/drawing/2014/main" id="{EEAEA8BC-600F-9951-0ECE-0433C736C79B}"/>
              </a:ext>
            </a:extLst>
          </p:cNvPr>
          <p:cNvSpPr txBox="1"/>
          <p:nvPr/>
        </p:nvSpPr>
        <p:spPr>
          <a:xfrm>
            <a:off x="1047741" y="84113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EB45734-211A-0A93-5D0E-5392DA05D6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16295"/>
            <a:ext cx="2305141" cy="1076343"/>
          </a:xfrm>
          <a:prstGeom prst="rect">
            <a:avLst/>
          </a:prstGeom>
        </p:spPr>
      </p:pic>
      <p:pic>
        <p:nvPicPr>
          <p:cNvPr id="2" name="Picture 1">
            <a:extLst>
              <a:ext uri="{FF2B5EF4-FFF2-40B4-BE49-F238E27FC236}">
                <a16:creationId xmlns:a16="http://schemas.microsoft.com/office/drawing/2014/main" id="{ECDB71F2-1A80-955F-18BC-E37532BA1312}"/>
              </a:ext>
            </a:extLst>
          </p:cNvPr>
          <p:cNvPicPr>
            <a:picLocks noChangeAspect="1"/>
          </p:cNvPicPr>
          <p:nvPr/>
        </p:nvPicPr>
        <p:blipFill>
          <a:blip r:embed="rId4"/>
          <a:stretch>
            <a:fillRect/>
          </a:stretch>
        </p:blipFill>
        <p:spPr>
          <a:xfrm>
            <a:off x="1176756" y="1025804"/>
            <a:ext cx="9774704" cy="5832196"/>
          </a:xfrm>
          <a:prstGeom prst="rect">
            <a:avLst/>
          </a:prstGeom>
        </p:spPr>
      </p:pic>
    </p:spTree>
    <p:extLst>
      <p:ext uri="{BB962C8B-B14F-4D97-AF65-F5344CB8AC3E}">
        <p14:creationId xmlns:p14="http://schemas.microsoft.com/office/powerpoint/2010/main" val="2039350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0E379-13CE-0951-119D-EF46D2B340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5DCD3E-D47D-BBB5-DC8E-56317ED26FB6}"/>
              </a:ext>
            </a:extLst>
          </p:cNvPr>
          <p:cNvSpPr/>
          <p:nvPr/>
        </p:nvSpPr>
        <p:spPr>
          <a:xfrm>
            <a:off x="569785" y="1798104"/>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50CF9B-B93B-46CC-E87C-A8463A035CAB}"/>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FEA24292-FB71-0142-D9B6-5746D52795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66F014-BD35-9597-2CB8-68B3D1A29E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FF7994-97C0-06AD-0FDF-211B99EB52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6244FE06-3598-17D6-F494-FE6362B76195}"/>
              </a:ext>
            </a:extLst>
          </p:cNvPr>
          <p:cNvSpPr txBox="1"/>
          <p:nvPr/>
        </p:nvSpPr>
        <p:spPr>
          <a:xfrm>
            <a:off x="840595" y="2292388"/>
            <a:ext cx="10271101" cy="1938992"/>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judgmental approach:</a:t>
            </a:r>
          </a:p>
          <a:p>
            <a:pPr marR="0" lvl="0" algn="just"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chemeClr val="accent2"/>
              </a:solidFill>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03E5F"/>
                </a:solidFill>
                <a:effectLst/>
                <a:uLnTx/>
                <a:uFillTx/>
                <a:ea typeface="+mn-ea"/>
                <a:cs typeface="Alexandria" charset="0"/>
              </a:rPr>
              <a:t>A simplified approach for preparing the pro forma balance sheet under which the firm estimates the values of certain balance sheet accounts and uses its external financing as a balancing, or “plug,” figure. </a:t>
            </a:r>
          </a:p>
        </p:txBody>
      </p:sp>
      <p:pic>
        <p:nvPicPr>
          <p:cNvPr id="7" name="Graphic 21">
            <a:extLst>
              <a:ext uri="{FF2B5EF4-FFF2-40B4-BE49-F238E27FC236}">
                <a16:creationId xmlns:a16="http://schemas.microsoft.com/office/drawing/2014/main" id="{E63B6B7F-7E5E-F5C2-995E-2B09AC6C3C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8009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3E025-2E5F-09AE-E917-212A8AC363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166309-81B9-DBD1-3EF7-49F4BF56D8E8}"/>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4D822A-1A04-6758-9E25-B217F089495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2A6481C-E655-B07D-28E1-5224909747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DC5642-14BD-7825-5754-84E12C8020D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B83DC6-14DC-3303-7833-8172855E25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C90B5C50-A5E0-358E-AFC7-2F1A135C69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1F74E27-D561-959E-B215-CC3AE6AD9839}"/>
              </a:ext>
            </a:extLst>
          </p:cNvPr>
          <p:cNvPicPr>
            <a:picLocks noChangeAspect="1"/>
          </p:cNvPicPr>
          <p:nvPr/>
        </p:nvPicPr>
        <p:blipFill>
          <a:blip r:embed="rId4"/>
          <a:stretch>
            <a:fillRect/>
          </a:stretch>
        </p:blipFill>
        <p:spPr>
          <a:xfrm>
            <a:off x="2449360" y="1740561"/>
            <a:ext cx="7954927" cy="4260279"/>
          </a:xfrm>
          <a:prstGeom prst="rect">
            <a:avLst/>
          </a:prstGeom>
        </p:spPr>
      </p:pic>
    </p:spTree>
    <p:extLst>
      <p:ext uri="{BB962C8B-B14F-4D97-AF65-F5344CB8AC3E}">
        <p14:creationId xmlns:p14="http://schemas.microsoft.com/office/powerpoint/2010/main" val="2243516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F8CFD-2385-32D4-4BC5-07E5C894AD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A2AE60-FDBA-9866-8157-0B2ED5DE007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2B7353-F519-EB86-1E04-BD61B14450DD}"/>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4CFF9EF-29CE-1608-771D-3B6231717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2C889E-698A-917F-69B3-D295A93DFA4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5C1FA1-3E60-BD99-6169-8A3E3B254D7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69D883A7-9F2F-AE85-80C9-B9942308C8C6}"/>
              </a:ext>
            </a:extLst>
          </p:cNvPr>
          <p:cNvSpPr txBox="1"/>
          <p:nvPr/>
        </p:nvSpPr>
        <p:spPr>
          <a:xfrm>
            <a:off x="840595" y="2292388"/>
            <a:ext cx="10271101"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00B0F0"/>
                </a:solidFill>
                <a:effectLst/>
                <a:uLnTx/>
                <a:uFillTx/>
                <a:ea typeface="+mn-ea"/>
                <a:cs typeface="Alexandria" charset="0"/>
              </a:rPr>
              <a:t>Example: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effectLst/>
                <a:uLnTx/>
                <a:uFillTx/>
                <a:ea typeface="+mn-ea"/>
                <a:cs typeface="Alexandria" charset="0"/>
              </a:rPr>
              <a:t>1- A minimum cash balance of $6,000 is desired.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2- Marketable securities will remain unchanged from their current level of $4,000.</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a:t>
            </a:r>
            <a:r>
              <a:rPr kumimoji="0" lang="en-US" sz="2400" b="1" i="0" u="none" strike="noStrike" kern="1200" cap="none" spc="0" normalizeH="0" baseline="0" noProof="0" dirty="0">
                <a:ln>
                  <a:noFill/>
                </a:ln>
                <a:solidFill>
                  <a:srgbClr val="FF0000"/>
                </a:solidFill>
                <a:effectLst/>
                <a:uLnTx/>
                <a:uFillTx/>
                <a:ea typeface="+mn-ea"/>
                <a:cs typeface="Alexandria" charset="0"/>
              </a:rPr>
              <a:t>3- Accounts receivable on average represent about 45 days of sales (about 1/8 of a year).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effectLst/>
                <a:uLnTx/>
                <a:uFillTx/>
                <a:ea typeface="+mn-ea"/>
                <a:cs typeface="Alexandria" charset="0"/>
              </a:rPr>
              <a:t> 4- The ending inventory should remain at a level of about $16,000, of which 25 percent (approximately $4,000) should be raw materials and the remaining 75 percent (approximately $12,000) should consist of finished goods.</a:t>
            </a:r>
          </a:p>
        </p:txBody>
      </p:sp>
      <p:pic>
        <p:nvPicPr>
          <p:cNvPr id="7" name="Graphic 21">
            <a:extLst>
              <a:ext uri="{FF2B5EF4-FFF2-40B4-BE49-F238E27FC236}">
                <a16:creationId xmlns:a16="http://schemas.microsoft.com/office/drawing/2014/main" id="{A58FB92B-393E-9960-D9A1-36D53BE803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7987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962D2-858A-2D2A-B48F-26ACFDA3DB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3A9AE9-9396-8781-26F5-5DA5D330632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B54F15-B69B-0FBD-1067-FDE885BA723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DC1D4A8-5222-5BA9-FCD6-82ECF61D32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FFD2CD-2144-994C-2C73-3FAA90C60A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EDD34A-BFF1-7B81-F6B3-6EE8CFBB07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8B80710C-CDF2-237F-1A5A-CAA07266F9FE}"/>
              </a:ext>
            </a:extLst>
          </p:cNvPr>
          <p:cNvSpPr txBox="1"/>
          <p:nvPr/>
        </p:nvSpPr>
        <p:spPr>
          <a:xfrm>
            <a:off x="840595" y="2292388"/>
            <a:ext cx="9819785" cy="3416320"/>
          </a:xfrm>
          <a:prstGeom prst="rect">
            <a:avLst/>
          </a:prstGeom>
          <a:noFill/>
        </p:spPr>
        <p:txBody>
          <a:bodyPr wrap="square" rtlCol="0">
            <a:spAutoFit/>
          </a:bodyPr>
          <a:lstStyle/>
          <a:p>
            <a:r>
              <a:rPr lang="en-US" sz="2400" b="1" dirty="0">
                <a:solidFill>
                  <a:srgbClr val="FF0000"/>
                </a:solidFill>
              </a:rPr>
              <a:t>5- A new machine costing $20,000 will be purchased. Total depreciation for the  year is $8,000. </a:t>
            </a:r>
          </a:p>
          <a:p>
            <a:r>
              <a:rPr lang="en-US" sz="2400" b="1" dirty="0">
                <a:solidFill>
                  <a:srgbClr val="FF0000"/>
                </a:solidFill>
              </a:rPr>
              <a:t> 6- Purchases will represent approximately 30 percent of annual sales, The firm estimates that it can take 73 days on average to satisfy its accounts payable. </a:t>
            </a:r>
          </a:p>
          <a:p>
            <a:r>
              <a:rPr lang="en-US" sz="2400" b="1" dirty="0"/>
              <a:t> 7-Taxes payable will equal one-fourth of the current year’s tax liability.</a:t>
            </a:r>
          </a:p>
          <a:p>
            <a:r>
              <a:rPr lang="en-US" sz="2400" b="1" dirty="0"/>
              <a:t> 8. Notes payable will remain unchanged from their current level of $8,300.</a:t>
            </a:r>
          </a:p>
          <a:p>
            <a:r>
              <a:rPr lang="en-US" sz="2400" b="1" dirty="0"/>
              <a:t> 9. No change in other current liabilities is expected. They remain at the level of the previous year: $3,400.</a:t>
            </a:r>
          </a:p>
        </p:txBody>
      </p:sp>
      <p:pic>
        <p:nvPicPr>
          <p:cNvPr id="7" name="Graphic 21">
            <a:extLst>
              <a:ext uri="{FF2B5EF4-FFF2-40B4-BE49-F238E27FC236}">
                <a16:creationId xmlns:a16="http://schemas.microsoft.com/office/drawing/2014/main" id="{221AC0B9-163C-53EF-54D7-71355FFB15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309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1325E-02EB-4049-A085-5C83D8B32E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2AAE3A-A861-C8C0-DC3A-ED2D1AE4186B}"/>
              </a:ext>
            </a:extLst>
          </p:cNvPr>
          <p:cNvSpPr/>
          <p:nvPr/>
        </p:nvSpPr>
        <p:spPr>
          <a:xfrm>
            <a:off x="689640" y="1646166"/>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53E606-DF43-F048-57AA-8EBD7753ED2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19964A84-EFCB-3846-BEDA-D0CAD6AA90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7DB39B-0C4D-3C60-1B8D-CFDBFF98F86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182EA5-D47E-B003-454C-01CDD1E1AC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72E67C8E-8B72-2675-1DA2-8A9602E6AB98}"/>
              </a:ext>
            </a:extLst>
          </p:cNvPr>
          <p:cNvSpPr txBox="1"/>
          <p:nvPr/>
        </p:nvSpPr>
        <p:spPr>
          <a:xfrm>
            <a:off x="840595" y="2292388"/>
            <a:ext cx="10215332" cy="2308324"/>
          </a:xfrm>
          <a:prstGeom prst="rect">
            <a:avLst/>
          </a:prstGeom>
          <a:noFill/>
        </p:spPr>
        <p:txBody>
          <a:bodyPr wrap="square" rtlCol="0">
            <a:spAutoFit/>
          </a:bodyPr>
          <a:lstStyle/>
          <a:p>
            <a:r>
              <a:rPr lang="en-US" sz="2400" b="1" dirty="0"/>
              <a:t>10. The firm’s long-term debt and its common stock will remain unchanged at $18,000 and $30,000, respectively; no issues, retirements, or repurchases of bonds or stocks are planned.</a:t>
            </a:r>
          </a:p>
          <a:p>
            <a:endParaRPr lang="en-US" sz="2400" b="1" dirty="0"/>
          </a:p>
          <a:p>
            <a:r>
              <a:rPr lang="en-US" sz="2400" b="1" dirty="0">
                <a:solidFill>
                  <a:srgbClr val="FF0000"/>
                </a:solidFill>
              </a:rPr>
              <a:t> 11. Retained earnings will increase from the beginning level of $23,000 (from the balance sheet dated December 31, 2015, in Table 4.13) to $29,327</a:t>
            </a:r>
          </a:p>
        </p:txBody>
      </p:sp>
      <p:pic>
        <p:nvPicPr>
          <p:cNvPr id="7" name="Graphic 21">
            <a:extLst>
              <a:ext uri="{FF2B5EF4-FFF2-40B4-BE49-F238E27FC236}">
                <a16:creationId xmlns:a16="http://schemas.microsoft.com/office/drawing/2014/main" id="{9B95E289-1CE3-0F4E-2492-C26EEBEF94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5684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FA10E-45F5-536C-1977-EE909F7A4E0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6CEF5F8-20D6-7D68-32D5-CE964AC1A0D8}"/>
              </a:ext>
            </a:extLst>
          </p:cNvPr>
          <p:cNvSpPr txBox="1"/>
          <p:nvPr/>
        </p:nvSpPr>
        <p:spPr>
          <a:xfrm>
            <a:off x="364310" y="230150"/>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6" name="TextBox 5">
            <a:extLst>
              <a:ext uri="{FF2B5EF4-FFF2-40B4-BE49-F238E27FC236}">
                <a16:creationId xmlns:a16="http://schemas.microsoft.com/office/drawing/2014/main" id="{0B28940B-5AD3-F166-A3FA-FBC3A6DDEA6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BEFA70A-BACC-B9DD-DECF-BF506E4049A5}"/>
              </a:ext>
            </a:extLst>
          </p:cNvPr>
          <p:cNvSpPr txBox="1"/>
          <p:nvPr/>
        </p:nvSpPr>
        <p:spPr>
          <a:xfrm>
            <a:off x="5342927" y="662091"/>
            <a:ext cx="2260745" cy="463131"/>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p:txBody>
      </p:sp>
      <p:pic>
        <p:nvPicPr>
          <p:cNvPr id="7" name="Graphic 21">
            <a:extLst>
              <a:ext uri="{FF2B5EF4-FFF2-40B4-BE49-F238E27FC236}">
                <a16:creationId xmlns:a16="http://schemas.microsoft.com/office/drawing/2014/main" id="{DB0A3895-1354-A593-9CCB-3456C3BB36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E7B5FA8-64B8-3CA2-E067-981AAC9BBA71}"/>
              </a:ext>
            </a:extLst>
          </p:cNvPr>
          <p:cNvPicPr>
            <a:picLocks noChangeAspect="1"/>
          </p:cNvPicPr>
          <p:nvPr/>
        </p:nvPicPr>
        <p:blipFill>
          <a:blip r:embed="rId4"/>
          <a:stretch>
            <a:fillRect/>
          </a:stretch>
        </p:blipFill>
        <p:spPr>
          <a:xfrm>
            <a:off x="1111584" y="1125222"/>
            <a:ext cx="10033227" cy="5604762"/>
          </a:xfrm>
          <a:prstGeom prst="rect">
            <a:avLst/>
          </a:prstGeom>
        </p:spPr>
      </p:pic>
    </p:spTree>
    <p:extLst>
      <p:ext uri="{BB962C8B-B14F-4D97-AF65-F5344CB8AC3E}">
        <p14:creationId xmlns:p14="http://schemas.microsoft.com/office/powerpoint/2010/main" val="3504354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2524E-6772-CEDF-0664-604DC97F67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0D61C6-CAC6-B503-D2B3-2277443400EB}"/>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28D52B-6573-5118-09A8-25C42DB40FF2}"/>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DF13BC5C-3F5D-A9A2-89E4-CC4197D898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2353ED-43D4-E297-3425-D10A2F5F75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952F74-DC6A-2092-ED55-9CB592525C9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1D098307-FCC0-88B4-E493-BF85238DC86A}"/>
              </a:ext>
            </a:extLst>
          </p:cNvPr>
          <p:cNvSpPr txBox="1"/>
          <p:nvPr/>
        </p:nvSpPr>
        <p:spPr>
          <a:xfrm>
            <a:off x="762000" y="2141974"/>
            <a:ext cx="10274248" cy="3416320"/>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b="1"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3- Accounts receivable on average represent about 45 days of sales (about 1/8 of a year). Because Vectra’s annual sales are projected to be $135,000, accounts receivable should average $16,875 (1/8 × $135,000).</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5- A new machine costing $20,000 will be purchased. Total depreciation for the year is $8,000. Adding the $20,000 acquisition to the existing net fixed assets of $51,000 and subtracting the depreciation of $8,000 yields net fixed assets of $63,000</a:t>
            </a:r>
            <a:r>
              <a:rPr kumimoji="0" lang="en-US" sz="2400" i="0" u="none" strike="noStrike" kern="1200" cap="none" spc="0" normalizeH="0" baseline="0" noProof="0" dirty="0">
                <a:ln>
                  <a:noFill/>
                </a:ln>
                <a:effectLst/>
                <a:uLnTx/>
                <a:uFillTx/>
                <a:latin typeface="Alexandria" charset="0"/>
                <a:ea typeface="+mn-ea"/>
                <a:cs typeface="Alexandria" charset="0"/>
              </a:rPr>
              <a:t>.</a:t>
            </a:r>
          </a:p>
        </p:txBody>
      </p:sp>
      <p:pic>
        <p:nvPicPr>
          <p:cNvPr id="7" name="Graphic 21">
            <a:extLst>
              <a:ext uri="{FF2B5EF4-FFF2-40B4-BE49-F238E27FC236}">
                <a16:creationId xmlns:a16="http://schemas.microsoft.com/office/drawing/2014/main" id="{56005972-ADFF-1A91-472D-1C43D0CC01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707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C4ADB-90B6-4D59-A9A5-961786C2C3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47C86-B5A4-B6A8-C31E-54DCEA41B949}"/>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AF1DC3-CEFF-D9CF-2B9E-82C79BC3965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AE5E8E96-B17E-1772-0AAB-DB956DD264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87A6CF-7878-F230-F27C-1F6F52D9F8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56D3B0-2DDD-40C0-7813-70ACEB6F07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F0617810-C92C-CA8A-4718-A283A8759BD0}"/>
              </a:ext>
            </a:extLst>
          </p:cNvPr>
          <p:cNvSpPr txBox="1"/>
          <p:nvPr/>
        </p:nvSpPr>
        <p:spPr>
          <a:xfrm>
            <a:off x="840595" y="2292388"/>
            <a:ext cx="10433147" cy="2677656"/>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6- Purchases will represent approximately 30 percent of annual sales, which in this case is approximately $40,500 (0.30 × $135,000). The firm estimates that it can take 73 days on average to satisfy its accounts payable. Thus accounts payable should equal one-fifth (73 days ÷ 365 days) of the firm’s purchases, or $8,100 (1/5 × $40,500)</a:t>
            </a:r>
          </a:p>
        </p:txBody>
      </p:sp>
      <p:pic>
        <p:nvPicPr>
          <p:cNvPr id="7" name="Graphic 21">
            <a:extLst>
              <a:ext uri="{FF2B5EF4-FFF2-40B4-BE49-F238E27FC236}">
                <a16:creationId xmlns:a16="http://schemas.microsoft.com/office/drawing/2014/main" id="{B9CBF551-1466-BFCE-4127-BF8D8B8B93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6257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EAC94-FF1D-5EBE-2F16-6B0D24D049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BDE363-AF8E-7E76-D33E-A059A823EA5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C30F9C-E138-9E3D-CB3C-7AED630BBFE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8F333BBF-16ED-0F5D-215C-A343879E49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415C4-33A3-069F-E847-5F9317FFEF5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0043E1-A999-EC37-792E-21F449A835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DAE46A8C-5366-892D-A129-4565C4C227AB}"/>
              </a:ext>
            </a:extLst>
          </p:cNvPr>
          <p:cNvSpPr txBox="1"/>
          <p:nvPr/>
        </p:nvSpPr>
        <p:spPr>
          <a:xfrm>
            <a:off x="840595" y="2292388"/>
            <a:ext cx="10363699" cy="3416320"/>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 7- Taxes payable will equal one-fourth of the current year’s tax liability, which equals $455 (one-fourth of the tax liability of $1,823 shown in the pro forma income statement in Table 4.15).</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11. Retained earnings will increase from the beginning level of $23,000 (from the balance sheet dated December 31, 2015, in Table 4.13) to $29,327. The increase of $6,327 represents the amount of retained earnings calculated in the year-end 2016 pro forma income statement in Table 4.15.</a:t>
            </a:r>
          </a:p>
        </p:txBody>
      </p:sp>
      <p:pic>
        <p:nvPicPr>
          <p:cNvPr id="7" name="Graphic 21">
            <a:extLst>
              <a:ext uri="{FF2B5EF4-FFF2-40B4-BE49-F238E27FC236}">
                <a16:creationId xmlns:a16="http://schemas.microsoft.com/office/drawing/2014/main" id="{4BBE8DDC-3782-AE51-8DE6-7BC5D0604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878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5B882-F4D3-FCAF-1FE3-2A4F23EFF53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BC868E8-02FF-E2A8-AE5B-A1BEEFE90036}"/>
              </a:ext>
            </a:extLst>
          </p:cNvPr>
          <p:cNvSpPr txBox="1"/>
          <p:nvPr/>
        </p:nvSpPr>
        <p:spPr>
          <a:xfrm>
            <a:off x="364310" y="26025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48" name="TextBox 47">
            <a:extLst>
              <a:ext uri="{FF2B5EF4-FFF2-40B4-BE49-F238E27FC236}">
                <a16:creationId xmlns:a16="http://schemas.microsoft.com/office/drawing/2014/main" id="{A8BD6268-2DEC-4076-68ED-25F72C99527E}"/>
              </a:ext>
            </a:extLst>
          </p:cNvPr>
          <p:cNvSpPr txBox="1"/>
          <p:nvPr/>
        </p:nvSpPr>
        <p:spPr>
          <a:xfrm>
            <a:off x="5237335" y="662091"/>
            <a:ext cx="2260745" cy="463131"/>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Alexandria" charset="0"/>
              </a:rPr>
              <a:t>Solution</a:t>
            </a:r>
            <a:r>
              <a:rPr kumimoji="0" lang="en-US" sz="2400" b="1" i="0" u="none" strike="noStrike" kern="1200" cap="none" spc="0" normalizeH="0" baseline="0" noProof="0" dirty="0">
                <a:ln>
                  <a:noFill/>
                </a:ln>
                <a:solidFill>
                  <a:srgbClr val="00AEEF"/>
                </a:solidFill>
                <a:effectLst/>
                <a:uLnTx/>
                <a:uFillTx/>
                <a:ea typeface="+mn-ea"/>
                <a:cs typeface="Alexandria" charset="0"/>
              </a:rPr>
              <a:t>:</a:t>
            </a:r>
            <a:endParaRPr kumimoji="0" lang="en-US" sz="2400" i="0" u="none" strike="noStrike" kern="1200" cap="none" spc="0" normalizeH="0" baseline="0" noProof="0" dirty="0">
              <a:ln>
                <a:noFill/>
              </a:ln>
              <a:effectLst/>
              <a:uLnTx/>
              <a:uFillTx/>
              <a:ea typeface="+mn-ea"/>
              <a:cs typeface="Alexandria" charset="0"/>
            </a:endParaRPr>
          </a:p>
        </p:txBody>
      </p:sp>
      <p:pic>
        <p:nvPicPr>
          <p:cNvPr id="7" name="Graphic 21">
            <a:extLst>
              <a:ext uri="{FF2B5EF4-FFF2-40B4-BE49-F238E27FC236}">
                <a16:creationId xmlns:a16="http://schemas.microsoft.com/office/drawing/2014/main" id="{626DE8B0-D657-A2A9-EB01-D1F205A451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pic>
        <p:nvPicPr>
          <p:cNvPr id="2" name="Picture 1">
            <a:extLst>
              <a:ext uri="{FF2B5EF4-FFF2-40B4-BE49-F238E27FC236}">
                <a16:creationId xmlns:a16="http://schemas.microsoft.com/office/drawing/2014/main" id="{461A175E-468A-0EDE-32C0-49CDB4C47E9A}"/>
              </a:ext>
            </a:extLst>
          </p:cNvPr>
          <p:cNvPicPr>
            <a:picLocks noChangeAspect="1"/>
          </p:cNvPicPr>
          <p:nvPr/>
        </p:nvPicPr>
        <p:blipFill>
          <a:blip r:embed="rId4"/>
          <a:stretch>
            <a:fillRect/>
          </a:stretch>
        </p:blipFill>
        <p:spPr>
          <a:xfrm>
            <a:off x="1426739" y="1125222"/>
            <a:ext cx="9718072" cy="5623050"/>
          </a:xfrm>
          <a:prstGeom prst="rect">
            <a:avLst/>
          </a:prstGeom>
        </p:spPr>
      </p:pic>
    </p:spTree>
    <p:extLst>
      <p:ext uri="{BB962C8B-B14F-4D97-AF65-F5344CB8AC3E}">
        <p14:creationId xmlns:p14="http://schemas.microsoft.com/office/powerpoint/2010/main" val="1361702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B2472-9E46-98E3-3555-1C3CFAE493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2DF82E-EF26-D1D3-E8DF-C039B6800F08}"/>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19A7F7-683D-B9E7-D88C-2916F0A8F83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27437352-38A2-CCCD-D219-CFD1975605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443100-DDB6-5CDE-2D43-FD290B1C48B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2DFA42-5E3A-CD69-137D-F5874F54F83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67808263-A8AC-C48D-CF5A-AF76092E8174}"/>
              </a:ext>
            </a:extLst>
          </p:cNvPr>
          <p:cNvSpPr txBox="1"/>
          <p:nvPr/>
        </p:nvSpPr>
        <p:spPr>
          <a:xfrm>
            <a:off x="840596" y="2292388"/>
            <a:ext cx="7197811" cy="415498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external financing required (“plug” figure):</a:t>
            </a:r>
            <a:endParaRPr kumimoji="0" lang="en-US" sz="2400" i="0" u="none" strike="noStrike" kern="1200" cap="none" spc="0" normalizeH="0" baseline="0" noProof="0" dirty="0">
              <a:ln>
                <a:noFill/>
              </a:ln>
              <a:effectLst/>
              <a:uLnTx/>
              <a:uFillTx/>
              <a:ea typeface="+mn-ea"/>
              <a:cs typeface="Alexandria"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ea typeface="+mn-ea"/>
                <a:cs typeface="Alexandria" charset="0"/>
              </a:rPr>
              <a:t>Under the judgmental approach for developing a pro forma balance sheet, the amount of external financing needed to bring the statement into balance. It can be either a positive or a negative value.</a:t>
            </a:r>
          </a:p>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ea typeface="+mn-ea"/>
                <a:cs typeface="Alexandria" charset="0"/>
              </a:rPr>
              <a:t>- positive value: </a:t>
            </a:r>
            <a:r>
              <a:rPr kumimoji="0" lang="en-US" sz="2400" i="0" u="none" strike="noStrike" kern="1200" cap="none" spc="0" normalizeH="0" baseline="0" noProof="0" dirty="0">
                <a:ln>
                  <a:noFill/>
                </a:ln>
                <a:effectLst/>
                <a:uLnTx/>
                <a:uFillTx/>
                <a:ea typeface="+mn-ea"/>
                <a:cs typeface="Alexandria" charset="0"/>
              </a:rPr>
              <a:t>based on its plans, the firm will not generate enough internal </a:t>
            </a:r>
          </a:p>
          <a:p>
            <a:pPr marR="0" lvl="0" algn="just" defTabSz="914400" rtl="0" eaLnBrk="1" fontAlgn="auto" latinLnBrk="0" hangingPunct="1">
              <a:lnSpc>
                <a:spcPct val="100000"/>
              </a:lnSpc>
              <a:spcBef>
                <a:spcPts val="0"/>
              </a:spcBef>
              <a:spcAft>
                <a:spcPts val="0"/>
              </a:spcAft>
              <a:buClrTx/>
              <a:buSzTx/>
              <a:tabLst/>
              <a:defRPr/>
            </a:pPr>
            <a:r>
              <a:rPr kumimoji="0" lang="en-US" sz="2400" i="0" u="none" strike="noStrike" kern="1200" cap="none" spc="0" normalizeH="0" baseline="0" noProof="0" dirty="0">
                <a:ln>
                  <a:noFill/>
                </a:ln>
                <a:effectLst/>
                <a:uLnTx/>
                <a:uFillTx/>
                <a:ea typeface="+mn-ea"/>
                <a:cs typeface="Alexandria" charset="0"/>
              </a:rPr>
              <a:t>financing to support its forecast growth in assets. To support the forecast level of operation, the firm must raise funds externally by using debt and/or equity financing or by reducing dividends.</a:t>
            </a:r>
          </a:p>
        </p:txBody>
      </p:sp>
      <p:pic>
        <p:nvPicPr>
          <p:cNvPr id="7" name="Graphic 21">
            <a:extLst>
              <a:ext uri="{FF2B5EF4-FFF2-40B4-BE49-F238E27FC236}">
                <a16:creationId xmlns:a16="http://schemas.microsoft.com/office/drawing/2014/main" id="{7A0E14B5-BA22-47B1-D841-7452F82FFC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6DA072D-AB17-D2F4-71DF-9D780B1C04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05602" y="2169620"/>
            <a:ext cx="3257203" cy="4056611"/>
          </a:xfrm>
          <a:prstGeom prst="rect">
            <a:avLst/>
          </a:prstGeom>
        </p:spPr>
      </p:pic>
    </p:spTree>
    <p:extLst>
      <p:ext uri="{BB962C8B-B14F-4D97-AF65-F5344CB8AC3E}">
        <p14:creationId xmlns:p14="http://schemas.microsoft.com/office/powerpoint/2010/main" val="252643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DC8F6-3F6A-98ED-981B-571ED319F3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7DE25E-B655-570A-5CFC-9E8F74E35EAA}"/>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CEEA6F-4016-6767-43AB-FD9EC2EA6AD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Profit Planning: Pro Forma Statements</a:t>
            </a:r>
          </a:p>
        </p:txBody>
      </p:sp>
      <p:sp>
        <p:nvSpPr>
          <p:cNvPr id="5" name="Rectangle 4">
            <a:extLst>
              <a:ext uri="{FF2B5EF4-FFF2-40B4-BE49-F238E27FC236}">
                <a16:creationId xmlns:a16="http://schemas.microsoft.com/office/drawing/2014/main" id="{C41164B1-2666-C226-676B-44056FE0CF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5C9C20-DDAF-FF66-295D-FF207D36E2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57A094-46FA-9627-B2A7-CCE3C72092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552D7A3-3272-E091-74F7-930F82A14696}"/>
              </a:ext>
            </a:extLst>
          </p:cNvPr>
          <p:cNvSpPr txBox="1"/>
          <p:nvPr/>
        </p:nvSpPr>
        <p:spPr>
          <a:xfrm>
            <a:off x="942308" y="2748313"/>
            <a:ext cx="6857999" cy="2308324"/>
          </a:xfrm>
          <a:prstGeom prst="rect">
            <a:avLst/>
          </a:prstGeom>
          <a:noFill/>
        </p:spPr>
        <p:txBody>
          <a:bodyPr wrap="square" rtlCol="0">
            <a:spAutoFit/>
          </a:bodyPr>
          <a:lstStyle/>
          <a:p>
            <a:pPr marR="0" lvl="0" algn="just"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chemeClr val="accent2"/>
                </a:solidFill>
                <a:effectLst/>
                <a:uLnTx/>
                <a:uFillTx/>
                <a:latin typeface="Calibri "/>
                <a:cs typeface="Alexandria" charset="0"/>
              </a:rPr>
              <a:t>Negative value: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latin typeface="Calibri "/>
                <a:cs typeface="Alexandria" charset="0"/>
              </a:rPr>
              <a:t>the firm will generate more financing internally than it needs to support its forecast growth in assets.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effectLst/>
                <a:uLnTx/>
                <a:uFillTx/>
                <a:latin typeface="Calibri "/>
                <a:cs typeface="Alexandria" charset="0"/>
              </a:rPr>
              <a:t>In this case, funds are available for use in repaying debt, repurchasing stock, or increasing dividends. </a:t>
            </a:r>
          </a:p>
        </p:txBody>
      </p:sp>
      <p:pic>
        <p:nvPicPr>
          <p:cNvPr id="7" name="Graphic 21">
            <a:extLst>
              <a:ext uri="{FF2B5EF4-FFF2-40B4-BE49-F238E27FC236}">
                <a16:creationId xmlns:a16="http://schemas.microsoft.com/office/drawing/2014/main" id="{C08CB944-AE1C-30DD-6AB1-B0ACBDCC85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financial chart&#10;&#10;Description automatically generated with medium confidence">
            <a:extLst>
              <a:ext uri="{FF2B5EF4-FFF2-40B4-BE49-F238E27FC236}">
                <a16:creationId xmlns:a16="http://schemas.microsoft.com/office/drawing/2014/main" id="{D1BAF336-F3FA-5F62-6D1E-74B1065634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29599" y="2610196"/>
            <a:ext cx="3069891" cy="3686696"/>
          </a:xfrm>
          <a:prstGeom prst="rect">
            <a:avLst/>
          </a:prstGeom>
        </p:spPr>
      </p:pic>
    </p:spTree>
    <p:extLst>
      <p:ext uri="{BB962C8B-B14F-4D97-AF65-F5344CB8AC3E}">
        <p14:creationId xmlns:p14="http://schemas.microsoft.com/office/powerpoint/2010/main" val="375462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A633FFB-6B45-4FF0-BD13-57D7C11BD80C}"/>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2423</TotalTime>
  <Words>2838</Words>
  <Application>Microsoft Macintosh PowerPoint</Application>
  <PresentationFormat>Widescreen</PresentationFormat>
  <Paragraphs>368</Paragraphs>
  <Slides>49</Slides>
  <Notes>48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Arial</vt:lpstr>
      <vt:lpstr>Calibri</vt:lpstr>
      <vt:lpstr>Calibri </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MohamedHussein</cp:lastModifiedBy>
  <cp:revision>99</cp:revision>
  <dcterms:created xsi:type="dcterms:W3CDTF">2023-04-29T09:08:00Z</dcterms:created>
  <dcterms:modified xsi:type="dcterms:W3CDTF">2025-03-14T04:13:59Z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